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10" r:id="rId17"/>
    <p:sldId id="311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5" r:id="rId51"/>
    <p:sldId id="303" r:id="rId52"/>
    <p:sldId id="306" r:id="rId53"/>
    <p:sldId id="307" r:id="rId54"/>
    <p:sldId id="308" r:id="rId55"/>
    <p:sldId id="309" r:id="rId5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FCA7CB-F6DD-40D0-9795-FB9FF5F61CB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46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EE6CA38-A1BE-4A85-B09D-A7601625161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6CA38-A1BE-4A85-B09D-A76016251619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6CA38-A1BE-4A85-B09D-A76016251619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6CA38-A1BE-4A85-B09D-A76016251619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6CA38-A1BE-4A85-B09D-A76016251619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6CA38-A1BE-4A85-B09D-A76016251619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82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BFD73D-C293-44D2-A5E8-4519415FF49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05831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32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A6F2-7E1E-40B9-B428-64AFAD1644A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25A081-5854-4E82-B493-C5153E6573A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698F37-B5F6-48D9-9FDA-680BE4CBBB5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23EEE-E39F-447D-BCF1-95351669C76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92E262-5B97-44F6-8331-C75A8DDB9F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BB7870-6BCA-4466-827D-17B6E37E8A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DC1B6C-D451-4D8B-9109-0775304FE30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BBEF6-1E14-48E6-98BA-B0B109D876D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BB086-F81B-42B8-9982-42E23694C8D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DE3FB-857F-4D99-AE38-46A73A81BC1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70A9ED5A-223A-4DC1-BB81-96ED642DE93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0480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0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4.bin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3.bin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4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48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5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57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59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oleObject" Target="../embeddings/oleObject13.bin"/><Relationship Id="rId18" Type="http://schemas.openxmlformats.org/officeDocument/2006/relationships/oleObject" Target="../embeddings/oleObject1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12.bin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20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5.bin"/><Relationship Id="rId10" Type="http://schemas.openxmlformats.org/officeDocument/2006/relationships/oleObject" Target="../embeddings/oleObject10.bin"/><Relationship Id="rId19" Type="http://schemas.openxmlformats.org/officeDocument/2006/relationships/oleObject" Target="../embeddings/oleObject19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Relationship Id="rId1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68" name="Rectangle 36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pPr algn="ctr"/>
            <a:r>
              <a:rPr lang="zh-CN" altLang="en-US" dirty="0" smtClean="0"/>
              <a:t>第十一章 启发式算法</a:t>
            </a:r>
            <a:endParaRPr lang="zh-CN" altLang="en-US" dirty="0"/>
          </a:p>
        </p:txBody>
      </p:sp>
      <p:sp>
        <p:nvSpPr>
          <p:cNvPr id="248869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457200" y="1643050"/>
            <a:ext cx="8229600" cy="4500594"/>
          </a:xfrm>
        </p:spPr>
        <p:txBody>
          <a:bodyPr/>
          <a:lstStyle/>
          <a:p>
            <a:r>
              <a:rPr lang="en-US" altLang="zh-CN" sz="3200" dirty="0" smtClean="0"/>
              <a:t>11.1 </a:t>
            </a:r>
            <a:r>
              <a:rPr lang="zh-CN" altLang="en-US" sz="2800" dirty="0" smtClean="0"/>
              <a:t>启发式</a:t>
            </a:r>
            <a:r>
              <a:rPr lang="en-US" altLang="zh-CN" sz="2800" dirty="0" smtClean="0"/>
              <a:t>(Heuristic Algorithm)</a:t>
            </a:r>
            <a:r>
              <a:rPr lang="zh-CN" altLang="en-US" sz="2800" dirty="0" smtClean="0"/>
              <a:t>算法基本概念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定义</a:t>
            </a:r>
            <a:endParaRPr lang="en-US" altLang="zh-CN" sz="2800" dirty="0" smtClean="0"/>
          </a:p>
          <a:p>
            <a:pPr lvl="2"/>
            <a:r>
              <a:rPr lang="zh-CN" altLang="en-US" sz="2400" dirty="0" smtClean="0"/>
              <a:t>一个基于直观或经验构造的算法，在可接受的花费（计算时间、占用空间）下给出待解决问题实例的一个可行解，该可行解与最优解的偏离程度不一定事先可以预计。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启发式算法是一种技术。这种技术使得在可接受的计算费用内去寻找最好的解，但不一定保证所得解的可行性和最优性，甚至在多数情况下，无法阐述所得到的解同最优解的近似程度。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禁忌搜索算法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zh-CN" altLang="en-US" sz="2400" dirty="0" smtClean="0"/>
              <a:t>禁忌搜索算法</a:t>
            </a:r>
          </a:p>
          <a:p>
            <a:pPr lvl="2" algn="just"/>
            <a:r>
              <a:rPr lang="en-US" altLang="zh-CN" sz="2000" dirty="0" smtClean="0"/>
              <a:t>Step1 </a:t>
            </a:r>
            <a:r>
              <a:rPr lang="zh-CN" altLang="en-US" sz="2000" dirty="0" smtClean="0"/>
              <a:t>选定一个初始可行解    ；初始化禁忌表            ；</a:t>
            </a:r>
          </a:p>
          <a:p>
            <a:pPr lvl="2" algn="just"/>
            <a:r>
              <a:rPr lang="en-US" altLang="zh-CN" sz="2000" dirty="0" smtClean="0"/>
              <a:t>Step2  </a:t>
            </a:r>
            <a:r>
              <a:rPr lang="zh-CN" altLang="en-US" sz="2000" dirty="0" smtClean="0"/>
              <a:t>若满足停止规则，停止计算；否则，在     的邻域中选出满足禁忌要求的候选集                       ，并从该候选集中选出一个评价值最佳的解     ；令               。</a:t>
            </a:r>
          </a:p>
          <a:p>
            <a:pPr lvl="2" algn="just"/>
            <a:r>
              <a:rPr lang="zh-CN" altLang="en-US" sz="2000" dirty="0" smtClean="0"/>
              <a:t>更新记录     ，重复</a:t>
            </a:r>
            <a:r>
              <a:rPr lang="en-US" altLang="zh-CN" sz="2000" dirty="0" smtClean="0"/>
              <a:t>Step2。</a:t>
            </a:r>
          </a:p>
          <a:p>
            <a:pPr lvl="1" algn="just"/>
            <a:r>
              <a:rPr lang="zh-CN" altLang="en-US" sz="2400" dirty="0" smtClean="0"/>
              <a:t>最优定理</a:t>
            </a:r>
            <a:endParaRPr lang="en-US" altLang="zh-CN" sz="2400" dirty="0" smtClean="0"/>
          </a:p>
          <a:p>
            <a:pPr lvl="2" algn="just"/>
            <a:r>
              <a:rPr lang="zh-CN" altLang="en-US" sz="2000" dirty="0" smtClean="0"/>
              <a:t>在禁忌搜索算法中，若可行解区域相对邻域候选集</a:t>
            </a:r>
            <a:endParaRPr lang="en-US" altLang="zh-CN" sz="2000" dirty="0" smtClean="0"/>
          </a:p>
          <a:p>
            <a:pPr lvl="2" algn="just">
              <a:buNone/>
            </a:pPr>
            <a:r>
              <a:rPr lang="zh-CN" altLang="en-US" sz="2000" dirty="0" smtClean="0"/>
              <a:t>                             是连通的，且记录   充分大，则一定可以达到全局最优解。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连通的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任给</a:t>
            </a:r>
            <a:r>
              <a:rPr lang="en-US" altLang="zh-CN" sz="2000" dirty="0" err="1" smtClean="0"/>
              <a:t>x,y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x=x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,x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,…x</a:t>
            </a:r>
            <a:r>
              <a:rPr lang="en-US" altLang="zh-CN" sz="2000" baseline="-25000" dirty="0" smtClean="0"/>
              <a:t>l</a:t>
            </a:r>
            <a:r>
              <a:rPr lang="en-US" altLang="zh-CN" sz="2000" dirty="0" smtClean="0"/>
              <a:t>=y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N(x</a:t>
            </a:r>
            <a:r>
              <a:rPr lang="en-US" altLang="zh-CN" sz="2000" baseline="-25000" dirty="0" smtClean="0"/>
              <a:t>i</a:t>
            </a:r>
            <a:r>
              <a:rPr lang="en-US" altLang="zh-CN" sz="2000" dirty="0" smtClean="0"/>
              <a:t>) ∩x</a:t>
            </a:r>
            <a:r>
              <a:rPr lang="en-US" altLang="zh-CN" sz="2000" baseline="-25000" dirty="0" smtClean="0"/>
              <a:t>i+1</a:t>
            </a:r>
            <a:r>
              <a:rPr lang="en-US" altLang="zh-CN" sz="2000" dirty="0" smtClean="0"/>
              <a:t>≠</a:t>
            </a:r>
            <a:r>
              <a:rPr lang="en-US" altLang="zh-CN" sz="2000" dirty="0" smtClean="0">
                <a:sym typeface="Symbol"/>
              </a:rPr>
              <a:t></a:t>
            </a:r>
            <a:r>
              <a:rPr lang="en-US" altLang="zh-CN" sz="2000" dirty="0" smtClean="0"/>
              <a:t>)</a:t>
            </a:r>
            <a:endParaRPr lang="zh-CN" altLang="en-US" sz="2000" dirty="0" smtClean="0"/>
          </a:p>
          <a:p>
            <a:pPr lvl="1"/>
            <a:r>
              <a:rPr lang="zh-CN" altLang="en-US" sz="2000" dirty="0" smtClean="0"/>
              <a:t>禁忌搜索是局部搜索算法的扩展，主要思想是标记已得到的局部最优解，在进一步的迭代中避开这些局部最优解。</a:t>
            </a:r>
            <a:endParaRPr lang="zh-CN" altLang="en-US" sz="2000" dirty="0"/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4572000" y="2000240"/>
          <a:ext cx="330200" cy="304800"/>
        </p:xfrm>
        <a:graphic>
          <a:graphicData uri="http://schemas.openxmlformats.org/presentationml/2006/ole">
            <p:oleObj spid="_x0000_s23554" name="Equation" r:id="rId3" imgW="330120" imgH="304560" progId="Equation.3">
              <p:embed/>
            </p:oleObj>
          </a:graphicData>
        </a:graphic>
      </p:graphicFrame>
      <p:graphicFrame>
        <p:nvGraphicFramePr>
          <p:cNvPr id="23555" name="Object 5"/>
          <p:cNvGraphicFramePr>
            <a:graphicFrameLocks noChangeAspect="1"/>
          </p:cNvGraphicFramePr>
          <p:nvPr/>
        </p:nvGraphicFramePr>
        <p:xfrm>
          <a:off x="6643702" y="2071678"/>
          <a:ext cx="863600" cy="342900"/>
        </p:xfrm>
        <a:graphic>
          <a:graphicData uri="http://schemas.openxmlformats.org/presentationml/2006/ole">
            <p:oleObj spid="_x0000_s23555" name="Equation" r:id="rId4" imgW="863280" imgH="342720" progId="Equation.3">
              <p:embed/>
            </p:oleObj>
          </a:graphicData>
        </a:graphic>
      </p:graphicFrame>
      <p:graphicFrame>
        <p:nvGraphicFramePr>
          <p:cNvPr id="23556" name="Object 6"/>
          <p:cNvGraphicFramePr>
            <a:graphicFrameLocks noChangeAspect="1"/>
          </p:cNvGraphicFramePr>
          <p:nvPr/>
        </p:nvGraphicFramePr>
        <p:xfrm>
          <a:off x="6715140" y="2428868"/>
          <a:ext cx="330200" cy="304800"/>
        </p:xfrm>
        <a:graphic>
          <a:graphicData uri="http://schemas.openxmlformats.org/presentationml/2006/ole">
            <p:oleObj spid="_x0000_s23556" name="Equation" r:id="rId5" imgW="330120" imgH="304560" progId="Equation.3">
              <p:embed/>
            </p:oleObj>
          </a:graphicData>
        </a:graphic>
      </p:graphicFrame>
      <p:graphicFrame>
        <p:nvGraphicFramePr>
          <p:cNvPr id="23557" name="Object 7"/>
          <p:cNvGraphicFramePr>
            <a:graphicFrameLocks noChangeAspect="1"/>
          </p:cNvGraphicFramePr>
          <p:nvPr/>
        </p:nvGraphicFramePr>
        <p:xfrm>
          <a:off x="4143372" y="2714620"/>
          <a:ext cx="1587500" cy="368300"/>
        </p:xfrm>
        <a:graphic>
          <a:graphicData uri="http://schemas.openxmlformats.org/presentationml/2006/ole">
            <p:oleObj spid="_x0000_s23557" name="Equation" r:id="rId6" imgW="1587240" imgH="368280" progId="Equation.3">
              <p:embed/>
            </p:oleObj>
          </a:graphicData>
        </a:graphic>
      </p:graphicFrame>
      <p:graphicFrame>
        <p:nvGraphicFramePr>
          <p:cNvPr id="23558" name="Object 8"/>
          <p:cNvGraphicFramePr>
            <a:graphicFrameLocks noChangeAspect="1"/>
          </p:cNvGraphicFramePr>
          <p:nvPr/>
        </p:nvGraphicFramePr>
        <p:xfrm>
          <a:off x="3643306" y="3071810"/>
          <a:ext cx="317500" cy="304800"/>
        </p:xfrm>
        <a:graphic>
          <a:graphicData uri="http://schemas.openxmlformats.org/presentationml/2006/ole">
            <p:oleObj spid="_x0000_s23558" name="Equation" r:id="rId7" imgW="317160" imgH="304560" progId="Equation.3">
              <p:embed/>
            </p:oleObj>
          </a:graphicData>
        </a:graphic>
      </p:graphicFrame>
      <p:graphicFrame>
        <p:nvGraphicFramePr>
          <p:cNvPr id="23559" name="Object 9"/>
          <p:cNvGraphicFramePr>
            <a:graphicFrameLocks noChangeAspect="1"/>
          </p:cNvGraphicFramePr>
          <p:nvPr/>
        </p:nvGraphicFramePr>
        <p:xfrm>
          <a:off x="4500562" y="3071810"/>
          <a:ext cx="939800" cy="304800"/>
        </p:xfrm>
        <a:graphic>
          <a:graphicData uri="http://schemas.openxmlformats.org/presentationml/2006/ole">
            <p:oleObj spid="_x0000_s23559" name="Equation" r:id="rId8" imgW="939600" imgH="304560" progId="Equation.3">
              <p:embed/>
            </p:oleObj>
          </a:graphicData>
        </a:graphic>
      </p:graphicFrame>
      <p:graphicFrame>
        <p:nvGraphicFramePr>
          <p:cNvPr id="23560" name="Object 10"/>
          <p:cNvGraphicFramePr>
            <a:graphicFrameLocks noChangeAspect="1"/>
          </p:cNvGraphicFramePr>
          <p:nvPr/>
        </p:nvGraphicFramePr>
        <p:xfrm>
          <a:off x="2571736" y="3429000"/>
          <a:ext cx="304800" cy="266700"/>
        </p:xfrm>
        <a:graphic>
          <a:graphicData uri="http://schemas.openxmlformats.org/presentationml/2006/ole">
            <p:oleObj spid="_x0000_s23560" name="Equation" r:id="rId9" imgW="304560" imgH="266400" progId="Equation.3">
              <p:embed/>
            </p:oleObj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571604" y="4572008"/>
          <a:ext cx="1587500" cy="368300"/>
        </p:xfrm>
        <a:graphic>
          <a:graphicData uri="http://schemas.openxmlformats.org/presentationml/2006/ole">
            <p:oleObj spid="_x0000_s23563" name="Equation" r:id="rId10" imgW="1587240" imgH="368280" progId="Equation.3">
              <p:embed/>
            </p:oleObj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5267332" y="4572008"/>
          <a:ext cx="304800" cy="266700"/>
        </p:xfrm>
        <a:graphic>
          <a:graphicData uri="http://schemas.openxmlformats.org/presentationml/2006/ole">
            <p:oleObj spid="_x0000_s23564" name="Equation" r:id="rId11" imgW="304560" imgH="26640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禁忌搜索算法</a:t>
            </a:r>
            <a:endParaRPr lang="zh-CN" altLang="en-US" sz="40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00100" y="557234"/>
            <a:ext cx="75438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728649" y="4462482"/>
            <a:ext cx="1914525" cy="1752600"/>
            <a:chOff x="3693" y="960"/>
            <a:chExt cx="1206" cy="1104"/>
          </a:xfrm>
        </p:grpSpPr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3696" y="960"/>
              <a:ext cx="1180" cy="1036"/>
              <a:chOff x="3696" y="960"/>
              <a:chExt cx="1180" cy="1036"/>
            </a:xfrm>
          </p:grpSpPr>
          <p:sp>
            <p:nvSpPr>
              <p:cNvPr id="27" name="Oval 5"/>
              <p:cNvSpPr>
                <a:spLocks noChangeArrowheads="1"/>
              </p:cNvSpPr>
              <p:nvPr/>
            </p:nvSpPr>
            <p:spPr bwMode="auto">
              <a:xfrm>
                <a:off x="4608" y="960"/>
                <a:ext cx="220" cy="2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/>
                  <a:t>B</a:t>
                </a:r>
              </a:p>
            </p:txBody>
          </p:sp>
          <p:sp>
            <p:nvSpPr>
              <p:cNvPr id="28" name="Oval 6"/>
              <p:cNvSpPr>
                <a:spLocks noChangeArrowheads="1"/>
              </p:cNvSpPr>
              <p:nvPr/>
            </p:nvSpPr>
            <p:spPr bwMode="auto">
              <a:xfrm>
                <a:off x="3696" y="1056"/>
                <a:ext cx="220" cy="2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/>
                  <a:t>A</a:t>
                </a:r>
              </a:p>
            </p:txBody>
          </p:sp>
          <p:sp>
            <p:nvSpPr>
              <p:cNvPr id="29" name="Oval 7"/>
              <p:cNvSpPr>
                <a:spLocks noChangeArrowheads="1"/>
              </p:cNvSpPr>
              <p:nvPr/>
            </p:nvSpPr>
            <p:spPr bwMode="auto">
              <a:xfrm>
                <a:off x="4656" y="1776"/>
                <a:ext cx="220" cy="2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/>
                  <a:t>C</a:t>
                </a:r>
              </a:p>
            </p:txBody>
          </p:sp>
          <p:sp>
            <p:nvSpPr>
              <p:cNvPr id="30" name="Oval 8"/>
              <p:cNvSpPr>
                <a:spLocks noChangeArrowheads="1"/>
              </p:cNvSpPr>
              <p:nvPr/>
            </p:nvSpPr>
            <p:spPr bwMode="auto">
              <a:xfrm>
                <a:off x="3744" y="1776"/>
                <a:ext cx="220" cy="2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/>
                  <a:t>D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3840" y="1152"/>
              <a:ext cx="912" cy="750"/>
              <a:chOff x="3840" y="1152"/>
              <a:chExt cx="912" cy="750"/>
            </a:xfrm>
          </p:grpSpPr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 flipV="1">
                <a:off x="3936" y="1200"/>
                <a:ext cx="72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" name="Line 12"/>
              <p:cNvSpPr>
                <a:spLocks noChangeShapeType="1"/>
              </p:cNvSpPr>
              <p:nvPr/>
            </p:nvSpPr>
            <p:spPr bwMode="auto">
              <a:xfrm>
                <a:off x="3936" y="115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" name="Line 13"/>
              <p:cNvSpPr>
                <a:spLocks noChangeShapeType="1"/>
              </p:cNvSpPr>
              <p:nvPr/>
            </p:nvSpPr>
            <p:spPr bwMode="auto">
              <a:xfrm>
                <a:off x="3840" y="129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" name="Line 14"/>
              <p:cNvSpPr>
                <a:spLocks noChangeShapeType="1"/>
              </p:cNvSpPr>
              <p:nvPr/>
            </p:nvSpPr>
            <p:spPr bwMode="auto">
              <a:xfrm>
                <a:off x="3966" y="190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Line 15"/>
              <p:cNvSpPr>
                <a:spLocks noChangeShapeType="1"/>
              </p:cNvSpPr>
              <p:nvPr/>
            </p:nvSpPr>
            <p:spPr bwMode="auto">
              <a:xfrm>
                <a:off x="3879" y="1230"/>
                <a:ext cx="76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" name="Line 16"/>
              <p:cNvSpPr>
                <a:spLocks noChangeShapeType="1"/>
              </p:cNvSpPr>
              <p:nvPr/>
            </p:nvSpPr>
            <p:spPr bwMode="auto">
              <a:xfrm>
                <a:off x="3936" y="1200"/>
                <a:ext cx="72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" name="Line 17"/>
              <p:cNvSpPr>
                <a:spLocks noChangeShapeType="1"/>
              </p:cNvSpPr>
              <p:nvPr/>
            </p:nvSpPr>
            <p:spPr bwMode="auto">
              <a:xfrm>
                <a:off x="4752" y="1200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" name="Line 18"/>
              <p:cNvSpPr>
                <a:spLocks noChangeShapeType="1"/>
              </p:cNvSpPr>
              <p:nvPr/>
            </p:nvSpPr>
            <p:spPr bwMode="auto">
              <a:xfrm flipV="1">
                <a:off x="4704" y="1191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" name="Group 34"/>
            <p:cNvGrpSpPr>
              <a:grpSpLocks/>
            </p:cNvGrpSpPr>
            <p:nvPr/>
          </p:nvGrpSpPr>
          <p:grpSpPr bwMode="auto">
            <a:xfrm>
              <a:off x="3693" y="960"/>
              <a:ext cx="1206" cy="1104"/>
              <a:chOff x="3693" y="960"/>
              <a:chExt cx="1206" cy="1104"/>
            </a:xfrm>
          </p:grpSpPr>
          <p:sp>
            <p:nvSpPr>
              <p:cNvPr id="11" name="Rectangle 24"/>
              <p:cNvSpPr>
                <a:spLocks noChangeArrowheads="1"/>
              </p:cNvSpPr>
              <p:nvPr/>
            </p:nvSpPr>
            <p:spPr bwMode="auto">
              <a:xfrm>
                <a:off x="4176" y="1584"/>
                <a:ext cx="192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600"/>
                  <a:t>1.5</a:t>
                </a:r>
              </a:p>
            </p:txBody>
          </p:sp>
          <p:sp>
            <p:nvSpPr>
              <p:cNvPr id="12" name="Rectangle 26"/>
              <p:cNvSpPr>
                <a:spLocks noChangeArrowheads="1"/>
              </p:cNvSpPr>
              <p:nvPr/>
            </p:nvSpPr>
            <p:spPr bwMode="auto">
              <a:xfrm>
                <a:off x="4128" y="1248"/>
                <a:ext cx="192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600" dirty="0"/>
                  <a:t>0.5</a:t>
                </a:r>
              </a:p>
            </p:txBody>
          </p:sp>
          <p:sp>
            <p:nvSpPr>
              <p:cNvPr id="13" name="Rectangle 28"/>
              <p:cNvSpPr>
                <a:spLocks noChangeArrowheads="1"/>
              </p:cNvSpPr>
              <p:nvPr/>
            </p:nvSpPr>
            <p:spPr bwMode="auto">
              <a:xfrm>
                <a:off x="4752" y="1392"/>
                <a:ext cx="14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600"/>
                  <a:t>1</a:t>
                </a:r>
              </a:p>
            </p:txBody>
          </p:sp>
          <p:sp>
            <p:nvSpPr>
              <p:cNvPr id="14" name="Rectangle 29"/>
              <p:cNvSpPr>
                <a:spLocks noChangeArrowheads="1"/>
              </p:cNvSpPr>
              <p:nvPr/>
            </p:nvSpPr>
            <p:spPr bwMode="auto">
              <a:xfrm>
                <a:off x="4176" y="960"/>
                <a:ext cx="14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600"/>
                  <a:t>1</a:t>
                </a:r>
              </a:p>
            </p:txBody>
          </p:sp>
          <p:sp>
            <p:nvSpPr>
              <p:cNvPr id="15" name="Rectangle 30"/>
              <p:cNvSpPr>
                <a:spLocks noChangeArrowheads="1"/>
              </p:cNvSpPr>
              <p:nvPr/>
            </p:nvSpPr>
            <p:spPr bwMode="auto">
              <a:xfrm>
                <a:off x="3693" y="1440"/>
                <a:ext cx="14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600"/>
                  <a:t>1</a:t>
                </a:r>
              </a:p>
            </p:txBody>
          </p:sp>
          <p:sp>
            <p:nvSpPr>
              <p:cNvPr id="16" name="Rectangle 31"/>
              <p:cNvSpPr>
                <a:spLocks noChangeArrowheads="1"/>
              </p:cNvSpPr>
              <p:nvPr/>
            </p:nvSpPr>
            <p:spPr bwMode="auto">
              <a:xfrm>
                <a:off x="3936" y="1536"/>
                <a:ext cx="14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600"/>
                  <a:t>1</a:t>
                </a:r>
              </a:p>
            </p:txBody>
          </p:sp>
          <p:sp>
            <p:nvSpPr>
              <p:cNvPr id="17" name="Rectangle 32"/>
              <p:cNvSpPr>
                <a:spLocks noChangeArrowheads="1"/>
              </p:cNvSpPr>
              <p:nvPr/>
            </p:nvSpPr>
            <p:spPr bwMode="auto">
              <a:xfrm>
                <a:off x="4176" y="1920"/>
                <a:ext cx="14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600"/>
                  <a:t>1</a:t>
                </a:r>
              </a:p>
            </p:txBody>
          </p:sp>
          <p:sp>
            <p:nvSpPr>
              <p:cNvPr id="18" name="Rectangle 33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600"/>
                  <a:t>5</a:t>
                </a:r>
              </a:p>
            </p:txBody>
          </p:sp>
        </p:grpSp>
      </p:grpSp>
      <p:grpSp>
        <p:nvGrpSpPr>
          <p:cNvPr id="31" name="Group 63"/>
          <p:cNvGrpSpPr>
            <a:grpSpLocks/>
          </p:cNvGrpSpPr>
          <p:nvPr/>
        </p:nvGrpSpPr>
        <p:grpSpPr bwMode="auto">
          <a:xfrm>
            <a:off x="3333776" y="1338250"/>
            <a:ext cx="4800600" cy="304800"/>
            <a:chOff x="960" y="912"/>
            <a:chExt cx="3024" cy="192"/>
          </a:xfrm>
        </p:grpSpPr>
        <p:sp>
          <p:nvSpPr>
            <p:cNvPr id="32" name="Rectangle 41"/>
            <p:cNvSpPr>
              <a:spLocks noChangeArrowheads="1"/>
            </p:cNvSpPr>
            <p:nvPr/>
          </p:nvSpPr>
          <p:spPr bwMode="auto">
            <a:xfrm>
              <a:off x="960" y="912"/>
              <a:ext cx="91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dirty="0"/>
                <a:t>解的形式</a:t>
              </a:r>
            </a:p>
          </p:txBody>
        </p:sp>
        <p:sp>
          <p:nvSpPr>
            <p:cNvPr id="33" name="Rectangle 48"/>
            <p:cNvSpPr>
              <a:spLocks noChangeArrowheads="1"/>
            </p:cNvSpPr>
            <p:nvPr/>
          </p:nvSpPr>
          <p:spPr bwMode="auto">
            <a:xfrm>
              <a:off x="1968" y="912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dirty="0"/>
                <a:t>禁忌对象及长度</a:t>
              </a:r>
            </a:p>
          </p:txBody>
        </p:sp>
        <p:sp>
          <p:nvSpPr>
            <p:cNvPr id="34" name="Rectangle 54"/>
            <p:cNvSpPr>
              <a:spLocks noChangeArrowheads="1"/>
            </p:cNvSpPr>
            <p:nvPr/>
          </p:nvSpPr>
          <p:spPr bwMode="auto">
            <a:xfrm>
              <a:off x="3072" y="912"/>
              <a:ext cx="91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dirty="0"/>
                <a:t>候选集</a:t>
              </a:r>
            </a:p>
          </p:txBody>
        </p:sp>
      </p:grpSp>
      <p:grpSp>
        <p:nvGrpSpPr>
          <p:cNvPr id="35" name="Group 66"/>
          <p:cNvGrpSpPr>
            <a:grpSpLocks/>
          </p:cNvGrpSpPr>
          <p:nvPr/>
        </p:nvGrpSpPr>
        <p:grpSpPr bwMode="auto">
          <a:xfrm>
            <a:off x="3219455" y="1700210"/>
            <a:ext cx="5043488" cy="1371600"/>
            <a:chOff x="903" y="1200"/>
            <a:chExt cx="3177" cy="864"/>
          </a:xfrm>
        </p:grpSpPr>
        <p:grpSp>
          <p:nvGrpSpPr>
            <p:cNvPr id="36" name="Group 40"/>
            <p:cNvGrpSpPr>
              <a:grpSpLocks/>
            </p:cNvGrpSpPr>
            <p:nvPr/>
          </p:nvGrpSpPr>
          <p:grpSpPr bwMode="auto">
            <a:xfrm>
              <a:off x="903" y="1440"/>
              <a:ext cx="912" cy="240"/>
              <a:chOff x="1575" y="1680"/>
              <a:chExt cx="912" cy="240"/>
            </a:xfrm>
          </p:grpSpPr>
          <p:sp>
            <p:nvSpPr>
              <p:cNvPr id="55" name="Rectangle 36"/>
              <p:cNvSpPr>
                <a:spLocks noChangeArrowheads="1"/>
              </p:cNvSpPr>
              <p:nvPr/>
            </p:nvSpPr>
            <p:spPr bwMode="auto">
              <a:xfrm>
                <a:off x="1575" y="1680"/>
                <a:ext cx="91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dirty="0" smtClean="0"/>
                  <a:t>A    </a:t>
                </a:r>
                <a:r>
                  <a:rPr lang="en-US" altLang="zh-CN" dirty="0"/>
                  <a:t>B  </a:t>
                </a:r>
                <a:r>
                  <a:rPr lang="en-US" altLang="zh-CN" dirty="0" smtClean="0"/>
                  <a:t> C    D</a:t>
                </a:r>
                <a:endParaRPr lang="en-US" altLang="zh-CN" dirty="0"/>
              </a:p>
            </p:txBody>
          </p:sp>
          <p:sp>
            <p:nvSpPr>
              <p:cNvPr id="56" name="Line 37"/>
              <p:cNvSpPr>
                <a:spLocks noChangeShapeType="1"/>
              </p:cNvSpPr>
              <p:nvPr/>
            </p:nvSpPr>
            <p:spPr bwMode="auto">
              <a:xfrm>
                <a:off x="1824" y="16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" name="Line 38"/>
              <p:cNvSpPr>
                <a:spLocks noChangeShapeType="1"/>
              </p:cNvSpPr>
              <p:nvPr/>
            </p:nvSpPr>
            <p:spPr bwMode="auto">
              <a:xfrm>
                <a:off x="2064" y="16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" name="Line 39"/>
              <p:cNvSpPr>
                <a:spLocks noChangeShapeType="1"/>
              </p:cNvSpPr>
              <p:nvPr/>
            </p:nvSpPr>
            <p:spPr bwMode="auto">
              <a:xfrm>
                <a:off x="2304" y="16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7" name="Group 57"/>
            <p:cNvGrpSpPr>
              <a:grpSpLocks/>
            </p:cNvGrpSpPr>
            <p:nvPr/>
          </p:nvGrpSpPr>
          <p:grpSpPr bwMode="auto">
            <a:xfrm>
              <a:off x="3168" y="1200"/>
              <a:ext cx="912" cy="820"/>
              <a:chOff x="3168" y="1200"/>
              <a:chExt cx="912" cy="820"/>
            </a:xfrm>
          </p:grpSpPr>
          <p:grpSp>
            <p:nvGrpSpPr>
              <p:cNvPr id="49" name="Group 53"/>
              <p:cNvGrpSpPr>
                <a:grpSpLocks/>
              </p:cNvGrpSpPr>
              <p:nvPr/>
            </p:nvGrpSpPr>
            <p:grpSpPr bwMode="auto">
              <a:xfrm>
                <a:off x="3264" y="1440"/>
                <a:ext cx="778" cy="580"/>
                <a:chOff x="1680" y="2640"/>
                <a:chExt cx="778" cy="580"/>
              </a:xfrm>
            </p:grpSpPr>
            <p:sp>
              <p:nvSpPr>
                <p:cNvPr id="51" name="Rectangle 49"/>
                <p:cNvSpPr>
                  <a:spLocks noChangeArrowheads="1"/>
                </p:cNvSpPr>
                <p:nvPr/>
              </p:nvSpPr>
              <p:spPr bwMode="auto">
                <a:xfrm>
                  <a:off x="1680" y="2640"/>
                  <a:ext cx="778" cy="5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18000" tIns="0" rIns="18000" bIns="0" anchor="ctr"/>
                <a:lstStyle/>
                <a:p>
                  <a:pPr algn="just"/>
                  <a:r>
                    <a:rPr lang="en-US" altLang="zh-CN" sz="1800" dirty="0"/>
                    <a:t> C,D    4.5 </a:t>
                  </a:r>
                  <a:r>
                    <a:rPr lang="en-US" altLang="zh-CN" sz="1800" dirty="0">
                      <a:sym typeface="Symbol" pitchFamily="18" charset="2"/>
                    </a:rPr>
                    <a:t></a:t>
                  </a:r>
                  <a:endParaRPr lang="en-US" altLang="zh-CN" sz="1800" dirty="0"/>
                </a:p>
                <a:p>
                  <a:pPr algn="just"/>
                  <a:r>
                    <a:rPr lang="en-US" altLang="zh-CN" sz="1800" dirty="0"/>
                    <a:t> B,C       7.5</a:t>
                  </a:r>
                </a:p>
                <a:p>
                  <a:pPr algn="just"/>
                  <a:r>
                    <a:rPr lang="en-US" altLang="zh-CN" sz="1800" dirty="0"/>
                    <a:t> B,D         8</a:t>
                  </a:r>
                </a:p>
              </p:txBody>
            </p:sp>
            <p:sp>
              <p:nvSpPr>
                <p:cNvPr id="52" name="Line 50"/>
                <p:cNvSpPr>
                  <a:spLocks noChangeShapeType="1"/>
                </p:cNvSpPr>
                <p:nvPr/>
              </p:nvSpPr>
              <p:spPr bwMode="auto">
                <a:xfrm>
                  <a:off x="2016" y="2640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3" name="Line 51"/>
                <p:cNvSpPr>
                  <a:spLocks noChangeShapeType="1"/>
                </p:cNvSpPr>
                <p:nvPr/>
              </p:nvSpPr>
              <p:spPr bwMode="auto">
                <a:xfrm>
                  <a:off x="1680" y="2832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4" name="Line 52"/>
                <p:cNvSpPr>
                  <a:spLocks noChangeShapeType="1"/>
                </p:cNvSpPr>
                <p:nvPr/>
              </p:nvSpPr>
              <p:spPr bwMode="auto">
                <a:xfrm>
                  <a:off x="1680" y="3024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0" name="Rectangle 55"/>
              <p:cNvSpPr>
                <a:spLocks noChangeArrowheads="1"/>
              </p:cNvSpPr>
              <p:nvPr/>
            </p:nvSpPr>
            <p:spPr bwMode="auto">
              <a:xfrm>
                <a:off x="3168" y="1200"/>
                <a:ext cx="91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800"/>
                  <a:t>对换    评价</a:t>
                </a:r>
              </a:p>
            </p:txBody>
          </p:sp>
        </p:grpSp>
        <p:grpSp>
          <p:nvGrpSpPr>
            <p:cNvPr id="38" name="Group 62"/>
            <p:cNvGrpSpPr>
              <a:grpSpLocks/>
            </p:cNvGrpSpPr>
            <p:nvPr/>
          </p:nvGrpSpPr>
          <p:grpSpPr bwMode="auto">
            <a:xfrm>
              <a:off x="2016" y="1200"/>
              <a:ext cx="840" cy="816"/>
              <a:chOff x="2016" y="1200"/>
              <a:chExt cx="840" cy="816"/>
            </a:xfrm>
          </p:grpSpPr>
          <p:sp>
            <p:nvSpPr>
              <p:cNvPr id="40" name="Rectangle 42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64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         </a:t>
                </a:r>
              </a:p>
            </p:txBody>
          </p:sp>
          <p:sp>
            <p:nvSpPr>
              <p:cNvPr id="41" name="Line 43"/>
              <p:cNvSpPr>
                <a:spLocks noChangeShapeType="1"/>
              </p:cNvSpPr>
              <p:nvPr/>
            </p:nvSpPr>
            <p:spPr bwMode="auto">
              <a:xfrm>
                <a:off x="2400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" name="Rectangle 45"/>
              <p:cNvSpPr>
                <a:spLocks noChangeArrowheads="1"/>
              </p:cNvSpPr>
              <p:nvPr/>
            </p:nvSpPr>
            <p:spPr bwMode="auto">
              <a:xfrm>
                <a:off x="2400" y="1632"/>
                <a:ext cx="453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         </a:t>
                </a:r>
              </a:p>
            </p:txBody>
          </p:sp>
          <p:sp>
            <p:nvSpPr>
              <p:cNvPr id="43" name="Rectangle 46"/>
              <p:cNvSpPr>
                <a:spLocks noChangeArrowheads="1"/>
              </p:cNvSpPr>
              <p:nvPr/>
            </p:nvSpPr>
            <p:spPr bwMode="auto">
              <a:xfrm>
                <a:off x="2640" y="1824"/>
                <a:ext cx="215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         </a:t>
                </a:r>
              </a:p>
            </p:txBody>
          </p:sp>
          <p:sp>
            <p:nvSpPr>
              <p:cNvPr id="44" name="Line 44"/>
              <p:cNvSpPr>
                <a:spLocks noChangeShapeType="1"/>
              </p:cNvSpPr>
              <p:nvPr/>
            </p:nvSpPr>
            <p:spPr bwMode="auto">
              <a:xfrm>
                <a:off x="2640" y="144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" name="Rectangle 58"/>
              <p:cNvSpPr>
                <a:spLocks noChangeArrowheads="1"/>
              </p:cNvSpPr>
              <p:nvPr/>
            </p:nvSpPr>
            <p:spPr bwMode="auto">
              <a:xfrm>
                <a:off x="2208" y="1200"/>
                <a:ext cx="62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/>
                <a:r>
                  <a:rPr lang="en-US" altLang="zh-CN" sz="1800"/>
                  <a:t>B   C    D</a:t>
                </a:r>
              </a:p>
            </p:txBody>
          </p:sp>
          <p:sp>
            <p:nvSpPr>
              <p:cNvPr id="46" name="Rectangle 59"/>
              <p:cNvSpPr>
                <a:spLocks noChangeArrowheads="1"/>
              </p:cNvSpPr>
              <p:nvPr/>
            </p:nvSpPr>
            <p:spPr bwMode="auto">
              <a:xfrm>
                <a:off x="2448" y="182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/>
                  <a:t>C</a:t>
                </a:r>
              </a:p>
            </p:txBody>
          </p:sp>
          <p:sp>
            <p:nvSpPr>
              <p:cNvPr id="47" name="Rectangle 60"/>
              <p:cNvSpPr>
                <a:spLocks noChangeArrowheads="1"/>
              </p:cNvSpPr>
              <p:nvPr/>
            </p:nvSpPr>
            <p:spPr bwMode="auto">
              <a:xfrm>
                <a:off x="2208" y="163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/>
                  <a:t>B</a:t>
                </a:r>
              </a:p>
            </p:txBody>
          </p:sp>
          <p:sp>
            <p:nvSpPr>
              <p:cNvPr id="48" name="Rectangle 61"/>
              <p:cNvSpPr>
                <a:spLocks noChangeArrowheads="1"/>
              </p:cNvSpPr>
              <p:nvPr/>
            </p:nvSpPr>
            <p:spPr bwMode="auto">
              <a:xfrm>
                <a:off x="2016" y="144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/>
                  <a:t>A</a:t>
                </a:r>
              </a:p>
            </p:txBody>
          </p:sp>
        </p:grpSp>
        <p:sp>
          <p:nvSpPr>
            <p:cNvPr id="39" name="Rectangle 65"/>
            <p:cNvSpPr>
              <a:spLocks noChangeArrowheads="1"/>
            </p:cNvSpPr>
            <p:nvPr/>
          </p:nvSpPr>
          <p:spPr bwMode="auto">
            <a:xfrm>
              <a:off x="1104" y="1776"/>
              <a:ext cx="672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/>
                <a:t>f(x</a:t>
              </a:r>
              <a:r>
                <a:rPr lang="en-US" altLang="zh-CN" sz="2000" baseline="30000"/>
                <a:t>0</a:t>
              </a:r>
              <a:r>
                <a:rPr lang="en-US" altLang="zh-CN" sz="2000"/>
                <a:t>) = 4</a:t>
              </a:r>
            </a:p>
          </p:txBody>
        </p:sp>
      </p:grpSp>
      <p:grpSp>
        <p:nvGrpSpPr>
          <p:cNvPr id="59" name="Group 96"/>
          <p:cNvGrpSpPr>
            <a:grpSpLocks/>
          </p:cNvGrpSpPr>
          <p:nvPr/>
        </p:nvGrpSpPr>
        <p:grpSpPr bwMode="auto">
          <a:xfrm>
            <a:off x="3167089" y="3071810"/>
            <a:ext cx="5119688" cy="1589088"/>
            <a:chOff x="855" y="2215"/>
            <a:chExt cx="3225" cy="1001"/>
          </a:xfrm>
        </p:grpSpPr>
        <p:grpSp>
          <p:nvGrpSpPr>
            <p:cNvPr id="60" name="Group 95"/>
            <p:cNvGrpSpPr>
              <a:grpSpLocks/>
            </p:cNvGrpSpPr>
            <p:nvPr/>
          </p:nvGrpSpPr>
          <p:grpSpPr bwMode="auto">
            <a:xfrm>
              <a:off x="885" y="2215"/>
              <a:ext cx="3195" cy="1001"/>
              <a:chOff x="885" y="2215"/>
              <a:chExt cx="3195" cy="1001"/>
            </a:xfrm>
          </p:grpSpPr>
          <p:grpSp>
            <p:nvGrpSpPr>
              <p:cNvPr id="62" name="Group 73"/>
              <p:cNvGrpSpPr>
                <a:grpSpLocks/>
              </p:cNvGrpSpPr>
              <p:nvPr/>
            </p:nvGrpSpPr>
            <p:grpSpPr bwMode="auto">
              <a:xfrm>
                <a:off x="3168" y="2256"/>
                <a:ext cx="912" cy="820"/>
                <a:chOff x="3168" y="1200"/>
                <a:chExt cx="912" cy="820"/>
              </a:xfrm>
            </p:grpSpPr>
            <p:grpSp>
              <p:nvGrpSpPr>
                <p:cNvPr id="81" name="Group 74"/>
                <p:cNvGrpSpPr>
                  <a:grpSpLocks/>
                </p:cNvGrpSpPr>
                <p:nvPr/>
              </p:nvGrpSpPr>
              <p:grpSpPr bwMode="auto">
                <a:xfrm>
                  <a:off x="3264" y="1440"/>
                  <a:ext cx="778" cy="580"/>
                  <a:chOff x="1680" y="2640"/>
                  <a:chExt cx="778" cy="580"/>
                </a:xfrm>
              </p:grpSpPr>
              <p:sp>
                <p:nvSpPr>
                  <p:cNvPr id="83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2640"/>
                    <a:ext cx="778" cy="58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18000" tIns="0" rIns="18000" bIns="0" anchor="ctr"/>
                  <a:lstStyle/>
                  <a:p>
                    <a:pPr algn="just"/>
                    <a:r>
                      <a:rPr lang="en-US" altLang="zh-CN" sz="1800"/>
                      <a:t> B,C    3.5 </a:t>
                    </a:r>
                    <a:r>
                      <a:rPr lang="en-US" altLang="zh-CN" sz="1800">
                        <a:sym typeface="Symbol" pitchFamily="18" charset="2"/>
                      </a:rPr>
                      <a:t></a:t>
                    </a:r>
                    <a:endParaRPr lang="en-US" altLang="zh-CN" sz="1800"/>
                  </a:p>
                  <a:p>
                    <a:pPr algn="just"/>
                    <a:r>
                      <a:rPr lang="en-US" altLang="zh-CN" sz="1800"/>
                      <a:t> B,D    4.5</a:t>
                    </a:r>
                  </a:p>
                  <a:p>
                    <a:pPr algn="just"/>
                    <a:r>
                      <a:rPr lang="en-US" altLang="zh-CN" sz="1800"/>
                      <a:t> C,D    4.5 T</a:t>
                    </a:r>
                  </a:p>
                </p:txBody>
              </p:sp>
              <p:sp>
                <p:nvSpPr>
                  <p:cNvPr id="84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2640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2832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024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2" name="Rectangle 79"/>
                <p:cNvSpPr>
                  <a:spLocks noChangeArrowheads="1"/>
                </p:cNvSpPr>
                <p:nvPr/>
              </p:nvSpPr>
              <p:spPr bwMode="auto">
                <a:xfrm>
                  <a:off x="3168" y="1200"/>
                  <a:ext cx="91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zh-CN" altLang="en-US" sz="1800"/>
                    <a:t>对换    评价</a:t>
                  </a:r>
                </a:p>
              </p:txBody>
            </p:sp>
          </p:grpSp>
          <p:grpSp>
            <p:nvGrpSpPr>
              <p:cNvPr id="63" name="Group 93"/>
              <p:cNvGrpSpPr>
                <a:grpSpLocks/>
              </p:cNvGrpSpPr>
              <p:nvPr/>
            </p:nvGrpSpPr>
            <p:grpSpPr bwMode="auto">
              <a:xfrm>
                <a:off x="2064" y="2215"/>
                <a:ext cx="816" cy="914"/>
                <a:chOff x="1968" y="2551"/>
                <a:chExt cx="816" cy="914"/>
              </a:xfrm>
            </p:grpSpPr>
            <p:sp>
              <p:nvSpPr>
                <p:cNvPr id="71" name="Line 82"/>
                <p:cNvSpPr>
                  <a:spLocks noChangeShapeType="1"/>
                </p:cNvSpPr>
                <p:nvPr/>
              </p:nvSpPr>
              <p:spPr bwMode="auto">
                <a:xfrm>
                  <a:off x="2343" y="2814"/>
                  <a:ext cx="0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72" name="Group 92"/>
                <p:cNvGrpSpPr>
                  <a:grpSpLocks/>
                </p:cNvGrpSpPr>
                <p:nvPr/>
              </p:nvGrpSpPr>
              <p:grpSpPr bwMode="auto">
                <a:xfrm>
                  <a:off x="1968" y="2551"/>
                  <a:ext cx="816" cy="914"/>
                  <a:chOff x="1920" y="2688"/>
                  <a:chExt cx="842" cy="816"/>
                </a:xfrm>
              </p:grpSpPr>
              <p:sp>
                <p:nvSpPr>
                  <p:cNvPr id="73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928"/>
                    <a:ext cx="648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/>
                      <a:t>         </a:t>
                    </a:r>
                  </a:p>
                </p:txBody>
              </p:sp>
              <p:sp>
                <p:nvSpPr>
                  <p:cNvPr id="74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3120"/>
                    <a:ext cx="458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/>
                      <a:t>         </a:t>
                    </a:r>
                  </a:p>
                </p:txBody>
              </p:sp>
              <p:sp>
                <p:nvSpPr>
                  <p:cNvPr id="75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312"/>
                    <a:ext cx="215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1800"/>
                      <a:t>3</a:t>
                    </a:r>
                  </a:p>
                </p:txBody>
              </p:sp>
              <p:sp>
                <p:nvSpPr>
                  <p:cNvPr id="76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2928"/>
                    <a:ext cx="0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688"/>
                    <a:ext cx="624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just"/>
                    <a:r>
                      <a:rPr lang="en-US" altLang="zh-CN" sz="1800"/>
                      <a:t>B   C    D</a:t>
                    </a:r>
                  </a:p>
                </p:txBody>
              </p:sp>
              <p:sp>
                <p:nvSpPr>
                  <p:cNvPr id="78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3312"/>
                    <a:ext cx="192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1800"/>
                      <a:t>C</a:t>
                    </a:r>
                  </a:p>
                </p:txBody>
              </p:sp>
              <p:sp>
                <p:nvSpPr>
                  <p:cNvPr id="79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3120"/>
                    <a:ext cx="192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1800"/>
                      <a:t>B</a:t>
                    </a:r>
                  </a:p>
                </p:txBody>
              </p:sp>
              <p:sp>
                <p:nvSpPr>
                  <p:cNvPr id="80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928"/>
                    <a:ext cx="192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1800"/>
                      <a:t>A</a:t>
                    </a:r>
                  </a:p>
                </p:txBody>
              </p:sp>
            </p:grpSp>
          </p:grpSp>
          <p:grpSp>
            <p:nvGrpSpPr>
              <p:cNvPr id="64" name="Group 94"/>
              <p:cNvGrpSpPr>
                <a:grpSpLocks/>
              </p:cNvGrpSpPr>
              <p:nvPr/>
            </p:nvGrpSpPr>
            <p:grpSpPr bwMode="auto">
              <a:xfrm>
                <a:off x="885" y="2592"/>
                <a:ext cx="912" cy="624"/>
                <a:chOff x="885" y="2592"/>
                <a:chExt cx="912" cy="624"/>
              </a:xfrm>
            </p:grpSpPr>
            <p:grpSp>
              <p:nvGrpSpPr>
                <p:cNvPr id="65" name="Group 68"/>
                <p:cNvGrpSpPr>
                  <a:grpSpLocks/>
                </p:cNvGrpSpPr>
                <p:nvPr/>
              </p:nvGrpSpPr>
              <p:grpSpPr bwMode="auto">
                <a:xfrm>
                  <a:off x="885" y="2592"/>
                  <a:ext cx="912" cy="240"/>
                  <a:chOff x="1557" y="1680"/>
                  <a:chExt cx="912" cy="240"/>
                </a:xfrm>
              </p:grpSpPr>
              <p:sp>
                <p:nvSpPr>
                  <p:cNvPr id="67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1557" y="1680"/>
                    <a:ext cx="912" cy="24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18000" tIns="10800" rIns="18000" bIns="10800" anchor="ctr"/>
                  <a:lstStyle/>
                  <a:p>
                    <a:pPr algn="ctr"/>
                    <a:r>
                      <a:rPr lang="en-US" altLang="zh-CN" dirty="0"/>
                      <a:t>A </a:t>
                    </a:r>
                    <a:r>
                      <a:rPr lang="en-US" altLang="zh-CN" dirty="0" smtClean="0"/>
                      <a:t>   </a:t>
                    </a:r>
                    <a:r>
                      <a:rPr lang="en-US" altLang="zh-CN" dirty="0"/>
                      <a:t>B </a:t>
                    </a:r>
                    <a:r>
                      <a:rPr lang="en-US" altLang="zh-CN" dirty="0" smtClean="0"/>
                      <a:t>   </a:t>
                    </a:r>
                    <a:r>
                      <a:rPr lang="en-US" altLang="zh-CN" dirty="0"/>
                      <a:t>D </a:t>
                    </a:r>
                    <a:r>
                      <a:rPr lang="en-US" altLang="zh-CN" dirty="0" smtClean="0"/>
                      <a:t>  </a:t>
                    </a:r>
                    <a:r>
                      <a:rPr lang="en-US" altLang="zh-CN" dirty="0"/>
                      <a:t>C</a:t>
                    </a:r>
                  </a:p>
                </p:txBody>
              </p:sp>
              <p:sp>
                <p:nvSpPr>
                  <p:cNvPr id="68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1680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2064" y="1680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680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6" name="Rectangle 90"/>
                <p:cNvSpPr>
                  <a:spLocks noChangeArrowheads="1"/>
                </p:cNvSpPr>
                <p:nvPr/>
              </p:nvSpPr>
              <p:spPr bwMode="auto">
                <a:xfrm>
                  <a:off x="1056" y="2928"/>
                  <a:ext cx="672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/>
                    <a:t>f(x</a:t>
                  </a:r>
                  <a:r>
                    <a:rPr lang="en-US" altLang="zh-CN" sz="2000" baseline="30000"/>
                    <a:t>1</a:t>
                  </a:r>
                  <a:r>
                    <a:rPr lang="en-US" altLang="zh-CN" sz="2000"/>
                    <a:t>) = 4.5</a:t>
                  </a:r>
                </a:p>
              </p:txBody>
            </p:sp>
          </p:grpSp>
        </p:grpSp>
        <p:sp>
          <p:nvSpPr>
            <p:cNvPr id="61" name="Rectangle 91"/>
            <p:cNvSpPr>
              <a:spLocks noChangeArrowheads="1"/>
            </p:cNvSpPr>
            <p:nvPr/>
          </p:nvSpPr>
          <p:spPr bwMode="auto">
            <a:xfrm>
              <a:off x="855" y="2383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dirty="0"/>
                <a:t>第二步：</a:t>
              </a:r>
            </a:p>
          </p:txBody>
        </p:sp>
      </p:grpSp>
      <p:grpSp>
        <p:nvGrpSpPr>
          <p:cNvPr id="87" name="Group 97"/>
          <p:cNvGrpSpPr>
            <a:grpSpLocks/>
          </p:cNvGrpSpPr>
          <p:nvPr/>
        </p:nvGrpSpPr>
        <p:grpSpPr bwMode="auto">
          <a:xfrm>
            <a:off x="3167089" y="4583122"/>
            <a:ext cx="5043488" cy="1589088"/>
            <a:chOff x="903" y="2215"/>
            <a:chExt cx="3177" cy="1001"/>
          </a:xfrm>
        </p:grpSpPr>
        <p:grpSp>
          <p:nvGrpSpPr>
            <p:cNvPr id="88" name="Group 98"/>
            <p:cNvGrpSpPr>
              <a:grpSpLocks/>
            </p:cNvGrpSpPr>
            <p:nvPr/>
          </p:nvGrpSpPr>
          <p:grpSpPr bwMode="auto">
            <a:xfrm>
              <a:off x="960" y="2215"/>
              <a:ext cx="3120" cy="1001"/>
              <a:chOff x="960" y="2215"/>
              <a:chExt cx="3120" cy="1001"/>
            </a:xfrm>
          </p:grpSpPr>
          <p:grpSp>
            <p:nvGrpSpPr>
              <p:cNvPr id="90" name="Group 99"/>
              <p:cNvGrpSpPr>
                <a:grpSpLocks/>
              </p:cNvGrpSpPr>
              <p:nvPr/>
            </p:nvGrpSpPr>
            <p:grpSpPr bwMode="auto">
              <a:xfrm>
                <a:off x="3168" y="2256"/>
                <a:ext cx="912" cy="820"/>
                <a:chOff x="3168" y="1200"/>
                <a:chExt cx="912" cy="820"/>
              </a:xfrm>
            </p:grpSpPr>
            <p:grpSp>
              <p:nvGrpSpPr>
                <p:cNvPr id="109" name="Group 100"/>
                <p:cNvGrpSpPr>
                  <a:grpSpLocks/>
                </p:cNvGrpSpPr>
                <p:nvPr/>
              </p:nvGrpSpPr>
              <p:grpSpPr bwMode="auto">
                <a:xfrm>
                  <a:off x="3264" y="1440"/>
                  <a:ext cx="778" cy="580"/>
                  <a:chOff x="1680" y="2640"/>
                  <a:chExt cx="778" cy="580"/>
                </a:xfrm>
              </p:grpSpPr>
              <p:sp>
                <p:nvSpPr>
                  <p:cNvPr id="111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2640"/>
                    <a:ext cx="778" cy="58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18000" tIns="0" rIns="18000" bIns="0" anchor="ctr"/>
                  <a:lstStyle/>
                  <a:p>
                    <a:pPr algn="just"/>
                    <a:r>
                      <a:rPr lang="en-US" altLang="zh-CN" sz="1800"/>
                      <a:t> B,C    4.5 T</a:t>
                    </a:r>
                  </a:p>
                  <a:p>
                    <a:pPr algn="just"/>
                    <a:r>
                      <a:rPr lang="en-US" altLang="zh-CN" sz="1800"/>
                      <a:t> B,D    7.5 </a:t>
                    </a:r>
                    <a:r>
                      <a:rPr lang="en-US" altLang="zh-CN" sz="1800">
                        <a:sym typeface="Symbol" pitchFamily="18" charset="2"/>
                      </a:rPr>
                      <a:t></a:t>
                    </a:r>
                    <a:endParaRPr lang="en-US" altLang="zh-CN" sz="1800"/>
                  </a:p>
                  <a:p>
                    <a:pPr algn="just"/>
                    <a:r>
                      <a:rPr lang="en-US" altLang="zh-CN" sz="1800"/>
                      <a:t> C,D      8 T</a:t>
                    </a:r>
                  </a:p>
                </p:txBody>
              </p:sp>
              <p:sp>
                <p:nvSpPr>
                  <p:cNvPr id="112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2640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2832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024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0" name="Rectangle 105"/>
                <p:cNvSpPr>
                  <a:spLocks noChangeArrowheads="1"/>
                </p:cNvSpPr>
                <p:nvPr/>
              </p:nvSpPr>
              <p:spPr bwMode="auto">
                <a:xfrm>
                  <a:off x="3168" y="1200"/>
                  <a:ext cx="91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zh-CN" altLang="en-US" sz="1800"/>
                    <a:t>对换    评价</a:t>
                  </a:r>
                </a:p>
              </p:txBody>
            </p:sp>
          </p:grpSp>
          <p:grpSp>
            <p:nvGrpSpPr>
              <p:cNvPr id="91" name="Group 106"/>
              <p:cNvGrpSpPr>
                <a:grpSpLocks/>
              </p:cNvGrpSpPr>
              <p:nvPr/>
            </p:nvGrpSpPr>
            <p:grpSpPr bwMode="auto">
              <a:xfrm>
                <a:off x="2064" y="2215"/>
                <a:ext cx="816" cy="914"/>
                <a:chOff x="1968" y="2551"/>
                <a:chExt cx="816" cy="914"/>
              </a:xfrm>
            </p:grpSpPr>
            <p:sp>
              <p:nvSpPr>
                <p:cNvPr id="99" name="Line 107"/>
                <p:cNvSpPr>
                  <a:spLocks noChangeShapeType="1"/>
                </p:cNvSpPr>
                <p:nvPr/>
              </p:nvSpPr>
              <p:spPr bwMode="auto">
                <a:xfrm>
                  <a:off x="2343" y="2814"/>
                  <a:ext cx="0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100" name="Group 108"/>
                <p:cNvGrpSpPr>
                  <a:grpSpLocks/>
                </p:cNvGrpSpPr>
                <p:nvPr/>
              </p:nvGrpSpPr>
              <p:grpSpPr bwMode="auto">
                <a:xfrm>
                  <a:off x="1968" y="2551"/>
                  <a:ext cx="816" cy="914"/>
                  <a:chOff x="1920" y="2688"/>
                  <a:chExt cx="842" cy="816"/>
                </a:xfrm>
              </p:grpSpPr>
              <p:sp>
                <p:nvSpPr>
                  <p:cNvPr id="101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928"/>
                    <a:ext cx="648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/>
                      <a:t>         </a:t>
                    </a:r>
                  </a:p>
                </p:txBody>
              </p:sp>
              <p:sp>
                <p:nvSpPr>
                  <p:cNvPr id="102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3120"/>
                    <a:ext cx="458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just"/>
                    <a:r>
                      <a:rPr lang="en-US" altLang="zh-CN" sz="1800"/>
                      <a:t>3</a:t>
                    </a:r>
                    <a:r>
                      <a:rPr lang="en-US" altLang="zh-CN"/>
                      <a:t>      </a:t>
                    </a:r>
                  </a:p>
                </p:txBody>
              </p:sp>
              <p:sp>
                <p:nvSpPr>
                  <p:cNvPr id="103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312"/>
                    <a:ext cx="215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1800"/>
                      <a:t>2</a:t>
                    </a:r>
                  </a:p>
                </p:txBody>
              </p:sp>
              <p:sp>
                <p:nvSpPr>
                  <p:cNvPr id="104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2928"/>
                    <a:ext cx="0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688"/>
                    <a:ext cx="624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just"/>
                    <a:r>
                      <a:rPr lang="en-US" altLang="zh-CN" sz="1800" dirty="0"/>
                      <a:t>B   C    D</a:t>
                    </a:r>
                  </a:p>
                </p:txBody>
              </p:sp>
              <p:sp>
                <p:nvSpPr>
                  <p:cNvPr id="106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3312"/>
                    <a:ext cx="192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1800"/>
                      <a:t>C</a:t>
                    </a:r>
                  </a:p>
                </p:txBody>
              </p:sp>
              <p:sp>
                <p:nvSpPr>
                  <p:cNvPr id="107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3120"/>
                    <a:ext cx="192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1800"/>
                      <a:t>B</a:t>
                    </a:r>
                  </a:p>
                </p:txBody>
              </p:sp>
              <p:sp>
                <p:nvSpPr>
                  <p:cNvPr id="108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928"/>
                    <a:ext cx="192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1800"/>
                      <a:t>A</a:t>
                    </a:r>
                  </a:p>
                </p:txBody>
              </p:sp>
            </p:grpSp>
          </p:grpSp>
          <p:grpSp>
            <p:nvGrpSpPr>
              <p:cNvPr id="92" name="Group 117"/>
              <p:cNvGrpSpPr>
                <a:grpSpLocks/>
              </p:cNvGrpSpPr>
              <p:nvPr/>
            </p:nvGrpSpPr>
            <p:grpSpPr bwMode="auto">
              <a:xfrm>
                <a:off x="960" y="2592"/>
                <a:ext cx="912" cy="624"/>
                <a:chOff x="960" y="2592"/>
                <a:chExt cx="912" cy="624"/>
              </a:xfrm>
            </p:grpSpPr>
            <p:grpSp>
              <p:nvGrpSpPr>
                <p:cNvPr id="93" name="Group 118"/>
                <p:cNvGrpSpPr>
                  <a:grpSpLocks/>
                </p:cNvGrpSpPr>
                <p:nvPr/>
              </p:nvGrpSpPr>
              <p:grpSpPr bwMode="auto">
                <a:xfrm>
                  <a:off x="960" y="2592"/>
                  <a:ext cx="912" cy="240"/>
                  <a:chOff x="1632" y="1680"/>
                  <a:chExt cx="912" cy="240"/>
                </a:xfrm>
              </p:grpSpPr>
              <p:sp>
                <p:nvSpPr>
                  <p:cNvPr id="95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1680"/>
                    <a:ext cx="912" cy="24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18000" tIns="10800" rIns="18000" bIns="10800" anchor="ctr"/>
                  <a:lstStyle/>
                  <a:p>
                    <a:pPr algn="ctr"/>
                    <a:r>
                      <a:rPr lang="en-US" altLang="zh-CN" dirty="0"/>
                      <a:t>A </a:t>
                    </a:r>
                    <a:r>
                      <a:rPr lang="en-US" altLang="zh-CN" dirty="0" smtClean="0"/>
                      <a:t>   </a:t>
                    </a:r>
                    <a:r>
                      <a:rPr lang="en-US" altLang="zh-CN" dirty="0"/>
                      <a:t>C </a:t>
                    </a:r>
                    <a:r>
                      <a:rPr lang="en-US" altLang="zh-CN" dirty="0" smtClean="0"/>
                      <a:t>  </a:t>
                    </a:r>
                    <a:r>
                      <a:rPr lang="en-US" altLang="zh-CN" dirty="0"/>
                      <a:t>D  B</a:t>
                    </a:r>
                  </a:p>
                </p:txBody>
              </p:sp>
              <p:sp>
                <p:nvSpPr>
                  <p:cNvPr id="96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1680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2064" y="1680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680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4" name="Rectangle 123"/>
                <p:cNvSpPr>
                  <a:spLocks noChangeArrowheads="1"/>
                </p:cNvSpPr>
                <p:nvPr/>
              </p:nvSpPr>
              <p:spPr bwMode="auto">
                <a:xfrm>
                  <a:off x="1056" y="2928"/>
                  <a:ext cx="672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/>
                    <a:t>f(x</a:t>
                  </a:r>
                  <a:r>
                    <a:rPr lang="en-US" altLang="zh-CN" sz="2000" baseline="30000"/>
                    <a:t>2</a:t>
                  </a:r>
                  <a:r>
                    <a:rPr lang="en-US" altLang="zh-CN" sz="2000"/>
                    <a:t>) = 3.5</a:t>
                  </a:r>
                </a:p>
              </p:txBody>
            </p:sp>
          </p:grpSp>
        </p:grpSp>
        <p:sp>
          <p:nvSpPr>
            <p:cNvPr id="89" name="Rectangle 124"/>
            <p:cNvSpPr>
              <a:spLocks noChangeArrowheads="1"/>
            </p:cNvSpPr>
            <p:nvPr/>
          </p:nvSpPr>
          <p:spPr bwMode="auto">
            <a:xfrm>
              <a:off x="903" y="237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dirty="0"/>
                <a:t>第三步：</a:t>
              </a: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672345" y="1214422"/>
            <a:ext cx="1970829" cy="326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400" kern="0" dirty="0" smtClean="0"/>
              <a:t>旅行商问题的禁忌搜索算法：</a:t>
            </a:r>
            <a:endParaRPr lang="en-US" altLang="zh-CN" sz="2400" kern="0" dirty="0" smtClean="0"/>
          </a:p>
          <a:p>
            <a:pPr marL="342900" lvl="0" indent="-342900" algn="just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400" kern="0" dirty="0" smtClean="0"/>
              <a:t>邻域映射为两个城市对换。</a:t>
            </a:r>
            <a:endParaRPr lang="en-US" altLang="zh-CN" sz="2400" kern="0" dirty="0" smtClean="0"/>
          </a:p>
          <a:p>
            <a:pPr marL="342900" lvl="0" indent="-342900" algn="just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400" kern="0" dirty="0" smtClean="0"/>
              <a:t>禁忌对象：</a:t>
            </a:r>
            <a:endParaRPr lang="en-US" altLang="zh-CN" sz="2400" kern="0" dirty="0" smtClean="0"/>
          </a:p>
          <a:p>
            <a:pPr marL="342900" lvl="0" indent="-342900" algn="just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zh-CN" altLang="en-US" sz="2400" kern="0" dirty="0" smtClean="0"/>
              <a:t>    交换，</a:t>
            </a:r>
            <a:r>
              <a:rPr lang="en-US" altLang="zh-CN" sz="2400" kern="0" dirty="0" smtClean="0"/>
              <a:t>3</a:t>
            </a:r>
            <a:r>
              <a:rPr lang="zh-CN" altLang="en-US" sz="2400" kern="0" dirty="0" smtClean="0"/>
              <a:t>次</a:t>
            </a:r>
          </a:p>
        </p:txBody>
      </p:sp>
      <p:sp>
        <p:nvSpPr>
          <p:cNvPr id="116" name="Rectangle 64"/>
          <p:cNvSpPr>
            <a:spLocks noChangeArrowheads="1"/>
          </p:cNvSpPr>
          <p:nvPr/>
        </p:nvSpPr>
        <p:spPr bwMode="auto">
          <a:xfrm>
            <a:off x="3024182" y="1714488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dirty="0"/>
              <a:t>第一步：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禁忌搜索算法</a:t>
            </a:r>
            <a:endParaRPr lang="zh-CN" altLang="en-US" sz="4000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143000" y="1400172"/>
            <a:ext cx="5257800" cy="1600200"/>
            <a:chOff x="768" y="2208"/>
            <a:chExt cx="3312" cy="1008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960" y="2215"/>
              <a:ext cx="3120" cy="1001"/>
              <a:chOff x="960" y="2215"/>
              <a:chExt cx="3120" cy="1001"/>
            </a:xfrm>
          </p:grpSpPr>
          <p:grpSp>
            <p:nvGrpSpPr>
              <p:cNvPr id="7" name="Group 7"/>
              <p:cNvGrpSpPr>
                <a:grpSpLocks/>
              </p:cNvGrpSpPr>
              <p:nvPr/>
            </p:nvGrpSpPr>
            <p:grpSpPr bwMode="auto">
              <a:xfrm>
                <a:off x="3168" y="2256"/>
                <a:ext cx="912" cy="820"/>
                <a:chOff x="3168" y="1200"/>
                <a:chExt cx="912" cy="820"/>
              </a:xfrm>
            </p:grpSpPr>
            <p:grpSp>
              <p:nvGrpSpPr>
                <p:cNvPr id="26" name="Group 8"/>
                <p:cNvGrpSpPr>
                  <a:grpSpLocks/>
                </p:cNvGrpSpPr>
                <p:nvPr/>
              </p:nvGrpSpPr>
              <p:grpSpPr bwMode="auto">
                <a:xfrm>
                  <a:off x="3264" y="1440"/>
                  <a:ext cx="778" cy="580"/>
                  <a:chOff x="1680" y="2640"/>
                  <a:chExt cx="778" cy="580"/>
                </a:xfrm>
              </p:grpSpPr>
              <p:sp>
                <p:nvSpPr>
                  <p:cNvPr id="28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2640"/>
                    <a:ext cx="778" cy="58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18000" tIns="0" rIns="18000" bIns="0" anchor="ctr"/>
                  <a:lstStyle/>
                  <a:p>
                    <a:pPr algn="just"/>
                    <a:r>
                      <a:rPr lang="en-US" altLang="zh-CN" sz="1800"/>
                      <a:t> B,D    3.5 T</a:t>
                    </a:r>
                  </a:p>
                  <a:p>
                    <a:pPr algn="just"/>
                    <a:r>
                      <a:rPr lang="en-US" altLang="zh-CN" sz="1800"/>
                      <a:t> B,C    4.5 T</a:t>
                    </a:r>
                  </a:p>
                  <a:p>
                    <a:pPr algn="just"/>
                    <a:r>
                      <a:rPr lang="en-US" altLang="zh-CN" sz="1800"/>
                      <a:t> C,D    4.5 T</a:t>
                    </a:r>
                  </a:p>
                </p:txBody>
              </p:sp>
              <p:sp>
                <p:nvSpPr>
                  <p:cNvPr id="29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2640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2832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024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7" name="Rectangle 13"/>
                <p:cNvSpPr>
                  <a:spLocks noChangeArrowheads="1"/>
                </p:cNvSpPr>
                <p:nvPr/>
              </p:nvSpPr>
              <p:spPr bwMode="auto">
                <a:xfrm>
                  <a:off x="3168" y="1200"/>
                  <a:ext cx="91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zh-CN" altLang="en-US" sz="1800"/>
                    <a:t>对换    评价</a:t>
                  </a:r>
                </a:p>
              </p:txBody>
            </p:sp>
          </p:grpSp>
          <p:grpSp>
            <p:nvGrpSpPr>
              <p:cNvPr id="8" name="Group 14"/>
              <p:cNvGrpSpPr>
                <a:grpSpLocks/>
              </p:cNvGrpSpPr>
              <p:nvPr/>
            </p:nvGrpSpPr>
            <p:grpSpPr bwMode="auto">
              <a:xfrm>
                <a:off x="2064" y="2215"/>
                <a:ext cx="816" cy="914"/>
                <a:chOff x="1968" y="2551"/>
                <a:chExt cx="816" cy="914"/>
              </a:xfrm>
            </p:grpSpPr>
            <p:sp>
              <p:nvSpPr>
                <p:cNvPr id="16" name="Line 15"/>
                <p:cNvSpPr>
                  <a:spLocks noChangeShapeType="1"/>
                </p:cNvSpPr>
                <p:nvPr/>
              </p:nvSpPr>
              <p:spPr bwMode="auto">
                <a:xfrm>
                  <a:off x="2343" y="2814"/>
                  <a:ext cx="0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17" name="Group 16"/>
                <p:cNvGrpSpPr>
                  <a:grpSpLocks/>
                </p:cNvGrpSpPr>
                <p:nvPr/>
              </p:nvGrpSpPr>
              <p:grpSpPr bwMode="auto">
                <a:xfrm>
                  <a:off x="1968" y="2551"/>
                  <a:ext cx="816" cy="914"/>
                  <a:chOff x="1920" y="2688"/>
                  <a:chExt cx="842" cy="816"/>
                </a:xfrm>
              </p:grpSpPr>
              <p:sp>
                <p:nvSpPr>
                  <p:cNvPr id="18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928"/>
                    <a:ext cx="648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/>
                      <a:t>         </a:t>
                    </a:r>
                  </a:p>
                </p:txBody>
              </p:sp>
              <p:sp>
                <p:nvSpPr>
                  <p:cNvPr id="19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3120"/>
                    <a:ext cx="458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just"/>
                    <a:r>
                      <a:rPr lang="en-US" altLang="zh-CN" sz="1800" dirty="0"/>
                      <a:t>2 </a:t>
                    </a:r>
                    <a:r>
                      <a:rPr lang="en-US" altLang="zh-CN" dirty="0"/>
                      <a:t>   </a:t>
                    </a:r>
                    <a:r>
                      <a:rPr lang="en-US" altLang="zh-CN" sz="1800" dirty="0"/>
                      <a:t>3</a:t>
                    </a:r>
                  </a:p>
                </p:txBody>
              </p:sp>
              <p:sp>
                <p:nvSpPr>
                  <p:cNvPr id="20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312"/>
                    <a:ext cx="215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1800"/>
                      <a:t>1</a:t>
                    </a:r>
                  </a:p>
                </p:txBody>
              </p:sp>
              <p:sp>
                <p:nvSpPr>
                  <p:cNvPr id="21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2928"/>
                    <a:ext cx="0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688"/>
                    <a:ext cx="624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just"/>
                    <a:r>
                      <a:rPr lang="en-US" altLang="zh-CN" sz="1800"/>
                      <a:t>B   C    D</a:t>
                    </a:r>
                  </a:p>
                </p:txBody>
              </p:sp>
              <p:sp>
                <p:nvSpPr>
                  <p:cNvPr id="23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3312"/>
                    <a:ext cx="192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1800"/>
                      <a:t>C</a:t>
                    </a:r>
                  </a:p>
                </p:txBody>
              </p:sp>
              <p:sp>
                <p:nvSpPr>
                  <p:cNvPr id="24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3120"/>
                    <a:ext cx="192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1800" dirty="0"/>
                      <a:t>B</a:t>
                    </a:r>
                  </a:p>
                </p:txBody>
              </p:sp>
              <p:sp>
                <p:nvSpPr>
                  <p:cNvPr id="25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928"/>
                    <a:ext cx="192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1800"/>
                      <a:t>A</a:t>
                    </a:r>
                  </a:p>
                </p:txBody>
              </p:sp>
            </p:grpSp>
          </p:grpSp>
          <p:grpSp>
            <p:nvGrpSpPr>
              <p:cNvPr id="9" name="Group 25"/>
              <p:cNvGrpSpPr>
                <a:grpSpLocks/>
              </p:cNvGrpSpPr>
              <p:nvPr/>
            </p:nvGrpSpPr>
            <p:grpSpPr bwMode="auto">
              <a:xfrm>
                <a:off x="960" y="2592"/>
                <a:ext cx="912" cy="624"/>
                <a:chOff x="960" y="2592"/>
                <a:chExt cx="912" cy="624"/>
              </a:xfrm>
            </p:grpSpPr>
            <p:grpSp>
              <p:nvGrpSpPr>
                <p:cNvPr id="10" name="Group 26"/>
                <p:cNvGrpSpPr>
                  <a:grpSpLocks/>
                </p:cNvGrpSpPr>
                <p:nvPr/>
              </p:nvGrpSpPr>
              <p:grpSpPr bwMode="auto">
                <a:xfrm>
                  <a:off x="960" y="2592"/>
                  <a:ext cx="912" cy="240"/>
                  <a:chOff x="1632" y="1680"/>
                  <a:chExt cx="912" cy="240"/>
                </a:xfrm>
              </p:grpSpPr>
              <p:sp>
                <p:nvSpPr>
                  <p:cNvPr id="12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1680"/>
                    <a:ext cx="912" cy="24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18000" tIns="10800" rIns="18000" bIns="10800" anchor="ctr"/>
                  <a:lstStyle/>
                  <a:p>
                    <a:pPr algn="ctr"/>
                    <a:r>
                      <a:rPr lang="en-US" altLang="zh-CN" dirty="0"/>
                      <a:t>A </a:t>
                    </a:r>
                    <a:r>
                      <a:rPr lang="en-US" altLang="zh-CN" dirty="0" smtClean="0"/>
                      <a:t>  </a:t>
                    </a:r>
                    <a:r>
                      <a:rPr lang="en-US" altLang="zh-CN" dirty="0"/>
                      <a:t>C </a:t>
                    </a:r>
                    <a:r>
                      <a:rPr lang="en-US" altLang="zh-CN" dirty="0" smtClean="0"/>
                      <a:t>  </a:t>
                    </a:r>
                    <a:r>
                      <a:rPr lang="en-US" altLang="zh-CN" dirty="0"/>
                      <a:t>B  </a:t>
                    </a:r>
                    <a:r>
                      <a:rPr lang="en-US" altLang="zh-CN" dirty="0" smtClean="0"/>
                      <a:t> D</a:t>
                    </a:r>
                    <a:endParaRPr lang="en-US" altLang="zh-CN" dirty="0"/>
                  </a:p>
                </p:txBody>
              </p:sp>
              <p:sp>
                <p:nvSpPr>
                  <p:cNvPr id="13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1680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064" y="1680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680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" name="Rectangle 31"/>
                <p:cNvSpPr>
                  <a:spLocks noChangeArrowheads="1"/>
                </p:cNvSpPr>
                <p:nvPr/>
              </p:nvSpPr>
              <p:spPr bwMode="auto">
                <a:xfrm>
                  <a:off x="1056" y="2928"/>
                  <a:ext cx="672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/>
                    <a:t>f(x</a:t>
                  </a:r>
                  <a:r>
                    <a:rPr lang="en-US" altLang="zh-CN" sz="2000" baseline="30000"/>
                    <a:t>3</a:t>
                  </a:r>
                  <a:r>
                    <a:rPr lang="en-US" altLang="zh-CN" sz="2000"/>
                    <a:t>) = 7.5</a:t>
                  </a:r>
                </a:p>
              </p:txBody>
            </p:sp>
          </p:grpSp>
        </p:grpSp>
        <p:sp>
          <p:nvSpPr>
            <p:cNvPr id="6" name="Rectangle 32"/>
            <p:cNvSpPr>
              <a:spLocks noChangeArrowheads="1"/>
            </p:cNvSpPr>
            <p:nvPr/>
          </p:nvSpPr>
          <p:spPr bwMode="auto">
            <a:xfrm>
              <a:off x="768" y="225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dirty="0"/>
                <a:t>第四步：</a:t>
              </a:r>
            </a:p>
          </p:txBody>
        </p:sp>
      </p:grpSp>
      <p:grpSp>
        <p:nvGrpSpPr>
          <p:cNvPr id="32" name="Group 33"/>
          <p:cNvGrpSpPr>
            <a:grpSpLocks/>
          </p:cNvGrpSpPr>
          <p:nvPr/>
        </p:nvGrpSpPr>
        <p:grpSpPr bwMode="auto">
          <a:xfrm>
            <a:off x="857252" y="2982922"/>
            <a:ext cx="5543552" cy="1589088"/>
            <a:chOff x="588" y="2215"/>
            <a:chExt cx="3492" cy="1001"/>
          </a:xfrm>
        </p:grpSpPr>
        <p:grpSp>
          <p:nvGrpSpPr>
            <p:cNvPr id="33" name="Group 34"/>
            <p:cNvGrpSpPr>
              <a:grpSpLocks/>
            </p:cNvGrpSpPr>
            <p:nvPr/>
          </p:nvGrpSpPr>
          <p:grpSpPr bwMode="auto">
            <a:xfrm>
              <a:off x="960" y="2215"/>
              <a:ext cx="3120" cy="1001"/>
              <a:chOff x="960" y="2215"/>
              <a:chExt cx="3120" cy="1001"/>
            </a:xfrm>
          </p:grpSpPr>
          <p:grpSp>
            <p:nvGrpSpPr>
              <p:cNvPr id="35" name="Group 35"/>
              <p:cNvGrpSpPr>
                <a:grpSpLocks/>
              </p:cNvGrpSpPr>
              <p:nvPr/>
            </p:nvGrpSpPr>
            <p:grpSpPr bwMode="auto">
              <a:xfrm>
                <a:off x="3168" y="2256"/>
                <a:ext cx="912" cy="820"/>
                <a:chOff x="3168" y="1200"/>
                <a:chExt cx="912" cy="820"/>
              </a:xfrm>
            </p:grpSpPr>
            <p:grpSp>
              <p:nvGrpSpPr>
                <p:cNvPr id="54" name="Group 36"/>
                <p:cNvGrpSpPr>
                  <a:grpSpLocks/>
                </p:cNvGrpSpPr>
                <p:nvPr/>
              </p:nvGrpSpPr>
              <p:grpSpPr bwMode="auto">
                <a:xfrm>
                  <a:off x="3264" y="1440"/>
                  <a:ext cx="778" cy="580"/>
                  <a:chOff x="1680" y="2640"/>
                  <a:chExt cx="778" cy="580"/>
                </a:xfrm>
              </p:grpSpPr>
              <p:sp>
                <p:nvSpPr>
                  <p:cNvPr id="56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2640"/>
                    <a:ext cx="778" cy="58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18000" tIns="0" rIns="18000" bIns="0" anchor="ctr"/>
                  <a:lstStyle/>
                  <a:p>
                    <a:pPr algn="just"/>
                    <a:r>
                      <a:rPr lang="en-US" altLang="zh-CN" sz="1800"/>
                      <a:t> B,D    3.5 T</a:t>
                    </a:r>
                  </a:p>
                  <a:p>
                    <a:pPr algn="just"/>
                    <a:r>
                      <a:rPr lang="en-US" altLang="zh-CN" sz="1800"/>
                      <a:t> B,C    4.5 T</a:t>
                    </a:r>
                  </a:p>
                  <a:p>
                    <a:pPr algn="just"/>
                    <a:r>
                      <a:rPr lang="en-US" altLang="zh-CN" sz="1800"/>
                      <a:t> C,D    4.5 </a:t>
                    </a:r>
                    <a:r>
                      <a:rPr lang="en-US" altLang="zh-CN" sz="1800">
                        <a:sym typeface="Symbol" pitchFamily="18" charset="2"/>
                      </a:rPr>
                      <a:t></a:t>
                    </a:r>
                    <a:endParaRPr lang="en-US" altLang="zh-CN" sz="1800"/>
                  </a:p>
                </p:txBody>
              </p:sp>
              <p:sp>
                <p:nvSpPr>
                  <p:cNvPr id="57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2640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2832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024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5" name="Rectangle 41"/>
                <p:cNvSpPr>
                  <a:spLocks noChangeArrowheads="1"/>
                </p:cNvSpPr>
                <p:nvPr/>
              </p:nvSpPr>
              <p:spPr bwMode="auto">
                <a:xfrm>
                  <a:off x="3168" y="1200"/>
                  <a:ext cx="91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zh-CN" altLang="en-US" sz="1800"/>
                    <a:t>对换    评价</a:t>
                  </a:r>
                </a:p>
              </p:txBody>
            </p:sp>
          </p:grpSp>
          <p:grpSp>
            <p:nvGrpSpPr>
              <p:cNvPr id="36" name="Group 42"/>
              <p:cNvGrpSpPr>
                <a:grpSpLocks/>
              </p:cNvGrpSpPr>
              <p:nvPr/>
            </p:nvGrpSpPr>
            <p:grpSpPr bwMode="auto">
              <a:xfrm>
                <a:off x="2064" y="2215"/>
                <a:ext cx="816" cy="914"/>
                <a:chOff x="1968" y="2551"/>
                <a:chExt cx="816" cy="914"/>
              </a:xfrm>
            </p:grpSpPr>
            <p:sp>
              <p:nvSpPr>
                <p:cNvPr id="44" name="Line 43"/>
                <p:cNvSpPr>
                  <a:spLocks noChangeShapeType="1"/>
                </p:cNvSpPr>
                <p:nvPr/>
              </p:nvSpPr>
              <p:spPr bwMode="auto">
                <a:xfrm>
                  <a:off x="2343" y="2814"/>
                  <a:ext cx="0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5" name="Group 44"/>
                <p:cNvGrpSpPr>
                  <a:grpSpLocks/>
                </p:cNvGrpSpPr>
                <p:nvPr/>
              </p:nvGrpSpPr>
              <p:grpSpPr bwMode="auto">
                <a:xfrm>
                  <a:off x="1968" y="2551"/>
                  <a:ext cx="816" cy="914"/>
                  <a:chOff x="1920" y="2688"/>
                  <a:chExt cx="842" cy="816"/>
                </a:xfrm>
              </p:grpSpPr>
              <p:sp>
                <p:nvSpPr>
                  <p:cNvPr id="46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928"/>
                    <a:ext cx="648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/>
                      <a:t>         </a:t>
                    </a:r>
                  </a:p>
                </p:txBody>
              </p:sp>
              <p:sp>
                <p:nvSpPr>
                  <p:cNvPr id="47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3120"/>
                    <a:ext cx="458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just"/>
                    <a:r>
                      <a:rPr lang="en-US" altLang="zh-CN" sz="1800" dirty="0"/>
                      <a:t>1 </a:t>
                    </a:r>
                    <a:r>
                      <a:rPr lang="en-US" altLang="zh-CN" dirty="0"/>
                      <a:t>   </a:t>
                    </a:r>
                    <a:r>
                      <a:rPr lang="en-US" altLang="zh-CN" sz="1800" dirty="0"/>
                      <a:t>2</a:t>
                    </a:r>
                  </a:p>
                </p:txBody>
              </p:sp>
              <p:sp>
                <p:nvSpPr>
                  <p:cNvPr id="48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312"/>
                    <a:ext cx="215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1800"/>
                      <a:t>0</a:t>
                    </a:r>
                  </a:p>
                </p:txBody>
              </p:sp>
              <p:sp>
                <p:nvSpPr>
                  <p:cNvPr id="49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2928"/>
                    <a:ext cx="0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688"/>
                    <a:ext cx="624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just"/>
                    <a:r>
                      <a:rPr lang="en-US" altLang="zh-CN" sz="1800" dirty="0"/>
                      <a:t>B   C    D</a:t>
                    </a:r>
                  </a:p>
                </p:txBody>
              </p:sp>
              <p:sp>
                <p:nvSpPr>
                  <p:cNvPr id="51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3312"/>
                    <a:ext cx="192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1800"/>
                      <a:t>C</a:t>
                    </a:r>
                  </a:p>
                </p:txBody>
              </p:sp>
              <p:sp>
                <p:nvSpPr>
                  <p:cNvPr id="52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3120"/>
                    <a:ext cx="192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1800"/>
                      <a:t>B</a:t>
                    </a:r>
                  </a:p>
                </p:txBody>
              </p:sp>
              <p:sp>
                <p:nvSpPr>
                  <p:cNvPr id="53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928"/>
                    <a:ext cx="192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1800"/>
                      <a:t>A</a:t>
                    </a:r>
                  </a:p>
                </p:txBody>
              </p:sp>
            </p:grpSp>
          </p:grpSp>
          <p:grpSp>
            <p:nvGrpSpPr>
              <p:cNvPr id="37" name="Group 53"/>
              <p:cNvGrpSpPr>
                <a:grpSpLocks/>
              </p:cNvGrpSpPr>
              <p:nvPr/>
            </p:nvGrpSpPr>
            <p:grpSpPr bwMode="auto">
              <a:xfrm>
                <a:off x="960" y="2592"/>
                <a:ext cx="912" cy="624"/>
                <a:chOff x="960" y="2592"/>
                <a:chExt cx="912" cy="624"/>
              </a:xfrm>
            </p:grpSpPr>
            <p:grpSp>
              <p:nvGrpSpPr>
                <p:cNvPr id="38" name="Group 54"/>
                <p:cNvGrpSpPr>
                  <a:grpSpLocks/>
                </p:cNvGrpSpPr>
                <p:nvPr/>
              </p:nvGrpSpPr>
              <p:grpSpPr bwMode="auto">
                <a:xfrm>
                  <a:off x="960" y="2592"/>
                  <a:ext cx="912" cy="240"/>
                  <a:chOff x="1632" y="1680"/>
                  <a:chExt cx="912" cy="240"/>
                </a:xfrm>
              </p:grpSpPr>
              <p:sp>
                <p:nvSpPr>
                  <p:cNvPr id="40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1680"/>
                    <a:ext cx="912" cy="24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18000" tIns="10800" rIns="18000" bIns="10800" anchor="ctr"/>
                  <a:lstStyle/>
                  <a:p>
                    <a:pPr algn="ctr"/>
                    <a:r>
                      <a:rPr lang="en-US" altLang="zh-CN" dirty="0"/>
                      <a:t>A </a:t>
                    </a:r>
                    <a:r>
                      <a:rPr lang="en-US" altLang="zh-CN" dirty="0" smtClean="0"/>
                      <a:t>  </a:t>
                    </a:r>
                    <a:r>
                      <a:rPr lang="en-US" altLang="zh-CN" dirty="0"/>
                      <a:t>C  </a:t>
                    </a:r>
                    <a:r>
                      <a:rPr lang="en-US" altLang="zh-CN" dirty="0" smtClean="0"/>
                      <a:t> B   D</a:t>
                    </a:r>
                    <a:endParaRPr lang="en-US" altLang="zh-CN" dirty="0"/>
                  </a:p>
                </p:txBody>
              </p:sp>
              <p:sp>
                <p:nvSpPr>
                  <p:cNvPr id="41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1680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2064" y="1680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680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" name="Rectangle 59"/>
                <p:cNvSpPr>
                  <a:spLocks noChangeArrowheads="1"/>
                </p:cNvSpPr>
                <p:nvPr/>
              </p:nvSpPr>
              <p:spPr bwMode="auto">
                <a:xfrm>
                  <a:off x="1056" y="2928"/>
                  <a:ext cx="672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/>
                    <a:t>f(x</a:t>
                  </a:r>
                  <a:r>
                    <a:rPr lang="en-US" altLang="zh-CN" sz="2000" baseline="30000"/>
                    <a:t>3</a:t>
                  </a:r>
                  <a:r>
                    <a:rPr lang="en-US" altLang="zh-CN" sz="2000"/>
                    <a:t>) = 7.5</a:t>
                  </a:r>
                </a:p>
              </p:txBody>
            </p:sp>
          </p:grpSp>
        </p:grpSp>
        <p:sp>
          <p:nvSpPr>
            <p:cNvPr id="34" name="Rectangle 60"/>
            <p:cNvSpPr>
              <a:spLocks noChangeArrowheads="1"/>
            </p:cNvSpPr>
            <p:nvPr/>
          </p:nvSpPr>
          <p:spPr bwMode="auto">
            <a:xfrm>
              <a:off x="588" y="2349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dirty="0"/>
                <a:t>解禁</a:t>
              </a:r>
            </a:p>
          </p:txBody>
        </p:sp>
      </p:grpSp>
      <p:grpSp>
        <p:nvGrpSpPr>
          <p:cNvPr id="60" name="Group 61"/>
          <p:cNvGrpSpPr>
            <a:grpSpLocks/>
          </p:cNvGrpSpPr>
          <p:nvPr/>
        </p:nvGrpSpPr>
        <p:grpSpPr bwMode="auto">
          <a:xfrm>
            <a:off x="1071538" y="4625996"/>
            <a:ext cx="5257800" cy="1589088"/>
            <a:chOff x="768" y="2215"/>
            <a:chExt cx="3312" cy="1001"/>
          </a:xfrm>
        </p:grpSpPr>
        <p:grpSp>
          <p:nvGrpSpPr>
            <p:cNvPr id="61" name="Group 62"/>
            <p:cNvGrpSpPr>
              <a:grpSpLocks/>
            </p:cNvGrpSpPr>
            <p:nvPr/>
          </p:nvGrpSpPr>
          <p:grpSpPr bwMode="auto">
            <a:xfrm>
              <a:off x="975" y="2215"/>
              <a:ext cx="3105" cy="1001"/>
              <a:chOff x="975" y="2215"/>
              <a:chExt cx="3105" cy="1001"/>
            </a:xfrm>
          </p:grpSpPr>
          <p:grpSp>
            <p:nvGrpSpPr>
              <p:cNvPr id="63" name="Group 63"/>
              <p:cNvGrpSpPr>
                <a:grpSpLocks/>
              </p:cNvGrpSpPr>
              <p:nvPr/>
            </p:nvGrpSpPr>
            <p:grpSpPr bwMode="auto">
              <a:xfrm>
                <a:off x="3168" y="2256"/>
                <a:ext cx="912" cy="820"/>
                <a:chOff x="3168" y="1200"/>
                <a:chExt cx="912" cy="820"/>
              </a:xfrm>
            </p:grpSpPr>
            <p:grpSp>
              <p:nvGrpSpPr>
                <p:cNvPr id="82" name="Group 64"/>
                <p:cNvGrpSpPr>
                  <a:grpSpLocks/>
                </p:cNvGrpSpPr>
                <p:nvPr/>
              </p:nvGrpSpPr>
              <p:grpSpPr bwMode="auto">
                <a:xfrm>
                  <a:off x="3264" y="1440"/>
                  <a:ext cx="778" cy="580"/>
                  <a:chOff x="1680" y="2640"/>
                  <a:chExt cx="778" cy="580"/>
                </a:xfrm>
              </p:grpSpPr>
              <p:sp>
                <p:nvSpPr>
                  <p:cNvPr id="84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2640"/>
                    <a:ext cx="778" cy="58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18000" tIns="0" rIns="18000" bIns="0" anchor="ctr"/>
                  <a:lstStyle/>
                  <a:p>
                    <a:pPr algn="just"/>
                    <a:r>
                      <a:rPr lang="en-US" altLang="zh-CN" sz="1800"/>
                      <a:t> B,D    4.5 T</a:t>
                    </a:r>
                  </a:p>
                  <a:p>
                    <a:pPr algn="just"/>
                    <a:r>
                      <a:rPr lang="en-US" altLang="zh-CN" sz="1800"/>
                      <a:t>C,D     7.5 T</a:t>
                    </a:r>
                  </a:p>
                  <a:p>
                    <a:pPr algn="just"/>
                    <a:r>
                      <a:rPr lang="en-US" altLang="zh-CN" sz="1800"/>
                      <a:t> B,C      8 </a:t>
                    </a:r>
                    <a:r>
                      <a:rPr lang="en-US" altLang="zh-CN" sz="1800">
                        <a:sym typeface="Symbol" pitchFamily="18" charset="2"/>
                      </a:rPr>
                      <a:t></a:t>
                    </a:r>
                    <a:endParaRPr lang="en-US" altLang="zh-CN" sz="1800"/>
                  </a:p>
                </p:txBody>
              </p:sp>
              <p:sp>
                <p:nvSpPr>
                  <p:cNvPr id="85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2640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2832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024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3" name="Rectangle 69"/>
                <p:cNvSpPr>
                  <a:spLocks noChangeArrowheads="1"/>
                </p:cNvSpPr>
                <p:nvPr/>
              </p:nvSpPr>
              <p:spPr bwMode="auto">
                <a:xfrm>
                  <a:off x="3168" y="1200"/>
                  <a:ext cx="91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zh-CN" altLang="en-US" sz="1800"/>
                    <a:t>对换    评价</a:t>
                  </a:r>
                </a:p>
              </p:txBody>
            </p:sp>
          </p:grpSp>
          <p:grpSp>
            <p:nvGrpSpPr>
              <p:cNvPr id="64" name="Group 70"/>
              <p:cNvGrpSpPr>
                <a:grpSpLocks/>
              </p:cNvGrpSpPr>
              <p:nvPr/>
            </p:nvGrpSpPr>
            <p:grpSpPr bwMode="auto">
              <a:xfrm>
                <a:off x="2064" y="2215"/>
                <a:ext cx="816" cy="914"/>
                <a:chOff x="1968" y="2551"/>
                <a:chExt cx="816" cy="914"/>
              </a:xfrm>
            </p:grpSpPr>
            <p:sp>
              <p:nvSpPr>
                <p:cNvPr id="72" name="Line 71"/>
                <p:cNvSpPr>
                  <a:spLocks noChangeShapeType="1"/>
                </p:cNvSpPr>
                <p:nvPr/>
              </p:nvSpPr>
              <p:spPr bwMode="auto">
                <a:xfrm>
                  <a:off x="2343" y="2814"/>
                  <a:ext cx="0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73" name="Group 72"/>
                <p:cNvGrpSpPr>
                  <a:grpSpLocks/>
                </p:cNvGrpSpPr>
                <p:nvPr/>
              </p:nvGrpSpPr>
              <p:grpSpPr bwMode="auto">
                <a:xfrm>
                  <a:off x="1968" y="2551"/>
                  <a:ext cx="816" cy="914"/>
                  <a:chOff x="1920" y="2688"/>
                  <a:chExt cx="842" cy="816"/>
                </a:xfrm>
              </p:grpSpPr>
              <p:sp>
                <p:nvSpPr>
                  <p:cNvPr id="74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928"/>
                    <a:ext cx="648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/>
                      <a:t>         </a:t>
                    </a:r>
                  </a:p>
                </p:txBody>
              </p:sp>
              <p:sp>
                <p:nvSpPr>
                  <p:cNvPr id="75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3120"/>
                    <a:ext cx="458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just"/>
                    <a:r>
                      <a:rPr lang="en-US" altLang="zh-CN" sz="1800" dirty="0"/>
                      <a:t>0 </a:t>
                    </a:r>
                    <a:r>
                      <a:rPr lang="en-US" altLang="zh-CN" dirty="0"/>
                      <a:t>   </a:t>
                    </a:r>
                    <a:r>
                      <a:rPr lang="en-US" altLang="zh-CN" sz="1800" dirty="0"/>
                      <a:t>1</a:t>
                    </a:r>
                  </a:p>
                </p:txBody>
              </p:sp>
              <p:sp>
                <p:nvSpPr>
                  <p:cNvPr id="76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312"/>
                    <a:ext cx="215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1800"/>
                      <a:t>2</a:t>
                    </a:r>
                  </a:p>
                </p:txBody>
              </p:sp>
              <p:sp>
                <p:nvSpPr>
                  <p:cNvPr id="77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2928"/>
                    <a:ext cx="0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688"/>
                    <a:ext cx="624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just"/>
                    <a:r>
                      <a:rPr lang="en-US" altLang="zh-CN" sz="1800"/>
                      <a:t>B   C    D</a:t>
                    </a:r>
                  </a:p>
                </p:txBody>
              </p:sp>
              <p:sp>
                <p:nvSpPr>
                  <p:cNvPr id="79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3312"/>
                    <a:ext cx="192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1800"/>
                      <a:t>C</a:t>
                    </a:r>
                  </a:p>
                </p:txBody>
              </p:sp>
              <p:sp>
                <p:nvSpPr>
                  <p:cNvPr id="80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3120"/>
                    <a:ext cx="192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1800"/>
                      <a:t>B</a:t>
                    </a:r>
                  </a:p>
                </p:txBody>
              </p:sp>
              <p:sp>
                <p:nvSpPr>
                  <p:cNvPr id="81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928"/>
                    <a:ext cx="192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1800"/>
                      <a:t>A</a:t>
                    </a:r>
                  </a:p>
                </p:txBody>
              </p:sp>
            </p:grpSp>
          </p:grpSp>
          <p:grpSp>
            <p:nvGrpSpPr>
              <p:cNvPr id="65" name="Group 81"/>
              <p:cNvGrpSpPr>
                <a:grpSpLocks/>
              </p:cNvGrpSpPr>
              <p:nvPr/>
            </p:nvGrpSpPr>
            <p:grpSpPr bwMode="auto">
              <a:xfrm>
                <a:off x="975" y="2592"/>
                <a:ext cx="912" cy="624"/>
                <a:chOff x="975" y="2592"/>
                <a:chExt cx="912" cy="624"/>
              </a:xfrm>
            </p:grpSpPr>
            <p:grpSp>
              <p:nvGrpSpPr>
                <p:cNvPr id="66" name="Group 82"/>
                <p:cNvGrpSpPr>
                  <a:grpSpLocks/>
                </p:cNvGrpSpPr>
                <p:nvPr/>
              </p:nvGrpSpPr>
              <p:grpSpPr bwMode="auto">
                <a:xfrm>
                  <a:off x="975" y="2592"/>
                  <a:ext cx="912" cy="240"/>
                  <a:chOff x="1647" y="1680"/>
                  <a:chExt cx="912" cy="240"/>
                </a:xfrm>
              </p:grpSpPr>
              <p:sp>
                <p:nvSpPr>
                  <p:cNvPr id="68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1647" y="1680"/>
                    <a:ext cx="912" cy="24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18000" tIns="10800" rIns="18000" bIns="10800" anchor="ctr"/>
                  <a:lstStyle/>
                  <a:p>
                    <a:pPr algn="ctr"/>
                    <a:r>
                      <a:rPr lang="en-US" altLang="zh-CN" dirty="0"/>
                      <a:t>A </a:t>
                    </a:r>
                    <a:r>
                      <a:rPr lang="en-US" altLang="zh-CN" dirty="0" smtClean="0"/>
                      <a:t>  </a:t>
                    </a:r>
                    <a:r>
                      <a:rPr lang="en-US" altLang="zh-CN" dirty="0"/>
                      <a:t>D </a:t>
                    </a:r>
                    <a:r>
                      <a:rPr lang="en-US" altLang="zh-CN" dirty="0" smtClean="0"/>
                      <a:t>  B   C</a:t>
                    </a:r>
                    <a:endParaRPr lang="en-US" altLang="zh-CN" dirty="0"/>
                  </a:p>
                </p:txBody>
              </p:sp>
              <p:sp>
                <p:nvSpPr>
                  <p:cNvPr id="69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1680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2064" y="1680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680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7" name="Rectangle 87"/>
                <p:cNvSpPr>
                  <a:spLocks noChangeArrowheads="1"/>
                </p:cNvSpPr>
                <p:nvPr/>
              </p:nvSpPr>
              <p:spPr bwMode="auto">
                <a:xfrm>
                  <a:off x="1056" y="2928"/>
                  <a:ext cx="672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/>
                    <a:t>f(x</a:t>
                  </a:r>
                  <a:r>
                    <a:rPr lang="en-US" altLang="zh-CN" sz="2000" baseline="30000"/>
                    <a:t>4</a:t>
                  </a:r>
                  <a:r>
                    <a:rPr lang="en-US" altLang="zh-CN" sz="2000"/>
                    <a:t>) = 4.5</a:t>
                  </a:r>
                </a:p>
              </p:txBody>
            </p:sp>
          </p:grpSp>
        </p:grpSp>
        <p:sp>
          <p:nvSpPr>
            <p:cNvPr id="62" name="Rectangle 88"/>
            <p:cNvSpPr>
              <a:spLocks noChangeArrowheads="1"/>
            </p:cNvSpPr>
            <p:nvPr/>
          </p:nvSpPr>
          <p:spPr bwMode="auto">
            <a:xfrm>
              <a:off x="768" y="2256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dirty="0" smtClean="0"/>
                <a:t>第五步</a:t>
              </a:r>
              <a:r>
                <a:rPr lang="zh-CN" altLang="en-US" sz="1800" dirty="0"/>
                <a:t>：</a:t>
              </a:r>
            </a:p>
          </p:txBody>
        </p:sp>
      </p:grp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6572264" y="1471634"/>
            <a:ext cx="2111375" cy="46720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marL="457200" indent="-457200" algn="just"/>
            <a:r>
              <a:rPr lang="zh-CN" altLang="en-US" sz="2000" dirty="0"/>
              <a:t>几个问题：</a:t>
            </a:r>
          </a:p>
          <a:p>
            <a:pPr marL="457200" indent="-457200" algn="just"/>
            <a:r>
              <a:rPr lang="zh-CN" altLang="en-US" sz="2000" dirty="0"/>
              <a:t>1</a:t>
            </a:r>
            <a:r>
              <a:rPr lang="zh-CN" altLang="en-US" sz="2000" dirty="0" smtClean="0"/>
              <a:t>.如何选定候选</a:t>
            </a:r>
            <a:endParaRPr lang="en-US" altLang="zh-CN" sz="2000" dirty="0" smtClean="0"/>
          </a:p>
          <a:p>
            <a:pPr marL="457200" indent="-457200" algn="just"/>
            <a:r>
              <a:rPr lang="zh-CN" altLang="en-US" sz="2000" dirty="0" smtClean="0"/>
              <a:t>集？如随机选。</a:t>
            </a:r>
            <a:endParaRPr lang="zh-CN" altLang="en-US" sz="2000" dirty="0"/>
          </a:p>
          <a:p>
            <a:pPr marL="457200" indent="-457200" algn="just"/>
            <a:r>
              <a:rPr lang="en-US" altLang="zh-CN" sz="2000" dirty="0"/>
              <a:t>2.</a:t>
            </a:r>
            <a:r>
              <a:rPr lang="zh-CN" altLang="en-US" sz="2000" dirty="0"/>
              <a:t>禁忌长度如何</a:t>
            </a:r>
          </a:p>
          <a:p>
            <a:pPr marL="457200" indent="-457200" algn="just"/>
            <a:r>
              <a:rPr lang="zh-CN" altLang="en-US" sz="2000" dirty="0"/>
              <a:t>   确定？</a:t>
            </a:r>
          </a:p>
          <a:p>
            <a:pPr marL="457200" indent="-457200" algn="just"/>
            <a:r>
              <a:rPr lang="zh-CN" altLang="en-US" sz="2000" dirty="0"/>
              <a:t>3.是否有评价值</a:t>
            </a:r>
          </a:p>
          <a:p>
            <a:pPr marL="457200" indent="-457200" algn="just"/>
            <a:r>
              <a:rPr lang="en-US" altLang="zh-CN" sz="2000" dirty="0"/>
              <a:t>   </a:t>
            </a:r>
            <a:r>
              <a:rPr lang="zh-CN" altLang="en-US" sz="2000" dirty="0"/>
              <a:t>的其它形式？</a:t>
            </a:r>
          </a:p>
          <a:p>
            <a:pPr marL="457200" indent="-457200" algn="just"/>
            <a:r>
              <a:rPr lang="zh-CN" altLang="en-US" sz="2000" dirty="0"/>
              <a:t>4.被禁的对象能</a:t>
            </a:r>
          </a:p>
          <a:p>
            <a:pPr marL="457200" indent="-457200" algn="just"/>
            <a:r>
              <a:rPr lang="zh-CN" altLang="en-US" sz="2000" dirty="0"/>
              <a:t>   否再一次解禁？</a:t>
            </a:r>
          </a:p>
          <a:p>
            <a:pPr marL="457200" indent="-457200" algn="just"/>
            <a:r>
              <a:rPr lang="zh-CN" altLang="en-US" sz="2000" dirty="0"/>
              <a:t>5.如何利用更多的</a:t>
            </a:r>
          </a:p>
          <a:p>
            <a:pPr marL="457200" indent="-457200" algn="just"/>
            <a:r>
              <a:rPr lang="zh-CN" altLang="en-US" sz="2000" dirty="0"/>
              <a:t>   信息？如被解禁</a:t>
            </a:r>
          </a:p>
          <a:p>
            <a:pPr marL="457200" indent="-457200" algn="just"/>
            <a:r>
              <a:rPr lang="zh-CN" altLang="en-US" sz="2000" dirty="0"/>
              <a:t>   的次数，评价值</a:t>
            </a:r>
          </a:p>
          <a:p>
            <a:pPr marL="457200" indent="-457200" algn="just"/>
            <a:r>
              <a:rPr lang="zh-CN" altLang="en-US" sz="2000" dirty="0"/>
              <a:t>   变化的大小等。</a:t>
            </a:r>
          </a:p>
          <a:p>
            <a:pPr marL="457200" indent="-457200" algn="just"/>
            <a:r>
              <a:rPr lang="zh-CN" altLang="en-US" sz="2000" dirty="0"/>
              <a:t>6.终止原则如何</a:t>
            </a:r>
          </a:p>
          <a:p>
            <a:pPr marL="457200" indent="-457200" algn="just"/>
            <a:r>
              <a:rPr lang="zh-CN" altLang="en-US" sz="2000" dirty="0"/>
              <a:t>   确定？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禁忌搜索算法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30751"/>
          </a:xfrm>
        </p:spPr>
        <p:txBody>
          <a:bodyPr/>
          <a:lstStyle/>
          <a:p>
            <a:pPr lvl="1"/>
            <a:r>
              <a:rPr lang="zh-CN" altLang="en-US" sz="2800" dirty="0" smtClean="0"/>
              <a:t>技术问题</a:t>
            </a:r>
            <a:endParaRPr lang="en-US" altLang="zh-CN" sz="2800" dirty="0" smtClean="0"/>
          </a:p>
          <a:p>
            <a:pPr lvl="2"/>
            <a:r>
              <a:rPr lang="zh-CN" altLang="en-US" dirty="0" smtClean="0"/>
              <a:t>解的变化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简单变化：如</a:t>
            </a:r>
            <a:r>
              <a:rPr lang="en-US" altLang="zh-CN" dirty="0" smtClean="0"/>
              <a:t>ABCDE →ACBDE</a:t>
            </a:r>
          </a:p>
          <a:p>
            <a:pPr lvl="3"/>
            <a:r>
              <a:rPr lang="zh-CN" altLang="en-US" dirty="0" smtClean="0"/>
              <a:t>向量分量变化：如解向量中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分量对换，引起解变化：</a:t>
            </a:r>
            <a:endParaRPr lang="en-US" altLang="zh-CN" dirty="0" smtClean="0"/>
          </a:p>
          <a:p>
            <a:pPr lvl="3">
              <a:buNone/>
            </a:pPr>
            <a:r>
              <a:rPr lang="en-US" altLang="zh-CN" dirty="0" smtClean="0"/>
              <a:t>    ABCDE →ACBDE,ABDCE →ACDBE,ACBED →ABCED</a:t>
            </a:r>
          </a:p>
          <a:p>
            <a:pPr lvl="3">
              <a:buNone/>
            </a:pPr>
            <a:r>
              <a:rPr lang="zh-CN" altLang="en-US" dirty="0" smtClean="0"/>
              <a:t>   又如</a:t>
            </a:r>
            <a:r>
              <a:rPr lang="en-US" altLang="zh-CN" dirty="0" smtClean="0"/>
              <a:t>0/1</a:t>
            </a:r>
            <a:r>
              <a:rPr lang="zh-CN" altLang="en-US" dirty="0" smtClean="0"/>
              <a:t>背包问题，解的变化允许一个向量变化则解变化：</a:t>
            </a:r>
            <a:endParaRPr lang="en-US" altLang="zh-CN" dirty="0" smtClean="0"/>
          </a:p>
          <a:p>
            <a:pPr lvl="3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,…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) →(x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,..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,..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=1-x</a:t>
            </a:r>
            <a:r>
              <a:rPr lang="en-US" altLang="zh-CN" baseline="-25000" dirty="0" smtClean="0"/>
              <a:t>j</a:t>
            </a:r>
            <a:r>
              <a:rPr lang="zh-CN" altLang="en-US" baseline="-25000" dirty="0" smtClean="0"/>
              <a:t>，</a:t>
            </a:r>
            <a:r>
              <a:rPr lang="en-US" altLang="zh-CN" dirty="0" smtClean="0"/>
              <a:t>j=1,2,..n</a:t>
            </a:r>
          </a:p>
          <a:p>
            <a:pPr lvl="3"/>
            <a:r>
              <a:rPr lang="zh-CN" altLang="en-US" dirty="0" smtClean="0"/>
              <a:t>目标值变化：如</a:t>
            </a:r>
            <a:r>
              <a:rPr lang="en-US" altLang="zh-CN" dirty="0" smtClean="0"/>
              <a:t>f(x)=x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，目标值从</a:t>
            </a:r>
            <a:r>
              <a:rPr lang="en-US" altLang="zh-CN" dirty="0" smtClean="0"/>
              <a:t>1 →4</a:t>
            </a:r>
            <a:r>
              <a:rPr lang="zh-CN" altLang="en-US" dirty="0" smtClean="0"/>
              <a:t>，则解变化：</a:t>
            </a:r>
            <a:endParaRPr lang="en-US" altLang="zh-CN" dirty="0" smtClean="0"/>
          </a:p>
          <a:p>
            <a:pPr lvl="3">
              <a:buNone/>
            </a:pPr>
            <a:r>
              <a:rPr lang="en-US" altLang="zh-CN" dirty="0" smtClean="0"/>
              <a:t>      -1 →-2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 →-2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-1 →2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 →2</a:t>
            </a:r>
          </a:p>
          <a:p>
            <a:pPr lvl="2"/>
            <a:r>
              <a:rPr lang="zh-CN" altLang="en-US" dirty="0" smtClean="0"/>
              <a:t>禁忌对象的选取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禁忌对象可以选取上述引起解变化的一种对象。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禁忌范围小搜索范围大，禁忌大搜索小。</a:t>
            </a:r>
            <a:endParaRPr lang="en-US" altLang="zh-CN" dirty="0" smtClean="0"/>
          </a:p>
          <a:p>
            <a:pPr lvl="3"/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禁忌搜索算法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zh-CN" altLang="en-US" sz="2400" dirty="0" smtClean="0"/>
              <a:t>禁忌长度</a:t>
            </a:r>
            <a:r>
              <a:rPr lang="en-US" altLang="zh-CN" sz="2400" i="1" dirty="0" smtClean="0"/>
              <a:t>t </a:t>
            </a:r>
            <a:r>
              <a:rPr lang="zh-CN" altLang="en-US" sz="2400" i="1" dirty="0" smtClean="0"/>
              <a:t>：</a:t>
            </a:r>
            <a:r>
              <a:rPr lang="zh-CN" altLang="en-US" sz="2400" dirty="0" smtClean="0"/>
              <a:t>短了陷局部优，大了计算时间长</a:t>
            </a:r>
            <a:endParaRPr lang="en-US" altLang="zh-CN" sz="2400" i="1" dirty="0" smtClean="0"/>
          </a:p>
          <a:p>
            <a:pPr lvl="3"/>
            <a:r>
              <a:rPr lang="en-US" altLang="zh-CN" dirty="0" smtClean="0"/>
              <a:t>t</a:t>
            </a:r>
            <a:r>
              <a:rPr lang="zh-CN" altLang="en-US" dirty="0" smtClean="0"/>
              <a:t>为常数，如</a:t>
            </a:r>
            <a:r>
              <a:rPr lang="en-US" altLang="zh-CN" dirty="0" smtClean="0"/>
              <a:t>t=10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t=       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为邻居个数。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t∈[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min</a:t>
            </a:r>
            <a:r>
              <a:rPr lang="en-US" altLang="zh-CN" dirty="0" err="1" smtClean="0"/>
              <a:t>,t</a:t>
            </a:r>
            <a:r>
              <a:rPr lang="en-US" altLang="zh-CN" baseline="-25000" dirty="0" err="1" smtClean="0"/>
              <a:t>max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min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max</a:t>
            </a:r>
            <a:r>
              <a:rPr lang="zh-CN" altLang="en-US" dirty="0" smtClean="0"/>
              <a:t>根据规模</a:t>
            </a:r>
            <a:r>
              <a:rPr lang="en-US" altLang="zh-CN" dirty="0" smtClean="0"/>
              <a:t>n</a:t>
            </a:r>
            <a:r>
              <a:rPr lang="zh-CN" altLang="en-US" dirty="0" smtClean="0"/>
              <a:t>或邻域大小</a:t>
            </a:r>
            <a:r>
              <a:rPr lang="en-US" altLang="zh-CN" dirty="0" smtClean="0"/>
              <a:t>T</a:t>
            </a:r>
            <a:r>
              <a:rPr lang="zh-CN" altLang="en-US" dirty="0" smtClean="0"/>
              <a:t>确定。依赖问题、实验和设计者经验。如当函数值下降较大时，可能谷较深，欲跳出局部最优，希望被禁的长度较大。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min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max</a:t>
            </a:r>
            <a:r>
              <a:rPr lang="zh-CN" altLang="en-US" dirty="0" smtClean="0"/>
              <a:t>动态选取。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候选集确定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从邻域中选择若干目标值或评价值最佳的邻居。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随机选取部分邻居。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评价函数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基于目标函数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替代评价：当目标值计算复杂时。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214810" y="2071678"/>
          <a:ext cx="357190" cy="285752"/>
        </p:xfrm>
        <a:graphic>
          <a:graphicData uri="http://schemas.openxmlformats.org/presentationml/2006/ole">
            <p:oleObj spid="_x0000_s24578" name="公式" r:id="rId3" imgW="24120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禁忌搜索算法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357298"/>
            <a:ext cx="8572560" cy="4773627"/>
          </a:xfrm>
        </p:spPr>
        <p:txBody>
          <a:bodyPr/>
          <a:lstStyle/>
          <a:p>
            <a:pPr lvl="2"/>
            <a:r>
              <a:rPr lang="zh-CN" altLang="en-US" sz="2400" dirty="0" smtClean="0"/>
              <a:t>特赦规则</a:t>
            </a:r>
            <a:endParaRPr lang="en-US" altLang="zh-CN" sz="2400" dirty="0" smtClean="0"/>
          </a:p>
          <a:p>
            <a:pPr lvl="3"/>
            <a:r>
              <a:rPr lang="zh-CN" altLang="en-US" dirty="0" smtClean="0"/>
              <a:t>特赦：当候选集中对象全部被禁或某一对象解禁则目标值下降明显时，解禁禁忌对象。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特赦规则：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基于评价值</a:t>
            </a:r>
            <a:r>
              <a:rPr lang="en-US" altLang="zh-CN" dirty="0" smtClean="0"/>
              <a:t>-</a:t>
            </a:r>
            <a:r>
              <a:rPr lang="zh-CN" altLang="en-US" dirty="0" smtClean="0"/>
              <a:t>目标值可大幅下降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基于最小错误</a:t>
            </a:r>
            <a:r>
              <a:rPr lang="en-US" altLang="zh-CN" dirty="0" smtClean="0"/>
              <a:t>-</a:t>
            </a:r>
            <a:r>
              <a:rPr lang="zh-CN" altLang="en-US" dirty="0" smtClean="0"/>
              <a:t>候选集全部被禁时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基于影响力</a:t>
            </a:r>
            <a:r>
              <a:rPr lang="en-US" altLang="zh-CN" dirty="0" smtClean="0"/>
              <a:t>-</a:t>
            </a:r>
            <a:r>
              <a:rPr lang="zh-CN" altLang="en-US" dirty="0" smtClean="0"/>
              <a:t>有些对象变化对目标值影响很大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可能变好或变坏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。如</a:t>
            </a:r>
            <a:r>
              <a:rPr lang="en-US" altLang="zh-CN" dirty="0" smtClean="0"/>
              <a:t>0/1</a:t>
            </a:r>
            <a:r>
              <a:rPr lang="zh-CN" altLang="en-US" dirty="0" smtClean="0"/>
              <a:t>背包问题，当包中无法装入新物品时，特赦体积大的分量。</a:t>
            </a:r>
            <a:endParaRPr lang="en-US" altLang="zh-CN" dirty="0" smtClean="0"/>
          </a:p>
          <a:p>
            <a:pPr lvl="2"/>
            <a:r>
              <a:rPr lang="zh-CN" altLang="en-US" sz="2400" dirty="0" smtClean="0"/>
              <a:t>记忆频率信息</a:t>
            </a:r>
            <a:r>
              <a:rPr lang="en-US" altLang="zh-CN" dirty="0" smtClean="0"/>
              <a:t>-</a:t>
            </a:r>
            <a:r>
              <a:rPr lang="zh-CN" altLang="en-US" dirty="0" smtClean="0"/>
              <a:t>一定记忆目前最优解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一个最好的目标值出现频率高，提示可能无法得到更好解。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加强禁忌搜索效率，如增加反复出现的对象的禁忌长度。</a:t>
            </a:r>
            <a:endParaRPr lang="en-US" altLang="zh-CN" dirty="0" smtClean="0"/>
          </a:p>
          <a:p>
            <a:pPr lvl="2"/>
            <a:r>
              <a:rPr lang="zh-CN" altLang="en-US" sz="2400" dirty="0" smtClean="0"/>
              <a:t>终止规则</a:t>
            </a:r>
            <a:r>
              <a:rPr lang="zh-CN" altLang="en-US" dirty="0" smtClean="0"/>
              <a:t>：确定步、频率控制、目标值变化、目标值偏离度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禁忌搜索算法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85860"/>
            <a:ext cx="8401080" cy="4845065"/>
          </a:xfrm>
        </p:spPr>
        <p:txBody>
          <a:bodyPr/>
          <a:lstStyle/>
          <a:p>
            <a:pPr lvl="1"/>
            <a:r>
              <a:rPr lang="zh-CN" altLang="en-US" sz="2400" dirty="0" smtClean="0"/>
              <a:t>例：图的划分判定问题</a:t>
            </a:r>
            <a:r>
              <a:rPr lang="en-US" altLang="zh-CN" sz="2000" dirty="0" smtClean="0"/>
              <a:t>-(</a:t>
            </a:r>
            <a:r>
              <a:rPr lang="zh-CN" altLang="en-US" sz="2000" dirty="0" smtClean="0"/>
              <a:t>也可构造找最小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划分禁忌算法</a:t>
            </a:r>
            <a:r>
              <a:rPr lang="en-US" altLang="zh-CN" sz="2000" dirty="0" smtClean="0"/>
              <a:t>)</a:t>
            </a:r>
          </a:p>
          <a:p>
            <a:pPr lvl="2"/>
            <a:r>
              <a:rPr lang="zh-CN" altLang="en-US" sz="2000" dirty="0" smtClean="0"/>
              <a:t>无向图</a:t>
            </a:r>
            <a:r>
              <a:rPr lang="en-US" altLang="zh-CN" sz="2000" dirty="0" smtClean="0"/>
              <a:t>G=(V,E)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V={1,2,…n}</a:t>
            </a:r>
            <a:r>
              <a:rPr lang="zh-CN" altLang="en-US" sz="2000" dirty="0" smtClean="0"/>
              <a:t>，若</a:t>
            </a:r>
            <a:r>
              <a:rPr lang="en-US" altLang="zh-CN" sz="2000" dirty="0" err="1" smtClean="0"/>
              <a:t>V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err="1" smtClean="0">
                <a:sym typeface="Symbol"/>
              </a:rPr>
              <a:t>V,V</a:t>
            </a:r>
            <a:r>
              <a:rPr lang="en-US" altLang="zh-CN" sz="2000" dirty="0" smtClean="0">
                <a:sym typeface="Symbol"/>
              </a:rPr>
              <a:t>=∪</a:t>
            </a:r>
            <a:r>
              <a:rPr lang="en-US" altLang="zh-CN" sz="2000" baseline="-25000" dirty="0" smtClean="0">
                <a:sym typeface="Symbol"/>
              </a:rPr>
              <a:t>1..k</a:t>
            </a:r>
            <a:r>
              <a:rPr lang="en-US" altLang="zh-CN" sz="2000" dirty="0" smtClean="0">
                <a:sym typeface="Symbol"/>
              </a:rPr>
              <a:t>v</a:t>
            </a:r>
            <a:r>
              <a:rPr lang="en-US" altLang="zh-CN" sz="2000" baseline="-25000" dirty="0" smtClean="0">
                <a:sym typeface="Symbol"/>
              </a:rPr>
              <a:t>i</a:t>
            </a:r>
            <a:r>
              <a:rPr lang="en-US" altLang="zh-CN" sz="2000" dirty="0" smtClean="0">
                <a:sym typeface="Symbol"/>
              </a:rPr>
              <a:t> ,v</a:t>
            </a:r>
            <a:r>
              <a:rPr lang="en-US" altLang="zh-CN" sz="2000" baseline="-25000" dirty="0" smtClean="0">
                <a:sym typeface="Symbol"/>
              </a:rPr>
              <a:t>i</a:t>
            </a:r>
            <a:r>
              <a:rPr lang="zh-CN" altLang="en-US" sz="2000" dirty="0" smtClean="0">
                <a:sym typeface="Symbol"/>
              </a:rPr>
              <a:t>中任何顶点无边相连，则称</a:t>
            </a:r>
            <a:r>
              <a:rPr lang="en-US" altLang="zh-CN" sz="2000" dirty="0" smtClean="0">
                <a:sym typeface="Symbol"/>
              </a:rPr>
              <a:t>(v</a:t>
            </a:r>
            <a:r>
              <a:rPr lang="en-US" altLang="zh-CN" sz="2000" baseline="-25000" dirty="0" smtClean="0">
                <a:sym typeface="Symbol"/>
              </a:rPr>
              <a:t>1</a:t>
            </a:r>
            <a:r>
              <a:rPr lang="en-US" altLang="zh-CN" sz="2000" dirty="0" smtClean="0">
                <a:sym typeface="Symbol"/>
              </a:rPr>
              <a:t>,v</a:t>
            </a:r>
            <a:r>
              <a:rPr lang="en-US" altLang="zh-CN" sz="2000" baseline="-25000" dirty="0" smtClean="0">
                <a:sym typeface="Symbol"/>
              </a:rPr>
              <a:t>2</a:t>
            </a:r>
            <a:r>
              <a:rPr lang="en-US" altLang="zh-CN" sz="2000" dirty="0" smtClean="0">
                <a:sym typeface="Symbol"/>
              </a:rPr>
              <a:t>,…</a:t>
            </a:r>
            <a:r>
              <a:rPr lang="en-US" altLang="zh-CN" sz="2000" dirty="0" err="1" smtClean="0">
                <a:sym typeface="Symbol"/>
              </a:rPr>
              <a:t>v</a:t>
            </a:r>
            <a:r>
              <a:rPr lang="en-US" altLang="zh-CN" sz="2000" baseline="-25000" dirty="0" err="1" smtClean="0">
                <a:sym typeface="Symbol"/>
              </a:rPr>
              <a:t>k</a:t>
            </a:r>
            <a:r>
              <a:rPr lang="en-US" altLang="zh-CN" sz="2000" dirty="0" smtClean="0">
                <a:sym typeface="Symbol"/>
              </a:rPr>
              <a:t>)</a:t>
            </a:r>
            <a:r>
              <a:rPr lang="zh-CN" altLang="en-US" sz="2000" dirty="0" smtClean="0">
                <a:sym typeface="Symbol"/>
              </a:rPr>
              <a:t>为</a:t>
            </a:r>
            <a:r>
              <a:rPr lang="en-US" altLang="zh-CN" sz="2000" dirty="0" smtClean="0">
                <a:sym typeface="Symbol"/>
              </a:rPr>
              <a:t>G</a:t>
            </a:r>
            <a:r>
              <a:rPr lang="zh-CN" altLang="en-US" sz="2000" dirty="0" smtClean="0">
                <a:sym typeface="Symbol"/>
              </a:rPr>
              <a:t>的一个</a:t>
            </a:r>
            <a:r>
              <a:rPr lang="en-US" altLang="zh-CN" sz="2000" dirty="0" smtClean="0">
                <a:sym typeface="Symbol"/>
              </a:rPr>
              <a:t>k</a:t>
            </a:r>
            <a:r>
              <a:rPr lang="zh-CN" altLang="en-US" sz="2000" dirty="0" smtClean="0">
                <a:sym typeface="Symbol"/>
              </a:rPr>
              <a:t>划分。</a:t>
            </a:r>
            <a:endParaRPr lang="en-US" altLang="zh-CN" sz="2000" dirty="0" smtClean="0">
              <a:sym typeface="Symbol"/>
            </a:endParaRPr>
          </a:p>
          <a:p>
            <a:pPr lvl="2"/>
            <a:r>
              <a:rPr lang="zh-CN" altLang="en-US" sz="2000" dirty="0" smtClean="0">
                <a:sym typeface="Symbol"/>
              </a:rPr>
              <a:t>问题：给定图</a:t>
            </a:r>
            <a:r>
              <a:rPr lang="en-US" altLang="zh-CN" sz="2000" dirty="0" smtClean="0">
                <a:sym typeface="Symbol"/>
              </a:rPr>
              <a:t>G</a:t>
            </a:r>
            <a:r>
              <a:rPr lang="zh-CN" altLang="en-US" sz="2000" dirty="0" smtClean="0">
                <a:sym typeface="Symbol"/>
              </a:rPr>
              <a:t>和整数</a:t>
            </a:r>
            <a:r>
              <a:rPr lang="en-US" altLang="zh-CN" sz="2000" dirty="0" smtClean="0">
                <a:sym typeface="Symbol"/>
              </a:rPr>
              <a:t>k</a:t>
            </a:r>
            <a:r>
              <a:rPr lang="zh-CN" altLang="en-US" sz="2000" dirty="0" smtClean="0">
                <a:sym typeface="Symbol"/>
              </a:rPr>
              <a:t>，是否存在</a:t>
            </a:r>
            <a:r>
              <a:rPr lang="en-US" altLang="zh-CN" sz="2000" dirty="0" smtClean="0">
                <a:sym typeface="Symbol"/>
              </a:rPr>
              <a:t>k</a:t>
            </a:r>
            <a:r>
              <a:rPr lang="zh-CN" altLang="en-US" sz="2000" dirty="0" smtClean="0">
                <a:sym typeface="Symbol"/>
              </a:rPr>
              <a:t>划分？</a:t>
            </a:r>
            <a:endParaRPr lang="en-US" altLang="zh-CN" sz="2000" dirty="0" smtClean="0">
              <a:sym typeface="Symbol"/>
            </a:endParaRPr>
          </a:p>
          <a:p>
            <a:pPr lvl="2"/>
            <a:r>
              <a:rPr lang="zh-CN" altLang="en-US" sz="2000" dirty="0" smtClean="0">
                <a:sym typeface="Symbol"/>
              </a:rPr>
              <a:t>令</a:t>
            </a:r>
            <a:r>
              <a:rPr lang="en-US" altLang="zh-CN" sz="2000" dirty="0" smtClean="0">
                <a:sym typeface="Symbol"/>
              </a:rPr>
              <a:t>f(v</a:t>
            </a:r>
            <a:r>
              <a:rPr lang="en-US" altLang="zh-CN" sz="2000" baseline="-25000" dirty="0" smtClean="0">
                <a:sym typeface="Symbol"/>
              </a:rPr>
              <a:t>1</a:t>
            </a:r>
            <a:r>
              <a:rPr lang="en-US" altLang="zh-CN" sz="2000" dirty="0" smtClean="0">
                <a:sym typeface="Symbol"/>
              </a:rPr>
              <a:t>,v</a:t>
            </a:r>
            <a:r>
              <a:rPr lang="en-US" altLang="zh-CN" sz="2000" baseline="-25000" dirty="0" smtClean="0">
                <a:sym typeface="Symbol"/>
              </a:rPr>
              <a:t>2</a:t>
            </a:r>
            <a:r>
              <a:rPr lang="en-US" altLang="zh-CN" sz="2000" dirty="0" smtClean="0">
                <a:sym typeface="Symbol"/>
              </a:rPr>
              <a:t>,…,</a:t>
            </a:r>
            <a:r>
              <a:rPr lang="en-US" altLang="zh-CN" sz="2000" dirty="0" err="1" smtClean="0">
                <a:sym typeface="Symbol"/>
              </a:rPr>
              <a:t>v</a:t>
            </a:r>
            <a:r>
              <a:rPr lang="en-US" altLang="zh-CN" sz="2000" baseline="-25000" dirty="0" err="1" smtClean="0">
                <a:sym typeface="Symbol"/>
              </a:rPr>
              <a:t>k</a:t>
            </a:r>
            <a:r>
              <a:rPr lang="en-US" altLang="zh-CN" sz="2000" dirty="0" smtClean="0">
                <a:sym typeface="Symbol"/>
              </a:rPr>
              <a:t>)=|E(v</a:t>
            </a:r>
            <a:r>
              <a:rPr lang="en-US" altLang="zh-CN" sz="2000" baseline="-25000" dirty="0" smtClean="0">
                <a:sym typeface="Symbol"/>
              </a:rPr>
              <a:t>1</a:t>
            </a:r>
            <a:r>
              <a:rPr lang="en-US" altLang="zh-CN" sz="2000" dirty="0" smtClean="0">
                <a:sym typeface="Symbol"/>
              </a:rPr>
              <a:t>)|+|E(v</a:t>
            </a:r>
            <a:r>
              <a:rPr lang="en-US" altLang="zh-CN" sz="2000" baseline="-25000" dirty="0" smtClean="0">
                <a:sym typeface="Symbol"/>
              </a:rPr>
              <a:t>2</a:t>
            </a:r>
            <a:r>
              <a:rPr lang="en-US" altLang="zh-CN" sz="2000" dirty="0" smtClean="0">
                <a:sym typeface="Symbol"/>
              </a:rPr>
              <a:t>)|+…+|E(</a:t>
            </a:r>
            <a:r>
              <a:rPr lang="en-US" altLang="zh-CN" sz="2000" dirty="0" err="1" smtClean="0">
                <a:sym typeface="Symbol"/>
              </a:rPr>
              <a:t>v</a:t>
            </a:r>
            <a:r>
              <a:rPr lang="en-US" altLang="zh-CN" sz="2000" baseline="-25000" dirty="0" err="1" smtClean="0">
                <a:sym typeface="Symbol"/>
              </a:rPr>
              <a:t>k</a:t>
            </a:r>
            <a:r>
              <a:rPr lang="en-US" altLang="zh-CN" sz="2000" dirty="0" smtClean="0">
                <a:sym typeface="Symbol"/>
              </a:rPr>
              <a:t>)|</a:t>
            </a:r>
            <a:r>
              <a:rPr lang="zh-CN" altLang="en-US" sz="2000" dirty="0" smtClean="0">
                <a:sym typeface="Symbol"/>
              </a:rPr>
              <a:t>，</a:t>
            </a:r>
            <a:r>
              <a:rPr lang="en-US" altLang="zh-CN" sz="2000" dirty="0" smtClean="0">
                <a:sym typeface="Symbol"/>
              </a:rPr>
              <a:t>E(v</a:t>
            </a:r>
            <a:r>
              <a:rPr lang="en-US" altLang="zh-CN" sz="2000" baseline="-25000" dirty="0" smtClean="0">
                <a:sym typeface="Symbol"/>
              </a:rPr>
              <a:t>i</a:t>
            </a:r>
            <a:r>
              <a:rPr lang="en-US" altLang="zh-CN" sz="2000" dirty="0" smtClean="0">
                <a:sym typeface="Symbol"/>
              </a:rPr>
              <a:t>)</a:t>
            </a:r>
            <a:r>
              <a:rPr lang="zh-CN" altLang="en-US" sz="2000" dirty="0" smtClean="0">
                <a:sym typeface="Symbol"/>
              </a:rPr>
              <a:t>是</a:t>
            </a:r>
            <a:r>
              <a:rPr lang="en-US" altLang="zh-CN" sz="2000" dirty="0" smtClean="0">
                <a:sym typeface="Symbol"/>
              </a:rPr>
              <a:t>v</a:t>
            </a:r>
            <a:r>
              <a:rPr lang="en-US" altLang="zh-CN" sz="2000" baseline="-25000" dirty="0" smtClean="0">
                <a:sym typeface="Symbol"/>
              </a:rPr>
              <a:t>i</a:t>
            </a:r>
            <a:r>
              <a:rPr lang="en-US" altLang="zh-CN" sz="2000" dirty="0" smtClean="0">
                <a:sym typeface="Symbol"/>
              </a:rPr>
              <a:t> </a:t>
            </a:r>
            <a:r>
              <a:rPr lang="zh-CN" altLang="en-US" sz="2000" dirty="0" smtClean="0">
                <a:sym typeface="Symbol"/>
              </a:rPr>
              <a:t>中顶点直接相连的边集。则解</a:t>
            </a:r>
            <a:r>
              <a:rPr lang="en-US" altLang="zh-CN" sz="2000" dirty="0" smtClean="0">
                <a:sym typeface="Symbol"/>
              </a:rPr>
              <a:t>(v</a:t>
            </a:r>
            <a:r>
              <a:rPr lang="en-US" altLang="zh-CN" sz="2000" baseline="-25000" dirty="0" smtClean="0">
                <a:sym typeface="Symbol"/>
              </a:rPr>
              <a:t>1</a:t>
            </a:r>
            <a:r>
              <a:rPr lang="en-US" altLang="zh-CN" sz="2000" dirty="0" smtClean="0">
                <a:sym typeface="Symbol"/>
              </a:rPr>
              <a:t>,v</a:t>
            </a:r>
            <a:r>
              <a:rPr lang="en-US" altLang="zh-CN" sz="2000" baseline="-25000" dirty="0" smtClean="0">
                <a:sym typeface="Symbol"/>
              </a:rPr>
              <a:t>2</a:t>
            </a:r>
            <a:r>
              <a:rPr lang="en-US" altLang="zh-CN" sz="2000" dirty="0" smtClean="0">
                <a:sym typeface="Symbol"/>
              </a:rPr>
              <a:t>,..,v</a:t>
            </a:r>
            <a:r>
              <a:rPr lang="en-US" altLang="zh-CN" sz="2000" baseline="-25000" dirty="0" smtClean="0">
                <a:sym typeface="Symbol"/>
              </a:rPr>
              <a:t>k</a:t>
            </a:r>
            <a:r>
              <a:rPr lang="en-US" altLang="zh-CN" sz="2000" dirty="0" smtClean="0">
                <a:sym typeface="Symbol"/>
              </a:rPr>
              <a:t>)</a:t>
            </a:r>
            <a:r>
              <a:rPr lang="zh-CN" altLang="en-US" sz="2000" dirty="0" smtClean="0">
                <a:sym typeface="Symbol"/>
              </a:rPr>
              <a:t>是</a:t>
            </a:r>
            <a:r>
              <a:rPr lang="en-US" altLang="zh-CN" sz="2000" dirty="0" smtClean="0">
                <a:sym typeface="Symbol"/>
              </a:rPr>
              <a:t>G</a:t>
            </a:r>
            <a:r>
              <a:rPr lang="zh-CN" altLang="en-US" sz="2000" dirty="0" smtClean="0">
                <a:sym typeface="Symbol"/>
              </a:rPr>
              <a:t>的</a:t>
            </a:r>
            <a:r>
              <a:rPr lang="en-US" altLang="zh-CN" sz="2000" dirty="0" smtClean="0">
                <a:sym typeface="Symbol"/>
              </a:rPr>
              <a:t>k</a:t>
            </a:r>
            <a:r>
              <a:rPr lang="zh-CN" altLang="en-US" sz="2000" dirty="0" smtClean="0">
                <a:sym typeface="Symbol"/>
              </a:rPr>
              <a:t>划分的充要条件为</a:t>
            </a:r>
            <a:r>
              <a:rPr lang="en-US" altLang="zh-CN" sz="2000" dirty="0" smtClean="0">
                <a:sym typeface="Symbol"/>
              </a:rPr>
              <a:t>f()=0</a:t>
            </a:r>
            <a:r>
              <a:rPr lang="zh-CN" altLang="en-US" sz="2000" dirty="0" smtClean="0">
                <a:sym typeface="Symbol"/>
              </a:rPr>
              <a:t>。用禁忌搜索求</a:t>
            </a:r>
            <a:r>
              <a:rPr lang="en-US" altLang="zh-CN" sz="2000" dirty="0" smtClean="0">
                <a:sym typeface="Symbol"/>
              </a:rPr>
              <a:t>f()</a:t>
            </a:r>
            <a:r>
              <a:rPr lang="zh-CN" altLang="en-US" sz="2000" dirty="0" smtClean="0">
                <a:sym typeface="Symbol"/>
              </a:rPr>
              <a:t>最小的解。找到</a:t>
            </a:r>
            <a:r>
              <a:rPr lang="en-US" altLang="zh-CN" sz="2000" dirty="0" smtClean="0">
                <a:sym typeface="Symbol"/>
              </a:rPr>
              <a:t>0</a:t>
            </a:r>
            <a:r>
              <a:rPr lang="zh-CN" altLang="en-US" sz="2000" dirty="0" smtClean="0">
                <a:sym typeface="Symbol"/>
              </a:rPr>
              <a:t>解输出</a:t>
            </a:r>
            <a:r>
              <a:rPr lang="en-US" altLang="zh-CN" sz="2000" dirty="0" smtClean="0">
                <a:sym typeface="Symbol"/>
              </a:rPr>
              <a:t>y</a:t>
            </a:r>
            <a:r>
              <a:rPr lang="zh-CN" altLang="en-US" sz="2000" dirty="0" smtClean="0">
                <a:sym typeface="Symbol"/>
              </a:rPr>
              <a:t>，否则</a:t>
            </a:r>
            <a:r>
              <a:rPr lang="en-US" altLang="zh-CN" sz="2000" dirty="0" smtClean="0">
                <a:sym typeface="Symbol"/>
              </a:rPr>
              <a:t>N- </a:t>
            </a:r>
            <a:r>
              <a:rPr lang="zh-CN" altLang="en-US" sz="2000" dirty="0" smtClean="0">
                <a:sym typeface="Symbol"/>
              </a:rPr>
              <a:t>蒙特卡罗算法。</a:t>
            </a:r>
            <a:endParaRPr lang="en-US" altLang="zh-CN" sz="2000" dirty="0" smtClean="0">
              <a:sym typeface="Symbol"/>
            </a:endParaRPr>
          </a:p>
          <a:p>
            <a:pPr lvl="2"/>
            <a:r>
              <a:rPr lang="zh-CN" altLang="en-US" sz="2000" dirty="0" smtClean="0">
                <a:sym typeface="Symbol"/>
              </a:rPr>
              <a:t>解的表示：</a:t>
            </a:r>
            <a:r>
              <a:rPr lang="en-US" altLang="zh-CN" sz="2000" dirty="0" smtClean="0">
                <a:sym typeface="Symbol"/>
              </a:rPr>
              <a:t>s=[1..n]</a:t>
            </a:r>
            <a:r>
              <a:rPr lang="zh-CN" altLang="en-US" sz="2000" dirty="0" smtClean="0">
                <a:sym typeface="Symbol"/>
              </a:rPr>
              <a:t>，</a:t>
            </a:r>
            <a:r>
              <a:rPr lang="en-US" altLang="zh-CN" sz="2000" dirty="0" smtClean="0">
                <a:sym typeface="Symbol"/>
              </a:rPr>
              <a:t>s[</a:t>
            </a:r>
            <a:r>
              <a:rPr lang="en-US" altLang="zh-CN" sz="2000" dirty="0" err="1" smtClean="0">
                <a:sym typeface="Symbol"/>
              </a:rPr>
              <a:t>i</a:t>
            </a:r>
            <a:r>
              <a:rPr lang="en-US" altLang="zh-CN" sz="2000" dirty="0" smtClean="0">
                <a:sym typeface="Symbol"/>
              </a:rPr>
              <a:t>]∈{1,2,…,k}</a:t>
            </a:r>
            <a:r>
              <a:rPr lang="zh-CN" altLang="en-US" sz="2000" dirty="0" smtClean="0">
                <a:sym typeface="Symbol"/>
              </a:rPr>
              <a:t>表示顶点</a:t>
            </a:r>
            <a:r>
              <a:rPr lang="en-US" altLang="zh-CN" sz="2000" dirty="0" err="1" smtClean="0">
                <a:sym typeface="Symbol"/>
              </a:rPr>
              <a:t>i∈v</a:t>
            </a:r>
            <a:r>
              <a:rPr lang="en-US" altLang="zh-CN" sz="2000" baseline="-25000" dirty="0" err="1" smtClean="0">
                <a:sym typeface="Symbol"/>
              </a:rPr>
              <a:t>s</a:t>
            </a:r>
            <a:r>
              <a:rPr lang="en-US" altLang="zh-CN" sz="2000" baseline="-25000" dirty="0" smtClean="0">
                <a:sym typeface="Symbol"/>
              </a:rPr>
              <a:t>[</a:t>
            </a:r>
            <a:r>
              <a:rPr lang="en-US" altLang="zh-CN" sz="2000" baseline="-25000" dirty="0" err="1" smtClean="0">
                <a:sym typeface="Symbol"/>
              </a:rPr>
              <a:t>i</a:t>
            </a:r>
            <a:r>
              <a:rPr lang="en-US" altLang="zh-CN" sz="2000" baseline="-25000" dirty="0" smtClean="0">
                <a:sym typeface="Symbol"/>
              </a:rPr>
              <a:t>]</a:t>
            </a:r>
            <a:r>
              <a:rPr lang="zh-CN" altLang="en-US" sz="2000" dirty="0" smtClean="0">
                <a:sym typeface="Symbol"/>
              </a:rPr>
              <a:t>。</a:t>
            </a:r>
            <a:endParaRPr lang="en-US" altLang="zh-CN" sz="2000" dirty="0" smtClean="0">
              <a:sym typeface="Symbol"/>
            </a:endParaRPr>
          </a:p>
          <a:p>
            <a:pPr lvl="2"/>
            <a:r>
              <a:rPr lang="zh-CN" altLang="en-US" sz="2000" dirty="0" smtClean="0"/>
              <a:t>邻域构造：一个解分量的变化构成：</a:t>
            </a:r>
            <a:r>
              <a:rPr lang="en-US" altLang="zh-CN" sz="2000" dirty="0" err="1" smtClean="0"/>
              <a:t>s</a:t>
            </a:r>
            <a:r>
              <a:rPr lang="en-US" altLang="zh-CN" sz="2000" dirty="0" err="1" smtClean="0">
                <a:sym typeface="Symbol"/>
              </a:rPr>
              <a:t>s</a:t>
            </a:r>
            <a:r>
              <a:rPr lang="en-US" altLang="zh-CN" sz="2000" dirty="0" smtClean="0">
                <a:sym typeface="Symbol"/>
              </a:rPr>
              <a:t>*:s[</a:t>
            </a:r>
            <a:r>
              <a:rPr lang="en-US" altLang="zh-CN" sz="2000" dirty="0" err="1" smtClean="0">
                <a:sym typeface="Symbol"/>
              </a:rPr>
              <a:t>i</a:t>
            </a:r>
            <a:r>
              <a:rPr lang="en-US" altLang="zh-CN" sz="2000" dirty="0" smtClean="0">
                <a:sym typeface="Symbol"/>
              </a:rPr>
              <a:t>]=s[j]</a:t>
            </a:r>
            <a:r>
              <a:rPr lang="zh-CN" altLang="en-US" sz="2000" dirty="0" smtClean="0">
                <a:sym typeface="Symbol"/>
              </a:rPr>
              <a:t>，即顶点</a:t>
            </a:r>
            <a:r>
              <a:rPr lang="en-US" altLang="zh-CN" sz="2000" dirty="0" err="1" smtClean="0">
                <a:sym typeface="Symbol"/>
              </a:rPr>
              <a:t>i</a:t>
            </a:r>
            <a:r>
              <a:rPr lang="zh-CN" altLang="en-US" sz="2000" dirty="0" smtClean="0">
                <a:sym typeface="Symbol"/>
              </a:rPr>
              <a:t>从</a:t>
            </a:r>
            <a:r>
              <a:rPr lang="en-US" altLang="zh-CN" sz="2000" dirty="0" err="1" smtClean="0">
                <a:sym typeface="Symbol"/>
              </a:rPr>
              <a:t>v</a:t>
            </a:r>
            <a:r>
              <a:rPr lang="en-US" altLang="zh-CN" sz="2000" baseline="-25000" dirty="0" err="1" smtClean="0">
                <a:sym typeface="Symbol"/>
              </a:rPr>
              <a:t>s</a:t>
            </a:r>
            <a:r>
              <a:rPr lang="en-US" altLang="zh-CN" sz="2000" baseline="-25000" dirty="0" smtClean="0">
                <a:sym typeface="Symbol"/>
              </a:rPr>
              <a:t>[</a:t>
            </a:r>
            <a:r>
              <a:rPr lang="en-US" altLang="zh-CN" sz="2000" baseline="-25000" dirty="0" err="1" smtClean="0">
                <a:sym typeface="Symbol"/>
              </a:rPr>
              <a:t>i</a:t>
            </a:r>
            <a:r>
              <a:rPr lang="en-US" altLang="zh-CN" sz="2000" baseline="-25000" dirty="0" smtClean="0">
                <a:sym typeface="Symbol"/>
              </a:rPr>
              <a:t>]</a:t>
            </a:r>
            <a:r>
              <a:rPr lang="zh-CN" altLang="en-US" sz="2000" dirty="0" smtClean="0">
                <a:sym typeface="Symbol"/>
              </a:rPr>
              <a:t>挪到</a:t>
            </a:r>
            <a:r>
              <a:rPr lang="en-US" altLang="zh-CN" sz="2000" dirty="0" err="1" smtClean="0">
                <a:sym typeface="Symbol"/>
              </a:rPr>
              <a:t>v</a:t>
            </a:r>
            <a:r>
              <a:rPr lang="en-US" altLang="zh-CN" sz="2000" baseline="-25000" dirty="0" err="1" smtClean="0">
                <a:sym typeface="Symbol"/>
              </a:rPr>
              <a:t>s</a:t>
            </a:r>
            <a:r>
              <a:rPr lang="en-US" altLang="zh-CN" sz="2000" baseline="-25000" dirty="0" smtClean="0">
                <a:sym typeface="Symbol"/>
              </a:rPr>
              <a:t>[j]</a:t>
            </a:r>
            <a:r>
              <a:rPr lang="zh-CN" altLang="en-US" sz="2000" dirty="0" smtClean="0">
                <a:sym typeface="Symbol"/>
              </a:rPr>
              <a:t>。</a:t>
            </a:r>
            <a:r>
              <a:rPr lang="en-US" altLang="zh-CN" sz="2000" dirty="0" smtClean="0">
                <a:sym typeface="Symbol"/>
              </a:rPr>
              <a:t>N(s)</a:t>
            </a:r>
            <a:r>
              <a:rPr lang="zh-CN" altLang="en-US" sz="2000" dirty="0" smtClean="0">
                <a:sym typeface="Symbol"/>
              </a:rPr>
              <a:t>共有</a:t>
            </a:r>
            <a:r>
              <a:rPr lang="en-US" altLang="zh-CN" sz="2000" dirty="0" smtClean="0">
                <a:sym typeface="Symbol"/>
              </a:rPr>
              <a:t>nk-1</a:t>
            </a:r>
            <a:r>
              <a:rPr lang="zh-CN" altLang="en-US" sz="2000" dirty="0" smtClean="0">
                <a:sym typeface="Symbol"/>
              </a:rPr>
              <a:t>个邻居。</a:t>
            </a:r>
            <a:endParaRPr lang="en-US" altLang="zh-CN" sz="2000" dirty="0" smtClean="0">
              <a:sym typeface="Symbol"/>
            </a:endParaRPr>
          </a:p>
          <a:p>
            <a:pPr lvl="2"/>
            <a:r>
              <a:rPr lang="zh-CN" altLang="en-US" sz="2000" dirty="0" smtClean="0">
                <a:sym typeface="Symbol"/>
              </a:rPr>
              <a:t>邻居的选择：随机选择</a:t>
            </a:r>
            <a:r>
              <a:rPr lang="en-US" altLang="zh-CN" sz="2000" dirty="0" smtClean="0">
                <a:sym typeface="Symbol"/>
              </a:rPr>
              <a:t>n/2</a:t>
            </a:r>
            <a:r>
              <a:rPr lang="zh-CN" altLang="en-US" sz="2000" dirty="0" smtClean="0">
                <a:sym typeface="Symbol"/>
              </a:rPr>
              <a:t>个分量随机变化：</a:t>
            </a:r>
            <a:r>
              <a:rPr lang="en-US" altLang="zh-CN" sz="2000" dirty="0" smtClean="0">
                <a:sym typeface="Symbol"/>
              </a:rPr>
              <a:t>n/2</a:t>
            </a:r>
            <a:r>
              <a:rPr lang="zh-CN" altLang="en-US" sz="2000" dirty="0" smtClean="0">
                <a:sym typeface="Symbol"/>
              </a:rPr>
              <a:t>个候选解择优。</a:t>
            </a:r>
            <a:endParaRPr lang="en-US" altLang="zh-CN" sz="2000" dirty="0" smtClean="0">
              <a:sym typeface="Symbol"/>
            </a:endParaRPr>
          </a:p>
          <a:p>
            <a:pPr lvl="2"/>
            <a:r>
              <a:rPr lang="zh-CN" altLang="en-US" sz="2000" dirty="0" smtClean="0">
                <a:sym typeface="Symbol"/>
              </a:rPr>
              <a:t>禁忌对象：</a:t>
            </a:r>
            <a:r>
              <a:rPr lang="en-US" altLang="zh-CN" sz="2000" dirty="0" smtClean="0">
                <a:sym typeface="Symbol"/>
              </a:rPr>
              <a:t>s[j]s[</a:t>
            </a:r>
            <a:r>
              <a:rPr lang="en-US" altLang="zh-CN" sz="2000" dirty="0" err="1" smtClean="0">
                <a:sym typeface="Symbol"/>
              </a:rPr>
              <a:t>i</a:t>
            </a:r>
            <a:r>
              <a:rPr lang="en-US" altLang="zh-CN" sz="2000" dirty="0" smtClean="0">
                <a:sym typeface="Symbol"/>
              </a:rPr>
              <a:t>]</a:t>
            </a:r>
            <a:r>
              <a:rPr lang="zh-CN" altLang="en-US" sz="2000" dirty="0" smtClean="0">
                <a:sym typeface="Symbol"/>
              </a:rPr>
              <a:t>，即禁忌还原到原状态。</a:t>
            </a:r>
            <a:endParaRPr lang="en-US" altLang="zh-CN" sz="2000" dirty="0" smtClean="0">
              <a:sym typeface="Symbol"/>
            </a:endParaRPr>
          </a:p>
          <a:p>
            <a:pPr lvl="2"/>
            <a:r>
              <a:rPr lang="zh-CN" altLang="en-US" sz="2000" dirty="0" smtClean="0">
                <a:sym typeface="Symbol"/>
              </a:rPr>
              <a:t>特赦规则：若</a:t>
            </a:r>
            <a:r>
              <a:rPr lang="en-US" altLang="zh-CN" sz="2000" dirty="0" smtClean="0">
                <a:sym typeface="Symbol"/>
              </a:rPr>
              <a:t>s*</a:t>
            </a:r>
            <a:r>
              <a:rPr lang="zh-CN" altLang="en-US" sz="2000" dirty="0" smtClean="0">
                <a:sym typeface="Symbol"/>
              </a:rPr>
              <a:t>是当前最优解，当一个受禁的邻居</a:t>
            </a:r>
            <a:r>
              <a:rPr lang="en-US" altLang="zh-CN" sz="2000" dirty="0" smtClean="0">
                <a:sym typeface="Symbol"/>
              </a:rPr>
              <a:t>s</a:t>
            </a:r>
            <a:r>
              <a:rPr lang="zh-CN" altLang="en-US" sz="2000" dirty="0" smtClean="0">
                <a:sym typeface="Symbol"/>
              </a:rPr>
              <a:t>满足</a:t>
            </a:r>
            <a:r>
              <a:rPr lang="en-US" altLang="zh-CN" sz="2000" dirty="0" smtClean="0">
                <a:sym typeface="Symbol"/>
              </a:rPr>
              <a:t>f(s)&lt;f(s*)-1</a:t>
            </a:r>
            <a:r>
              <a:rPr lang="zh-CN" altLang="en-US" sz="2000" dirty="0" smtClean="0">
                <a:sym typeface="Symbol"/>
              </a:rPr>
              <a:t>时特赦受禁变化。</a:t>
            </a:r>
            <a:r>
              <a:rPr lang="en-US" altLang="zh-CN" sz="2000" dirty="0" smtClean="0">
                <a:sym typeface="Symbol"/>
              </a:rPr>
              <a:t>(</a:t>
            </a:r>
            <a:r>
              <a:rPr lang="zh-CN" altLang="en-US" sz="2000" dirty="0" smtClean="0">
                <a:sym typeface="Symbol"/>
              </a:rPr>
              <a:t>基于评价值特赦</a:t>
            </a:r>
            <a:r>
              <a:rPr lang="en-US" altLang="zh-CN" sz="2000" dirty="0" smtClean="0">
                <a:sym typeface="Symbol"/>
              </a:rPr>
              <a:t>)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禁忌搜索算法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zh-CN" altLang="en-US" dirty="0" smtClean="0"/>
              <a:t>参考：</a:t>
            </a:r>
            <a:r>
              <a:rPr lang="en-US" altLang="zh-CN" dirty="0" smtClean="0"/>
              <a:t>Hertz A, de Werra D.  The </a:t>
            </a:r>
            <a:r>
              <a:rPr lang="en-US" altLang="zh-CN" dirty="0" err="1" smtClean="0"/>
              <a:t>tabu</a:t>
            </a:r>
            <a:r>
              <a:rPr lang="en-US" altLang="zh-CN" dirty="0" smtClean="0"/>
              <a:t> search </a:t>
            </a:r>
            <a:r>
              <a:rPr lang="en-US" altLang="zh-CN" dirty="0" err="1" smtClean="0"/>
              <a:t>metaheuristic</a:t>
            </a:r>
            <a:r>
              <a:rPr lang="en-US" altLang="zh-CN" dirty="0" smtClean="0"/>
              <a:t>: how we use it. Annals of Mathematics and Artificial Intelligence, 1990,1: 111-121.</a:t>
            </a:r>
          </a:p>
          <a:p>
            <a:pPr lvl="2"/>
            <a:r>
              <a:rPr lang="zh-CN" altLang="en-US" dirty="0" smtClean="0"/>
              <a:t>本文设计的禁忌搜索算法求最小</a:t>
            </a:r>
            <a:r>
              <a:rPr lang="en-US" altLang="zh-CN" dirty="0" smtClean="0"/>
              <a:t>k-</a:t>
            </a:r>
            <a:r>
              <a:rPr lang="zh-CN" altLang="en-US" dirty="0" smtClean="0"/>
              <a:t>划分。第一步给定常数</a:t>
            </a:r>
            <a:r>
              <a:rPr lang="en-US" altLang="zh-CN" dirty="0" smtClean="0"/>
              <a:t>k</a:t>
            </a:r>
            <a:r>
              <a:rPr lang="zh-CN" altLang="en-US" dirty="0" smtClean="0"/>
              <a:t>对</a:t>
            </a:r>
            <a:r>
              <a:rPr lang="en-US" altLang="zh-CN" dirty="0" smtClean="0"/>
              <a:t>f()</a:t>
            </a:r>
            <a:r>
              <a:rPr lang="zh-CN" altLang="en-US" dirty="0" smtClean="0"/>
              <a:t>优化计算；第二减小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，重复第一步；从满足</a:t>
            </a:r>
            <a:r>
              <a:rPr lang="en-US" altLang="zh-CN" dirty="0" smtClean="0"/>
              <a:t>f()=0</a:t>
            </a:r>
            <a:r>
              <a:rPr lang="zh-CN" altLang="en-US" dirty="0" smtClean="0"/>
              <a:t>的划分中选择最小</a:t>
            </a:r>
            <a:r>
              <a:rPr lang="en-US" altLang="zh-CN" dirty="0" smtClean="0"/>
              <a:t>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文献中随机产生的实例参数：</a:t>
            </a:r>
            <a:r>
              <a:rPr lang="en-US" altLang="zh-CN" dirty="0" smtClean="0"/>
              <a:t>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个顶点，边集的密度为</a:t>
            </a:r>
            <a:r>
              <a:rPr lang="en-US" altLang="zh-CN" dirty="0" smtClean="0"/>
              <a:t>50%(</a:t>
            </a:r>
            <a:r>
              <a:rPr lang="zh-CN" altLang="en-US" dirty="0" smtClean="0"/>
              <a:t>大约是</a:t>
            </a:r>
            <a:r>
              <a:rPr lang="en-US" altLang="zh-CN" dirty="0" smtClean="0"/>
              <a:t>C</a:t>
            </a:r>
            <a:r>
              <a:rPr lang="en-US" altLang="zh-CN" baseline="30000" dirty="0" smtClean="0"/>
              <a:t>2</a:t>
            </a:r>
            <a:r>
              <a:rPr lang="en-US" altLang="zh-CN" baseline="-25000" dirty="0" smtClean="0"/>
              <a:t>1000</a:t>
            </a:r>
            <a:r>
              <a:rPr lang="en-US" altLang="zh-CN" dirty="0" smtClean="0"/>
              <a:t>/2</a:t>
            </a:r>
            <a:r>
              <a:rPr lang="zh-CN" altLang="en-US" dirty="0" smtClean="0"/>
              <a:t>条边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。禁忌长度</a:t>
            </a:r>
            <a:r>
              <a:rPr lang="en-US" altLang="zh-CN" dirty="0" smtClean="0"/>
              <a:t>=7</a:t>
            </a:r>
            <a:r>
              <a:rPr lang="zh-CN" altLang="en-US" dirty="0" smtClean="0"/>
              <a:t>，候选解个数为</a:t>
            </a:r>
            <a:r>
              <a:rPr lang="en-US" altLang="zh-CN" dirty="0" smtClean="0"/>
              <a:t>|V|/2=n/2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计算结果：</a:t>
            </a:r>
            <a:r>
              <a:rPr lang="en-US" altLang="zh-CN" dirty="0" smtClean="0"/>
              <a:t>k=87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概率分析的理论结果：</a:t>
            </a:r>
            <a:r>
              <a:rPr lang="en-US" altLang="zh-CN" dirty="0" smtClean="0"/>
              <a:t>k=85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其它例子：参考书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，图节点着色、车间作业调度问题。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启发式算法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02189"/>
          </a:xfrm>
        </p:spPr>
        <p:txBody>
          <a:bodyPr/>
          <a:lstStyle/>
          <a:p>
            <a:r>
              <a:rPr lang="en-US" altLang="zh-CN" dirty="0" smtClean="0"/>
              <a:t>11.3 </a:t>
            </a:r>
            <a:r>
              <a:rPr lang="zh-CN" altLang="en-US" dirty="0" smtClean="0"/>
              <a:t>模拟退火算法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模拟退火算法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局部搜索算法的扩展，以一定的概率选择邻域中费用值大的状态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求最小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。理论上是一个全局最优算法。</a:t>
            </a:r>
          </a:p>
          <a:p>
            <a:pPr lvl="2"/>
            <a:r>
              <a:rPr lang="en-US" altLang="zh-CN" sz="2000" dirty="0" smtClean="0"/>
              <a:t>Metropolis N. 1953</a:t>
            </a:r>
            <a:r>
              <a:rPr lang="zh-CN" altLang="en-US" sz="2000" dirty="0" smtClean="0"/>
              <a:t>年提出，</a:t>
            </a:r>
            <a:r>
              <a:rPr lang="en-US" altLang="zh-CN" sz="2000" dirty="0" smtClean="0"/>
              <a:t>Kirkpatrick 1983</a:t>
            </a:r>
            <a:r>
              <a:rPr lang="zh-CN" altLang="en-US" sz="2000" dirty="0" smtClean="0"/>
              <a:t>年成功地应用于组合优化问题。</a:t>
            </a:r>
          </a:p>
          <a:p>
            <a:pPr lvl="1"/>
            <a:r>
              <a:rPr lang="zh-CN" altLang="en-US" sz="2400" dirty="0" smtClean="0"/>
              <a:t>模型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固体冷却的物理过程中，温度高时，分子活动范围较大，温度逐渐降低时，分子活动范围越来越小。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一种金属在加热到一定温度后，所有分子在状态空间 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中自由运动。随着温度的下降，这些分子渐渐停留在不同的状态。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统计力学研究表明，在温度 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，分子停留在状态 </a:t>
            </a:r>
            <a:r>
              <a:rPr lang="en-US" altLang="zh-CN" sz="2000" dirty="0" smtClean="0"/>
              <a:t>r </a:t>
            </a:r>
            <a:r>
              <a:rPr lang="zh-CN" altLang="en-US" sz="2000" dirty="0" smtClean="0"/>
              <a:t>满足波兹曼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Boltsmann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分布。</a:t>
            </a:r>
          </a:p>
          <a:p>
            <a:pPr lvl="2"/>
            <a:endParaRPr lang="en-US" altLang="zh-CN" sz="20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模拟退火算法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6503"/>
          </a:xfrm>
        </p:spPr>
        <p:txBody>
          <a:bodyPr/>
          <a:lstStyle/>
          <a:p>
            <a:pPr lvl="1"/>
            <a:r>
              <a:rPr lang="zh-CN" altLang="en-US" dirty="0" smtClean="0"/>
              <a:t>波兹曼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Boltsmann</a:t>
            </a:r>
            <a:r>
              <a:rPr lang="en-US" altLang="zh-CN" dirty="0" smtClean="0"/>
              <a:t>)</a:t>
            </a:r>
            <a:r>
              <a:rPr lang="zh-CN" altLang="en-US" dirty="0" smtClean="0"/>
              <a:t>分布：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                                                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2"/>
            <a:r>
              <a:rPr lang="zh-CN" altLang="en-US" sz="2000" dirty="0" smtClean="0"/>
              <a:t>其中，</a:t>
            </a:r>
            <a:r>
              <a:rPr lang="en-US" altLang="zh-CN" sz="2000" dirty="0" smtClean="0"/>
              <a:t>E(r) </a:t>
            </a:r>
            <a:r>
              <a:rPr lang="zh-CN" altLang="en-US" sz="2000" dirty="0" smtClean="0"/>
              <a:t>为状态的能量，</a:t>
            </a:r>
            <a:r>
              <a:rPr lang="en-US" altLang="zh-CN" sz="2000" dirty="0" err="1" smtClean="0"/>
              <a:t>k</a:t>
            </a:r>
            <a:r>
              <a:rPr lang="en-US" altLang="zh-CN" sz="2000" baseline="-25000" dirty="0" err="1" smtClean="0"/>
              <a:t>B</a:t>
            </a:r>
            <a:r>
              <a:rPr lang="en-US" altLang="zh-CN" sz="2000" dirty="0" smtClean="0"/>
              <a:t>&gt;0</a:t>
            </a:r>
            <a:r>
              <a:rPr lang="zh-CN" altLang="en-US" sz="2000" dirty="0" smtClean="0"/>
              <a:t>为波兹曼常数， 为分子能量的一个随机变量，</a:t>
            </a:r>
            <a:r>
              <a:rPr lang="en-US" altLang="zh-CN" sz="2000" dirty="0" smtClean="0"/>
              <a:t>Z(T)</a:t>
            </a:r>
            <a:r>
              <a:rPr lang="zh-CN" altLang="en-US" sz="2000" dirty="0" smtClean="0"/>
              <a:t>为概率分布的标准化因子 ，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状态空间。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上式表明，在同一温度，分子停留在能量小状态的概率比停留在能量大状态的概率大。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当温度很高时，每个状态的概率分布基本相同，接近</a:t>
            </a:r>
            <a:r>
              <a:rPr lang="en-US" altLang="zh-CN" sz="2000" dirty="0" smtClean="0"/>
              <a:t>1/|D|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例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，简化概率分布：                           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q(t) =</a:t>
            </a:r>
          </a:p>
          <a:p>
            <a:pPr lvl="1">
              <a:buNone/>
            </a:pPr>
            <a:r>
              <a:rPr lang="en-US" altLang="zh-CN" sz="2000" dirty="0" smtClean="0"/>
              <a:t>     x=1,2,3,4</a:t>
            </a:r>
            <a:r>
              <a:rPr lang="zh-CN" altLang="en-US" sz="2000" dirty="0" smtClean="0"/>
              <a:t>，考察3个温度点 </a:t>
            </a:r>
            <a:r>
              <a:rPr lang="en-US" altLang="zh-CN" sz="2000" dirty="0" smtClean="0"/>
              <a:t>t=20,5,0.5</a:t>
            </a:r>
            <a:r>
              <a:rPr lang="zh-CN" altLang="en-US" sz="2000" dirty="0" smtClean="0"/>
              <a:t>概率的分布变化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           </a:t>
            </a:r>
          </a:p>
          <a:p>
            <a:pPr lvl="2" algn="just">
              <a:lnSpc>
                <a:spcPct val="110000"/>
              </a:lnSpc>
              <a:buNone/>
            </a:pPr>
            <a:r>
              <a:rPr lang="zh-CN" altLang="en-US" sz="2000" dirty="0" smtClean="0"/>
              <a:t>                 </a:t>
            </a:r>
            <a:r>
              <a:rPr lang="en-US" altLang="zh-CN" sz="2000" dirty="0" smtClean="0"/>
              <a:t>x=1             x=2              x=3              x=4</a:t>
            </a:r>
          </a:p>
          <a:p>
            <a:pPr lvl="2" algn="just">
              <a:lnSpc>
                <a:spcPct val="110000"/>
              </a:lnSpc>
              <a:buNone/>
            </a:pPr>
            <a:r>
              <a:rPr lang="en-US" altLang="zh-CN" sz="2000" dirty="0" smtClean="0"/>
              <a:t>t = 20        0.269         0.256            0.243           0.232</a:t>
            </a:r>
          </a:p>
          <a:p>
            <a:pPr lvl="2" algn="just">
              <a:lnSpc>
                <a:spcPct val="110000"/>
              </a:lnSpc>
              <a:buNone/>
            </a:pPr>
            <a:r>
              <a:rPr lang="en-US" altLang="zh-CN" sz="2000" dirty="0" smtClean="0"/>
              <a:t>t = 5          0.329         0.269            0.221           0.181</a:t>
            </a:r>
          </a:p>
          <a:p>
            <a:pPr lvl="2" algn="just">
              <a:lnSpc>
                <a:spcPct val="110000"/>
              </a:lnSpc>
              <a:buNone/>
            </a:pPr>
            <a:r>
              <a:rPr lang="en-US" altLang="zh-CN" sz="2000" dirty="0" smtClean="0"/>
              <a:t>t = 0.5       0.865         0.117            0.016           0.002</a:t>
            </a:r>
            <a:endParaRPr lang="zh-CN" altLang="en-US" sz="2000" dirty="0" smtClean="0"/>
          </a:p>
        </p:txBody>
      </p:sp>
      <p:graphicFrame>
        <p:nvGraphicFramePr>
          <p:cNvPr id="28674" name="Object 7"/>
          <p:cNvGraphicFramePr>
            <a:graphicFrameLocks noChangeAspect="1"/>
          </p:cNvGraphicFramePr>
          <p:nvPr/>
        </p:nvGraphicFramePr>
        <p:xfrm>
          <a:off x="2000232" y="1549392"/>
          <a:ext cx="3492500" cy="736600"/>
        </p:xfrm>
        <a:graphic>
          <a:graphicData uri="http://schemas.openxmlformats.org/presentationml/2006/ole">
            <p:oleObj spid="_x0000_s28674" name="Equation" r:id="rId3" imgW="3492360" imgH="736560" progId="">
              <p:embed/>
            </p:oleObj>
          </a:graphicData>
        </a:graphic>
      </p:graphicFrame>
      <p:graphicFrame>
        <p:nvGraphicFramePr>
          <p:cNvPr id="28675" name="Object 21"/>
          <p:cNvGraphicFramePr>
            <a:graphicFrameLocks noChangeAspect="1"/>
          </p:cNvGraphicFramePr>
          <p:nvPr/>
        </p:nvGraphicFramePr>
        <p:xfrm>
          <a:off x="6759592" y="2214554"/>
          <a:ext cx="241300" cy="254000"/>
        </p:xfrm>
        <a:graphic>
          <a:graphicData uri="http://schemas.openxmlformats.org/presentationml/2006/ole">
            <p:oleObj spid="_x0000_s28675" name="Equation" r:id="rId4" imgW="241200" imgH="253800" progId="Equation.3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857884" y="1571612"/>
          <a:ext cx="2143140" cy="717552"/>
        </p:xfrm>
        <a:graphic>
          <a:graphicData uri="http://schemas.openxmlformats.org/presentationml/2006/ole">
            <p:oleObj spid="_x0000_s28676" name="公式" r:id="rId5" imgW="1409400" imgH="431640" progId="Equation.3">
              <p:embed/>
            </p:oleObj>
          </a:graphicData>
        </a:graphic>
      </p:graphicFrame>
      <p:graphicFrame>
        <p:nvGraphicFramePr>
          <p:cNvPr id="28677" name="Object 8"/>
          <p:cNvGraphicFramePr>
            <a:graphicFrameLocks noChangeAspect="1"/>
          </p:cNvGraphicFramePr>
          <p:nvPr/>
        </p:nvGraphicFramePr>
        <p:xfrm>
          <a:off x="3908438" y="3857628"/>
          <a:ext cx="2520950" cy="500066"/>
        </p:xfrm>
        <a:graphic>
          <a:graphicData uri="http://schemas.openxmlformats.org/presentationml/2006/ole">
            <p:oleObj spid="_x0000_s28677" name="Equation" r:id="rId6" imgW="1358640" imgH="431640" progId="">
              <p:embed/>
            </p:oleObj>
          </a:graphicData>
        </a:graphic>
      </p:graphicFrame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071538" y="5060971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071538" y="4629171"/>
            <a:ext cx="678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1187450" y="6143644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215206" y="3786190"/>
          <a:ext cx="1071570" cy="646114"/>
        </p:xfrm>
        <a:graphic>
          <a:graphicData uri="http://schemas.openxmlformats.org/presentationml/2006/ole">
            <p:oleObj spid="_x0000_s28678" name="公式" r:id="rId7" imgW="76176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启发式算法基本概念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73627"/>
          </a:xfrm>
        </p:spPr>
        <p:txBody>
          <a:bodyPr/>
          <a:lstStyle/>
          <a:p>
            <a:pPr lvl="1"/>
            <a:r>
              <a:rPr lang="zh-CN" altLang="en-US" dirty="0" smtClean="0"/>
              <a:t>发展</a:t>
            </a:r>
            <a:endParaRPr lang="en-US" altLang="zh-CN" dirty="0" smtClean="0"/>
          </a:p>
          <a:p>
            <a:pPr lvl="2"/>
            <a:r>
              <a:rPr lang="zh-CN" altLang="en-US" sz="2400" dirty="0" smtClean="0"/>
              <a:t>20世纪40年代提出</a:t>
            </a:r>
          </a:p>
          <a:p>
            <a:pPr lvl="2"/>
            <a:r>
              <a:rPr lang="en-US" altLang="zh-CN" sz="2400" dirty="0" err="1" smtClean="0"/>
              <a:t>Polya</a:t>
            </a:r>
            <a:r>
              <a:rPr lang="en-US" altLang="zh-CN" sz="2400" dirty="0" smtClean="0"/>
              <a:t> G.  How to Solve It?   1948.</a:t>
            </a:r>
          </a:p>
          <a:p>
            <a:pPr lvl="2"/>
            <a:r>
              <a:rPr lang="en-US" altLang="zh-CN" sz="2400" dirty="0" smtClean="0"/>
              <a:t>20</a:t>
            </a:r>
            <a:r>
              <a:rPr lang="zh-CN" altLang="en-US" sz="2400" dirty="0" smtClean="0"/>
              <a:t>世纪60～70年代，“</a:t>
            </a:r>
            <a:r>
              <a:rPr lang="en-US" altLang="zh-CN" sz="2400" dirty="0" smtClean="0"/>
              <a:t>quick and dirty”</a:t>
            </a:r>
          </a:p>
          <a:p>
            <a:pPr lvl="2">
              <a:buFontTx/>
              <a:buNone/>
            </a:pPr>
            <a:r>
              <a:rPr lang="zh-CN" altLang="en-US" sz="2400" dirty="0" smtClean="0"/>
              <a:t>    数学模型与最优化算法受到重视</a:t>
            </a:r>
          </a:p>
          <a:p>
            <a:pPr lvl="2"/>
            <a:r>
              <a:rPr lang="zh-CN" altLang="en-US" sz="2400" dirty="0" smtClean="0"/>
              <a:t>20世纪80年代以后  得到迅速发展</a:t>
            </a:r>
          </a:p>
          <a:p>
            <a:pPr lvl="2">
              <a:buFontTx/>
              <a:buNone/>
            </a:pPr>
            <a:r>
              <a:rPr lang="zh-CN" altLang="en-US" sz="2400" dirty="0" smtClean="0"/>
              <a:t>    算法复杂性理论逐步完善，不再强调最 </a:t>
            </a:r>
          </a:p>
          <a:p>
            <a:pPr lvl="2">
              <a:buFontTx/>
              <a:buNone/>
            </a:pPr>
            <a:r>
              <a:rPr lang="zh-CN" altLang="en-US" sz="2400" dirty="0" smtClean="0"/>
              <a:t>    优解，注重满足要求。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教材：参考书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邢文训，谢金星，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现代优化计算方法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，清华大学出版社，</a:t>
            </a:r>
            <a:r>
              <a:rPr lang="en-US" dirty="0" smtClean="0"/>
              <a:t>2000</a:t>
            </a:r>
            <a:r>
              <a:rPr lang="zh-CN" altLang="en-US" dirty="0" smtClean="0"/>
              <a:t>年。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模拟退火算法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400" dirty="0" smtClean="0"/>
              <a:t>例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显示的退火过程具有的性质：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分子停留在能量小状态的概率比停留在能量大状态的概率要大。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在温度很高时，分子每个状态的概率基本相同；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在温度较低时，分子具有最低状态的概率非常大，接近1。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优化问题类比金属状态变化建模</a:t>
            </a:r>
            <a:endParaRPr lang="en-US" altLang="zh-CN" sz="2400" dirty="0" smtClean="0"/>
          </a:p>
          <a:p>
            <a:pPr lvl="2" algn="just">
              <a:buNone/>
            </a:pPr>
            <a:r>
              <a:rPr lang="zh-CN" altLang="en-US" dirty="0" smtClean="0"/>
              <a:t>    优化问题                     金属退火问题</a:t>
            </a:r>
          </a:p>
          <a:p>
            <a:pPr lvl="2" algn="just">
              <a:buNone/>
            </a:pPr>
            <a:r>
              <a:rPr lang="zh-CN" altLang="en-US" dirty="0" smtClean="0"/>
              <a:t>        解                                   状态</a:t>
            </a:r>
          </a:p>
          <a:p>
            <a:pPr lvl="2" algn="just">
              <a:buNone/>
            </a:pPr>
            <a:r>
              <a:rPr lang="zh-CN" altLang="en-US" dirty="0" smtClean="0"/>
              <a:t>    最优解                         能量最低的状态</a:t>
            </a:r>
          </a:p>
          <a:p>
            <a:pPr lvl="2" algn="just">
              <a:buNone/>
            </a:pPr>
            <a:r>
              <a:rPr lang="zh-CN" altLang="en-US" dirty="0" smtClean="0"/>
              <a:t>    费用函数                               能量</a:t>
            </a:r>
          </a:p>
          <a:p>
            <a:pPr lvl="1"/>
            <a:r>
              <a:rPr lang="zh-CN" altLang="en-US" sz="2400" dirty="0" smtClean="0"/>
              <a:t>模拟退火算法搜索过程模拟退火过程：温度高时，各种能态均匀分布，温度降低，最低能态概率增大。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模拟退火算法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5065"/>
          </a:xfrm>
        </p:spPr>
        <p:txBody>
          <a:bodyPr/>
          <a:lstStyle/>
          <a:p>
            <a:pPr lvl="1"/>
            <a:r>
              <a:rPr lang="zh-CN" altLang="en-US" sz="2800" dirty="0" smtClean="0"/>
              <a:t>模拟退火算法</a:t>
            </a:r>
            <a:r>
              <a:rPr lang="zh-CN" altLang="en-US" dirty="0" smtClean="0"/>
              <a:t> </a:t>
            </a:r>
          </a:p>
          <a:p>
            <a:pPr lvl="2"/>
            <a:r>
              <a:rPr lang="en-US" altLang="zh-CN" dirty="0" smtClean="0"/>
              <a:t>step1.</a:t>
            </a:r>
            <a:r>
              <a:rPr lang="zh-CN" altLang="en-US" dirty="0" smtClean="0"/>
              <a:t>任选一个初始解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；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=x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；</a:t>
            </a:r>
            <a:r>
              <a:rPr lang="en-US" altLang="zh-CN" dirty="0" smtClean="0"/>
              <a:t>k:=0</a:t>
            </a:r>
            <a:r>
              <a:rPr lang="zh-CN" altLang="en-US" dirty="0" smtClean="0"/>
              <a:t>；</a:t>
            </a:r>
            <a:r>
              <a:rPr lang="en-US" altLang="zh-CN" dirty="0" smtClean="0"/>
              <a:t>t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max</a:t>
            </a:r>
            <a:r>
              <a:rPr lang="en-US" altLang="zh-CN" dirty="0" smtClean="0"/>
              <a:t>(</a:t>
            </a:r>
            <a:r>
              <a:rPr lang="zh-CN" altLang="en-US" dirty="0" smtClean="0"/>
              <a:t>初始温度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step2.</a:t>
            </a:r>
            <a:r>
              <a:rPr lang="zh-CN" altLang="en-US" dirty="0" smtClean="0"/>
              <a:t> 若在该温度达到内循环停止条件，则转</a:t>
            </a:r>
            <a:r>
              <a:rPr lang="en-US" altLang="zh-CN" dirty="0" smtClean="0"/>
              <a:t>3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否则，从邻域</a:t>
            </a:r>
            <a:r>
              <a:rPr lang="en-US" altLang="zh-CN" dirty="0" smtClean="0"/>
              <a:t>N(x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中随机选择一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j</a:t>
            </a:r>
            <a:r>
              <a:rPr lang="zh-CN" altLang="en-US" dirty="0" smtClean="0"/>
              <a:t>，计算</a:t>
            </a:r>
            <a:r>
              <a:rPr lang="zh-CN" altLang="en-US" dirty="0" smtClean="0">
                <a:sym typeface="Symbol"/>
              </a:rPr>
              <a:t></a:t>
            </a:r>
            <a:r>
              <a:rPr lang="en-US" altLang="zh-CN" dirty="0" err="1" smtClean="0">
                <a:sym typeface="Symbol"/>
              </a:rPr>
              <a:t>f</a:t>
            </a:r>
            <a:r>
              <a:rPr lang="en-US" altLang="zh-CN" baseline="-25000" dirty="0" err="1" smtClean="0">
                <a:sym typeface="Symbol"/>
              </a:rPr>
              <a:t>ij</a:t>
            </a:r>
            <a:r>
              <a:rPr lang="en-US" altLang="zh-CN" dirty="0" smtClean="0">
                <a:sym typeface="Symbol"/>
              </a:rPr>
              <a:t>=f(</a:t>
            </a:r>
            <a:r>
              <a:rPr lang="en-US" altLang="zh-CN" dirty="0" err="1" smtClean="0">
                <a:sym typeface="Symbol"/>
              </a:rPr>
              <a:t>x</a:t>
            </a:r>
            <a:r>
              <a:rPr lang="en-US" altLang="zh-CN" baseline="-25000" dirty="0" err="1" smtClean="0">
                <a:sym typeface="Symbol"/>
              </a:rPr>
              <a:t>j</a:t>
            </a:r>
            <a:r>
              <a:rPr lang="en-US" altLang="zh-CN" dirty="0" smtClean="0">
                <a:sym typeface="Symbol"/>
              </a:rPr>
              <a:t>)-f(x</a:t>
            </a:r>
            <a:r>
              <a:rPr lang="en-US" altLang="zh-CN" baseline="-25000" dirty="0" smtClean="0">
                <a:sym typeface="Symbol"/>
              </a:rPr>
              <a:t>i</a:t>
            </a:r>
            <a:r>
              <a:rPr lang="en-US" altLang="zh-CN" dirty="0" smtClean="0">
                <a:sym typeface="Symbol"/>
              </a:rPr>
              <a:t>)</a:t>
            </a:r>
            <a:r>
              <a:rPr lang="zh-CN" altLang="en-US" dirty="0" smtClean="0">
                <a:sym typeface="Symbol"/>
              </a:rPr>
              <a:t>；</a:t>
            </a:r>
            <a:endParaRPr lang="en-US" altLang="zh-CN" dirty="0" smtClean="0">
              <a:sym typeface="Symbol"/>
            </a:endParaRPr>
          </a:p>
          <a:p>
            <a:pPr lvl="2">
              <a:buNone/>
            </a:pPr>
            <a:r>
              <a:rPr lang="en-US" altLang="zh-CN" dirty="0" smtClean="0">
                <a:sym typeface="Symbol"/>
              </a:rPr>
              <a:t>     </a:t>
            </a:r>
            <a:r>
              <a:rPr lang="zh-CN" altLang="en-US" dirty="0" smtClean="0">
                <a:sym typeface="Symbol"/>
              </a:rPr>
              <a:t>若</a:t>
            </a:r>
            <a:r>
              <a:rPr lang="en-US" altLang="zh-CN" dirty="0" smtClean="0">
                <a:sym typeface="Symbol"/>
              </a:rPr>
              <a:t>f</a:t>
            </a:r>
            <a:r>
              <a:rPr lang="en-US" altLang="zh-CN" baseline="-25000" dirty="0" smtClean="0">
                <a:sym typeface="Symbol"/>
              </a:rPr>
              <a:t>ij</a:t>
            </a:r>
            <a:r>
              <a:rPr lang="en-US" altLang="zh-CN" dirty="0" smtClean="0">
                <a:sym typeface="Symbol"/>
              </a:rPr>
              <a:t>≤0</a:t>
            </a:r>
            <a:r>
              <a:rPr lang="zh-CN" altLang="en-US" dirty="0" smtClean="0">
                <a:sym typeface="Symbol"/>
              </a:rPr>
              <a:t>，则</a:t>
            </a:r>
            <a:r>
              <a:rPr lang="en-US" altLang="zh-CN" dirty="0" smtClean="0">
                <a:sym typeface="Symbol"/>
              </a:rPr>
              <a:t>x</a:t>
            </a:r>
            <a:r>
              <a:rPr lang="en-US" altLang="zh-CN" baseline="-25000" dirty="0" smtClean="0">
                <a:sym typeface="Symbol"/>
              </a:rPr>
              <a:t>i</a:t>
            </a:r>
            <a:r>
              <a:rPr lang="en-US" altLang="zh-CN" dirty="0" smtClean="0">
                <a:sym typeface="Symbol"/>
              </a:rPr>
              <a:t>=</a:t>
            </a:r>
            <a:r>
              <a:rPr lang="en-US" altLang="zh-CN" dirty="0" err="1" smtClean="0">
                <a:sym typeface="Symbol"/>
              </a:rPr>
              <a:t>x</a:t>
            </a:r>
            <a:r>
              <a:rPr lang="en-US" altLang="zh-CN" baseline="-25000" dirty="0" err="1" smtClean="0">
                <a:sym typeface="Symbol"/>
              </a:rPr>
              <a:t>j</a:t>
            </a:r>
            <a:r>
              <a:rPr lang="zh-CN" altLang="en-US" dirty="0" smtClean="0">
                <a:sym typeface="Symbol"/>
              </a:rPr>
              <a:t>，否则，若</a:t>
            </a:r>
            <a:r>
              <a:rPr lang="en-US" altLang="zh-CN" dirty="0" smtClean="0">
                <a:sym typeface="Symbol"/>
              </a:rPr>
              <a:t>exp(-</a:t>
            </a:r>
            <a:r>
              <a:rPr lang="zh-CN" altLang="en-US" dirty="0" smtClean="0">
                <a:sym typeface="Symbol"/>
              </a:rPr>
              <a:t></a:t>
            </a:r>
            <a:r>
              <a:rPr lang="en-US" altLang="zh-CN" dirty="0" err="1" smtClean="0">
                <a:sym typeface="Symbol"/>
              </a:rPr>
              <a:t>f</a:t>
            </a:r>
            <a:r>
              <a:rPr lang="en-US" altLang="zh-CN" baseline="-25000" dirty="0" err="1" smtClean="0">
                <a:sym typeface="Symbol"/>
              </a:rPr>
              <a:t>ij</a:t>
            </a:r>
            <a:r>
              <a:rPr lang="en-US" altLang="zh-CN" dirty="0" smtClean="0">
                <a:sym typeface="Symbol"/>
              </a:rPr>
              <a:t>/</a:t>
            </a:r>
            <a:r>
              <a:rPr lang="en-US" altLang="zh-CN" dirty="0" err="1" smtClean="0">
                <a:sym typeface="Symbol"/>
              </a:rPr>
              <a:t>t</a:t>
            </a:r>
            <a:r>
              <a:rPr lang="en-US" altLang="zh-CN" baseline="-25000" dirty="0" err="1" smtClean="0">
                <a:sym typeface="Symbol"/>
              </a:rPr>
              <a:t>k</a:t>
            </a:r>
            <a:r>
              <a:rPr lang="en-US" altLang="zh-CN" dirty="0" smtClean="0">
                <a:sym typeface="Symbol"/>
              </a:rPr>
              <a:t>)&gt;random(0,1)</a:t>
            </a:r>
            <a:r>
              <a:rPr lang="zh-CN" altLang="en-US" dirty="0" smtClean="0">
                <a:sym typeface="Symbol"/>
              </a:rPr>
              <a:t>时，</a:t>
            </a:r>
            <a:endParaRPr lang="en-US" altLang="zh-CN" dirty="0" smtClean="0">
              <a:sym typeface="Symbol"/>
            </a:endParaRPr>
          </a:p>
          <a:p>
            <a:pPr lvl="2">
              <a:buNone/>
            </a:pPr>
            <a:r>
              <a:rPr lang="en-US" altLang="zh-CN" dirty="0" smtClean="0">
                <a:sym typeface="Symbol"/>
              </a:rPr>
              <a:t>     </a:t>
            </a:r>
            <a:r>
              <a:rPr lang="zh-CN" altLang="en-US" dirty="0" smtClean="0">
                <a:sym typeface="Symbol"/>
              </a:rPr>
              <a:t> </a:t>
            </a:r>
            <a:r>
              <a:rPr lang="en-US" altLang="zh-CN" dirty="0" smtClean="0">
                <a:sym typeface="Symbol"/>
              </a:rPr>
              <a:t>x</a:t>
            </a:r>
            <a:r>
              <a:rPr lang="en-US" altLang="zh-CN" baseline="-25000" dirty="0" smtClean="0">
                <a:sym typeface="Symbol"/>
              </a:rPr>
              <a:t>i</a:t>
            </a:r>
            <a:r>
              <a:rPr lang="en-US" altLang="zh-CN" dirty="0" smtClean="0">
                <a:sym typeface="Symbol"/>
              </a:rPr>
              <a:t>:=</a:t>
            </a:r>
            <a:r>
              <a:rPr lang="en-US" altLang="zh-CN" dirty="0" err="1" smtClean="0">
                <a:sym typeface="Symbol"/>
              </a:rPr>
              <a:t>x</a:t>
            </a:r>
            <a:r>
              <a:rPr lang="en-US" altLang="zh-CN" baseline="-25000" dirty="0" err="1" smtClean="0">
                <a:sym typeface="Symbol"/>
              </a:rPr>
              <a:t>j</a:t>
            </a:r>
            <a:r>
              <a:rPr lang="zh-CN" altLang="en-US" dirty="0" smtClean="0">
                <a:sym typeface="Symbol"/>
              </a:rPr>
              <a:t>，重复</a:t>
            </a:r>
            <a:r>
              <a:rPr lang="en-US" altLang="zh-CN" dirty="0" smtClean="0">
                <a:sym typeface="Symbol"/>
              </a:rPr>
              <a:t>step2</a:t>
            </a:r>
            <a:r>
              <a:rPr lang="zh-CN" altLang="en-US" dirty="0" smtClean="0">
                <a:sym typeface="Symbol"/>
              </a:rPr>
              <a:t>。</a:t>
            </a:r>
            <a:endParaRPr lang="en-US" altLang="zh-CN" dirty="0" smtClean="0">
              <a:sym typeface="Symbol"/>
            </a:endParaRPr>
          </a:p>
          <a:p>
            <a:pPr lvl="2"/>
            <a:r>
              <a:rPr lang="en-US" altLang="zh-CN" dirty="0" smtClean="0">
                <a:sym typeface="Symbol"/>
              </a:rPr>
              <a:t>Step3. t</a:t>
            </a:r>
            <a:r>
              <a:rPr lang="en-US" altLang="zh-CN" baseline="-25000" dirty="0" smtClean="0">
                <a:sym typeface="Symbol"/>
              </a:rPr>
              <a:t>k+1</a:t>
            </a:r>
            <a:r>
              <a:rPr lang="en-US" altLang="zh-CN" dirty="0" smtClean="0">
                <a:sym typeface="Symbol"/>
              </a:rPr>
              <a:t>:=d(</a:t>
            </a:r>
            <a:r>
              <a:rPr lang="en-US" altLang="zh-CN" dirty="0" err="1" smtClean="0">
                <a:sym typeface="Symbol"/>
              </a:rPr>
              <a:t>t</a:t>
            </a:r>
            <a:r>
              <a:rPr lang="en-US" altLang="zh-CN" baseline="-25000" dirty="0" err="1" smtClean="0">
                <a:sym typeface="Symbol"/>
              </a:rPr>
              <a:t>k</a:t>
            </a:r>
            <a:r>
              <a:rPr lang="en-US" altLang="zh-CN" dirty="0" smtClean="0">
                <a:sym typeface="Symbol"/>
              </a:rPr>
              <a:t>)</a:t>
            </a:r>
            <a:r>
              <a:rPr lang="zh-CN" altLang="en-US" dirty="0" smtClean="0">
                <a:sym typeface="Symbol"/>
              </a:rPr>
              <a:t>；</a:t>
            </a:r>
            <a:r>
              <a:rPr lang="en-US" altLang="zh-CN" dirty="0" smtClean="0">
                <a:sym typeface="Symbol"/>
              </a:rPr>
              <a:t>k:=k+1</a:t>
            </a:r>
            <a:r>
              <a:rPr lang="zh-CN" altLang="en-US" dirty="0" smtClean="0">
                <a:sym typeface="Symbol"/>
              </a:rPr>
              <a:t>；</a:t>
            </a:r>
            <a:r>
              <a:rPr lang="zh-CN" altLang="en-US" dirty="0" smtClean="0"/>
              <a:t>若满足停止条件，终止计算；否则，回到</a:t>
            </a:r>
            <a:r>
              <a:rPr lang="en-US" altLang="zh-CN" dirty="0" smtClean="0"/>
              <a:t>step2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解释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Step2 </a:t>
            </a:r>
            <a:r>
              <a:rPr lang="zh-CN" altLang="en-US" dirty="0" smtClean="0"/>
              <a:t>是在同一温度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k</a:t>
            </a:r>
            <a:r>
              <a:rPr lang="zh-CN" altLang="en-US" dirty="0" smtClean="0"/>
              <a:t>时，在一些状态随机搜索，随机性满足波兹曼分布。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Step3</a:t>
            </a:r>
            <a:r>
              <a:rPr lang="zh-CN" altLang="en-US" dirty="0" smtClean="0"/>
              <a:t>将温度下降，再回</a:t>
            </a:r>
            <a:r>
              <a:rPr lang="en-US" altLang="zh-CN" dirty="0" smtClean="0"/>
              <a:t>step2</a:t>
            </a:r>
            <a:r>
              <a:rPr lang="zh-CN" altLang="en-US" dirty="0" smtClean="0"/>
              <a:t>时，接受</a:t>
            </a:r>
            <a:r>
              <a:rPr lang="zh-CN" altLang="en-US" dirty="0" smtClean="0">
                <a:sym typeface="Symbol"/>
              </a:rPr>
              <a:t></a:t>
            </a:r>
            <a:r>
              <a:rPr lang="en-US" altLang="zh-CN" dirty="0" err="1" smtClean="0">
                <a:sym typeface="Symbol"/>
              </a:rPr>
              <a:t>f</a:t>
            </a:r>
            <a:r>
              <a:rPr lang="en-US" altLang="zh-CN" baseline="-25000" dirty="0" err="1" smtClean="0">
                <a:sym typeface="Symbol"/>
              </a:rPr>
              <a:t>ij</a:t>
            </a:r>
            <a:r>
              <a:rPr lang="en-US" altLang="zh-CN" dirty="0" smtClean="0">
                <a:sym typeface="Symbol"/>
              </a:rPr>
              <a:t>&gt;0</a:t>
            </a:r>
            <a:r>
              <a:rPr lang="zh-CN" altLang="en-US" dirty="0" smtClean="0">
                <a:sym typeface="Symbol"/>
              </a:rPr>
              <a:t>的概率变小。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模拟退火算法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6503"/>
          </a:xfrm>
        </p:spPr>
        <p:txBody>
          <a:bodyPr/>
          <a:lstStyle/>
          <a:p>
            <a:pPr lvl="1"/>
            <a:r>
              <a:rPr lang="zh-CN" altLang="en-US" sz="2400" dirty="0" smtClean="0"/>
              <a:t>模拟退火算法的数学模型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马尔可夫链</a:t>
            </a:r>
            <a:endParaRPr lang="en-US" altLang="zh-CN" sz="2400" dirty="0" smtClean="0"/>
          </a:p>
          <a:p>
            <a:pPr lvl="2" algn="just"/>
            <a:r>
              <a:rPr lang="zh-CN" altLang="en-US" sz="2000" dirty="0" smtClean="0"/>
              <a:t>在给定邻域结构后，模拟退火过程是：从一个状态到另一个状态不断地随机游动。可用马尔可夫链建模。</a:t>
            </a:r>
            <a:endParaRPr lang="en-US" altLang="zh-CN" sz="2000" dirty="0" smtClean="0"/>
          </a:p>
          <a:p>
            <a:pPr lvl="2" algn="just"/>
            <a:r>
              <a:rPr lang="zh-CN" altLang="en-US" sz="2000" dirty="0" smtClean="0"/>
              <a:t>当温度 </a:t>
            </a:r>
            <a:r>
              <a:rPr lang="en-US" altLang="zh-CN" sz="2000" dirty="0" smtClean="0"/>
              <a:t>t </a:t>
            </a:r>
            <a:r>
              <a:rPr lang="zh-CN" altLang="en-US" sz="2000" dirty="0" smtClean="0"/>
              <a:t>为一个确定值时，状态转移概率定义为：</a:t>
            </a:r>
            <a:endParaRPr lang="en-US" altLang="zh-CN" sz="2000" dirty="0" smtClean="0"/>
          </a:p>
          <a:p>
            <a:pPr lvl="2" algn="just"/>
            <a:endParaRPr lang="en-US" altLang="zh-CN" sz="2000" dirty="0" smtClean="0"/>
          </a:p>
          <a:p>
            <a:pPr lvl="2" algn="just"/>
            <a:endParaRPr lang="en-US" altLang="zh-CN" sz="2000" dirty="0" smtClean="0"/>
          </a:p>
          <a:p>
            <a:pPr lvl="2" algn="just"/>
            <a:endParaRPr lang="en-US" altLang="zh-CN" sz="1600" dirty="0" smtClean="0"/>
          </a:p>
          <a:p>
            <a:pPr lvl="2" algn="just"/>
            <a:r>
              <a:rPr lang="zh-CN" altLang="en-US" sz="2000" dirty="0" smtClean="0"/>
              <a:t>其中，</a:t>
            </a:r>
            <a:r>
              <a:rPr lang="en-US" altLang="zh-CN" sz="2000" dirty="0" smtClean="0"/>
              <a:t>|D|</a:t>
            </a:r>
            <a:r>
              <a:rPr lang="zh-CN" altLang="en-US" sz="2000" dirty="0" smtClean="0"/>
              <a:t>表示状态集中的状态个数，</a:t>
            </a:r>
            <a:r>
              <a:rPr lang="en-US" altLang="zh-CN" sz="2000" dirty="0" err="1" smtClean="0"/>
              <a:t>G</a:t>
            </a:r>
            <a:r>
              <a:rPr lang="en-US" altLang="zh-CN" sz="2000" baseline="-25000" dirty="0" err="1" smtClean="0"/>
              <a:t>ij</a:t>
            </a:r>
            <a:r>
              <a:rPr lang="en-US" altLang="zh-CN" sz="2000" dirty="0" smtClean="0"/>
              <a:t>(t)</a:t>
            </a:r>
            <a:r>
              <a:rPr lang="zh-CN" altLang="en-US" sz="2000" dirty="0" smtClean="0"/>
              <a:t>称为从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j</a:t>
            </a:r>
            <a:r>
              <a:rPr lang="zh-CN" altLang="en-US" sz="2000" dirty="0" smtClean="0"/>
              <a:t>的产生概率，表示在状态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时，状态</a:t>
            </a:r>
            <a:r>
              <a:rPr lang="en-US" altLang="zh-CN" sz="2000" dirty="0" smtClean="0"/>
              <a:t>j</a:t>
            </a:r>
            <a:r>
              <a:rPr lang="zh-CN" altLang="en-US" sz="2000" dirty="0" smtClean="0"/>
              <a:t>被选取的概率。例如当解</a:t>
            </a:r>
            <a:r>
              <a:rPr lang="en-US" altLang="zh-CN" sz="2000" dirty="0" smtClean="0"/>
              <a:t>j</a:t>
            </a:r>
            <a:r>
              <a:rPr lang="zh-CN" altLang="en-US" sz="2000" dirty="0" smtClean="0"/>
              <a:t>为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的邻居时，如果在邻域中等概率地选取，则</a:t>
            </a:r>
            <a:r>
              <a:rPr lang="en-US" altLang="zh-CN" sz="2000" dirty="0" smtClean="0"/>
              <a:t>j</a:t>
            </a:r>
            <a:r>
              <a:rPr lang="zh-CN" altLang="en-US" sz="2000" dirty="0" smtClean="0"/>
              <a:t> 被选中的概率为上式。</a:t>
            </a:r>
            <a:endParaRPr lang="en-US" altLang="zh-CN" sz="2000" dirty="0" smtClean="0"/>
          </a:p>
          <a:p>
            <a:pPr lvl="2" algn="just"/>
            <a:r>
              <a:rPr lang="en-US" altLang="zh-CN" sz="2000" dirty="0" err="1" smtClean="0"/>
              <a:t>A</a:t>
            </a:r>
            <a:r>
              <a:rPr lang="en-US" altLang="zh-CN" sz="2000" baseline="-25000" dirty="0" err="1" smtClean="0"/>
              <a:t>ij</a:t>
            </a:r>
            <a:r>
              <a:rPr lang="en-US" altLang="zh-CN" sz="2000" dirty="0" smtClean="0"/>
              <a:t>(t)</a:t>
            </a:r>
            <a:r>
              <a:rPr lang="zh-CN" altLang="en-US" sz="2000" dirty="0" smtClean="0"/>
              <a:t>称为接受概率，表示在状态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 产生后，接受</a:t>
            </a:r>
            <a:r>
              <a:rPr lang="en-US" altLang="zh-CN" sz="2000" dirty="0" smtClean="0"/>
              <a:t>j</a:t>
            </a:r>
            <a:r>
              <a:rPr lang="zh-CN" altLang="en-US" sz="2000" dirty="0" smtClean="0"/>
              <a:t>的概率，例如在模拟退火算法中接受的概率是</a:t>
            </a:r>
            <a:r>
              <a:rPr lang="en-US" altLang="zh-CN" sz="2000" dirty="0" smtClean="0"/>
              <a:t>:</a:t>
            </a:r>
          </a:p>
          <a:p>
            <a:pPr lvl="2" algn="just"/>
            <a:r>
              <a:rPr lang="en-US" altLang="zh-CN" sz="2000" dirty="0" smtClean="0"/>
              <a:t>G(t)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A(t)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P(t)</a:t>
            </a:r>
            <a:r>
              <a:rPr lang="zh-CN" altLang="en-US" sz="2000" dirty="0" smtClean="0"/>
              <a:t>分别称为产生</a:t>
            </a:r>
            <a:endParaRPr lang="en-US" altLang="zh-CN" sz="2000" dirty="0" smtClean="0"/>
          </a:p>
          <a:p>
            <a:pPr lvl="2" algn="just"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矩阵、接受矩阵和一步转移矩阵。</a:t>
            </a: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520828" y="2724152"/>
          <a:ext cx="3479800" cy="990600"/>
        </p:xfrm>
        <a:graphic>
          <a:graphicData uri="http://schemas.openxmlformats.org/presentationml/2006/ole">
            <p:oleObj spid="_x0000_s31746" name="Equation" r:id="rId3" imgW="3479760" imgH="990360" progId="Equation.3">
              <p:embed/>
            </p:oleObj>
          </a:graphicData>
        </a:graphic>
      </p:graphicFrame>
      <p:graphicFrame>
        <p:nvGraphicFramePr>
          <p:cNvPr id="31747" name="Object 12"/>
          <p:cNvGraphicFramePr>
            <a:graphicFrameLocks noChangeAspect="1"/>
          </p:cNvGraphicFramePr>
          <p:nvPr/>
        </p:nvGraphicFramePr>
        <p:xfrm>
          <a:off x="5286380" y="2789238"/>
          <a:ext cx="3276600" cy="711200"/>
        </p:xfrm>
        <a:graphic>
          <a:graphicData uri="http://schemas.openxmlformats.org/presentationml/2006/ole">
            <p:oleObj spid="_x0000_s31747" name="Equation" r:id="rId4" imgW="3276360" imgH="711000" progId="Equation.3">
              <p:embed/>
            </p:oleObj>
          </a:graphicData>
        </a:graphic>
      </p:graphicFrame>
      <p:graphicFrame>
        <p:nvGraphicFramePr>
          <p:cNvPr id="31748" name="Object 16"/>
          <p:cNvGraphicFramePr>
            <a:graphicFrameLocks noChangeAspect="1"/>
          </p:cNvGraphicFramePr>
          <p:nvPr/>
        </p:nvGraphicFramePr>
        <p:xfrm>
          <a:off x="5072066" y="5024454"/>
          <a:ext cx="3479800" cy="762000"/>
        </p:xfrm>
        <a:graphic>
          <a:graphicData uri="http://schemas.openxmlformats.org/presentationml/2006/ole">
            <p:oleObj spid="_x0000_s31748" name="Equation" r:id="rId5" imgW="3479760" imgH="761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模拟退火算法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30751"/>
          </a:xfrm>
        </p:spPr>
        <p:txBody>
          <a:bodyPr/>
          <a:lstStyle/>
          <a:p>
            <a:pPr lvl="1"/>
            <a:r>
              <a:rPr lang="zh-CN" altLang="en-US" sz="2400" dirty="0" smtClean="0"/>
              <a:t>分类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时齐算法：在</a:t>
            </a:r>
            <a:r>
              <a:rPr lang="en-US" altLang="zh-CN" sz="2000" dirty="0" smtClean="0"/>
              <a:t>P(t)</a:t>
            </a:r>
            <a:r>
              <a:rPr lang="zh-CN" altLang="en-US" sz="2000" dirty="0" smtClean="0"/>
              <a:t>中对每一个固定的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，计算对应的马尔可夫链变化，然后再使温度下降。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非时齐算法：由一个马尔可夫链组成，要求在两个相邻的转移中，温度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是下降的。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模拟退火过程的马尔可夫链应满足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可达性：无论起点如何，任何一个状态都可以到达，有求到最优解的可能；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渐近不依赖起点：这主要是由于起点选择有很大随机性，为得到全局最优解，应该渐近地不依赖起点。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分布稳定性：当温度不变时，其马尔可夫链的极限分布存在；当温度渐近零时，其马尔可夫链也有极限分布。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收敛到最优解：当温度渐近零时，最优状态的极限和为 </a:t>
            </a:r>
            <a:r>
              <a:rPr lang="en-US" altLang="zh-CN" sz="2000" dirty="0" smtClean="0"/>
              <a:t>1 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模拟退火算法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73627"/>
          </a:xfrm>
        </p:spPr>
        <p:txBody>
          <a:bodyPr/>
          <a:lstStyle/>
          <a:p>
            <a:pPr lvl="1"/>
            <a:r>
              <a:rPr lang="zh-CN" altLang="en-US" dirty="0" smtClean="0"/>
              <a:t>时齐算法的收敛性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定理</a:t>
            </a:r>
            <a:r>
              <a:rPr lang="en-US" altLang="zh-CN" dirty="0" smtClean="0"/>
              <a:t>1.</a:t>
            </a:r>
            <a:r>
              <a:rPr lang="zh-CN" altLang="en-US" dirty="0" smtClean="0"/>
              <a:t>若</a:t>
            </a:r>
            <a:r>
              <a:rPr lang="en-US" altLang="zh-CN" dirty="0" smtClean="0"/>
              <a:t>A(t)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G(t)</a:t>
            </a:r>
            <a:r>
              <a:rPr lang="zh-CN" altLang="en-US" dirty="0" smtClean="0"/>
              <a:t>满足：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(1)G(t)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t</a:t>
            </a:r>
            <a:r>
              <a:rPr lang="zh-CN" altLang="en-US" dirty="0" smtClean="0"/>
              <a:t>无关；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(2)</a:t>
            </a:r>
            <a:r>
              <a:rPr lang="zh-CN" altLang="en-US" dirty="0" smtClean="0"/>
              <a:t>任给</a:t>
            </a:r>
            <a:r>
              <a:rPr lang="en-US" altLang="zh-CN" dirty="0" err="1" smtClean="0"/>
              <a:t>i,j∈D</a:t>
            </a:r>
            <a:r>
              <a:rPr lang="zh-CN" altLang="en-US" dirty="0" smtClean="0"/>
              <a:t>，都有</a:t>
            </a:r>
            <a:r>
              <a:rPr lang="en-US" altLang="zh-CN" dirty="0" err="1" smtClean="0"/>
              <a:t>G</a:t>
            </a:r>
            <a:r>
              <a:rPr lang="en-US" altLang="zh-CN" baseline="-25000" dirty="0" err="1" smtClean="0"/>
              <a:t>ij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G</a:t>
            </a:r>
            <a:r>
              <a:rPr lang="en-US" altLang="zh-CN" baseline="-25000" dirty="0" err="1" smtClean="0"/>
              <a:t>ji</a:t>
            </a:r>
            <a:r>
              <a:rPr lang="zh-CN" altLang="en-US" dirty="0" smtClean="0"/>
              <a:t>，且存在</a:t>
            </a:r>
            <a:r>
              <a:rPr lang="en-US" altLang="zh-CN" dirty="0" smtClean="0"/>
              <a:t>q≥1,l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,l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,..</a:t>
            </a:r>
            <a:r>
              <a:rPr lang="en-US" altLang="zh-CN" dirty="0" err="1" smtClean="0"/>
              <a:t>l</a:t>
            </a:r>
            <a:r>
              <a:rPr lang="en-US" altLang="zh-CN" baseline="-25000" dirty="0" err="1" smtClean="0"/>
              <a:t>q</a:t>
            </a:r>
            <a:r>
              <a:rPr lang="en-US" altLang="zh-CN" dirty="0" err="1" smtClean="0"/>
              <a:t>∈D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i,l</a:t>
            </a:r>
            <a:r>
              <a:rPr lang="en-US" altLang="zh-CN" baseline="-25000" dirty="0" err="1" smtClean="0"/>
              <a:t>q</a:t>
            </a:r>
            <a:r>
              <a:rPr lang="en-US" altLang="zh-CN" dirty="0" smtClean="0"/>
              <a:t>=j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l</a:t>
            </a:r>
            <a:r>
              <a:rPr lang="en-US" altLang="zh-CN" baseline="-42000" dirty="0" smtClean="0"/>
              <a:t>k</a:t>
            </a:r>
            <a:r>
              <a:rPr lang="en-US" altLang="zh-CN" baseline="-25000" dirty="0" smtClean="0"/>
              <a:t>l</a:t>
            </a:r>
            <a:r>
              <a:rPr lang="en-US" altLang="zh-CN" baseline="-42000" dirty="0" smtClean="0"/>
              <a:t>k+1</a:t>
            </a:r>
            <a:r>
              <a:rPr lang="en-US" altLang="zh-CN" dirty="0" smtClean="0"/>
              <a:t>(t)&gt;0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k=0,1,…q-1;</a:t>
            </a:r>
          </a:p>
          <a:p>
            <a:pPr lvl="3"/>
            <a:r>
              <a:rPr lang="en-US" altLang="zh-CN" dirty="0" smtClean="0"/>
              <a:t>(3)</a:t>
            </a:r>
            <a:r>
              <a:rPr lang="zh-CN" altLang="en-US" dirty="0" smtClean="0"/>
              <a:t>任给</a:t>
            </a:r>
            <a:r>
              <a:rPr lang="en-US" altLang="zh-CN" dirty="0" err="1" smtClean="0"/>
              <a:t>i,j,k∈D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≤f(j)≤f(k)</a:t>
            </a:r>
            <a:r>
              <a:rPr lang="zh-CN" altLang="en-US" dirty="0" smtClean="0"/>
              <a:t>，都有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ik</a:t>
            </a:r>
            <a:r>
              <a:rPr lang="en-US" altLang="zh-CN" dirty="0" smtClean="0"/>
              <a:t>(t)=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ij</a:t>
            </a:r>
            <a:r>
              <a:rPr lang="en-US" altLang="zh-CN" dirty="0" smtClean="0"/>
              <a:t>(t)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jk</a:t>
            </a:r>
            <a:r>
              <a:rPr lang="en-US" altLang="zh-CN" dirty="0" smtClean="0"/>
              <a:t>(t);</a:t>
            </a:r>
          </a:p>
          <a:p>
            <a:pPr lvl="3"/>
            <a:r>
              <a:rPr lang="en-US" altLang="zh-CN" dirty="0" smtClean="0"/>
              <a:t>(4)</a:t>
            </a:r>
            <a:r>
              <a:rPr lang="zh-CN" altLang="en-US" dirty="0" smtClean="0"/>
              <a:t>任给</a:t>
            </a:r>
            <a:r>
              <a:rPr lang="en-US" altLang="zh-CN" dirty="0" err="1" smtClean="0"/>
              <a:t>i,j∈D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≥f(j)</a:t>
            </a:r>
            <a:r>
              <a:rPr lang="zh-CN" altLang="en-US" dirty="0" smtClean="0"/>
              <a:t>，都有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ij</a:t>
            </a:r>
            <a:r>
              <a:rPr lang="en-US" altLang="zh-CN" dirty="0" smtClean="0"/>
              <a:t>(t)=1;</a:t>
            </a:r>
          </a:p>
          <a:p>
            <a:pPr lvl="3"/>
            <a:r>
              <a:rPr lang="en-US" altLang="zh-CN" dirty="0" smtClean="0"/>
              <a:t>(5)</a:t>
            </a:r>
            <a:r>
              <a:rPr lang="zh-CN" altLang="en-US" dirty="0" smtClean="0"/>
              <a:t>任给</a:t>
            </a:r>
            <a:r>
              <a:rPr lang="en-US" altLang="zh-CN" dirty="0" err="1" smtClean="0"/>
              <a:t>i,j∈D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t&gt;0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&lt;f(j)</a:t>
            </a:r>
            <a:r>
              <a:rPr lang="zh-CN" altLang="en-US" dirty="0" smtClean="0"/>
              <a:t>，都</a:t>
            </a:r>
            <a:r>
              <a:rPr lang="en-US" altLang="zh-CN" dirty="0" smtClean="0"/>
              <a:t>,0&lt;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ij</a:t>
            </a:r>
            <a:r>
              <a:rPr lang="en-US" altLang="zh-CN" dirty="0" smtClean="0"/>
              <a:t>(t)&lt;1;</a:t>
            </a:r>
          </a:p>
          <a:p>
            <a:pPr lvl="3">
              <a:buNone/>
            </a:pPr>
            <a:r>
              <a:rPr lang="zh-CN" altLang="en-US" dirty="0" smtClean="0"/>
              <a:t>则模拟退火时齐算法的马尔可夫链有平稳分布</a:t>
            </a:r>
            <a:r>
              <a:rPr lang="en-US" altLang="zh-CN" dirty="0" smtClean="0"/>
              <a:t>v=(v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,v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</a:t>
            </a:r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|D</a:t>
            </a:r>
            <a:r>
              <a:rPr lang="en-US" altLang="zh-CN" baseline="-25000" dirty="0" smtClean="0"/>
              <a:t>|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定理</a:t>
            </a:r>
            <a:r>
              <a:rPr lang="en-US" altLang="zh-CN" dirty="0" smtClean="0"/>
              <a:t>2.</a:t>
            </a:r>
            <a:r>
              <a:rPr lang="zh-CN" altLang="en-US" dirty="0" smtClean="0"/>
              <a:t>若满足定理</a:t>
            </a:r>
            <a:r>
              <a:rPr lang="en-US" altLang="zh-CN" dirty="0" smtClean="0"/>
              <a:t>1</a:t>
            </a:r>
            <a:r>
              <a:rPr lang="zh-CN" altLang="en-US" dirty="0" smtClean="0"/>
              <a:t>条件且：任给</a:t>
            </a:r>
            <a:r>
              <a:rPr lang="en-US" altLang="zh-CN" dirty="0" err="1" smtClean="0"/>
              <a:t>i,j∈D</a:t>
            </a:r>
            <a:r>
              <a:rPr lang="zh-CN" altLang="en-US" dirty="0" smtClean="0"/>
              <a:t>，当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)&lt;f(j)</a:t>
            </a:r>
            <a:r>
              <a:rPr lang="zh-CN" altLang="en-US" dirty="0" smtClean="0"/>
              <a:t>时有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                     </a:t>
            </a:r>
            <a:r>
              <a:rPr lang="zh-CN" altLang="en-US" dirty="0" smtClean="0"/>
              <a:t>则                                          ，其中</a:t>
            </a:r>
            <a:r>
              <a:rPr lang="en-US" altLang="zh-CN" dirty="0" err="1" smtClean="0"/>
              <a:t>D</a:t>
            </a:r>
            <a:r>
              <a:rPr lang="en-US" altLang="zh-CN" baseline="-25000" dirty="0" err="1" smtClean="0"/>
              <a:t>opt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                                                          </a:t>
            </a:r>
            <a:r>
              <a:rPr lang="zh-CN" altLang="en-US" dirty="0" smtClean="0"/>
              <a:t>            最优状态集合。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57356" y="5143512"/>
          <a:ext cx="1071570" cy="500066"/>
        </p:xfrm>
        <a:graphic>
          <a:graphicData uri="http://schemas.openxmlformats.org/presentationml/2006/ole">
            <p:oleObj spid="_x0000_s33794" name="公式" r:id="rId3" imgW="812520" imgH="279360" progId="Equation.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428992" y="5143512"/>
          <a:ext cx="2714644" cy="1071570"/>
        </p:xfrm>
        <a:graphic>
          <a:graphicData uri="http://schemas.openxmlformats.org/presentationml/2006/ole">
            <p:oleObj spid="_x0000_s33795" name="公式" r:id="rId4" imgW="2133360" imgH="736560" progId="Equation.3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模拟退火算法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86346"/>
          </a:xfrm>
        </p:spPr>
        <p:txBody>
          <a:bodyPr/>
          <a:lstStyle/>
          <a:p>
            <a:pPr lvl="1"/>
            <a:r>
              <a:rPr lang="zh-CN" altLang="en-US" dirty="0" smtClean="0"/>
              <a:t>非时齐算法的收敛性</a:t>
            </a:r>
            <a:endParaRPr lang="en-US" altLang="zh-CN" dirty="0" smtClean="0"/>
          </a:p>
          <a:p>
            <a:pPr lvl="2"/>
            <a:r>
              <a:rPr lang="zh-CN" altLang="en-US" sz="2000" dirty="0" smtClean="0"/>
              <a:t>非时齐算法一步转移概率的形式为：</a:t>
            </a:r>
            <a:endParaRPr lang="en-US" altLang="zh-CN" sz="2000" dirty="0" smtClean="0"/>
          </a:p>
          <a:p>
            <a:pPr lvl="2">
              <a:buNone/>
            </a:pPr>
            <a:r>
              <a:rPr lang="en-US" altLang="zh-CN" dirty="0" smtClean="0"/>
              <a:t>         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ij</a:t>
            </a:r>
            <a:r>
              <a:rPr lang="en-US" altLang="zh-CN" dirty="0" smtClean="0"/>
              <a:t>(k-1,k)=Pr(x(k)=</a:t>
            </a:r>
            <a:r>
              <a:rPr lang="en-US" altLang="zh-CN" dirty="0" err="1" smtClean="0"/>
              <a:t>j|x</a:t>
            </a:r>
            <a:r>
              <a:rPr lang="en-US" altLang="zh-CN" dirty="0" smtClean="0"/>
              <a:t>(k-1)=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)=</a:t>
            </a:r>
          </a:p>
          <a:p>
            <a:pPr lvl="2"/>
            <a:endParaRPr lang="en-US" altLang="zh-CN" dirty="0" smtClean="0"/>
          </a:p>
          <a:p>
            <a:pPr lvl="2">
              <a:buNone/>
            </a:pPr>
            <a:r>
              <a:rPr lang="zh-CN" altLang="en-US" dirty="0" smtClean="0"/>
              <a:t>          其中，</a:t>
            </a:r>
            <a:r>
              <a:rPr lang="en-US" altLang="zh-CN" dirty="0" smtClean="0"/>
              <a:t>t</a:t>
            </a:r>
            <a:r>
              <a:rPr lang="en-US" altLang="zh-CN" baseline="-25000" dirty="0" smtClean="0"/>
              <a:t>k-1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k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2"/>
            <a:r>
              <a:rPr lang="zh-CN" altLang="en-US" sz="2000" dirty="0" smtClean="0"/>
              <a:t>定理：在温度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时，</a:t>
            </a:r>
            <a:r>
              <a:rPr lang="en-US" altLang="zh-CN" sz="2000" dirty="0" smtClean="0"/>
              <a:t>A(t)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G(t)</a:t>
            </a:r>
            <a:r>
              <a:rPr lang="zh-CN" altLang="en-US" sz="2000" dirty="0" smtClean="0"/>
              <a:t>按如下定义：</a:t>
            </a:r>
            <a:endParaRPr lang="en-US" altLang="zh-CN" sz="2000" dirty="0" smtClean="0"/>
          </a:p>
          <a:p>
            <a:pPr lvl="2"/>
            <a:endParaRPr lang="en-US" altLang="zh-CN" sz="2000" dirty="0" smtClean="0"/>
          </a:p>
          <a:p>
            <a:pPr lvl="2"/>
            <a:endParaRPr lang="en-US" altLang="zh-CN" sz="2000" dirty="0" smtClean="0"/>
          </a:p>
          <a:p>
            <a:pPr lvl="2">
              <a:buNone/>
            </a:pPr>
            <a:r>
              <a:rPr lang="zh-CN" altLang="en-US" sz="2000" dirty="0" smtClean="0"/>
              <a:t>则模拟退火非时齐算法全局收敛的一个充分条件是：温度下降具有</a:t>
            </a:r>
            <a:endParaRPr lang="en-US" altLang="zh-CN" sz="2000" dirty="0" smtClean="0"/>
          </a:p>
          <a:p>
            <a:pPr lvl="2">
              <a:buNone/>
            </a:pPr>
            <a:r>
              <a:rPr lang="zh-CN" altLang="en-US" sz="2000" dirty="0" smtClean="0"/>
              <a:t>形式：                    ，其中</a:t>
            </a:r>
            <a:r>
              <a:rPr lang="zh-CN" altLang="en-US" sz="2000" dirty="0" smtClean="0">
                <a:sym typeface="Symbol"/>
              </a:rPr>
              <a:t></a:t>
            </a:r>
            <a:r>
              <a:rPr lang="zh-CN" altLang="en-US" sz="2000" dirty="0" smtClean="0"/>
              <a:t>是同问题相关的参数，针对不同假设，</a:t>
            </a:r>
            <a:endParaRPr lang="en-US" altLang="zh-CN" sz="2000" dirty="0" smtClean="0"/>
          </a:p>
          <a:p>
            <a:pPr lvl="2">
              <a:buNone/>
            </a:pPr>
            <a:endParaRPr lang="en-US" altLang="zh-CN" sz="800" dirty="0" smtClean="0"/>
          </a:p>
          <a:p>
            <a:pPr lvl="2">
              <a:buNone/>
            </a:pPr>
            <a:r>
              <a:rPr lang="zh-CN" altLang="en-US" sz="2000" dirty="0" smtClean="0"/>
              <a:t>如  </a:t>
            </a:r>
            <a:r>
              <a:rPr lang="en-US" altLang="zh-CN" sz="2000" dirty="0" smtClean="0"/>
              <a:t>(1)</a:t>
            </a:r>
            <a:r>
              <a:rPr lang="zh-CN" altLang="en-US" sz="2000" dirty="0" smtClean="0">
                <a:sym typeface="Symbol"/>
              </a:rPr>
              <a:t>≥</a:t>
            </a:r>
            <a:r>
              <a:rPr lang="en-US" altLang="zh-CN" sz="2000" dirty="0" smtClean="0">
                <a:sym typeface="Symbol"/>
              </a:rPr>
              <a:t>|D|</a:t>
            </a:r>
            <a:r>
              <a:rPr lang="en-US" altLang="zh-CN" sz="2000" dirty="0" err="1" smtClean="0">
                <a:sym typeface="Symbol"/>
              </a:rPr>
              <a:t>f</a:t>
            </a:r>
            <a:r>
              <a:rPr lang="en-US" altLang="zh-CN" sz="2000" baseline="-25000" dirty="0" err="1" smtClean="0">
                <a:sym typeface="Symbol"/>
              </a:rPr>
              <a:t>max</a:t>
            </a:r>
            <a:r>
              <a:rPr lang="en-US" altLang="zh-CN" sz="2000" dirty="0" smtClean="0">
                <a:sym typeface="Symbol"/>
              </a:rPr>
              <a:t>   </a:t>
            </a:r>
            <a:r>
              <a:rPr lang="zh-CN" altLang="en-US" sz="2000" dirty="0" smtClean="0">
                <a:sym typeface="Symbol"/>
              </a:rPr>
              <a:t> </a:t>
            </a:r>
            <a:r>
              <a:rPr lang="en-US" altLang="zh-CN" sz="2000" dirty="0" smtClean="0">
                <a:sym typeface="Symbol"/>
              </a:rPr>
              <a:t>(2)</a:t>
            </a:r>
            <a:r>
              <a:rPr lang="zh-CN" altLang="en-US" sz="2000" dirty="0" smtClean="0">
                <a:sym typeface="Symbol"/>
              </a:rPr>
              <a:t>  ≥</a:t>
            </a:r>
            <a:r>
              <a:rPr lang="en-US" altLang="zh-CN" sz="2000" dirty="0" smtClean="0">
                <a:sym typeface="Symbol"/>
              </a:rPr>
              <a:t>n, =max{f(</a:t>
            </a:r>
            <a:r>
              <a:rPr lang="en-US" altLang="zh-CN" sz="2000" dirty="0" err="1" smtClean="0">
                <a:sym typeface="Symbol"/>
              </a:rPr>
              <a:t>i</a:t>
            </a:r>
            <a:r>
              <a:rPr lang="en-US" altLang="zh-CN" sz="2000" dirty="0" smtClean="0">
                <a:sym typeface="Symbol"/>
              </a:rPr>
              <a:t>)-f(j)|</a:t>
            </a:r>
            <a:r>
              <a:rPr lang="en-US" altLang="zh-CN" sz="2000" dirty="0" err="1" smtClean="0">
                <a:sym typeface="Symbol"/>
              </a:rPr>
              <a:t>i∈D,j∈N</a:t>
            </a:r>
            <a:r>
              <a:rPr lang="en-US" altLang="zh-CN" sz="2000" dirty="0" smtClean="0">
                <a:sym typeface="Symbol"/>
              </a:rPr>
              <a:t>(</a:t>
            </a:r>
            <a:r>
              <a:rPr lang="en-US" altLang="zh-CN" sz="2000" dirty="0" err="1" smtClean="0">
                <a:sym typeface="Symbol"/>
              </a:rPr>
              <a:t>i</a:t>
            </a:r>
            <a:r>
              <a:rPr lang="en-US" altLang="zh-CN" sz="2000" dirty="0" smtClean="0">
                <a:sym typeface="Symbol"/>
              </a:rPr>
              <a:t>)} , </a:t>
            </a:r>
            <a:r>
              <a:rPr lang="zh-CN" altLang="en-US" sz="2000" dirty="0" smtClean="0">
                <a:sym typeface="Symbol"/>
              </a:rPr>
              <a:t>对任</a:t>
            </a:r>
            <a:r>
              <a:rPr lang="en-US" altLang="zh-CN" sz="2000" dirty="0" err="1" smtClean="0">
                <a:sym typeface="Symbol"/>
              </a:rPr>
              <a:t>i,j</a:t>
            </a:r>
            <a:endParaRPr lang="en-US" altLang="zh-CN" sz="2000" dirty="0" smtClean="0">
              <a:sym typeface="Symbol"/>
            </a:endParaRPr>
          </a:p>
          <a:p>
            <a:pPr lvl="2">
              <a:buNone/>
            </a:pPr>
            <a:r>
              <a:rPr lang="en-US" altLang="zh-CN" sz="2000" dirty="0" smtClean="0">
                <a:sym typeface="Symbol"/>
              </a:rPr>
              <a:t>      (3)</a:t>
            </a:r>
            <a:r>
              <a:rPr lang="zh-CN" altLang="en-US" sz="2000" dirty="0" smtClean="0">
                <a:sym typeface="Symbol"/>
              </a:rPr>
              <a:t>不含最优解的谷的最大深度。</a:t>
            </a:r>
            <a:endParaRPr lang="zh-CN" altLang="en-US" sz="2000" dirty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5446714" y="1928809"/>
          <a:ext cx="3054376" cy="1143001"/>
        </p:xfrm>
        <a:graphic>
          <a:graphicData uri="http://schemas.openxmlformats.org/presentationml/2006/ole">
            <p:oleObj spid="_x0000_s37890" name="公式" r:id="rId3" imgW="1752480" imgH="685800" progId="Equation.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929058" y="3071810"/>
          <a:ext cx="1071570" cy="500066"/>
        </p:xfrm>
        <a:graphic>
          <a:graphicData uri="http://schemas.openxmlformats.org/presentationml/2006/ole">
            <p:oleObj spid="_x0000_s37891" name="公式" r:id="rId4" imgW="609480" imgH="279360" progId="Equation.3">
              <p:embed/>
            </p:oleObj>
          </a:graphicData>
        </a:graphic>
      </p:graphicFrame>
      <p:graphicFrame>
        <p:nvGraphicFramePr>
          <p:cNvPr id="37892" name="Object 12"/>
          <p:cNvGraphicFramePr>
            <a:graphicFrameLocks noChangeAspect="1"/>
          </p:cNvGraphicFramePr>
          <p:nvPr/>
        </p:nvGraphicFramePr>
        <p:xfrm>
          <a:off x="5643570" y="3844933"/>
          <a:ext cx="2462212" cy="727075"/>
        </p:xfrm>
        <a:graphic>
          <a:graphicData uri="http://schemas.openxmlformats.org/presentationml/2006/ole">
            <p:oleObj spid="_x0000_s37892" name="公式" r:id="rId5" imgW="1739880" imgH="457200" progId="Equation.3">
              <p:embed/>
            </p:oleObj>
          </a:graphicData>
        </a:graphic>
      </p:graphicFrame>
      <p:graphicFrame>
        <p:nvGraphicFramePr>
          <p:cNvPr id="37893" name="Object 16"/>
          <p:cNvGraphicFramePr>
            <a:graphicFrameLocks noChangeAspect="1"/>
          </p:cNvGraphicFramePr>
          <p:nvPr/>
        </p:nvGraphicFramePr>
        <p:xfrm>
          <a:off x="1417638" y="3735388"/>
          <a:ext cx="3952875" cy="836612"/>
        </p:xfrm>
        <a:graphic>
          <a:graphicData uri="http://schemas.openxmlformats.org/presentationml/2006/ole">
            <p:oleObj spid="_x0000_s37893" name="公式" r:id="rId6" imgW="2400120" imgH="482400" progId="Equation.3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857356" y="4857760"/>
          <a:ext cx="1500198" cy="642942"/>
        </p:xfrm>
        <a:graphic>
          <a:graphicData uri="http://schemas.openxmlformats.org/presentationml/2006/ole">
            <p:oleObj spid="_x0000_s37894" name="公式" r:id="rId7" imgW="99036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模拟退火算法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模拟退火算法实现的技术问题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按理论要求达到平稳分布来应用模拟退火算法是不可能的，因为：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时齐算法要求在每个温度迭代无穷步以达到平稳分布；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非时齐算法要求温度下降的迭代步数是指数次的。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实际应用中，不去研究问题的结构与收敛性，直接将算法套用于实际问题，在可接受的时间里得到满意解即可。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实现的技术问题，有的与理论有联系，但有一定差距；理论结果是指导性的。技术问题主要是个实践和经验问题。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模拟退火算法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357298"/>
            <a:ext cx="8572560" cy="4773627"/>
          </a:xfrm>
        </p:spPr>
        <p:txBody>
          <a:bodyPr/>
          <a:lstStyle/>
          <a:p>
            <a:pPr lvl="2"/>
            <a:r>
              <a:rPr lang="zh-CN" altLang="en-US" sz="2400" dirty="0" smtClean="0"/>
              <a:t>解的形式和邻域的构造</a:t>
            </a:r>
          </a:p>
          <a:p>
            <a:pPr lvl="3"/>
            <a:r>
              <a:rPr lang="zh-CN" altLang="en-US" dirty="0" smtClean="0"/>
              <a:t>问题的编码、邻域的选择方式，两者相互影响。</a:t>
            </a:r>
          </a:p>
          <a:p>
            <a:pPr lvl="3"/>
            <a:r>
              <a:rPr lang="zh-CN" altLang="en-US" dirty="0" smtClean="0"/>
              <a:t>如背包问题，用</a:t>
            </a:r>
            <a:r>
              <a:rPr lang="en-US" altLang="zh-CN" dirty="0" smtClean="0"/>
              <a:t>(x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,..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∈{0,1}</a:t>
            </a:r>
            <a:r>
              <a:rPr lang="zh-CN" altLang="en-US" dirty="0" smtClean="0"/>
              <a:t>，邻居可构造为</a:t>
            </a:r>
            <a:endParaRPr lang="en-US" altLang="zh-CN" dirty="0" smtClean="0"/>
          </a:p>
          <a:p>
            <a:pPr lvl="3">
              <a:buNone/>
            </a:pPr>
            <a:r>
              <a:rPr lang="en-US" altLang="zh-CN" dirty="0" smtClean="0"/>
              <a:t>    N(s</a:t>
            </a:r>
            <a:r>
              <a:rPr lang="en-US" altLang="zh-CN" baseline="30000" dirty="0" smtClean="0"/>
              <a:t>/</a:t>
            </a:r>
            <a:r>
              <a:rPr lang="en-US" altLang="zh-CN" dirty="0" smtClean="0"/>
              <a:t>)={</a:t>
            </a:r>
            <a:r>
              <a:rPr lang="en-US" altLang="zh-CN" dirty="0" err="1" smtClean="0"/>
              <a:t>s|s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0,1</a:t>
            </a:r>
            <a:r>
              <a:rPr lang="zh-CN" altLang="en-US" dirty="0" smtClean="0"/>
              <a:t>码且</a:t>
            </a:r>
            <a:r>
              <a:rPr lang="en-US" altLang="zh-CN" dirty="0" smtClean="0"/>
              <a:t>|s-s</a:t>
            </a:r>
            <a:r>
              <a:rPr lang="en-US" altLang="zh-CN" baseline="30000" dirty="0" smtClean="0"/>
              <a:t>/</a:t>
            </a:r>
            <a:r>
              <a:rPr lang="en-US" altLang="zh-CN" dirty="0" smtClean="0"/>
              <a:t>|≤k, k&gt;1</a:t>
            </a:r>
            <a:r>
              <a:rPr lang="zh-CN" altLang="en-US" dirty="0" smtClean="0"/>
              <a:t>是整数</a:t>
            </a:r>
            <a:r>
              <a:rPr lang="en-US" altLang="zh-CN" dirty="0" smtClean="0"/>
              <a:t>}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问题：无法保证每个邻居都是可行解</a:t>
            </a:r>
            <a:r>
              <a:rPr lang="en-US" altLang="zh-CN" dirty="0" smtClean="0"/>
              <a:t>(</a:t>
            </a:r>
            <a:r>
              <a:rPr lang="zh-CN" altLang="en-US" dirty="0" smtClean="0"/>
              <a:t>容量约束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。解决：罚函数。但罚函数会使搜索空间扩大。</a:t>
            </a:r>
            <a:endParaRPr lang="en-US" altLang="zh-CN" dirty="0" smtClean="0"/>
          </a:p>
          <a:p>
            <a:pPr lvl="2"/>
            <a:r>
              <a:rPr lang="zh-CN" altLang="en-US" sz="2400" dirty="0" smtClean="0"/>
              <a:t>温度参数的控制</a:t>
            </a:r>
          </a:p>
          <a:p>
            <a:pPr lvl="3"/>
            <a:r>
              <a:rPr lang="zh-CN" altLang="en-US" dirty="0" smtClean="0"/>
              <a:t>起点温度的选取：起始温度</a:t>
            </a:r>
            <a:r>
              <a:rPr lang="en-US" altLang="zh-CN" dirty="0" smtClean="0"/>
              <a:t>t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应保证平稳分布中每一状态的概率相等，即</a:t>
            </a:r>
            <a:r>
              <a:rPr lang="en-US" altLang="zh-CN" dirty="0" smtClean="0"/>
              <a:t>exp(-</a:t>
            </a:r>
            <a:r>
              <a:rPr lang="en-US" altLang="zh-CN" dirty="0" smtClean="0">
                <a:sym typeface="Symbol"/>
              </a:rPr>
              <a:t></a:t>
            </a:r>
            <a:r>
              <a:rPr lang="en-US" altLang="zh-CN" dirty="0" err="1" smtClean="0">
                <a:sym typeface="Symbol"/>
              </a:rPr>
              <a:t>f</a:t>
            </a:r>
            <a:r>
              <a:rPr lang="en-US" altLang="zh-CN" baseline="-25000" dirty="0" err="1" smtClean="0">
                <a:sym typeface="Symbol"/>
              </a:rPr>
              <a:t>ij</a:t>
            </a:r>
            <a:r>
              <a:rPr lang="en-US" altLang="zh-CN" dirty="0" smtClean="0">
                <a:sym typeface="Symbol"/>
              </a:rPr>
              <a:t>/t</a:t>
            </a:r>
            <a:r>
              <a:rPr lang="en-US" altLang="zh-CN" baseline="-25000" dirty="0" smtClean="0">
                <a:sym typeface="Symbol"/>
              </a:rPr>
              <a:t>0</a:t>
            </a:r>
            <a:r>
              <a:rPr lang="en-US" altLang="zh-CN" dirty="0" smtClean="0">
                <a:sym typeface="Symbol"/>
              </a:rPr>
              <a:t>)≈1</a:t>
            </a:r>
            <a:r>
              <a:rPr lang="zh-CN" altLang="en-US" dirty="0" smtClean="0">
                <a:sym typeface="Symbol"/>
              </a:rPr>
              <a:t>。可取</a:t>
            </a:r>
            <a:r>
              <a:rPr lang="en-US" altLang="zh-CN" dirty="0" smtClean="0">
                <a:sym typeface="Symbol"/>
              </a:rPr>
              <a:t>t</a:t>
            </a:r>
            <a:r>
              <a:rPr lang="en-US" altLang="zh-CN" baseline="-25000" dirty="0" smtClean="0">
                <a:sym typeface="Symbol"/>
              </a:rPr>
              <a:t>0</a:t>
            </a:r>
            <a:r>
              <a:rPr lang="en-US" altLang="zh-CN" dirty="0" smtClean="0">
                <a:sym typeface="Symbol"/>
              </a:rPr>
              <a:t>=K</a:t>
            </a:r>
            <a:r>
              <a:rPr lang="zh-CN" altLang="en-US" dirty="0" smtClean="0">
                <a:sym typeface="Symbol"/>
              </a:rPr>
              <a:t>，</a:t>
            </a:r>
            <a:r>
              <a:rPr lang="en-US" altLang="zh-CN" dirty="0" smtClean="0">
                <a:sym typeface="Symbol"/>
              </a:rPr>
              <a:t> K</a:t>
            </a:r>
            <a:r>
              <a:rPr lang="zh-CN" altLang="en-US" dirty="0" smtClean="0">
                <a:sym typeface="Symbol"/>
              </a:rPr>
              <a:t>充分大的数，</a:t>
            </a:r>
            <a:endParaRPr lang="en-US" altLang="zh-CN" dirty="0" smtClean="0">
              <a:sym typeface="Symbol"/>
            </a:endParaRPr>
          </a:p>
          <a:p>
            <a:pPr lvl="3">
              <a:buNone/>
            </a:pPr>
            <a:r>
              <a:rPr lang="en-US" altLang="zh-CN" dirty="0" smtClean="0">
                <a:sym typeface="Symbol"/>
              </a:rPr>
              <a:t>     =max{f(j)|</a:t>
            </a:r>
            <a:r>
              <a:rPr lang="en-US" altLang="zh-CN" dirty="0" err="1" smtClean="0">
                <a:sym typeface="Symbol"/>
              </a:rPr>
              <a:t>j∈D</a:t>
            </a:r>
            <a:r>
              <a:rPr lang="en-US" altLang="zh-CN" dirty="0" smtClean="0">
                <a:sym typeface="Symbol"/>
              </a:rPr>
              <a:t>} - min{f(j)|</a:t>
            </a:r>
            <a:r>
              <a:rPr lang="en-US" altLang="zh-CN" dirty="0" err="1" smtClean="0">
                <a:sym typeface="Symbol"/>
              </a:rPr>
              <a:t>j∈D</a:t>
            </a:r>
            <a:r>
              <a:rPr lang="en-US" altLang="zh-CN" dirty="0" smtClean="0">
                <a:sym typeface="Symbol"/>
              </a:rPr>
              <a:t>}</a:t>
            </a:r>
            <a:r>
              <a:rPr lang="zh-CN" altLang="en-US" dirty="0" smtClean="0">
                <a:sym typeface="Symbol"/>
              </a:rPr>
              <a:t>，取</a:t>
            </a:r>
            <a:r>
              <a:rPr lang="en-US" altLang="zh-CN" dirty="0" smtClean="0">
                <a:sym typeface="Symbol"/>
              </a:rPr>
              <a:t>K=10,20,100…</a:t>
            </a:r>
            <a:r>
              <a:rPr lang="zh-CN" altLang="en-US" dirty="0" smtClean="0">
                <a:sym typeface="Symbol"/>
              </a:rPr>
              <a:t>等试验值。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温度下降方法：非时齐算法按收敛要求下降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可加速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。时齐算法：</a:t>
            </a:r>
          </a:p>
          <a:p>
            <a:pPr lvl="3">
              <a:buNone/>
            </a:pPr>
            <a:r>
              <a:rPr lang="en-US" altLang="zh-CN" dirty="0" smtClean="0"/>
              <a:t>     (1)t</a:t>
            </a:r>
            <a:r>
              <a:rPr lang="en-US" altLang="zh-CN" baseline="-25000" dirty="0" smtClean="0"/>
              <a:t>k+1</a:t>
            </a:r>
            <a:r>
              <a:rPr lang="en-US" altLang="zh-CN" dirty="0" smtClean="0"/>
              <a:t>=</a:t>
            </a:r>
            <a:r>
              <a:rPr lang="en-US" altLang="zh-CN" dirty="0" smtClean="0">
                <a:sym typeface="Symbol"/>
              </a:rPr>
              <a:t>t</a:t>
            </a:r>
            <a:r>
              <a:rPr lang="en-US" altLang="zh-CN" baseline="-25000" dirty="0" smtClean="0">
                <a:sym typeface="Symbol"/>
              </a:rPr>
              <a:t>k</a:t>
            </a:r>
            <a:r>
              <a:rPr lang="en-US" altLang="zh-CN" dirty="0" smtClean="0">
                <a:sym typeface="Symbol"/>
              </a:rPr>
              <a:t>,k≥0,0&lt;&lt;1</a:t>
            </a:r>
            <a:r>
              <a:rPr lang="zh-CN" altLang="en-US" dirty="0" smtClean="0">
                <a:sym typeface="Symbol"/>
              </a:rPr>
              <a:t>。</a:t>
            </a:r>
            <a:r>
              <a:rPr lang="en-US" altLang="zh-CN" dirty="0" smtClean="0">
                <a:sym typeface="Symbol"/>
              </a:rPr>
              <a:t>(2)</a:t>
            </a:r>
            <a:r>
              <a:rPr lang="en-US" altLang="zh-CN" dirty="0" err="1" smtClean="0">
                <a:sym typeface="Symbol"/>
              </a:rPr>
              <a:t>t</a:t>
            </a:r>
            <a:r>
              <a:rPr lang="en-US" altLang="zh-CN" baseline="-25000" dirty="0" err="1" smtClean="0">
                <a:sym typeface="Symbol"/>
              </a:rPr>
              <a:t>k</a:t>
            </a:r>
            <a:r>
              <a:rPr lang="en-US" altLang="zh-CN" dirty="0" smtClean="0">
                <a:sym typeface="Symbol"/>
              </a:rPr>
              <a:t>=(K-k)t</a:t>
            </a:r>
            <a:r>
              <a:rPr lang="en-US" altLang="zh-CN" baseline="-25000" dirty="0" smtClean="0">
                <a:sym typeface="Symbol"/>
              </a:rPr>
              <a:t>0</a:t>
            </a:r>
            <a:r>
              <a:rPr lang="en-US" altLang="zh-CN" dirty="0" smtClean="0">
                <a:sym typeface="Symbol"/>
              </a:rPr>
              <a:t>/K,K</a:t>
            </a:r>
            <a:r>
              <a:rPr lang="zh-CN" altLang="en-US" dirty="0" smtClean="0">
                <a:sym typeface="Symbol"/>
              </a:rPr>
              <a:t>为温度总下降次数。</a:t>
            </a:r>
            <a:endParaRPr lang="en-US" altLang="zh-CN" dirty="0" smtClean="0">
              <a:sym typeface="Symbol"/>
            </a:endParaRPr>
          </a:p>
          <a:p>
            <a:pPr lvl="3">
              <a:buNone/>
            </a:pPr>
            <a:r>
              <a:rPr lang="en-US" altLang="zh-CN" dirty="0" smtClean="0">
                <a:sym typeface="Symbol"/>
              </a:rPr>
              <a:t>     (3)t</a:t>
            </a:r>
            <a:r>
              <a:rPr lang="en-US" altLang="zh-CN" baseline="-25000" dirty="0" smtClean="0">
                <a:sym typeface="Symbol"/>
              </a:rPr>
              <a:t>k+1</a:t>
            </a:r>
            <a:r>
              <a:rPr lang="en-US" altLang="zh-CN" dirty="0" smtClean="0">
                <a:sym typeface="Symbol"/>
              </a:rPr>
              <a:t>=</a:t>
            </a:r>
            <a:r>
              <a:rPr lang="en-US" altLang="zh-CN" dirty="0" err="1" smtClean="0">
                <a:sym typeface="Symbol"/>
              </a:rPr>
              <a:t>t</a:t>
            </a:r>
            <a:r>
              <a:rPr lang="en-US" altLang="zh-CN" baseline="-25000" dirty="0" err="1" smtClean="0">
                <a:sym typeface="Symbol"/>
              </a:rPr>
              <a:t>k</a:t>
            </a:r>
            <a:r>
              <a:rPr lang="en-US" altLang="zh-CN" dirty="0" smtClean="0">
                <a:sym typeface="Symbol"/>
              </a:rPr>
              <a:t>(1+rt</a:t>
            </a:r>
            <a:r>
              <a:rPr lang="en-US" altLang="zh-CN" baseline="-25000" dirty="0" smtClean="0">
                <a:sym typeface="Symbol"/>
              </a:rPr>
              <a:t>k</a:t>
            </a:r>
            <a:r>
              <a:rPr lang="en-US" altLang="zh-CN" dirty="0" smtClean="0">
                <a:sym typeface="Symbol"/>
              </a:rPr>
              <a:t>/U)</a:t>
            </a:r>
            <a:r>
              <a:rPr lang="en-US" altLang="zh-CN" baseline="30000" dirty="0" smtClean="0">
                <a:sym typeface="Symbol"/>
              </a:rPr>
              <a:t>-1 </a:t>
            </a:r>
            <a:r>
              <a:rPr lang="en-US" altLang="zh-CN" dirty="0" smtClean="0">
                <a:sym typeface="Symbol"/>
              </a:rPr>
              <a:t>, U</a:t>
            </a:r>
            <a:r>
              <a:rPr lang="zh-CN" altLang="en-US" dirty="0" smtClean="0">
                <a:sym typeface="Symbol"/>
              </a:rPr>
              <a:t>是</a:t>
            </a:r>
            <a:r>
              <a:rPr lang="en-US" altLang="zh-CN" dirty="0" smtClean="0">
                <a:sym typeface="Symbol"/>
              </a:rPr>
              <a:t>f(</a:t>
            </a:r>
            <a:r>
              <a:rPr lang="en-US" altLang="zh-CN" dirty="0" err="1" smtClean="0">
                <a:sym typeface="Symbol"/>
              </a:rPr>
              <a:t>i</a:t>
            </a:r>
            <a:r>
              <a:rPr lang="en-US" altLang="zh-CN" dirty="0" smtClean="0">
                <a:sym typeface="Symbol"/>
              </a:rPr>
              <a:t>)-f(</a:t>
            </a:r>
            <a:r>
              <a:rPr lang="en-US" altLang="zh-CN" dirty="0" err="1" smtClean="0">
                <a:sym typeface="Symbol"/>
              </a:rPr>
              <a:t>i</a:t>
            </a:r>
            <a:r>
              <a:rPr lang="en-US" altLang="zh-CN" baseline="-25000" dirty="0" err="1" smtClean="0">
                <a:sym typeface="Symbol"/>
              </a:rPr>
              <a:t>opt</a:t>
            </a:r>
            <a:r>
              <a:rPr lang="en-US" altLang="zh-CN" dirty="0" smtClean="0">
                <a:sym typeface="Symbol"/>
              </a:rPr>
              <a:t>)</a:t>
            </a:r>
            <a:r>
              <a:rPr lang="zh-CN" altLang="en-US" dirty="0" smtClean="0">
                <a:sym typeface="Symbol"/>
              </a:rPr>
              <a:t>的上界，</a:t>
            </a:r>
            <a:r>
              <a:rPr lang="en-US" altLang="zh-CN" dirty="0" smtClean="0">
                <a:sym typeface="Symbol"/>
              </a:rPr>
              <a:t>r</a:t>
            </a:r>
            <a:r>
              <a:rPr lang="zh-CN" altLang="en-US" dirty="0" smtClean="0">
                <a:sym typeface="Symbol"/>
              </a:rPr>
              <a:t>是充分小的正数。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模拟退火算法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715436" cy="4845065"/>
          </a:xfrm>
        </p:spPr>
        <p:txBody>
          <a:bodyPr/>
          <a:lstStyle/>
          <a:p>
            <a:pPr lvl="3"/>
            <a:r>
              <a:rPr lang="zh-CN" altLang="en-US" sz="2400" dirty="0" smtClean="0"/>
              <a:t>每一温度的迭代长度：</a:t>
            </a:r>
            <a:endParaRPr lang="en-US" altLang="zh-CN" sz="2400" dirty="0" smtClean="0"/>
          </a:p>
          <a:p>
            <a:pPr lvl="4"/>
            <a:r>
              <a:rPr lang="zh-CN" altLang="en-US" dirty="0" smtClean="0"/>
              <a:t>固定长度：步数选取按与邻域大小相关规则确定。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接受和拒绝的比率控制法：随温度下降，更多状态被拒绝。为避免过早陷入局优，可令迭代步数增加，以接受</a:t>
            </a:r>
            <a:r>
              <a:rPr lang="en-US" altLang="zh-CN" dirty="0" smtClean="0"/>
              <a:t>(&gt;R)</a:t>
            </a:r>
            <a:r>
              <a:rPr lang="zh-CN" altLang="en-US" dirty="0" smtClean="0"/>
              <a:t>或拒绝</a:t>
            </a:r>
            <a:r>
              <a:rPr lang="en-US" altLang="zh-CN" dirty="0" smtClean="0"/>
              <a:t>(&lt;R)</a:t>
            </a:r>
            <a:r>
              <a:rPr lang="zh-CN" altLang="en-US" dirty="0" smtClean="0"/>
              <a:t>的次数、比率控制迭代终止。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概率控制法：目标以概率</a:t>
            </a:r>
            <a:r>
              <a:rPr lang="en-US" altLang="zh-CN" dirty="0" smtClean="0"/>
              <a:t>1</a:t>
            </a:r>
            <a:r>
              <a:rPr lang="zh-CN" altLang="en-US" dirty="0" smtClean="0"/>
              <a:t>跳出任何局部最优，则迭代步数为：                                                ，    看上去很美，难实 </a:t>
            </a:r>
            <a:endParaRPr lang="en-US" altLang="zh-CN" dirty="0" smtClean="0"/>
          </a:p>
          <a:p>
            <a:pPr lvl="4">
              <a:buNone/>
            </a:pPr>
            <a:r>
              <a:rPr lang="zh-CN" altLang="en-US" dirty="0" smtClean="0"/>
              <a:t>                                                                    用。因随</a:t>
            </a:r>
            <a:r>
              <a:rPr lang="en-US" altLang="zh-CN" dirty="0" smtClean="0"/>
              <a:t>t</a:t>
            </a:r>
            <a:r>
              <a:rPr lang="zh-CN" altLang="en-US" dirty="0" smtClean="0"/>
              <a:t>增长太快。</a:t>
            </a:r>
            <a:endParaRPr lang="en-US" altLang="zh-CN" dirty="0" smtClean="0"/>
          </a:p>
          <a:p>
            <a:pPr lvl="4">
              <a:buNone/>
            </a:pPr>
            <a:r>
              <a:rPr lang="en-US" altLang="zh-CN" sz="800" dirty="0" smtClean="0"/>
              <a:t>           </a:t>
            </a:r>
            <a:r>
              <a:rPr lang="zh-CN" altLang="en-US" sz="800" dirty="0" smtClean="0"/>
              <a:t>                                                         </a:t>
            </a:r>
            <a:endParaRPr lang="en-US" altLang="zh-CN" sz="800" dirty="0" smtClean="0"/>
          </a:p>
          <a:p>
            <a:pPr lvl="2"/>
            <a:r>
              <a:rPr lang="zh-CN" altLang="en-US" sz="2400" dirty="0" smtClean="0"/>
              <a:t>算法的终止规则</a:t>
            </a:r>
            <a:endParaRPr lang="en-US" altLang="zh-CN" sz="2400" dirty="0" smtClean="0"/>
          </a:p>
          <a:p>
            <a:pPr lvl="3"/>
            <a:r>
              <a:rPr lang="en-US" altLang="zh-CN" dirty="0" smtClean="0"/>
              <a:t>(1)</a:t>
            </a:r>
            <a:r>
              <a:rPr lang="zh-CN" altLang="en-US" dirty="0" smtClean="0"/>
              <a:t>零度法：给定小</a:t>
            </a:r>
            <a:r>
              <a:rPr lang="zh-CN" altLang="en-US" dirty="0" smtClean="0">
                <a:sym typeface="Symbol"/>
              </a:rPr>
              <a:t>，</a:t>
            </a:r>
            <a:r>
              <a:rPr lang="en-US" altLang="zh-CN" dirty="0" err="1" smtClean="0">
                <a:sym typeface="Symbol"/>
              </a:rPr>
              <a:t>t</a:t>
            </a:r>
            <a:r>
              <a:rPr lang="en-US" altLang="zh-CN" baseline="-25000" dirty="0" err="1" smtClean="0">
                <a:sym typeface="Symbol"/>
              </a:rPr>
              <a:t>k</a:t>
            </a:r>
            <a:r>
              <a:rPr lang="en-US" altLang="zh-CN" dirty="0" smtClean="0">
                <a:sym typeface="Symbol"/>
              </a:rPr>
              <a:t>≤</a:t>
            </a:r>
            <a:r>
              <a:rPr lang="zh-CN" altLang="en-US" dirty="0" smtClean="0">
                <a:sym typeface="Symbol"/>
              </a:rPr>
              <a:t> 时终止。</a:t>
            </a:r>
            <a:r>
              <a:rPr lang="en-US" altLang="zh-CN" dirty="0" smtClean="0">
                <a:sym typeface="Symbol"/>
              </a:rPr>
              <a:t>(2)</a:t>
            </a:r>
            <a:r>
              <a:rPr lang="zh-CN" altLang="en-US" dirty="0" smtClean="0">
                <a:sym typeface="Symbol"/>
              </a:rPr>
              <a:t>循环总数控制法。</a:t>
            </a:r>
            <a:endParaRPr lang="en-US" altLang="zh-CN" dirty="0" smtClean="0">
              <a:sym typeface="Symbol"/>
            </a:endParaRPr>
          </a:p>
          <a:p>
            <a:pPr lvl="3">
              <a:buNone/>
            </a:pPr>
            <a:r>
              <a:rPr lang="en-US" altLang="zh-CN" dirty="0" smtClean="0">
                <a:sym typeface="Symbol"/>
              </a:rPr>
              <a:t>     (3)</a:t>
            </a:r>
            <a:r>
              <a:rPr lang="zh-CN" altLang="en-US" dirty="0" smtClean="0"/>
              <a:t>基于不改进规则的控制法。</a:t>
            </a:r>
            <a:r>
              <a:rPr lang="en-US" altLang="zh-CN" dirty="0" smtClean="0"/>
              <a:t>(4)</a:t>
            </a:r>
            <a:r>
              <a:rPr lang="zh-CN" altLang="en-US" dirty="0" smtClean="0"/>
              <a:t>接受概率控制法：除局部最优解外，其余状态被接受概率</a:t>
            </a:r>
            <a:r>
              <a:rPr lang="en-US" altLang="zh-CN" dirty="0" smtClean="0"/>
              <a:t> &lt;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f</a:t>
            </a:r>
            <a:r>
              <a:rPr lang="zh-CN" altLang="en-US" dirty="0" smtClean="0"/>
              <a:t>时，停止。</a:t>
            </a:r>
            <a:r>
              <a:rPr lang="en-US" altLang="zh-CN" dirty="0" smtClean="0"/>
              <a:t>(5)</a:t>
            </a:r>
            <a:r>
              <a:rPr lang="zh-CN" altLang="en-US" dirty="0" smtClean="0"/>
              <a:t>邻域控制法</a:t>
            </a:r>
            <a:r>
              <a:rPr lang="en-US" altLang="zh-CN" dirty="0" smtClean="0"/>
              <a:t>:  f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</a:t>
            </a:r>
            <a:r>
              <a:rPr lang="en-US" altLang="zh-CN" baseline="-25000" dirty="0" smtClean="0"/>
              <a:t>1</a:t>
            </a:r>
          </a:p>
          <a:p>
            <a:pPr lvl="3">
              <a:buNone/>
            </a:pPr>
            <a:r>
              <a:rPr lang="zh-CN" altLang="en-US" dirty="0" smtClean="0"/>
              <a:t>     为局部最优解和次优解，</a:t>
            </a:r>
            <a:r>
              <a:rPr lang="en-US" altLang="zh-CN" dirty="0" smtClean="0"/>
              <a:t>N </a:t>
            </a:r>
            <a:r>
              <a:rPr lang="zh-CN" altLang="en-US" dirty="0" smtClean="0"/>
              <a:t>邻域大小，当                         时停止。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571736" y="3357562"/>
          <a:ext cx="3071834" cy="928694"/>
        </p:xfrm>
        <a:graphic>
          <a:graphicData uri="http://schemas.openxmlformats.org/presentationml/2006/ole">
            <p:oleObj spid="_x0000_s38914" name="公式" r:id="rId4" imgW="2565360" imgH="749160" progId="Equation.3">
              <p:embed/>
            </p:oleObj>
          </a:graphicData>
        </a:graphic>
      </p:graphicFrame>
      <p:graphicFrame>
        <p:nvGraphicFramePr>
          <p:cNvPr id="38915" name="Object 10"/>
          <p:cNvGraphicFramePr>
            <a:graphicFrameLocks noChangeAspect="1"/>
          </p:cNvGraphicFramePr>
          <p:nvPr/>
        </p:nvGraphicFramePr>
        <p:xfrm>
          <a:off x="6215074" y="5643578"/>
          <a:ext cx="1643074" cy="571504"/>
        </p:xfrm>
        <a:graphic>
          <a:graphicData uri="http://schemas.openxmlformats.org/presentationml/2006/ole">
            <p:oleObj spid="_x0000_s38915" name="Equation" r:id="rId5" imgW="1193800" imgH="393700" progId="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模拟退火算法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285860"/>
            <a:ext cx="8501122" cy="4845065"/>
          </a:xfrm>
        </p:spPr>
        <p:txBody>
          <a:bodyPr/>
          <a:lstStyle/>
          <a:p>
            <a:pPr lvl="1"/>
            <a:r>
              <a:rPr lang="zh-CN" altLang="en-US" dirty="0" smtClean="0"/>
              <a:t>例：旅行商问题的模拟退火算法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解的编码：</a:t>
            </a:r>
            <a:r>
              <a:rPr lang="en-US" altLang="zh-CN" dirty="0" smtClean="0"/>
              <a:t>path=[i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,i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,…,i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，为</a:t>
            </a:r>
            <a:r>
              <a:rPr lang="en-US" altLang="zh-CN" dirty="0" smtClean="0"/>
              <a:t>1,2…n</a:t>
            </a:r>
            <a:r>
              <a:rPr lang="zh-CN" altLang="en-US" dirty="0" smtClean="0"/>
              <a:t>的一个排列。</a:t>
            </a:r>
            <a:r>
              <a:rPr lang="en-US" altLang="zh-CN" dirty="0" smtClean="0"/>
              <a:t> </a:t>
            </a:r>
          </a:p>
          <a:p>
            <a:pPr lvl="3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 unit {     //</a:t>
            </a:r>
            <a:r>
              <a:rPr lang="zh-CN" altLang="en-US" dirty="0" smtClean="0"/>
              <a:t>一个解，</a:t>
            </a:r>
            <a:r>
              <a:rPr lang="en-US" dirty="0" err="1" smtClean="0"/>
              <a:t>nCities</a:t>
            </a:r>
            <a:r>
              <a:rPr lang="zh-CN" altLang="en-US" dirty="0" smtClean="0"/>
              <a:t>城市数      </a:t>
            </a:r>
          </a:p>
          <a:p>
            <a:pPr lvl="3">
              <a:buNone/>
            </a:pPr>
            <a:r>
              <a:rPr lang="en-US" b="1" dirty="0" smtClean="0"/>
              <a:t>double</a:t>
            </a:r>
            <a:r>
              <a:rPr lang="en-US" dirty="0" smtClean="0"/>
              <a:t> length; //</a:t>
            </a:r>
            <a:r>
              <a:rPr lang="zh-CN" altLang="en-US" dirty="0" smtClean="0"/>
              <a:t>路径长度</a:t>
            </a:r>
            <a:r>
              <a:rPr lang="en-US" altLang="zh-CN" dirty="0" smtClean="0"/>
              <a:t>;</a:t>
            </a:r>
            <a:r>
              <a:rPr lang="en-US" dirty="0" smtClean="0"/>
              <a:t> </a:t>
            </a:r>
            <a:r>
              <a:rPr lang="en-US" b="1" dirty="0" smtClean="0"/>
              <a:t>double</a:t>
            </a:r>
            <a:r>
              <a:rPr lang="en-US" dirty="0" smtClean="0"/>
              <a:t> </a:t>
            </a:r>
            <a:r>
              <a:rPr lang="en-US" dirty="0" err="1" smtClean="0"/>
              <a:t>length_table</a:t>
            </a:r>
            <a:r>
              <a:rPr lang="en-US" dirty="0" smtClean="0"/>
              <a:t>[</a:t>
            </a:r>
            <a:r>
              <a:rPr lang="en-US" dirty="0" err="1" smtClean="0"/>
              <a:t>nCities</a:t>
            </a:r>
            <a:r>
              <a:rPr lang="en-US" dirty="0" smtClean="0"/>
              <a:t>][</a:t>
            </a:r>
            <a:r>
              <a:rPr lang="en-US" dirty="0" err="1" smtClean="0"/>
              <a:t>nCities</a:t>
            </a:r>
            <a:r>
              <a:rPr lang="en-US" dirty="0" smtClean="0"/>
              <a:t>];</a:t>
            </a:r>
            <a:endParaRPr lang="zh-CN" altLang="en-US" sz="3000" dirty="0" smtClean="0"/>
          </a:p>
          <a:p>
            <a:pPr lvl="3">
              <a:buNone/>
            </a:pPr>
            <a:r>
              <a:rPr lang="en-US" b="1" dirty="0" err="1" smtClean="0"/>
              <a:t>int</a:t>
            </a:r>
            <a:r>
              <a:rPr lang="en-US" dirty="0" smtClean="0"/>
              <a:t> path[</a:t>
            </a:r>
            <a:r>
              <a:rPr lang="en-US" dirty="0" err="1" smtClean="0"/>
              <a:t>nCities</a:t>
            </a:r>
            <a:r>
              <a:rPr lang="en-US" dirty="0" smtClean="0"/>
              <a:t>]  }  ; //</a:t>
            </a:r>
            <a:r>
              <a:rPr lang="zh-CN" altLang="en-US" dirty="0" smtClean="0"/>
              <a:t>路径 </a:t>
            </a:r>
          </a:p>
          <a:p>
            <a:pPr lvl="2"/>
            <a:r>
              <a:rPr lang="zh-CN" altLang="en-US" dirty="0" smtClean="0"/>
              <a:t>邻域结构：</a:t>
            </a:r>
            <a:r>
              <a:rPr lang="en-US" altLang="zh-CN" dirty="0" smtClean="0"/>
              <a:t>2-OPT</a:t>
            </a:r>
            <a:r>
              <a:rPr lang="zh-CN" altLang="en-US" dirty="0" smtClean="0"/>
              <a:t>交换法生成邻居。       计算路径长度</a:t>
            </a:r>
            <a:endParaRPr lang="en-US" altLang="zh-CN" dirty="0" smtClean="0"/>
          </a:p>
          <a:p>
            <a:pPr lvl="3">
              <a:buNone/>
            </a:pPr>
            <a:r>
              <a:rPr lang="en-US" dirty="0" smtClean="0"/>
              <a:t>void </a:t>
            </a:r>
            <a:r>
              <a:rPr lang="en-US" dirty="0" err="1" smtClean="0"/>
              <a:t>getNewSolution</a:t>
            </a:r>
            <a:r>
              <a:rPr lang="en-US" dirty="0" smtClean="0"/>
              <a:t>(unit &amp;p){  </a:t>
            </a:r>
            <a:endParaRPr lang="zh-CN" altLang="en-US" sz="3000" dirty="0" smtClean="0"/>
          </a:p>
          <a:p>
            <a:pPr lvl="3">
              <a:buNone/>
            </a:pPr>
            <a:r>
              <a:rPr lang="en-US" dirty="0" smtClean="0"/>
              <a:t>    </a:t>
            </a:r>
            <a:r>
              <a:rPr lang="en-US" b="1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i</a:t>
            </a:r>
            <a:r>
              <a:rPr lang="en-US" dirty="0" smtClean="0"/>
              <a:t> = rand() % </a:t>
            </a:r>
            <a:r>
              <a:rPr lang="en-US" dirty="0" err="1" smtClean="0"/>
              <a:t>nCities</a:t>
            </a:r>
            <a:r>
              <a:rPr lang="en-US" dirty="0" smtClean="0"/>
              <a:t>;    </a:t>
            </a:r>
          </a:p>
          <a:p>
            <a:pPr lvl="3">
              <a:buNone/>
            </a:pPr>
            <a:r>
              <a:rPr lang="en-US" dirty="0" smtClean="0"/>
              <a:t>    </a:t>
            </a:r>
            <a:r>
              <a:rPr lang="en-US" b="1" dirty="0" err="1" smtClean="0"/>
              <a:t>int</a:t>
            </a:r>
            <a:r>
              <a:rPr lang="en-US" dirty="0" smtClean="0"/>
              <a:t> j = rand() % </a:t>
            </a:r>
            <a:r>
              <a:rPr lang="en-US" dirty="0" err="1" smtClean="0"/>
              <a:t>nCities</a:t>
            </a:r>
            <a:r>
              <a:rPr lang="en-US" dirty="0" smtClean="0"/>
              <a:t>;  </a:t>
            </a:r>
            <a:endParaRPr lang="zh-CN" altLang="en-US" sz="3000" dirty="0" smtClean="0"/>
          </a:p>
          <a:p>
            <a:pPr lvl="3">
              <a:buNone/>
            </a:pPr>
            <a:r>
              <a:rPr lang="en-US" dirty="0" smtClean="0"/>
              <a:t>    </a:t>
            </a:r>
            <a:r>
              <a:rPr lang="en-US" b="1" dirty="0" err="1" smtClean="0"/>
              <a:t>int</a:t>
            </a:r>
            <a:r>
              <a:rPr lang="en-US" dirty="0" smtClean="0"/>
              <a:t> temp = </a:t>
            </a:r>
            <a:r>
              <a:rPr lang="en-US" dirty="0" err="1" smtClean="0"/>
              <a:t>p.path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  </a:t>
            </a:r>
            <a:endParaRPr lang="zh-CN" altLang="en-US" sz="3000" dirty="0" smtClean="0"/>
          </a:p>
          <a:p>
            <a:pPr lvl="3"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p.path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 = </a:t>
            </a:r>
            <a:r>
              <a:rPr lang="en-US" dirty="0" err="1" smtClean="0"/>
              <a:t>p.path</a:t>
            </a:r>
            <a:r>
              <a:rPr lang="en-US" dirty="0" smtClean="0"/>
              <a:t>[j];  </a:t>
            </a:r>
            <a:endParaRPr lang="zh-CN" altLang="en-US" sz="3000" dirty="0" smtClean="0"/>
          </a:p>
          <a:p>
            <a:pPr lvl="3"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p.path</a:t>
            </a:r>
            <a:r>
              <a:rPr lang="en-US" dirty="0" smtClean="0"/>
              <a:t>[j] = temp;  </a:t>
            </a:r>
            <a:endParaRPr lang="zh-CN" altLang="en-US" sz="3000" dirty="0" smtClean="0"/>
          </a:p>
          <a:p>
            <a:pPr lvl="3">
              <a:buNone/>
            </a:pPr>
            <a:r>
              <a:rPr lang="en-US" dirty="0" smtClean="0"/>
              <a:t>    }  </a:t>
            </a:r>
            <a:endParaRPr lang="zh-CN" altLang="en-US" sz="3000" dirty="0" smtClean="0"/>
          </a:p>
          <a:p>
            <a:pPr lvl="3">
              <a:buNone/>
            </a:pPr>
            <a:endParaRPr lang="en-US" altLang="zh-CN" dirty="0" smtClean="0"/>
          </a:p>
          <a:p>
            <a:pPr lvl="2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56989" y="3731975"/>
            <a:ext cx="43156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2000" dirty="0" smtClean="0"/>
              <a:t>void </a:t>
            </a:r>
            <a:r>
              <a:rPr lang="en-US" sz="2000" dirty="0" err="1" smtClean="0"/>
              <a:t>CalCulate_length</a:t>
            </a:r>
            <a:r>
              <a:rPr lang="en-US" sz="2000" dirty="0" smtClean="0"/>
              <a:t>(unit &amp;p) {  </a:t>
            </a:r>
            <a:endParaRPr lang="zh-CN" altLang="en-US" sz="2000" dirty="0" smtClean="0"/>
          </a:p>
          <a:p>
            <a:pPr lvl="0" algn="l"/>
            <a:r>
              <a:rPr lang="en-US" sz="2000" dirty="0" smtClean="0"/>
              <a:t>    </a:t>
            </a:r>
            <a:r>
              <a:rPr lang="en-US" sz="2000" b="1" dirty="0" err="1" smtClean="0"/>
              <a:t>int</a:t>
            </a:r>
            <a:r>
              <a:rPr lang="en-US" sz="2000" dirty="0" smtClean="0"/>
              <a:t> j = 0;    </a:t>
            </a:r>
            <a:r>
              <a:rPr lang="en-US" sz="2000" dirty="0" err="1" smtClean="0"/>
              <a:t>p.length</a:t>
            </a:r>
            <a:r>
              <a:rPr lang="en-US" sz="2000" dirty="0" smtClean="0"/>
              <a:t> = 0;  </a:t>
            </a:r>
            <a:endParaRPr lang="zh-CN" altLang="en-US" sz="2000" dirty="0" smtClean="0"/>
          </a:p>
          <a:p>
            <a:pPr lvl="0" algn="l"/>
            <a:r>
              <a:rPr lang="en-US" sz="2000" dirty="0" smtClean="0"/>
              <a:t>    for (j = 1; j &lt; </a:t>
            </a:r>
            <a:r>
              <a:rPr lang="en-US" sz="2000" dirty="0" err="1" smtClean="0"/>
              <a:t>nCities</a:t>
            </a:r>
            <a:r>
              <a:rPr lang="en-US" sz="2000" dirty="0" smtClean="0"/>
              <a:t>; j++) {  </a:t>
            </a:r>
            <a:endParaRPr lang="zh-CN" altLang="en-US" sz="2000" dirty="0" smtClean="0"/>
          </a:p>
          <a:p>
            <a:pPr lvl="0" algn="l"/>
            <a:r>
              <a:rPr lang="en-US" sz="2000" dirty="0" smtClean="0"/>
              <a:t>        </a:t>
            </a:r>
            <a:r>
              <a:rPr lang="en-US" sz="2000" dirty="0" err="1" smtClean="0"/>
              <a:t>p.length</a:t>
            </a:r>
            <a:r>
              <a:rPr lang="en-US" sz="2000" dirty="0" smtClean="0"/>
              <a:t> += </a:t>
            </a:r>
            <a:r>
              <a:rPr lang="en-US" sz="2000" dirty="0" err="1" smtClean="0"/>
              <a:t>length_table</a:t>
            </a:r>
            <a:endParaRPr lang="en-US" sz="2000" dirty="0" smtClean="0"/>
          </a:p>
          <a:p>
            <a:pPr lvl="0" algn="l"/>
            <a:r>
              <a:rPr lang="en-US" sz="2000" dirty="0" smtClean="0"/>
              <a:t>           [ </a:t>
            </a:r>
            <a:r>
              <a:rPr lang="en-US" sz="2000" dirty="0" err="1" smtClean="0"/>
              <a:t>p.path</a:t>
            </a:r>
            <a:r>
              <a:rPr lang="en-US" sz="2000" dirty="0" smtClean="0"/>
              <a:t>[j-1] ][ </a:t>
            </a:r>
            <a:r>
              <a:rPr lang="en-US" sz="2000" dirty="0" err="1" smtClean="0"/>
              <a:t>p.path</a:t>
            </a:r>
            <a:r>
              <a:rPr lang="en-US" sz="2000" dirty="0" smtClean="0"/>
              <a:t>[j] ];  }  </a:t>
            </a:r>
            <a:endParaRPr lang="zh-CN" altLang="en-US" sz="2000" dirty="0" smtClean="0"/>
          </a:p>
          <a:p>
            <a:pPr lvl="0" algn="l"/>
            <a:r>
              <a:rPr lang="en-US" sz="2000" dirty="0" smtClean="0"/>
              <a:t>    </a:t>
            </a:r>
            <a:r>
              <a:rPr lang="en-US" sz="2000" dirty="0" err="1" smtClean="0"/>
              <a:t>p.length</a:t>
            </a:r>
            <a:r>
              <a:rPr lang="en-US" sz="2000" dirty="0" smtClean="0"/>
              <a:t> += </a:t>
            </a:r>
            <a:r>
              <a:rPr lang="en-US" sz="2000" dirty="0" err="1" smtClean="0"/>
              <a:t>length_table</a:t>
            </a:r>
            <a:r>
              <a:rPr lang="en-US" sz="2000" dirty="0" smtClean="0"/>
              <a:t> </a:t>
            </a:r>
          </a:p>
          <a:p>
            <a:pPr lvl="0" algn="l"/>
            <a:r>
              <a:rPr lang="en-US" sz="2000" dirty="0" smtClean="0"/>
              <a:t>     [ </a:t>
            </a:r>
            <a:r>
              <a:rPr lang="en-US" sz="2000" dirty="0" err="1" smtClean="0"/>
              <a:t>p.path</a:t>
            </a:r>
            <a:r>
              <a:rPr lang="en-US" sz="2000" dirty="0" smtClean="0"/>
              <a:t>[</a:t>
            </a:r>
            <a:r>
              <a:rPr lang="en-US" sz="2000" dirty="0" err="1" smtClean="0"/>
              <a:t>nCities</a:t>
            </a:r>
            <a:r>
              <a:rPr lang="en-US" sz="2000" dirty="0" smtClean="0"/>
              <a:t> - 1] ][ </a:t>
            </a:r>
            <a:r>
              <a:rPr lang="en-US" sz="2000" dirty="0" err="1" smtClean="0"/>
              <a:t>p.path</a:t>
            </a:r>
            <a:r>
              <a:rPr lang="en-US" sz="2000" dirty="0" smtClean="0"/>
              <a:t>[0] ];  </a:t>
            </a:r>
            <a:endParaRPr lang="zh-CN" altLang="en-US" sz="2000" dirty="0" smtClean="0"/>
          </a:p>
          <a:p>
            <a:pPr lvl="0" algn="l"/>
            <a:r>
              <a:rPr lang="en-US" sz="2000" dirty="0" smtClean="0"/>
              <a:t>  }  </a:t>
            </a:r>
            <a:endParaRPr lang="zh-CN" altLang="en-US" sz="2000" dirty="0" smtClean="0"/>
          </a:p>
        </p:txBody>
      </p:sp>
      <p:cxnSp>
        <p:nvCxnSpPr>
          <p:cNvPr id="10" name="直接连接符 9"/>
          <p:cNvCxnSpPr/>
          <p:nvPr/>
        </p:nvCxnSpPr>
        <p:spPr bwMode="auto">
          <a:xfrm rot="5400000">
            <a:off x="5608645" y="3321843"/>
            <a:ext cx="78581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 rot="10800000">
            <a:off x="4786314" y="3714752"/>
            <a:ext cx="121444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 rot="5400000">
            <a:off x="3572662" y="4929198"/>
            <a:ext cx="242889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>
            <a:off x="4286248" y="2928934"/>
            <a:ext cx="18573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 rot="5400000">
            <a:off x="4108447" y="2749545"/>
            <a:ext cx="35719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启发式算法基本概念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启发式算法分类</a:t>
            </a:r>
            <a:endParaRPr lang="en-US" altLang="zh-CN" dirty="0" smtClean="0"/>
          </a:p>
          <a:p>
            <a:pPr lvl="2"/>
            <a:r>
              <a:rPr lang="zh-CN" altLang="en-US" sz="2000" b="1" dirty="0" smtClean="0"/>
              <a:t>解空间松弛算法：</a:t>
            </a:r>
            <a:r>
              <a:rPr lang="zh-CN" altLang="en-US" sz="2000" dirty="0" smtClean="0"/>
              <a:t>先将整数规划问题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松弛为线性规划问题</a:t>
            </a:r>
            <a:r>
              <a:rPr lang="en-US" altLang="zh-CN" sz="2000" dirty="0" smtClean="0"/>
              <a:t>LP，</a:t>
            </a:r>
            <a:r>
              <a:rPr lang="zh-CN" altLang="en-US" sz="2000" dirty="0" smtClean="0"/>
              <a:t>通过</a:t>
            </a:r>
            <a:r>
              <a:rPr lang="en-US" altLang="zh-CN" sz="2000" dirty="0" smtClean="0"/>
              <a:t>LP</a:t>
            </a:r>
            <a:r>
              <a:rPr lang="zh-CN" altLang="en-US" sz="2000" dirty="0" smtClean="0"/>
              <a:t>可以得到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的一个下界，然后再通过某种规则将</a:t>
            </a:r>
            <a:r>
              <a:rPr lang="en-US" altLang="zh-CN" sz="2000" dirty="0" smtClean="0"/>
              <a:t>LP</a:t>
            </a:r>
            <a:r>
              <a:rPr lang="zh-CN" altLang="en-US" sz="2000" dirty="0" smtClean="0"/>
              <a:t>的解转化为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的解，如 </a:t>
            </a:r>
            <a:r>
              <a:rPr lang="en-US" altLang="zh-CN" sz="2000" dirty="0" smtClean="0"/>
              <a:t>Lagrange</a:t>
            </a:r>
            <a:r>
              <a:rPr lang="zh-CN" altLang="en-US" sz="2000" dirty="0" smtClean="0"/>
              <a:t>松弛算法。</a:t>
            </a:r>
            <a:endParaRPr lang="en-US" altLang="zh-CN" sz="2000" dirty="0" smtClean="0"/>
          </a:p>
          <a:p>
            <a:pPr lvl="2"/>
            <a:r>
              <a:rPr lang="zh-CN" altLang="en-US" sz="2000" b="1" dirty="0" smtClean="0"/>
              <a:t>现代最优化算法</a:t>
            </a:r>
            <a:r>
              <a:rPr lang="zh-CN" altLang="en-US" sz="2000" dirty="0" smtClean="0"/>
              <a:t>    20世纪80年代初兴起，主要包括 </a:t>
            </a:r>
            <a:endParaRPr lang="en-US" altLang="zh-CN" sz="2000" dirty="0" smtClean="0"/>
          </a:p>
          <a:p>
            <a:pPr lvl="3"/>
            <a:r>
              <a:rPr lang="zh-CN" altLang="en-US" sz="1800" dirty="0" smtClean="0"/>
              <a:t>禁忌搜索(</a:t>
            </a:r>
            <a:r>
              <a:rPr lang="en-US" altLang="zh-CN" sz="1800" dirty="0" err="1" smtClean="0"/>
              <a:t>tabu</a:t>
            </a:r>
            <a:r>
              <a:rPr lang="en-US" altLang="zh-CN" sz="1800" dirty="0" smtClean="0"/>
              <a:t> search)</a:t>
            </a:r>
          </a:p>
          <a:p>
            <a:pPr lvl="3"/>
            <a:r>
              <a:rPr lang="zh-CN" altLang="en-US" sz="1800" dirty="0" smtClean="0"/>
              <a:t>模拟退火(</a:t>
            </a:r>
            <a:r>
              <a:rPr lang="en-US" altLang="zh-CN" sz="1800" dirty="0" smtClean="0"/>
              <a:t>simulate annealing)</a:t>
            </a:r>
          </a:p>
          <a:p>
            <a:pPr lvl="3"/>
            <a:r>
              <a:rPr lang="zh-CN" altLang="en-US" sz="1800" dirty="0" smtClean="0"/>
              <a:t>遗传算法(</a:t>
            </a:r>
            <a:r>
              <a:rPr lang="en-US" altLang="zh-CN" sz="1800" dirty="0" smtClean="0"/>
              <a:t>genetic algorithm)</a:t>
            </a:r>
          </a:p>
          <a:p>
            <a:pPr lvl="3"/>
            <a:r>
              <a:rPr lang="zh-CN" altLang="en-US" sz="1800" dirty="0" smtClean="0"/>
              <a:t>人工神经网络(</a:t>
            </a:r>
            <a:r>
              <a:rPr lang="en-US" altLang="zh-CN" sz="1800" dirty="0" smtClean="0"/>
              <a:t>neural networks)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 lvl="2"/>
            <a:r>
              <a:rPr lang="zh-CN" altLang="en-US" sz="2000" b="1" dirty="0" smtClean="0"/>
              <a:t>其它方法</a:t>
            </a:r>
            <a:endParaRPr lang="en-US" altLang="zh-CN" sz="2000" b="1" dirty="0" smtClean="0"/>
          </a:p>
          <a:p>
            <a:pPr lvl="3"/>
            <a:r>
              <a:rPr lang="zh-CN" altLang="en-US" sz="1800" b="1" dirty="0"/>
              <a:t>一</a:t>
            </a:r>
            <a:r>
              <a:rPr lang="zh-CN" altLang="en-US" sz="1800" b="1" dirty="0" smtClean="0"/>
              <a:t>步算法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中间结果不是解</a:t>
            </a:r>
            <a:r>
              <a:rPr lang="en-US" altLang="zh-CN" sz="1800" b="1" dirty="0" smtClean="0"/>
              <a:t>)</a:t>
            </a:r>
            <a:r>
              <a:rPr lang="zh-CN" altLang="en-US" sz="1800" b="1" dirty="0" smtClean="0"/>
              <a:t>、改进算法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解之间迭代</a:t>
            </a:r>
            <a:r>
              <a:rPr lang="en-US" altLang="zh-CN" sz="1800" b="1" dirty="0" smtClean="0"/>
              <a:t>)</a:t>
            </a:r>
          </a:p>
          <a:p>
            <a:pPr lvl="3"/>
            <a:r>
              <a:rPr lang="zh-CN" altLang="en-US" sz="1800" b="1" dirty="0" smtClean="0"/>
              <a:t>数学规划算法</a:t>
            </a:r>
            <a:endParaRPr lang="en-US" altLang="zh-CN" sz="1800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模拟退火算法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73627"/>
          </a:xfrm>
        </p:spPr>
        <p:txBody>
          <a:bodyPr/>
          <a:lstStyle/>
          <a:p>
            <a:pPr lvl="2"/>
            <a:r>
              <a:rPr lang="zh-CN" altLang="en-US" dirty="0" smtClean="0"/>
              <a:t>接受新解</a:t>
            </a:r>
            <a:r>
              <a:rPr lang="en-US" altLang="zh-CN" dirty="0" smtClean="0"/>
              <a:t>(</a:t>
            </a:r>
            <a:r>
              <a:rPr lang="zh-CN" altLang="en-US" dirty="0" smtClean="0"/>
              <a:t>状态</a:t>
            </a:r>
            <a:r>
              <a:rPr lang="en-US" altLang="zh-CN" dirty="0" smtClean="0"/>
              <a:t>)</a:t>
            </a:r>
            <a:r>
              <a:rPr lang="zh-CN" altLang="en-US" dirty="0" smtClean="0"/>
              <a:t>规则</a:t>
            </a:r>
            <a:endParaRPr lang="en-US" altLang="zh-CN" dirty="0" smtClean="0"/>
          </a:p>
          <a:p>
            <a:pPr lvl="3">
              <a:buNone/>
            </a:pPr>
            <a:r>
              <a:rPr lang="en-US" b="1" dirty="0" err="1" smtClean="0"/>
              <a:t>bool</a:t>
            </a:r>
            <a:r>
              <a:rPr lang="en-US" dirty="0" smtClean="0"/>
              <a:t> Accept(unit &amp;</a:t>
            </a:r>
            <a:r>
              <a:rPr lang="en-US" dirty="0" err="1" smtClean="0"/>
              <a:t>bestone</a:t>
            </a:r>
            <a:r>
              <a:rPr lang="en-US" dirty="0" smtClean="0"/>
              <a:t>, unit &amp;temp, </a:t>
            </a:r>
            <a:r>
              <a:rPr lang="en-US" b="1" dirty="0" smtClean="0"/>
              <a:t>double</a:t>
            </a:r>
            <a:r>
              <a:rPr lang="en-US" dirty="0" smtClean="0"/>
              <a:t> t)  {  </a:t>
            </a:r>
            <a:endParaRPr lang="zh-CN" altLang="en-US" dirty="0" smtClean="0"/>
          </a:p>
          <a:p>
            <a:pPr lvl="3">
              <a:buNone/>
            </a:pPr>
            <a:r>
              <a:rPr lang="en-US" dirty="0" smtClean="0"/>
              <a:t>    if (</a:t>
            </a:r>
            <a:r>
              <a:rPr lang="en-US" dirty="0" err="1" smtClean="0"/>
              <a:t>bestone.length</a:t>
            </a:r>
            <a:r>
              <a:rPr lang="en-US" dirty="0" smtClean="0"/>
              <a:t> &gt; </a:t>
            </a:r>
            <a:r>
              <a:rPr lang="en-US" dirty="0" err="1" smtClean="0"/>
              <a:t>temp.length</a:t>
            </a:r>
            <a:r>
              <a:rPr lang="en-US" dirty="0" smtClean="0"/>
              <a:t>)    return true;   </a:t>
            </a:r>
            <a:endParaRPr lang="zh-CN" altLang="en-US" dirty="0" smtClean="0"/>
          </a:p>
          <a:p>
            <a:pPr lvl="3">
              <a:buNone/>
            </a:pPr>
            <a:r>
              <a:rPr lang="en-US" dirty="0" smtClean="0"/>
              <a:t>    else  {  </a:t>
            </a:r>
            <a:endParaRPr lang="zh-CN" altLang="en-US" dirty="0" smtClean="0"/>
          </a:p>
          <a:p>
            <a:pPr lvl="3">
              <a:buNone/>
            </a:pPr>
            <a:r>
              <a:rPr lang="en-US" dirty="0" smtClean="0"/>
              <a:t>          if ((</a:t>
            </a:r>
            <a:r>
              <a:rPr lang="en-US" b="1" dirty="0" err="1" smtClean="0"/>
              <a:t>int</a:t>
            </a:r>
            <a:r>
              <a:rPr lang="en-US" dirty="0" smtClean="0"/>
              <a:t>)(exp((</a:t>
            </a:r>
            <a:r>
              <a:rPr lang="en-US" dirty="0" err="1" smtClean="0"/>
              <a:t>bestone.length</a:t>
            </a:r>
            <a:r>
              <a:rPr lang="en-US" dirty="0" smtClean="0"/>
              <a:t>-</a:t>
            </a:r>
          </a:p>
          <a:p>
            <a:pPr lvl="3">
              <a:buNone/>
            </a:pPr>
            <a:r>
              <a:rPr lang="en-US" dirty="0" smtClean="0"/>
              <a:t>               </a:t>
            </a:r>
            <a:r>
              <a:rPr lang="en-US" dirty="0" err="1" smtClean="0"/>
              <a:t>temp.length</a:t>
            </a:r>
            <a:r>
              <a:rPr lang="en-US" dirty="0" smtClean="0"/>
              <a:t>) / t) * 100) &gt; (rand() % 101) )   </a:t>
            </a:r>
            <a:endParaRPr lang="zh-CN" altLang="en-US" dirty="0" smtClean="0"/>
          </a:p>
          <a:p>
            <a:pPr lvl="3">
              <a:buNone/>
            </a:pPr>
            <a:r>
              <a:rPr lang="en-US" dirty="0" smtClean="0"/>
              <a:t>            return true;  </a:t>
            </a:r>
            <a:endParaRPr lang="zh-CN" altLang="en-US" dirty="0" smtClean="0"/>
          </a:p>
          <a:p>
            <a:pPr lvl="3">
              <a:buNone/>
            </a:pPr>
            <a:r>
              <a:rPr lang="en-US" dirty="0" smtClean="0"/>
              <a:t>     }    </a:t>
            </a:r>
          </a:p>
          <a:p>
            <a:pPr lvl="3">
              <a:buNone/>
            </a:pPr>
            <a:r>
              <a:rPr lang="en-US" dirty="0" smtClean="0"/>
              <a:t>     return false; </a:t>
            </a:r>
          </a:p>
          <a:p>
            <a:pPr lvl="3">
              <a:buNone/>
            </a:pPr>
            <a:r>
              <a:rPr lang="en-US" dirty="0" smtClean="0"/>
              <a:t>   }  </a:t>
            </a:r>
          </a:p>
          <a:p>
            <a:pPr lvl="2"/>
            <a:r>
              <a:rPr lang="zh-CN" altLang="en-US" dirty="0" smtClean="0"/>
              <a:t>其它辅助子过程</a:t>
            </a:r>
          </a:p>
          <a:p>
            <a:pPr lvl="3"/>
            <a:r>
              <a:rPr lang="en-US" dirty="0" err="1" smtClean="0"/>
              <a:t>init_dis</a:t>
            </a:r>
            <a:r>
              <a:rPr lang="en-US" dirty="0" smtClean="0"/>
              <a:t>();</a:t>
            </a:r>
            <a:r>
              <a:rPr lang="zh-CN" altLang="en-US" dirty="0" smtClean="0"/>
              <a:t> 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初始距离矩阵</a:t>
            </a:r>
            <a:r>
              <a:rPr lang="en-US" dirty="0" err="1" smtClean="0"/>
              <a:t>length_table</a:t>
            </a:r>
            <a:r>
              <a:rPr lang="en-US" dirty="0" smtClean="0"/>
              <a:t>[</a:t>
            </a:r>
            <a:r>
              <a:rPr lang="en-US" dirty="0" err="1" smtClean="0"/>
              <a:t>nCities</a:t>
            </a:r>
            <a:r>
              <a:rPr lang="en-US" dirty="0" smtClean="0"/>
              <a:t>][</a:t>
            </a:r>
            <a:r>
              <a:rPr lang="en-US" dirty="0" err="1" smtClean="0"/>
              <a:t>nCities</a:t>
            </a:r>
            <a:r>
              <a:rPr lang="en-US" dirty="0" smtClean="0"/>
              <a:t>];</a:t>
            </a:r>
          </a:p>
          <a:p>
            <a:pPr lvl="3"/>
            <a:r>
              <a:rPr lang="en-US" dirty="0" smtClean="0"/>
              <a:t>generate(&amp;temp);  //</a:t>
            </a:r>
            <a:r>
              <a:rPr lang="zh-CN" altLang="en-US" dirty="0" smtClean="0"/>
              <a:t>随机产生一个初始解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66055" y="3951936"/>
            <a:ext cx="4777911" cy="14773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 algn="l">
              <a:buFont typeface="Arial" pitchFamily="34" charset="0"/>
              <a:buChar char="•"/>
            </a:pPr>
            <a:r>
              <a:rPr lang="zh-CN" altLang="en-US" dirty="0" smtClean="0"/>
              <a:t>部分常量定义：</a:t>
            </a:r>
            <a:endParaRPr lang="en-US" dirty="0" smtClean="0"/>
          </a:p>
          <a:p>
            <a:pPr lvl="0" algn="l"/>
            <a:r>
              <a:rPr lang="en-US" dirty="0" err="1" smtClean="0"/>
              <a:t>nCities</a:t>
            </a:r>
            <a:r>
              <a:rPr lang="en-US" dirty="0" smtClean="0"/>
              <a:t> = 99; //</a:t>
            </a:r>
            <a:r>
              <a:rPr lang="zh-CN" altLang="en-US" dirty="0" smtClean="0"/>
              <a:t>城市数量 </a:t>
            </a:r>
            <a:r>
              <a:rPr lang="en-US" dirty="0" smtClean="0"/>
              <a:t>  </a:t>
            </a:r>
            <a:endParaRPr lang="zh-CN" altLang="en-US" dirty="0" smtClean="0"/>
          </a:p>
          <a:p>
            <a:pPr lvl="0" algn="l"/>
            <a:r>
              <a:rPr lang="en-US" dirty="0" smtClean="0"/>
              <a:t>const </a:t>
            </a:r>
            <a:r>
              <a:rPr lang="en-US" b="1" dirty="0" smtClean="0"/>
              <a:t>double</a:t>
            </a:r>
            <a:r>
              <a:rPr lang="en-US" dirty="0" smtClean="0"/>
              <a:t> SPEED = 0.98;//</a:t>
            </a:r>
            <a:r>
              <a:rPr lang="zh-CN" altLang="en-US" dirty="0" smtClean="0"/>
              <a:t>退火速度 </a:t>
            </a:r>
            <a:r>
              <a:rPr lang="en-US" dirty="0" smtClean="0"/>
              <a:t>  </a:t>
            </a:r>
            <a:endParaRPr lang="zh-CN" altLang="en-US" dirty="0" smtClean="0"/>
          </a:p>
          <a:p>
            <a:pPr lvl="0" algn="l"/>
            <a:r>
              <a:rPr lang="en-US" dirty="0" smtClean="0"/>
              <a:t>const </a:t>
            </a:r>
            <a:r>
              <a:rPr lang="en-US" b="1" dirty="0" err="1" smtClean="0"/>
              <a:t>int</a:t>
            </a:r>
            <a:r>
              <a:rPr lang="en-US" dirty="0" smtClean="0"/>
              <a:t> INITIAL_TEMP = 1000;//</a:t>
            </a:r>
            <a:r>
              <a:rPr lang="zh-CN" altLang="en-US" dirty="0" smtClean="0"/>
              <a:t>初始温度 </a:t>
            </a:r>
            <a:r>
              <a:rPr lang="en-US" dirty="0" smtClean="0"/>
              <a:t>  </a:t>
            </a:r>
            <a:endParaRPr lang="zh-CN" altLang="en-US" dirty="0" smtClean="0"/>
          </a:p>
          <a:p>
            <a:pPr algn="l"/>
            <a:r>
              <a:rPr lang="en-US" dirty="0" smtClean="0"/>
              <a:t>const </a:t>
            </a:r>
            <a:r>
              <a:rPr lang="en-US" b="1" dirty="0" err="1" smtClean="0"/>
              <a:t>int</a:t>
            </a:r>
            <a:r>
              <a:rPr lang="en-US" dirty="0" smtClean="0"/>
              <a:t> L = 100 * </a:t>
            </a:r>
            <a:r>
              <a:rPr lang="en-US" dirty="0" err="1" smtClean="0"/>
              <a:t>nCities</a:t>
            </a:r>
            <a:r>
              <a:rPr lang="en-US" dirty="0" smtClean="0"/>
              <a:t>;//Markov </a:t>
            </a:r>
            <a:r>
              <a:rPr lang="zh-CN" altLang="en-US" dirty="0" smtClean="0"/>
              <a:t>链的长度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模拟退火算法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4043362" cy="4530725"/>
          </a:xfrm>
        </p:spPr>
        <p:txBody>
          <a:bodyPr/>
          <a:lstStyle/>
          <a:p>
            <a:r>
              <a:rPr lang="en-US" altLang="zh-CN" sz="2400" dirty="0" smtClean="0"/>
              <a:t>TSP</a:t>
            </a:r>
            <a:r>
              <a:rPr lang="zh-CN" altLang="en-US" sz="2400" dirty="0" smtClean="0"/>
              <a:t>的模拟退火算法</a:t>
            </a:r>
            <a:endParaRPr lang="en-US" altLang="zh-CN" sz="2400" dirty="0" smtClean="0"/>
          </a:p>
          <a:p>
            <a:pPr>
              <a:buNone/>
            </a:pPr>
            <a:r>
              <a:rPr lang="en-US" sz="2000" dirty="0" smtClean="0"/>
              <a:t>  void SA_TSP()  {  </a:t>
            </a:r>
            <a:endParaRPr lang="zh-CN" altLang="en-US" sz="2000" dirty="0" smtClean="0"/>
          </a:p>
          <a:p>
            <a:pPr>
              <a:buNone/>
            </a:pPr>
            <a:r>
              <a:rPr lang="en-US" sz="2000" dirty="0" smtClean="0"/>
              <a:t>    </a:t>
            </a:r>
            <a:r>
              <a:rPr lang="en-US" sz="2000" dirty="0" err="1" smtClean="0"/>
              <a:t>srand</a:t>
            </a:r>
            <a:r>
              <a:rPr lang="en-US" sz="2000" dirty="0" smtClean="0"/>
              <a:t>(time(0)); </a:t>
            </a:r>
            <a:r>
              <a:rPr lang="en-US" sz="2000" b="1" dirty="0" err="1" smtClean="0"/>
              <a:t>int</a:t>
            </a:r>
            <a:r>
              <a:rPr lang="en-US" sz="2000" dirty="0" smtClean="0"/>
              <a:t> </a:t>
            </a:r>
            <a:r>
              <a:rPr lang="en-US" sz="2000" dirty="0" err="1" smtClean="0"/>
              <a:t>i</a:t>
            </a:r>
            <a:r>
              <a:rPr lang="en-US" sz="2000" dirty="0" smtClean="0"/>
              <a:t> = 0;  </a:t>
            </a:r>
            <a:endParaRPr lang="zh-CN" altLang="en-US" sz="2000" dirty="0" smtClean="0"/>
          </a:p>
          <a:p>
            <a:pPr>
              <a:buNone/>
            </a:pPr>
            <a:r>
              <a:rPr lang="en-US" sz="2000" dirty="0" smtClean="0"/>
              <a:t>    </a:t>
            </a:r>
            <a:r>
              <a:rPr lang="en-US" sz="2000" b="1" dirty="0" smtClean="0"/>
              <a:t>double</a:t>
            </a:r>
            <a:r>
              <a:rPr lang="en-US" sz="2000" dirty="0" smtClean="0"/>
              <a:t> r = SPEED</a:t>
            </a:r>
            <a:r>
              <a:rPr lang="en-US" altLang="zh-CN" sz="2000" dirty="0" smtClean="0"/>
              <a:t>=0.98</a:t>
            </a:r>
            <a:r>
              <a:rPr lang="en-US" sz="2000" dirty="0" smtClean="0"/>
              <a:t>;  </a:t>
            </a:r>
            <a:endParaRPr lang="zh-CN" altLang="en-US" sz="2000" dirty="0" smtClean="0"/>
          </a:p>
          <a:p>
            <a:pPr>
              <a:buNone/>
            </a:pPr>
            <a:r>
              <a:rPr lang="en-US" sz="2000" dirty="0" smtClean="0"/>
              <a:t>    </a:t>
            </a:r>
            <a:r>
              <a:rPr lang="en-US" sz="2000" b="1" dirty="0" smtClean="0"/>
              <a:t>double</a:t>
            </a:r>
            <a:r>
              <a:rPr lang="en-US" sz="2000" dirty="0" smtClean="0"/>
              <a:t> t = INITIAL_TEMP;  </a:t>
            </a:r>
            <a:endParaRPr lang="zh-CN" altLang="en-US" sz="2000" dirty="0" smtClean="0"/>
          </a:p>
          <a:p>
            <a:pPr>
              <a:buNone/>
            </a:pPr>
            <a:r>
              <a:rPr lang="en-US" sz="2000" dirty="0" smtClean="0"/>
              <a:t>    const </a:t>
            </a:r>
            <a:r>
              <a:rPr lang="en-US" sz="2000" b="1" dirty="0" smtClean="0"/>
              <a:t>double</a:t>
            </a:r>
            <a:r>
              <a:rPr lang="en-US" sz="2000" dirty="0" smtClean="0"/>
              <a:t> </a:t>
            </a:r>
            <a:r>
              <a:rPr lang="en-US" sz="2000" dirty="0" err="1" smtClean="0"/>
              <a:t>t_min</a:t>
            </a:r>
            <a:r>
              <a:rPr lang="en-US" sz="2000" dirty="0" smtClean="0"/>
              <a:t> = 0.001; </a:t>
            </a:r>
            <a:endParaRPr lang="zh-CN" altLang="en-US" sz="2000" dirty="0" smtClean="0"/>
          </a:p>
          <a:p>
            <a:pPr>
              <a:buNone/>
            </a:pPr>
            <a:r>
              <a:rPr lang="en-US" sz="2000" dirty="0" smtClean="0"/>
              <a:t>    //choose an initial solution ~   </a:t>
            </a:r>
            <a:endParaRPr lang="zh-CN" altLang="en-US" sz="2000" dirty="0" smtClean="0"/>
          </a:p>
          <a:p>
            <a:pPr>
              <a:buNone/>
            </a:pPr>
            <a:r>
              <a:rPr lang="en-US" sz="2000" dirty="0" smtClean="0"/>
              <a:t>    unit temp; </a:t>
            </a:r>
            <a:r>
              <a:rPr lang="en-US" sz="2000" dirty="0" err="1" smtClean="0"/>
              <a:t>bestone</a:t>
            </a:r>
            <a:r>
              <a:rPr lang="en-US" sz="2000" dirty="0" smtClean="0"/>
              <a:t>;  </a:t>
            </a:r>
            <a:endParaRPr lang="zh-CN" altLang="en-US" sz="2000" dirty="0" smtClean="0"/>
          </a:p>
          <a:p>
            <a:pPr>
              <a:buNone/>
            </a:pPr>
            <a:r>
              <a:rPr lang="en-US" sz="2000" dirty="0" smtClean="0"/>
              <a:t>    generate(&amp;temp);  </a:t>
            </a:r>
            <a:endParaRPr lang="zh-CN" altLang="en-US" sz="2000" dirty="0" smtClean="0"/>
          </a:p>
          <a:p>
            <a:pPr>
              <a:buNone/>
            </a:pPr>
            <a:r>
              <a:rPr lang="en-US" sz="2000" dirty="0" smtClean="0"/>
              <a:t>    </a:t>
            </a:r>
            <a:r>
              <a:rPr lang="en-US" sz="2000" dirty="0" err="1" smtClean="0"/>
              <a:t>CalCulate_length</a:t>
            </a:r>
            <a:r>
              <a:rPr lang="en-US" sz="2000" dirty="0" smtClean="0"/>
              <a:t>(temp);  </a:t>
            </a:r>
            <a:endParaRPr lang="zh-CN" altLang="en-US" sz="2000" dirty="0" smtClean="0"/>
          </a:p>
          <a:p>
            <a:pPr>
              <a:buNone/>
            </a:pPr>
            <a:r>
              <a:rPr lang="en-US" sz="2000" dirty="0" smtClean="0"/>
              <a:t>    </a:t>
            </a:r>
            <a:r>
              <a:rPr lang="en-US" sz="2000" dirty="0" err="1" smtClean="0"/>
              <a:t>memcpy</a:t>
            </a:r>
            <a:r>
              <a:rPr lang="en-US" sz="2000" dirty="0" smtClean="0"/>
              <a:t>(&amp;</a:t>
            </a:r>
            <a:r>
              <a:rPr lang="en-US" sz="2000" dirty="0" err="1" smtClean="0"/>
              <a:t>bestone</a:t>
            </a:r>
            <a:r>
              <a:rPr lang="en-US" sz="2000" dirty="0" smtClean="0"/>
              <a:t>, &amp;temp,</a:t>
            </a:r>
          </a:p>
          <a:p>
            <a:pPr>
              <a:buNone/>
            </a:pPr>
            <a:r>
              <a:rPr lang="en-US" sz="2000" dirty="0" smtClean="0"/>
              <a:t>                 </a:t>
            </a:r>
            <a:r>
              <a:rPr lang="en-US" sz="2000" dirty="0" err="1" smtClean="0"/>
              <a:t>sizeof</a:t>
            </a:r>
            <a:r>
              <a:rPr lang="en-US" sz="2000" dirty="0" smtClean="0"/>
              <a:t>(temp));  </a:t>
            </a:r>
            <a:endParaRPr lang="zh-CN" alt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08648" y="1357298"/>
            <a:ext cx="366478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/>
            <a:r>
              <a:rPr lang="en-US" dirty="0" smtClean="0"/>
              <a:t> </a:t>
            </a:r>
            <a:r>
              <a:rPr lang="en-US" sz="2000" dirty="0" smtClean="0"/>
              <a:t>while ( t &gt; </a:t>
            </a:r>
            <a:r>
              <a:rPr lang="en-US" sz="2000" dirty="0" err="1" smtClean="0"/>
              <a:t>t_min</a:t>
            </a:r>
            <a:r>
              <a:rPr lang="en-US" sz="2000" dirty="0" smtClean="0"/>
              <a:t> )    {  </a:t>
            </a:r>
            <a:endParaRPr lang="zh-CN" altLang="en-US" sz="2000" dirty="0" smtClean="0"/>
          </a:p>
          <a:p>
            <a:pPr lvl="0" algn="l"/>
            <a:r>
              <a:rPr lang="en-US" sz="2000" dirty="0" smtClean="0"/>
              <a:t>     // L</a:t>
            </a:r>
            <a:r>
              <a:rPr lang="zh-CN" altLang="en-US" sz="2000" dirty="0" smtClean="0"/>
              <a:t>：温度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循环次数，链长</a:t>
            </a:r>
            <a:endParaRPr lang="en-US" sz="2000" dirty="0" smtClean="0"/>
          </a:p>
          <a:p>
            <a:pPr lvl="0" algn="l"/>
            <a:r>
              <a:rPr lang="en-US" sz="2000" dirty="0" smtClean="0"/>
              <a:t>   for (</a:t>
            </a:r>
            <a:r>
              <a:rPr lang="en-US" sz="2000" dirty="0" err="1" smtClean="0"/>
              <a:t>i</a:t>
            </a:r>
            <a:r>
              <a:rPr lang="en-US" sz="2000" dirty="0" smtClean="0"/>
              <a:t> = 0; </a:t>
            </a:r>
            <a:r>
              <a:rPr lang="en-US" sz="2000" dirty="0" err="1" smtClean="0"/>
              <a:t>i</a:t>
            </a:r>
            <a:r>
              <a:rPr lang="en-US" sz="2000" dirty="0" smtClean="0"/>
              <a:t> &lt; L; </a:t>
            </a:r>
            <a:r>
              <a:rPr lang="en-US" sz="2000" dirty="0" err="1" smtClean="0"/>
              <a:t>i</a:t>
            </a:r>
            <a:r>
              <a:rPr lang="en-US" sz="2000" dirty="0" smtClean="0"/>
              <a:t>++) { </a:t>
            </a:r>
            <a:endParaRPr lang="zh-CN" altLang="en-US" sz="2000" dirty="0" smtClean="0"/>
          </a:p>
          <a:p>
            <a:pPr lvl="0" algn="l"/>
            <a:r>
              <a:rPr lang="en-US" sz="2000" dirty="0" smtClean="0"/>
              <a:t>     </a:t>
            </a:r>
            <a:r>
              <a:rPr lang="en-US" sz="2000" dirty="0" err="1" smtClean="0"/>
              <a:t>getNewSolution</a:t>
            </a:r>
            <a:r>
              <a:rPr lang="en-US" sz="2000" dirty="0" smtClean="0"/>
              <a:t>(temp); </a:t>
            </a:r>
          </a:p>
          <a:p>
            <a:pPr lvl="0" algn="l"/>
            <a:r>
              <a:rPr lang="en-US" sz="2000" dirty="0" smtClean="0"/>
              <a:t>     </a:t>
            </a:r>
            <a:r>
              <a:rPr lang="en-US" sz="2000" dirty="0" err="1" smtClean="0"/>
              <a:t>CalCulate_length</a:t>
            </a:r>
            <a:r>
              <a:rPr lang="en-US" sz="2000" dirty="0" smtClean="0"/>
              <a:t>(temp);</a:t>
            </a:r>
            <a:endParaRPr lang="zh-CN" altLang="en-US" sz="2000" dirty="0" smtClean="0"/>
          </a:p>
          <a:p>
            <a:pPr lvl="0" algn="l"/>
            <a:r>
              <a:rPr lang="en-US" sz="2000" dirty="0" smtClean="0"/>
              <a:t>     if(Accept(</a:t>
            </a:r>
            <a:r>
              <a:rPr lang="en-US" sz="2000" dirty="0" err="1" smtClean="0"/>
              <a:t>bestone,temp,t</a:t>
            </a:r>
            <a:r>
              <a:rPr lang="en-US" sz="2000" dirty="0" smtClean="0"/>
              <a:t>))  </a:t>
            </a:r>
            <a:endParaRPr lang="zh-CN" altLang="en-US" sz="2000" dirty="0" smtClean="0"/>
          </a:p>
          <a:p>
            <a:pPr lvl="0" algn="l"/>
            <a:r>
              <a:rPr lang="en-US" sz="2000" dirty="0" smtClean="0"/>
              <a:t>        </a:t>
            </a:r>
            <a:r>
              <a:rPr lang="en-US" sz="2000" dirty="0" err="1" smtClean="0"/>
              <a:t>memcpy</a:t>
            </a:r>
            <a:r>
              <a:rPr lang="en-US" sz="2000" dirty="0" smtClean="0"/>
              <a:t>(&amp;</a:t>
            </a:r>
            <a:r>
              <a:rPr lang="en-US" sz="2000" dirty="0" err="1" smtClean="0"/>
              <a:t>bestone</a:t>
            </a:r>
            <a:r>
              <a:rPr lang="en-US" sz="2000" dirty="0" smtClean="0"/>
              <a:t>, </a:t>
            </a:r>
          </a:p>
          <a:p>
            <a:pPr lvl="0" algn="l"/>
            <a:r>
              <a:rPr lang="en-US" sz="2000" dirty="0" smtClean="0"/>
              <a:t>             &amp;temp, </a:t>
            </a:r>
            <a:r>
              <a:rPr lang="en-US" sz="2000" dirty="0" err="1" smtClean="0"/>
              <a:t>sizeof</a:t>
            </a:r>
            <a:r>
              <a:rPr lang="en-US" sz="2000" dirty="0" smtClean="0"/>
              <a:t>(unit));  </a:t>
            </a:r>
            <a:endParaRPr lang="zh-CN" altLang="en-US" sz="2000" dirty="0" smtClean="0"/>
          </a:p>
          <a:p>
            <a:pPr lvl="0" algn="l"/>
            <a:r>
              <a:rPr lang="en-US" sz="2000" dirty="0" smtClean="0"/>
              <a:t>      else  </a:t>
            </a:r>
            <a:endParaRPr lang="zh-CN" altLang="en-US" sz="2000" dirty="0" smtClean="0"/>
          </a:p>
          <a:p>
            <a:pPr lvl="0" algn="l"/>
            <a:r>
              <a:rPr lang="en-US" sz="2000" dirty="0" smtClean="0"/>
              <a:t>        </a:t>
            </a:r>
            <a:r>
              <a:rPr lang="en-US" sz="2000" dirty="0" err="1" smtClean="0"/>
              <a:t>memcpy</a:t>
            </a:r>
            <a:r>
              <a:rPr lang="en-US" sz="2000" dirty="0" smtClean="0"/>
              <a:t>(&amp;temp, </a:t>
            </a:r>
          </a:p>
          <a:p>
            <a:pPr lvl="0" algn="l"/>
            <a:r>
              <a:rPr lang="en-US" sz="2000" dirty="0" smtClean="0"/>
              <a:t>          &amp;</a:t>
            </a:r>
            <a:r>
              <a:rPr lang="en-US" sz="2000" dirty="0" err="1" smtClean="0"/>
              <a:t>bestone</a:t>
            </a:r>
            <a:r>
              <a:rPr lang="en-US" sz="2000" dirty="0" smtClean="0"/>
              <a:t>, </a:t>
            </a:r>
            <a:r>
              <a:rPr lang="en-US" sz="2000" dirty="0" err="1" smtClean="0"/>
              <a:t>sizeof</a:t>
            </a:r>
            <a:r>
              <a:rPr lang="en-US" sz="2000" dirty="0" smtClean="0"/>
              <a:t>(unit));  </a:t>
            </a:r>
            <a:endParaRPr lang="zh-CN" altLang="en-US" sz="2000" dirty="0" smtClean="0"/>
          </a:p>
          <a:p>
            <a:pPr lvl="0" algn="l"/>
            <a:r>
              <a:rPr lang="en-US" sz="2000" dirty="0" smtClean="0"/>
              <a:t>     }  </a:t>
            </a:r>
            <a:endParaRPr lang="zh-CN" altLang="en-US" sz="2000" dirty="0" smtClean="0"/>
          </a:p>
          <a:p>
            <a:pPr lvl="0" algn="l"/>
            <a:r>
              <a:rPr lang="en-US" sz="2000" dirty="0" smtClean="0"/>
              <a:t>     t *= r; //</a:t>
            </a:r>
            <a:r>
              <a:rPr lang="zh-CN" altLang="en-US" sz="2000" dirty="0" smtClean="0"/>
              <a:t>退火 </a:t>
            </a:r>
            <a:r>
              <a:rPr lang="en-US" sz="2000" dirty="0" smtClean="0"/>
              <a:t>  </a:t>
            </a:r>
            <a:endParaRPr lang="zh-CN" altLang="en-US" sz="2000" dirty="0" smtClean="0"/>
          </a:p>
          <a:p>
            <a:pPr lvl="0" algn="l"/>
            <a:r>
              <a:rPr lang="en-US" sz="2000" dirty="0" smtClean="0"/>
              <a:t>    }  </a:t>
            </a:r>
            <a:endParaRPr lang="zh-CN" altLang="en-US" sz="2000" dirty="0" smtClean="0"/>
          </a:p>
          <a:p>
            <a:pPr lvl="0" algn="l"/>
            <a:r>
              <a:rPr lang="en-US" sz="2000" dirty="0" smtClean="0"/>
              <a:t>   return;  </a:t>
            </a:r>
            <a:endParaRPr lang="zh-CN" altLang="en-US" sz="2000" dirty="0" smtClean="0"/>
          </a:p>
          <a:p>
            <a:pPr lvl="0" algn="l"/>
            <a:r>
              <a:rPr lang="en-US" sz="2000" dirty="0" smtClean="0"/>
              <a:t> }  </a:t>
            </a:r>
            <a:endParaRPr lang="zh-CN" altLang="en-US" sz="2000" dirty="0" smtClean="0"/>
          </a:p>
        </p:txBody>
      </p:sp>
      <p:cxnSp>
        <p:nvCxnSpPr>
          <p:cNvPr id="6" name="直接连接符 5"/>
          <p:cNvCxnSpPr/>
          <p:nvPr/>
        </p:nvCxnSpPr>
        <p:spPr bwMode="auto">
          <a:xfrm rot="16200000" flipH="1">
            <a:off x="2143108" y="3786190"/>
            <a:ext cx="4643470" cy="71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启发式算法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530725"/>
          </a:xfrm>
        </p:spPr>
        <p:txBody>
          <a:bodyPr/>
          <a:lstStyle/>
          <a:p>
            <a:r>
              <a:rPr lang="en-US" altLang="zh-CN" dirty="0" smtClean="0"/>
              <a:t>11.4 </a:t>
            </a:r>
            <a:r>
              <a:rPr lang="zh-CN" altLang="en-US" dirty="0" smtClean="0"/>
              <a:t>遗传算法</a:t>
            </a:r>
            <a:r>
              <a:rPr lang="en-US" altLang="zh-CN" dirty="0" smtClean="0"/>
              <a:t>(GA)</a:t>
            </a:r>
          </a:p>
          <a:p>
            <a:pPr lvl="1"/>
            <a:r>
              <a:rPr lang="zh-CN" altLang="en-US" dirty="0" smtClean="0"/>
              <a:t>发展过程</a:t>
            </a:r>
            <a:endParaRPr lang="en-US" altLang="zh-CN" dirty="0" smtClean="0"/>
          </a:p>
          <a:p>
            <a:pPr lvl="2"/>
            <a:r>
              <a:rPr lang="en-US" altLang="zh-CN" sz="2000" dirty="0" smtClean="0"/>
              <a:t>20</a:t>
            </a:r>
            <a:r>
              <a:rPr lang="zh-CN" altLang="en-US" sz="2000" dirty="0" smtClean="0"/>
              <a:t>世纪</a:t>
            </a:r>
            <a:r>
              <a:rPr lang="en-US" altLang="zh-CN" sz="2000" dirty="0" smtClean="0"/>
              <a:t>50~60</a:t>
            </a:r>
            <a:r>
              <a:rPr lang="zh-CN" altLang="en-US" sz="2000" dirty="0" smtClean="0"/>
              <a:t>年代，科学家从生物学中寻求用于计算科学和人工系统的新思想、新方法，发展出适合现实世界复杂系统的计算技术：自然进化系统计算模型和模拟进化算法。主要包括：进化规划</a:t>
            </a:r>
            <a:r>
              <a:rPr lang="en-US" altLang="zh-CN" sz="2000" dirty="0" smtClean="0"/>
              <a:t>(evolutionary programming)</a:t>
            </a:r>
            <a:r>
              <a:rPr lang="zh-CN" altLang="en-US" sz="2000" dirty="0" smtClean="0"/>
              <a:t>、进化策略</a:t>
            </a:r>
            <a:r>
              <a:rPr lang="en-US" altLang="zh-CN" sz="2000" dirty="0" smtClean="0"/>
              <a:t>(evolutionary strategies)</a:t>
            </a:r>
            <a:r>
              <a:rPr lang="zh-CN" altLang="en-US" sz="2000" dirty="0" smtClean="0"/>
              <a:t>和遗传算法</a:t>
            </a:r>
            <a:r>
              <a:rPr lang="en-US" altLang="zh-CN" sz="2000" dirty="0" smtClean="0"/>
              <a:t>(genetic algorithms)</a:t>
            </a:r>
            <a:r>
              <a:rPr lang="zh-CN" altLang="en-US" sz="2000" dirty="0" smtClean="0"/>
              <a:t>。</a:t>
            </a:r>
            <a:endParaRPr lang="zh-CN" altLang="en-US" sz="2000" dirty="0" smtClean="0">
              <a:sym typeface="Symbol" pitchFamily="18" charset="2"/>
            </a:endParaRPr>
          </a:p>
          <a:p>
            <a:pPr lvl="2"/>
            <a:r>
              <a:rPr lang="zh-CN" altLang="en-US" sz="2000" dirty="0" smtClean="0"/>
              <a:t>通过使用类似自然遗传选择和变异的操作算子，不断进化一群候选解，以最终得到问题的最优解或满意解。</a:t>
            </a:r>
          </a:p>
          <a:p>
            <a:pPr lvl="2"/>
            <a:r>
              <a:rPr lang="en-US" altLang="zh-CN" sz="2000" dirty="0" smtClean="0">
                <a:sym typeface="Symbol" pitchFamily="18" charset="2"/>
              </a:rPr>
              <a:t>1960’s, </a:t>
            </a:r>
            <a:r>
              <a:rPr lang="en-US" altLang="zh-CN" sz="2000" dirty="0" err="1" smtClean="0">
                <a:sym typeface="Symbol" pitchFamily="18" charset="2"/>
              </a:rPr>
              <a:t>Rechenberg</a:t>
            </a:r>
            <a:r>
              <a:rPr lang="en-US" altLang="zh-CN" sz="2000" dirty="0" smtClean="0">
                <a:sym typeface="Symbol" pitchFamily="18" charset="2"/>
              </a:rPr>
              <a:t>, </a:t>
            </a:r>
            <a:r>
              <a:rPr lang="zh-CN" altLang="en-US" sz="2000" dirty="0" smtClean="0">
                <a:sym typeface="Symbol" pitchFamily="18" charset="2"/>
              </a:rPr>
              <a:t>进化策略</a:t>
            </a:r>
            <a:r>
              <a:rPr lang="en-US" altLang="zh-CN" sz="2000" dirty="0" smtClean="0">
                <a:sym typeface="Symbol" pitchFamily="18" charset="2"/>
              </a:rPr>
              <a:t>(ES)</a:t>
            </a:r>
            <a:r>
              <a:rPr lang="zh-CN" altLang="en-US" sz="2000" dirty="0" smtClean="0">
                <a:sym typeface="Symbol" pitchFamily="18" charset="2"/>
              </a:rPr>
              <a:t>：面向实参数优化问题求解算法，飞机机翼设计。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1966</a:t>
            </a:r>
            <a:r>
              <a:rPr lang="zh-CN" altLang="en-US" sz="2000" dirty="0" smtClean="0"/>
              <a:t>年，</a:t>
            </a:r>
            <a:r>
              <a:rPr lang="en-US" altLang="zh-CN" sz="2000" dirty="0" err="1" smtClean="0"/>
              <a:t>Fogel</a:t>
            </a:r>
            <a:r>
              <a:rPr lang="en-US" altLang="zh-CN" sz="2000" dirty="0" smtClean="0"/>
              <a:t>, Owens, Walsh, </a:t>
            </a:r>
            <a:r>
              <a:rPr lang="zh-CN" altLang="en-US" sz="2000" dirty="0" smtClean="0"/>
              <a:t>进化规划</a:t>
            </a:r>
            <a:r>
              <a:rPr lang="en-US" altLang="zh-CN" sz="2000" dirty="0" smtClean="0"/>
              <a:t>(EP)</a:t>
            </a:r>
            <a:r>
              <a:rPr lang="zh-CN" altLang="en-US" sz="2000" dirty="0" smtClean="0"/>
              <a:t>，采用有限状态控制器表示候选解，通过随机选择和变异进化状态变换。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遗传算法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zh-CN" sz="2000" dirty="0" smtClean="0"/>
              <a:t>1976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Holand</a:t>
            </a:r>
            <a:r>
              <a:rPr lang="zh-CN" altLang="en-US" sz="2000" dirty="0" smtClean="0"/>
              <a:t>，遗传算法</a:t>
            </a:r>
            <a:r>
              <a:rPr lang="en-US" altLang="zh-CN" sz="2000" dirty="0" smtClean="0"/>
              <a:t>(GA)</a:t>
            </a:r>
            <a:r>
              <a:rPr lang="zh-CN" altLang="en-US" sz="2000" dirty="0" smtClean="0"/>
              <a:t>自然过程结合到计算机程序之中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Adaptation in Natural and Artificial Systems</a:t>
            </a:r>
            <a:r>
              <a:rPr lang="zh-CN" altLang="en-US" sz="2000" dirty="0" smtClean="0"/>
              <a:t>，采用染色体表示个体，采用自然选择类型算子和遗传类型的交叉算子、变异算子与逆转算子进行群体结构进化。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20</a:t>
            </a:r>
            <a:r>
              <a:rPr lang="zh-CN" altLang="en-US" sz="2000" dirty="0" smtClean="0"/>
              <a:t>世纪</a:t>
            </a:r>
            <a:r>
              <a:rPr lang="en-US" altLang="zh-CN" sz="2000" dirty="0" smtClean="0"/>
              <a:t>80</a:t>
            </a:r>
            <a:r>
              <a:rPr lang="zh-CN" altLang="en-US" sz="2000" dirty="0" smtClean="0"/>
              <a:t>年代，</a:t>
            </a:r>
            <a:r>
              <a:rPr lang="en-US" altLang="zh-CN" sz="2000" dirty="0" smtClean="0"/>
              <a:t>GA,ES,EP</a:t>
            </a:r>
            <a:r>
              <a:rPr lang="zh-CN" altLang="en-US" sz="2000" dirty="0" smtClean="0"/>
              <a:t>走向融合。</a:t>
            </a:r>
          </a:p>
          <a:p>
            <a:pPr lvl="2">
              <a:buNone/>
            </a:pPr>
            <a:r>
              <a:rPr lang="zh-CN" altLang="en-US" sz="2000" dirty="0" smtClean="0"/>
              <a:t>     基础：自然和社会复杂系统的适应性理论。</a:t>
            </a:r>
          </a:p>
          <a:p>
            <a:pPr lvl="2"/>
            <a:r>
              <a:rPr lang="zh-CN" altLang="en-US" sz="2000" dirty="0" smtClean="0"/>
              <a:t>生物进化循环图：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人类进化：</a:t>
            </a:r>
            <a:endParaRPr lang="en-US" altLang="zh-CN" sz="2000" dirty="0" smtClean="0"/>
          </a:p>
          <a:p>
            <a:pPr lvl="3"/>
            <a:r>
              <a:rPr lang="en-US" altLang="zh-CN" dirty="0" smtClean="0"/>
              <a:t>46</a:t>
            </a:r>
            <a:r>
              <a:rPr lang="zh-CN" altLang="en-US" dirty="0" smtClean="0"/>
              <a:t>条、</a:t>
            </a:r>
            <a:r>
              <a:rPr lang="en-US" altLang="zh-CN" dirty="0" smtClean="0"/>
              <a:t>23</a:t>
            </a:r>
            <a:r>
              <a:rPr lang="zh-CN" altLang="en-US" dirty="0" smtClean="0"/>
              <a:t>对同源染色体。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男女结合使对应的</a:t>
            </a:r>
            <a:r>
              <a:rPr lang="en-US" altLang="zh-CN" dirty="0" smtClean="0"/>
              <a:t>23</a:t>
            </a:r>
            <a:r>
              <a:rPr lang="zh-CN" altLang="en-US" dirty="0" smtClean="0"/>
              <a:t>对</a:t>
            </a:r>
            <a:endParaRPr lang="en-US" altLang="zh-CN" dirty="0" smtClean="0"/>
          </a:p>
          <a:p>
            <a:pPr lvl="3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染色体优胜劣汰产生</a:t>
            </a:r>
            <a:r>
              <a:rPr lang="en-US" altLang="zh-CN" dirty="0" smtClean="0"/>
              <a:t>23</a:t>
            </a:r>
          </a:p>
          <a:p>
            <a:pPr lvl="3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对新染色体→下一代。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如性别，由</a:t>
            </a:r>
            <a:r>
              <a:rPr lang="en-US" altLang="zh-CN" dirty="0" smtClean="0"/>
              <a:t>(x(1),x(2))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(x(m),Y)</a:t>
            </a:r>
            <a:r>
              <a:rPr lang="zh-CN" altLang="en-US" dirty="0" smtClean="0"/>
              <a:t>结合产生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</a:t>
            </a:r>
            <a:r>
              <a:rPr lang="zh-CN" altLang="en-US" dirty="0" smtClean="0"/>
              <a:t>可能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种新</a:t>
            </a:r>
            <a:r>
              <a:rPr lang="zh-CN" altLang="en-US" dirty="0" smtClean="0"/>
              <a:t>性别。</a:t>
            </a:r>
            <a:endParaRPr lang="zh-CN" altLang="en-US" dirty="0"/>
          </a:p>
        </p:txBody>
      </p:sp>
      <p:grpSp>
        <p:nvGrpSpPr>
          <p:cNvPr id="4" name="Group 48"/>
          <p:cNvGrpSpPr>
            <a:grpSpLocks noChangeAspect="1"/>
          </p:cNvGrpSpPr>
          <p:nvPr/>
        </p:nvGrpSpPr>
        <p:grpSpPr bwMode="auto">
          <a:xfrm>
            <a:off x="4194191" y="3500438"/>
            <a:ext cx="4306899" cy="2571768"/>
            <a:chOff x="1800" y="8694"/>
            <a:chExt cx="6840" cy="5772"/>
          </a:xfrm>
        </p:grpSpPr>
        <p:sp>
          <p:nvSpPr>
            <p:cNvPr id="5" name="AutoShape 49"/>
            <p:cNvSpPr>
              <a:spLocks noChangeAspect="1" noChangeArrowheads="1"/>
            </p:cNvSpPr>
            <p:nvPr/>
          </p:nvSpPr>
          <p:spPr bwMode="auto">
            <a:xfrm>
              <a:off x="1800" y="8694"/>
              <a:ext cx="6840" cy="5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50"/>
            <p:cNvGrpSpPr>
              <a:grpSpLocks/>
            </p:cNvGrpSpPr>
            <p:nvPr/>
          </p:nvGrpSpPr>
          <p:grpSpPr bwMode="auto">
            <a:xfrm>
              <a:off x="2340" y="8931"/>
              <a:ext cx="5760" cy="4911"/>
              <a:chOff x="2340" y="8931"/>
              <a:chExt cx="5760" cy="4911"/>
            </a:xfrm>
          </p:grpSpPr>
          <p:sp>
            <p:nvSpPr>
              <p:cNvPr id="7" name="Oval 51"/>
              <p:cNvSpPr>
                <a:spLocks noChangeArrowheads="1"/>
              </p:cNvSpPr>
              <p:nvPr/>
            </p:nvSpPr>
            <p:spPr bwMode="auto">
              <a:xfrm>
                <a:off x="4680" y="8931"/>
                <a:ext cx="1260" cy="780"/>
              </a:xfrm>
              <a:prstGeom prst="ellipse">
                <a:avLst/>
              </a:prstGeom>
              <a:solidFill>
                <a:srgbClr val="EDE7E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zh-CN" altLang="en-US"/>
                  <a:t>变 异</a:t>
                </a:r>
              </a:p>
            </p:txBody>
          </p:sp>
          <p:grpSp>
            <p:nvGrpSpPr>
              <p:cNvPr id="8" name="Group 52"/>
              <p:cNvGrpSpPr>
                <a:grpSpLocks/>
              </p:cNvGrpSpPr>
              <p:nvPr/>
            </p:nvGrpSpPr>
            <p:grpSpPr bwMode="auto">
              <a:xfrm>
                <a:off x="2340" y="9006"/>
                <a:ext cx="5760" cy="4836"/>
                <a:chOff x="2340" y="9006"/>
                <a:chExt cx="5760" cy="4836"/>
              </a:xfrm>
            </p:grpSpPr>
            <p:sp>
              <p:nvSpPr>
                <p:cNvPr id="9" name="Rectangle 53"/>
                <p:cNvSpPr>
                  <a:spLocks noChangeArrowheads="1"/>
                </p:cNvSpPr>
                <p:nvPr/>
              </p:nvSpPr>
              <p:spPr bwMode="auto">
                <a:xfrm>
                  <a:off x="6660" y="9006"/>
                  <a:ext cx="1440" cy="624"/>
                </a:xfrm>
                <a:prstGeom prst="rect">
                  <a:avLst/>
                </a:prstGeom>
                <a:solidFill>
                  <a:srgbClr val="EDE7E3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zh-CN" altLang="en-US"/>
                    <a:t>子代群</a:t>
                  </a:r>
                </a:p>
              </p:txBody>
            </p:sp>
            <p:sp>
              <p:nvSpPr>
                <p:cNvPr id="10" name="Oval 54"/>
                <p:cNvSpPr>
                  <a:spLocks noChangeArrowheads="1"/>
                </p:cNvSpPr>
                <p:nvPr/>
              </p:nvSpPr>
              <p:spPr bwMode="auto">
                <a:xfrm>
                  <a:off x="6660" y="11034"/>
                  <a:ext cx="1260" cy="780"/>
                </a:xfrm>
                <a:prstGeom prst="ellipse">
                  <a:avLst/>
                </a:prstGeom>
                <a:solidFill>
                  <a:srgbClr val="EDE7E3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zh-CN" altLang="en-US"/>
                    <a:t>婚 配</a:t>
                  </a:r>
                </a:p>
              </p:txBody>
            </p:sp>
            <p:sp>
              <p:nvSpPr>
                <p:cNvPr id="11" name="Rectangle 55"/>
                <p:cNvSpPr>
                  <a:spLocks noChangeArrowheads="1"/>
                </p:cNvSpPr>
                <p:nvPr/>
              </p:nvSpPr>
              <p:spPr bwMode="auto">
                <a:xfrm>
                  <a:off x="4860" y="13218"/>
                  <a:ext cx="1440" cy="624"/>
                </a:xfrm>
                <a:prstGeom prst="rect">
                  <a:avLst/>
                </a:prstGeom>
                <a:solidFill>
                  <a:srgbClr val="EDE7E3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zh-CN" altLang="en-US"/>
                    <a:t>种  群</a:t>
                  </a:r>
                </a:p>
              </p:txBody>
            </p:sp>
            <p:sp>
              <p:nvSpPr>
                <p:cNvPr id="12" name="Rectangle 56"/>
                <p:cNvSpPr>
                  <a:spLocks noChangeArrowheads="1"/>
                </p:cNvSpPr>
                <p:nvPr/>
              </p:nvSpPr>
              <p:spPr bwMode="auto">
                <a:xfrm>
                  <a:off x="3060" y="13218"/>
                  <a:ext cx="1440" cy="624"/>
                </a:xfrm>
                <a:prstGeom prst="rect">
                  <a:avLst/>
                </a:prstGeom>
                <a:solidFill>
                  <a:srgbClr val="EDE7E3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zh-CN" altLang="en-US"/>
                    <a:t>被淘汰</a:t>
                  </a:r>
                </a:p>
              </p:txBody>
            </p:sp>
            <p:sp>
              <p:nvSpPr>
                <p:cNvPr id="13" name="Rectangle 57"/>
                <p:cNvSpPr>
                  <a:spLocks noChangeArrowheads="1"/>
                </p:cNvSpPr>
                <p:nvPr/>
              </p:nvSpPr>
              <p:spPr bwMode="auto">
                <a:xfrm>
                  <a:off x="2340" y="9006"/>
                  <a:ext cx="1440" cy="624"/>
                </a:xfrm>
                <a:prstGeom prst="rect">
                  <a:avLst/>
                </a:prstGeom>
                <a:solidFill>
                  <a:srgbClr val="EDE7E3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zh-CN" altLang="en-US"/>
                    <a:t>群  体</a:t>
                  </a:r>
                </a:p>
              </p:txBody>
            </p:sp>
            <p:sp>
              <p:nvSpPr>
                <p:cNvPr id="14" name="Oval 58"/>
                <p:cNvSpPr>
                  <a:spLocks noChangeArrowheads="1"/>
                </p:cNvSpPr>
                <p:nvPr/>
              </p:nvSpPr>
              <p:spPr bwMode="auto">
                <a:xfrm>
                  <a:off x="3780" y="11034"/>
                  <a:ext cx="1260" cy="780"/>
                </a:xfrm>
                <a:prstGeom prst="ellipse">
                  <a:avLst/>
                </a:prstGeom>
                <a:solidFill>
                  <a:srgbClr val="EDE7E3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zh-CN" altLang="en-US"/>
                    <a:t>竞 争</a:t>
                  </a:r>
                </a:p>
              </p:txBody>
            </p:sp>
            <p:sp>
              <p:nvSpPr>
                <p:cNvPr id="15" name="Line 59"/>
                <p:cNvSpPr>
                  <a:spLocks noChangeShapeType="1"/>
                </p:cNvSpPr>
                <p:nvPr/>
              </p:nvSpPr>
              <p:spPr bwMode="auto">
                <a:xfrm>
                  <a:off x="3060" y="9630"/>
                  <a:ext cx="1440" cy="140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lIns="0" tIns="0" rIns="0" bIns="0"/>
                <a:lstStyle/>
                <a:p>
                  <a:endParaRPr lang="zh-CN" altLang="en-US"/>
                </a:p>
              </p:txBody>
            </p:sp>
            <p:sp>
              <p:nvSpPr>
                <p:cNvPr id="16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3780" y="11814"/>
                  <a:ext cx="540" cy="140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lIns="0" tIns="0" rIns="0" bIns="0"/>
                <a:lstStyle/>
                <a:p>
                  <a:endParaRPr lang="zh-CN" altLang="en-US"/>
                </a:p>
              </p:txBody>
            </p:sp>
            <p:sp>
              <p:nvSpPr>
                <p:cNvPr id="17" name="Line 61"/>
                <p:cNvSpPr>
                  <a:spLocks noChangeShapeType="1"/>
                </p:cNvSpPr>
                <p:nvPr/>
              </p:nvSpPr>
              <p:spPr bwMode="auto">
                <a:xfrm>
                  <a:off x="4500" y="11814"/>
                  <a:ext cx="1080" cy="140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lIns="0" tIns="0" rIns="0" bIns="0"/>
                <a:lstStyle/>
                <a:p>
                  <a:endParaRPr lang="zh-CN" altLang="en-US"/>
                </a:p>
              </p:txBody>
            </p:sp>
            <p:sp>
              <p:nvSpPr>
                <p:cNvPr id="18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6300" y="11814"/>
                  <a:ext cx="1080" cy="17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lIns="0" tIns="0" rIns="0" bIns="0"/>
                <a:lstStyle/>
                <a:p>
                  <a:endParaRPr lang="zh-CN" altLang="en-US"/>
                </a:p>
              </p:txBody>
            </p:sp>
            <p:sp>
              <p:nvSpPr>
                <p:cNvPr id="19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7380" y="9630"/>
                  <a:ext cx="0" cy="140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lIns="0" tIns="0" rIns="0" bIns="0"/>
                <a:lstStyle/>
                <a:p>
                  <a:endParaRPr lang="zh-CN" altLang="en-US"/>
                </a:p>
              </p:txBody>
            </p:sp>
            <p:sp>
              <p:nvSpPr>
                <p:cNvPr id="20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5940" y="9318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lIns="0" tIns="0" rIns="0" bIns="0"/>
                <a:lstStyle/>
                <a:p>
                  <a:endParaRPr lang="zh-CN" altLang="en-US"/>
                </a:p>
              </p:txBody>
            </p:sp>
            <p:sp>
              <p:nvSpPr>
                <p:cNvPr id="21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3780" y="9318"/>
                  <a:ext cx="9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lIns="0" tIns="0" rIns="0" bIns="0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遗传算法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800" dirty="0" smtClean="0"/>
              <a:t>生物遗传与遗传算法的对应关系</a:t>
            </a:r>
            <a:endParaRPr lang="en-US" altLang="zh-CN" sz="2800" dirty="0" smtClean="0"/>
          </a:p>
          <a:p>
            <a:pPr lvl="1"/>
            <a:endParaRPr lang="en-US" altLang="zh-CN" sz="1000" dirty="0" smtClean="0"/>
          </a:p>
          <a:p>
            <a:pPr lvl="2"/>
            <a:r>
              <a:rPr lang="zh-CN" altLang="en-US" sz="2000" dirty="0" smtClean="0"/>
              <a:t>适者生存            具有最优目标值的解最可能被留住</a:t>
            </a:r>
          </a:p>
          <a:p>
            <a:pPr lvl="2"/>
            <a:r>
              <a:rPr lang="zh-CN" altLang="en-US" sz="2000" dirty="0" smtClean="0"/>
              <a:t>个体                    潜在解</a:t>
            </a:r>
          </a:p>
          <a:p>
            <a:pPr lvl="2"/>
            <a:r>
              <a:rPr lang="zh-CN" altLang="en-US" sz="2000" dirty="0" smtClean="0"/>
              <a:t>染色体                潜在解的编码（字符串、向量等）</a:t>
            </a:r>
          </a:p>
          <a:p>
            <a:pPr lvl="2"/>
            <a:r>
              <a:rPr lang="zh-CN" altLang="en-US" sz="2000" dirty="0" smtClean="0"/>
              <a:t>基因                    潜在解每个分量的特征（如分量的值）</a:t>
            </a:r>
          </a:p>
          <a:p>
            <a:pPr lvl="2"/>
            <a:r>
              <a:rPr lang="zh-CN" altLang="en-US" sz="2000" dirty="0" smtClean="0"/>
              <a:t>适应性                适应性函数值</a:t>
            </a:r>
          </a:p>
          <a:p>
            <a:pPr lvl="2"/>
            <a:r>
              <a:rPr lang="zh-CN" altLang="en-US" sz="2000" dirty="0" smtClean="0"/>
              <a:t>群体                    一组潜在解</a:t>
            </a:r>
          </a:p>
          <a:p>
            <a:pPr lvl="2"/>
            <a:r>
              <a:rPr lang="zh-CN" altLang="en-US" sz="2000" dirty="0" smtClean="0"/>
              <a:t>种群                   根据适应性函数值选择的一组潜在解</a:t>
            </a:r>
          </a:p>
          <a:p>
            <a:pPr lvl="2"/>
            <a:r>
              <a:rPr lang="zh-CN" altLang="en-US" sz="2000" dirty="0" smtClean="0"/>
              <a:t>交配                   通过交叉选择一组新解的过程</a:t>
            </a:r>
          </a:p>
          <a:p>
            <a:pPr lvl="2"/>
            <a:r>
              <a:rPr lang="zh-CN" altLang="en-US" sz="2000" dirty="0" smtClean="0"/>
              <a:t>变异                   编码的某个分量发生变化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遗传算法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构造遗传算法</a:t>
            </a:r>
            <a:endParaRPr lang="en-US" altLang="zh-CN" dirty="0" smtClean="0"/>
          </a:p>
          <a:p>
            <a:pPr lvl="2"/>
            <a:r>
              <a:rPr lang="zh-CN" altLang="en-US" sz="2400" dirty="0" smtClean="0"/>
              <a:t>选择编码策略，参数集合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和域变成位串空间；</a:t>
            </a:r>
          </a:p>
          <a:p>
            <a:pPr lvl="2"/>
            <a:r>
              <a:rPr lang="zh-CN" altLang="en-US" sz="2400" dirty="0" smtClean="0"/>
              <a:t>定义适应值函数</a:t>
            </a:r>
            <a:r>
              <a:rPr lang="en-US" altLang="zh-CN" sz="2400" dirty="0" smtClean="0"/>
              <a:t>f(X)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确定遗传策略：群体规模，选择、交叉 、变异算子，交叉概率，变异概率；</a:t>
            </a:r>
          </a:p>
          <a:p>
            <a:pPr lvl="2"/>
            <a:r>
              <a:rPr lang="zh-CN" altLang="en-US" sz="2400" dirty="0" smtClean="0"/>
              <a:t>随机初始化群体；</a:t>
            </a:r>
          </a:p>
          <a:p>
            <a:pPr lvl="2"/>
            <a:r>
              <a:rPr lang="zh-CN" altLang="en-US" sz="2400" dirty="0" smtClean="0"/>
              <a:t>计算群体中个体的适应值；</a:t>
            </a:r>
          </a:p>
          <a:p>
            <a:pPr lvl="2"/>
            <a:r>
              <a:rPr lang="zh-CN" altLang="en-US" sz="2400" dirty="0" smtClean="0"/>
              <a:t>按照遗传策略选择种群，经交叉、变异形成下一代群体；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遗传算法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600200"/>
            <a:ext cx="8643998" cy="4530725"/>
          </a:xfrm>
        </p:spPr>
        <p:txBody>
          <a:bodyPr/>
          <a:lstStyle/>
          <a:p>
            <a:pPr lvl="1"/>
            <a:r>
              <a:rPr lang="zh-CN" altLang="en-US" dirty="0" smtClean="0"/>
              <a:t>遗传算法描述</a:t>
            </a:r>
            <a:endParaRPr lang="en-US" altLang="zh-CN" dirty="0" smtClean="0"/>
          </a:p>
          <a:p>
            <a:pPr lvl="2"/>
            <a:r>
              <a:rPr lang="en-US" altLang="zh-CN" sz="2000" dirty="0" smtClean="0"/>
              <a:t>Step1  </a:t>
            </a:r>
            <a:r>
              <a:rPr lang="zh-CN" altLang="en-US" sz="2000" dirty="0" smtClean="0"/>
              <a:t>选择问题的一个编码、给出一个有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个染色体的初始群体 </a:t>
            </a:r>
            <a:r>
              <a:rPr lang="en-US" altLang="zh-CN" sz="2000" dirty="0" smtClean="0"/>
              <a:t>pop(1)={</a:t>
            </a:r>
            <a:r>
              <a:rPr lang="en-US" altLang="zh-CN" sz="2000" dirty="0" err="1" smtClean="0"/>
              <a:t>pop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smtClean="0"/>
              <a:t>(1)|j=1,2,..,N},  t:=1;</a:t>
            </a:r>
          </a:p>
          <a:p>
            <a:pPr lvl="2"/>
            <a:r>
              <a:rPr lang="en-US" altLang="zh-CN" sz="2000" dirty="0" smtClean="0"/>
              <a:t>Step2  </a:t>
            </a:r>
            <a:r>
              <a:rPr lang="zh-CN" altLang="en-US" sz="2000" dirty="0" smtClean="0"/>
              <a:t>对群体</a:t>
            </a:r>
            <a:r>
              <a:rPr lang="en-US" altLang="zh-CN" sz="2000" dirty="0" smtClean="0"/>
              <a:t>pop(1)</a:t>
            </a:r>
            <a:r>
              <a:rPr lang="zh-CN" altLang="en-US" sz="2000" dirty="0" smtClean="0"/>
              <a:t>中的每个染色体</a:t>
            </a:r>
            <a:r>
              <a:rPr lang="en-US" altLang="zh-CN" sz="2000" dirty="0" err="1" smtClean="0"/>
              <a:t>pop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smtClean="0"/>
              <a:t>(t)</a:t>
            </a:r>
            <a:r>
              <a:rPr lang="zh-CN" altLang="en-US" sz="2000" dirty="0" smtClean="0"/>
              <a:t>计算它的适应性函数 </a:t>
            </a:r>
            <a:r>
              <a:rPr lang="en-US" altLang="zh-CN" sz="2000" dirty="0" err="1" smtClean="0"/>
              <a:t>f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smtClean="0"/>
              <a:t>=fitness(</a:t>
            </a:r>
            <a:r>
              <a:rPr lang="en-US" altLang="zh-CN" sz="2000" dirty="0" err="1" smtClean="0"/>
              <a:t>pop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smtClean="0"/>
              <a:t>(t));</a:t>
            </a:r>
          </a:p>
          <a:p>
            <a:pPr lvl="2"/>
            <a:r>
              <a:rPr lang="en-US" altLang="zh-CN" sz="2000" dirty="0" smtClean="0"/>
              <a:t>Step3  </a:t>
            </a:r>
            <a:r>
              <a:rPr lang="zh-CN" altLang="en-US" sz="2000" dirty="0" smtClean="0"/>
              <a:t>若停止规则满足，则算法停止；否则，计算概率</a:t>
            </a:r>
          </a:p>
          <a:p>
            <a:pPr lvl="2">
              <a:buNone/>
            </a:pPr>
            <a:r>
              <a:rPr lang="zh-CN" altLang="en-US" sz="2000" dirty="0" smtClean="0"/>
              <a:t>                                  </a:t>
            </a:r>
            <a:r>
              <a:rPr lang="en-US" altLang="zh-CN" sz="2000" dirty="0" smtClean="0"/>
              <a:t>(*)  , </a:t>
            </a:r>
            <a:r>
              <a:rPr lang="zh-CN" altLang="en-US" sz="2000" dirty="0" smtClean="0"/>
              <a:t> 并以概率分布</a:t>
            </a:r>
            <a:r>
              <a:rPr lang="en-US" altLang="zh-CN" sz="2000" dirty="0" smtClean="0"/>
              <a:t>(*)</a:t>
            </a:r>
            <a:r>
              <a:rPr lang="zh-CN" altLang="en-US" sz="2000" dirty="0" smtClean="0"/>
              <a:t>从</a:t>
            </a:r>
            <a:r>
              <a:rPr lang="en-US" altLang="zh-CN" sz="2000" dirty="0" smtClean="0"/>
              <a:t>pop(t)</a:t>
            </a:r>
            <a:r>
              <a:rPr lang="zh-CN" altLang="en-US" sz="2000" dirty="0" smtClean="0"/>
              <a:t>中随机选出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个染色体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可能有重复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，形成一个种群</a:t>
            </a:r>
            <a:r>
              <a:rPr lang="en-US" altLang="zh-CN" sz="2000" dirty="0" err="1" smtClean="0"/>
              <a:t>newpop</a:t>
            </a:r>
            <a:r>
              <a:rPr lang="en-US" altLang="zh-CN" sz="2000" dirty="0" smtClean="0"/>
              <a:t>(t+1)={</a:t>
            </a:r>
            <a:r>
              <a:rPr lang="en-US" altLang="zh-CN" sz="2000" dirty="0" err="1" smtClean="0"/>
              <a:t>pop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smtClean="0"/>
              <a:t>(t)|j=1..N)}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Step4  </a:t>
            </a:r>
            <a:r>
              <a:rPr lang="zh-CN" altLang="en-US" sz="2000" dirty="0" smtClean="0"/>
              <a:t>通过交配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交配概率为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c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得到一个有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个染色体的种群</a:t>
            </a:r>
            <a:r>
              <a:rPr lang="en-US" altLang="zh-CN" sz="2000" dirty="0" err="1" smtClean="0"/>
              <a:t>crosspop</a:t>
            </a:r>
            <a:r>
              <a:rPr lang="en-US" altLang="zh-CN" sz="2000" dirty="0" smtClean="0"/>
              <a:t>(t+1);</a:t>
            </a:r>
          </a:p>
          <a:p>
            <a:pPr lvl="2"/>
            <a:r>
              <a:rPr lang="en-US" altLang="zh-CN" sz="2000" dirty="0" smtClean="0"/>
              <a:t>Step5  </a:t>
            </a:r>
            <a:r>
              <a:rPr lang="zh-CN" altLang="en-US" sz="2000" dirty="0" smtClean="0"/>
              <a:t>以一个较小的概率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，使得染色体的一个基因发生变异，形成种群 </a:t>
            </a:r>
            <a:r>
              <a:rPr lang="en-US" altLang="zh-CN" sz="2000" dirty="0" err="1" smtClean="0"/>
              <a:t>mutpop</a:t>
            </a:r>
            <a:r>
              <a:rPr lang="en-US" altLang="zh-CN" sz="2000" dirty="0" smtClean="0"/>
              <a:t>(t+1);  t:=t+1, </a:t>
            </a:r>
            <a:r>
              <a:rPr lang="zh-CN" altLang="en-US" sz="2000" dirty="0" smtClean="0"/>
              <a:t>一个新的群体诞生</a:t>
            </a:r>
            <a:r>
              <a:rPr lang="en-US" altLang="zh-CN" sz="2000" dirty="0" smtClean="0"/>
              <a:t>pop(t):=</a:t>
            </a:r>
            <a:r>
              <a:rPr lang="en-US" altLang="zh-CN" sz="2000" dirty="0" err="1" smtClean="0"/>
              <a:t>mutpop</a:t>
            </a:r>
            <a:r>
              <a:rPr lang="en-US" altLang="zh-CN" sz="2000" dirty="0" smtClean="0"/>
              <a:t>(t);</a:t>
            </a:r>
          </a:p>
          <a:p>
            <a:pPr lvl="2"/>
            <a:r>
              <a:rPr lang="en-US" altLang="zh-CN" sz="2000" dirty="0" smtClean="0"/>
              <a:t> </a:t>
            </a:r>
            <a:r>
              <a:rPr lang="zh-CN" altLang="en-US" sz="2000" dirty="0" smtClean="0"/>
              <a:t>转到</a:t>
            </a:r>
            <a:r>
              <a:rPr lang="en-US" altLang="zh-CN" sz="2000" dirty="0" smtClean="0"/>
              <a:t>Step2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  <p:graphicFrame>
        <p:nvGraphicFramePr>
          <p:cNvPr id="41987" name="Object 4"/>
          <p:cNvGraphicFramePr>
            <a:graphicFrameLocks noChangeAspect="1"/>
          </p:cNvGraphicFramePr>
          <p:nvPr/>
        </p:nvGraphicFramePr>
        <p:xfrm>
          <a:off x="1357290" y="3714752"/>
          <a:ext cx="1800225" cy="434975"/>
        </p:xfrm>
        <a:graphic>
          <a:graphicData uri="http://schemas.openxmlformats.org/presentationml/2006/ole">
            <p:oleObj spid="_x0000_s41987" name="Equation" r:id="rId4" imgW="1143000" imgH="279400" progId="">
              <p:embed/>
            </p:oleObj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遗传算法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5065"/>
          </a:xfrm>
        </p:spPr>
        <p:txBody>
          <a:bodyPr/>
          <a:lstStyle/>
          <a:p>
            <a:pPr lvl="1"/>
            <a:r>
              <a:rPr lang="zh-CN" altLang="en-US" sz="2400" dirty="0" smtClean="0"/>
              <a:t>例：用遗传算法求解</a:t>
            </a:r>
            <a:r>
              <a:rPr lang="en-US" altLang="zh-CN" sz="2400" dirty="0" smtClean="0"/>
              <a:t>f(x)=x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, 0≤x≤31</a:t>
            </a:r>
            <a:r>
              <a:rPr lang="zh-CN" altLang="en-US" sz="2400" dirty="0" smtClean="0"/>
              <a:t>为整数最大值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解的表示：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位二进制编码：</a:t>
            </a:r>
            <a:r>
              <a:rPr lang="en-US" altLang="zh-CN" sz="2000" dirty="0" smtClean="0"/>
              <a:t>x=b</a:t>
            </a:r>
            <a:r>
              <a:rPr lang="en-US" altLang="zh-CN" sz="2000" baseline="-25000" dirty="0" smtClean="0"/>
              <a:t>4</a:t>
            </a:r>
            <a:r>
              <a:rPr lang="en-US" altLang="zh-CN" sz="2000" dirty="0" smtClean="0"/>
              <a:t>b</a:t>
            </a:r>
            <a:r>
              <a:rPr lang="en-US" altLang="zh-CN" sz="2000" baseline="-25000" dirty="0" smtClean="0"/>
              <a:t>3</a:t>
            </a:r>
            <a:r>
              <a:rPr lang="en-US" altLang="zh-CN" sz="2000" dirty="0" smtClean="0"/>
              <a:t>b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b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b</a:t>
            </a:r>
            <a:r>
              <a:rPr lang="en-US" altLang="zh-CN" sz="2000" baseline="-25000" dirty="0" smtClean="0"/>
              <a:t>0</a:t>
            </a:r>
          </a:p>
          <a:p>
            <a:pPr lvl="2">
              <a:buNone/>
            </a:pPr>
            <a:r>
              <a:rPr lang="zh-CN" altLang="en-US" sz="2000" dirty="0" smtClean="0"/>
              <a:t>    如</a:t>
            </a:r>
            <a:r>
              <a:rPr lang="en-US" altLang="zh-CN" sz="2000" dirty="0" smtClean="0"/>
              <a:t>16→10000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31→11111</a:t>
            </a:r>
            <a:r>
              <a:rPr lang="zh-CN" altLang="en-US" sz="2000" dirty="0" smtClean="0"/>
              <a:t>，称作染色体，每个分量称为基因，每个基因有</a:t>
            </a:r>
            <a:r>
              <a:rPr lang="en-US" altLang="zh-CN" sz="2000" dirty="0" smtClean="0"/>
              <a:t>0/1</a:t>
            </a:r>
            <a:r>
              <a:rPr lang="zh-CN" altLang="en-US" sz="2000" dirty="0" smtClean="0"/>
              <a:t>两种变化。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适应函数</a:t>
            </a:r>
            <a:r>
              <a:rPr lang="en-US" altLang="zh-CN" sz="2000" dirty="0" smtClean="0"/>
              <a:t>fitness(x)=f(x)=x</a:t>
            </a:r>
            <a:r>
              <a:rPr lang="en-US" altLang="zh-CN" sz="2000" baseline="30000" dirty="0" smtClean="0"/>
              <a:t>2</a:t>
            </a:r>
            <a:r>
              <a:rPr lang="zh-CN" altLang="en-US" sz="2000" dirty="0" smtClean="0"/>
              <a:t>。个体入选概率：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初始群体选择：</a:t>
            </a:r>
            <a:r>
              <a:rPr lang="en-US" altLang="zh-CN" sz="2000" dirty="0" smtClean="0"/>
              <a:t>x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=00000,x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=11001,x</a:t>
            </a:r>
            <a:r>
              <a:rPr lang="en-US" altLang="zh-CN" sz="2000" baseline="-25000" dirty="0" smtClean="0"/>
              <a:t>3</a:t>
            </a:r>
            <a:r>
              <a:rPr lang="en-US" altLang="zh-CN" sz="2000" dirty="0" smtClean="0"/>
              <a:t>=01111,</a:t>
            </a:r>
          </a:p>
          <a:p>
            <a:pPr lvl="2">
              <a:buNone/>
            </a:pPr>
            <a:r>
              <a:rPr lang="en-US" altLang="zh-CN" sz="2000" dirty="0" smtClean="0"/>
              <a:t>     x</a:t>
            </a:r>
            <a:r>
              <a:rPr lang="en-US" altLang="zh-CN" sz="2000" baseline="-25000" dirty="0" smtClean="0"/>
              <a:t>4</a:t>
            </a:r>
            <a:r>
              <a:rPr lang="en-US" altLang="zh-CN" sz="2000" dirty="0" smtClean="0"/>
              <a:t>=01000,</a:t>
            </a:r>
            <a:r>
              <a:rPr lang="zh-CN" altLang="en-US" sz="2000" dirty="0" smtClean="0"/>
              <a:t>则适应函数：</a:t>
            </a:r>
            <a:r>
              <a:rPr lang="en-US" altLang="zh-CN" sz="2000" dirty="0" smtClean="0"/>
              <a:t>f(x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)=0,f(x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)=25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,f(x</a:t>
            </a:r>
            <a:r>
              <a:rPr lang="en-US" altLang="zh-CN" sz="2000" baseline="-25000" dirty="0" smtClean="0"/>
              <a:t>3</a:t>
            </a:r>
            <a:r>
              <a:rPr lang="en-US" altLang="zh-CN" sz="2000" dirty="0" smtClean="0"/>
              <a:t>)=15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,f(x</a:t>
            </a:r>
            <a:r>
              <a:rPr lang="en-US" altLang="zh-CN" sz="2000" baseline="-25000" dirty="0" smtClean="0"/>
              <a:t>4</a:t>
            </a:r>
            <a:r>
              <a:rPr lang="en-US" altLang="zh-CN" sz="2000" dirty="0" smtClean="0"/>
              <a:t>)=8</a:t>
            </a:r>
            <a:r>
              <a:rPr lang="en-US" altLang="zh-CN" sz="2000" baseline="30000" dirty="0" smtClean="0"/>
              <a:t>2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种群：按轮盘赌，</a:t>
            </a:r>
            <a:r>
              <a:rPr lang="zh-CN" altLang="en-US" sz="2000" b="1" dirty="0" smtClean="0"/>
              <a:t>可能的</a:t>
            </a:r>
            <a:r>
              <a:rPr lang="zh-CN" altLang="en-US" sz="2000" dirty="0" smtClean="0"/>
              <a:t>结果：</a:t>
            </a:r>
            <a:r>
              <a:rPr lang="en-US" altLang="zh-CN" sz="2000" dirty="0" smtClean="0"/>
              <a:t>x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,x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,x</a:t>
            </a:r>
            <a:r>
              <a:rPr lang="en-US" altLang="zh-CN" sz="2000" baseline="-25000" dirty="0" smtClean="0"/>
              <a:t>3</a:t>
            </a:r>
            <a:r>
              <a:rPr lang="en-US" altLang="zh-CN" sz="2000" dirty="0" smtClean="0"/>
              <a:t>,x</a:t>
            </a:r>
            <a:r>
              <a:rPr lang="en-US" altLang="zh-CN" sz="2000" baseline="-25000" dirty="0" smtClean="0"/>
              <a:t>4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交配：简单交配，交换第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个位置后的基因：</a:t>
            </a:r>
            <a:endParaRPr lang="en-US" altLang="zh-CN" sz="2000" dirty="0" smtClean="0"/>
          </a:p>
          <a:p>
            <a:pPr lvl="2">
              <a:buNone/>
            </a:pPr>
            <a:r>
              <a:rPr lang="en-US" altLang="zh-CN" dirty="0" smtClean="0"/>
              <a:t> 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=11|001           y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=11111 ;    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=11|001          y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=11000</a:t>
            </a:r>
          </a:p>
          <a:p>
            <a:pPr lvl="2">
              <a:buNone/>
            </a:pPr>
            <a:r>
              <a:rPr lang="en-US" altLang="zh-CN" dirty="0" smtClean="0"/>
              <a:t> x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=01|111           y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=01001 ;    x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=01|000          y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=01001</a:t>
            </a:r>
          </a:p>
          <a:p>
            <a:pPr lvl="2"/>
            <a:r>
              <a:rPr lang="zh-CN" altLang="en-US" dirty="0" smtClean="0"/>
              <a:t>变异：若</a:t>
            </a:r>
            <a:r>
              <a:rPr lang="en-US" altLang="zh-CN" dirty="0" smtClean="0"/>
              <a:t>y</a:t>
            </a:r>
            <a:r>
              <a:rPr lang="en-US" altLang="zh-CN" baseline="-25000" dirty="0" smtClean="0"/>
              <a:t>4</a:t>
            </a:r>
            <a:r>
              <a:rPr lang="zh-CN" altLang="en-US" dirty="0" smtClean="0"/>
              <a:t>第一个基因发生变异：</a:t>
            </a:r>
            <a:r>
              <a:rPr lang="en-US" altLang="zh-CN" dirty="0" smtClean="0"/>
              <a:t>y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 → y</a:t>
            </a:r>
            <a:r>
              <a:rPr lang="en-US" altLang="zh-CN" baseline="30000" dirty="0" smtClean="0"/>
              <a:t>/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=11001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得到新群体</a:t>
            </a:r>
            <a:r>
              <a:rPr lang="en-US" altLang="zh-CN" dirty="0" smtClean="0"/>
              <a:t>pop(t+1)={y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,y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,y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,y</a:t>
            </a:r>
            <a:r>
              <a:rPr lang="en-US" altLang="zh-CN" baseline="30000" dirty="0" smtClean="0"/>
              <a:t>/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  <p:graphicFrame>
        <p:nvGraphicFramePr>
          <p:cNvPr id="43010" name="Object 6"/>
          <p:cNvGraphicFramePr>
            <a:graphicFrameLocks noChangeAspect="1"/>
          </p:cNvGraphicFramePr>
          <p:nvPr/>
        </p:nvGraphicFramePr>
        <p:xfrm>
          <a:off x="6357950" y="2714620"/>
          <a:ext cx="1714512" cy="785818"/>
        </p:xfrm>
        <a:graphic>
          <a:graphicData uri="http://schemas.openxmlformats.org/presentationml/2006/ole">
            <p:oleObj spid="_x0000_s43010" name="Equation" r:id="rId3" imgW="1079500" imgH="558800" progId="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285984" y="4714884"/>
          <a:ext cx="857256" cy="642942"/>
        </p:xfrm>
        <a:graphic>
          <a:graphicData uri="http://schemas.openxmlformats.org/presentationml/2006/ole">
            <p:oleObj spid="_x0000_s43012" name="公式" r:id="rId4" imgW="342720" imgH="215640" progId="Equation.3">
              <p:embed/>
            </p:oleObj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6072198" y="4714888"/>
          <a:ext cx="857250" cy="642938"/>
        </p:xfrm>
        <a:graphic>
          <a:graphicData uri="http://schemas.openxmlformats.org/presentationml/2006/ole">
            <p:oleObj spid="_x0000_s43013" name="公式" r:id="rId5" imgW="34272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遗传算法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400" dirty="0" smtClean="0"/>
              <a:t>例</a:t>
            </a:r>
            <a:r>
              <a:rPr lang="en-US" altLang="zh-CN" sz="2400" dirty="0" smtClean="0"/>
              <a:t>2</a:t>
            </a:r>
          </a:p>
          <a:p>
            <a:pPr lvl="2"/>
            <a:r>
              <a:rPr lang="zh-CN" altLang="en-US" sz="2000" dirty="0" smtClean="0"/>
              <a:t>求</a:t>
            </a:r>
            <a:r>
              <a:rPr lang="en-US" altLang="zh-CN" sz="2000" dirty="0" err="1" smtClean="0"/>
              <a:t>maxf</a:t>
            </a:r>
            <a:r>
              <a:rPr lang="en-US" altLang="zh-CN" sz="2000" dirty="0" smtClean="0"/>
              <a:t>(x)=1-x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, x∈[0,1]</a:t>
            </a:r>
            <a:r>
              <a:rPr lang="zh-CN" altLang="en-US" sz="2000" dirty="0" smtClean="0"/>
              <a:t>。假设解误差是</a:t>
            </a:r>
            <a:r>
              <a:rPr lang="en-US" altLang="zh-CN" sz="2000" dirty="0" smtClean="0"/>
              <a:t>1/16</a:t>
            </a:r>
            <a:r>
              <a:rPr lang="zh-CN" altLang="en-US" sz="2000" dirty="0" smtClean="0"/>
              <a:t>，用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位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进制编码</a:t>
            </a:r>
            <a:r>
              <a:rPr lang="en-US" altLang="zh-CN" sz="2000" dirty="0" smtClean="0">
                <a:sym typeface="Wingdings" pitchFamily="2" charset="2"/>
              </a:rPr>
              <a:t>: x=(</a:t>
            </a:r>
            <a:r>
              <a:rPr lang="en-US" altLang="zh-CN" sz="2000" dirty="0" err="1" smtClean="0">
                <a:sym typeface="Wingdings" pitchFamily="2" charset="2"/>
              </a:rPr>
              <a:t>abcd</a:t>
            </a:r>
            <a:r>
              <a:rPr lang="en-US" altLang="zh-CN" sz="2000" dirty="0" smtClean="0">
                <a:sym typeface="Wingdings" pitchFamily="2" charset="2"/>
              </a:rPr>
              <a:t>)=a/2+b/4+c/8+d/16</a:t>
            </a:r>
            <a:r>
              <a:rPr lang="zh-CN" altLang="en-US" sz="2000" dirty="0" smtClean="0">
                <a:sym typeface="Wingdings" pitchFamily="2" charset="2"/>
              </a:rPr>
              <a:t>。</a:t>
            </a:r>
            <a:endParaRPr lang="en-US" altLang="zh-CN" sz="2000" dirty="0" smtClean="0">
              <a:sym typeface="Wingdings" pitchFamily="2" charset="2"/>
            </a:endParaRPr>
          </a:p>
          <a:p>
            <a:pPr lvl="2"/>
            <a:r>
              <a:rPr lang="zh-CN" altLang="en-US" sz="2000" dirty="0" smtClean="0">
                <a:sym typeface="Wingdings" pitchFamily="2" charset="2"/>
              </a:rPr>
              <a:t>遗传算法一步计算结果</a:t>
            </a:r>
            <a:r>
              <a:rPr lang="en-US" altLang="zh-CN" sz="2000" dirty="0" smtClean="0">
                <a:sym typeface="Wingdings" pitchFamily="2" charset="2"/>
              </a:rPr>
              <a:t>: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sz="2000" dirty="0" smtClean="0"/>
              <a:t>平均值</a:t>
            </a:r>
            <a:r>
              <a:rPr lang="en-US" altLang="zh-CN" sz="2000" dirty="0" smtClean="0"/>
              <a:t>=0.7833</a:t>
            </a:r>
            <a:r>
              <a:rPr lang="zh-CN" altLang="en-US" sz="2000" dirty="0" smtClean="0"/>
              <a:t>，随机配对、随机位交配，概率</a:t>
            </a:r>
            <a:r>
              <a:rPr lang="en-US" altLang="zh-CN" sz="2000" dirty="0" smtClean="0"/>
              <a:t>p=1</a:t>
            </a:r>
            <a:r>
              <a:rPr lang="zh-CN" altLang="en-US" sz="2000" dirty="0" smtClean="0"/>
              <a:t>；每个基因的变异概率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m</a:t>
            </a:r>
            <a:r>
              <a:rPr lang="en-US" altLang="zh-CN" sz="2000" dirty="0" smtClean="0"/>
              <a:t>=0.02</a:t>
            </a:r>
            <a:r>
              <a:rPr lang="zh-CN" altLang="en-US" sz="2000" dirty="0" smtClean="0"/>
              <a:t>。一步进化后平均值</a:t>
            </a:r>
            <a:r>
              <a:rPr lang="en-US" altLang="zh-CN" sz="2000" dirty="0" smtClean="0"/>
              <a:t>=0.8252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57225" y="3214686"/>
          <a:ext cx="7715302" cy="21234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80759"/>
                <a:gridCol w="907683"/>
                <a:gridCol w="983323"/>
                <a:gridCol w="832043"/>
                <a:gridCol w="756403"/>
                <a:gridCol w="810225"/>
                <a:gridCol w="816041"/>
                <a:gridCol w="428628"/>
                <a:gridCol w="714380"/>
                <a:gridCol w="785817"/>
              </a:tblGrid>
              <a:tr h="2228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旧群体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Pop(1)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适应函数值</a:t>
                      </a:r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概率分布</a:t>
                      </a:r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New pop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交配位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Cross pop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变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Mut</a:t>
                      </a:r>
                      <a:r>
                        <a:rPr lang="en-US" altLang="zh-CN" dirty="0" smtClean="0"/>
                        <a:t> pop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00|01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01|00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13/16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3/16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000|1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1/16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7/8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001|1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3/16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遗传算法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06" y="1571612"/>
            <a:ext cx="8786874" cy="4572032"/>
          </a:xfrm>
        </p:spPr>
        <p:txBody>
          <a:bodyPr/>
          <a:lstStyle/>
          <a:p>
            <a:pPr lvl="1"/>
            <a:r>
              <a:rPr lang="zh-CN" altLang="en-US" sz="2400" dirty="0" smtClean="0"/>
              <a:t>模板理论：从一种结构说明遗传算法的收敛性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模板：将染色体看做一个向量，则特定的分量位置和值称为一个模板。如染色体</a:t>
            </a:r>
            <a:r>
              <a:rPr lang="en-US" altLang="zh-CN" sz="2000" dirty="0" smtClean="0"/>
              <a:t>1010001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1111010</a:t>
            </a:r>
            <a:r>
              <a:rPr lang="zh-CN" altLang="en-US" sz="2000" dirty="0" smtClean="0"/>
              <a:t>，它们拥有共同的基因和结构</a:t>
            </a:r>
            <a:r>
              <a:rPr lang="en-US" altLang="zh-CN" sz="2000" dirty="0" smtClean="0"/>
              <a:t>1*1*0**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H=1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**就是一个模板。</a:t>
            </a:r>
            <a:r>
              <a:rPr lang="en-US" altLang="zh-CN" sz="2000" dirty="0" smtClean="0"/>
              <a:t>*</a:t>
            </a:r>
            <a:r>
              <a:rPr lang="zh-CN" altLang="en-US" sz="2000" dirty="0" smtClean="0"/>
              <a:t>的位置、取值不关心。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模板长度</a:t>
            </a:r>
            <a:r>
              <a:rPr lang="zh-CN" altLang="en-US" sz="2000" dirty="0" smtClean="0">
                <a:sym typeface="Symbol"/>
              </a:rPr>
              <a:t></a:t>
            </a:r>
            <a:r>
              <a:rPr lang="en-US" altLang="zh-CN" sz="2000" dirty="0" smtClean="0">
                <a:sym typeface="Symbol"/>
              </a:rPr>
              <a:t>(H):</a:t>
            </a:r>
            <a:r>
              <a:rPr lang="zh-CN" altLang="en-US" sz="2000" dirty="0" smtClean="0">
                <a:sym typeface="Symbol"/>
              </a:rPr>
              <a:t>从第一到最后一个模板位置间的距离。如</a:t>
            </a:r>
            <a:r>
              <a:rPr lang="en-US" altLang="zh-CN" sz="2000" dirty="0" smtClean="0">
                <a:sym typeface="Symbol"/>
              </a:rPr>
              <a:t>(</a:t>
            </a:r>
            <a:r>
              <a:rPr lang="en-US" altLang="zh-CN" sz="2000" dirty="0" smtClean="0"/>
              <a:t>1*1*0**</a:t>
            </a:r>
            <a:r>
              <a:rPr lang="en-US" altLang="zh-CN" sz="2000" dirty="0" smtClean="0">
                <a:sym typeface="Symbol"/>
              </a:rPr>
              <a:t>)=4</a:t>
            </a:r>
            <a:r>
              <a:rPr lang="zh-CN" altLang="en-US" sz="2000" dirty="0" smtClean="0">
                <a:sym typeface="Symbol"/>
              </a:rPr>
              <a:t>。</a:t>
            </a:r>
            <a:endParaRPr lang="en-US" altLang="zh-CN" sz="2000" dirty="0" smtClean="0">
              <a:sym typeface="Symbol"/>
            </a:endParaRPr>
          </a:p>
          <a:p>
            <a:pPr lvl="2"/>
            <a:r>
              <a:rPr lang="zh-CN" altLang="en-US" sz="2000" dirty="0" smtClean="0">
                <a:sym typeface="Symbol"/>
              </a:rPr>
              <a:t>模板的阶</a:t>
            </a:r>
            <a:r>
              <a:rPr lang="en-US" altLang="zh-CN" sz="2000" dirty="0" smtClean="0">
                <a:sym typeface="Symbol"/>
              </a:rPr>
              <a:t>o(H):</a:t>
            </a:r>
            <a:r>
              <a:rPr lang="zh-CN" altLang="en-US" sz="2000" dirty="0" smtClean="0">
                <a:sym typeface="Symbol"/>
              </a:rPr>
              <a:t>模板位置对应确定分量的个数。</a:t>
            </a:r>
            <a:r>
              <a:rPr lang="en-US" altLang="zh-CN" sz="2000" dirty="0" smtClean="0">
                <a:sym typeface="Symbol"/>
              </a:rPr>
              <a:t>o(</a:t>
            </a:r>
            <a:r>
              <a:rPr lang="en-US" altLang="zh-CN" sz="2000" dirty="0" smtClean="0"/>
              <a:t>1*1*0**)=3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模板定理：若群体在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时刻有相同模板</a:t>
            </a:r>
            <a:r>
              <a:rPr lang="en-US" altLang="zh-CN" sz="2000" dirty="0" smtClean="0"/>
              <a:t>H</a:t>
            </a:r>
            <a:r>
              <a:rPr lang="zh-CN" altLang="en-US" sz="2000" dirty="0" smtClean="0"/>
              <a:t>的染色体个数为</a:t>
            </a:r>
            <a:r>
              <a:rPr lang="en-US" altLang="zh-CN" sz="2000" dirty="0" smtClean="0"/>
              <a:t>N(</a:t>
            </a:r>
            <a:r>
              <a:rPr lang="en-US" altLang="zh-CN" sz="2000" dirty="0" err="1" smtClean="0"/>
              <a:t>H,t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，种群选取概率满足</a:t>
            </a:r>
            <a:r>
              <a:rPr lang="en-US" altLang="zh-CN" sz="2000" dirty="0" smtClean="0"/>
              <a:t>(*)</a:t>
            </a:r>
            <a:r>
              <a:rPr lang="zh-CN" altLang="en-US" sz="2000" dirty="0" smtClean="0"/>
              <a:t>、简单交配概率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c</a:t>
            </a:r>
            <a:r>
              <a:rPr lang="zh-CN" altLang="en-US" sz="2000" dirty="0" smtClean="0"/>
              <a:t>及简单变异概率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m</a:t>
            </a:r>
            <a:r>
              <a:rPr lang="zh-CN" altLang="en-US" sz="2000" dirty="0" smtClean="0"/>
              <a:t>，则在</a:t>
            </a:r>
            <a:r>
              <a:rPr lang="en-US" altLang="zh-CN" sz="2000" dirty="0" smtClean="0"/>
              <a:t>t+1</a:t>
            </a:r>
            <a:r>
              <a:rPr lang="zh-CN" altLang="en-US" sz="2000" dirty="0" smtClean="0"/>
              <a:t>时刻，群体中具有模板</a:t>
            </a:r>
            <a:r>
              <a:rPr lang="en-US" altLang="zh-CN" sz="2000" dirty="0" smtClean="0"/>
              <a:t>H</a:t>
            </a:r>
            <a:r>
              <a:rPr lang="zh-CN" altLang="en-US" sz="2000" dirty="0" smtClean="0"/>
              <a:t>的染色体数的期望值为：</a:t>
            </a:r>
            <a:endParaRPr lang="en-US" altLang="zh-CN" sz="2000" dirty="0" smtClean="0"/>
          </a:p>
          <a:p>
            <a:pPr lvl="2"/>
            <a:endParaRPr lang="en-US" altLang="zh-CN" sz="2000" dirty="0" smtClean="0"/>
          </a:p>
          <a:p>
            <a:pPr lvl="2"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其中，</a:t>
            </a:r>
            <a:r>
              <a:rPr lang="en-US" altLang="zh-CN" sz="2000" dirty="0" smtClean="0"/>
              <a:t>p(</a:t>
            </a:r>
            <a:r>
              <a:rPr lang="en-US" altLang="zh-CN" sz="2000" dirty="0" err="1" smtClean="0"/>
              <a:t>H,t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时刻</a:t>
            </a:r>
            <a:r>
              <a:rPr lang="en-US" altLang="zh-CN" sz="2000" dirty="0" smtClean="0"/>
              <a:t>H</a:t>
            </a:r>
            <a:r>
              <a:rPr lang="zh-CN" altLang="en-US" sz="2000" dirty="0" smtClean="0"/>
              <a:t>出现的概率，</a:t>
            </a:r>
            <a:endParaRPr lang="en-US" altLang="zh-CN" sz="2000" dirty="0" smtClean="0"/>
          </a:p>
          <a:p>
            <a:pPr lvl="2">
              <a:buNone/>
            </a:pPr>
            <a:r>
              <a:rPr lang="en-US" altLang="zh-CN" sz="2000" dirty="0" smtClean="0"/>
              <a:t>     T(</a:t>
            </a:r>
            <a:r>
              <a:rPr lang="en-US" altLang="zh-CN" sz="2000" dirty="0" err="1" smtClean="0"/>
              <a:t>H,pop</a:t>
            </a:r>
            <a:r>
              <a:rPr lang="en-US" altLang="zh-CN" sz="2000" dirty="0" smtClean="0"/>
              <a:t>(t))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时刻具有</a:t>
            </a:r>
            <a:r>
              <a:rPr lang="en-US" altLang="zh-CN" sz="2000" dirty="0" smtClean="0"/>
              <a:t>H</a:t>
            </a:r>
            <a:r>
              <a:rPr lang="zh-CN" altLang="en-US" sz="2000" dirty="0" smtClean="0"/>
              <a:t>模板的染</a:t>
            </a:r>
            <a:endParaRPr lang="en-US" altLang="zh-CN" sz="2000" dirty="0" smtClean="0"/>
          </a:p>
          <a:p>
            <a:pPr lvl="2"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色体集合，</a:t>
            </a:r>
            <a:r>
              <a:rPr lang="en-US" altLang="zh-CN" sz="2000" dirty="0" smtClean="0"/>
              <a:t>N(</a:t>
            </a:r>
            <a:r>
              <a:rPr lang="en-US" altLang="zh-CN" sz="2000" dirty="0" err="1" smtClean="0"/>
              <a:t>H,t</a:t>
            </a:r>
            <a:r>
              <a:rPr lang="en-US" altLang="zh-CN" sz="2000" dirty="0" smtClean="0"/>
              <a:t>)=| T(</a:t>
            </a:r>
            <a:r>
              <a:rPr lang="en-US" altLang="zh-CN" sz="2000" dirty="0" err="1" smtClean="0"/>
              <a:t>H,pop</a:t>
            </a:r>
            <a:r>
              <a:rPr lang="en-US" altLang="zh-CN" sz="2000" dirty="0" smtClean="0"/>
              <a:t>(t))|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14414" y="4643446"/>
          <a:ext cx="5072098" cy="500066"/>
        </p:xfrm>
        <a:graphic>
          <a:graphicData uri="http://schemas.openxmlformats.org/presentationml/2006/ole">
            <p:oleObj spid="_x0000_s44034" name="公式" r:id="rId3" imgW="3848040" imgH="393480" progId="Equation.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357818" y="4786322"/>
          <a:ext cx="3214710" cy="1214446"/>
        </p:xfrm>
        <a:graphic>
          <a:graphicData uri="http://schemas.openxmlformats.org/presentationml/2006/ole">
            <p:oleObj spid="_x0000_s44035" name="公式" r:id="rId4" imgW="2133360" imgH="86328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启发式算法基本概念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启发式算法的特点</a:t>
            </a:r>
            <a:endParaRPr lang="en-US" altLang="zh-CN" dirty="0" smtClean="0"/>
          </a:p>
          <a:p>
            <a:pPr lvl="2"/>
            <a:r>
              <a:rPr lang="zh-CN" altLang="en-US" sz="2400" dirty="0" smtClean="0"/>
              <a:t>简单易行，易被使用者接受。</a:t>
            </a:r>
          </a:p>
          <a:p>
            <a:pPr lvl="2"/>
            <a:r>
              <a:rPr lang="zh-CN" altLang="en-US" sz="2400" dirty="0" smtClean="0"/>
              <a:t>速度快，可以解较大规模的</a:t>
            </a:r>
            <a:r>
              <a:rPr lang="en-US" altLang="zh-CN" sz="2400" dirty="0" smtClean="0"/>
              <a:t>NP-</a:t>
            </a:r>
            <a:r>
              <a:rPr lang="zh-CN" altLang="en-US" sz="2400" dirty="0" smtClean="0"/>
              <a:t>难问题。</a:t>
            </a:r>
          </a:p>
          <a:p>
            <a:pPr lvl="2"/>
            <a:r>
              <a:rPr lang="zh-CN" altLang="en-US" sz="2400" dirty="0" smtClean="0"/>
              <a:t>多数情况下程序简单，易于修改。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不能保证求到最优解。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表现不稳定，有时会造成计算结果不可信。</a:t>
            </a:r>
          </a:p>
          <a:p>
            <a:pPr lvl="2"/>
            <a:r>
              <a:rPr lang="zh-CN" altLang="en-US" sz="2400" dirty="0" smtClean="0"/>
              <a:t>算法的好坏依赖于实际问题、经验和设计者的技术水平，难于总结规律。</a:t>
            </a:r>
          </a:p>
          <a:p>
            <a:pPr lvl="1"/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遗传算法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zh-CN" altLang="en-US" sz="2400" dirty="0" smtClean="0"/>
              <a:t>直观解释：</a:t>
            </a:r>
            <a:endParaRPr lang="en-US" altLang="zh-CN" sz="2400" dirty="0" smtClean="0"/>
          </a:p>
          <a:p>
            <a:pPr lvl="3"/>
            <a:r>
              <a:rPr lang="zh-CN" altLang="en-US" dirty="0" smtClean="0"/>
              <a:t>若要</a:t>
            </a:r>
            <a:r>
              <a:rPr lang="en-US" altLang="zh-CN" dirty="0" smtClean="0"/>
              <a:t>H</a:t>
            </a:r>
            <a:r>
              <a:rPr lang="zh-CN" altLang="en-US" dirty="0" smtClean="0"/>
              <a:t>模板染色体代代增加，</a:t>
            </a:r>
            <a:r>
              <a:rPr lang="zh-CN" altLang="en-US" dirty="0" smtClean="0">
                <a:sym typeface="Symbol"/>
              </a:rPr>
              <a:t></a:t>
            </a:r>
            <a:r>
              <a:rPr lang="en-US" altLang="zh-CN" dirty="0" smtClean="0">
                <a:sym typeface="Symbol"/>
              </a:rPr>
              <a:t>(H)</a:t>
            </a:r>
            <a:r>
              <a:rPr lang="zh-CN" altLang="en-US" dirty="0" smtClean="0">
                <a:sym typeface="Symbol"/>
              </a:rPr>
              <a:t>、</a:t>
            </a:r>
            <a:r>
              <a:rPr lang="en-US" altLang="zh-CN" dirty="0" smtClean="0">
                <a:sym typeface="Symbol"/>
              </a:rPr>
              <a:t>o(H)</a:t>
            </a:r>
            <a:r>
              <a:rPr lang="zh-CN" altLang="en-US" dirty="0" smtClean="0">
                <a:sym typeface="Symbol"/>
              </a:rPr>
              <a:t>要尽量小。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定义</a:t>
            </a:r>
            <a:r>
              <a:rPr lang="zh-CN" altLang="en-US" dirty="0" smtClean="0">
                <a:sym typeface="Symbol"/>
              </a:rPr>
              <a:t></a:t>
            </a:r>
            <a:r>
              <a:rPr lang="en-US" altLang="zh-CN" baseline="-25000" dirty="0" smtClean="0">
                <a:sym typeface="Symbol"/>
              </a:rPr>
              <a:t>s</a:t>
            </a:r>
            <a:r>
              <a:rPr lang="en-US" altLang="zh-CN" dirty="0" smtClean="0">
                <a:sym typeface="Symbol"/>
              </a:rPr>
              <a:t>=(n-1)(1-p</a:t>
            </a:r>
            <a:r>
              <a:rPr lang="en-US" altLang="zh-CN" baseline="-25000" dirty="0" smtClean="0">
                <a:sym typeface="Symbol"/>
              </a:rPr>
              <a:t>s</a:t>
            </a:r>
            <a:r>
              <a:rPr lang="en-US" altLang="zh-CN" dirty="0" smtClean="0">
                <a:sym typeface="Symbol"/>
              </a:rPr>
              <a:t>)/p</a:t>
            </a:r>
            <a:r>
              <a:rPr lang="en-US" altLang="zh-CN" baseline="-25000" dirty="0" smtClean="0">
                <a:sym typeface="Symbol"/>
              </a:rPr>
              <a:t>c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s</a:t>
            </a:r>
            <a:r>
              <a:rPr lang="zh-CN" altLang="en-US" dirty="0" smtClean="0"/>
              <a:t>为</a:t>
            </a:r>
            <a:r>
              <a:rPr lang="en-US" altLang="zh-CN" dirty="0" smtClean="0"/>
              <a:t>H</a:t>
            </a:r>
            <a:r>
              <a:rPr lang="zh-CN" altLang="en-US" dirty="0" smtClean="0"/>
              <a:t>出现概率，则初始种群维数可选择</a:t>
            </a:r>
            <a:r>
              <a:rPr lang="en-US" altLang="zh-CN" dirty="0" smtClean="0"/>
              <a:t>m=2</a:t>
            </a:r>
            <a:r>
              <a:rPr lang="zh-CN" altLang="en-US" baseline="30000" dirty="0" smtClean="0">
                <a:sym typeface="Symbol"/>
              </a:rPr>
              <a:t></a:t>
            </a:r>
            <a:r>
              <a:rPr lang="en-US" altLang="zh-CN" sz="1400" baseline="16000" dirty="0" smtClean="0">
                <a:sym typeface="Symbol"/>
              </a:rPr>
              <a:t>s</a:t>
            </a:r>
            <a:r>
              <a:rPr lang="en-US" altLang="zh-CN" baseline="30000" dirty="0" smtClean="0">
                <a:sym typeface="Symbol"/>
              </a:rPr>
              <a:t>/2</a:t>
            </a:r>
            <a:r>
              <a:rPr lang="zh-CN" altLang="en-US" dirty="0" smtClean="0">
                <a:sym typeface="Symbol"/>
              </a:rPr>
              <a:t>。</a:t>
            </a:r>
            <a:endParaRPr lang="en-US" altLang="zh-CN" dirty="0" smtClean="0">
              <a:sym typeface="Symbol"/>
            </a:endParaRPr>
          </a:p>
          <a:p>
            <a:pPr lvl="1"/>
            <a:r>
              <a:rPr lang="zh-CN" altLang="en-US" dirty="0" smtClean="0"/>
              <a:t>马尔可夫链收敛分析</a:t>
            </a:r>
          </a:p>
          <a:p>
            <a:pPr lvl="2"/>
            <a:r>
              <a:rPr lang="zh-CN" altLang="en-US" sz="2000" dirty="0" smtClean="0"/>
              <a:t>遗传算法中种群选取、交配和变异使得一个群体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状态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变化到另一个群体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状态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，这也就是一个有限状态马尔可夫链。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根据选取、交配和变异规则，可求得两个群体状态</a:t>
            </a:r>
            <a:r>
              <a:rPr lang="en-US" altLang="zh-CN" sz="2000" dirty="0" err="1" smtClean="0"/>
              <a:t>i,j</a:t>
            </a:r>
            <a:r>
              <a:rPr lang="zh-CN" altLang="en-US" sz="2000" dirty="0" smtClean="0"/>
              <a:t>的转移概率</a:t>
            </a:r>
            <a:r>
              <a:rPr lang="en-US" altLang="zh-CN" sz="2000" dirty="0" err="1" smtClean="0"/>
              <a:t>m</a:t>
            </a:r>
            <a:r>
              <a:rPr lang="en-US" altLang="zh-CN" sz="2000" baseline="-25000" dirty="0" err="1" smtClean="0"/>
              <a:t>ij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定理：若简单遗传算法参数满足：变异概率</a:t>
            </a:r>
            <a:r>
              <a:rPr lang="en-US" altLang="zh-CN" sz="2000" dirty="0" smtClean="0"/>
              <a:t>0&lt;p</a:t>
            </a:r>
            <a:r>
              <a:rPr lang="en-US" altLang="zh-CN" sz="2000" baseline="-25000" dirty="0" smtClean="0"/>
              <a:t>m</a:t>
            </a:r>
            <a:r>
              <a:rPr lang="en-US" altLang="zh-CN" sz="2000" dirty="0" smtClean="0"/>
              <a:t>&lt;1</a:t>
            </a:r>
            <a:r>
              <a:rPr lang="zh-CN" altLang="en-US" sz="2000" dirty="0" smtClean="0"/>
              <a:t>，交配概率</a:t>
            </a:r>
            <a:r>
              <a:rPr lang="en-US" altLang="zh-CN" sz="2000" dirty="0" smtClean="0"/>
              <a:t>0≤p</a:t>
            </a:r>
            <a:r>
              <a:rPr lang="en-US" altLang="zh-CN" sz="2000" baseline="-25000" dirty="0" smtClean="0"/>
              <a:t>c</a:t>
            </a:r>
            <a:r>
              <a:rPr lang="en-US" altLang="zh-CN" sz="2000" dirty="0" smtClean="0"/>
              <a:t>≤1</a:t>
            </a:r>
            <a:r>
              <a:rPr lang="zh-CN" altLang="en-US" sz="2000" dirty="0" smtClean="0"/>
              <a:t>，每次遗传记下当前最优解，并在群体状态前增加一维存放之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但不参与遗传运算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，则算法收敛于全局最优。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遗传算法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7941"/>
          </a:xfrm>
        </p:spPr>
        <p:txBody>
          <a:bodyPr/>
          <a:lstStyle/>
          <a:p>
            <a:pPr lvl="1"/>
            <a:r>
              <a:rPr lang="zh-CN" altLang="en-US" dirty="0" smtClean="0"/>
              <a:t>遗传算法实现的技术问题</a:t>
            </a:r>
            <a:endParaRPr lang="en-US" altLang="zh-CN" dirty="0" smtClean="0"/>
          </a:p>
          <a:p>
            <a:pPr lvl="2"/>
            <a:r>
              <a:rPr lang="zh-CN" altLang="en-US" sz="2400" dirty="0" smtClean="0"/>
              <a:t>编码</a:t>
            </a:r>
            <a:endParaRPr lang="en-US" altLang="zh-CN" sz="2400" dirty="0" smtClean="0"/>
          </a:p>
          <a:p>
            <a:pPr lvl="3"/>
            <a:r>
              <a:rPr lang="zh-CN" altLang="en-US" dirty="0" smtClean="0"/>
              <a:t>常规编码：</a:t>
            </a:r>
            <a:r>
              <a:rPr lang="en-US" altLang="zh-CN" dirty="0" smtClean="0"/>
              <a:t>0/1</a:t>
            </a:r>
            <a:r>
              <a:rPr lang="zh-CN" altLang="en-US" dirty="0" smtClean="0"/>
              <a:t>二进制编码。如前例，</a:t>
            </a:r>
            <a:r>
              <a:rPr lang="en-US" altLang="zh-CN" dirty="0" smtClean="0"/>
              <a:t>0/1</a:t>
            </a:r>
            <a:r>
              <a:rPr lang="zh-CN" altLang="en-US" dirty="0" smtClean="0"/>
              <a:t>背包问题。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：没有考虑能力约束，如</a:t>
            </a:r>
            <a:r>
              <a:rPr lang="en-US" altLang="zh-CN" dirty="0" smtClean="0"/>
              <a:t>0/1</a:t>
            </a:r>
            <a:r>
              <a:rPr lang="zh-CN" altLang="en-US" dirty="0" smtClean="0"/>
              <a:t>背包问题的解</a:t>
            </a:r>
            <a:r>
              <a:rPr lang="en-US" altLang="zh-CN" dirty="0" smtClean="0"/>
              <a:t>(x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,…,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)</a:t>
            </a:r>
            <a:r>
              <a:rPr lang="zh-CN" altLang="en-US" dirty="0" smtClean="0"/>
              <a:t>经变异或与其它解交配产生的新解可能不满足背包容量约束。解决：使用罚值函数。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：搜索空间很大。如</a:t>
            </a:r>
            <a:r>
              <a:rPr lang="en-US" altLang="zh-CN" dirty="0" smtClean="0"/>
              <a:t>TSP</a:t>
            </a:r>
            <a:r>
              <a:rPr lang="zh-CN" altLang="en-US" dirty="0" smtClean="0"/>
              <a:t>问题若用解</a:t>
            </a:r>
            <a:r>
              <a:rPr lang="en-US" altLang="zh-CN" dirty="0" smtClean="0"/>
              <a:t>01</a:t>
            </a:r>
            <a:r>
              <a:rPr lang="zh-CN" altLang="en-US" dirty="0" smtClean="0"/>
              <a:t>常规编码，可编为：选择一个边，分量对应的变量为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，否则为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，编码长度为</a:t>
            </a:r>
            <a:r>
              <a:rPr lang="en-US" altLang="zh-CN" dirty="0" smtClean="0"/>
              <a:t>n(n-1)</a:t>
            </a:r>
            <a:r>
              <a:rPr lang="zh-CN" altLang="en-US" dirty="0" smtClean="0"/>
              <a:t>的向量。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编码解的个数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n(n-1)</a:t>
            </a:r>
            <a:r>
              <a:rPr lang="zh-CN" altLang="en-US" dirty="0" smtClean="0"/>
              <a:t>，实际可行解</a:t>
            </a:r>
            <a:r>
              <a:rPr lang="en-US" altLang="zh-CN" dirty="0" smtClean="0"/>
              <a:t>(n-1)!</a:t>
            </a:r>
            <a:r>
              <a:rPr lang="zh-CN" altLang="en-US" dirty="0" smtClean="0"/>
              <a:t>，比率</a:t>
            </a:r>
            <a:r>
              <a:rPr lang="en-US" altLang="zh-CN" dirty="0" smtClean="0"/>
              <a:t>(n-1)!/2</a:t>
            </a:r>
            <a:r>
              <a:rPr lang="en-US" altLang="zh-CN" baseline="30000" dirty="0" smtClean="0"/>
              <a:t>n(n-1)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非常规编码：同问题密切相关的其它编码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如</a:t>
            </a:r>
            <a:r>
              <a:rPr lang="en-US" altLang="zh-CN" dirty="0" smtClean="0"/>
              <a:t>TSP</a:t>
            </a:r>
            <a:r>
              <a:rPr lang="zh-CN" altLang="en-US" dirty="0" smtClean="0"/>
              <a:t>问题，使用</a:t>
            </a:r>
            <a:r>
              <a:rPr lang="en-US" altLang="zh-CN" dirty="0" smtClean="0"/>
              <a:t>1,2,..n</a:t>
            </a:r>
            <a:r>
              <a:rPr lang="zh-CN" altLang="en-US" dirty="0" smtClean="0"/>
              <a:t>的排列编码。问题：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(145623|87)          (14562341)  </a:t>
            </a:r>
            <a:r>
              <a:rPr lang="zh-CN" altLang="en-US" dirty="0" smtClean="0"/>
              <a:t>，后代已非可行解。解决：</a:t>
            </a:r>
            <a:endParaRPr lang="en-US" altLang="zh-CN" dirty="0" smtClean="0"/>
          </a:p>
          <a:p>
            <a:pPr lvl="4">
              <a:buNone/>
            </a:pPr>
            <a:r>
              <a:rPr lang="en-US" altLang="zh-CN" dirty="0" smtClean="0"/>
              <a:t>     (562378|41)          (56327887) </a:t>
            </a:r>
            <a:r>
              <a:rPr lang="zh-CN" altLang="en-US" dirty="0" smtClean="0"/>
              <a:t>， 罚值、交配新规则。</a:t>
            </a:r>
            <a:endParaRPr lang="en-US" altLang="zh-CN" dirty="0" smtClean="0"/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3714744" y="5857892"/>
            <a:ext cx="28575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遗传算法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357298"/>
            <a:ext cx="8715436" cy="4773627"/>
          </a:xfrm>
        </p:spPr>
        <p:txBody>
          <a:bodyPr/>
          <a:lstStyle/>
          <a:p>
            <a:pPr lvl="2"/>
            <a:r>
              <a:rPr lang="zh-CN" altLang="en-US" sz="2400" dirty="0" smtClean="0"/>
              <a:t>初始群体的规模</a:t>
            </a:r>
            <a:endParaRPr lang="en-US" altLang="zh-CN" sz="2400" dirty="0" smtClean="0"/>
          </a:p>
          <a:p>
            <a:pPr lvl="3"/>
            <a:r>
              <a:rPr lang="zh-CN" altLang="en-US" dirty="0" smtClean="0"/>
              <a:t>根据模板理论结论，理论上的值为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较大时规模过大。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3"/>
            <a:endParaRPr lang="en-US" altLang="zh-CN" sz="800" dirty="0" smtClean="0"/>
          </a:p>
          <a:p>
            <a:pPr lvl="3"/>
            <a:r>
              <a:rPr lang="zh-CN" altLang="en-US" dirty="0" smtClean="0"/>
              <a:t>实际应用中，取</a:t>
            </a:r>
            <a:r>
              <a:rPr lang="en-US" altLang="zh-CN" dirty="0" smtClean="0"/>
              <a:t>m</a:t>
            </a:r>
            <a:r>
              <a:rPr lang="zh-CN" altLang="en-US" dirty="0" smtClean="0"/>
              <a:t>为编码长度的一个线性倍数：</a:t>
            </a:r>
            <a:r>
              <a:rPr lang="en-US" altLang="zh-CN" dirty="0" smtClean="0"/>
              <a:t>n ≤m ≤2n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sz="2400" dirty="0" smtClean="0"/>
              <a:t>适应函数</a:t>
            </a:r>
            <a:endParaRPr lang="en-US" altLang="zh-CN" sz="2400" dirty="0" smtClean="0"/>
          </a:p>
          <a:p>
            <a:pPr lvl="3"/>
            <a:r>
              <a:rPr lang="zh-CN" altLang="en-US" dirty="0" smtClean="0"/>
              <a:t>简单适应函数：</a:t>
            </a:r>
            <a:r>
              <a:rPr lang="en-US" altLang="zh-CN" dirty="0" smtClean="0"/>
              <a:t>fitness=f(x)</a:t>
            </a:r>
            <a:r>
              <a:rPr lang="zh-CN" altLang="en-US" dirty="0" smtClean="0"/>
              <a:t>。可能导致算法收敛到目标值近似的不同染色体，适应函数已难区分这些染色体。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例：求</a:t>
            </a:r>
            <a:r>
              <a:rPr lang="en-US" altLang="zh-CN" dirty="0" err="1" smtClean="0"/>
              <a:t>maxf</a:t>
            </a:r>
            <a:r>
              <a:rPr lang="en-US" altLang="zh-CN" dirty="0" smtClean="0"/>
              <a:t>(x)=1+logx,x</a:t>
            </a:r>
            <a:r>
              <a:rPr lang="en-US" altLang="zh-CN" dirty="0" smtClean="0">
                <a:sym typeface="Symbol"/>
              </a:rPr>
              <a:t>[0.5,1]</a:t>
            </a:r>
            <a:r>
              <a:rPr lang="zh-CN" altLang="en-US" dirty="0" smtClean="0">
                <a:sym typeface="Symbol"/>
              </a:rPr>
              <a:t>，</a:t>
            </a:r>
            <a:r>
              <a:rPr lang="en-US" altLang="zh-CN" dirty="0" smtClean="0">
                <a:sym typeface="Symbol"/>
              </a:rPr>
              <a:t>x=0.5+x</a:t>
            </a:r>
            <a:r>
              <a:rPr lang="en-US" altLang="zh-CN" baseline="-25000" dirty="0" smtClean="0">
                <a:sym typeface="Symbol"/>
              </a:rPr>
              <a:t>1</a:t>
            </a:r>
            <a:r>
              <a:rPr lang="en-US" altLang="zh-CN" dirty="0" smtClean="0">
                <a:sym typeface="Symbol"/>
              </a:rPr>
              <a:t>0.5/2+x</a:t>
            </a:r>
            <a:r>
              <a:rPr lang="en-US" altLang="zh-CN" baseline="-25000" dirty="0" smtClean="0">
                <a:sym typeface="Symbol"/>
              </a:rPr>
              <a:t>2</a:t>
            </a:r>
            <a:r>
              <a:rPr lang="en-US" altLang="zh-CN" dirty="0" smtClean="0">
                <a:sym typeface="Symbol"/>
              </a:rPr>
              <a:t>0.5/2</a:t>
            </a:r>
            <a:r>
              <a:rPr lang="en-US" altLang="zh-CN" baseline="30000" dirty="0" smtClean="0">
                <a:sym typeface="Symbol"/>
              </a:rPr>
              <a:t>2</a:t>
            </a:r>
            <a:r>
              <a:rPr lang="en-US" altLang="zh-CN" dirty="0" smtClean="0">
                <a:sym typeface="Symbol"/>
              </a:rPr>
              <a:t>+...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非线性加速适应函数：</a:t>
            </a:r>
            <a:r>
              <a:rPr lang="en-US" altLang="zh-CN" dirty="0" smtClean="0"/>
              <a:t>M</a:t>
            </a:r>
            <a:r>
              <a:rPr lang="zh-CN" altLang="en-US" dirty="0" smtClean="0"/>
              <a:t>是一</a:t>
            </a:r>
            <a:endParaRPr lang="en-US" altLang="zh-CN" dirty="0" smtClean="0"/>
          </a:p>
          <a:p>
            <a:pPr lvl="3">
              <a:buNone/>
            </a:pPr>
            <a:r>
              <a:rPr lang="zh-CN" altLang="en-US" dirty="0" smtClean="0"/>
              <a:t>  个充分大的数，</a:t>
            </a:r>
            <a:r>
              <a:rPr lang="en-US" altLang="zh-CN" dirty="0" err="1" smtClean="0"/>
              <a:t>f</a:t>
            </a:r>
            <a:r>
              <a:rPr lang="en-US" altLang="zh-CN" baseline="-25000" dirty="0" err="1" smtClean="0"/>
              <a:t>max</a:t>
            </a:r>
            <a:r>
              <a:rPr lang="zh-CN" altLang="en-US" dirty="0" smtClean="0"/>
              <a:t>当前最优值。</a:t>
            </a:r>
            <a:endParaRPr lang="zh-CN" altLang="en-US" dirty="0"/>
          </a:p>
        </p:txBody>
      </p:sp>
      <p:graphicFrame>
        <p:nvGraphicFramePr>
          <p:cNvPr id="86018" name="Object 8"/>
          <p:cNvGraphicFramePr>
            <a:graphicFrameLocks noChangeAspect="1"/>
          </p:cNvGraphicFramePr>
          <p:nvPr/>
        </p:nvGraphicFramePr>
        <p:xfrm>
          <a:off x="2428860" y="2133599"/>
          <a:ext cx="3087693" cy="652459"/>
        </p:xfrm>
        <a:graphic>
          <a:graphicData uri="http://schemas.openxmlformats.org/presentationml/2006/ole">
            <p:oleObj spid="_x0000_s86018" name="Equation" r:id="rId4" imgW="1752600" imgH="431800" progId="">
              <p:embed/>
            </p:oleObj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143504" y="4500570"/>
          <a:ext cx="335758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755"/>
                <a:gridCol w="706443"/>
                <a:gridCol w="1000132"/>
                <a:gridCol w="857256"/>
              </a:tblGrid>
              <a:tr h="3228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群体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Fitness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p</a:t>
                      </a:r>
                      <a:r>
                        <a:rPr lang="en-US" altLang="zh-CN" b="0" baseline="-25000" dirty="0" err="1" smtClean="0"/>
                        <a:t>x</a:t>
                      </a:r>
                      <a:endParaRPr lang="zh-CN" altLang="en-US" b="0" baseline="-25000" dirty="0"/>
                    </a:p>
                  </a:txBody>
                  <a:tcPr/>
                </a:tc>
              </a:tr>
              <a:tr h="3228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0.221</a:t>
                      </a:r>
                      <a:endParaRPr lang="zh-CN" altLang="en-US" dirty="0"/>
                    </a:p>
                  </a:txBody>
                  <a:tcPr/>
                </a:tc>
              </a:tr>
              <a:tr h="3228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5/8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0.252</a:t>
                      </a:r>
                      <a:endParaRPr lang="zh-CN" altLang="en-US" dirty="0"/>
                    </a:p>
                  </a:txBody>
                  <a:tcPr/>
                </a:tc>
              </a:tr>
              <a:tr h="3228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21/32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0.259</a:t>
                      </a:r>
                      <a:endParaRPr lang="zh-CN" altLang="en-US" dirty="0"/>
                    </a:p>
                  </a:txBody>
                  <a:tcPr/>
                </a:tc>
              </a:tr>
              <a:tr h="3228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23/32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0.271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357290" y="5214950"/>
          <a:ext cx="3571900" cy="928694"/>
        </p:xfrm>
        <a:graphic>
          <a:graphicData uri="http://schemas.openxmlformats.org/presentationml/2006/ole">
            <p:oleObj spid="_x0000_s86021" name="公式" r:id="rId5" imgW="2527200" imgH="685800" progId="Equation.3">
              <p:embed/>
            </p:oleObj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遗传算法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zh-CN" altLang="en-US" dirty="0" smtClean="0"/>
              <a:t>排序适应函数：将染色体按照目标值从小到大排序，直接取分布概率 ：</a:t>
            </a:r>
          </a:p>
          <a:p>
            <a:pPr lvl="2">
              <a:buNone/>
            </a:pPr>
            <a:r>
              <a:rPr lang="zh-CN" altLang="en-US" dirty="0" smtClean="0"/>
              <a:t> </a:t>
            </a:r>
          </a:p>
          <a:p>
            <a:pPr lvl="2"/>
            <a:r>
              <a:rPr lang="zh-CN" altLang="en-US" dirty="0" smtClean="0"/>
              <a:t>线性加速适应函数：</a:t>
            </a:r>
            <a:r>
              <a:rPr lang="en-US" altLang="zh-CN" dirty="0" smtClean="0"/>
              <a:t>fitness(x)=</a:t>
            </a:r>
            <a:r>
              <a:rPr lang="en-US" altLang="zh-CN" dirty="0" smtClean="0">
                <a:sym typeface="Symbol"/>
              </a:rPr>
              <a:t>f(x)+</a:t>
            </a:r>
            <a:r>
              <a:rPr lang="zh-CN" altLang="en-US" dirty="0" smtClean="0">
                <a:sym typeface="Symbol"/>
              </a:rPr>
              <a:t>，</a:t>
            </a:r>
            <a:endParaRPr lang="en-US" altLang="zh-CN" dirty="0" smtClean="0">
              <a:sym typeface="Symbol"/>
            </a:endParaRPr>
          </a:p>
          <a:p>
            <a:pPr lvl="2"/>
            <a:endParaRPr lang="en-US" altLang="zh-CN" dirty="0" smtClean="0">
              <a:sym typeface="Symbol"/>
            </a:endParaRPr>
          </a:p>
          <a:p>
            <a:pPr lvl="2"/>
            <a:endParaRPr lang="en-US" altLang="zh-CN" dirty="0" smtClean="0">
              <a:sym typeface="Symbol"/>
            </a:endParaRPr>
          </a:p>
          <a:p>
            <a:pPr lvl="2"/>
            <a:endParaRPr lang="en-US" altLang="zh-CN" dirty="0" smtClean="0">
              <a:sym typeface="Symbol"/>
            </a:endParaRPr>
          </a:p>
          <a:p>
            <a:pPr lvl="2"/>
            <a:endParaRPr lang="en-US" altLang="zh-CN" dirty="0" smtClean="0">
              <a:sym typeface="Symbol"/>
            </a:endParaRPr>
          </a:p>
          <a:p>
            <a:pPr lvl="3"/>
            <a:r>
              <a:rPr lang="zh-CN" altLang="en-US" dirty="0" smtClean="0">
                <a:sym typeface="Symbol"/>
              </a:rPr>
              <a:t>第一个方程表示平均值变换后不变；第二个方程表示当前最优值放大到平均值的</a:t>
            </a:r>
            <a:r>
              <a:rPr lang="en-US" altLang="zh-CN" dirty="0" smtClean="0">
                <a:sym typeface="Symbol"/>
              </a:rPr>
              <a:t>M</a:t>
            </a:r>
            <a:r>
              <a:rPr lang="zh-CN" altLang="en-US" dirty="0" smtClean="0">
                <a:sym typeface="Symbol"/>
              </a:rPr>
              <a:t>倍。</a:t>
            </a:r>
            <a:endParaRPr lang="en-US" altLang="zh-CN" dirty="0" smtClean="0">
              <a:sym typeface="Symbol"/>
            </a:endParaRPr>
          </a:p>
          <a:p>
            <a:pPr lvl="3"/>
            <a:r>
              <a:rPr lang="en-US" altLang="zh-CN" dirty="0" smtClean="0">
                <a:sym typeface="Symbol"/>
              </a:rPr>
              <a:t>M</a:t>
            </a:r>
            <a:r>
              <a:rPr lang="zh-CN" altLang="en-US" dirty="0" smtClean="0">
                <a:sym typeface="Symbol"/>
              </a:rPr>
              <a:t>选取规则：目标值相差较大时，</a:t>
            </a:r>
            <a:r>
              <a:rPr lang="en-US" altLang="zh-CN" dirty="0" smtClean="0">
                <a:sym typeface="Symbol"/>
              </a:rPr>
              <a:t>M</a:t>
            </a:r>
            <a:r>
              <a:rPr lang="zh-CN" altLang="en-US" dirty="0" smtClean="0">
                <a:sym typeface="Symbol"/>
              </a:rPr>
              <a:t>不要很大，以便遗传的随机性；当群体目标值接近时，逐步扩大 </a:t>
            </a:r>
            <a:r>
              <a:rPr lang="en-US" altLang="zh-CN" dirty="0" smtClean="0">
                <a:sym typeface="Symbol"/>
              </a:rPr>
              <a:t>M </a:t>
            </a:r>
            <a:r>
              <a:rPr lang="zh-CN" altLang="en-US" dirty="0" smtClean="0">
                <a:sym typeface="Symbol"/>
              </a:rPr>
              <a:t>。</a:t>
            </a:r>
            <a:endParaRPr lang="en-US" altLang="zh-CN" dirty="0" smtClean="0"/>
          </a:p>
          <a:p>
            <a:pPr lvl="2">
              <a:buNone/>
            </a:pPr>
            <a:endParaRPr lang="zh-CN" altLang="en-US" dirty="0"/>
          </a:p>
        </p:txBody>
      </p:sp>
      <p:graphicFrame>
        <p:nvGraphicFramePr>
          <p:cNvPr id="87042" name="Object 4"/>
          <p:cNvGraphicFramePr>
            <a:graphicFrameLocks noChangeAspect="1"/>
          </p:cNvGraphicFramePr>
          <p:nvPr/>
        </p:nvGraphicFramePr>
        <p:xfrm>
          <a:off x="3357554" y="2071678"/>
          <a:ext cx="1928826" cy="571504"/>
        </p:xfrm>
        <a:graphic>
          <a:graphicData uri="http://schemas.openxmlformats.org/presentationml/2006/ole">
            <p:oleObj spid="_x0000_s87042" name="Equation" r:id="rId3" imgW="977900" imgH="419100" progId="">
              <p:embed/>
            </p:oleObj>
          </a:graphicData>
        </a:graphic>
      </p:graphicFrame>
      <p:graphicFrame>
        <p:nvGraphicFramePr>
          <p:cNvPr id="87043" name="Object 9"/>
          <p:cNvGraphicFramePr>
            <a:graphicFrameLocks noChangeAspect="1"/>
          </p:cNvGraphicFramePr>
          <p:nvPr/>
        </p:nvGraphicFramePr>
        <p:xfrm>
          <a:off x="2484438" y="3143249"/>
          <a:ext cx="3230570" cy="1714512"/>
        </p:xfrm>
        <a:graphic>
          <a:graphicData uri="http://schemas.openxmlformats.org/presentationml/2006/ole">
            <p:oleObj spid="_x0000_s87043" name="Equation" r:id="rId4" imgW="2286000" imgH="1371600" progId="">
              <p:embed/>
            </p:oleObj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遗传算法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6503"/>
          </a:xfrm>
        </p:spPr>
        <p:txBody>
          <a:bodyPr/>
          <a:lstStyle/>
          <a:p>
            <a:pPr lvl="2"/>
            <a:r>
              <a:rPr lang="zh-CN" altLang="en-US" sz="2400" dirty="0" smtClean="0"/>
              <a:t>初始群的选取</a:t>
            </a:r>
            <a:endParaRPr lang="en-US" altLang="zh-CN" sz="2400" dirty="0" smtClean="0"/>
          </a:p>
          <a:p>
            <a:pPr lvl="3"/>
            <a:r>
              <a:rPr lang="zh-CN" altLang="en-US" dirty="0" smtClean="0"/>
              <a:t>随机选取</a:t>
            </a:r>
            <a:r>
              <a:rPr lang="en-US" altLang="zh-CN" dirty="0" smtClean="0"/>
              <a:t>(</a:t>
            </a:r>
            <a:r>
              <a:rPr lang="zh-CN" altLang="en-US" dirty="0" smtClean="0"/>
              <a:t>进化代数可能很大</a:t>
            </a:r>
            <a:r>
              <a:rPr lang="en-US" altLang="zh-CN" dirty="0" smtClean="0"/>
              <a:t>)</a:t>
            </a:r>
          </a:p>
          <a:p>
            <a:pPr lvl="3"/>
            <a:r>
              <a:rPr lang="zh-CN" altLang="en-US" dirty="0" smtClean="0"/>
              <a:t>依据其它算法或经验选择比较好的染色体</a:t>
            </a:r>
            <a:r>
              <a:rPr lang="en-US" altLang="zh-CN" dirty="0" smtClean="0"/>
              <a:t>(</a:t>
            </a:r>
            <a:r>
              <a:rPr lang="zh-CN" altLang="en-US" dirty="0" smtClean="0"/>
              <a:t>有早熟问题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sz="2400" dirty="0" smtClean="0"/>
              <a:t>交配规则</a:t>
            </a:r>
            <a:endParaRPr lang="en-US" altLang="zh-CN" sz="2400" dirty="0" smtClean="0"/>
          </a:p>
          <a:p>
            <a:pPr lvl="3"/>
            <a:r>
              <a:rPr lang="zh-CN" altLang="en-US" dirty="0" smtClean="0"/>
              <a:t>常用方法：双亲双子法。随机选择双亲，将一个随机位后的所有基因交换。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变化交配：近亲交配可能造成父子相同，影响搜索范围和收敛速度。本法从头比较两个父染色体，从不同基因位置按常规随机选择交配位。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多交配位法：随机选择多个交配位，以一个交配位到下一个交配位基因互换、下一个到下下个不变</a:t>
            </a:r>
            <a:r>
              <a:rPr lang="en-US" altLang="zh-CN" dirty="0" smtClean="0"/>
              <a:t>…</a:t>
            </a:r>
            <a:r>
              <a:rPr lang="zh-CN" altLang="en-US" dirty="0" smtClean="0"/>
              <a:t>交叉形成后代。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双亲单子：两个后代随机选取一个或选优。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显性遗传法：对优超基因强制遗传到下一代。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单亲遗传：随机两个位置基因交换、交配位内基因倒排等。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遗传算法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zh-CN" altLang="en-US" sz="2400" dirty="0" smtClean="0"/>
              <a:t>非常规码的交配方法</a:t>
            </a:r>
            <a:endParaRPr lang="en-US" altLang="zh-CN" sz="2400" dirty="0" smtClean="0"/>
          </a:p>
          <a:p>
            <a:pPr lvl="3"/>
            <a:r>
              <a:rPr lang="zh-CN" altLang="en-US" dirty="0" smtClean="0"/>
              <a:t>例：</a:t>
            </a:r>
            <a:r>
              <a:rPr lang="en-US" altLang="zh-CN" dirty="0" smtClean="0"/>
              <a:t>TSP</a:t>
            </a:r>
            <a:r>
              <a:rPr lang="zh-CN" altLang="en-US" dirty="0" smtClean="0"/>
              <a:t>问题整数排列编码方案。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常规交配法：随机选择交配位，交配位后基因按异方基因顺序选取不重复基因：</a:t>
            </a:r>
            <a:endParaRPr lang="en-US" altLang="zh-CN" dirty="0" smtClean="0"/>
          </a:p>
          <a:p>
            <a:pPr lvl="3">
              <a:buNone/>
            </a:pPr>
            <a:r>
              <a:rPr lang="en-US" altLang="zh-CN" dirty="0" smtClean="0"/>
              <a:t>         213|4567             213|4657</a:t>
            </a:r>
          </a:p>
          <a:p>
            <a:pPr lvl="3">
              <a:buNone/>
            </a:pPr>
            <a:r>
              <a:rPr lang="en-US" altLang="zh-CN" dirty="0" smtClean="0"/>
              <a:t>         431|2657             431|2567</a:t>
            </a:r>
          </a:p>
          <a:p>
            <a:pPr lvl="3"/>
            <a:r>
              <a:rPr lang="zh-CN" altLang="en-US" dirty="0" smtClean="0"/>
              <a:t>不变位法：随机生成同维不变位向量，则对应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的位不变，对应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的位按上述方法从异体选取。</a:t>
            </a:r>
            <a:endParaRPr lang="en-US" altLang="zh-CN" dirty="0" smtClean="0"/>
          </a:p>
          <a:p>
            <a:pPr lvl="2"/>
            <a:r>
              <a:rPr lang="zh-CN" altLang="en-US" sz="2400" dirty="0" smtClean="0"/>
              <a:t>种群选取和交配后群体的确定</a:t>
            </a:r>
            <a:endParaRPr lang="en-US" altLang="zh-CN" sz="2400" dirty="0" smtClean="0"/>
          </a:p>
          <a:p>
            <a:pPr lvl="3"/>
            <a:r>
              <a:rPr lang="en-US" altLang="zh-CN" dirty="0" smtClean="0"/>
              <a:t>New-pop(t+1)</a:t>
            </a:r>
            <a:r>
              <a:rPr lang="zh-CN" altLang="en-US" dirty="0" smtClean="0"/>
              <a:t>可以小于</a:t>
            </a:r>
            <a:r>
              <a:rPr lang="en-US" altLang="zh-CN" dirty="0" smtClean="0"/>
              <a:t>pop(t)</a:t>
            </a:r>
            <a:r>
              <a:rPr lang="zh-CN" altLang="en-US" dirty="0" smtClean="0"/>
              <a:t>，如择优选一部分。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不完全替代：用最优的</a:t>
            </a:r>
            <a:r>
              <a:rPr lang="en-US" altLang="zh-CN" dirty="0" smtClean="0"/>
              <a:t>L</a:t>
            </a:r>
            <a:r>
              <a:rPr lang="zh-CN" altLang="en-US" dirty="0" smtClean="0"/>
              <a:t>个子代替换</a:t>
            </a:r>
            <a:r>
              <a:rPr lang="en-US" altLang="zh-CN" dirty="0" smtClean="0"/>
              <a:t>pop(t)</a:t>
            </a:r>
            <a:r>
              <a:rPr lang="zh-CN" altLang="en-US" dirty="0" smtClean="0"/>
              <a:t>中最差的</a:t>
            </a:r>
            <a:r>
              <a:rPr lang="en-US" altLang="zh-CN" dirty="0" smtClean="0"/>
              <a:t>L</a:t>
            </a:r>
            <a:r>
              <a:rPr lang="zh-CN" altLang="en-US" dirty="0" smtClean="0"/>
              <a:t>个个体。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交配概率不一定为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3"/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3357554" y="3357562"/>
            <a:ext cx="57150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遗传算法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02189"/>
          </a:xfrm>
        </p:spPr>
        <p:txBody>
          <a:bodyPr/>
          <a:lstStyle/>
          <a:p>
            <a:pPr lvl="2"/>
            <a:r>
              <a:rPr lang="zh-CN" altLang="en-US" sz="2400" dirty="0" smtClean="0"/>
              <a:t>终止规则</a:t>
            </a:r>
            <a:endParaRPr lang="en-US" altLang="zh-CN" sz="2400" dirty="0" smtClean="0"/>
          </a:p>
          <a:p>
            <a:pPr lvl="3"/>
            <a:r>
              <a:rPr lang="zh-CN" altLang="en-US" dirty="0" smtClean="0"/>
              <a:t>最大遗传代数；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给定问题的一个下界计算方法，当进化中达到要求的偏差时，算法即终止；</a:t>
            </a:r>
          </a:p>
          <a:p>
            <a:pPr lvl="3"/>
            <a:r>
              <a:rPr lang="zh-CN" altLang="en-US" dirty="0" smtClean="0"/>
              <a:t>监控进化进程，当算法再进化已无法改进解的性能时即停止算法。如用在线或离线评价函数值 是否上升监控进化效果。</a:t>
            </a:r>
            <a:endParaRPr lang="en-US" altLang="zh-CN" dirty="0" smtClean="0"/>
          </a:p>
          <a:p>
            <a:pPr lvl="2"/>
            <a:r>
              <a:rPr lang="zh-CN" altLang="en-US" sz="2400" dirty="0" smtClean="0"/>
              <a:t>评价遗传算法的方法</a:t>
            </a:r>
            <a:endParaRPr lang="en-US" altLang="zh-CN" sz="2400" dirty="0" smtClean="0"/>
          </a:p>
          <a:p>
            <a:pPr lvl="3"/>
            <a:r>
              <a:rPr lang="zh-CN" altLang="en-US" dirty="0" smtClean="0"/>
              <a:t>当前最好解方法：可比较其它算法、与问题下界比等。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在线</a:t>
            </a:r>
            <a:r>
              <a:rPr lang="en-US" altLang="zh-CN" dirty="0" smtClean="0"/>
              <a:t>(on-line)</a:t>
            </a:r>
            <a:r>
              <a:rPr lang="zh-CN" altLang="en-US" dirty="0" smtClean="0"/>
              <a:t>比较法：计算                                 观察变化趋</a:t>
            </a:r>
            <a:endParaRPr lang="en-US" altLang="zh-CN" dirty="0" smtClean="0"/>
          </a:p>
          <a:p>
            <a:pPr lvl="3"/>
            <a:endParaRPr lang="en-US" altLang="zh-CN" sz="800" dirty="0" smtClean="0"/>
          </a:p>
          <a:p>
            <a:pPr lvl="3">
              <a:buNone/>
            </a:pPr>
            <a:r>
              <a:rPr lang="zh-CN" altLang="en-US" dirty="0" smtClean="0"/>
              <a:t>     势。其中，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当前染色体总数，</a:t>
            </a:r>
            <a:r>
              <a:rPr lang="en-US" altLang="zh-CN" dirty="0" smtClean="0"/>
              <a:t>v(t)</a:t>
            </a:r>
            <a:r>
              <a:rPr lang="zh-CN" altLang="en-US" dirty="0" smtClean="0"/>
              <a:t>为第</a:t>
            </a:r>
            <a:r>
              <a:rPr lang="en-US" altLang="zh-CN" dirty="0" smtClean="0"/>
              <a:t>t</a:t>
            </a:r>
            <a:r>
              <a:rPr lang="zh-CN" altLang="en-US" dirty="0" smtClean="0"/>
              <a:t>个染色体目标值。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离线</a:t>
            </a:r>
            <a:r>
              <a:rPr lang="en-US" altLang="zh-CN" dirty="0" smtClean="0"/>
              <a:t>(off-line)</a:t>
            </a:r>
            <a:r>
              <a:rPr lang="zh-CN" altLang="en-US" dirty="0" smtClean="0"/>
              <a:t>比较法：计算                                  观察变化趋</a:t>
            </a:r>
            <a:endParaRPr lang="en-US" altLang="zh-CN" dirty="0" smtClean="0"/>
          </a:p>
          <a:p>
            <a:pPr lvl="3"/>
            <a:endParaRPr lang="en-US" altLang="zh-CN" sz="800" dirty="0" smtClean="0"/>
          </a:p>
          <a:p>
            <a:pPr lvl="3">
              <a:buNone/>
            </a:pPr>
            <a:r>
              <a:rPr lang="zh-CN" altLang="en-US" dirty="0" smtClean="0"/>
              <a:t>    势，其中，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为至此遗传代数，</a:t>
            </a:r>
            <a:r>
              <a:rPr lang="en-US" altLang="zh-CN" dirty="0" smtClean="0"/>
              <a:t>v</a:t>
            </a:r>
            <a:r>
              <a:rPr lang="zh-CN" altLang="en-US" dirty="0" smtClean="0"/>
              <a:t>*</a:t>
            </a:r>
            <a:r>
              <a:rPr lang="en-US" altLang="zh-CN" dirty="0" smtClean="0"/>
              <a:t>(t)</a:t>
            </a:r>
            <a:r>
              <a:rPr lang="zh-CN" altLang="en-US" dirty="0" smtClean="0"/>
              <a:t>是第</a:t>
            </a:r>
            <a:r>
              <a:rPr lang="en-US" altLang="zh-CN" dirty="0" smtClean="0"/>
              <a:t>t</a:t>
            </a:r>
            <a:r>
              <a:rPr lang="zh-CN" altLang="en-US" dirty="0" smtClean="0"/>
              <a:t>代前所得最优值。</a:t>
            </a:r>
            <a:endParaRPr lang="en-US" altLang="zh-CN" dirty="0" smtClean="0"/>
          </a:p>
          <a:p>
            <a:pPr lvl="3"/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929190" y="4357694"/>
          <a:ext cx="2071702" cy="642942"/>
        </p:xfrm>
        <a:graphic>
          <a:graphicData uri="http://schemas.openxmlformats.org/presentationml/2006/ole">
            <p:oleObj spid="_x0000_s88066" name="公式" r:id="rId3" imgW="1333440" imgH="431640" progId="Equation.3">
              <p:embed/>
            </p:oleObj>
          </a:graphicData>
        </a:graphic>
      </p:graphicFrame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4875231" y="5214954"/>
          <a:ext cx="2268537" cy="642938"/>
        </p:xfrm>
        <a:graphic>
          <a:graphicData uri="http://schemas.openxmlformats.org/presentationml/2006/ole">
            <p:oleObj spid="_x0000_s88067" name="公式" r:id="rId4" imgW="146016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遗传算法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6503"/>
          </a:xfrm>
        </p:spPr>
        <p:txBody>
          <a:bodyPr/>
          <a:lstStyle/>
          <a:p>
            <a:pPr lvl="1"/>
            <a:r>
              <a:rPr lang="zh-CN" altLang="en-US" dirty="0" smtClean="0"/>
              <a:t>例：</a:t>
            </a:r>
            <a:r>
              <a:rPr lang="en-US" altLang="zh-CN" dirty="0" smtClean="0"/>
              <a:t>0/1</a:t>
            </a:r>
            <a:r>
              <a:rPr lang="zh-CN" altLang="en-US" dirty="0" smtClean="0"/>
              <a:t>背包问题的遗传算法</a:t>
            </a:r>
            <a:endParaRPr lang="en-US" altLang="zh-CN" dirty="0" smtClean="0"/>
          </a:p>
          <a:p>
            <a:pPr lvl="2"/>
            <a:r>
              <a:rPr lang="zh-CN" altLang="en-US" sz="2400" dirty="0" smtClean="0"/>
              <a:t>变量与结构定义</a:t>
            </a:r>
            <a:endParaRPr lang="en-US" altLang="zh-CN" sz="2400" dirty="0" smtClean="0"/>
          </a:p>
          <a:p>
            <a:pPr lvl="3"/>
            <a:r>
              <a:rPr lang="en-US" dirty="0" smtClean="0"/>
              <a:t>#define </a:t>
            </a:r>
            <a:r>
              <a:rPr lang="en-US" dirty="0" err="1" smtClean="0"/>
              <a:t>popsize</a:t>
            </a:r>
            <a:r>
              <a:rPr lang="en-US" dirty="0" smtClean="0"/>
              <a:t> 200;  //</a:t>
            </a:r>
            <a:r>
              <a:rPr lang="zh-CN" altLang="en-US" dirty="0" smtClean="0"/>
              <a:t>种群的规模；</a:t>
            </a:r>
            <a:r>
              <a:rPr lang="en-US" dirty="0" smtClean="0"/>
              <a:t> pc 0.618;  //</a:t>
            </a:r>
            <a:r>
              <a:rPr lang="zh-CN" altLang="en-US" dirty="0" smtClean="0"/>
              <a:t>交配概率</a:t>
            </a:r>
          </a:p>
          <a:p>
            <a:pPr lvl="3">
              <a:buNone/>
            </a:pPr>
            <a:r>
              <a:rPr lang="en-US" dirty="0" smtClean="0"/>
              <a:t>  pm 0.03  //</a:t>
            </a:r>
            <a:r>
              <a:rPr lang="zh-CN" altLang="en-US" dirty="0" smtClean="0"/>
              <a:t>变异概率；</a:t>
            </a:r>
            <a:r>
              <a:rPr lang="en-US" dirty="0" err="1" smtClean="0"/>
              <a:t>lchrom</a:t>
            </a:r>
            <a:r>
              <a:rPr lang="en-US" dirty="0" smtClean="0"/>
              <a:t> 50;  //</a:t>
            </a:r>
            <a:r>
              <a:rPr lang="zh-CN" altLang="en-US" dirty="0" smtClean="0"/>
              <a:t>染色体长度</a:t>
            </a:r>
          </a:p>
          <a:p>
            <a:pPr lvl="3">
              <a:buNone/>
            </a:pPr>
            <a:r>
              <a:rPr lang="en-US" dirty="0" smtClean="0"/>
              <a:t>  </a:t>
            </a:r>
            <a:r>
              <a:rPr lang="en-US" dirty="0" err="1" smtClean="0"/>
              <a:t>maxgen</a:t>
            </a:r>
            <a:r>
              <a:rPr lang="en-US" dirty="0" smtClean="0"/>
              <a:t> 1000;  //</a:t>
            </a:r>
            <a:r>
              <a:rPr lang="zh-CN" altLang="en-US" dirty="0" smtClean="0"/>
              <a:t>最大进化代数</a:t>
            </a:r>
          </a:p>
          <a:p>
            <a:pPr lvl="3"/>
            <a:r>
              <a:rPr lang="en-US" dirty="0" smtClean="0"/>
              <a:t> </a:t>
            </a:r>
            <a:r>
              <a:rPr lang="en-US" dirty="0" err="1" smtClean="0"/>
              <a:t>struct</a:t>
            </a:r>
            <a:r>
              <a:rPr lang="en-US" dirty="0" smtClean="0"/>
              <a:t> population {</a:t>
            </a:r>
            <a:endParaRPr lang="zh-CN" altLang="en-US" dirty="0" smtClean="0"/>
          </a:p>
          <a:p>
            <a:pPr lvl="3">
              <a:buNone/>
            </a:pPr>
            <a:r>
              <a:rPr lang="en-US" dirty="0" smtClean="0"/>
              <a:t>        unsigned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chrom</a:t>
            </a:r>
            <a:r>
              <a:rPr lang="en-US" dirty="0" smtClean="0"/>
              <a:t>[</a:t>
            </a:r>
            <a:r>
              <a:rPr lang="en-US" dirty="0" err="1" smtClean="0"/>
              <a:t>lchrom</a:t>
            </a:r>
            <a:r>
              <a:rPr lang="en-US" dirty="0" smtClean="0"/>
              <a:t>];   //</a:t>
            </a:r>
            <a:r>
              <a:rPr lang="zh-CN" altLang="en-US" dirty="0" smtClean="0"/>
              <a:t>染色体</a:t>
            </a:r>
          </a:p>
          <a:p>
            <a:pPr lvl="3">
              <a:buNone/>
            </a:pPr>
            <a:r>
              <a:rPr lang="en-US" dirty="0" smtClean="0"/>
              <a:t>        double weight; double fitness;  //</a:t>
            </a:r>
            <a:r>
              <a:rPr lang="zh-CN" altLang="en-US" dirty="0" smtClean="0"/>
              <a:t>背包重量；适应度</a:t>
            </a:r>
          </a:p>
          <a:p>
            <a:pPr lvl="3">
              <a:buNone/>
            </a:pPr>
            <a:r>
              <a:rPr lang="en-US" dirty="0" smtClean="0"/>
              <a:t>        unsigned </a:t>
            </a:r>
            <a:r>
              <a:rPr lang="en-US" dirty="0" err="1" smtClean="0"/>
              <a:t>int</a:t>
            </a:r>
            <a:r>
              <a:rPr lang="en-US" dirty="0" smtClean="0"/>
              <a:t> parent1,parent2,cross; };  //</a:t>
            </a:r>
            <a:r>
              <a:rPr lang="zh-CN" altLang="en-US" dirty="0" smtClean="0"/>
              <a:t>双亲、交叉点</a:t>
            </a:r>
          </a:p>
          <a:p>
            <a:pPr lvl="3"/>
            <a:r>
              <a:rPr lang="en-US" dirty="0" smtClean="0"/>
              <a:t> //</a:t>
            </a:r>
            <a:r>
              <a:rPr lang="zh-CN" altLang="en-US" dirty="0" smtClean="0"/>
              <a:t>新生代种群、父代种群</a:t>
            </a:r>
          </a:p>
          <a:p>
            <a:pPr lvl="3"/>
            <a:r>
              <a:rPr lang="en-US" dirty="0" err="1" smtClean="0"/>
              <a:t>struct</a:t>
            </a:r>
            <a:r>
              <a:rPr lang="en-US" dirty="0" smtClean="0"/>
              <a:t> population </a:t>
            </a:r>
            <a:r>
              <a:rPr lang="en-US" dirty="0" err="1" smtClean="0"/>
              <a:t>oldpop</a:t>
            </a:r>
            <a:r>
              <a:rPr lang="en-US" dirty="0" smtClean="0"/>
              <a:t>[</a:t>
            </a:r>
            <a:r>
              <a:rPr lang="en-US" dirty="0" err="1" smtClean="0"/>
              <a:t>popsize</a:t>
            </a:r>
            <a:r>
              <a:rPr lang="en-US" dirty="0" smtClean="0"/>
              <a:t>],</a:t>
            </a:r>
            <a:r>
              <a:rPr lang="en-US" dirty="0" err="1" smtClean="0"/>
              <a:t>newpop</a:t>
            </a:r>
            <a:r>
              <a:rPr lang="en-US" dirty="0" smtClean="0"/>
              <a:t>[</a:t>
            </a:r>
            <a:r>
              <a:rPr lang="en-US" dirty="0" err="1" smtClean="0"/>
              <a:t>popsize</a:t>
            </a:r>
            <a:r>
              <a:rPr lang="en-US" dirty="0" smtClean="0"/>
              <a:t>]; </a:t>
            </a:r>
            <a:endParaRPr lang="zh-CN" altLang="en-US" dirty="0" smtClean="0"/>
          </a:p>
          <a:p>
            <a:pPr lvl="3"/>
            <a:r>
              <a:rPr lang="en-US" dirty="0" smtClean="0"/>
              <a:t> //</a:t>
            </a:r>
            <a:r>
              <a:rPr lang="zh-CN" altLang="en-US" dirty="0" smtClean="0"/>
              <a:t>背包问题中物体重量、收益、背包容量</a:t>
            </a:r>
          </a:p>
          <a:p>
            <a:pPr lvl="3"/>
            <a:r>
              <a:rPr lang="en-US" dirty="0" err="1" smtClean="0"/>
              <a:t>int</a:t>
            </a:r>
            <a:r>
              <a:rPr lang="en-US" dirty="0" smtClean="0"/>
              <a:t> weight[</a:t>
            </a:r>
            <a:r>
              <a:rPr lang="en-US" dirty="0" err="1" smtClean="0"/>
              <a:t>lchrom</a:t>
            </a:r>
            <a:r>
              <a:rPr lang="en-US" dirty="0" smtClean="0"/>
              <a:t>],profit[</a:t>
            </a:r>
            <a:r>
              <a:rPr lang="en-US" dirty="0" err="1" smtClean="0"/>
              <a:t>lchrom</a:t>
            </a:r>
            <a:r>
              <a:rPr lang="en-US" dirty="0" smtClean="0"/>
              <a:t>],contain; 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遗传算法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285860"/>
            <a:ext cx="8329642" cy="4845065"/>
          </a:xfrm>
        </p:spPr>
        <p:txBody>
          <a:bodyPr/>
          <a:lstStyle/>
          <a:p>
            <a:r>
              <a:rPr lang="zh-CN" altLang="en-US" sz="2400" dirty="0" smtClean="0"/>
              <a:t>变量与结构定义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续）</a:t>
            </a:r>
            <a:endParaRPr lang="en-US" altLang="zh-CN" sz="2400" dirty="0" smtClean="0"/>
          </a:p>
          <a:p>
            <a:pPr lvl="1"/>
            <a:r>
              <a:rPr lang="en-US" sz="2000" dirty="0" smtClean="0"/>
              <a:t> //</a:t>
            </a:r>
            <a:r>
              <a:rPr lang="zh-CN" altLang="en-US" sz="2000" dirty="0" smtClean="0"/>
              <a:t>种群的总适应度、最小、最大、平均适应度</a:t>
            </a:r>
            <a:r>
              <a:rPr lang="en-US" sz="2000" dirty="0" smtClean="0"/>
              <a:t> </a:t>
            </a:r>
            <a:endParaRPr lang="zh-CN" altLang="en-US" sz="2000" dirty="0" smtClean="0"/>
          </a:p>
          <a:p>
            <a:pPr lvl="1"/>
            <a:r>
              <a:rPr lang="en-US" sz="2000" dirty="0" smtClean="0"/>
              <a:t>double </a:t>
            </a:r>
            <a:r>
              <a:rPr lang="en-US" sz="2000" dirty="0" err="1" smtClean="0"/>
              <a:t>sumfitness</a:t>
            </a:r>
            <a:r>
              <a:rPr lang="en-US" sz="2000" dirty="0" smtClean="0"/>
              <a:t>, </a:t>
            </a:r>
            <a:r>
              <a:rPr lang="en-US" sz="2000" dirty="0" err="1" smtClean="0"/>
              <a:t>minfitness</a:t>
            </a:r>
            <a:r>
              <a:rPr lang="en-US" sz="2000" dirty="0" smtClean="0"/>
              <a:t>, </a:t>
            </a:r>
            <a:r>
              <a:rPr lang="en-US" sz="2000" dirty="0" err="1" smtClean="0"/>
              <a:t>maxfitness</a:t>
            </a:r>
            <a:r>
              <a:rPr lang="en-US" sz="2000" dirty="0" smtClean="0"/>
              <a:t>, </a:t>
            </a:r>
            <a:r>
              <a:rPr lang="en-US" sz="2000" dirty="0" err="1" smtClean="0"/>
              <a:t>avgfitness</a:t>
            </a:r>
            <a:r>
              <a:rPr lang="en-US" sz="2000" dirty="0" smtClean="0"/>
              <a:t>;</a:t>
            </a:r>
            <a:endParaRPr lang="zh-CN" altLang="en-US" sz="2000" dirty="0" smtClean="0"/>
          </a:p>
          <a:p>
            <a:pPr lvl="1"/>
            <a:r>
              <a:rPr lang="en-US" sz="2000" dirty="0" smtClean="0"/>
              <a:t>double alpha;    //</a:t>
            </a:r>
            <a:r>
              <a:rPr lang="zh-CN" altLang="en-US" sz="2000" dirty="0" smtClean="0"/>
              <a:t>计算适应度时使用的惩罚函数系数</a:t>
            </a:r>
          </a:p>
          <a:p>
            <a:pPr lvl="1"/>
            <a:r>
              <a:rPr lang="en-US" sz="2000" dirty="0" err="1" smtClean="0"/>
              <a:t>int</a:t>
            </a:r>
            <a:r>
              <a:rPr lang="en-US" sz="2000" dirty="0" smtClean="0"/>
              <a:t>    </a:t>
            </a:r>
            <a:r>
              <a:rPr lang="en-US" sz="2000" dirty="0" err="1" smtClean="0"/>
              <a:t>minpop</a:t>
            </a:r>
            <a:r>
              <a:rPr lang="en-US" sz="2000" dirty="0" smtClean="0"/>
              <a:t>, </a:t>
            </a:r>
            <a:r>
              <a:rPr lang="en-US" sz="2000" dirty="0" err="1" smtClean="0"/>
              <a:t>maxpop</a:t>
            </a:r>
            <a:r>
              <a:rPr lang="en-US" sz="2000" dirty="0" smtClean="0"/>
              <a:t>; //</a:t>
            </a:r>
            <a:r>
              <a:rPr lang="zh-CN" altLang="en-US" sz="2000" dirty="0" smtClean="0"/>
              <a:t>一个种群中最大和最小适应度的个体</a:t>
            </a:r>
          </a:p>
          <a:p>
            <a:r>
              <a:rPr lang="zh-CN" altLang="en-US" sz="2400" dirty="0" smtClean="0"/>
              <a:t>函数定义</a:t>
            </a:r>
            <a:endParaRPr lang="en-US" altLang="zh-CN" sz="2400" dirty="0" smtClean="0"/>
          </a:p>
          <a:p>
            <a:pPr lvl="1"/>
            <a:r>
              <a:rPr lang="en-US" sz="2000" dirty="0" smtClean="0"/>
              <a:t>double </a:t>
            </a:r>
            <a:r>
              <a:rPr lang="en-US" sz="2000" dirty="0" err="1" smtClean="0"/>
              <a:t>cal_weight</a:t>
            </a:r>
            <a:r>
              <a:rPr lang="en-US" sz="2000" dirty="0" smtClean="0"/>
              <a:t>(unsigned </a:t>
            </a:r>
            <a:r>
              <a:rPr lang="en-US" sz="2000" dirty="0" err="1" smtClean="0"/>
              <a:t>int</a:t>
            </a:r>
            <a:r>
              <a:rPr lang="en-US" sz="2000" dirty="0" smtClean="0"/>
              <a:t> *</a:t>
            </a:r>
            <a:r>
              <a:rPr lang="en-US" sz="2000" dirty="0" err="1" smtClean="0"/>
              <a:t>chr</a:t>
            </a:r>
            <a:r>
              <a:rPr lang="en-US" sz="2000" dirty="0" smtClean="0"/>
              <a:t>)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    {    //</a:t>
            </a:r>
            <a:r>
              <a:rPr lang="zh-CN" altLang="en-US" sz="2000" dirty="0" smtClean="0"/>
              <a:t>计算的个体重量</a:t>
            </a:r>
          </a:p>
          <a:p>
            <a:pPr lvl="1"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j;  double </a:t>
            </a:r>
            <a:r>
              <a:rPr lang="en-US" sz="2000" dirty="0" err="1" smtClean="0"/>
              <a:t>pop_weight</a:t>
            </a:r>
            <a:r>
              <a:rPr lang="en-US" altLang="zh-CN" sz="2000" dirty="0" smtClean="0"/>
              <a:t>=0</a:t>
            </a:r>
            <a:r>
              <a:rPr lang="en-US" sz="2000" dirty="0" smtClean="0"/>
              <a:t>; 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     for (j=0;j&lt;</a:t>
            </a:r>
            <a:r>
              <a:rPr lang="en-US" sz="2000" dirty="0" err="1" smtClean="0"/>
              <a:t>lchrom;j</a:t>
            </a:r>
            <a:r>
              <a:rPr lang="en-US" sz="2000" dirty="0" smtClean="0"/>
              <a:t>++)  {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	  </a:t>
            </a:r>
            <a:r>
              <a:rPr lang="en-US" sz="2000" dirty="0" err="1" smtClean="0"/>
              <a:t>pop_weight</a:t>
            </a:r>
            <a:r>
              <a:rPr lang="en-US" sz="2000" dirty="0" smtClean="0"/>
              <a:t>=</a:t>
            </a:r>
            <a:r>
              <a:rPr lang="en-US" sz="2000" dirty="0" err="1" smtClean="0"/>
              <a:t>pop_weight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            +(*</a:t>
            </a:r>
            <a:r>
              <a:rPr lang="en-US" sz="2000" dirty="0" err="1" smtClean="0"/>
              <a:t>chr</a:t>
            </a:r>
            <a:r>
              <a:rPr lang="en-US" sz="2000" dirty="0" smtClean="0"/>
              <a:t>)*weight[j];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	  </a:t>
            </a:r>
            <a:r>
              <a:rPr lang="en-US" sz="2000" dirty="0" err="1" smtClean="0"/>
              <a:t>chr</a:t>
            </a:r>
            <a:r>
              <a:rPr lang="en-US" sz="2000" dirty="0" smtClean="0"/>
              <a:t>++;  }   return </a:t>
            </a:r>
            <a:r>
              <a:rPr lang="en-US" sz="2000" dirty="0" err="1" smtClean="0"/>
              <a:t>pop_weight</a:t>
            </a:r>
            <a:r>
              <a:rPr lang="en-US" sz="2000" dirty="0" smtClean="0"/>
              <a:t>;   }</a:t>
            </a:r>
            <a:endParaRPr lang="zh-CN" alt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297201" y="3643314"/>
            <a:ext cx="386516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/>
              <a:t>double </a:t>
            </a:r>
            <a:r>
              <a:rPr lang="en-US" sz="2000" dirty="0" err="1" smtClean="0"/>
              <a:t>cal_fit</a:t>
            </a:r>
            <a:r>
              <a:rPr lang="en-US" sz="2000" dirty="0" smtClean="0"/>
              <a:t>(unsigned </a:t>
            </a:r>
            <a:r>
              <a:rPr lang="en-US" sz="2000" dirty="0" err="1" smtClean="0"/>
              <a:t>int</a:t>
            </a:r>
            <a:r>
              <a:rPr lang="en-US" sz="2000" dirty="0" smtClean="0"/>
              <a:t> *</a:t>
            </a:r>
            <a:r>
              <a:rPr lang="en-US" sz="2000" dirty="0" err="1" smtClean="0"/>
              <a:t>chr</a:t>
            </a:r>
            <a:r>
              <a:rPr lang="en-US" sz="2000" dirty="0" smtClean="0"/>
              <a:t>)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 {  //</a:t>
            </a:r>
            <a:r>
              <a:rPr lang="zh-CN" altLang="en-US" sz="2000" dirty="0" smtClean="0"/>
              <a:t>种群中个体适应度计算</a:t>
            </a:r>
            <a:r>
              <a:rPr lang="en-US" sz="2000" dirty="0" smtClean="0"/>
              <a:t>/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j;  double </a:t>
            </a:r>
            <a:r>
              <a:rPr lang="en-US" sz="2000" dirty="0" err="1" smtClean="0"/>
              <a:t>pop_profit</a:t>
            </a:r>
            <a:r>
              <a:rPr lang="en-US" sz="2000" dirty="0" smtClean="0"/>
              <a:t>=0; 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    for (j=0;j&lt;</a:t>
            </a:r>
            <a:r>
              <a:rPr lang="en-US" sz="2000" dirty="0" err="1" smtClean="0"/>
              <a:t>lchrom;j</a:t>
            </a:r>
            <a:r>
              <a:rPr lang="en-US" sz="2000" dirty="0" smtClean="0"/>
              <a:t>++)  {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     </a:t>
            </a:r>
            <a:r>
              <a:rPr lang="en-US" sz="2000" dirty="0" err="1" smtClean="0"/>
              <a:t>pop_profit</a:t>
            </a:r>
            <a:r>
              <a:rPr lang="en-US" sz="2000" dirty="0" smtClean="0"/>
              <a:t>=</a:t>
            </a:r>
            <a:r>
              <a:rPr lang="en-US" sz="2000" dirty="0" err="1" smtClean="0"/>
              <a:t>pop_profit</a:t>
            </a:r>
            <a:endParaRPr lang="en-US" sz="2000" dirty="0" smtClean="0"/>
          </a:p>
          <a:p>
            <a:pPr algn="l"/>
            <a:r>
              <a:rPr lang="en-US" sz="2000" dirty="0" smtClean="0"/>
              <a:t>             +(*</a:t>
            </a:r>
            <a:r>
              <a:rPr lang="en-US" sz="2000" dirty="0" err="1" smtClean="0"/>
              <a:t>chr</a:t>
            </a:r>
            <a:r>
              <a:rPr lang="en-US" sz="2000" dirty="0" smtClean="0"/>
              <a:t>)*profit[j];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	 </a:t>
            </a:r>
            <a:r>
              <a:rPr lang="en-US" sz="2000" dirty="0" err="1" smtClean="0"/>
              <a:t>chr</a:t>
            </a:r>
            <a:r>
              <a:rPr lang="en-US" sz="2000" dirty="0" smtClean="0"/>
              <a:t>++;  }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  return </a:t>
            </a:r>
            <a:r>
              <a:rPr lang="en-US" sz="2000" dirty="0" err="1" smtClean="0"/>
              <a:t>pop_profit</a:t>
            </a:r>
            <a:r>
              <a:rPr lang="en-US" sz="2000" dirty="0" smtClean="0"/>
              <a:t>; }</a:t>
            </a:r>
            <a:endParaRPr lang="zh-CN" altLang="en-US" sz="2000" dirty="0" smtClean="0"/>
          </a:p>
        </p:txBody>
      </p:sp>
      <p:cxnSp>
        <p:nvCxnSpPr>
          <p:cNvPr id="10" name="直接连接符 9"/>
          <p:cNvCxnSpPr/>
          <p:nvPr/>
        </p:nvCxnSpPr>
        <p:spPr bwMode="auto">
          <a:xfrm rot="5400000">
            <a:off x="3964777" y="4893479"/>
            <a:ext cx="26432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遗传算法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559313"/>
          </a:xfrm>
        </p:spPr>
        <p:txBody>
          <a:bodyPr/>
          <a:lstStyle/>
          <a:p>
            <a:pPr lvl="1"/>
            <a:r>
              <a:rPr lang="en-US" sz="2400" dirty="0" smtClean="0"/>
              <a:t>void </a:t>
            </a:r>
            <a:r>
              <a:rPr lang="en-US" sz="2400" dirty="0" err="1" smtClean="0"/>
              <a:t>initpop</a:t>
            </a:r>
            <a:r>
              <a:rPr lang="en-US" sz="2400" dirty="0" smtClean="0"/>
              <a:t>( ) </a:t>
            </a:r>
            <a:r>
              <a:rPr lang="en-US" sz="2000" dirty="0" smtClean="0"/>
              <a:t>{  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生成初始种群</a:t>
            </a:r>
            <a:r>
              <a:rPr lang="en-US" sz="2000" dirty="0" smtClean="0"/>
              <a:t> 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, j, </a:t>
            </a:r>
            <a:r>
              <a:rPr lang="en-US" sz="2000" dirty="0" err="1" smtClean="0"/>
              <a:t>ispop</a:t>
            </a:r>
            <a:r>
              <a:rPr lang="en-US" sz="2000" dirty="0" smtClean="0"/>
              <a:t>=false; 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  double </a:t>
            </a:r>
            <a:r>
              <a:rPr lang="en-US" sz="2000" dirty="0" err="1" smtClean="0"/>
              <a:t>tmpWeight</a:t>
            </a:r>
            <a:r>
              <a:rPr lang="en-US" sz="2000" dirty="0" smtClean="0"/>
              <a:t>;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   //</a:t>
            </a:r>
            <a:r>
              <a:rPr lang="zh-CN" altLang="en-US" sz="2000" dirty="0" smtClean="0"/>
              <a:t>生成</a:t>
            </a:r>
            <a:r>
              <a:rPr lang="en-US" sz="2000" dirty="0" err="1" smtClean="0"/>
              <a:t>popsize</a:t>
            </a:r>
            <a:r>
              <a:rPr lang="zh-CN" altLang="en-US" sz="2000" dirty="0" smtClean="0"/>
              <a:t>个种群个体</a:t>
            </a:r>
          </a:p>
          <a:p>
            <a:pPr lvl="1">
              <a:buNone/>
            </a:pPr>
            <a:r>
              <a:rPr lang="en-US" sz="2000" dirty="0" smtClean="0"/>
              <a:t>  for(</a:t>
            </a:r>
            <a:r>
              <a:rPr lang="en-US" sz="2000" dirty="0" err="1" smtClean="0"/>
              <a:t>i</a:t>
            </a:r>
            <a:r>
              <a:rPr lang="en-US" sz="2000" dirty="0" smtClean="0"/>
              <a:t>=0;i&lt;</a:t>
            </a:r>
            <a:r>
              <a:rPr lang="en-US" sz="2000" dirty="0" err="1" smtClean="0"/>
              <a:t>popsize;i</a:t>
            </a:r>
            <a:r>
              <a:rPr lang="en-US" sz="2000" dirty="0" smtClean="0"/>
              <a:t>++) {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    while (!</a:t>
            </a:r>
            <a:r>
              <a:rPr lang="en-US" sz="2000" dirty="0" err="1" smtClean="0"/>
              <a:t>ispop</a:t>
            </a:r>
            <a:r>
              <a:rPr lang="en-US" sz="2000" dirty="0" smtClean="0"/>
              <a:t>) {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	 for(j=0;j&lt;</a:t>
            </a:r>
            <a:r>
              <a:rPr lang="en-US" sz="2000" dirty="0" err="1" smtClean="0"/>
              <a:t>lchrom;j</a:t>
            </a:r>
            <a:r>
              <a:rPr lang="en-US" sz="2000" dirty="0" smtClean="0"/>
              <a:t>++)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	   </a:t>
            </a:r>
            <a:r>
              <a:rPr lang="en-US" sz="2000" dirty="0" err="1" smtClean="0"/>
              <a:t>oldpop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].</a:t>
            </a:r>
            <a:r>
              <a:rPr lang="en-US" sz="2000" dirty="0" err="1" smtClean="0"/>
              <a:t>chrom</a:t>
            </a:r>
            <a:r>
              <a:rPr lang="en-US" sz="2000" dirty="0" smtClean="0"/>
              <a:t>[j]=rand()%2;</a:t>
            </a:r>
            <a:endParaRPr lang="zh-CN" altLang="en-US" sz="2000" dirty="0" smtClean="0"/>
          </a:p>
          <a:p>
            <a:pPr>
              <a:buNone/>
            </a:pPr>
            <a:r>
              <a:rPr lang="en-US" sz="2000" dirty="0" smtClean="0"/>
              <a:t>	     </a:t>
            </a:r>
            <a:r>
              <a:rPr lang="en-US" sz="2000" dirty="0" err="1" smtClean="0"/>
              <a:t>tmpWeight</a:t>
            </a:r>
            <a:r>
              <a:rPr lang="en-US" sz="2000" dirty="0" smtClean="0"/>
              <a:t>=</a:t>
            </a:r>
          </a:p>
          <a:p>
            <a:pPr>
              <a:buNone/>
            </a:pPr>
            <a:r>
              <a:rPr lang="en-US" sz="2000" dirty="0" smtClean="0"/>
              <a:t>             </a:t>
            </a:r>
            <a:r>
              <a:rPr lang="en-US" sz="2000" dirty="0" err="1" smtClean="0"/>
              <a:t>cal_weight</a:t>
            </a:r>
            <a:r>
              <a:rPr lang="en-US" sz="2000" dirty="0" smtClean="0"/>
              <a:t>(</a:t>
            </a:r>
            <a:r>
              <a:rPr lang="en-US" sz="2000" dirty="0" err="1" smtClean="0"/>
              <a:t>oldpop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].</a:t>
            </a:r>
            <a:r>
              <a:rPr lang="en-US" sz="2000" dirty="0" err="1" smtClean="0"/>
              <a:t>chrom</a:t>
            </a:r>
            <a:r>
              <a:rPr lang="en-US" sz="2000" dirty="0" smtClean="0"/>
              <a:t>);</a:t>
            </a:r>
            <a:endParaRPr lang="zh-CN" alt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786314" y="2000240"/>
            <a:ext cx="362310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/>
              <a:t>  if (</a:t>
            </a:r>
            <a:r>
              <a:rPr lang="en-US" sz="2000" dirty="0" err="1" smtClean="0"/>
              <a:t>tmpWeight</a:t>
            </a:r>
            <a:r>
              <a:rPr lang="en-US" sz="2000" dirty="0" smtClean="0"/>
              <a:t>&lt;=contain){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 </a:t>
            </a:r>
            <a:r>
              <a:rPr lang="en-US" sz="2000" dirty="0" err="1" smtClean="0"/>
              <a:t>oldpop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].fitness=</a:t>
            </a:r>
          </a:p>
          <a:p>
            <a:pPr algn="l"/>
            <a:r>
              <a:rPr lang="en-US" sz="2000" dirty="0" smtClean="0"/>
              <a:t>           </a:t>
            </a:r>
            <a:r>
              <a:rPr lang="en-US" sz="2000" dirty="0" err="1" smtClean="0"/>
              <a:t>cal_fit</a:t>
            </a:r>
            <a:r>
              <a:rPr lang="en-US" sz="2000" dirty="0" smtClean="0"/>
              <a:t>(</a:t>
            </a:r>
            <a:r>
              <a:rPr lang="en-US" sz="2000" dirty="0" err="1" smtClean="0"/>
              <a:t>oldpop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].</a:t>
            </a:r>
            <a:r>
              <a:rPr lang="en-US" sz="2000" dirty="0" err="1" smtClean="0"/>
              <a:t>chrom</a:t>
            </a:r>
            <a:r>
              <a:rPr lang="en-US" sz="2000" dirty="0" smtClean="0"/>
              <a:t>);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 </a:t>
            </a:r>
            <a:r>
              <a:rPr lang="en-US" sz="2000" dirty="0" err="1" smtClean="0"/>
              <a:t>oldpop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].weight=</a:t>
            </a:r>
            <a:r>
              <a:rPr lang="en-US" sz="2000" dirty="0" err="1" smtClean="0"/>
              <a:t>tmpWeight</a:t>
            </a:r>
            <a:r>
              <a:rPr lang="en-US" sz="2000" dirty="0" smtClean="0"/>
              <a:t>;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 </a:t>
            </a:r>
            <a:r>
              <a:rPr lang="en-US" sz="2000" dirty="0" err="1" smtClean="0"/>
              <a:t>oldpop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].parent1=0;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 </a:t>
            </a:r>
            <a:r>
              <a:rPr lang="en-US" sz="2000" dirty="0" err="1" smtClean="0"/>
              <a:t>oldpop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].parent2=0;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 </a:t>
            </a:r>
            <a:r>
              <a:rPr lang="en-US" sz="2000" dirty="0" err="1" smtClean="0"/>
              <a:t>oldpop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].cross=0;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 </a:t>
            </a:r>
            <a:r>
              <a:rPr lang="en-US" sz="2000" dirty="0" err="1" smtClean="0"/>
              <a:t>ispop</a:t>
            </a:r>
            <a:r>
              <a:rPr lang="en-US" sz="2000" dirty="0" smtClean="0"/>
              <a:t>=true;  } //</a:t>
            </a:r>
            <a:r>
              <a:rPr lang="zh-CN" altLang="en-US" sz="2000" dirty="0" smtClean="0"/>
              <a:t>此个体可以</a:t>
            </a:r>
          </a:p>
          <a:p>
            <a:pPr algn="l"/>
            <a:r>
              <a:rPr lang="en-US" sz="2000" dirty="0" smtClean="0"/>
              <a:t>  }                      //</a:t>
            </a:r>
            <a:r>
              <a:rPr lang="zh-CN" altLang="en-US" sz="2000" dirty="0" smtClean="0"/>
              <a:t>加入到种群中</a:t>
            </a:r>
          </a:p>
          <a:p>
            <a:pPr algn="l"/>
            <a:r>
              <a:rPr lang="en-US" sz="2000" dirty="0" smtClean="0"/>
              <a:t>  else  </a:t>
            </a:r>
            <a:r>
              <a:rPr lang="en-US" sz="2000" dirty="0" err="1" smtClean="0"/>
              <a:t>ispop</a:t>
            </a:r>
            <a:r>
              <a:rPr lang="en-US" sz="2000" dirty="0" smtClean="0"/>
              <a:t>=false;  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不是解</a:t>
            </a:r>
          </a:p>
          <a:p>
            <a:pPr algn="l"/>
            <a:r>
              <a:rPr lang="en-US" sz="2000" dirty="0" smtClean="0"/>
              <a:t> }  </a:t>
            </a:r>
          </a:p>
          <a:p>
            <a:pPr algn="l"/>
            <a:r>
              <a:rPr lang="en-US" sz="2000" dirty="0" smtClean="0"/>
              <a:t>}</a:t>
            </a:r>
            <a:endParaRPr lang="zh-CN" altLang="en-US" sz="2000" dirty="0"/>
          </a:p>
        </p:txBody>
      </p:sp>
      <p:cxnSp>
        <p:nvCxnSpPr>
          <p:cNvPr id="6" name="直接连接符 5"/>
          <p:cNvCxnSpPr/>
          <p:nvPr/>
        </p:nvCxnSpPr>
        <p:spPr bwMode="auto">
          <a:xfrm rot="16200000" flipH="1">
            <a:off x="2536017" y="4036225"/>
            <a:ext cx="4286282" cy="714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启发式算法基本概念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/>
          <a:lstStyle/>
          <a:p>
            <a:pPr lvl="1"/>
            <a:r>
              <a:rPr lang="zh-CN" altLang="en-US" dirty="0" smtClean="0"/>
              <a:t>启发式算法的性能分析</a:t>
            </a:r>
            <a:endParaRPr lang="en-US" altLang="zh-CN" dirty="0" smtClean="0"/>
          </a:p>
          <a:p>
            <a:pPr lvl="2"/>
            <a:r>
              <a:rPr lang="zh-CN" altLang="en-US" sz="2000" dirty="0" smtClean="0"/>
              <a:t>最坏情形分析：从最坏实例评价解的效果和时间复杂度。</a:t>
            </a:r>
          </a:p>
          <a:p>
            <a:pPr lvl="2"/>
            <a:r>
              <a:rPr lang="zh-CN" altLang="en-US" sz="2000" dirty="0" smtClean="0"/>
              <a:t>概率分析：假设实例数据服从一定的概率分布。</a:t>
            </a:r>
          </a:p>
          <a:p>
            <a:pPr lvl="2"/>
            <a:r>
              <a:rPr lang="zh-CN" altLang="en-US" sz="2000" dirty="0" smtClean="0"/>
              <a:t>大规模计算分析</a:t>
            </a:r>
          </a:p>
          <a:p>
            <a:pPr lvl="3"/>
            <a:r>
              <a:rPr lang="zh-CN" altLang="en-US" dirty="0" smtClean="0"/>
              <a:t>只有一些特殊和简单的问题可采用理论分析方法。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实际中大量问题采用大规模计算分析方法。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通过大量的实例计算，评价算法的计算效果：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计算机能否承受、用户能否接受？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距离问题的最优解或下界</a:t>
            </a:r>
            <a:r>
              <a:rPr lang="en-US" altLang="zh-CN" dirty="0" smtClean="0"/>
              <a:t>(</a:t>
            </a:r>
            <a:r>
              <a:rPr lang="zh-CN" altLang="en-US" dirty="0" smtClean="0"/>
              <a:t>优化目标最小</a:t>
            </a:r>
            <a:r>
              <a:rPr lang="en-US" altLang="zh-CN" dirty="0" smtClean="0"/>
              <a:t>)</a:t>
            </a:r>
            <a:r>
              <a:rPr lang="zh-CN" altLang="en-US" dirty="0" smtClean="0"/>
              <a:t>多远？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若不知下界，可通过对比，分析比较不同算法的效果。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评价因素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数据产生：具代表性的随机数据，如标准数据集。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结果分析：解的绝对差、相对差、稳定性</a:t>
            </a:r>
            <a:r>
              <a:rPr lang="en-US" altLang="zh-CN" dirty="0" smtClean="0"/>
              <a:t>(</a:t>
            </a:r>
            <a:r>
              <a:rPr lang="zh-CN" altLang="en-US" dirty="0" smtClean="0"/>
              <a:t>方差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，耗时等。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遗传算法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 smtClean="0"/>
              <a:t>void statistics(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population *pop)</a:t>
            </a:r>
            <a:endParaRPr lang="zh-CN" altLang="en-US" sz="2400" dirty="0" smtClean="0"/>
          </a:p>
          <a:p>
            <a:pPr lvl="1">
              <a:buNone/>
            </a:pPr>
            <a:r>
              <a:rPr lang="en-US" sz="2000" dirty="0" smtClean="0"/>
              <a:t>{  //</a:t>
            </a:r>
            <a:r>
              <a:rPr lang="zh-CN" altLang="en-US" sz="2000" dirty="0" smtClean="0"/>
              <a:t>群体适应度的最大最小值以及其他信息</a:t>
            </a:r>
            <a:r>
              <a:rPr lang="en-US" sz="2000" dirty="0" smtClean="0"/>
              <a:t> 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; double </a:t>
            </a:r>
            <a:r>
              <a:rPr lang="en-US" sz="2000" dirty="0" err="1" smtClean="0"/>
              <a:t>tmp_fit</a:t>
            </a:r>
            <a:r>
              <a:rPr lang="en-US" sz="2000" dirty="0" smtClean="0"/>
              <a:t>;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 	</a:t>
            </a:r>
            <a:r>
              <a:rPr lang="en-US" sz="2000" dirty="0" err="1" smtClean="0"/>
              <a:t>sumfitness</a:t>
            </a:r>
            <a:r>
              <a:rPr lang="en-US" sz="2000" dirty="0" smtClean="0"/>
              <a:t>=pop[0].fitness;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minfitness</a:t>
            </a:r>
            <a:r>
              <a:rPr lang="en-US" sz="2000" dirty="0" smtClean="0"/>
              <a:t>=pop[0].fitness;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maxfitness</a:t>
            </a:r>
            <a:r>
              <a:rPr lang="en-US" sz="2000" dirty="0" smtClean="0"/>
              <a:t>=pop[0].fitness;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maxpop</a:t>
            </a:r>
            <a:r>
              <a:rPr lang="en-US" sz="2000" dirty="0" smtClean="0"/>
              <a:t>=0; </a:t>
            </a:r>
            <a:r>
              <a:rPr lang="en-US" sz="2000" dirty="0" err="1" smtClean="0"/>
              <a:t>minpop</a:t>
            </a:r>
            <a:r>
              <a:rPr lang="en-US" sz="2000" dirty="0" smtClean="0"/>
              <a:t>=0;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	for (</a:t>
            </a:r>
            <a:r>
              <a:rPr lang="en-US" sz="2000" dirty="0" err="1" smtClean="0"/>
              <a:t>i</a:t>
            </a:r>
            <a:r>
              <a:rPr lang="en-US" sz="2000" dirty="0" smtClean="0"/>
              <a:t>=1;i&lt;</a:t>
            </a:r>
            <a:r>
              <a:rPr lang="en-US" sz="2000" dirty="0" err="1" smtClean="0"/>
              <a:t>popsize;i</a:t>
            </a:r>
            <a:r>
              <a:rPr lang="en-US" sz="2000" dirty="0" smtClean="0"/>
              <a:t>++)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	{      //</a:t>
            </a:r>
            <a:r>
              <a:rPr lang="zh-CN" altLang="en-US" sz="2000" dirty="0" smtClean="0"/>
              <a:t>计算种群的总适应度</a:t>
            </a:r>
          </a:p>
          <a:p>
            <a:pPr lvl="1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sumfitness</a:t>
            </a:r>
            <a:r>
              <a:rPr lang="en-US" sz="2000" dirty="0" smtClean="0"/>
              <a:t>=</a:t>
            </a:r>
            <a:r>
              <a:rPr lang="en-US" sz="2000" dirty="0" err="1" smtClean="0"/>
              <a:t>sumfitness</a:t>
            </a:r>
            <a:r>
              <a:rPr lang="en-US" sz="2000" dirty="0" smtClean="0"/>
              <a:t>+</a:t>
            </a:r>
          </a:p>
          <a:p>
            <a:pPr lvl="1">
              <a:buNone/>
            </a:pPr>
            <a:r>
              <a:rPr lang="en-US" sz="2000" dirty="0" smtClean="0"/>
              <a:t>                 pop[</a:t>
            </a:r>
            <a:r>
              <a:rPr lang="en-US" sz="2000" dirty="0" err="1" smtClean="0"/>
              <a:t>i</a:t>
            </a:r>
            <a:r>
              <a:rPr lang="en-US" sz="2000" dirty="0" smtClean="0"/>
              <a:t>].fitness;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tmp_fit</a:t>
            </a:r>
            <a:r>
              <a:rPr lang="en-US" sz="2000" dirty="0" smtClean="0"/>
              <a:t>=pop[</a:t>
            </a:r>
            <a:r>
              <a:rPr lang="en-US" sz="2000" dirty="0" err="1" smtClean="0"/>
              <a:t>i</a:t>
            </a:r>
            <a:r>
              <a:rPr lang="en-US" sz="2000" dirty="0" smtClean="0"/>
              <a:t>].fitness;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2500868"/>
            <a:ext cx="439254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/>
              <a:t>//</a:t>
            </a:r>
            <a:r>
              <a:rPr lang="zh-CN" altLang="en-US" sz="2000" dirty="0" smtClean="0"/>
              <a:t>选择种群中最大适应度的个体</a:t>
            </a:r>
          </a:p>
          <a:p>
            <a:pPr algn="l"/>
            <a:r>
              <a:rPr lang="en-US" sz="2000" dirty="0" smtClean="0"/>
              <a:t>if ((</a:t>
            </a:r>
            <a:r>
              <a:rPr lang="en-US" sz="2000" dirty="0" err="1" smtClean="0"/>
              <a:t>tmp_fit</a:t>
            </a:r>
            <a:r>
              <a:rPr lang="en-US" sz="2000" dirty="0" smtClean="0"/>
              <a:t>&gt;</a:t>
            </a:r>
            <a:r>
              <a:rPr lang="en-US" sz="2000" dirty="0" err="1" smtClean="0"/>
              <a:t>maxfitness</a:t>
            </a:r>
            <a:r>
              <a:rPr lang="en-US" sz="2000" dirty="0" smtClean="0"/>
              <a:t>) </a:t>
            </a:r>
            <a:r>
              <a:rPr lang="en-US" altLang="zh-CN" sz="2000" dirty="0" smtClean="0"/>
              <a:t>{</a:t>
            </a:r>
            <a:endParaRPr lang="en-US" sz="2000" dirty="0" smtClean="0"/>
          </a:p>
          <a:p>
            <a:pPr algn="l"/>
            <a:r>
              <a:rPr lang="en-US" sz="2000" dirty="0" smtClean="0"/>
              <a:t>  </a:t>
            </a:r>
            <a:r>
              <a:rPr lang="en-US" sz="2000" dirty="0" err="1" smtClean="0"/>
              <a:t>maxfitness</a:t>
            </a:r>
            <a:r>
              <a:rPr lang="en-US" sz="2000" dirty="0" smtClean="0"/>
              <a:t>=pop[</a:t>
            </a:r>
            <a:r>
              <a:rPr lang="en-US" sz="2000" dirty="0" err="1" smtClean="0"/>
              <a:t>i</a:t>
            </a:r>
            <a:r>
              <a:rPr lang="en-US" sz="2000" dirty="0" smtClean="0"/>
              <a:t>].fitness;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  </a:t>
            </a:r>
            <a:r>
              <a:rPr lang="en-US" sz="2000" dirty="0" err="1" smtClean="0"/>
              <a:t>maxpop</a:t>
            </a:r>
            <a:r>
              <a:rPr lang="en-US" sz="2000" dirty="0" smtClean="0"/>
              <a:t>=</a:t>
            </a:r>
            <a:r>
              <a:rPr lang="en-US" sz="2000" dirty="0" err="1" smtClean="0"/>
              <a:t>i</a:t>
            </a:r>
            <a:r>
              <a:rPr lang="en-US" sz="2000" dirty="0" smtClean="0"/>
              <a:t>; }</a:t>
            </a:r>
          </a:p>
          <a:p>
            <a:pPr algn="l"/>
            <a:r>
              <a:rPr lang="en-US" sz="2000" dirty="0" smtClean="0"/>
              <a:t>//</a:t>
            </a:r>
            <a:r>
              <a:rPr lang="zh-CN" altLang="en-US" sz="2000" dirty="0" smtClean="0"/>
              <a:t>选择种群中最小适应度的个体</a:t>
            </a:r>
            <a:endParaRPr lang="en-US" altLang="zh-CN" sz="2000" dirty="0" smtClean="0"/>
          </a:p>
          <a:p>
            <a:pPr algn="l"/>
            <a:r>
              <a:rPr lang="en-US" sz="2000" dirty="0" smtClean="0"/>
              <a:t>if (</a:t>
            </a:r>
            <a:r>
              <a:rPr lang="en-US" sz="2000" dirty="0" err="1" smtClean="0"/>
              <a:t>tmp_fit</a:t>
            </a:r>
            <a:r>
              <a:rPr lang="en-US" sz="2000" dirty="0" smtClean="0"/>
              <a:t>&lt;</a:t>
            </a:r>
            <a:r>
              <a:rPr lang="en-US" sz="2000" dirty="0" err="1" smtClean="0"/>
              <a:t>minfitness</a:t>
            </a:r>
            <a:r>
              <a:rPr lang="en-US" sz="2000" dirty="0" smtClean="0"/>
              <a:t>) {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 </a:t>
            </a:r>
            <a:r>
              <a:rPr lang="en-US" sz="2000" dirty="0" err="1" smtClean="0"/>
              <a:t>minfitness</a:t>
            </a:r>
            <a:r>
              <a:rPr lang="en-US" sz="2000" dirty="0" smtClean="0"/>
              <a:t>=pop[</a:t>
            </a:r>
            <a:r>
              <a:rPr lang="en-US" sz="2000" dirty="0" err="1" smtClean="0"/>
              <a:t>i</a:t>
            </a:r>
            <a:r>
              <a:rPr lang="en-US" sz="2000" dirty="0" smtClean="0"/>
              <a:t>].fitness;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</a:t>
            </a:r>
            <a:r>
              <a:rPr lang="en-US" sz="2000" dirty="0" err="1" smtClean="0"/>
              <a:t>minpop</a:t>
            </a:r>
            <a:r>
              <a:rPr lang="en-US" sz="2000" dirty="0" smtClean="0"/>
              <a:t>=</a:t>
            </a:r>
            <a:r>
              <a:rPr lang="en-US" sz="2000" dirty="0" err="1" smtClean="0"/>
              <a:t>i</a:t>
            </a:r>
            <a:r>
              <a:rPr lang="en-US" sz="2000" dirty="0" smtClean="0"/>
              <a:t>;}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//</a:t>
            </a:r>
            <a:r>
              <a:rPr lang="zh-CN" altLang="en-US" sz="2000" dirty="0" smtClean="0"/>
              <a:t>计算平均适应度</a:t>
            </a:r>
          </a:p>
          <a:p>
            <a:pPr algn="l"/>
            <a:r>
              <a:rPr lang="en-US" sz="2000" dirty="0" err="1" smtClean="0"/>
              <a:t>avgfitness</a:t>
            </a:r>
            <a:r>
              <a:rPr lang="en-US" sz="2000" dirty="0" smtClean="0"/>
              <a:t>=</a:t>
            </a:r>
            <a:r>
              <a:rPr lang="en-US" sz="2000" dirty="0" err="1" smtClean="0"/>
              <a:t>sumfitness</a:t>
            </a:r>
            <a:r>
              <a:rPr lang="en-US" sz="2000" dirty="0" smtClean="0"/>
              <a:t>/(float)</a:t>
            </a:r>
            <a:r>
              <a:rPr lang="en-US" sz="2000" dirty="0" err="1" smtClean="0"/>
              <a:t>popsize</a:t>
            </a:r>
            <a:r>
              <a:rPr lang="en-US" sz="2000" dirty="0" smtClean="0"/>
              <a:t>;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} }</a:t>
            </a:r>
            <a:endParaRPr lang="zh-CN" altLang="en-US" sz="2000" dirty="0" smtClean="0"/>
          </a:p>
        </p:txBody>
      </p:sp>
      <p:cxnSp>
        <p:nvCxnSpPr>
          <p:cNvPr id="6" name="直接连接符 5"/>
          <p:cNvCxnSpPr/>
          <p:nvPr/>
        </p:nvCxnSpPr>
        <p:spPr bwMode="auto">
          <a:xfrm rot="5400000">
            <a:off x="2607455" y="4321975"/>
            <a:ext cx="364333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遗传算法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357298"/>
            <a:ext cx="8229600" cy="4786346"/>
          </a:xfrm>
        </p:spPr>
        <p:txBody>
          <a:bodyPr/>
          <a:lstStyle/>
          <a:p>
            <a:pPr lvl="1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selection() </a:t>
            </a:r>
            <a:r>
              <a:rPr lang="en-US" sz="2000" dirty="0" smtClean="0"/>
              <a:t>{     //</a:t>
            </a:r>
            <a:r>
              <a:rPr lang="zh-CN" altLang="en-US" sz="2000" dirty="0" smtClean="0"/>
              <a:t>赌轮法选择进行</a:t>
            </a:r>
          </a:p>
          <a:p>
            <a:pPr lvl="1">
              <a:buNone/>
            </a:pPr>
            <a:r>
              <a:rPr lang="en-US" sz="2000" dirty="0" smtClean="0"/>
              <a:t>  double </a:t>
            </a:r>
            <a:r>
              <a:rPr lang="en-US" sz="2000" dirty="0" err="1" smtClean="0"/>
              <a:t>wheel_pos</a:t>
            </a:r>
            <a:r>
              <a:rPr lang="en-US" sz="2000" dirty="0" smtClean="0"/>
              <a:t>;    //</a:t>
            </a:r>
            <a:r>
              <a:rPr lang="zh-CN" altLang="en-US" sz="1800" dirty="0" smtClean="0"/>
              <a:t>交叉操作的个体</a:t>
            </a:r>
            <a:endParaRPr lang="en-US" sz="1800" dirty="0" smtClean="0"/>
          </a:p>
          <a:p>
            <a:pPr lvl="1">
              <a:buNone/>
            </a:pPr>
            <a:r>
              <a:rPr lang="en-US" sz="2000" dirty="0" smtClean="0"/>
              <a:t>  double </a:t>
            </a:r>
            <a:r>
              <a:rPr lang="en-US" sz="2000" dirty="0" err="1" smtClean="0"/>
              <a:t>rand_Number</a:t>
            </a:r>
            <a:r>
              <a:rPr lang="en-US" sz="2000" dirty="0" smtClean="0"/>
              <a:t>, </a:t>
            </a:r>
            <a:r>
              <a:rPr lang="en-US" sz="2000" dirty="0" err="1" smtClean="0"/>
              <a:t>partsum</a:t>
            </a:r>
            <a:r>
              <a:rPr lang="en-US" sz="2000" dirty="0" smtClean="0"/>
              <a:t>;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  </a:t>
            </a:r>
            <a:r>
              <a:rPr lang="en-US" sz="2000" dirty="0" err="1" smtClean="0"/>
              <a:t>int</a:t>
            </a:r>
            <a:r>
              <a:rPr lang="en-US" sz="2000" dirty="0" smtClean="0"/>
              <a:t> parent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rand_Number</a:t>
            </a:r>
            <a:r>
              <a:rPr lang="en-US" sz="2000" dirty="0" smtClean="0"/>
              <a:t>=(rand()%2001)/2000.0;</a:t>
            </a:r>
          </a:p>
          <a:p>
            <a:pPr lvl="1">
              <a:buNone/>
            </a:pPr>
            <a:r>
              <a:rPr lang="zh-CN" altLang="en-US" sz="2000" dirty="0" smtClean="0"/>
              <a:t>  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赌轮位置</a:t>
            </a:r>
          </a:p>
          <a:p>
            <a:pPr lvl="1"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wheel_pos</a:t>
            </a:r>
            <a:r>
              <a:rPr lang="en-US" sz="2000" dirty="0" smtClean="0"/>
              <a:t>=</a:t>
            </a:r>
            <a:r>
              <a:rPr lang="en-US" sz="2000" dirty="0" err="1" smtClean="0"/>
              <a:t>rand_Number</a:t>
            </a:r>
            <a:r>
              <a:rPr lang="en-US" sz="2000" dirty="0" smtClean="0"/>
              <a:t>*</a:t>
            </a:r>
            <a:r>
              <a:rPr lang="en-US" sz="2000" dirty="0" err="1" smtClean="0"/>
              <a:t>sumfitness</a:t>
            </a:r>
            <a:r>
              <a:rPr lang="en-US" sz="2000" dirty="0" smtClean="0"/>
              <a:t>;  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partsum</a:t>
            </a:r>
            <a:r>
              <a:rPr lang="en-US" sz="2000" dirty="0" smtClean="0"/>
              <a:t>=0;  parent=0;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  do{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partsum</a:t>
            </a:r>
            <a:r>
              <a:rPr lang="en-US" sz="2000" dirty="0" smtClean="0"/>
              <a:t>=</a:t>
            </a:r>
            <a:r>
              <a:rPr lang="en-US" sz="2000" dirty="0" err="1" smtClean="0"/>
              <a:t>partsum+oldpop</a:t>
            </a:r>
            <a:r>
              <a:rPr lang="en-US" sz="2000" dirty="0" smtClean="0"/>
              <a:t>[parent].fitness;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	parent=parent+1;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   } while (</a:t>
            </a:r>
            <a:r>
              <a:rPr lang="en-US" sz="2000" dirty="0" err="1" smtClean="0"/>
              <a:t>partsum</a:t>
            </a:r>
            <a:r>
              <a:rPr lang="en-US" sz="2000" dirty="0" smtClean="0"/>
              <a:t>&lt;</a:t>
            </a:r>
            <a:r>
              <a:rPr lang="en-US" sz="2000" dirty="0" err="1" smtClean="0"/>
              <a:t>wheel_pos</a:t>
            </a:r>
            <a:r>
              <a:rPr lang="en-US" sz="2000" dirty="0" smtClean="0"/>
              <a:t> &amp;&amp; parent&lt;</a:t>
            </a:r>
            <a:r>
              <a:rPr lang="en-US" sz="2000" dirty="0" err="1" smtClean="0"/>
              <a:t>popsize</a:t>
            </a:r>
            <a:r>
              <a:rPr lang="en-US" sz="2000" dirty="0" smtClean="0"/>
              <a:t>);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  return parent-1;</a:t>
            </a:r>
            <a:r>
              <a:rPr lang="zh-CN" altLang="en-US" sz="2000" dirty="0" smtClean="0"/>
              <a:t>  </a:t>
            </a:r>
            <a:r>
              <a:rPr lang="en-US" sz="2000" dirty="0" smtClean="0"/>
              <a:t>}</a:t>
            </a:r>
            <a:endParaRPr lang="zh-CN" altLang="en-US" sz="2000" dirty="0" smtClean="0"/>
          </a:p>
          <a:p>
            <a:pPr lvl="2">
              <a:buNone/>
            </a:pP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250714" y="1500174"/>
            <a:ext cx="3821880" cy="3231654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execise</a:t>
            </a:r>
            <a:r>
              <a:rPr lang="en-US" sz="2000" dirty="0" smtClean="0"/>
              <a:t>(double probability)</a:t>
            </a:r>
          </a:p>
          <a:p>
            <a:pPr algn="l"/>
            <a:r>
              <a:rPr lang="en-US" sz="2000" dirty="0" smtClean="0"/>
              <a:t>//</a:t>
            </a:r>
            <a:r>
              <a:rPr lang="zh-CN" altLang="en-US" sz="2000" dirty="0" smtClean="0"/>
              <a:t>概率选择试验</a:t>
            </a:r>
          </a:p>
          <a:p>
            <a:pPr algn="l">
              <a:buNone/>
            </a:pPr>
            <a:r>
              <a:rPr lang="en-US" sz="2000" dirty="0" smtClean="0"/>
              <a:t>  {  double pp;</a:t>
            </a:r>
            <a:endParaRPr lang="zh-CN" altLang="en-US" sz="2000" dirty="0" smtClean="0"/>
          </a:p>
          <a:p>
            <a:pPr algn="l">
              <a:buNone/>
            </a:pPr>
            <a:r>
              <a:rPr lang="en-US" sz="2000" dirty="0" smtClean="0"/>
              <a:t>//</a:t>
            </a:r>
            <a:r>
              <a:rPr lang="zh-CN" altLang="en-US" sz="2000" dirty="0" smtClean="0"/>
              <a:t>如果生成随机数大于相应的概</a:t>
            </a:r>
            <a:endParaRPr lang="en-US" altLang="zh-CN" sz="2000" dirty="0" smtClean="0"/>
          </a:p>
          <a:p>
            <a:pPr algn="l">
              <a:buNone/>
            </a:pPr>
            <a:r>
              <a:rPr lang="en-US" altLang="zh-CN" sz="2000" dirty="0" smtClean="0"/>
              <a:t>//</a:t>
            </a:r>
            <a:r>
              <a:rPr lang="zh-CN" altLang="en-US" sz="2000" dirty="0" smtClean="0"/>
              <a:t>率则返回真，否则试验不成功</a:t>
            </a:r>
          </a:p>
          <a:p>
            <a:pPr algn="l">
              <a:buNone/>
            </a:pPr>
            <a:r>
              <a:rPr lang="en-US" sz="2000" dirty="0" smtClean="0"/>
              <a:t>   pp=(double)(rand()</a:t>
            </a:r>
          </a:p>
          <a:p>
            <a:pPr algn="l">
              <a:buNone/>
            </a:pPr>
            <a:r>
              <a:rPr lang="en-US" sz="2000" dirty="0" smtClean="0"/>
              <a:t>                 %20001/20000.0);</a:t>
            </a:r>
            <a:endParaRPr lang="zh-CN" altLang="en-US" sz="2000" dirty="0" smtClean="0"/>
          </a:p>
          <a:p>
            <a:pPr algn="l">
              <a:buNone/>
            </a:pPr>
            <a:r>
              <a:rPr lang="en-US" sz="2000" dirty="0" smtClean="0"/>
              <a:t>   if (pp&lt;=probability) return 0;</a:t>
            </a:r>
            <a:endParaRPr lang="zh-CN" altLang="en-US" sz="2000" dirty="0" smtClean="0"/>
          </a:p>
          <a:p>
            <a:pPr algn="l">
              <a:buNone/>
            </a:pPr>
            <a:r>
              <a:rPr lang="en-US" sz="2000" dirty="0" smtClean="0"/>
              <a:t>   return 1;</a:t>
            </a:r>
            <a:r>
              <a:rPr lang="zh-CN" altLang="en-US" sz="2000" dirty="0" smtClean="0"/>
              <a:t>  </a:t>
            </a:r>
            <a:endParaRPr lang="en-US" altLang="zh-CN" sz="2000" dirty="0" smtClean="0"/>
          </a:p>
          <a:p>
            <a:pPr algn="l">
              <a:buNone/>
            </a:pPr>
            <a:r>
              <a:rPr lang="en-US" altLang="zh-CN" sz="2000" dirty="0" smtClean="0"/>
              <a:t> 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}</a:t>
            </a:r>
            <a:endParaRPr lang="zh-CN" altLang="en-US" sz="2000" dirty="0" smtClean="0"/>
          </a:p>
        </p:txBody>
      </p:sp>
      <p:cxnSp>
        <p:nvCxnSpPr>
          <p:cNvPr id="7" name="直接连接符 6"/>
          <p:cNvCxnSpPr/>
          <p:nvPr/>
        </p:nvCxnSpPr>
        <p:spPr bwMode="auto">
          <a:xfrm rot="5400000">
            <a:off x="3536149" y="3035297"/>
            <a:ext cx="350046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遗传算法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357298"/>
            <a:ext cx="8643998" cy="4786346"/>
          </a:xfrm>
        </p:spPr>
        <p:txBody>
          <a:bodyPr/>
          <a:lstStyle/>
          <a:p>
            <a:pPr lvl="1"/>
            <a:r>
              <a:rPr lang="en-US" sz="2400" dirty="0" err="1" smtClean="0"/>
              <a:t>int</a:t>
            </a:r>
            <a:r>
              <a:rPr lang="en-US" sz="2400" dirty="0" smtClean="0"/>
              <a:t> crossover</a:t>
            </a:r>
            <a:r>
              <a:rPr lang="en-US" sz="2000" dirty="0" smtClean="0"/>
              <a:t>(unsigned </a:t>
            </a:r>
            <a:r>
              <a:rPr lang="en-US" sz="2000" dirty="0" err="1" smtClean="0"/>
              <a:t>int</a:t>
            </a:r>
            <a:r>
              <a:rPr lang="en-US" sz="2000" dirty="0" smtClean="0"/>
              <a:t> *parent1,unsigned </a:t>
            </a:r>
            <a:r>
              <a:rPr lang="en-US" sz="2000" dirty="0" err="1" smtClean="0"/>
              <a:t>int</a:t>
            </a:r>
            <a:r>
              <a:rPr lang="en-US" sz="2000" dirty="0" smtClean="0"/>
              <a:t> *parent2,int </a:t>
            </a:r>
            <a:r>
              <a:rPr lang="en-US" sz="2000" dirty="0" err="1" smtClean="0"/>
              <a:t>i</a:t>
            </a:r>
            <a:r>
              <a:rPr lang="en-US" sz="2000" dirty="0" smtClean="0"/>
              <a:t>)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     {       // </a:t>
            </a:r>
            <a:r>
              <a:rPr lang="zh-CN" altLang="en-US" sz="2000" dirty="0" smtClean="0"/>
              <a:t>交叉操作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j,cross_pos</a:t>
            </a:r>
            <a:r>
              <a:rPr lang="en-US" sz="2000" dirty="0" smtClean="0"/>
              <a:t>;      //</a:t>
            </a:r>
            <a:r>
              <a:rPr lang="zh-CN" altLang="en-US" sz="2000" dirty="0" smtClean="0"/>
              <a:t>生成交叉位置</a:t>
            </a:r>
          </a:p>
          <a:p>
            <a:pPr lvl="1">
              <a:buNone/>
            </a:pPr>
            <a:r>
              <a:rPr lang="en-US" sz="2000" dirty="0" smtClean="0"/>
              <a:t>	if (</a:t>
            </a:r>
            <a:r>
              <a:rPr lang="en-US" sz="2000" dirty="0" err="1" smtClean="0"/>
              <a:t>execise</a:t>
            </a:r>
            <a:r>
              <a:rPr lang="en-US" sz="2000" dirty="0" smtClean="0"/>
              <a:t>(pc))  //0,1,...(lchrom-2)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	  </a:t>
            </a:r>
            <a:r>
              <a:rPr lang="en-US" sz="2000" dirty="0" err="1" smtClean="0"/>
              <a:t>cross_pos</a:t>
            </a:r>
            <a:r>
              <a:rPr lang="en-US" sz="2000" dirty="0" smtClean="0"/>
              <a:t>=rand()%(lchrom-1);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	else </a:t>
            </a:r>
            <a:r>
              <a:rPr lang="en-US" sz="2000" dirty="0" err="1" smtClean="0"/>
              <a:t>cross_pos</a:t>
            </a:r>
            <a:r>
              <a:rPr lang="en-US" sz="2000" dirty="0" smtClean="0"/>
              <a:t>=lchrom-1;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    	for (j=0;j&lt;=</a:t>
            </a:r>
            <a:r>
              <a:rPr lang="en-US" sz="2000" dirty="0" err="1" smtClean="0"/>
              <a:t>cross_pos;j</a:t>
            </a:r>
            <a:r>
              <a:rPr lang="en-US" sz="2000" dirty="0" smtClean="0"/>
              <a:t>++)	{ </a:t>
            </a:r>
          </a:p>
          <a:p>
            <a:pPr lvl="1">
              <a:buNone/>
            </a:pPr>
            <a:r>
              <a:rPr lang="en-US" sz="2000" dirty="0" smtClean="0"/>
              <a:t>	 </a:t>
            </a:r>
            <a:r>
              <a:rPr lang="en-US" sz="2000" dirty="0" err="1" smtClean="0"/>
              <a:t>newpop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].</a:t>
            </a:r>
            <a:r>
              <a:rPr lang="en-US" sz="2000" dirty="0" err="1" smtClean="0"/>
              <a:t>chrom</a:t>
            </a:r>
            <a:r>
              <a:rPr lang="en-US" sz="2000" dirty="0" smtClean="0"/>
              <a:t>[j]=parent1[j]; }</a:t>
            </a:r>
          </a:p>
          <a:p>
            <a:pPr lvl="2">
              <a:buNone/>
            </a:pPr>
            <a:r>
              <a:rPr lang="en-US" sz="2000" dirty="0" smtClean="0"/>
              <a:t>for(j=cross_pos+1;j&lt;=(lchrom-1);j++){</a:t>
            </a:r>
            <a:endParaRPr lang="zh-CN" altLang="en-US" sz="2000" dirty="0" smtClean="0"/>
          </a:p>
          <a:p>
            <a:pPr lvl="2">
              <a:buNone/>
            </a:pPr>
            <a:r>
              <a:rPr lang="en-US" sz="2000" dirty="0" smtClean="0"/>
              <a:t>  //</a:t>
            </a:r>
            <a:r>
              <a:rPr lang="zh-CN" altLang="en-US" sz="2000" dirty="0" smtClean="0"/>
              <a:t>从交叉点开始交叉</a:t>
            </a:r>
          </a:p>
          <a:p>
            <a:pPr lvl="2"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newpop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].</a:t>
            </a:r>
            <a:r>
              <a:rPr lang="en-US" sz="2000" dirty="0" err="1" smtClean="0"/>
              <a:t>chrom</a:t>
            </a:r>
            <a:r>
              <a:rPr lang="en-US" sz="2000" dirty="0" smtClean="0"/>
              <a:t>[j]=parent2[j]; }</a:t>
            </a:r>
          </a:p>
          <a:p>
            <a:pPr lvl="2">
              <a:buNone/>
            </a:pPr>
            <a:r>
              <a:rPr lang="en-US" sz="2000" dirty="0" err="1" smtClean="0"/>
              <a:t>newpop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].cross=</a:t>
            </a:r>
            <a:r>
              <a:rPr lang="en-US" sz="2000" dirty="0" err="1" smtClean="0"/>
              <a:t>cross_pos</a:t>
            </a:r>
            <a:r>
              <a:rPr lang="en-US" sz="2000" dirty="0" smtClean="0"/>
              <a:t>;</a:t>
            </a:r>
            <a:endParaRPr lang="zh-CN" altLang="en-US" sz="2000" dirty="0" smtClean="0"/>
          </a:p>
          <a:p>
            <a:pPr lvl="2">
              <a:buNone/>
            </a:pPr>
            <a:r>
              <a:rPr lang="en-US" sz="2000" dirty="0" smtClean="0"/>
              <a:t>return 1;}  //</a:t>
            </a:r>
            <a:r>
              <a:rPr lang="zh-CN" altLang="en-US" sz="2000" dirty="0" smtClean="0"/>
              <a:t>记录交叉位置</a:t>
            </a:r>
          </a:p>
          <a:p>
            <a:pPr lvl="4">
              <a:buNone/>
            </a:pPr>
            <a:endParaRPr lang="zh-CN" altLang="en-US" sz="1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072066" y="2289943"/>
            <a:ext cx="412965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err="1" smtClean="0"/>
              <a:t>int</a:t>
            </a:r>
            <a:r>
              <a:rPr lang="en-US" sz="2400" dirty="0" smtClean="0"/>
              <a:t> mutation</a:t>
            </a:r>
            <a:r>
              <a:rPr lang="en-US" sz="2000" dirty="0" smtClean="0"/>
              <a:t>(unsigned </a:t>
            </a:r>
            <a:r>
              <a:rPr lang="en-US" sz="2000" dirty="0" err="1" smtClean="0"/>
              <a:t>int</a:t>
            </a:r>
            <a:r>
              <a:rPr lang="en-US" sz="2000" dirty="0" smtClean="0"/>
              <a:t> alleles)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{     //</a:t>
            </a:r>
            <a:r>
              <a:rPr lang="zh-CN" altLang="en-US" sz="2000" dirty="0" smtClean="0"/>
              <a:t>变异操作</a:t>
            </a:r>
          </a:p>
          <a:p>
            <a:pPr algn="l"/>
            <a:r>
              <a:rPr lang="en-US" sz="2000" dirty="0" smtClean="0"/>
              <a:t>   if (</a:t>
            </a:r>
            <a:r>
              <a:rPr lang="en-US" sz="2000" dirty="0" err="1" smtClean="0"/>
              <a:t>execise</a:t>
            </a:r>
            <a:r>
              <a:rPr lang="en-US" sz="2000" dirty="0" smtClean="0"/>
              <a:t>(pm))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 {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   if (alleles)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      alleles=0;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   else alleles=1;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 }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 //</a:t>
            </a:r>
            <a:r>
              <a:rPr lang="zh-CN" altLang="en-US" sz="2000" dirty="0" smtClean="0"/>
              <a:t>返回变异值，或者返回原值</a:t>
            </a:r>
          </a:p>
          <a:p>
            <a:pPr algn="l"/>
            <a:r>
              <a:rPr lang="en-US" sz="2000" dirty="0" smtClean="0"/>
              <a:t>   return alleles;</a:t>
            </a:r>
          </a:p>
          <a:p>
            <a:pPr algn="l"/>
            <a:r>
              <a:rPr lang="en-US" sz="2000" dirty="0" smtClean="0"/>
              <a:t> }</a:t>
            </a:r>
            <a:endParaRPr lang="zh-CN" altLang="en-US" sz="2000" dirty="0"/>
          </a:p>
        </p:txBody>
      </p:sp>
      <p:cxnSp>
        <p:nvCxnSpPr>
          <p:cNvPr id="11" name="直接连接符 10"/>
          <p:cNvCxnSpPr/>
          <p:nvPr/>
        </p:nvCxnSpPr>
        <p:spPr bwMode="auto">
          <a:xfrm rot="5400000">
            <a:off x="3178165" y="4036223"/>
            <a:ext cx="392909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遗传算法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214422"/>
            <a:ext cx="8472518" cy="4773627"/>
          </a:xfrm>
        </p:spPr>
        <p:txBody>
          <a:bodyPr/>
          <a:lstStyle/>
          <a:p>
            <a:pPr lvl="1"/>
            <a:r>
              <a:rPr lang="en-US" sz="2400" dirty="0" smtClean="0"/>
              <a:t>void generation()</a:t>
            </a:r>
            <a:endParaRPr lang="zh-CN" altLang="en-US" sz="2400" dirty="0" smtClean="0"/>
          </a:p>
          <a:p>
            <a:pPr lvl="1">
              <a:buNone/>
            </a:pPr>
            <a:r>
              <a:rPr lang="en-US" sz="2000" dirty="0" smtClean="0"/>
              <a:t>{   //</a:t>
            </a:r>
            <a:r>
              <a:rPr lang="zh-CN" altLang="en-US" sz="2000" dirty="0" smtClean="0"/>
              <a:t>群体更新</a:t>
            </a:r>
          </a:p>
          <a:p>
            <a:pPr lvl="1">
              <a:buNone/>
            </a:pPr>
            <a:r>
              <a:rPr lang="en-US" sz="2000" dirty="0" smtClean="0"/>
              <a:t> unsigned </a:t>
            </a:r>
            <a:r>
              <a:rPr lang="en-US" sz="2000" dirty="0" err="1" smtClean="0"/>
              <a:t>int</a:t>
            </a:r>
            <a:r>
              <a:rPr lang="en-US" sz="2000" dirty="0" smtClean="0"/>
              <a:t> i,j,mate1,mate2;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 double </a:t>
            </a:r>
            <a:r>
              <a:rPr lang="en-US" sz="2000" dirty="0" err="1" smtClean="0"/>
              <a:t>tmpWeight</a:t>
            </a:r>
            <a:r>
              <a:rPr lang="en-US" sz="2000" dirty="0" smtClean="0"/>
              <a:t>;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ispop</a:t>
            </a:r>
            <a:r>
              <a:rPr lang="en-US" sz="2000" dirty="0" smtClean="0"/>
              <a:t>; </a:t>
            </a:r>
            <a:r>
              <a:rPr lang="en-US" sz="2000" dirty="0" err="1" smtClean="0"/>
              <a:t>i</a:t>
            </a:r>
            <a:r>
              <a:rPr lang="en-US" sz="2000" dirty="0" smtClean="0"/>
              <a:t>=0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 while (</a:t>
            </a:r>
            <a:r>
              <a:rPr lang="en-US" sz="2000" dirty="0" err="1" smtClean="0"/>
              <a:t>i</a:t>
            </a:r>
            <a:r>
              <a:rPr lang="en-US" sz="2000" dirty="0" smtClean="0"/>
              <a:t>&lt;</a:t>
            </a:r>
            <a:r>
              <a:rPr lang="en-US" sz="2000" dirty="0" err="1" smtClean="0"/>
              <a:t>popsize</a:t>
            </a:r>
            <a:r>
              <a:rPr lang="en-US" sz="2000" dirty="0" smtClean="0"/>
              <a:t>) {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ispop</a:t>
            </a:r>
            <a:r>
              <a:rPr lang="en-US" sz="2000" dirty="0" smtClean="0"/>
              <a:t>=false;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  while (!</a:t>
            </a:r>
            <a:r>
              <a:rPr lang="en-US" sz="2000" dirty="0" err="1" smtClean="0"/>
              <a:t>ispop</a:t>
            </a:r>
            <a:r>
              <a:rPr lang="en-US" sz="2000" dirty="0" smtClean="0"/>
              <a:t>) {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    //</a:t>
            </a:r>
            <a:r>
              <a:rPr lang="zh-CN" altLang="en-US" sz="2000" dirty="0" smtClean="0"/>
              <a:t>选择</a:t>
            </a:r>
          </a:p>
          <a:p>
            <a:pPr lvl="1">
              <a:buNone/>
            </a:pPr>
            <a:r>
              <a:rPr lang="en-US" sz="2000" dirty="0" smtClean="0"/>
              <a:t>    mate1=selection();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    mate2=selection();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    crossover(</a:t>
            </a:r>
            <a:r>
              <a:rPr lang="en-US" sz="2000" dirty="0" err="1" smtClean="0"/>
              <a:t>oldpop</a:t>
            </a:r>
            <a:r>
              <a:rPr lang="en-US" sz="2000" dirty="0" smtClean="0"/>
              <a:t>[mate1].</a:t>
            </a:r>
            <a:r>
              <a:rPr lang="en-US" sz="2000" dirty="0" err="1" smtClean="0"/>
              <a:t>chrom</a:t>
            </a:r>
            <a:r>
              <a:rPr lang="en-US" sz="2000" dirty="0" smtClean="0"/>
              <a:t>,</a:t>
            </a:r>
          </a:p>
          <a:p>
            <a:pPr lvl="1"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oldpop</a:t>
            </a:r>
            <a:r>
              <a:rPr lang="en-US" sz="2000" dirty="0" smtClean="0"/>
              <a:t>[mate2].</a:t>
            </a:r>
            <a:r>
              <a:rPr lang="en-US" sz="2000" dirty="0" err="1" smtClean="0"/>
              <a:t>chrom,i</a:t>
            </a:r>
            <a:r>
              <a:rPr lang="en-US" sz="2000" dirty="0" smtClean="0"/>
              <a:t>); //</a:t>
            </a:r>
            <a:r>
              <a:rPr lang="zh-CN" altLang="en-US" sz="2000" dirty="0" smtClean="0"/>
              <a:t>交叉</a:t>
            </a:r>
          </a:p>
          <a:p>
            <a:pPr lvl="2"/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714876" y="1269762"/>
            <a:ext cx="421140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/>
              <a:t>  for (j=0;j&lt;</a:t>
            </a:r>
            <a:r>
              <a:rPr lang="en-US" sz="2000" dirty="0" err="1" smtClean="0"/>
              <a:t>lchrom;j</a:t>
            </a:r>
            <a:r>
              <a:rPr lang="en-US" sz="2000" dirty="0" smtClean="0"/>
              <a:t>++)  //</a:t>
            </a:r>
            <a:r>
              <a:rPr lang="zh-CN" altLang="en-US" sz="2000" dirty="0" smtClean="0"/>
              <a:t>变异</a:t>
            </a:r>
          </a:p>
          <a:p>
            <a:pPr algn="l"/>
            <a:r>
              <a:rPr lang="en-US" sz="2000" dirty="0" smtClean="0"/>
              <a:t>    </a:t>
            </a:r>
            <a:r>
              <a:rPr lang="en-US" sz="2000" dirty="0" err="1" smtClean="0"/>
              <a:t>newpop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].</a:t>
            </a:r>
            <a:r>
              <a:rPr lang="en-US" sz="2000" dirty="0" err="1" smtClean="0"/>
              <a:t>chrom</a:t>
            </a:r>
            <a:r>
              <a:rPr lang="en-US" sz="2000" dirty="0" smtClean="0"/>
              <a:t>[j]=</a:t>
            </a:r>
          </a:p>
          <a:p>
            <a:pPr algn="l"/>
            <a:r>
              <a:rPr lang="en-US" sz="2000" dirty="0" smtClean="0"/>
              <a:t>         mutation(</a:t>
            </a:r>
            <a:r>
              <a:rPr lang="en-US" sz="2000" dirty="0" err="1" smtClean="0"/>
              <a:t>newpop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].</a:t>
            </a:r>
            <a:r>
              <a:rPr lang="en-US" sz="2000" dirty="0" err="1" smtClean="0"/>
              <a:t>chrom</a:t>
            </a:r>
            <a:r>
              <a:rPr lang="en-US" sz="2000" dirty="0" smtClean="0"/>
              <a:t>[j]);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//</a:t>
            </a:r>
            <a:r>
              <a:rPr lang="zh-CN" altLang="en-US" sz="2000" dirty="0" smtClean="0"/>
              <a:t>选择重量小于背包容量的个体</a:t>
            </a:r>
          </a:p>
          <a:p>
            <a:pPr algn="l"/>
            <a:r>
              <a:rPr lang="en-US" sz="2000" dirty="0" smtClean="0"/>
              <a:t>   </a:t>
            </a:r>
            <a:r>
              <a:rPr lang="en-US" sz="2000" dirty="0" err="1" smtClean="0"/>
              <a:t>tmpWeight</a:t>
            </a:r>
            <a:r>
              <a:rPr lang="en-US" sz="2000" dirty="0" smtClean="0"/>
              <a:t>=</a:t>
            </a:r>
            <a:r>
              <a:rPr lang="en-US" sz="2000" dirty="0" err="1" smtClean="0"/>
              <a:t>cal_weight</a:t>
            </a:r>
            <a:r>
              <a:rPr lang="en-US" sz="2000" dirty="0" smtClean="0"/>
              <a:t>(</a:t>
            </a:r>
          </a:p>
          <a:p>
            <a:pPr algn="l"/>
            <a:r>
              <a:rPr lang="en-US" sz="2000" dirty="0" smtClean="0"/>
              <a:t>                           </a:t>
            </a:r>
            <a:r>
              <a:rPr lang="en-US" sz="2000" dirty="0" err="1" smtClean="0"/>
              <a:t>newpop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].</a:t>
            </a:r>
            <a:r>
              <a:rPr lang="en-US" sz="2000" dirty="0" err="1" smtClean="0"/>
              <a:t>chrom</a:t>
            </a:r>
            <a:r>
              <a:rPr lang="en-US" sz="2000" dirty="0" smtClean="0"/>
              <a:t>);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 if (</a:t>
            </a:r>
            <a:r>
              <a:rPr lang="en-US" sz="2000" dirty="0" err="1" smtClean="0"/>
              <a:t>tmpWeight</a:t>
            </a:r>
            <a:r>
              <a:rPr lang="en-US" sz="2000" dirty="0" smtClean="0"/>
              <a:t>&lt;=contain){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   </a:t>
            </a:r>
            <a:r>
              <a:rPr lang="en-US" sz="2000" dirty="0" err="1" smtClean="0"/>
              <a:t>newpop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].fitness=</a:t>
            </a:r>
          </a:p>
          <a:p>
            <a:pPr algn="l"/>
            <a:r>
              <a:rPr lang="en-US" sz="2000" dirty="0" smtClean="0"/>
              <a:t>           </a:t>
            </a:r>
            <a:r>
              <a:rPr lang="en-US" sz="2000" dirty="0" err="1" smtClean="0"/>
              <a:t>cal_fit</a:t>
            </a:r>
            <a:r>
              <a:rPr lang="en-US" sz="2000" dirty="0" smtClean="0"/>
              <a:t>(</a:t>
            </a:r>
            <a:r>
              <a:rPr lang="en-US" sz="2000" dirty="0" err="1" smtClean="0"/>
              <a:t>newpop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].</a:t>
            </a:r>
            <a:r>
              <a:rPr lang="en-US" sz="2000" dirty="0" err="1" smtClean="0"/>
              <a:t>chrom</a:t>
            </a:r>
            <a:r>
              <a:rPr lang="en-US" sz="2000" dirty="0" smtClean="0"/>
              <a:t>);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   </a:t>
            </a:r>
            <a:r>
              <a:rPr lang="en-US" sz="2000" dirty="0" err="1" smtClean="0"/>
              <a:t>newpop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].weight=</a:t>
            </a:r>
            <a:r>
              <a:rPr lang="en-US" sz="2000" dirty="0" err="1" smtClean="0"/>
              <a:t>tmpWeight</a:t>
            </a:r>
            <a:r>
              <a:rPr lang="en-US" sz="2000" dirty="0" smtClean="0"/>
              <a:t>;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   </a:t>
            </a:r>
            <a:r>
              <a:rPr lang="en-US" sz="2000" dirty="0" err="1" smtClean="0"/>
              <a:t>newpop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].parent1=mate1;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   </a:t>
            </a:r>
            <a:r>
              <a:rPr lang="en-US" sz="2000" dirty="0" err="1" smtClean="0"/>
              <a:t>newpop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].parent2=mate2;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   </a:t>
            </a:r>
            <a:r>
              <a:rPr lang="en-US" sz="2000" dirty="0" err="1" smtClean="0"/>
              <a:t>ispop</a:t>
            </a:r>
            <a:r>
              <a:rPr lang="en-US" sz="2000" dirty="0" smtClean="0"/>
              <a:t>=true;   //</a:t>
            </a:r>
            <a:r>
              <a:rPr lang="zh-CN" altLang="en-US" sz="2000" dirty="0" smtClean="0"/>
              <a:t>是一个解</a:t>
            </a:r>
          </a:p>
          <a:p>
            <a:pPr algn="l"/>
            <a:r>
              <a:rPr lang="en-US" sz="2000" dirty="0" smtClean="0"/>
              <a:t>    }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}  </a:t>
            </a:r>
            <a:r>
              <a:rPr lang="en-US" sz="2000" dirty="0" err="1" smtClean="0"/>
              <a:t>i</a:t>
            </a:r>
            <a:r>
              <a:rPr lang="en-US" sz="2000" dirty="0" smtClean="0"/>
              <a:t>=i+1; //</a:t>
            </a:r>
            <a:r>
              <a:rPr lang="zh-CN" altLang="en-US" sz="2000" dirty="0" smtClean="0"/>
              <a:t>此个体可以加入到种群中</a:t>
            </a:r>
          </a:p>
          <a:p>
            <a:pPr algn="l"/>
            <a:r>
              <a:rPr lang="en-US" sz="2000" dirty="0" smtClean="0"/>
              <a:t> }  </a:t>
            </a:r>
            <a:r>
              <a:rPr lang="en-US" altLang="zh-CN" sz="2000" dirty="0" smtClean="0"/>
              <a:t>}</a:t>
            </a:r>
            <a:endParaRPr lang="zh-CN" altLang="en-US" sz="2000" dirty="0" smtClean="0"/>
          </a:p>
        </p:txBody>
      </p:sp>
      <p:cxnSp>
        <p:nvCxnSpPr>
          <p:cNvPr id="9" name="直接连接符 8"/>
          <p:cNvCxnSpPr/>
          <p:nvPr/>
        </p:nvCxnSpPr>
        <p:spPr bwMode="auto">
          <a:xfrm rot="5400000">
            <a:off x="2285984" y="3643314"/>
            <a:ext cx="500066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遗传算法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5065"/>
          </a:xfrm>
        </p:spPr>
        <p:txBody>
          <a:bodyPr/>
          <a:lstStyle/>
          <a:p>
            <a:pPr lvl="1"/>
            <a:r>
              <a:rPr lang="en-US" sz="2400" dirty="0" smtClean="0"/>
              <a:t>void main(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argc</a:t>
            </a:r>
            <a:r>
              <a:rPr lang="en-US" sz="2400" dirty="0" smtClean="0"/>
              <a:t>, char* </a:t>
            </a:r>
            <a:r>
              <a:rPr lang="en-US" sz="2400" dirty="0" err="1" smtClean="0"/>
              <a:t>argv</a:t>
            </a:r>
            <a:r>
              <a:rPr lang="en-US" sz="2400" dirty="0" smtClean="0"/>
              <a:t>[]) {</a:t>
            </a:r>
            <a:endParaRPr lang="zh-CN" altLang="en-US" sz="2400" dirty="0" smtClean="0"/>
          </a:p>
          <a:p>
            <a:pPr lvl="1"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gen,oldmaxpop,k</a:t>
            </a:r>
            <a:r>
              <a:rPr lang="en-US" sz="2000" dirty="0" smtClean="0"/>
              <a:t>;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  double </a:t>
            </a:r>
            <a:r>
              <a:rPr lang="en-US" sz="2000" dirty="0" err="1" smtClean="0"/>
              <a:t>oldmax</a:t>
            </a:r>
            <a:r>
              <a:rPr lang="en-US" sz="2000" dirty="0" smtClean="0"/>
              <a:t>; gen=0;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read_infor</a:t>
            </a:r>
            <a:r>
              <a:rPr lang="en-US" sz="2000" dirty="0" smtClean="0"/>
              <a:t>(); //</a:t>
            </a:r>
            <a:r>
              <a:rPr lang="zh-CN" altLang="en-US" sz="2000" dirty="0" smtClean="0"/>
              <a:t>读入背包信息</a:t>
            </a:r>
          </a:p>
          <a:p>
            <a:pPr lvl="1"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initpop</a:t>
            </a:r>
            <a:r>
              <a:rPr lang="en-US" sz="2000" dirty="0" smtClean="0"/>
              <a:t>(); 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srand</a:t>
            </a:r>
            <a:r>
              <a:rPr lang="en-US" sz="2000" dirty="0" smtClean="0"/>
              <a:t>( (unsigned)time( NULL ) ); //</a:t>
            </a:r>
            <a:r>
              <a:rPr lang="zh-CN" altLang="en-US" sz="2000" dirty="0" smtClean="0"/>
              <a:t>置随机种子</a:t>
            </a:r>
          </a:p>
          <a:p>
            <a:pPr lvl="1"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memcpy</a:t>
            </a:r>
            <a:r>
              <a:rPr lang="en-US" sz="2000" dirty="0" smtClean="0"/>
              <a:t>(&amp;</a:t>
            </a:r>
            <a:r>
              <a:rPr lang="en-US" sz="2000" dirty="0" err="1" smtClean="0"/>
              <a:t>newpop,&amp;oldpop,popsize</a:t>
            </a:r>
            <a:r>
              <a:rPr lang="en-US" sz="2000" dirty="0" smtClean="0"/>
              <a:t>*</a:t>
            </a:r>
            <a:r>
              <a:rPr lang="en-US" sz="2000" dirty="0" err="1" smtClean="0"/>
              <a:t>sizeof</a:t>
            </a:r>
            <a:r>
              <a:rPr lang="en-US" sz="2000" dirty="0" smtClean="0"/>
              <a:t>(</a:t>
            </a:r>
            <a:r>
              <a:rPr lang="en-US" sz="2000" dirty="0" err="1" smtClean="0"/>
              <a:t>struct</a:t>
            </a:r>
            <a:r>
              <a:rPr lang="en-US" sz="2000" dirty="0" smtClean="0"/>
              <a:t> population));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  statistics(</a:t>
            </a:r>
            <a:r>
              <a:rPr lang="en-US" sz="2000" dirty="0" err="1" smtClean="0"/>
              <a:t>newpop</a:t>
            </a:r>
            <a:r>
              <a:rPr lang="en-US" sz="2000" dirty="0" smtClean="0"/>
              <a:t>);  //</a:t>
            </a:r>
            <a:r>
              <a:rPr lang="zh-CN" altLang="en-US" sz="2000" dirty="0" smtClean="0"/>
              <a:t>统计新生种群的信息</a:t>
            </a:r>
          </a:p>
          <a:p>
            <a:pPr lvl="1">
              <a:buNone/>
            </a:pPr>
            <a:r>
              <a:rPr lang="en-US" sz="2000" dirty="0" smtClean="0"/>
              <a:t>  report(</a:t>
            </a:r>
            <a:r>
              <a:rPr lang="en-US" sz="2000" dirty="0" err="1" smtClean="0"/>
              <a:t>newpop,gen</a:t>
            </a:r>
            <a:r>
              <a:rPr lang="en-US" sz="2000" dirty="0" smtClean="0"/>
              <a:t>); //</a:t>
            </a:r>
            <a:r>
              <a:rPr lang="zh-CN" altLang="en-US" sz="2000" dirty="0" smtClean="0"/>
              <a:t>输出种群信息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种群代数，最大适应度及个体</a:t>
            </a:r>
          </a:p>
          <a:p>
            <a:pPr lvl="1">
              <a:buNone/>
            </a:pPr>
            <a:r>
              <a:rPr lang="en-US" sz="2000" dirty="0" smtClean="0"/>
              <a:t>  while(gen&lt;</a:t>
            </a:r>
            <a:r>
              <a:rPr lang="en-US" sz="2000" dirty="0" err="1" smtClean="0"/>
              <a:t>maxgen</a:t>
            </a:r>
            <a:r>
              <a:rPr lang="en-US" sz="2000" dirty="0" smtClean="0"/>
              <a:t>){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   gen=gen+1;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   if (gen%100==0) ) //</a:t>
            </a:r>
            <a:r>
              <a:rPr lang="zh-CN" altLang="en-US" sz="2000" dirty="0" smtClean="0"/>
              <a:t>置随机种子</a:t>
            </a:r>
          </a:p>
          <a:p>
            <a:pPr lvl="1">
              <a:buNone/>
            </a:pPr>
            <a:r>
              <a:rPr lang="en-US" sz="2000" dirty="0" smtClean="0"/>
              <a:t>	 </a:t>
            </a:r>
            <a:r>
              <a:rPr lang="en-US" sz="2000" dirty="0" err="1" smtClean="0"/>
              <a:t>srand</a:t>
            </a:r>
            <a:r>
              <a:rPr lang="en-US" sz="2000" dirty="0" smtClean="0"/>
              <a:t>( (unsigned)time( NULL );</a:t>
            </a:r>
            <a:endParaRPr lang="zh-CN" altLang="en-US" sz="2000" dirty="0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遗传算法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441455"/>
            <a:ext cx="8229600" cy="4845065"/>
          </a:xfrm>
        </p:spPr>
        <p:txBody>
          <a:bodyPr/>
          <a:lstStyle/>
          <a:p>
            <a:pPr lvl="1">
              <a:buNone/>
            </a:pPr>
            <a:r>
              <a:rPr lang="en-US" sz="2000" dirty="0" err="1" smtClean="0"/>
              <a:t>oldmax</a:t>
            </a:r>
            <a:r>
              <a:rPr lang="en-US" sz="2000" dirty="0" smtClean="0"/>
              <a:t>=</a:t>
            </a:r>
            <a:r>
              <a:rPr lang="en-US" sz="2000" dirty="0" err="1" smtClean="0"/>
              <a:t>maxfitness</a:t>
            </a:r>
            <a:r>
              <a:rPr lang="en-US" sz="2000" dirty="0" smtClean="0"/>
              <a:t>;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err="1" smtClean="0"/>
              <a:t>oldmaxpop</a:t>
            </a:r>
            <a:r>
              <a:rPr lang="en-US" sz="2000" dirty="0" smtClean="0"/>
              <a:t>=</a:t>
            </a:r>
            <a:r>
              <a:rPr lang="en-US" sz="2000" dirty="0" err="1" smtClean="0"/>
              <a:t>maxpop</a:t>
            </a:r>
            <a:r>
              <a:rPr lang="en-US" sz="2000" dirty="0" smtClean="0"/>
              <a:t>;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generation();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statistics(</a:t>
            </a:r>
            <a:r>
              <a:rPr lang="en-US" sz="2000" dirty="0" err="1" smtClean="0"/>
              <a:t>newpop</a:t>
            </a:r>
            <a:r>
              <a:rPr lang="en-US" sz="2000" dirty="0" smtClean="0"/>
              <a:t>); </a:t>
            </a:r>
          </a:p>
          <a:p>
            <a:pPr lvl="1">
              <a:buNone/>
            </a:pPr>
            <a:r>
              <a:rPr lang="en-US" sz="2000" dirty="0" smtClean="0"/>
              <a:t>if (</a:t>
            </a:r>
            <a:r>
              <a:rPr lang="en-US" sz="2000" dirty="0" err="1" smtClean="0"/>
              <a:t>maxfitness</a:t>
            </a:r>
            <a:r>
              <a:rPr lang="en-US" sz="2000" dirty="0" smtClean="0"/>
              <a:t>&lt;</a:t>
            </a:r>
            <a:r>
              <a:rPr lang="en-US" sz="2000" dirty="0" err="1" smtClean="0"/>
              <a:t>oldmax</a:t>
            </a:r>
            <a:r>
              <a:rPr lang="en-US" sz="2000" dirty="0" smtClean="0"/>
              <a:t>){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  for(k=0;k&lt;</a:t>
            </a:r>
            <a:r>
              <a:rPr lang="en-US" sz="2000" dirty="0" err="1" smtClean="0"/>
              <a:t>lchrom;k</a:t>
            </a:r>
            <a:r>
              <a:rPr lang="en-US" sz="2000" dirty="0" smtClean="0"/>
              <a:t>++) //</a:t>
            </a:r>
            <a:r>
              <a:rPr lang="zh-CN" altLang="en-US" sz="2000" dirty="0" smtClean="0"/>
              <a:t>记下当前最优解</a:t>
            </a:r>
          </a:p>
          <a:p>
            <a:pPr lvl="1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newpop</a:t>
            </a:r>
            <a:r>
              <a:rPr lang="en-US" sz="2000" dirty="0" smtClean="0"/>
              <a:t>[</a:t>
            </a:r>
            <a:r>
              <a:rPr lang="en-US" sz="2000" dirty="0" err="1" smtClean="0"/>
              <a:t>minpop</a:t>
            </a:r>
            <a:r>
              <a:rPr lang="en-US" sz="2000" dirty="0" smtClean="0"/>
              <a:t>].</a:t>
            </a:r>
            <a:r>
              <a:rPr lang="en-US" sz="2000" dirty="0" err="1" smtClean="0"/>
              <a:t>chrom</a:t>
            </a:r>
            <a:r>
              <a:rPr lang="en-US" sz="2000" dirty="0" smtClean="0"/>
              <a:t>[k]=</a:t>
            </a:r>
            <a:r>
              <a:rPr lang="en-US" sz="2000" dirty="0" err="1" smtClean="0"/>
              <a:t>oldpop</a:t>
            </a:r>
            <a:r>
              <a:rPr lang="en-US" sz="2000" dirty="0" smtClean="0"/>
              <a:t>[</a:t>
            </a:r>
            <a:r>
              <a:rPr lang="en-US" sz="2000" dirty="0" err="1" smtClean="0"/>
              <a:t>oldmaxpop</a:t>
            </a:r>
            <a:r>
              <a:rPr lang="en-US" sz="2000" dirty="0" smtClean="0"/>
              <a:t>].</a:t>
            </a:r>
            <a:r>
              <a:rPr lang="en-US" sz="2000" dirty="0" err="1" smtClean="0"/>
              <a:t>chrom</a:t>
            </a:r>
            <a:r>
              <a:rPr lang="en-US" sz="2000" dirty="0" smtClean="0"/>
              <a:t>[k];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newpop</a:t>
            </a:r>
            <a:r>
              <a:rPr lang="en-US" sz="2000" dirty="0" smtClean="0"/>
              <a:t>[</a:t>
            </a:r>
            <a:r>
              <a:rPr lang="en-US" sz="2000" dirty="0" err="1" smtClean="0"/>
              <a:t>minpop</a:t>
            </a:r>
            <a:r>
              <a:rPr lang="en-US" sz="2000" dirty="0" smtClean="0"/>
              <a:t>].fitness=</a:t>
            </a:r>
            <a:r>
              <a:rPr lang="en-US" sz="2000" dirty="0" err="1" smtClean="0"/>
              <a:t>oldpop</a:t>
            </a:r>
            <a:r>
              <a:rPr lang="en-US" sz="2000" dirty="0" smtClean="0"/>
              <a:t>[</a:t>
            </a:r>
            <a:r>
              <a:rPr lang="en-US" sz="2000" dirty="0" err="1" smtClean="0"/>
              <a:t>oldmaxpop</a:t>
            </a:r>
            <a:r>
              <a:rPr lang="en-US" sz="2000" dirty="0" smtClean="0"/>
              <a:t>].fitness;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newpop</a:t>
            </a:r>
            <a:r>
              <a:rPr lang="en-US" sz="2000" dirty="0" smtClean="0"/>
              <a:t>[</a:t>
            </a:r>
            <a:r>
              <a:rPr lang="en-US" sz="2000" dirty="0" err="1" smtClean="0"/>
              <a:t>minpop</a:t>
            </a:r>
            <a:r>
              <a:rPr lang="en-US" sz="2000" dirty="0" smtClean="0"/>
              <a:t>].parent1=</a:t>
            </a:r>
            <a:r>
              <a:rPr lang="en-US" sz="2000" dirty="0" err="1" smtClean="0"/>
              <a:t>oldpop</a:t>
            </a:r>
            <a:r>
              <a:rPr lang="en-US" sz="2000" dirty="0" smtClean="0"/>
              <a:t>[</a:t>
            </a:r>
            <a:r>
              <a:rPr lang="en-US" sz="2000" dirty="0" err="1" smtClean="0"/>
              <a:t>oldmaxpop</a:t>
            </a:r>
            <a:r>
              <a:rPr lang="en-US" sz="2000" dirty="0" smtClean="0"/>
              <a:t>].parent1;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newpop</a:t>
            </a:r>
            <a:r>
              <a:rPr lang="en-US" sz="2000" dirty="0" smtClean="0"/>
              <a:t>[</a:t>
            </a:r>
            <a:r>
              <a:rPr lang="en-US" sz="2000" dirty="0" err="1" smtClean="0"/>
              <a:t>minpop</a:t>
            </a:r>
            <a:r>
              <a:rPr lang="en-US" sz="2000" dirty="0" smtClean="0"/>
              <a:t>].parent2=</a:t>
            </a:r>
            <a:r>
              <a:rPr lang="en-US" sz="2000" dirty="0" err="1" smtClean="0"/>
              <a:t>oldpop</a:t>
            </a:r>
            <a:r>
              <a:rPr lang="en-US" sz="2000" dirty="0" smtClean="0"/>
              <a:t>[</a:t>
            </a:r>
            <a:r>
              <a:rPr lang="en-US" sz="2000" dirty="0" err="1" smtClean="0"/>
              <a:t>oldmaxpop</a:t>
            </a:r>
            <a:r>
              <a:rPr lang="en-US" sz="2000" dirty="0" smtClean="0"/>
              <a:t>].parent2;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newpop</a:t>
            </a:r>
            <a:r>
              <a:rPr lang="en-US" sz="2000" dirty="0" smtClean="0"/>
              <a:t>[</a:t>
            </a:r>
            <a:r>
              <a:rPr lang="en-US" sz="2000" dirty="0" err="1" smtClean="0"/>
              <a:t>minpop</a:t>
            </a:r>
            <a:r>
              <a:rPr lang="en-US" sz="2000" dirty="0" smtClean="0"/>
              <a:t>].cross=</a:t>
            </a:r>
            <a:r>
              <a:rPr lang="en-US" sz="2000" dirty="0" err="1" smtClean="0"/>
              <a:t>oldpop</a:t>
            </a:r>
            <a:r>
              <a:rPr lang="en-US" sz="2000" dirty="0" smtClean="0"/>
              <a:t>[</a:t>
            </a:r>
            <a:r>
              <a:rPr lang="en-US" sz="2000" dirty="0" err="1" smtClean="0"/>
              <a:t>oldmaxpop</a:t>
            </a:r>
            <a:r>
              <a:rPr lang="en-US" sz="2000" dirty="0" smtClean="0"/>
              <a:t>].cross;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   statistics(</a:t>
            </a:r>
            <a:r>
              <a:rPr lang="en-US" sz="2000" dirty="0" err="1" smtClean="0"/>
              <a:t>newpop</a:t>
            </a:r>
            <a:r>
              <a:rPr lang="en-US" sz="2000" dirty="0" smtClean="0"/>
              <a:t>);  }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else if (</a:t>
            </a:r>
            <a:r>
              <a:rPr lang="en-US" sz="2000" dirty="0" err="1" smtClean="0"/>
              <a:t>maxfitness</a:t>
            </a:r>
            <a:r>
              <a:rPr lang="en-US" sz="2000" dirty="0" smtClean="0"/>
              <a:t>&gt;</a:t>
            </a:r>
            <a:r>
              <a:rPr lang="en-US" sz="2000" dirty="0" err="1" smtClean="0"/>
              <a:t>oldmax</a:t>
            </a:r>
            <a:r>
              <a:rPr lang="en-US" sz="2000" dirty="0" smtClean="0"/>
              <a:t>)  report(</a:t>
            </a:r>
            <a:r>
              <a:rPr lang="en-US" sz="2000" dirty="0" err="1" smtClean="0"/>
              <a:t>newpop,gen</a:t>
            </a:r>
            <a:r>
              <a:rPr lang="en-US" sz="2000" dirty="0" smtClean="0"/>
              <a:t>);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531454" y="1071546"/>
            <a:ext cx="4326826" cy="22467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/>
              <a:t>//</a:t>
            </a:r>
            <a:r>
              <a:rPr lang="zh-CN" altLang="en-US" sz="2000" dirty="0" smtClean="0"/>
              <a:t>保存新生代种群的信息到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//</a:t>
            </a:r>
            <a:r>
              <a:rPr lang="zh-CN" altLang="en-US" sz="2000" dirty="0" smtClean="0"/>
              <a:t>老一代种群信息空间</a:t>
            </a:r>
          </a:p>
          <a:p>
            <a:pPr algn="l"/>
            <a:r>
              <a:rPr lang="en-US" sz="2000" dirty="0" smtClean="0"/>
              <a:t>   </a:t>
            </a:r>
            <a:r>
              <a:rPr lang="en-US" sz="2000" dirty="0" err="1" smtClean="0"/>
              <a:t>memcpy</a:t>
            </a:r>
            <a:r>
              <a:rPr lang="en-US" sz="2000" dirty="0" smtClean="0"/>
              <a:t>(&amp;</a:t>
            </a:r>
            <a:r>
              <a:rPr lang="en-US" sz="2000" dirty="0" err="1" smtClean="0"/>
              <a:t>oldpop,&amp;newpop</a:t>
            </a:r>
            <a:r>
              <a:rPr lang="en-US" sz="2000" dirty="0" smtClean="0"/>
              <a:t>,</a:t>
            </a:r>
          </a:p>
          <a:p>
            <a:pPr algn="l"/>
            <a:r>
              <a:rPr lang="en-US" sz="2000" dirty="0" smtClean="0"/>
              <a:t>    </a:t>
            </a:r>
            <a:r>
              <a:rPr lang="en-US" sz="2000" dirty="0" err="1" smtClean="0"/>
              <a:t>popsize</a:t>
            </a:r>
            <a:r>
              <a:rPr lang="en-US" sz="2000" dirty="0" smtClean="0"/>
              <a:t>*</a:t>
            </a:r>
            <a:r>
              <a:rPr lang="en-US" sz="2000" dirty="0" err="1" smtClean="0"/>
              <a:t>sizeof</a:t>
            </a:r>
            <a:r>
              <a:rPr lang="en-US" sz="2000" dirty="0" smtClean="0"/>
              <a:t>(</a:t>
            </a:r>
            <a:r>
              <a:rPr lang="en-US" sz="2000" dirty="0" err="1" smtClean="0"/>
              <a:t>struct</a:t>
            </a:r>
            <a:r>
              <a:rPr lang="en-US" sz="2000" dirty="0" smtClean="0"/>
              <a:t> population));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}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(“It is over.”);</a:t>
            </a:r>
          </a:p>
          <a:p>
            <a:pPr algn="l"/>
            <a:r>
              <a:rPr lang="en-US" sz="2000" dirty="0" smtClean="0"/>
              <a:t> }</a:t>
            </a:r>
            <a:endParaRPr lang="zh-CN" altLang="en-US" sz="2000" dirty="0" smtClean="0"/>
          </a:p>
        </p:txBody>
      </p:sp>
      <p:cxnSp>
        <p:nvCxnSpPr>
          <p:cNvPr id="6" name="直接箭头连接符 5"/>
          <p:cNvCxnSpPr/>
          <p:nvPr/>
        </p:nvCxnSpPr>
        <p:spPr bwMode="auto">
          <a:xfrm rot="5400000" flipH="1" flipV="1">
            <a:off x="5929322" y="4000504"/>
            <a:ext cx="2571768" cy="14287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启发式算法基本概念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918" y="1357298"/>
            <a:ext cx="8686800" cy="4773627"/>
          </a:xfrm>
        </p:spPr>
        <p:txBody>
          <a:bodyPr/>
          <a:lstStyle/>
          <a:p>
            <a:pPr lvl="1"/>
            <a:r>
              <a:rPr lang="zh-CN" altLang="en-US" dirty="0" smtClean="0"/>
              <a:t>邻域概念</a:t>
            </a:r>
            <a:endParaRPr lang="en-US" altLang="zh-CN" dirty="0" smtClean="0"/>
          </a:p>
          <a:p>
            <a:pPr lvl="2"/>
            <a:r>
              <a:rPr lang="zh-CN" altLang="en-US" sz="2000" dirty="0" smtClean="0"/>
              <a:t>在距离空间中，邻域是以一点为中心的一个圆。光滑函数极值的求解，函数的下降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上升都是在一点的邻域中寻求。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在组合优化问题中，在一点附件搜索另一个下降点是基本方法。但距离概念不适用。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一个组合优化问题可用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D,F,f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表示：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决策变量定义域，</a:t>
            </a:r>
            <a:r>
              <a:rPr lang="en-US" altLang="zh-CN" sz="2000" dirty="0" smtClean="0"/>
              <a:t>F</a:t>
            </a:r>
            <a:r>
              <a:rPr lang="zh-CN" altLang="en-US" sz="2000" dirty="0" smtClean="0"/>
              <a:t>可行解域</a:t>
            </a:r>
            <a:r>
              <a:rPr lang="en-US" altLang="zh-CN" sz="2000" dirty="0" smtClean="0"/>
              <a:t>F={</a:t>
            </a:r>
            <a:r>
              <a:rPr lang="en-US" altLang="zh-CN" sz="2000" dirty="0" err="1" smtClean="0"/>
              <a:t>x|x</a:t>
            </a:r>
            <a:r>
              <a:rPr lang="en-US" altLang="zh-CN" sz="2000" dirty="0" err="1" smtClean="0">
                <a:sym typeface="Symbol"/>
              </a:rPr>
              <a:t>D,g</a:t>
            </a:r>
            <a:r>
              <a:rPr lang="en-US" altLang="zh-CN" sz="2000" dirty="0" smtClean="0">
                <a:sym typeface="Symbol"/>
              </a:rPr>
              <a:t>(x) ≥0</a:t>
            </a:r>
            <a:r>
              <a:rPr lang="en-US" altLang="zh-CN" sz="2000" dirty="0" smtClean="0"/>
              <a:t>}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g</a:t>
            </a:r>
            <a:r>
              <a:rPr lang="zh-CN" altLang="en-US" sz="2000" dirty="0" smtClean="0"/>
              <a:t>为约束函数，</a:t>
            </a:r>
            <a:r>
              <a:rPr lang="en-US" altLang="zh-CN" sz="2000" dirty="0" smtClean="0"/>
              <a:t>f</a:t>
            </a:r>
            <a:r>
              <a:rPr lang="zh-CN" altLang="en-US" sz="2000" dirty="0" smtClean="0"/>
              <a:t>为目标函数，求</a:t>
            </a:r>
            <a:r>
              <a:rPr lang="en-US" altLang="zh-CN" sz="2000" dirty="0" err="1" smtClean="0"/>
              <a:t>minf</a:t>
            </a:r>
            <a:r>
              <a:rPr lang="en-US" altLang="zh-CN" sz="2000" dirty="0" smtClean="0"/>
              <a:t>(x)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s.t</a:t>
            </a:r>
            <a:r>
              <a:rPr lang="en-US" altLang="zh-CN" sz="2000" dirty="0" smtClean="0"/>
              <a:t>  g(x) ≥0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x</a:t>
            </a:r>
            <a:r>
              <a:rPr lang="en-US" altLang="zh-CN" sz="2000" dirty="0" err="1" smtClean="0">
                <a:sym typeface="Symbol"/>
              </a:rPr>
              <a:t>D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邻域的定义：对于组合优化问题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D,F,f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上的一个映射：</a:t>
            </a:r>
            <a:endParaRPr lang="en-US" altLang="zh-CN" sz="2000" dirty="0" smtClean="0"/>
          </a:p>
          <a:p>
            <a:pPr lvl="2">
              <a:buNone/>
            </a:pPr>
            <a:r>
              <a:rPr lang="en-US" altLang="zh-CN" sz="2000" dirty="0" smtClean="0"/>
              <a:t>     N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S</a:t>
            </a:r>
            <a:r>
              <a:rPr lang="en-US" altLang="zh-CN" sz="2000" dirty="0" smtClean="0">
                <a:sym typeface="Symbol"/>
              </a:rPr>
              <a:t>D→N(S)2</a:t>
            </a:r>
            <a:r>
              <a:rPr lang="en-US" altLang="zh-CN" sz="2000" baseline="30000" dirty="0" smtClean="0">
                <a:sym typeface="Symbol"/>
              </a:rPr>
              <a:t>D</a:t>
            </a:r>
            <a:r>
              <a:rPr lang="zh-CN" altLang="en-US" sz="2000" dirty="0" smtClean="0">
                <a:sym typeface="Symbol"/>
              </a:rPr>
              <a:t>，称为一个邻域映射，</a:t>
            </a:r>
            <a:r>
              <a:rPr lang="en-US" altLang="zh-CN" sz="2000" dirty="0" smtClean="0">
                <a:sym typeface="Symbol"/>
              </a:rPr>
              <a:t>2</a:t>
            </a:r>
            <a:r>
              <a:rPr lang="en-US" altLang="zh-CN" sz="2000" baseline="30000" dirty="0" smtClean="0">
                <a:sym typeface="Symbol"/>
              </a:rPr>
              <a:t>D</a:t>
            </a:r>
            <a:r>
              <a:rPr lang="zh-CN" altLang="en-US" sz="2000" dirty="0" smtClean="0">
                <a:sym typeface="Symbol"/>
              </a:rPr>
              <a:t>表示</a:t>
            </a:r>
            <a:r>
              <a:rPr lang="en-US" altLang="zh-CN" sz="2000" dirty="0" smtClean="0">
                <a:sym typeface="Symbol"/>
              </a:rPr>
              <a:t>D</a:t>
            </a:r>
            <a:r>
              <a:rPr lang="zh-CN" altLang="en-US" sz="2000" dirty="0" smtClean="0">
                <a:sym typeface="Symbol"/>
              </a:rPr>
              <a:t>的所有子集组成的集合，</a:t>
            </a:r>
            <a:r>
              <a:rPr lang="en-US" altLang="zh-CN" sz="2000" dirty="0" smtClean="0">
                <a:sym typeface="Symbol"/>
              </a:rPr>
              <a:t>N(S)</a:t>
            </a:r>
            <a:r>
              <a:rPr lang="zh-CN" altLang="en-US" sz="2000" dirty="0" smtClean="0">
                <a:sym typeface="Symbol"/>
              </a:rPr>
              <a:t>称做</a:t>
            </a:r>
            <a:r>
              <a:rPr lang="en-US" altLang="zh-CN" sz="2000" dirty="0" smtClean="0">
                <a:sym typeface="Symbol"/>
              </a:rPr>
              <a:t>S</a:t>
            </a:r>
            <a:r>
              <a:rPr lang="zh-CN" altLang="en-US" sz="2000" dirty="0" smtClean="0">
                <a:sym typeface="Symbol"/>
              </a:rPr>
              <a:t>的邻域，</a:t>
            </a:r>
            <a:r>
              <a:rPr lang="en-US" altLang="zh-CN" sz="2000" dirty="0" smtClean="0">
                <a:sym typeface="Symbol"/>
              </a:rPr>
              <a:t>S</a:t>
            </a:r>
            <a:r>
              <a:rPr lang="en-US" altLang="zh-CN" sz="2000" baseline="30000" dirty="0" smtClean="0">
                <a:sym typeface="Symbol"/>
              </a:rPr>
              <a:t>/</a:t>
            </a:r>
            <a:r>
              <a:rPr lang="en-US" altLang="zh-CN" sz="2000" dirty="0" smtClean="0">
                <a:sym typeface="Symbol"/>
              </a:rPr>
              <a:t>N(S)</a:t>
            </a:r>
            <a:r>
              <a:rPr lang="zh-CN" altLang="en-US" sz="2000" dirty="0" smtClean="0">
                <a:sym typeface="Symbol"/>
              </a:rPr>
              <a:t>称为</a:t>
            </a:r>
            <a:r>
              <a:rPr lang="en-US" altLang="zh-CN" sz="2000" dirty="0" smtClean="0">
                <a:sym typeface="Symbol"/>
              </a:rPr>
              <a:t>S</a:t>
            </a:r>
            <a:r>
              <a:rPr lang="zh-CN" altLang="en-US" sz="2000" dirty="0" smtClean="0">
                <a:sym typeface="Symbol"/>
              </a:rPr>
              <a:t>的一个邻居。</a:t>
            </a:r>
            <a:endParaRPr lang="en-US" altLang="zh-CN" sz="2000" dirty="0" smtClean="0">
              <a:sym typeface="Symbol"/>
            </a:endParaRPr>
          </a:p>
          <a:p>
            <a:pPr lvl="2"/>
            <a:r>
              <a:rPr lang="zh-CN" altLang="en-US" sz="2000" dirty="0" smtClean="0">
                <a:sym typeface="Symbol"/>
              </a:rPr>
              <a:t>例：旅行商问题，解的表示</a:t>
            </a:r>
            <a:r>
              <a:rPr lang="en-US" altLang="zh-CN" sz="2000" dirty="0" smtClean="0">
                <a:sym typeface="Symbol"/>
              </a:rPr>
              <a:t>D=F={S=(i</a:t>
            </a:r>
            <a:r>
              <a:rPr lang="en-US" altLang="zh-CN" sz="2000" baseline="-25000" dirty="0" smtClean="0">
                <a:sym typeface="Symbol"/>
              </a:rPr>
              <a:t>1</a:t>
            </a:r>
            <a:r>
              <a:rPr lang="en-US" altLang="zh-CN" sz="2000" dirty="0" smtClean="0">
                <a:sym typeface="Symbol"/>
              </a:rPr>
              <a:t>,i</a:t>
            </a:r>
            <a:r>
              <a:rPr lang="en-US" altLang="zh-CN" sz="2000" baseline="-25000" dirty="0" smtClean="0">
                <a:sym typeface="Symbol"/>
              </a:rPr>
              <a:t>2</a:t>
            </a:r>
            <a:r>
              <a:rPr lang="en-US" altLang="zh-CN" sz="2000" dirty="0" smtClean="0">
                <a:sym typeface="Symbol"/>
              </a:rPr>
              <a:t>,…,i</a:t>
            </a:r>
            <a:r>
              <a:rPr lang="en-US" altLang="zh-CN" sz="2000" baseline="-25000" dirty="0" smtClean="0">
                <a:sym typeface="Symbol"/>
              </a:rPr>
              <a:t>n</a:t>
            </a:r>
            <a:r>
              <a:rPr lang="en-US" altLang="zh-CN" sz="2000" dirty="0" smtClean="0">
                <a:sym typeface="Symbol"/>
              </a:rPr>
              <a:t>)| i</a:t>
            </a:r>
            <a:r>
              <a:rPr lang="en-US" altLang="zh-CN" sz="2000" baseline="-25000" dirty="0" smtClean="0">
                <a:sym typeface="Symbol"/>
              </a:rPr>
              <a:t>1</a:t>
            </a:r>
            <a:r>
              <a:rPr lang="en-US" altLang="zh-CN" sz="2000" dirty="0" smtClean="0">
                <a:sym typeface="Symbol"/>
              </a:rPr>
              <a:t>,i</a:t>
            </a:r>
            <a:r>
              <a:rPr lang="en-US" altLang="zh-CN" sz="2000" baseline="-25000" dirty="0" smtClean="0">
                <a:sym typeface="Symbol"/>
              </a:rPr>
              <a:t>2</a:t>
            </a:r>
            <a:r>
              <a:rPr lang="en-US" altLang="zh-CN" sz="2000" dirty="0" smtClean="0">
                <a:sym typeface="Symbol"/>
              </a:rPr>
              <a:t>,…,i</a:t>
            </a:r>
            <a:r>
              <a:rPr lang="en-US" altLang="zh-CN" sz="2000" baseline="-25000" dirty="0" smtClean="0">
                <a:sym typeface="Symbol"/>
              </a:rPr>
              <a:t>n</a:t>
            </a:r>
            <a:r>
              <a:rPr lang="zh-CN" altLang="en-US" sz="2000" dirty="0" smtClean="0">
                <a:sym typeface="Symbol"/>
              </a:rPr>
              <a:t>是</a:t>
            </a:r>
            <a:r>
              <a:rPr lang="en-US" altLang="zh-CN" sz="2000" dirty="0" smtClean="0">
                <a:sym typeface="Symbol"/>
              </a:rPr>
              <a:t>1,2,…n</a:t>
            </a:r>
            <a:r>
              <a:rPr lang="zh-CN" altLang="en-US" sz="2000" dirty="0" smtClean="0">
                <a:sym typeface="Symbol"/>
              </a:rPr>
              <a:t>的一个排列</a:t>
            </a:r>
            <a:r>
              <a:rPr lang="en-US" altLang="zh-CN" sz="2000" dirty="0" smtClean="0">
                <a:sym typeface="Symbol"/>
              </a:rPr>
              <a:t>}</a:t>
            </a:r>
            <a:r>
              <a:rPr lang="zh-CN" altLang="en-US" sz="2000" dirty="0" smtClean="0">
                <a:sym typeface="Symbol"/>
              </a:rPr>
              <a:t>，邻域可定义为</a:t>
            </a:r>
            <a:r>
              <a:rPr lang="en-US" altLang="zh-CN" sz="2000" dirty="0" smtClean="0">
                <a:sym typeface="Symbol"/>
              </a:rPr>
              <a:t>2-opt</a:t>
            </a:r>
            <a:r>
              <a:rPr lang="zh-CN" altLang="en-US" sz="2000" dirty="0" smtClean="0">
                <a:sym typeface="Symbol"/>
              </a:rPr>
              <a:t>，即</a:t>
            </a:r>
            <a:r>
              <a:rPr lang="en-US" altLang="zh-CN" sz="2000" dirty="0" smtClean="0">
                <a:sym typeface="Symbol"/>
              </a:rPr>
              <a:t>S</a:t>
            </a:r>
            <a:r>
              <a:rPr lang="zh-CN" altLang="en-US" sz="2000" dirty="0" smtClean="0">
                <a:sym typeface="Symbol"/>
              </a:rPr>
              <a:t>中的两个元素对换，如</a:t>
            </a:r>
            <a:r>
              <a:rPr lang="en-US" altLang="zh-CN" sz="1800" dirty="0" smtClean="0">
                <a:sym typeface="Symbol"/>
              </a:rPr>
              <a:t>S=(1,2,3,4), N(S)={(2,1,3,4),(3,2,1,4),(4,2,3,1),(1,3,2,4),(1,4,3,2),(1,2,4,3)}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启发式算法基本概念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zh-CN" altLang="en-US" dirty="0" smtClean="0"/>
              <a:t>例：</a:t>
            </a:r>
            <a:r>
              <a:rPr lang="en-US" altLang="zh-CN" dirty="0" smtClean="0"/>
              <a:t>0/1</a:t>
            </a:r>
            <a:r>
              <a:rPr lang="zh-CN" altLang="en-US" dirty="0" smtClean="0"/>
              <a:t>背包问题，如果每次只允许一个分量变化，则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N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x</a:t>
            </a:r>
            <a:r>
              <a:rPr lang="en-US" altLang="zh-CN" dirty="0" err="1" smtClean="0">
                <a:sym typeface="Symbol"/>
              </a:rPr>
              <a:t>D→N</a:t>
            </a:r>
            <a:r>
              <a:rPr lang="en-US" altLang="zh-CN" dirty="0" smtClean="0">
                <a:sym typeface="Symbol"/>
              </a:rPr>
              <a:t>(x)={y|                 }D</a:t>
            </a:r>
            <a:r>
              <a:rPr lang="zh-CN" altLang="en-US" dirty="0" smtClean="0">
                <a:sym typeface="Symbol"/>
              </a:rPr>
              <a:t>，</a:t>
            </a:r>
            <a:r>
              <a:rPr lang="en-US" altLang="zh-CN" dirty="0" smtClean="0">
                <a:sym typeface="Symbol"/>
              </a:rPr>
              <a:t>D={(x</a:t>
            </a:r>
            <a:r>
              <a:rPr lang="en-US" altLang="zh-CN" baseline="-25000" dirty="0" smtClean="0">
                <a:sym typeface="Symbol"/>
              </a:rPr>
              <a:t>1</a:t>
            </a:r>
            <a:r>
              <a:rPr lang="en-US" altLang="zh-CN" dirty="0" smtClean="0">
                <a:sym typeface="Symbol"/>
              </a:rPr>
              <a:t>,x</a:t>
            </a:r>
            <a:r>
              <a:rPr lang="en-US" altLang="zh-CN" baseline="-25000" dirty="0" smtClean="0">
                <a:sym typeface="Symbol"/>
              </a:rPr>
              <a:t>2</a:t>
            </a:r>
            <a:r>
              <a:rPr lang="en-US" altLang="zh-CN" dirty="0" smtClean="0">
                <a:sym typeface="Symbol"/>
              </a:rPr>
              <a:t>,..</a:t>
            </a:r>
            <a:r>
              <a:rPr lang="en-US" altLang="zh-CN" dirty="0" err="1" smtClean="0">
                <a:sym typeface="Symbol"/>
              </a:rPr>
              <a:t>x</a:t>
            </a:r>
            <a:r>
              <a:rPr lang="en-US" altLang="zh-CN" baseline="-25000" dirty="0" err="1" smtClean="0">
                <a:sym typeface="Symbol"/>
              </a:rPr>
              <a:t>n</a:t>
            </a:r>
            <a:r>
              <a:rPr lang="en-US" altLang="zh-CN" dirty="0" smtClean="0">
                <a:sym typeface="Symbol"/>
              </a:rPr>
              <a:t>){0,1}</a:t>
            </a:r>
            <a:r>
              <a:rPr lang="en-US" altLang="zh-CN" baseline="30000" dirty="0" smtClean="0">
                <a:sym typeface="Symbol"/>
              </a:rPr>
              <a:t>n</a:t>
            </a:r>
          </a:p>
          <a:p>
            <a:pPr lvl="2"/>
            <a:r>
              <a:rPr lang="zh-CN" altLang="en-US" dirty="0" smtClean="0"/>
              <a:t>定义：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若</a:t>
            </a:r>
            <a:r>
              <a:rPr lang="en-US" altLang="zh-CN" dirty="0" smtClean="0"/>
              <a:t>s*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f(s*) ≤(≥)f(s)</a:t>
            </a:r>
            <a:r>
              <a:rPr lang="zh-CN" altLang="en-US" dirty="0" smtClean="0"/>
              <a:t>，对任意</a:t>
            </a:r>
            <a:r>
              <a:rPr lang="en-US" altLang="zh-CN" dirty="0" err="1" smtClean="0"/>
              <a:t>s</a:t>
            </a:r>
            <a:r>
              <a:rPr lang="en-US" altLang="zh-CN" dirty="0" err="1" smtClean="0">
                <a:sym typeface="Symbol"/>
              </a:rPr>
              <a:t>N</a:t>
            </a:r>
            <a:r>
              <a:rPr lang="en-US" altLang="zh-CN" dirty="0" smtClean="0">
                <a:sym typeface="Symbol"/>
              </a:rPr>
              <a:t>(s*)∩F</a:t>
            </a:r>
            <a:r>
              <a:rPr lang="zh-CN" altLang="en-US" dirty="0" smtClean="0">
                <a:sym typeface="Symbol"/>
              </a:rPr>
              <a:t>，则称</a:t>
            </a:r>
            <a:r>
              <a:rPr lang="en-US" altLang="zh-CN" dirty="0" smtClean="0">
                <a:sym typeface="Symbol"/>
              </a:rPr>
              <a:t>s*</a:t>
            </a:r>
            <a:r>
              <a:rPr lang="zh-CN" altLang="en-US" dirty="0" smtClean="0">
                <a:sym typeface="Symbol"/>
              </a:rPr>
              <a:t>为</a:t>
            </a:r>
            <a:r>
              <a:rPr lang="en-US" altLang="zh-CN" dirty="0" smtClean="0">
                <a:sym typeface="Symbol"/>
              </a:rPr>
              <a:t>f</a:t>
            </a:r>
            <a:r>
              <a:rPr lang="zh-CN" altLang="en-US" dirty="0" smtClean="0">
                <a:sym typeface="Symbol"/>
              </a:rPr>
              <a:t>在</a:t>
            </a:r>
            <a:r>
              <a:rPr lang="en-US" altLang="zh-CN" dirty="0" smtClean="0">
                <a:sym typeface="Symbol"/>
              </a:rPr>
              <a:t>F</a:t>
            </a:r>
            <a:r>
              <a:rPr lang="zh-CN" altLang="en-US" dirty="0" smtClean="0">
                <a:sym typeface="Symbol"/>
              </a:rPr>
              <a:t>上的局部</a:t>
            </a:r>
            <a:r>
              <a:rPr lang="en-US" altLang="zh-CN" dirty="0" smtClean="0">
                <a:sym typeface="Symbol"/>
              </a:rPr>
              <a:t>(local)</a:t>
            </a:r>
            <a:r>
              <a:rPr lang="zh-CN" altLang="en-US" dirty="0" smtClean="0">
                <a:sym typeface="Symbol"/>
              </a:rPr>
              <a:t>最小</a:t>
            </a:r>
            <a:r>
              <a:rPr lang="en-US" altLang="zh-CN" dirty="0" smtClean="0">
                <a:sym typeface="Symbol"/>
              </a:rPr>
              <a:t>(</a:t>
            </a:r>
            <a:r>
              <a:rPr lang="zh-CN" altLang="en-US" dirty="0" smtClean="0">
                <a:sym typeface="Symbol"/>
              </a:rPr>
              <a:t>最大</a:t>
            </a:r>
            <a:r>
              <a:rPr lang="en-US" altLang="zh-CN" dirty="0" smtClean="0">
                <a:sym typeface="Symbol"/>
              </a:rPr>
              <a:t>)</a:t>
            </a:r>
            <a:r>
              <a:rPr lang="zh-CN" altLang="en-US" dirty="0" smtClean="0">
                <a:sym typeface="Symbol"/>
              </a:rPr>
              <a:t>解。</a:t>
            </a:r>
            <a:endParaRPr lang="en-US" altLang="zh-CN" dirty="0" smtClean="0">
              <a:sym typeface="Symbol"/>
            </a:endParaRPr>
          </a:p>
          <a:p>
            <a:pPr lvl="3"/>
            <a:r>
              <a:rPr lang="zh-CN" altLang="en-US" dirty="0" smtClean="0">
                <a:sym typeface="Symbol"/>
              </a:rPr>
              <a:t>若</a:t>
            </a:r>
            <a:r>
              <a:rPr lang="en-US" altLang="zh-CN" dirty="0" smtClean="0"/>
              <a:t>f(s*) ≤(≥)f(s)</a:t>
            </a:r>
            <a:r>
              <a:rPr lang="zh-CN" altLang="en-US" dirty="0" smtClean="0"/>
              <a:t>，对任意</a:t>
            </a:r>
            <a:r>
              <a:rPr lang="en-US" altLang="zh-CN" dirty="0" err="1" smtClean="0"/>
              <a:t>s</a:t>
            </a:r>
            <a:r>
              <a:rPr lang="en-US" altLang="zh-CN" dirty="0" err="1" smtClean="0">
                <a:sym typeface="Symbol"/>
              </a:rPr>
              <a:t>F</a:t>
            </a:r>
            <a:r>
              <a:rPr lang="zh-CN" altLang="en-US" dirty="0" smtClean="0">
                <a:sym typeface="Symbol"/>
              </a:rPr>
              <a:t>，则称</a:t>
            </a:r>
            <a:r>
              <a:rPr lang="en-US" altLang="zh-CN" dirty="0" smtClean="0">
                <a:sym typeface="Symbol"/>
              </a:rPr>
              <a:t>s*</a:t>
            </a:r>
            <a:r>
              <a:rPr lang="zh-CN" altLang="en-US" dirty="0" smtClean="0">
                <a:sym typeface="Symbol"/>
              </a:rPr>
              <a:t>为</a:t>
            </a:r>
            <a:r>
              <a:rPr lang="en-US" altLang="zh-CN" dirty="0" smtClean="0">
                <a:sym typeface="Symbol"/>
              </a:rPr>
              <a:t>f</a:t>
            </a:r>
            <a:r>
              <a:rPr lang="zh-CN" altLang="en-US" dirty="0" smtClean="0">
                <a:sym typeface="Symbol"/>
              </a:rPr>
              <a:t>在</a:t>
            </a:r>
            <a:r>
              <a:rPr lang="en-US" altLang="zh-CN" dirty="0" smtClean="0">
                <a:sym typeface="Symbol"/>
              </a:rPr>
              <a:t>F</a:t>
            </a:r>
            <a:r>
              <a:rPr lang="zh-CN" altLang="en-US" dirty="0" smtClean="0">
                <a:sym typeface="Symbol"/>
              </a:rPr>
              <a:t>上的全局</a:t>
            </a:r>
            <a:r>
              <a:rPr lang="en-US" altLang="zh-CN" dirty="0" smtClean="0">
                <a:sym typeface="Symbol"/>
              </a:rPr>
              <a:t>(global)</a:t>
            </a:r>
            <a:r>
              <a:rPr lang="zh-CN" altLang="en-US" dirty="0" smtClean="0">
                <a:sym typeface="Symbol"/>
              </a:rPr>
              <a:t>最小</a:t>
            </a:r>
            <a:r>
              <a:rPr lang="en-US" altLang="zh-CN" dirty="0" smtClean="0">
                <a:sym typeface="Symbol"/>
              </a:rPr>
              <a:t>(</a:t>
            </a:r>
            <a:r>
              <a:rPr lang="zh-CN" altLang="en-US" dirty="0" smtClean="0">
                <a:sym typeface="Symbol"/>
              </a:rPr>
              <a:t>最大</a:t>
            </a:r>
            <a:r>
              <a:rPr lang="en-US" altLang="zh-CN" dirty="0" smtClean="0">
                <a:sym typeface="Symbol"/>
              </a:rPr>
              <a:t>)</a:t>
            </a:r>
            <a:r>
              <a:rPr lang="zh-CN" altLang="en-US" dirty="0" smtClean="0">
                <a:sym typeface="Symbol"/>
              </a:rPr>
              <a:t>解。</a:t>
            </a:r>
            <a:endParaRPr lang="en-US" altLang="zh-CN" dirty="0" smtClean="0">
              <a:sym typeface="Symbol"/>
            </a:endParaRPr>
          </a:p>
          <a:p>
            <a:pPr lvl="2"/>
            <a:r>
              <a:rPr lang="zh-CN" altLang="en-US" dirty="0" smtClean="0">
                <a:sym typeface="Symbol"/>
              </a:rPr>
              <a:t>例，一维变量</a:t>
            </a:r>
            <a:r>
              <a:rPr lang="en-US" altLang="zh-CN" dirty="0" smtClean="0">
                <a:sym typeface="Symbol"/>
              </a:rPr>
              <a:t>x</a:t>
            </a:r>
            <a:r>
              <a:rPr lang="zh-CN" altLang="en-US" dirty="0" smtClean="0">
                <a:sym typeface="Symbol"/>
              </a:rPr>
              <a:t>的定义域为</a:t>
            </a:r>
            <a:r>
              <a:rPr lang="en-US" altLang="zh-CN" dirty="0" smtClean="0">
                <a:sym typeface="Symbol"/>
              </a:rPr>
              <a:t>[1,10]</a:t>
            </a:r>
            <a:r>
              <a:rPr lang="zh-CN" altLang="en-US" dirty="0" smtClean="0">
                <a:sym typeface="Symbol"/>
              </a:rPr>
              <a:t>中</a:t>
            </a:r>
            <a:endParaRPr lang="en-US" altLang="zh-CN" dirty="0" smtClean="0">
              <a:sym typeface="Symbol"/>
            </a:endParaRPr>
          </a:p>
          <a:p>
            <a:pPr lvl="2">
              <a:buNone/>
            </a:pPr>
            <a:r>
              <a:rPr lang="zh-CN" altLang="en-US" dirty="0" smtClean="0">
                <a:sym typeface="Symbol"/>
              </a:rPr>
              <a:t>     的整数点，目标函数如图，定义</a:t>
            </a:r>
            <a:endParaRPr lang="en-US" altLang="zh-CN" dirty="0" smtClean="0">
              <a:sym typeface="Symbol"/>
            </a:endParaRPr>
          </a:p>
          <a:p>
            <a:pPr lvl="2">
              <a:buNone/>
            </a:pPr>
            <a:r>
              <a:rPr lang="en-US" altLang="zh-CN" dirty="0" smtClean="0">
                <a:sym typeface="Symbol"/>
              </a:rPr>
              <a:t>     N(x)={</a:t>
            </a:r>
            <a:r>
              <a:rPr lang="en-US" altLang="zh-CN" dirty="0" err="1" smtClean="0">
                <a:sym typeface="Symbol"/>
              </a:rPr>
              <a:t>yZ</a:t>
            </a:r>
            <a:r>
              <a:rPr lang="en-US" altLang="zh-CN" baseline="30000" dirty="0" smtClean="0">
                <a:sym typeface="Symbol"/>
              </a:rPr>
              <a:t>+</a:t>
            </a:r>
            <a:r>
              <a:rPr lang="en-US" altLang="zh-CN" dirty="0" smtClean="0">
                <a:sym typeface="Symbol"/>
              </a:rPr>
              <a:t>||y-x|≤1}</a:t>
            </a:r>
            <a:r>
              <a:rPr lang="zh-CN" altLang="en-US" dirty="0" smtClean="0">
                <a:sym typeface="Symbol"/>
              </a:rPr>
              <a:t>，则</a:t>
            </a:r>
            <a:r>
              <a:rPr lang="en-US" altLang="zh-CN" dirty="0" smtClean="0">
                <a:sym typeface="Symbol"/>
              </a:rPr>
              <a:t>x=9</a:t>
            </a:r>
            <a:r>
              <a:rPr lang="zh-CN" altLang="en-US" dirty="0" smtClean="0">
                <a:sym typeface="Symbol"/>
              </a:rPr>
              <a:t>为</a:t>
            </a:r>
            <a:r>
              <a:rPr lang="en-US" altLang="zh-CN" dirty="0" smtClean="0">
                <a:sym typeface="Symbol"/>
              </a:rPr>
              <a:t>f</a:t>
            </a:r>
            <a:r>
              <a:rPr lang="zh-CN" altLang="en-US" dirty="0" smtClean="0">
                <a:sym typeface="Symbol"/>
              </a:rPr>
              <a:t>的</a:t>
            </a:r>
            <a:endParaRPr lang="en-US" altLang="zh-CN" dirty="0" smtClean="0">
              <a:sym typeface="Symbol"/>
            </a:endParaRPr>
          </a:p>
          <a:p>
            <a:pPr lvl="2">
              <a:buNone/>
            </a:pPr>
            <a:r>
              <a:rPr lang="zh-CN" altLang="en-US" dirty="0" smtClean="0">
                <a:sym typeface="Symbol"/>
              </a:rPr>
              <a:t>     全局最优</a:t>
            </a:r>
            <a:r>
              <a:rPr lang="en-US" altLang="zh-CN" dirty="0" smtClean="0">
                <a:sym typeface="Symbol"/>
              </a:rPr>
              <a:t>(</a:t>
            </a:r>
            <a:r>
              <a:rPr lang="zh-CN" altLang="en-US" dirty="0" smtClean="0">
                <a:sym typeface="Symbol"/>
              </a:rPr>
              <a:t>小</a:t>
            </a:r>
            <a:r>
              <a:rPr lang="en-US" altLang="zh-CN" dirty="0" smtClean="0">
                <a:sym typeface="Symbol"/>
              </a:rPr>
              <a:t>)</a:t>
            </a:r>
            <a:r>
              <a:rPr lang="zh-CN" altLang="en-US" dirty="0" smtClean="0">
                <a:sym typeface="Symbol"/>
              </a:rPr>
              <a:t>点，</a:t>
            </a:r>
            <a:r>
              <a:rPr lang="en-US" altLang="zh-CN" dirty="0" smtClean="0">
                <a:sym typeface="Symbol"/>
              </a:rPr>
              <a:t>x=5</a:t>
            </a:r>
            <a:r>
              <a:rPr lang="zh-CN" altLang="en-US" dirty="0" smtClean="0">
                <a:sym typeface="Symbol"/>
              </a:rPr>
              <a:t>为局部最优，</a:t>
            </a:r>
            <a:endParaRPr lang="en-US" altLang="zh-CN" dirty="0" smtClean="0">
              <a:sym typeface="Symbol"/>
            </a:endParaRPr>
          </a:p>
          <a:p>
            <a:pPr lvl="2">
              <a:buNone/>
            </a:pPr>
            <a:r>
              <a:rPr lang="en-US" altLang="zh-CN" dirty="0" smtClean="0">
                <a:sym typeface="Symbol"/>
              </a:rPr>
              <a:t>     x=4</a:t>
            </a:r>
            <a:r>
              <a:rPr lang="zh-CN" altLang="en-US" dirty="0" smtClean="0">
                <a:sym typeface="Symbol"/>
              </a:rPr>
              <a:t>既非局部最大也非局部最小。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722688" y="1857375"/>
          <a:ext cx="1349378" cy="714375"/>
        </p:xfrm>
        <a:graphic>
          <a:graphicData uri="http://schemas.openxmlformats.org/presentationml/2006/ole">
            <p:oleObj spid="_x0000_s1026" name="公式" r:id="rId3" imgW="901440" imgH="431640" progId="Equation.3">
              <p:embed/>
            </p:oleObj>
          </a:graphicData>
        </a:graphic>
      </p:graphicFrame>
      <p:pic>
        <p:nvPicPr>
          <p:cNvPr id="5" name="图片 4" descr="局部最优示意图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884" y="4143380"/>
            <a:ext cx="2810267" cy="19624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启发式算法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11.2 </a:t>
            </a:r>
            <a:r>
              <a:rPr lang="zh-CN" altLang="en-US" sz="2800" dirty="0" smtClean="0"/>
              <a:t>禁忌搜索算法</a:t>
            </a:r>
            <a:endParaRPr lang="en-US" altLang="zh-CN" sz="2800" dirty="0" smtClean="0"/>
          </a:p>
          <a:p>
            <a:pPr lvl="1" algn="just">
              <a:lnSpc>
                <a:spcPct val="90000"/>
              </a:lnSpc>
            </a:pPr>
            <a:r>
              <a:rPr lang="zh-CN" altLang="en-US" sz="2400" dirty="0" smtClean="0"/>
              <a:t>局部搜索算法（建立邻域概念，紧缩搜索范围）的推广，是人工智能在组合优化算法中应用。</a:t>
            </a:r>
            <a:endParaRPr lang="en-US" altLang="zh-CN" sz="2400" dirty="0" smtClean="0"/>
          </a:p>
          <a:p>
            <a:pPr lvl="1" algn="just">
              <a:lnSpc>
                <a:spcPct val="90000"/>
              </a:lnSpc>
            </a:pPr>
            <a:r>
              <a:rPr lang="en-US" altLang="zh-CN" sz="2400" dirty="0" smtClean="0"/>
              <a:t>Glover F. </a:t>
            </a:r>
            <a:r>
              <a:rPr lang="zh-CN" altLang="en-US" sz="2400" dirty="0" smtClean="0"/>
              <a:t>1986年提出(关于整数规划问题) ，1989年的两篇论文奠定了基础。</a:t>
            </a:r>
          </a:p>
          <a:p>
            <a:pPr lvl="1" algn="just">
              <a:lnSpc>
                <a:spcPct val="90000"/>
              </a:lnSpc>
            </a:pPr>
            <a:r>
              <a:rPr lang="zh-CN" altLang="en-US" sz="2400" dirty="0" smtClean="0"/>
              <a:t>基本思想：用一个禁忌表记录下已经到达过的局部最优点，在下一次搜索中，禁忌表中的信息不再或有选择地搜索这些点，以此来跳出局部最优点。</a:t>
            </a:r>
          </a:p>
          <a:p>
            <a:pPr lvl="1" algn="just">
              <a:lnSpc>
                <a:spcPct val="90000"/>
              </a:lnSpc>
            </a:pPr>
            <a:r>
              <a:rPr lang="zh-CN" altLang="en-US" sz="2400" dirty="0" smtClean="0"/>
              <a:t>最优化问题描述的一般形式： 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en-US" altLang="zh-CN" sz="2400" dirty="0" smtClean="0"/>
              <a:t>     </a:t>
            </a:r>
            <a:endParaRPr lang="zh-CN" altLang="en-US" sz="2400" dirty="0" smtClean="0"/>
          </a:p>
          <a:p>
            <a:pPr lvl="1"/>
            <a:endParaRPr lang="zh-CN" altLang="en-US" sz="2400" dirty="0"/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5286380" y="4714884"/>
          <a:ext cx="1447800" cy="1193800"/>
        </p:xfrm>
        <a:graphic>
          <a:graphicData uri="http://schemas.openxmlformats.org/presentationml/2006/ole">
            <p:oleObj spid="_x0000_s21506" name="Equation" r:id="rId3" imgW="1447560" imgH="119376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禁忌搜索算法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zh-CN" altLang="en-US" sz="2400" dirty="0" smtClean="0"/>
              <a:t>局部搜索算法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只按下降转移状态</a:t>
            </a:r>
          </a:p>
          <a:p>
            <a:pPr lvl="2" algn="just"/>
            <a:r>
              <a:rPr lang="en-US" altLang="zh-CN" sz="2000" dirty="0" smtClean="0"/>
              <a:t>Step1  </a:t>
            </a:r>
            <a:r>
              <a:rPr lang="zh-CN" altLang="en-US" sz="2000" dirty="0" smtClean="0"/>
              <a:t>选定一个初始可行解    ；记录             ；令</a:t>
            </a:r>
          </a:p>
          <a:p>
            <a:pPr lvl="2" algn="just"/>
            <a:r>
              <a:rPr lang="en-US" altLang="zh-CN" sz="2000" dirty="0" smtClean="0"/>
              <a:t>Step2  </a:t>
            </a:r>
            <a:r>
              <a:rPr lang="zh-CN" altLang="en-US" sz="2000" dirty="0" smtClean="0"/>
              <a:t>当            时，或满足其它停止运算准则时，输出算结果，停止计算；否则，从   中选子集    ，并从   中选一最优解      ；</a:t>
            </a:r>
            <a:endParaRPr lang="en-US" altLang="zh-CN" sz="2000" dirty="0" smtClean="0"/>
          </a:p>
          <a:p>
            <a:pPr lvl="2" algn="just"/>
            <a:r>
              <a:rPr lang="zh-CN" altLang="en-US" sz="2000" dirty="0" smtClean="0"/>
              <a:t>若                       ，则                  ，</a:t>
            </a:r>
            <a:r>
              <a:rPr lang="en-US" altLang="zh-CN" sz="2000" dirty="0" smtClean="0"/>
              <a:t>P=</a:t>
            </a:r>
            <a:r>
              <a:rPr lang="en-US" altLang="zh-CN" sz="2000" i="1" dirty="0" smtClean="0"/>
              <a:t>N </a:t>
            </a:r>
            <a:r>
              <a:rPr lang="en-US" altLang="zh-CN" sz="2000" dirty="0" smtClean="0"/>
              <a:t>(</a:t>
            </a:r>
            <a:r>
              <a:rPr lang="en-US" altLang="zh-CN" sz="2000" i="1" dirty="0" err="1" smtClean="0"/>
              <a:t>x</a:t>
            </a:r>
            <a:r>
              <a:rPr lang="en-US" altLang="zh-CN" sz="2000" i="1" baseline="30000" dirty="0" err="1" smtClean="0"/>
              <a:t>lb</a:t>
            </a:r>
            <a:r>
              <a:rPr lang="en-US" altLang="zh-CN" sz="2000" i="1" baseline="30000" dirty="0" smtClean="0"/>
              <a:t> 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lvl="2" algn="just">
              <a:buNone/>
            </a:pPr>
            <a:r>
              <a:rPr lang="zh-CN" altLang="en-US" sz="2000" dirty="0" smtClean="0"/>
              <a:t>     否则                 ；重复</a:t>
            </a:r>
            <a:r>
              <a:rPr lang="en-US" altLang="zh-CN" sz="2000" dirty="0" smtClean="0"/>
              <a:t>Step2。</a:t>
            </a:r>
          </a:p>
          <a:p>
            <a:pPr lvl="1" algn="just"/>
            <a:r>
              <a:rPr lang="zh-CN" altLang="en-US" sz="2400" dirty="0" smtClean="0"/>
              <a:t>蒙特卡罗算法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以一定概率接受一个较坏状态</a:t>
            </a:r>
            <a:endParaRPr lang="en-US" altLang="zh-CN" sz="2400" dirty="0" smtClean="0"/>
          </a:p>
          <a:p>
            <a:pPr lvl="2" algn="just"/>
            <a:r>
              <a:rPr lang="en-US" altLang="zh-CN" sz="2000" dirty="0" smtClean="0"/>
              <a:t>Step2</a:t>
            </a:r>
            <a:r>
              <a:rPr lang="en-US" altLang="zh-CN" sz="2000" baseline="30000" dirty="0" smtClean="0"/>
              <a:t>/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当            时，或满足其它停止运算准则时，输出一个</a:t>
            </a:r>
          </a:p>
          <a:p>
            <a:pPr lvl="2" algn="just">
              <a:buNone/>
            </a:pPr>
            <a:r>
              <a:rPr lang="zh-CN" altLang="en-US" sz="2000" dirty="0" smtClean="0"/>
              <a:t>     计算结果，停止计算；否则，从</a:t>
            </a:r>
            <a:r>
              <a:rPr lang="en-US" altLang="zh-CN" sz="2000" i="1" dirty="0" smtClean="0"/>
              <a:t>P </a:t>
            </a:r>
            <a:r>
              <a:rPr lang="zh-CN" altLang="en-US" sz="2000" dirty="0" smtClean="0"/>
              <a:t>中随机选出解    ；</a:t>
            </a:r>
            <a:endParaRPr lang="en-US" altLang="zh-CN" sz="2000" dirty="0" smtClean="0"/>
          </a:p>
          <a:p>
            <a:pPr lvl="2" algn="just"/>
            <a:r>
              <a:rPr lang="zh-CN" altLang="en-US" sz="2000" dirty="0" smtClean="0"/>
              <a:t>若                         ，则                 ，否则，根据 </a:t>
            </a:r>
            <a:endParaRPr lang="en-US" altLang="zh-CN" sz="2000" dirty="0" smtClean="0"/>
          </a:p>
          <a:p>
            <a:pPr lvl="2" algn="just">
              <a:buNone/>
            </a:pPr>
            <a:r>
              <a:rPr lang="zh-CN" altLang="en-US" sz="2000" dirty="0" smtClean="0"/>
              <a:t>     以一定的概率接受     </a:t>
            </a:r>
            <a:r>
              <a:rPr lang="en-US" altLang="zh-CN" sz="2000" dirty="0" smtClean="0"/>
              <a:t>(               )</a:t>
            </a:r>
            <a:r>
              <a:rPr lang="zh-CN" altLang="en-US" sz="2000" dirty="0" smtClean="0"/>
              <a:t>；重复 </a:t>
            </a:r>
            <a:r>
              <a:rPr lang="en-US" altLang="zh-CN" sz="2000" dirty="0" smtClean="0"/>
              <a:t>Step2</a:t>
            </a:r>
            <a:r>
              <a:rPr lang="en-US" altLang="zh-CN" sz="2000" baseline="30000" dirty="0" smtClean="0"/>
              <a:t>/</a:t>
            </a:r>
            <a:r>
              <a:rPr lang="en-US" altLang="zh-CN" sz="2000" dirty="0" smtClean="0"/>
              <a:t>。</a:t>
            </a:r>
            <a:endParaRPr lang="zh-CN" altLang="en-US" sz="2000" dirty="0"/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4643438" y="2071678"/>
          <a:ext cx="279400" cy="304800"/>
        </p:xfrm>
        <a:graphic>
          <a:graphicData uri="http://schemas.openxmlformats.org/presentationml/2006/ole">
            <p:oleObj spid="_x0000_s22530" name="Equation" r:id="rId3" imgW="279360" imgH="304560" progId="Equation.3">
              <p:embed/>
            </p:oleObj>
          </a:graphicData>
        </a:graphic>
      </p:graphicFrame>
      <p:graphicFrame>
        <p:nvGraphicFramePr>
          <p:cNvPr id="22531" name="Object 5"/>
          <p:cNvGraphicFramePr>
            <a:graphicFrameLocks noChangeAspect="1"/>
          </p:cNvGraphicFramePr>
          <p:nvPr/>
        </p:nvGraphicFramePr>
        <p:xfrm>
          <a:off x="5643570" y="2071678"/>
          <a:ext cx="901700" cy="304800"/>
        </p:xfrm>
        <a:graphic>
          <a:graphicData uri="http://schemas.openxmlformats.org/presentationml/2006/ole">
            <p:oleObj spid="_x0000_s22531" name="Equation" r:id="rId4" imgW="901440" imgH="304560" progId="Equation.3">
              <p:embed/>
            </p:oleObj>
          </a:graphicData>
        </a:graphic>
      </p:graphicFrame>
      <p:graphicFrame>
        <p:nvGraphicFramePr>
          <p:cNvPr id="22532" name="Object 6"/>
          <p:cNvGraphicFramePr>
            <a:graphicFrameLocks noChangeAspect="1"/>
          </p:cNvGraphicFramePr>
          <p:nvPr/>
        </p:nvGraphicFramePr>
        <p:xfrm>
          <a:off x="7072330" y="2071678"/>
          <a:ext cx="1346200" cy="368300"/>
        </p:xfrm>
        <a:graphic>
          <a:graphicData uri="http://schemas.openxmlformats.org/presentationml/2006/ole">
            <p:oleObj spid="_x0000_s22532" name="Equation" r:id="rId5" imgW="1346040" imgH="368280" progId="Equation.3">
              <p:embed/>
            </p:oleObj>
          </a:graphicData>
        </a:graphic>
      </p:graphicFrame>
      <p:graphicFrame>
        <p:nvGraphicFramePr>
          <p:cNvPr id="22540" name="Object 7"/>
          <p:cNvGraphicFramePr>
            <a:graphicFrameLocks noChangeAspect="1"/>
          </p:cNvGraphicFramePr>
          <p:nvPr/>
        </p:nvGraphicFramePr>
        <p:xfrm>
          <a:off x="2643174" y="2428868"/>
          <a:ext cx="800100" cy="342900"/>
        </p:xfrm>
        <a:graphic>
          <a:graphicData uri="http://schemas.openxmlformats.org/presentationml/2006/ole">
            <p:oleObj spid="_x0000_s22540" name="Equation" r:id="rId6" imgW="799920" imgH="342720" progId="Equation.3">
              <p:embed/>
            </p:oleObj>
          </a:graphicData>
        </a:graphic>
      </p:graphicFrame>
      <p:graphicFrame>
        <p:nvGraphicFramePr>
          <p:cNvPr id="22541" name="Object 8"/>
          <p:cNvGraphicFramePr>
            <a:graphicFrameLocks noChangeAspect="1"/>
          </p:cNvGraphicFramePr>
          <p:nvPr/>
        </p:nvGraphicFramePr>
        <p:xfrm>
          <a:off x="3857620" y="2714620"/>
          <a:ext cx="241300" cy="266700"/>
        </p:xfrm>
        <a:graphic>
          <a:graphicData uri="http://schemas.openxmlformats.org/presentationml/2006/ole">
            <p:oleObj spid="_x0000_s22541" name="Equation" r:id="rId7" imgW="241200" imgH="266400" progId="Equation.3">
              <p:embed/>
            </p:oleObj>
          </a:graphicData>
        </a:graphic>
      </p:graphicFrame>
      <p:graphicFrame>
        <p:nvGraphicFramePr>
          <p:cNvPr id="22542" name="Object 9"/>
          <p:cNvGraphicFramePr>
            <a:graphicFrameLocks noChangeAspect="1"/>
          </p:cNvGraphicFramePr>
          <p:nvPr/>
        </p:nvGraphicFramePr>
        <p:xfrm>
          <a:off x="5143504" y="2714620"/>
          <a:ext cx="228600" cy="279400"/>
        </p:xfrm>
        <a:graphic>
          <a:graphicData uri="http://schemas.openxmlformats.org/presentationml/2006/ole">
            <p:oleObj spid="_x0000_s22542" name="Equation" r:id="rId8" imgW="228600" imgH="279360" progId="Equation.3">
              <p:embed/>
            </p:oleObj>
          </a:graphicData>
        </a:graphic>
      </p:graphicFrame>
      <p:graphicFrame>
        <p:nvGraphicFramePr>
          <p:cNvPr id="22543" name="Object 10"/>
          <p:cNvGraphicFramePr>
            <a:graphicFrameLocks noChangeAspect="1"/>
          </p:cNvGraphicFramePr>
          <p:nvPr/>
        </p:nvGraphicFramePr>
        <p:xfrm>
          <a:off x="6072198" y="2714620"/>
          <a:ext cx="228600" cy="279400"/>
        </p:xfrm>
        <a:graphic>
          <a:graphicData uri="http://schemas.openxmlformats.org/presentationml/2006/ole">
            <p:oleObj spid="_x0000_s22543" name="Equation" r:id="rId9" imgW="228600" imgH="279360" progId="Equation.3">
              <p:embed/>
            </p:oleObj>
          </a:graphicData>
        </a:graphic>
      </p:graphicFrame>
      <p:graphicFrame>
        <p:nvGraphicFramePr>
          <p:cNvPr id="22544" name="Object 11"/>
          <p:cNvGraphicFramePr>
            <a:graphicFrameLocks noChangeAspect="1"/>
          </p:cNvGraphicFramePr>
          <p:nvPr/>
        </p:nvGraphicFramePr>
        <p:xfrm>
          <a:off x="7858148" y="2786058"/>
          <a:ext cx="317500" cy="304800"/>
        </p:xfrm>
        <a:graphic>
          <a:graphicData uri="http://schemas.openxmlformats.org/presentationml/2006/ole">
            <p:oleObj spid="_x0000_s22544" name="Equation" r:id="rId10" imgW="317160" imgH="304560" progId="Equation.3">
              <p:embed/>
            </p:oleObj>
          </a:graphicData>
        </a:graphic>
      </p:graphicFrame>
      <p:graphicFrame>
        <p:nvGraphicFramePr>
          <p:cNvPr id="22545" name="Object 12"/>
          <p:cNvGraphicFramePr>
            <a:graphicFrameLocks noChangeAspect="1"/>
          </p:cNvGraphicFramePr>
          <p:nvPr/>
        </p:nvGraphicFramePr>
        <p:xfrm>
          <a:off x="1857356" y="3071810"/>
          <a:ext cx="1828800" cy="368300"/>
        </p:xfrm>
        <a:graphic>
          <a:graphicData uri="http://schemas.openxmlformats.org/presentationml/2006/ole">
            <p:oleObj spid="_x0000_s22545" name="Equation" r:id="rId11" imgW="1828800" imgH="368280" progId="Equation.3">
              <p:embed/>
            </p:oleObj>
          </a:graphicData>
        </a:graphic>
      </p:graphicFrame>
      <p:graphicFrame>
        <p:nvGraphicFramePr>
          <p:cNvPr id="22546" name="Object 14"/>
          <p:cNvGraphicFramePr>
            <a:graphicFrameLocks noChangeAspect="1"/>
          </p:cNvGraphicFramePr>
          <p:nvPr/>
        </p:nvGraphicFramePr>
        <p:xfrm>
          <a:off x="2084378" y="3500438"/>
          <a:ext cx="1130300" cy="279400"/>
        </p:xfrm>
        <a:graphic>
          <a:graphicData uri="http://schemas.openxmlformats.org/presentationml/2006/ole">
            <p:oleObj spid="_x0000_s22546" name="Equation" r:id="rId12" imgW="1130040" imgH="279360" progId="Equation.3">
              <p:embed/>
            </p:oleObj>
          </a:graphicData>
        </a:graphic>
      </p:graphicFrame>
      <p:graphicFrame>
        <p:nvGraphicFramePr>
          <p:cNvPr id="22547" name="Object 24"/>
          <p:cNvGraphicFramePr>
            <a:graphicFrameLocks noChangeAspect="1"/>
          </p:cNvGraphicFramePr>
          <p:nvPr/>
        </p:nvGraphicFramePr>
        <p:xfrm>
          <a:off x="3992566" y="3000372"/>
          <a:ext cx="1150938" cy="419100"/>
        </p:xfrm>
        <a:graphic>
          <a:graphicData uri="http://schemas.openxmlformats.org/presentationml/2006/ole">
            <p:oleObj spid="_x0000_s22547" name="Equation" r:id="rId13" imgW="558720" imgH="203040" progId="">
              <p:embed/>
            </p:oleObj>
          </a:graphicData>
        </a:graphic>
      </p:graphicFrame>
      <p:graphicFrame>
        <p:nvGraphicFramePr>
          <p:cNvPr id="22548" name="Object 16"/>
          <p:cNvGraphicFramePr>
            <a:graphicFrameLocks noChangeAspect="1"/>
          </p:cNvGraphicFramePr>
          <p:nvPr/>
        </p:nvGraphicFramePr>
        <p:xfrm>
          <a:off x="2643174" y="4300546"/>
          <a:ext cx="800100" cy="342900"/>
        </p:xfrm>
        <a:graphic>
          <a:graphicData uri="http://schemas.openxmlformats.org/presentationml/2006/ole">
            <p:oleObj spid="_x0000_s22548" name="Equation" r:id="rId14" imgW="799920" imgH="342720" progId="Equation.3">
              <p:embed/>
            </p:oleObj>
          </a:graphicData>
        </a:graphic>
      </p:graphicFrame>
      <p:graphicFrame>
        <p:nvGraphicFramePr>
          <p:cNvPr id="22550" name="Object 18"/>
          <p:cNvGraphicFramePr>
            <a:graphicFrameLocks noChangeAspect="1"/>
          </p:cNvGraphicFramePr>
          <p:nvPr/>
        </p:nvGraphicFramePr>
        <p:xfrm>
          <a:off x="6858016" y="4643446"/>
          <a:ext cx="317500" cy="304800"/>
        </p:xfrm>
        <a:graphic>
          <a:graphicData uri="http://schemas.openxmlformats.org/presentationml/2006/ole">
            <p:oleObj spid="_x0000_s22550" name="Equation" r:id="rId15" imgW="317160" imgH="304560" progId="Equation.3">
              <p:embed/>
            </p:oleObj>
          </a:graphicData>
        </a:graphic>
      </p:graphicFrame>
      <p:graphicFrame>
        <p:nvGraphicFramePr>
          <p:cNvPr id="22551" name="Object 19"/>
          <p:cNvGraphicFramePr>
            <a:graphicFrameLocks noChangeAspect="1"/>
          </p:cNvGraphicFramePr>
          <p:nvPr/>
        </p:nvGraphicFramePr>
        <p:xfrm>
          <a:off x="1785918" y="5000636"/>
          <a:ext cx="1828800" cy="368300"/>
        </p:xfrm>
        <a:graphic>
          <a:graphicData uri="http://schemas.openxmlformats.org/presentationml/2006/ole">
            <p:oleObj spid="_x0000_s22551" name="Equation" r:id="rId16" imgW="1828800" imgH="368280" progId="Equation.3">
              <p:embed/>
            </p:oleObj>
          </a:graphicData>
        </a:graphic>
      </p:graphicFrame>
      <p:graphicFrame>
        <p:nvGraphicFramePr>
          <p:cNvPr id="22552" name="Object 20"/>
          <p:cNvGraphicFramePr>
            <a:graphicFrameLocks noChangeAspect="1"/>
          </p:cNvGraphicFramePr>
          <p:nvPr/>
        </p:nvGraphicFramePr>
        <p:xfrm>
          <a:off x="4206880" y="4929198"/>
          <a:ext cx="1150938" cy="419100"/>
        </p:xfrm>
        <a:graphic>
          <a:graphicData uri="http://schemas.openxmlformats.org/presentationml/2006/ole">
            <p:oleObj spid="_x0000_s22552" name="Equation" r:id="rId17" imgW="558720" imgH="203040" progId="">
              <p:embed/>
            </p:oleObj>
          </a:graphicData>
        </a:graphic>
      </p:graphicFrame>
      <p:graphicFrame>
        <p:nvGraphicFramePr>
          <p:cNvPr id="22553" name="Object 21"/>
          <p:cNvGraphicFramePr>
            <a:graphicFrameLocks noChangeAspect="1"/>
          </p:cNvGraphicFramePr>
          <p:nvPr/>
        </p:nvGraphicFramePr>
        <p:xfrm>
          <a:off x="6786578" y="5000636"/>
          <a:ext cx="1790700" cy="368300"/>
        </p:xfrm>
        <a:graphic>
          <a:graphicData uri="http://schemas.openxmlformats.org/presentationml/2006/ole">
            <p:oleObj spid="_x0000_s22553" name="Equation" r:id="rId18" imgW="1790640" imgH="368280" progId="Equation.3">
              <p:embed/>
            </p:oleObj>
          </a:graphicData>
        </a:graphic>
      </p:graphicFrame>
      <p:graphicFrame>
        <p:nvGraphicFramePr>
          <p:cNvPr id="22554" name="Object 22"/>
          <p:cNvGraphicFramePr>
            <a:graphicFrameLocks noChangeAspect="1"/>
          </p:cNvGraphicFramePr>
          <p:nvPr/>
        </p:nvGraphicFramePr>
        <p:xfrm>
          <a:off x="4000496" y="5286388"/>
          <a:ext cx="1081087" cy="392113"/>
        </p:xfrm>
        <a:graphic>
          <a:graphicData uri="http://schemas.openxmlformats.org/presentationml/2006/ole">
            <p:oleObj spid="_x0000_s22554" name="Equation" r:id="rId19" imgW="558720" imgH="203040" progId="">
              <p:embed/>
            </p:oleObj>
          </a:graphicData>
        </a:graphic>
      </p:graphicFrame>
      <p:graphicFrame>
        <p:nvGraphicFramePr>
          <p:cNvPr id="22555" name="Object 23"/>
          <p:cNvGraphicFramePr>
            <a:graphicFrameLocks noChangeAspect="1"/>
          </p:cNvGraphicFramePr>
          <p:nvPr/>
        </p:nvGraphicFramePr>
        <p:xfrm>
          <a:off x="3611559" y="5359413"/>
          <a:ext cx="317500" cy="304800"/>
        </p:xfrm>
        <a:graphic>
          <a:graphicData uri="http://schemas.openxmlformats.org/presentationml/2006/ole">
            <p:oleObj spid="_x0000_s22555" name="Equation" r:id="rId20" imgW="317160" imgH="30456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ultim0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multim01</Template>
  <TotalTime>1981</TotalTime>
  <Words>7073</Words>
  <Application>Microsoft PowerPoint</Application>
  <PresentationFormat>全屏显示(4:3)</PresentationFormat>
  <Paragraphs>895</Paragraphs>
  <Slides>55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58" baseType="lpstr">
      <vt:lpstr>multim01</vt:lpstr>
      <vt:lpstr>公式</vt:lpstr>
      <vt:lpstr>Equation</vt:lpstr>
      <vt:lpstr>第十一章 启发式算法</vt:lpstr>
      <vt:lpstr>启发式算法基本概念</vt:lpstr>
      <vt:lpstr>启发式算法基本概念</vt:lpstr>
      <vt:lpstr>启发式算法基本概念</vt:lpstr>
      <vt:lpstr>启发式算法基本概念</vt:lpstr>
      <vt:lpstr>启发式算法基本概念</vt:lpstr>
      <vt:lpstr>启发式算法基本概念</vt:lpstr>
      <vt:lpstr>启发式算法</vt:lpstr>
      <vt:lpstr>禁忌搜索算法</vt:lpstr>
      <vt:lpstr>禁忌搜索算法</vt:lpstr>
      <vt:lpstr>禁忌搜索算法</vt:lpstr>
      <vt:lpstr>禁忌搜索算法</vt:lpstr>
      <vt:lpstr>禁忌搜索算法</vt:lpstr>
      <vt:lpstr>禁忌搜索算法</vt:lpstr>
      <vt:lpstr>禁忌搜索算法</vt:lpstr>
      <vt:lpstr>禁忌搜索算法</vt:lpstr>
      <vt:lpstr>禁忌搜索算法</vt:lpstr>
      <vt:lpstr>启发式算法</vt:lpstr>
      <vt:lpstr>模拟退火算法</vt:lpstr>
      <vt:lpstr>模拟退火算法</vt:lpstr>
      <vt:lpstr>模拟退火算法</vt:lpstr>
      <vt:lpstr>模拟退火算法</vt:lpstr>
      <vt:lpstr>模拟退火算法</vt:lpstr>
      <vt:lpstr>模拟退火算法</vt:lpstr>
      <vt:lpstr>模拟退火算法</vt:lpstr>
      <vt:lpstr>模拟退火算法</vt:lpstr>
      <vt:lpstr>模拟退火算法</vt:lpstr>
      <vt:lpstr>模拟退火算法</vt:lpstr>
      <vt:lpstr>模拟退火算法</vt:lpstr>
      <vt:lpstr>模拟退火算法</vt:lpstr>
      <vt:lpstr>模拟退火算法</vt:lpstr>
      <vt:lpstr>启发式算法</vt:lpstr>
      <vt:lpstr>遗传算法</vt:lpstr>
      <vt:lpstr>遗传算法</vt:lpstr>
      <vt:lpstr>遗传算法</vt:lpstr>
      <vt:lpstr>遗传算法</vt:lpstr>
      <vt:lpstr>遗传算法</vt:lpstr>
      <vt:lpstr>遗传算法</vt:lpstr>
      <vt:lpstr>遗传算法</vt:lpstr>
      <vt:lpstr>遗传算法</vt:lpstr>
      <vt:lpstr>遗传算法</vt:lpstr>
      <vt:lpstr>遗传算法</vt:lpstr>
      <vt:lpstr>遗传算法</vt:lpstr>
      <vt:lpstr>遗传算法</vt:lpstr>
      <vt:lpstr>遗传算法</vt:lpstr>
      <vt:lpstr>遗传算法</vt:lpstr>
      <vt:lpstr>遗传算法</vt:lpstr>
      <vt:lpstr>遗传算法</vt:lpstr>
      <vt:lpstr>遗传算法</vt:lpstr>
      <vt:lpstr>遗传算法</vt:lpstr>
      <vt:lpstr>遗传算法</vt:lpstr>
      <vt:lpstr>遗传算法</vt:lpstr>
      <vt:lpstr>遗传算法</vt:lpstr>
      <vt:lpstr>遗传算法</vt:lpstr>
      <vt:lpstr>遗传算法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第十一章 启发式算法</dc:title>
  <dc:creator>微软用户</dc:creator>
  <cp:lastModifiedBy>Administrator</cp:lastModifiedBy>
  <cp:revision>252</cp:revision>
  <cp:lastPrinted>1601-01-01T00:00:00Z</cp:lastPrinted>
  <dcterms:created xsi:type="dcterms:W3CDTF">2015-12-04T09:09:58Z</dcterms:created>
  <dcterms:modified xsi:type="dcterms:W3CDTF">2018-12-25T09:40:42Z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