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7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A3EF491-8254-4B18-BAB7-D0586D48BF1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46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A180B1B-CDE0-46AA-BF2B-DE1C938834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80B1B-CDE0-46AA-BF2B-DE1C938834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0582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82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83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7248331-BAD0-4CC8-97C8-2CE57B2D043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05831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832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16328C-05E6-41B5-A81D-3AFF44ECE8E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08D682-24D1-47AD-A9EE-D085FCC41EA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6D3BF-69CE-4BF9-9459-D4330C3D36E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0B87F8-07BC-4DDB-A701-A50DB6A0930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3AB171-5212-45B3-9FE7-BB161FEC1BD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3FAD42-3FAB-40EB-A61D-6441E4BC7A3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2719E-370C-4C24-A497-1D18C2E3B19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6AA014-6E70-4FA1-8C32-DA9553E8E62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5BAE1E-29FF-4FD2-9B84-59A1299E89F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79A98F-85BF-4E5B-A65D-486830F5019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28778517-8587-41B7-B0CD-8E631830A32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0480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0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20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30.png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68" name="Rectangle 36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pPr algn="ctr"/>
            <a:r>
              <a:rPr lang="zh-CN" altLang="en-US" dirty="0" smtClean="0"/>
              <a:t>第十章 近似算法</a:t>
            </a:r>
            <a:endParaRPr lang="zh-CN" altLang="en-US" dirty="0"/>
          </a:p>
        </p:txBody>
      </p:sp>
      <p:sp>
        <p:nvSpPr>
          <p:cNvPr id="248869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457200" y="1571613"/>
            <a:ext cx="8229600" cy="4572031"/>
          </a:xfrm>
        </p:spPr>
        <p:txBody>
          <a:bodyPr/>
          <a:lstStyle/>
          <a:p>
            <a:r>
              <a:rPr lang="en-US" altLang="zh-CN" sz="2800" dirty="0" smtClean="0"/>
              <a:t>10.1 </a:t>
            </a:r>
            <a:r>
              <a:rPr lang="zh-CN" altLang="en-US" sz="2800" dirty="0" smtClean="0"/>
              <a:t>近似算法的相关概念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近似算法与</a:t>
            </a:r>
            <a:r>
              <a:rPr lang="en-US" altLang="zh-CN" sz="2400" dirty="0" smtClean="0"/>
              <a:t>NP-</a:t>
            </a:r>
            <a:r>
              <a:rPr lang="zh-CN" altLang="en-US" sz="2400" dirty="0" smtClean="0"/>
              <a:t>难问题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近似算法是求解</a:t>
            </a:r>
            <a:r>
              <a:rPr lang="en-US" altLang="zh-CN" sz="2000" dirty="0" smtClean="0"/>
              <a:t>NP-</a:t>
            </a:r>
            <a:r>
              <a:rPr lang="zh-CN" altLang="en-US" sz="2000" dirty="0" smtClean="0"/>
              <a:t>难问题的一种重要途径，在实践中非常有效且实用。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这首先是因为很多实际应用问题是</a:t>
            </a:r>
            <a:r>
              <a:rPr lang="en-US" altLang="zh-CN" sz="2000" dirty="0" smtClean="0"/>
              <a:t>NP-</a:t>
            </a:r>
            <a:r>
              <a:rPr lang="zh-CN" altLang="en-US" sz="2000" dirty="0" smtClean="0"/>
              <a:t>完全的组合优化问题，不能它们难解就不去解决这些问题。既然不能在多项式时间内找到最优解，只好求其次，去找一个满意的可行解。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实际问题的输入通常也是近似的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如测量所得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，常常也不需要一定获得非常精确的解，往往足够好就可以了。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近似算法的两个问题：设计算法和分析算法的近似比。</a:t>
            </a:r>
            <a:endParaRPr lang="en-US" altLang="zh-CN" sz="2000" dirty="0" smtClean="0"/>
          </a:p>
          <a:p>
            <a:pPr lvl="3"/>
            <a:r>
              <a:rPr lang="zh-CN" altLang="en-US" sz="1800" dirty="0" smtClean="0"/>
              <a:t>近似算法通常比较简单，设计思想常来源于直觉或某种物理现象、社会现象，甚至日常生活常识并依托经典算法思想。</a:t>
            </a:r>
            <a:endParaRPr lang="en-US" altLang="zh-CN" sz="1800" dirty="0" smtClean="0"/>
          </a:p>
          <a:p>
            <a:pPr lvl="3"/>
            <a:r>
              <a:rPr lang="zh-CN" altLang="en-US" sz="1800" dirty="0" smtClean="0"/>
              <a:t>分析算法的近似比的关键是估计最优解的值，这是比较困难的。</a:t>
            </a:r>
            <a:endParaRPr lang="en-US" altLang="zh-C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集合覆盖问题的近似算法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zh-CN" altLang="en-US" dirty="0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子集覆盖问题的贪心近似算法</a:t>
            </a:r>
            <a:endParaRPr lang="en-US" altLang="zh-CN" dirty="0" smtClean="0">
              <a:latin typeface="Times New Roman" pitchFamily="18" charset="0"/>
              <a:ea typeface="楷体_GB2312" pitchFamily="49" charset="-122"/>
              <a:sym typeface="Euclid Math One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void Greedy-Set-Cover(X, F)         </a:t>
            </a:r>
          </a:p>
          <a:p>
            <a:pPr lvl="1">
              <a:lnSpc>
                <a:spcPct val="90000"/>
              </a:lnSpc>
              <a:buNone/>
            </a:pPr>
            <a:r>
              <a:rPr lang="zh-CN" altLang="en-US" dirty="0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  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{</a:t>
            </a:r>
          </a:p>
          <a:p>
            <a:pPr lvl="1">
              <a:lnSpc>
                <a:spcPct val="90000"/>
              </a:lnSpc>
              <a:buNone/>
            </a:pP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    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U=X; C=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;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while (U!=) {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 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选择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F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中使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| SU |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最大的子集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S;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 U=U\S; 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 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C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=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C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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{S};</a:t>
            </a:r>
          </a:p>
          <a:p>
            <a:pPr lvl="1">
              <a:lnSpc>
                <a:spcPct val="90000"/>
              </a:lnSpc>
              <a:buNone/>
            </a:pP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 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}</a:t>
            </a:r>
          </a:p>
          <a:p>
            <a:pPr lvl="1">
              <a:lnSpc>
                <a:spcPct val="90000"/>
              </a:lnSpc>
              <a:buNone/>
            </a:pP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return 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C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;</a:t>
            </a:r>
          </a:p>
          <a:p>
            <a:pPr lvl="1">
              <a:lnSpc>
                <a:spcPct val="90000"/>
              </a:lnSpc>
              <a:buNone/>
            </a:pP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   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}                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                                 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集合覆盖问题的近似算法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Greedy-Set-Cover</a:t>
            </a:r>
            <a:r>
              <a:rPr lang="zh-CN" altLang="en-US" sz="2800" dirty="0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的近似比：</a:t>
            </a:r>
            <a:r>
              <a:rPr lang="en-US" altLang="zh-CN" sz="2800" dirty="0" smtClean="0"/>
              <a:t> lnn+1</a:t>
            </a:r>
            <a:endParaRPr lang="en-US" altLang="zh-CN" sz="2800" dirty="0" smtClean="0">
              <a:latin typeface="Times New Roman" pitchFamily="18" charset="0"/>
              <a:ea typeface="楷体_GB2312" pitchFamily="49" charset="-122"/>
              <a:sym typeface="Euclid Math One" pitchFamily="18" charset="2"/>
            </a:endParaRPr>
          </a:p>
          <a:p>
            <a:pPr lvl="2"/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</a:rPr>
              <a:t>设算法依次选定子集 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, …, S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</a:rPr>
              <a:t>m-1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sz="2000" dirty="0" err="1" smtClean="0"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en-US" altLang="zh-CN" sz="2000" baseline="-25000" dirty="0" err="1" smtClean="0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</a:rPr>
              <a:t>，构成子集族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</a:rPr>
              <a:t>。对于每</a:t>
            </a:r>
          </a:p>
          <a:p>
            <a:pPr lvl="2">
              <a:buNone/>
            </a:pP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</a:rPr>
              <a:t>个</a:t>
            </a:r>
            <a:r>
              <a:rPr lang="en-US" altLang="zh-CN" sz="2000" dirty="0" err="1" smtClean="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000" dirty="0" err="1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X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，设第一个覆盖它的子集是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S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i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，定义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的权值 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lvl="2">
              <a:buNone/>
            </a:pPr>
            <a:endParaRPr lang="zh-CN" altLang="en-US" sz="800" dirty="0" smtClean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lvl="2">
              <a:buNone/>
            </a:pP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                                  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，那么有，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lvl="2"/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以下证明：对于每个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S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F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有：                   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sym typeface="Euclid Math One" pitchFamily="18" charset="2"/>
            </a:endParaRPr>
          </a:p>
          <a:p>
            <a:pPr lvl="2"/>
            <a:endParaRPr lang="en-US" altLang="zh-CN" sz="800" dirty="0" smtClean="0">
              <a:latin typeface="Times New Roman" pitchFamily="18" charset="0"/>
              <a:ea typeface="楷体_GB2312" pitchFamily="49" charset="-122"/>
              <a:sym typeface="Euclid Math One" pitchFamily="18" charset="2"/>
            </a:endParaRPr>
          </a:p>
          <a:p>
            <a:pPr lvl="2">
              <a:buNone/>
            </a:pP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                     其中定义 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H(k)=1+1/2+…+1/k , H(0)=0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为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k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级调和数。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lvl="2"/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</a:rPr>
              <a:t>对于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SF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，定义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u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0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=|S|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，</a:t>
            </a:r>
            <a:r>
              <a:rPr lang="en-US" altLang="zh-CN" sz="2000" dirty="0" err="1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u</a:t>
            </a:r>
            <a:r>
              <a:rPr lang="en-US" altLang="zh-CN" sz="2000" baseline="-25000" dirty="0" err="1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i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=|S-(S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1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∪S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2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∪…∪S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i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)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|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000" dirty="0" err="1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=1,2, … 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。设</a:t>
            </a:r>
            <a:r>
              <a:rPr lang="en-US" altLang="zh-CN" sz="2000" dirty="0" err="1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 sz="2000" baseline="-25000" dirty="0" err="1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k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是第一个为零的</a:t>
            </a:r>
            <a:r>
              <a:rPr lang="en-US" altLang="zh-CN" sz="2000" dirty="0" err="1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 sz="2000" baseline="-25000" dirty="0" err="1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i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，显然，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k0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，且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u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i+1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S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中有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i-1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-u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i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个元素被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S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i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第一次覆盖， </a:t>
            </a:r>
            <a:r>
              <a:rPr lang="en-US" altLang="zh-CN" sz="2000" dirty="0" err="1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=1,…, k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。由此得</a:t>
            </a:r>
            <a:endParaRPr lang="zh-CN" altLang="en-US" sz="2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14414" y="2714625"/>
          <a:ext cx="2363787" cy="642938"/>
        </p:xfrm>
        <a:graphic>
          <a:graphicData uri="http://schemas.openxmlformats.org/presentationml/2006/ole">
            <p:oleObj spid="_x0000_s22530" name="公式" r:id="rId3" imgW="1587240" imgH="431640" progId="Equation.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765675" y="2928938"/>
          <a:ext cx="2184400" cy="500062"/>
        </p:xfrm>
        <a:graphic>
          <a:graphicData uri="http://schemas.openxmlformats.org/presentationml/2006/ole">
            <p:oleObj spid="_x0000_s22531" name="公式" r:id="rId4" imgW="1358640" imgH="342720" progId="Equation.3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714876" y="3357562"/>
          <a:ext cx="1285884" cy="500066"/>
        </p:xfrm>
        <a:graphic>
          <a:graphicData uri="http://schemas.openxmlformats.org/presentationml/2006/ole">
            <p:oleObj spid="_x0000_s22532" name="公式" r:id="rId5" imgW="952200" imgH="342720" progId="Equation.3">
              <p:embed/>
            </p:oleObj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2716213" y="5210175"/>
          <a:ext cx="3000375" cy="647700"/>
        </p:xfrm>
        <a:graphic>
          <a:graphicData uri="http://schemas.openxmlformats.org/presentationml/2006/ole">
            <p:oleObj spid="_x0000_s22533" name="公式" r:id="rId6" imgW="2222280" imgH="444240" progId="Equation.3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集合覆盖问题的近似算法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71470" y="1500174"/>
            <a:ext cx="8643998" cy="4630751"/>
          </a:xfrm>
        </p:spPr>
        <p:txBody>
          <a:bodyPr/>
          <a:lstStyle/>
          <a:p>
            <a:pPr lvl="2"/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</a:rPr>
              <a:t>由算法，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</a:rPr>
              <a:t>所覆盖的元素不会比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</a:rPr>
              <a:t>多，否则，算法将选择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</a:rPr>
              <a:t>而不是选择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</a:rPr>
              <a:t>。这给出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|(S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-(S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…  S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i-1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)|</a:t>
            </a:r>
            <a:r>
              <a:rPr lang="zh-CN" altLang="en-US" sz="2000" baseline="-25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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|(S-(S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…  S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i-1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)|</a:t>
            </a:r>
            <a:r>
              <a:rPr lang="zh-CN" altLang="en-US" sz="2000" baseline="-25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= u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i-1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lvl="2"/>
            <a:endParaRPr lang="en-US" altLang="zh-CN" sz="800" dirty="0" smtClean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lvl="2">
              <a:buNone/>
            </a:pP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因而                            ，归纳法容易证明，任给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a&lt;b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a ≥0,b&gt;0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，有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lvl="2">
              <a:buNone/>
            </a:pPr>
            <a:endParaRPr lang="en-US" altLang="zh-CN" sz="800" dirty="0" smtClean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lvl="2">
              <a:buNone/>
            </a:pP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H(b)-H(a)=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                  ，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设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b=</a:t>
            </a:r>
            <a:r>
              <a:rPr lang="en-US" altLang="zh-CN" sz="2000" dirty="0" err="1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a+n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对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归纳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  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利用这个不等式得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lvl="2"/>
            <a:endParaRPr lang="en-US" altLang="zh-CN" sz="800" dirty="0" smtClean="0"/>
          </a:p>
          <a:p>
            <a:pPr lvl="2"/>
            <a:r>
              <a:rPr lang="en-US" altLang="zh-CN" sz="2000" dirty="0" smtClean="0"/>
              <a:t>                                                  =H(u</a:t>
            </a:r>
            <a:r>
              <a:rPr lang="en-US" altLang="zh-CN" sz="2000" baseline="-25000" dirty="0" smtClean="0"/>
              <a:t>0</a:t>
            </a:r>
            <a:r>
              <a:rPr lang="en-US" altLang="zh-CN" sz="2000" dirty="0" smtClean="0"/>
              <a:t>)-H(</a:t>
            </a:r>
            <a:r>
              <a:rPr lang="en-US" altLang="zh-CN" sz="2000" dirty="0" err="1" smtClean="0"/>
              <a:t>u</a:t>
            </a:r>
            <a:r>
              <a:rPr lang="en-US" altLang="zh-CN" sz="2000" baseline="-25000" dirty="0" err="1" smtClean="0"/>
              <a:t>k</a:t>
            </a:r>
            <a:r>
              <a:rPr lang="en-US" altLang="zh-CN" sz="2000" dirty="0" smtClean="0"/>
              <a:t>)=H(u</a:t>
            </a:r>
            <a:r>
              <a:rPr lang="en-US" altLang="zh-CN" sz="2000" baseline="-25000" dirty="0" smtClean="0"/>
              <a:t>0</a:t>
            </a:r>
            <a:r>
              <a:rPr lang="en-US" altLang="zh-CN" sz="2000" dirty="0" smtClean="0"/>
              <a:t>)-H(0)=H(u</a:t>
            </a:r>
            <a:r>
              <a:rPr lang="en-US" altLang="zh-CN" sz="2000" baseline="-25000" dirty="0" smtClean="0"/>
              <a:t>0</a:t>
            </a:r>
            <a:r>
              <a:rPr lang="en-US" altLang="zh-CN" sz="2000" dirty="0" smtClean="0"/>
              <a:t>)</a:t>
            </a:r>
          </a:p>
          <a:p>
            <a:pPr lvl="2"/>
            <a:endParaRPr lang="en-US" altLang="zh-CN" sz="800" dirty="0" smtClean="0"/>
          </a:p>
          <a:p>
            <a:pPr lvl="2">
              <a:buNone/>
            </a:pPr>
            <a:r>
              <a:rPr lang="en-US" altLang="zh-CN" sz="2000" dirty="0" smtClean="0"/>
              <a:t>              =H(|S|)</a:t>
            </a:r>
          </a:p>
          <a:p>
            <a:pPr lvl="2"/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</a:rPr>
              <a:t>容易证明，任意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H(n) 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 lnn+1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。而对任意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S ∈F, |S| ≤|X|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，从而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lvl="2">
              <a:buNone/>
            </a:pPr>
            <a:r>
              <a:rPr lang="en-US" altLang="zh-CN" sz="2000" dirty="0" smtClean="0"/>
              <a:t>                                      ≤                                          ≤C*(</a:t>
            </a:r>
            <a:r>
              <a:rPr lang="en-US" altLang="zh-CN" sz="2000" dirty="0" err="1" smtClean="0"/>
              <a:t>ln|X</a:t>
            </a:r>
            <a:r>
              <a:rPr lang="en-US" altLang="zh-CN" sz="2000" dirty="0" smtClean="0"/>
              <a:t>|+1)</a:t>
            </a:r>
          </a:p>
          <a:p>
            <a:pPr lvl="2"/>
            <a:endParaRPr lang="en-US" altLang="zh-CN" sz="800" dirty="0" smtClean="0"/>
          </a:p>
          <a:p>
            <a:pPr lvl="2"/>
            <a:r>
              <a:rPr lang="en-US" altLang="zh-CN" sz="2000" dirty="0" smtClean="0"/>
              <a:t> </a:t>
            </a:r>
            <a:r>
              <a:rPr lang="zh-CN" altLang="en-US" sz="2000" dirty="0" smtClean="0"/>
              <a:t>即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Greedy-Set-Cover 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的近似比</a:t>
            </a:r>
            <a:r>
              <a:rPr lang="en-US" altLang="zh-CN" sz="2000" dirty="0" smtClean="0"/>
              <a:t>|C|/|C*| ≤</a:t>
            </a:r>
            <a:r>
              <a:rPr lang="en-US" altLang="zh-CN" sz="2000" dirty="0" err="1" smtClean="0"/>
              <a:t>ln|X</a:t>
            </a:r>
            <a:r>
              <a:rPr lang="en-US" altLang="zh-CN" sz="2000" dirty="0" smtClean="0"/>
              <a:t>|+1=lnn+1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在许多应用中，</a:t>
            </a:r>
            <a:r>
              <a:rPr lang="en-US" altLang="zh-CN" sz="2000" dirty="0" smtClean="0"/>
              <a:t>max{|S|}</a:t>
            </a:r>
            <a:r>
              <a:rPr lang="zh-CN" altLang="en-US" sz="2000" dirty="0" smtClean="0"/>
              <a:t>是一个小常数，该近似算法可得最优覆盖的一个小常数倍的近似覆盖。</a:t>
            </a:r>
            <a:endParaRPr lang="zh-CN" altLang="en-US" sz="2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500166" y="2214554"/>
          <a:ext cx="1643074" cy="642942"/>
        </p:xfrm>
        <a:graphic>
          <a:graphicData uri="http://schemas.openxmlformats.org/presentationml/2006/ole">
            <p:oleObj spid="_x0000_s26626" name="公式" r:id="rId3" imgW="1168200" imgH="444240" progId="Equation.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143108" y="2786058"/>
          <a:ext cx="1143008" cy="571504"/>
        </p:xfrm>
        <a:graphic>
          <a:graphicData uri="http://schemas.openxmlformats.org/presentationml/2006/ole">
            <p:oleObj spid="_x0000_s26627" name="公式" r:id="rId4" imgW="825480" imgH="431640" progId="Equation.3">
              <p:embed/>
            </p:oleObj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1071538" y="3214686"/>
          <a:ext cx="1643062" cy="642938"/>
        </p:xfrm>
        <a:graphic>
          <a:graphicData uri="http://schemas.openxmlformats.org/presentationml/2006/ole">
            <p:oleObj spid="_x0000_s26628" name="公式" r:id="rId5" imgW="1168200" imgH="444240" progId="Equation.3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714612" y="3286125"/>
          <a:ext cx="1795462" cy="571500"/>
        </p:xfrm>
        <a:graphic>
          <a:graphicData uri="http://schemas.openxmlformats.org/presentationml/2006/ole">
            <p:oleObj spid="_x0000_s26629" name="公式" r:id="rId6" imgW="1371600" imgH="431640" progId="Equation.3">
              <p:embed/>
            </p:oleObj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1142976" y="4643450"/>
          <a:ext cx="2184400" cy="500062"/>
        </p:xfrm>
        <a:graphic>
          <a:graphicData uri="http://schemas.openxmlformats.org/presentationml/2006/ole">
            <p:oleObj spid="_x0000_s26631" name="公式" r:id="rId7" imgW="1358640" imgH="342720" progId="Equation.3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500430" y="4643446"/>
          <a:ext cx="2928958" cy="500066"/>
        </p:xfrm>
        <a:graphic>
          <a:graphicData uri="http://schemas.openxmlformats.org/presentationml/2006/ole">
            <p:oleObj spid="_x0000_s26632" name="公式" r:id="rId8" imgW="1879560" imgH="34272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近似算法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10.3 </a:t>
            </a:r>
            <a:r>
              <a:rPr lang="zh-CN" altLang="en-US" sz="2800" dirty="0" smtClean="0"/>
              <a:t>子集和问题的近似算法</a:t>
            </a:r>
            <a:endParaRPr lang="en-US" altLang="zh-CN" sz="2800" dirty="0" smtClean="0"/>
          </a:p>
          <a:p>
            <a:pPr lvl="1"/>
            <a:r>
              <a:rPr kumimoji="1" lang="zh-CN" altLang="en-US" sz="2400" dirty="0" smtClean="0">
                <a:latin typeface="楷体_GB2312" pitchFamily="49" charset="-122"/>
                <a:ea typeface="楷体_GB2312" pitchFamily="49" charset="-122"/>
              </a:rPr>
              <a:t>子集和问题的判定模式</a:t>
            </a:r>
          </a:p>
          <a:p>
            <a:pPr lvl="1">
              <a:buNone/>
            </a:pP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   例：有限集合 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S={x</a:t>
            </a:r>
            <a:r>
              <a:rPr kumimoji="1" lang="en-US" altLang="zh-CN" sz="2000" baseline="-25000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，x</a:t>
            </a:r>
            <a:r>
              <a:rPr kumimoji="1" lang="en-US" altLang="zh-CN" sz="2000" baseline="-25000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sz="2000" dirty="0" smtClean="0">
                <a:latin typeface="Times New Roman" pitchFamily="18" charset="0"/>
                <a:ea typeface="楷体_GB2312" pitchFamily="49" charset="-122"/>
              </a:rPr>
              <a:t>…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sz="2000" dirty="0" err="1" smtClean="0">
                <a:latin typeface="楷体_GB2312" pitchFamily="49" charset="-122"/>
                <a:ea typeface="楷体_GB2312" pitchFamily="49" charset="-122"/>
              </a:rPr>
              <a:t>x</a:t>
            </a:r>
            <a:r>
              <a:rPr kumimoji="1" lang="en-US" altLang="zh-CN" sz="2000" baseline="-25000" dirty="0" err="1" smtClean="0"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}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，正整数 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t 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lvl="1">
              <a:buNone/>
            </a:pP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   问：是否存在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的一个子集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T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，使得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</a:t>
            </a:r>
            <a:r>
              <a:rPr kumimoji="1" lang="en-US" altLang="zh-CN" sz="2000" baseline="-25000" dirty="0" err="1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xT</a:t>
            </a:r>
            <a:r>
              <a:rPr kumimoji="1" lang="en-US" altLang="zh-CN" sz="2000" dirty="0" err="1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=t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kumimoji="1" lang="zh-CN" altLang="en-US" sz="2400" dirty="0" smtClean="0">
                <a:latin typeface="楷体_GB2312" pitchFamily="49" charset="-122"/>
                <a:ea typeface="楷体_GB2312" pitchFamily="49" charset="-122"/>
              </a:rPr>
              <a:t>第八章已证，该问题是</a:t>
            </a:r>
            <a:r>
              <a:rPr kumimoji="1" lang="en-US" altLang="zh-CN" sz="2400" dirty="0" smtClean="0">
                <a:latin typeface="楷体_GB2312" pitchFamily="49" charset="-122"/>
                <a:ea typeface="楷体_GB2312" pitchFamily="49" charset="-122"/>
              </a:rPr>
              <a:t>NP</a:t>
            </a:r>
            <a:r>
              <a:rPr kumimoji="1" lang="zh-CN" altLang="en-US" sz="2400" dirty="0" smtClean="0">
                <a:latin typeface="楷体_GB2312" pitchFamily="49" charset="-122"/>
                <a:ea typeface="楷体_GB2312" pitchFamily="49" charset="-122"/>
              </a:rPr>
              <a:t>完全问题。</a:t>
            </a:r>
            <a:endParaRPr kumimoji="1"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kumimoji="1" lang="zh-CN" altLang="en-US" sz="2400" dirty="0" smtClean="0">
                <a:latin typeface="楷体_GB2312" pitchFamily="49" charset="-122"/>
                <a:ea typeface="楷体_GB2312" pitchFamily="49" charset="-122"/>
              </a:rPr>
              <a:t>在实际应用中，常遇到优化形式的子集和问题：找出</a:t>
            </a:r>
            <a:r>
              <a:rPr kumimoji="1" lang="en-US" altLang="zh-CN" sz="2400" dirty="0" smtClean="0"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1" lang="zh-CN" altLang="en-US" sz="2400" dirty="0" smtClean="0">
                <a:latin typeface="楷体_GB2312" pitchFamily="49" charset="-122"/>
                <a:ea typeface="楷体_GB2312" pitchFamily="49" charset="-122"/>
              </a:rPr>
              <a:t>的子集</a:t>
            </a:r>
            <a:r>
              <a:rPr kumimoji="1" lang="en-US" altLang="zh-CN" sz="2400" dirty="0" smtClean="0">
                <a:latin typeface="楷体_GB2312" pitchFamily="49" charset="-122"/>
                <a:ea typeface="楷体_GB2312" pitchFamily="49" charset="-122"/>
              </a:rPr>
              <a:t>T</a:t>
            </a:r>
            <a:r>
              <a:rPr kumimoji="1" lang="zh-CN" altLang="en-US" sz="2400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sz="2400" dirty="0" smtClean="0">
                <a:latin typeface="楷体_GB2312" pitchFamily="49" charset="-122"/>
                <a:ea typeface="楷体_GB2312" pitchFamily="49" charset="-122"/>
              </a:rPr>
              <a:t>T</a:t>
            </a:r>
            <a:r>
              <a:rPr kumimoji="1" lang="zh-CN" altLang="en-US" sz="2400" dirty="0" smtClean="0">
                <a:latin typeface="楷体_GB2312" pitchFamily="49" charset="-122"/>
                <a:ea typeface="楷体_GB2312" pitchFamily="49" charset="-122"/>
              </a:rPr>
              <a:t>的和不超过</a:t>
            </a:r>
            <a:r>
              <a:rPr kumimoji="1" lang="en-US" altLang="zh-CN" sz="2400" dirty="0" smtClean="0">
                <a:latin typeface="楷体_GB2312" pitchFamily="49" charset="-122"/>
                <a:ea typeface="楷体_GB2312" pitchFamily="49" charset="-122"/>
              </a:rPr>
              <a:t>t</a:t>
            </a:r>
            <a:r>
              <a:rPr kumimoji="1" lang="zh-CN" altLang="en-US" sz="2400" dirty="0" smtClean="0">
                <a:latin typeface="楷体_GB2312" pitchFamily="49" charset="-122"/>
                <a:ea typeface="楷体_GB2312" pitchFamily="49" charset="-122"/>
              </a:rPr>
              <a:t>，又尽可能接近</a:t>
            </a:r>
            <a:r>
              <a:rPr kumimoji="1" lang="en-US" altLang="zh-CN" sz="2400" dirty="0" smtClean="0">
                <a:latin typeface="楷体_GB2312" pitchFamily="49" charset="-122"/>
                <a:ea typeface="楷体_GB2312" pitchFamily="49" charset="-122"/>
              </a:rPr>
              <a:t>t</a:t>
            </a:r>
            <a:r>
              <a:rPr kumimoji="1" lang="zh-CN" altLang="en-US" sz="2400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kumimoji="1" lang="zh-CN" altLang="en-US" sz="2400" dirty="0" smtClean="0">
                <a:latin typeface="楷体_GB2312" pitchFamily="49" charset="-122"/>
                <a:ea typeface="楷体_GB2312" pitchFamily="49" charset="-122"/>
              </a:rPr>
              <a:t>子集和问题的优化模式</a:t>
            </a:r>
          </a:p>
          <a:p>
            <a:pPr lvl="1">
              <a:buNone/>
            </a:pPr>
            <a:r>
              <a:rPr kumimoji="1" lang="zh-CN" altLang="en-US" sz="2400" dirty="0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000" dirty="0" smtClean="0">
                <a:latin typeface="仿宋_GB2312" pitchFamily="49" charset="-122"/>
                <a:ea typeface="仿宋_GB2312" pitchFamily="49" charset="-122"/>
              </a:rPr>
              <a:t>已知有限集合 </a:t>
            </a:r>
            <a:r>
              <a:rPr kumimoji="1" lang="en-US" altLang="zh-CN" sz="2000" dirty="0" smtClean="0">
                <a:latin typeface="仿宋_GB2312" pitchFamily="49" charset="-122"/>
                <a:ea typeface="仿宋_GB2312" pitchFamily="49" charset="-122"/>
              </a:rPr>
              <a:t>S={x</a:t>
            </a:r>
            <a:r>
              <a:rPr kumimoji="1" lang="en-US" altLang="zh-CN" sz="2000" baseline="-25000" dirty="0" smtClean="0">
                <a:latin typeface="仿宋_GB2312" pitchFamily="49" charset="-122"/>
                <a:ea typeface="仿宋_GB2312" pitchFamily="49" charset="-122"/>
              </a:rPr>
              <a:t>1</a:t>
            </a:r>
            <a:r>
              <a:rPr kumimoji="1" lang="en-US" altLang="zh-CN" sz="2000" dirty="0" smtClean="0">
                <a:latin typeface="仿宋_GB2312" pitchFamily="49" charset="-122"/>
                <a:ea typeface="仿宋_GB2312" pitchFamily="49" charset="-122"/>
              </a:rPr>
              <a:t>，x</a:t>
            </a:r>
            <a:r>
              <a:rPr kumimoji="1" lang="en-US" altLang="zh-CN" sz="2000" baseline="-25000" dirty="0" smtClean="0">
                <a:latin typeface="仿宋_GB2312" pitchFamily="49" charset="-122"/>
                <a:ea typeface="仿宋_GB2312" pitchFamily="49" charset="-122"/>
              </a:rPr>
              <a:t>2</a:t>
            </a:r>
            <a:r>
              <a:rPr kumimoji="1" lang="en-US" altLang="zh-CN" sz="2000" dirty="0" smtClean="0">
                <a:latin typeface="仿宋_GB2312" pitchFamily="49" charset="-122"/>
                <a:ea typeface="仿宋_GB2312" pitchFamily="49" charset="-122"/>
              </a:rPr>
              <a:t>，</a:t>
            </a:r>
            <a:r>
              <a:rPr kumimoji="1" lang="en-US" altLang="zh-CN" sz="2000" dirty="0" smtClean="0">
                <a:ea typeface="仿宋_GB2312" pitchFamily="49" charset="-122"/>
              </a:rPr>
              <a:t>…</a:t>
            </a:r>
            <a:r>
              <a:rPr kumimoji="1" lang="en-US" altLang="zh-CN" sz="2000" dirty="0" smtClean="0">
                <a:latin typeface="仿宋_GB2312" pitchFamily="49" charset="-122"/>
                <a:ea typeface="仿宋_GB2312" pitchFamily="49" charset="-122"/>
              </a:rPr>
              <a:t>，</a:t>
            </a:r>
            <a:r>
              <a:rPr kumimoji="1" lang="en-US" altLang="zh-CN" sz="2000" dirty="0" err="1" smtClean="0">
                <a:latin typeface="仿宋_GB2312" pitchFamily="49" charset="-122"/>
                <a:ea typeface="仿宋_GB2312" pitchFamily="49" charset="-122"/>
              </a:rPr>
              <a:t>x</a:t>
            </a:r>
            <a:r>
              <a:rPr kumimoji="1" lang="en-US" altLang="zh-CN" sz="2000" baseline="-25000" dirty="0" err="1" smtClean="0">
                <a:latin typeface="仿宋_GB2312" pitchFamily="49" charset="-122"/>
                <a:ea typeface="仿宋_GB2312" pitchFamily="49" charset="-122"/>
              </a:rPr>
              <a:t>n</a:t>
            </a:r>
            <a:r>
              <a:rPr kumimoji="1" lang="en-US" altLang="zh-CN" sz="2000" dirty="0" smtClean="0">
                <a:latin typeface="仿宋_GB2312" pitchFamily="49" charset="-122"/>
                <a:ea typeface="仿宋_GB2312" pitchFamily="49" charset="-122"/>
              </a:rPr>
              <a:t>}</a:t>
            </a:r>
            <a:r>
              <a:rPr kumimoji="1" lang="zh-CN" altLang="en-US" sz="2000" dirty="0" smtClean="0">
                <a:latin typeface="仿宋_GB2312" pitchFamily="49" charset="-122"/>
                <a:ea typeface="仿宋_GB2312" pitchFamily="49" charset="-122"/>
              </a:rPr>
              <a:t>，正整数 </a:t>
            </a:r>
            <a:r>
              <a:rPr kumimoji="1" lang="en-US" altLang="zh-CN" sz="2000" dirty="0" smtClean="0">
                <a:latin typeface="仿宋_GB2312" pitchFamily="49" charset="-122"/>
                <a:ea typeface="仿宋_GB2312" pitchFamily="49" charset="-122"/>
              </a:rPr>
              <a:t>t </a:t>
            </a:r>
            <a:r>
              <a:rPr kumimoji="1" lang="zh-CN" altLang="en-US" sz="2000" dirty="0" smtClean="0">
                <a:latin typeface="仿宋_GB2312" pitchFamily="49" charset="-122"/>
                <a:ea typeface="仿宋_GB2312" pitchFamily="49" charset="-122"/>
              </a:rPr>
              <a:t>。求子集 </a:t>
            </a:r>
            <a:r>
              <a:rPr kumimoji="1" lang="en-US" altLang="zh-CN" sz="2000" dirty="0" smtClean="0">
                <a:latin typeface="仿宋_GB2312" pitchFamily="49" charset="-122"/>
                <a:ea typeface="仿宋_GB2312" pitchFamily="49" charset="-122"/>
              </a:rPr>
              <a:t>T</a:t>
            </a:r>
            <a:r>
              <a:rPr kumimoji="1" lang="en-US" altLang="zh-CN" sz="2000" dirty="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</a:t>
            </a:r>
            <a:r>
              <a:rPr kumimoji="1" lang="en-US" altLang="zh-CN" sz="2000" dirty="0" smtClean="0">
                <a:latin typeface="仿宋_GB2312" pitchFamily="49" charset="-122"/>
                <a:ea typeface="仿宋_GB2312" pitchFamily="49" charset="-122"/>
              </a:rPr>
              <a:t>S, </a:t>
            </a:r>
            <a:r>
              <a:rPr kumimoji="1" lang="zh-CN" altLang="en-US" sz="2000" dirty="0" smtClean="0">
                <a:latin typeface="仿宋_GB2312" pitchFamily="49" charset="-122"/>
                <a:ea typeface="仿宋_GB2312" pitchFamily="49" charset="-122"/>
              </a:rPr>
              <a:t>使得 </a:t>
            </a:r>
            <a:r>
              <a:rPr kumimoji="1" lang="zh-CN" altLang="en-US" sz="2000" dirty="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</a:t>
            </a:r>
            <a:r>
              <a:rPr kumimoji="1" lang="en-US" altLang="zh-CN" sz="2000" baseline="-25000" dirty="0" err="1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xT</a:t>
            </a:r>
            <a:r>
              <a:rPr kumimoji="1" lang="en-US" altLang="zh-CN" sz="2000" dirty="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 x = max{ </a:t>
            </a:r>
            <a:r>
              <a:rPr kumimoji="1" lang="zh-CN" altLang="en-US" sz="2000" dirty="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</a:t>
            </a:r>
            <a:r>
              <a:rPr kumimoji="1" lang="en-US" altLang="zh-CN" sz="2000" baseline="-25000" dirty="0" err="1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xP</a:t>
            </a:r>
            <a:r>
              <a:rPr kumimoji="1" lang="en-US" altLang="zh-CN" sz="2000" dirty="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 x  t | </a:t>
            </a:r>
            <a:r>
              <a:rPr kumimoji="1" lang="en-US" altLang="zh-CN" sz="2000" dirty="0" smtClean="0">
                <a:latin typeface="仿宋_GB2312" pitchFamily="49" charset="-122"/>
                <a:ea typeface="仿宋_GB2312" pitchFamily="49" charset="-122"/>
              </a:rPr>
              <a:t>P</a:t>
            </a:r>
            <a:r>
              <a:rPr kumimoji="1" lang="en-US" altLang="zh-CN" sz="2000" dirty="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</a:t>
            </a:r>
            <a:r>
              <a:rPr kumimoji="1" lang="en-US" altLang="zh-CN" sz="2000" dirty="0" smtClean="0">
                <a:latin typeface="仿宋_GB2312" pitchFamily="49" charset="-122"/>
                <a:ea typeface="仿宋_GB2312" pitchFamily="49" charset="-122"/>
              </a:rPr>
              <a:t>S } </a:t>
            </a:r>
            <a:r>
              <a:rPr kumimoji="1" lang="zh-CN" altLang="en-US" sz="2000" dirty="0" smtClean="0">
                <a:latin typeface="仿宋_GB2312" pitchFamily="49" charset="-122"/>
                <a:ea typeface="仿宋_GB2312" pitchFamily="49" charset="-122"/>
              </a:rPr>
              <a:t>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子集和问题的近似算法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800" dirty="0" smtClean="0"/>
              <a:t>子集合问题的指数时间算法</a:t>
            </a:r>
            <a:r>
              <a:rPr lang="en-US" altLang="zh-CN" sz="2800" dirty="0" smtClean="0">
                <a:sym typeface="Wingdings" pitchFamily="2" charset="2"/>
              </a:rPr>
              <a:t>: |L[n]|=2</a:t>
            </a:r>
            <a:r>
              <a:rPr lang="en-US" altLang="zh-CN" sz="2800" baseline="30000" dirty="0" smtClean="0">
                <a:sym typeface="Wingdings" pitchFamily="2" charset="2"/>
              </a:rPr>
              <a:t>n</a:t>
            </a:r>
            <a:endParaRPr lang="en-US" altLang="zh-CN" sz="2800" baseline="30000" dirty="0" smtClean="0"/>
          </a:p>
          <a:p>
            <a:pPr lvl="2"/>
            <a:r>
              <a:rPr kumimoji="1" lang="en-US" altLang="zh-CN" sz="2000" dirty="0" err="1" smtClean="0">
                <a:latin typeface="楷体_GB2312" pitchFamily="49" charset="-122"/>
              </a:rPr>
              <a:t>int</a:t>
            </a:r>
            <a:r>
              <a:rPr kumimoji="1" lang="en-US" altLang="zh-CN" sz="2000" dirty="0" smtClean="0">
                <a:latin typeface="楷体_GB2312" pitchFamily="49" charset="-122"/>
              </a:rPr>
              <a:t> </a:t>
            </a:r>
            <a:r>
              <a:rPr kumimoji="1" lang="en-US" altLang="zh-CN" sz="2000" b="1" dirty="0" err="1" smtClean="0">
                <a:latin typeface="楷体_GB2312" pitchFamily="49" charset="-122"/>
              </a:rPr>
              <a:t>ExactSubsetSum</a:t>
            </a:r>
            <a:r>
              <a:rPr kumimoji="1" lang="en-US" altLang="zh-CN" sz="2000" b="1" dirty="0" smtClean="0">
                <a:latin typeface="楷体_GB2312" pitchFamily="49" charset="-122"/>
              </a:rPr>
              <a:t> </a:t>
            </a:r>
            <a:r>
              <a:rPr kumimoji="1" lang="en-US" altLang="zh-CN" sz="2000" dirty="0" smtClean="0">
                <a:latin typeface="楷体_GB2312" pitchFamily="49" charset="-122"/>
              </a:rPr>
              <a:t>(</a:t>
            </a:r>
            <a:r>
              <a:rPr kumimoji="1" lang="en-US" altLang="zh-CN" sz="2000" dirty="0" err="1" smtClean="0">
                <a:latin typeface="楷体_GB2312" pitchFamily="49" charset="-122"/>
              </a:rPr>
              <a:t>S,t</a:t>
            </a:r>
            <a:r>
              <a:rPr kumimoji="1" lang="en-US" altLang="zh-CN" sz="2000" dirty="0" smtClean="0">
                <a:latin typeface="楷体_GB2312" pitchFamily="49" charset="-122"/>
              </a:rPr>
              <a:t>)</a:t>
            </a:r>
          </a:p>
          <a:p>
            <a:pPr lvl="2">
              <a:buNone/>
            </a:pPr>
            <a:r>
              <a:rPr kumimoji="1" lang="en-US" altLang="zh-CN" sz="2000" dirty="0" smtClean="0">
                <a:latin typeface="楷体_GB2312" pitchFamily="49" charset="-122"/>
              </a:rPr>
              <a:t>  {</a:t>
            </a:r>
          </a:p>
          <a:p>
            <a:pPr lvl="2" algn="just">
              <a:buNone/>
            </a:pPr>
            <a:r>
              <a:rPr kumimoji="1" lang="en-US" altLang="zh-CN" sz="2000" dirty="0" smtClean="0">
                <a:latin typeface="楷体_GB2312" pitchFamily="49" charset="-122"/>
              </a:rPr>
              <a:t>   </a:t>
            </a:r>
            <a:r>
              <a:rPr kumimoji="1" lang="en-US" altLang="zh-CN" sz="2000" dirty="0" err="1" smtClean="0">
                <a:latin typeface="楷体_GB2312" pitchFamily="49" charset="-122"/>
              </a:rPr>
              <a:t>int</a:t>
            </a:r>
            <a:r>
              <a:rPr kumimoji="1" lang="en-US" altLang="zh-CN" sz="2000" dirty="0" smtClean="0">
                <a:latin typeface="楷体_GB2312" pitchFamily="49" charset="-122"/>
              </a:rPr>
              <a:t> n=|S|</a:t>
            </a:r>
            <a:r>
              <a:rPr kumimoji="1" lang="en-US" altLang="zh-CN" sz="2000" dirty="0" smtClean="0">
                <a:latin typeface="Times New Roman" pitchFamily="18" charset="0"/>
              </a:rPr>
              <a:t>；    </a:t>
            </a:r>
            <a:endParaRPr kumimoji="1" lang="en-US" altLang="zh-CN" sz="2000" dirty="0" smtClean="0">
              <a:latin typeface="楷体_GB2312" pitchFamily="49" charset="-122"/>
            </a:endParaRPr>
          </a:p>
          <a:p>
            <a:pPr lvl="2" algn="just">
              <a:buNone/>
            </a:pPr>
            <a:r>
              <a:rPr kumimoji="1" lang="en-US" altLang="zh-CN" sz="2000" dirty="0" smtClean="0">
                <a:latin typeface="楷体_GB2312" pitchFamily="49" charset="-122"/>
              </a:rPr>
              <a:t>   L[0]={0}</a:t>
            </a:r>
            <a:r>
              <a:rPr kumimoji="1" lang="en-US" altLang="zh-CN" sz="2000" dirty="0" smtClean="0">
                <a:latin typeface="Times New Roman" pitchFamily="18" charset="0"/>
              </a:rPr>
              <a:t>；</a:t>
            </a:r>
            <a:endParaRPr kumimoji="1" lang="en-US" altLang="zh-CN" sz="2000" dirty="0" smtClean="0">
              <a:latin typeface="楷体_GB2312" pitchFamily="49" charset="-122"/>
            </a:endParaRPr>
          </a:p>
          <a:p>
            <a:pPr lvl="2" algn="just">
              <a:buNone/>
            </a:pPr>
            <a:r>
              <a:rPr kumimoji="1" lang="en-US" altLang="zh-CN" sz="2000" dirty="0" smtClean="0">
                <a:latin typeface="楷体_GB2312" pitchFamily="49" charset="-122"/>
              </a:rPr>
              <a:t>   for (</a:t>
            </a:r>
            <a:r>
              <a:rPr kumimoji="1" lang="en-US" altLang="zh-CN" sz="2000" dirty="0" err="1" smtClean="0">
                <a:latin typeface="楷体_GB2312" pitchFamily="49" charset="-122"/>
              </a:rPr>
              <a:t>int</a:t>
            </a:r>
            <a:r>
              <a:rPr kumimoji="1" lang="en-US" altLang="zh-CN" sz="2000" dirty="0" smtClean="0">
                <a:latin typeface="楷体_GB2312" pitchFamily="49" charset="-122"/>
              </a:rPr>
              <a:t> </a:t>
            </a:r>
            <a:r>
              <a:rPr kumimoji="1" lang="en-US" altLang="zh-CN" sz="2000" dirty="0" err="1" smtClean="0">
                <a:latin typeface="楷体_GB2312" pitchFamily="49" charset="-122"/>
              </a:rPr>
              <a:t>i</a:t>
            </a:r>
            <a:r>
              <a:rPr kumimoji="1" lang="en-US" altLang="zh-CN" sz="2000" dirty="0" smtClean="0">
                <a:latin typeface="楷体_GB2312" pitchFamily="49" charset="-122"/>
              </a:rPr>
              <a:t>=1</a:t>
            </a:r>
            <a:r>
              <a:rPr kumimoji="1" lang="en-US" altLang="zh-CN" sz="2000" dirty="0" smtClean="0">
                <a:latin typeface="Times New Roman" pitchFamily="18" charset="0"/>
              </a:rPr>
              <a:t>；</a:t>
            </a:r>
            <a:r>
              <a:rPr kumimoji="1" lang="en-US" altLang="zh-CN" sz="2000" dirty="0" smtClean="0">
                <a:latin typeface="楷体_GB2312" pitchFamily="49" charset="-122"/>
              </a:rPr>
              <a:t>i&lt;=</a:t>
            </a:r>
            <a:r>
              <a:rPr kumimoji="1" lang="en-US" altLang="zh-CN" sz="2000" dirty="0" err="1" smtClean="0">
                <a:latin typeface="楷体_GB2312" pitchFamily="49" charset="-122"/>
              </a:rPr>
              <a:t>n</a:t>
            </a:r>
            <a:r>
              <a:rPr kumimoji="1" lang="en-US" altLang="zh-CN" sz="2000" dirty="0" err="1" smtClean="0">
                <a:latin typeface="Times New Roman" pitchFamily="18" charset="0"/>
              </a:rPr>
              <a:t>；</a:t>
            </a:r>
            <a:r>
              <a:rPr kumimoji="1" lang="en-US" altLang="zh-CN" sz="2000" dirty="0" err="1" smtClean="0">
                <a:latin typeface="楷体_GB2312" pitchFamily="49" charset="-122"/>
              </a:rPr>
              <a:t>i</a:t>
            </a:r>
            <a:r>
              <a:rPr kumimoji="1" lang="en-US" altLang="zh-CN" sz="2000" dirty="0" smtClean="0">
                <a:latin typeface="楷体_GB2312" pitchFamily="49" charset="-122"/>
              </a:rPr>
              <a:t>++) {</a:t>
            </a:r>
          </a:p>
          <a:p>
            <a:pPr lvl="2" algn="just">
              <a:buNone/>
            </a:pPr>
            <a:r>
              <a:rPr kumimoji="1" lang="en-US" altLang="zh-CN" sz="2000" dirty="0" smtClean="0">
                <a:latin typeface="楷体_GB2312" pitchFamily="49" charset="-122"/>
              </a:rPr>
              <a:t>     L[</a:t>
            </a:r>
            <a:r>
              <a:rPr kumimoji="1" lang="en-US" altLang="zh-CN" sz="2000" dirty="0" err="1" smtClean="0">
                <a:latin typeface="楷体_GB2312" pitchFamily="49" charset="-122"/>
              </a:rPr>
              <a:t>i</a:t>
            </a:r>
            <a:r>
              <a:rPr kumimoji="1" lang="en-US" altLang="zh-CN" sz="2000" dirty="0" smtClean="0">
                <a:latin typeface="楷体_GB2312" pitchFamily="49" charset="-122"/>
              </a:rPr>
              <a:t>]=</a:t>
            </a:r>
            <a:r>
              <a:rPr kumimoji="1" lang="en-US" altLang="zh-CN" sz="2000" dirty="0" err="1" smtClean="0">
                <a:latin typeface="楷体_GB2312" pitchFamily="49" charset="-122"/>
              </a:rPr>
              <a:t>mergeLists</a:t>
            </a:r>
            <a:r>
              <a:rPr kumimoji="1" lang="en-US" altLang="zh-CN" sz="2000" dirty="0" smtClean="0">
                <a:latin typeface="楷体_GB2312" pitchFamily="49" charset="-122"/>
              </a:rPr>
              <a:t>(L[i-1],L[i-1]+S[</a:t>
            </a:r>
            <a:r>
              <a:rPr kumimoji="1" lang="en-US" altLang="zh-CN" sz="2000" dirty="0" err="1" smtClean="0">
                <a:latin typeface="楷体_GB2312" pitchFamily="49" charset="-122"/>
              </a:rPr>
              <a:t>i</a:t>
            </a:r>
            <a:r>
              <a:rPr kumimoji="1" lang="en-US" altLang="zh-CN" sz="2000" dirty="0" smtClean="0">
                <a:latin typeface="楷体_GB2312" pitchFamily="49" charset="-122"/>
              </a:rPr>
              <a:t>])</a:t>
            </a:r>
            <a:r>
              <a:rPr kumimoji="1" lang="en-US" altLang="zh-CN" sz="2000" dirty="0" smtClean="0">
                <a:latin typeface="Times New Roman" pitchFamily="18" charset="0"/>
              </a:rPr>
              <a:t>；</a:t>
            </a:r>
            <a:endParaRPr kumimoji="1" lang="en-US" altLang="zh-CN" sz="2000" dirty="0" smtClean="0">
              <a:latin typeface="楷体_GB2312" pitchFamily="49" charset="-122"/>
            </a:endParaRPr>
          </a:p>
          <a:p>
            <a:pPr lvl="2" algn="just">
              <a:buNone/>
            </a:pPr>
            <a:r>
              <a:rPr kumimoji="1" lang="en-US" altLang="zh-CN" sz="2000" dirty="0" smtClean="0">
                <a:latin typeface="楷体_GB2312" pitchFamily="49" charset="-122"/>
              </a:rPr>
              <a:t>     </a:t>
            </a:r>
            <a:r>
              <a:rPr kumimoji="1" lang="zh-CN" altLang="en-US" sz="2000" dirty="0" smtClean="0">
                <a:latin typeface="Times New Roman" pitchFamily="18" charset="0"/>
              </a:rPr>
              <a:t>删去</a:t>
            </a:r>
            <a:r>
              <a:rPr kumimoji="1" lang="en-US" altLang="zh-CN" sz="2000" dirty="0" smtClean="0">
                <a:latin typeface="楷体_GB2312" pitchFamily="49" charset="-122"/>
              </a:rPr>
              <a:t>L[</a:t>
            </a:r>
            <a:r>
              <a:rPr kumimoji="1" lang="en-US" altLang="zh-CN" sz="2000" dirty="0" err="1" smtClean="0">
                <a:latin typeface="楷体_GB2312" pitchFamily="49" charset="-122"/>
              </a:rPr>
              <a:t>i</a:t>
            </a:r>
            <a:r>
              <a:rPr kumimoji="1" lang="en-US" altLang="zh-CN" sz="2000" dirty="0" smtClean="0">
                <a:latin typeface="楷体_GB2312" pitchFamily="49" charset="-122"/>
              </a:rPr>
              <a:t>]</a:t>
            </a:r>
            <a:r>
              <a:rPr kumimoji="1" lang="zh-CN" altLang="en-US" sz="2000" dirty="0" smtClean="0">
                <a:latin typeface="Times New Roman" pitchFamily="18" charset="0"/>
              </a:rPr>
              <a:t>中超过</a:t>
            </a:r>
            <a:r>
              <a:rPr kumimoji="1" lang="en-US" altLang="zh-CN" sz="2000" dirty="0" smtClean="0">
                <a:latin typeface="楷体_GB2312" pitchFamily="49" charset="-122"/>
              </a:rPr>
              <a:t>t</a:t>
            </a:r>
            <a:r>
              <a:rPr kumimoji="1" lang="zh-CN" altLang="en-US" sz="2000" dirty="0" smtClean="0">
                <a:latin typeface="Times New Roman" pitchFamily="18" charset="0"/>
              </a:rPr>
              <a:t>的元素；</a:t>
            </a:r>
            <a:endParaRPr kumimoji="1" lang="zh-CN" altLang="en-US" sz="2000" dirty="0" smtClean="0">
              <a:latin typeface="楷体_GB2312" pitchFamily="49" charset="-122"/>
            </a:endParaRPr>
          </a:p>
          <a:p>
            <a:pPr lvl="2" algn="just">
              <a:buNone/>
            </a:pPr>
            <a:r>
              <a:rPr kumimoji="1" lang="zh-CN" altLang="en-US" sz="2000" dirty="0" smtClean="0">
                <a:latin typeface="楷体_GB2312" pitchFamily="49" charset="-122"/>
              </a:rPr>
              <a:t>     }</a:t>
            </a:r>
          </a:p>
          <a:p>
            <a:pPr lvl="2" algn="just">
              <a:buNone/>
            </a:pPr>
            <a:r>
              <a:rPr kumimoji="1" lang="zh-CN" altLang="en-US" sz="2000" dirty="0" smtClean="0">
                <a:latin typeface="楷体_GB2312" pitchFamily="49" charset="-122"/>
              </a:rPr>
              <a:t>   </a:t>
            </a:r>
            <a:r>
              <a:rPr kumimoji="1" lang="en-US" altLang="zh-CN" sz="2000" dirty="0" smtClean="0">
                <a:latin typeface="楷体_GB2312" pitchFamily="49" charset="-122"/>
              </a:rPr>
              <a:t>return max(L[n])</a:t>
            </a:r>
            <a:r>
              <a:rPr kumimoji="1" lang="en-US" altLang="zh-CN" sz="2000" dirty="0" smtClean="0">
                <a:latin typeface="Times New Roman" pitchFamily="18" charset="0"/>
              </a:rPr>
              <a:t>；</a:t>
            </a:r>
            <a:endParaRPr kumimoji="1" lang="en-US" altLang="zh-CN" sz="2000" dirty="0" smtClean="0">
              <a:latin typeface="楷体_GB2312" pitchFamily="49" charset="-122"/>
            </a:endParaRPr>
          </a:p>
          <a:p>
            <a:pPr lvl="2">
              <a:buNone/>
            </a:pPr>
            <a:r>
              <a:rPr kumimoji="1" lang="en-US" altLang="zh-CN" sz="2000" dirty="0" smtClean="0">
                <a:latin typeface="楷体_GB2312" pitchFamily="49" charset="-122"/>
              </a:rPr>
              <a:t>  }</a:t>
            </a:r>
            <a:endParaRPr kumimoji="1" lang="zh-CN" altLang="en-US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4286248" y="4643446"/>
            <a:ext cx="4105275" cy="1944688"/>
          </a:xfrm>
          <a:prstGeom prst="wedgeRoundRectCallout">
            <a:avLst>
              <a:gd name="adj1" fmla="val -23551"/>
              <a:gd name="adj2" fmla="val -69593"/>
              <a:gd name="adj3" fmla="val 16667"/>
            </a:avLst>
          </a:prstGeom>
          <a:solidFill>
            <a:schemeClr val="bg1"/>
          </a:solidFill>
          <a:ln w="6350">
            <a:solidFill>
              <a:schemeClr val="hlink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S={x</a:t>
            </a:r>
            <a:r>
              <a:rPr lang="en-US" altLang="zh-CN" sz="2000" b="1" baseline="-25000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en-US" altLang="zh-CN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，x</a:t>
            </a:r>
            <a:r>
              <a:rPr lang="en-US" altLang="zh-CN" sz="2000" b="1" baseline="-25000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en-US" altLang="zh-CN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…</a:t>
            </a:r>
            <a:r>
              <a:rPr lang="en-US" altLang="zh-CN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sz="2000" b="1" dirty="0" err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x</a:t>
            </a:r>
            <a:r>
              <a:rPr lang="en-US" altLang="zh-CN" sz="2000" b="1" baseline="-25000" dirty="0" err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n</a:t>
            </a:r>
            <a:r>
              <a:rPr lang="en-US" altLang="zh-CN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},</a:t>
            </a:r>
            <a:r>
              <a:rPr lang="zh-CN" altLang="en-US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令</a:t>
            </a:r>
            <a:r>
              <a:rPr lang="en-US" altLang="zh-CN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L[</a:t>
            </a:r>
            <a:r>
              <a:rPr lang="en-US" altLang="zh-CN" sz="2000" b="1" dirty="0" err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]</a:t>
            </a:r>
            <a:r>
              <a:rPr lang="zh-CN" altLang="en-US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表示</a:t>
            </a:r>
            <a:r>
              <a:rPr lang="en-US" altLang="zh-CN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x</a:t>
            </a:r>
            <a:r>
              <a:rPr lang="en-US" altLang="zh-CN" b="1" baseline="-25000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ea typeface="仿宋_GB2312" pitchFamily="49" charset="-122"/>
              </a:rPr>
              <a:t>…</a:t>
            </a:r>
            <a:r>
              <a:rPr lang="en-US" altLang="zh-CN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,x</a:t>
            </a:r>
            <a:r>
              <a:rPr lang="en-US" altLang="zh-CN" b="1" baseline="-25000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i </a:t>
            </a:r>
            <a:r>
              <a:rPr lang="zh-CN" altLang="en-US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所有可能的子集和之集，包括空子集和</a:t>
            </a:r>
            <a:r>
              <a:rPr lang="en-US" altLang="zh-CN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0.</a:t>
            </a:r>
            <a:r>
              <a:rPr lang="zh-CN" altLang="en-US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则有递推关系式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L[</a:t>
            </a:r>
            <a:r>
              <a:rPr lang="en-US" altLang="zh-CN" b="1" dirty="0" err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]=L[i-1]</a:t>
            </a:r>
            <a:r>
              <a:rPr lang="en-US" altLang="zh-CN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(</a:t>
            </a:r>
            <a:r>
              <a:rPr lang="en-US" altLang="zh-CN" b="1" dirty="0" smtClean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L[i-1]+</a:t>
            </a:r>
            <a:r>
              <a:rPr lang="en-US" altLang="zh-CN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S[</a:t>
            </a:r>
            <a:r>
              <a:rPr lang="en-US" altLang="zh-CN" b="1" dirty="0" err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]</a:t>
            </a:r>
            <a:r>
              <a:rPr lang="en-US" altLang="zh-CN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)</a:t>
            </a:r>
            <a:endParaRPr lang="zh-CN" altLang="en-US" sz="2000" b="1" dirty="0">
              <a:solidFill>
                <a:srgbClr val="00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00760" y="2143116"/>
            <a:ext cx="2707793" cy="16312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 smtClean="0"/>
              <a:t>例：</a:t>
            </a:r>
            <a:r>
              <a:rPr lang="en-US" altLang="zh-CN" sz="2000" dirty="0" smtClean="0"/>
              <a:t>S={1,4,5}</a:t>
            </a:r>
            <a:r>
              <a:rPr lang="zh-CN" altLang="en-US" sz="2000" dirty="0" smtClean="0"/>
              <a:t>，则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L[0]={0}</a:t>
            </a:r>
          </a:p>
          <a:p>
            <a:pPr algn="l"/>
            <a:r>
              <a:rPr lang="en-US" altLang="zh-CN" sz="2000" dirty="0" smtClean="0"/>
              <a:t>L[1]={0,1}</a:t>
            </a:r>
          </a:p>
          <a:p>
            <a:pPr algn="l"/>
            <a:r>
              <a:rPr lang="en-US" altLang="zh-CN" sz="2000" dirty="0" smtClean="0"/>
              <a:t>L[2]={0,1,4,5}</a:t>
            </a:r>
          </a:p>
          <a:p>
            <a:pPr algn="l"/>
            <a:r>
              <a:rPr lang="en-US" altLang="zh-CN" sz="2000" dirty="0" smtClean="0"/>
              <a:t>L[3]={0,1,4,5,5,6,9,10}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子集和问题的近似算法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400" dirty="0" smtClean="0"/>
              <a:t>子集合问题的完全多项式时间近似格式</a:t>
            </a:r>
            <a:endParaRPr lang="en-US" altLang="zh-CN" sz="2400" dirty="0" smtClean="0"/>
          </a:p>
          <a:p>
            <a:pPr lvl="2"/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基于算法</a:t>
            </a:r>
            <a:r>
              <a:rPr kumimoji="1" lang="en-US" altLang="zh-CN" sz="2000" dirty="0" err="1" smtClean="0">
                <a:latin typeface="楷体_GB2312" pitchFamily="49" charset="-122"/>
                <a:ea typeface="楷体_GB2312" pitchFamily="49" charset="-122"/>
              </a:rPr>
              <a:t>ExactSubsetSum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通过对表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L[</a:t>
            </a:r>
            <a:r>
              <a:rPr kumimoji="1" lang="en-US" altLang="zh-CN" sz="2000" dirty="0" err="1" smtClean="0"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]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作适当的修整建立一个子集和问题的完全多项式时间近似格式。</a:t>
            </a:r>
          </a:p>
          <a:p>
            <a:pPr lvl="2"/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在对表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L[</a:t>
            </a:r>
            <a:r>
              <a:rPr kumimoji="1" lang="en-US" altLang="zh-CN" sz="2000" dirty="0" err="1" smtClean="0"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]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进行修整时，用到一个修整参数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δ，0＜δ＜1。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用参数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δ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修整一个表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L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是指从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L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中删去尽可能多的元素，使得每一个从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L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中删去的元素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y，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都有一个修整后的表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L1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中的元素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z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满足(1-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δ)</a:t>
            </a:r>
            <a:r>
              <a:rPr kumimoji="1" lang="en-US" altLang="zh-CN" sz="2000" dirty="0" err="1" smtClean="0">
                <a:latin typeface="楷体_GB2312" pitchFamily="49" charset="-122"/>
                <a:ea typeface="楷体_GB2312" pitchFamily="49" charset="-122"/>
              </a:rPr>
              <a:t>y≤z≤y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可以将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z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看作是被删去元素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y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在修整后的新表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L1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中的代表。</a:t>
            </a:r>
            <a:endParaRPr kumimoji="1"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2"/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例：若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δ=0.1，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且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L=&lt;10,11,12,15,20,21,22,23,24,29〉，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则用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δ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对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L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进行修整后得到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L1=&lt;10，12，15，20，23，29〉。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其中被删去的数11由10来代表，21和22由20来代表，24由23来代表。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子集和问题的近似算法</a:t>
            </a:r>
            <a:endParaRPr lang="zh-CN" alt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81066" y="2050216"/>
            <a:ext cx="3619496" cy="4093428"/>
          </a:xfrm>
          <a:prstGeom prst="rect">
            <a:avLst/>
          </a:prstGeom>
          <a:noFill/>
          <a:ln w="31750">
            <a:solidFill>
              <a:schemeClr val="hlink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kumimoji="1" lang="en-US" altLang="zh-CN" sz="2000" dirty="0">
                <a:latin typeface="楷体_GB2312" pitchFamily="49" charset="-122"/>
              </a:rPr>
              <a:t>List </a:t>
            </a:r>
            <a:r>
              <a:rPr kumimoji="1" lang="en-US" altLang="zh-CN" sz="2000" b="1" dirty="0">
                <a:latin typeface="楷体_GB2312" pitchFamily="49" charset="-122"/>
              </a:rPr>
              <a:t>trim</a:t>
            </a:r>
            <a:r>
              <a:rPr kumimoji="1" lang="en-US" altLang="zh-CN" sz="2000" dirty="0">
                <a:latin typeface="楷体_GB2312" pitchFamily="49" charset="-122"/>
              </a:rPr>
              <a:t>(</a:t>
            </a:r>
            <a:r>
              <a:rPr kumimoji="1" lang="en-US" altLang="zh-CN" sz="2000" dirty="0" err="1">
                <a:latin typeface="楷体_GB2312" pitchFamily="49" charset="-122"/>
              </a:rPr>
              <a:t>L,</a:t>
            </a:r>
            <a:r>
              <a:rPr kumimoji="1" lang="en-US" altLang="zh-CN" sz="2000" dirty="0" err="1">
                <a:latin typeface="Times New Roman" pitchFamily="18" charset="0"/>
              </a:rPr>
              <a:t>δ</a:t>
            </a:r>
            <a:r>
              <a:rPr kumimoji="1" lang="en-US" altLang="zh-CN" sz="2000" dirty="0" smtClean="0">
                <a:latin typeface="楷体_GB2312" pitchFamily="49" charset="-122"/>
              </a:rPr>
              <a:t>){</a:t>
            </a:r>
          </a:p>
          <a:p>
            <a:pPr algn="l">
              <a:spcBef>
                <a:spcPct val="20000"/>
              </a:spcBef>
            </a:pPr>
            <a:r>
              <a:rPr kumimoji="1" lang="en-US" altLang="zh-CN" sz="2000" dirty="0" smtClean="0">
                <a:latin typeface="楷体_GB2312" pitchFamily="49" charset="-122"/>
              </a:rPr>
              <a:t> </a:t>
            </a:r>
            <a:r>
              <a:rPr kumimoji="1" lang="en-US" altLang="zh-CN" sz="2000" dirty="0" err="1" smtClean="0">
                <a:latin typeface="楷体_GB2312" pitchFamily="49" charset="-122"/>
              </a:rPr>
              <a:t>int</a:t>
            </a:r>
            <a:r>
              <a:rPr kumimoji="1" lang="en-US" altLang="zh-CN" sz="2000" dirty="0" smtClean="0">
                <a:latin typeface="楷体_GB2312" pitchFamily="49" charset="-122"/>
              </a:rPr>
              <a:t> m=|L|</a:t>
            </a:r>
          </a:p>
          <a:p>
            <a:pPr algn="l">
              <a:spcBef>
                <a:spcPct val="20000"/>
              </a:spcBef>
            </a:pPr>
            <a:r>
              <a:rPr kumimoji="1" lang="en-US" altLang="zh-CN" sz="2000" dirty="0" smtClean="0">
                <a:latin typeface="楷体_GB2312" pitchFamily="49" charset="-122"/>
              </a:rPr>
              <a:t> </a:t>
            </a:r>
            <a:r>
              <a:rPr kumimoji="1" lang="en-US" altLang="zh-CN" sz="2000" dirty="0">
                <a:latin typeface="楷体_GB2312" pitchFamily="49" charset="-122"/>
              </a:rPr>
              <a:t>L1=</a:t>
            </a:r>
            <a:r>
              <a:rPr kumimoji="1" lang="en-US" altLang="zh-CN" sz="2000" dirty="0">
                <a:latin typeface="Times New Roman" pitchFamily="18" charset="0"/>
              </a:rPr>
              <a:t>〈</a:t>
            </a:r>
            <a:r>
              <a:rPr kumimoji="1" lang="en-US" altLang="zh-CN" sz="2000" dirty="0">
                <a:latin typeface="楷体_GB2312" pitchFamily="49" charset="-122"/>
              </a:rPr>
              <a:t>L[1]</a:t>
            </a:r>
            <a:r>
              <a:rPr kumimoji="1" lang="en-US" altLang="zh-CN" sz="2000" dirty="0">
                <a:latin typeface="Times New Roman" pitchFamily="18" charset="0"/>
              </a:rPr>
              <a:t>〉；</a:t>
            </a:r>
            <a:endParaRPr kumimoji="1" lang="en-US" altLang="zh-CN" sz="2000" dirty="0">
              <a:latin typeface="楷体_GB2312" pitchFamily="49" charset="-122"/>
            </a:endParaRPr>
          </a:p>
          <a:p>
            <a:pPr algn="l">
              <a:spcBef>
                <a:spcPct val="20000"/>
              </a:spcBef>
            </a:pPr>
            <a:r>
              <a:rPr kumimoji="1" lang="en-US" altLang="zh-CN" sz="2000" dirty="0">
                <a:latin typeface="楷体_GB2312" pitchFamily="49" charset="-122"/>
              </a:rPr>
              <a:t> </a:t>
            </a:r>
            <a:r>
              <a:rPr kumimoji="1" lang="en-US" altLang="zh-CN" sz="2000" dirty="0" err="1">
                <a:latin typeface="楷体_GB2312" pitchFamily="49" charset="-122"/>
              </a:rPr>
              <a:t>int</a:t>
            </a:r>
            <a:r>
              <a:rPr kumimoji="1" lang="en-US" altLang="zh-CN" sz="2000" dirty="0">
                <a:latin typeface="楷体_GB2312" pitchFamily="49" charset="-122"/>
              </a:rPr>
              <a:t> last=L[1]</a:t>
            </a:r>
            <a:r>
              <a:rPr kumimoji="1" lang="en-US" altLang="zh-CN" sz="2000" dirty="0">
                <a:latin typeface="Times New Roman" pitchFamily="18" charset="0"/>
              </a:rPr>
              <a:t>；</a:t>
            </a:r>
            <a:endParaRPr kumimoji="1" lang="en-US" altLang="zh-CN" sz="2000" dirty="0">
              <a:latin typeface="楷体_GB2312" pitchFamily="49" charset="-122"/>
            </a:endParaRPr>
          </a:p>
          <a:p>
            <a:pPr algn="l">
              <a:spcBef>
                <a:spcPct val="20000"/>
              </a:spcBef>
            </a:pPr>
            <a:r>
              <a:rPr kumimoji="1" lang="en-US" altLang="zh-CN" sz="2000" dirty="0">
                <a:latin typeface="楷体_GB2312" pitchFamily="49" charset="-122"/>
              </a:rPr>
              <a:t> for (</a:t>
            </a:r>
            <a:r>
              <a:rPr kumimoji="1" lang="en-US" altLang="zh-CN" sz="2000" dirty="0" err="1">
                <a:latin typeface="楷体_GB2312" pitchFamily="49" charset="-122"/>
              </a:rPr>
              <a:t>int</a:t>
            </a:r>
            <a:r>
              <a:rPr kumimoji="1" lang="en-US" altLang="zh-CN" sz="2000" dirty="0">
                <a:latin typeface="楷体_GB2312" pitchFamily="49" charset="-122"/>
              </a:rPr>
              <a:t> </a:t>
            </a:r>
            <a:r>
              <a:rPr kumimoji="1" lang="en-US" altLang="zh-CN" sz="2000" dirty="0" err="1">
                <a:latin typeface="楷体_GB2312" pitchFamily="49" charset="-122"/>
              </a:rPr>
              <a:t>i</a:t>
            </a:r>
            <a:r>
              <a:rPr kumimoji="1" lang="en-US" altLang="zh-CN" sz="2000" dirty="0">
                <a:latin typeface="楷体_GB2312" pitchFamily="49" charset="-122"/>
              </a:rPr>
              <a:t>=2</a:t>
            </a:r>
            <a:r>
              <a:rPr kumimoji="1" lang="en-US" altLang="zh-CN" sz="2000" dirty="0">
                <a:latin typeface="Times New Roman" pitchFamily="18" charset="0"/>
              </a:rPr>
              <a:t>；</a:t>
            </a:r>
            <a:r>
              <a:rPr kumimoji="1" lang="en-US" altLang="zh-CN" sz="2000" dirty="0">
                <a:latin typeface="楷体_GB2312" pitchFamily="49" charset="-122"/>
              </a:rPr>
              <a:t>i&lt;=</a:t>
            </a:r>
            <a:r>
              <a:rPr kumimoji="1" lang="en-US" altLang="zh-CN" sz="2000" dirty="0" err="1">
                <a:latin typeface="楷体_GB2312" pitchFamily="49" charset="-122"/>
              </a:rPr>
              <a:t>m</a:t>
            </a:r>
            <a:r>
              <a:rPr kumimoji="1" lang="en-US" altLang="zh-CN" sz="2000" dirty="0" err="1">
                <a:latin typeface="Times New Roman" pitchFamily="18" charset="0"/>
              </a:rPr>
              <a:t>；</a:t>
            </a:r>
            <a:r>
              <a:rPr kumimoji="1" lang="en-US" altLang="zh-CN" sz="2000" dirty="0" err="1">
                <a:latin typeface="楷体_GB2312" pitchFamily="49" charset="-122"/>
              </a:rPr>
              <a:t>i</a:t>
            </a:r>
            <a:r>
              <a:rPr kumimoji="1" lang="en-US" altLang="zh-CN" sz="2000" dirty="0">
                <a:latin typeface="楷体_GB2312" pitchFamily="49" charset="-122"/>
              </a:rPr>
              <a:t>++){</a:t>
            </a:r>
          </a:p>
          <a:p>
            <a:pPr algn="l">
              <a:spcBef>
                <a:spcPct val="20000"/>
              </a:spcBef>
            </a:pPr>
            <a:r>
              <a:rPr kumimoji="1" lang="en-US" altLang="zh-CN" sz="2000" dirty="0">
                <a:latin typeface="楷体_GB2312" pitchFamily="49" charset="-122"/>
              </a:rPr>
              <a:t>  if (last&lt;(1-</a:t>
            </a:r>
            <a:r>
              <a:rPr kumimoji="1" lang="en-US" altLang="zh-CN" sz="2000" dirty="0">
                <a:latin typeface="Times New Roman" pitchFamily="18" charset="0"/>
              </a:rPr>
              <a:t>δ</a:t>
            </a:r>
            <a:r>
              <a:rPr kumimoji="1" lang="en-US" altLang="zh-CN" sz="2000" dirty="0">
                <a:latin typeface="楷体_GB2312" pitchFamily="49" charset="-122"/>
              </a:rPr>
              <a:t>)*L[</a:t>
            </a:r>
            <a:r>
              <a:rPr kumimoji="1" lang="en-US" altLang="zh-CN" sz="2000" dirty="0" err="1">
                <a:latin typeface="楷体_GB2312" pitchFamily="49" charset="-122"/>
              </a:rPr>
              <a:t>i</a:t>
            </a:r>
            <a:r>
              <a:rPr kumimoji="1" lang="en-US" altLang="zh-CN" sz="2000" dirty="0">
                <a:latin typeface="楷体_GB2312" pitchFamily="49" charset="-122"/>
              </a:rPr>
              <a:t>]){</a:t>
            </a:r>
          </a:p>
          <a:p>
            <a:pPr algn="l">
              <a:spcBef>
                <a:spcPct val="20000"/>
              </a:spcBef>
            </a:pPr>
            <a:r>
              <a:rPr kumimoji="1" lang="en-US" altLang="zh-CN" sz="2000" dirty="0">
                <a:latin typeface="楷体_GB2312" pitchFamily="49" charset="-122"/>
              </a:rPr>
              <a:t>   </a:t>
            </a:r>
            <a:r>
              <a:rPr kumimoji="1" lang="zh-CN" altLang="en-US" sz="2000" dirty="0">
                <a:latin typeface="楷体_GB2312" pitchFamily="49" charset="-122"/>
                <a:ea typeface="楷体_GB2312" pitchFamily="49" charset="-122"/>
              </a:rPr>
              <a:t>将</a:t>
            </a:r>
            <a:r>
              <a:rPr kumimoji="1" lang="en-US" altLang="zh-CN" sz="2000" dirty="0">
                <a:latin typeface="楷体_GB2312" pitchFamily="49" charset="-122"/>
                <a:ea typeface="楷体_GB2312" pitchFamily="49" charset="-122"/>
              </a:rPr>
              <a:t>L[</a:t>
            </a:r>
            <a:r>
              <a:rPr kumimoji="1" lang="en-US" altLang="zh-CN" sz="2000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1" lang="en-US" altLang="zh-CN" sz="2000" dirty="0">
                <a:latin typeface="楷体_GB2312" pitchFamily="49" charset="-122"/>
                <a:ea typeface="楷体_GB2312" pitchFamily="49" charset="-122"/>
              </a:rPr>
              <a:t>]</a:t>
            </a:r>
            <a:r>
              <a:rPr kumimoji="1" lang="zh-CN" altLang="en-US" sz="2000" dirty="0">
                <a:latin typeface="楷体_GB2312" pitchFamily="49" charset="-122"/>
                <a:ea typeface="楷体_GB2312" pitchFamily="49" charset="-122"/>
              </a:rPr>
              <a:t>加入表</a:t>
            </a:r>
            <a:r>
              <a:rPr kumimoji="1" lang="en-US" altLang="zh-CN" sz="2000" dirty="0">
                <a:latin typeface="楷体_GB2312" pitchFamily="49" charset="-122"/>
                <a:ea typeface="楷体_GB2312" pitchFamily="49" charset="-122"/>
              </a:rPr>
              <a:t>L1</a:t>
            </a:r>
            <a:r>
              <a:rPr kumimoji="1" lang="zh-CN" altLang="en-US" sz="2000" dirty="0">
                <a:latin typeface="楷体_GB2312" pitchFamily="49" charset="-122"/>
                <a:ea typeface="楷体_GB2312" pitchFamily="49" charset="-122"/>
              </a:rPr>
              <a:t>的尾部</a:t>
            </a:r>
            <a:r>
              <a:rPr kumimoji="1" lang="zh-CN" altLang="en-US" sz="2000" dirty="0">
                <a:latin typeface="Times New Roman" pitchFamily="18" charset="0"/>
              </a:rPr>
              <a:t>；</a:t>
            </a:r>
            <a:endParaRPr kumimoji="1" lang="zh-CN" altLang="en-US" sz="2000" dirty="0">
              <a:latin typeface="楷体_GB2312" pitchFamily="49" charset="-122"/>
            </a:endParaRPr>
          </a:p>
          <a:p>
            <a:pPr algn="l">
              <a:spcBef>
                <a:spcPct val="20000"/>
              </a:spcBef>
            </a:pPr>
            <a:r>
              <a:rPr kumimoji="1" lang="zh-CN" altLang="en-US" sz="2000" dirty="0">
                <a:latin typeface="楷体_GB2312" pitchFamily="49" charset="-122"/>
              </a:rPr>
              <a:t>   </a:t>
            </a:r>
            <a:r>
              <a:rPr kumimoji="1" lang="en-US" altLang="zh-CN" sz="2000" dirty="0">
                <a:latin typeface="楷体_GB2312" pitchFamily="49" charset="-122"/>
              </a:rPr>
              <a:t>last=L[</a:t>
            </a:r>
            <a:r>
              <a:rPr kumimoji="1" lang="en-US" altLang="zh-CN" sz="2000" dirty="0" err="1">
                <a:latin typeface="楷体_GB2312" pitchFamily="49" charset="-122"/>
              </a:rPr>
              <a:t>i</a:t>
            </a:r>
            <a:r>
              <a:rPr kumimoji="1" lang="en-US" altLang="zh-CN" sz="2000" dirty="0">
                <a:latin typeface="楷体_GB2312" pitchFamily="49" charset="-122"/>
              </a:rPr>
              <a:t>]</a:t>
            </a:r>
            <a:r>
              <a:rPr kumimoji="1" lang="en-US" altLang="zh-CN" sz="2000" dirty="0">
                <a:latin typeface="Times New Roman" pitchFamily="18" charset="0"/>
              </a:rPr>
              <a:t>；</a:t>
            </a:r>
            <a:endParaRPr kumimoji="1" lang="en-US" altLang="zh-CN" sz="2000" dirty="0">
              <a:latin typeface="楷体_GB2312" pitchFamily="49" charset="-122"/>
            </a:endParaRPr>
          </a:p>
          <a:p>
            <a:pPr algn="l">
              <a:spcBef>
                <a:spcPct val="20000"/>
              </a:spcBef>
            </a:pPr>
            <a:r>
              <a:rPr kumimoji="1" lang="en-US" altLang="zh-CN" sz="2000" dirty="0">
                <a:latin typeface="楷体_GB2312" pitchFamily="49" charset="-122"/>
              </a:rPr>
              <a:t>   }</a:t>
            </a:r>
          </a:p>
          <a:p>
            <a:pPr algn="l">
              <a:spcBef>
                <a:spcPct val="20000"/>
              </a:spcBef>
            </a:pPr>
            <a:r>
              <a:rPr kumimoji="1" lang="en-US" altLang="zh-CN" sz="2000" dirty="0">
                <a:latin typeface="楷体_GB2312" pitchFamily="49" charset="-122"/>
              </a:rPr>
              <a:t> return L1</a:t>
            </a:r>
            <a:r>
              <a:rPr kumimoji="1" lang="en-US" altLang="zh-CN" sz="2000" dirty="0" smtClean="0">
                <a:latin typeface="Times New Roman" pitchFamily="18" charset="0"/>
              </a:rPr>
              <a:t>；</a:t>
            </a:r>
          </a:p>
          <a:p>
            <a:pPr algn="l">
              <a:spcBef>
                <a:spcPct val="20000"/>
              </a:spcBef>
            </a:pPr>
            <a:r>
              <a:rPr kumimoji="1" lang="en-US" altLang="zh-CN" sz="2000" dirty="0" smtClean="0">
                <a:latin typeface="楷体_GB2312" pitchFamily="49" charset="-122"/>
              </a:rPr>
              <a:t>}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 </a:t>
            </a:r>
            <a:endParaRPr kumimoji="1" lang="zh-CN" altLang="en-US" sz="2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500562" y="2050216"/>
            <a:ext cx="3857620" cy="4093428"/>
          </a:xfrm>
          <a:prstGeom prst="rect">
            <a:avLst/>
          </a:prstGeom>
          <a:noFill/>
          <a:ln w="31750">
            <a:solidFill>
              <a:schemeClr val="hlink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kumimoji="1" lang="en-US" altLang="zh-CN" sz="2000" dirty="0" err="1">
                <a:latin typeface="楷体_GB2312" pitchFamily="49" charset="-122"/>
              </a:rPr>
              <a:t>int</a:t>
            </a:r>
            <a:r>
              <a:rPr kumimoji="1" lang="en-US" altLang="zh-CN" sz="2000" dirty="0">
                <a:latin typeface="楷体_GB2312" pitchFamily="49" charset="-122"/>
              </a:rPr>
              <a:t> </a:t>
            </a:r>
            <a:r>
              <a:rPr kumimoji="1" lang="en-US" altLang="zh-CN" sz="2000" b="1" dirty="0" err="1">
                <a:latin typeface="楷体_GB2312" pitchFamily="49" charset="-122"/>
              </a:rPr>
              <a:t>approxSubsetSum</a:t>
            </a:r>
            <a:r>
              <a:rPr kumimoji="1" lang="en-US" altLang="zh-CN" sz="2000" dirty="0">
                <a:latin typeface="楷体_GB2312" pitchFamily="49" charset="-122"/>
              </a:rPr>
              <a:t>(</a:t>
            </a:r>
            <a:r>
              <a:rPr kumimoji="1" lang="en-US" altLang="zh-CN" sz="2000" dirty="0" err="1">
                <a:latin typeface="楷体_GB2312" pitchFamily="49" charset="-122"/>
              </a:rPr>
              <a:t>S,t,</a:t>
            </a:r>
            <a:r>
              <a:rPr kumimoji="1" lang="en-US" altLang="zh-CN" sz="2000" dirty="0" err="1">
                <a:latin typeface="Times New Roman" pitchFamily="18" charset="0"/>
              </a:rPr>
              <a:t>ε</a:t>
            </a:r>
            <a:r>
              <a:rPr kumimoji="1" lang="en-US" altLang="zh-CN" sz="2000" dirty="0">
                <a:latin typeface="楷体_GB2312" pitchFamily="49" charset="-122"/>
              </a:rPr>
              <a:t>)</a:t>
            </a:r>
          </a:p>
          <a:p>
            <a:pPr algn="just">
              <a:spcBef>
                <a:spcPct val="20000"/>
              </a:spcBef>
            </a:pPr>
            <a:r>
              <a:rPr kumimoji="1" lang="en-US" altLang="zh-CN" sz="2000" dirty="0">
                <a:latin typeface="楷体_GB2312" pitchFamily="49" charset="-122"/>
              </a:rPr>
              <a:t>{ n=|S|</a:t>
            </a:r>
            <a:r>
              <a:rPr kumimoji="1" lang="en-US" altLang="zh-CN" sz="2000" dirty="0">
                <a:latin typeface="Times New Roman" pitchFamily="18" charset="0"/>
              </a:rPr>
              <a:t>；</a:t>
            </a:r>
            <a:endParaRPr kumimoji="1" lang="en-US" altLang="zh-CN" sz="2000" dirty="0">
              <a:latin typeface="楷体_GB2312" pitchFamily="49" charset="-122"/>
            </a:endParaRPr>
          </a:p>
          <a:p>
            <a:pPr algn="just">
              <a:spcBef>
                <a:spcPct val="20000"/>
              </a:spcBef>
            </a:pPr>
            <a:r>
              <a:rPr kumimoji="1" lang="en-US" altLang="zh-CN" sz="2000" dirty="0">
                <a:latin typeface="楷体_GB2312" pitchFamily="49" charset="-122"/>
              </a:rPr>
              <a:t>  L[0]=</a:t>
            </a:r>
            <a:r>
              <a:rPr kumimoji="1" lang="en-US" altLang="zh-CN" sz="2000" dirty="0">
                <a:latin typeface="Times New Roman" pitchFamily="18" charset="0"/>
              </a:rPr>
              <a:t>〈</a:t>
            </a:r>
            <a:r>
              <a:rPr kumimoji="1" lang="en-US" altLang="zh-CN" sz="2000" dirty="0">
                <a:latin typeface="楷体_GB2312" pitchFamily="49" charset="-122"/>
              </a:rPr>
              <a:t>0</a:t>
            </a:r>
            <a:r>
              <a:rPr kumimoji="1" lang="en-US" altLang="zh-CN" sz="2000" dirty="0">
                <a:latin typeface="Times New Roman" pitchFamily="18" charset="0"/>
              </a:rPr>
              <a:t>〉；</a:t>
            </a:r>
            <a:endParaRPr kumimoji="1" lang="en-US" altLang="zh-CN" sz="2000" dirty="0">
              <a:latin typeface="楷体_GB2312" pitchFamily="49" charset="-122"/>
            </a:endParaRPr>
          </a:p>
          <a:p>
            <a:pPr algn="just">
              <a:spcBef>
                <a:spcPct val="20000"/>
              </a:spcBef>
            </a:pPr>
            <a:r>
              <a:rPr kumimoji="1" lang="en-US" altLang="zh-CN" sz="2000" dirty="0">
                <a:latin typeface="楷体_GB2312" pitchFamily="49" charset="-122"/>
              </a:rPr>
              <a:t>  for (</a:t>
            </a:r>
            <a:r>
              <a:rPr kumimoji="1" lang="en-US" altLang="zh-CN" sz="2000" dirty="0" err="1">
                <a:latin typeface="楷体_GB2312" pitchFamily="49" charset="-122"/>
              </a:rPr>
              <a:t>int</a:t>
            </a:r>
            <a:r>
              <a:rPr kumimoji="1" lang="en-US" altLang="zh-CN" sz="2000" dirty="0">
                <a:latin typeface="楷体_GB2312" pitchFamily="49" charset="-122"/>
              </a:rPr>
              <a:t> </a:t>
            </a:r>
            <a:r>
              <a:rPr kumimoji="1" lang="en-US" altLang="zh-CN" sz="2000" dirty="0" err="1">
                <a:latin typeface="楷体_GB2312" pitchFamily="49" charset="-122"/>
              </a:rPr>
              <a:t>i</a:t>
            </a:r>
            <a:r>
              <a:rPr kumimoji="1" lang="en-US" altLang="zh-CN" sz="2000" dirty="0">
                <a:latin typeface="楷体_GB2312" pitchFamily="49" charset="-122"/>
              </a:rPr>
              <a:t>=1</a:t>
            </a:r>
            <a:r>
              <a:rPr kumimoji="1" lang="en-US" altLang="zh-CN" sz="2000" dirty="0">
                <a:latin typeface="Times New Roman" pitchFamily="18" charset="0"/>
              </a:rPr>
              <a:t>；</a:t>
            </a:r>
            <a:r>
              <a:rPr kumimoji="1" lang="en-US" altLang="zh-CN" sz="2000" dirty="0">
                <a:latin typeface="楷体_GB2312" pitchFamily="49" charset="-122"/>
              </a:rPr>
              <a:t>i&lt;=</a:t>
            </a:r>
            <a:r>
              <a:rPr kumimoji="1" lang="en-US" altLang="zh-CN" sz="2000" dirty="0" err="1">
                <a:latin typeface="楷体_GB2312" pitchFamily="49" charset="-122"/>
              </a:rPr>
              <a:t>n</a:t>
            </a:r>
            <a:r>
              <a:rPr kumimoji="1" lang="en-US" altLang="zh-CN" sz="2000" dirty="0" err="1">
                <a:latin typeface="Times New Roman" pitchFamily="18" charset="0"/>
              </a:rPr>
              <a:t>；</a:t>
            </a:r>
            <a:r>
              <a:rPr kumimoji="1" lang="en-US" altLang="zh-CN" sz="2000" dirty="0" err="1">
                <a:latin typeface="楷体_GB2312" pitchFamily="49" charset="-122"/>
              </a:rPr>
              <a:t>i</a:t>
            </a:r>
            <a:r>
              <a:rPr kumimoji="1" lang="en-US" altLang="zh-CN" sz="2000" dirty="0">
                <a:latin typeface="楷体_GB2312" pitchFamily="49" charset="-122"/>
              </a:rPr>
              <a:t>++){</a:t>
            </a:r>
          </a:p>
          <a:p>
            <a:pPr>
              <a:spcBef>
                <a:spcPct val="20000"/>
              </a:spcBef>
            </a:pPr>
            <a:r>
              <a:rPr kumimoji="1" lang="en-US" altLang="zh-CN" sz="2000" dirty="0">
                <a:latin typeface="楷体_GB2312" pitchFamily="49" charset="-122"/>
              </a:rPr>
              <a:t>   L[</a:t>
            </a:r>
            <a:r>
              <a:rPr kumimoji="1" lang="en-US" altLang="zh-CN" sz="2000" dirty="0" err="1">
                <a:latin typeface="楷体_GB2312" pitchFamily="49" charset="-122"/>
              </a:rPr>
              <a:t>i</a:t>
            </a:r>
            <a:r>
              <a:rPr kumimoji="1" lang="en-US" altLang="zh-CN" sz="2000" dirty="0">
                <a:latin typeface="楷体_GB2312" pitchFamily="49" charset="-122"/>
              </a:rPr>
              <a:t>]=</a:t>
            </a:r>
            <a:r>
              <a:rPr kumimoji="1" lang="en-US" altLang="zh-CN" sz="2000" dirty="0" err="1">
                <a:latin typeface="楷体_GB2312" pitchFamily="49" charset="-122"/>
              </a:rPr>
              <a:t>MergeLists</a:t>
            </a:r>
            <a:r>
              <a:rPr kumimoji="1" lang="en-US" altLang="zh-CN" sz="2000" dirty="0">
                <a:latin typeface="楷体_GB2312" pitchFamily="49" charset="-122"/>
              </a:rPr>
              <a:t>(L[i-1],</a:t>
            </a:r>
          </a:p>
          <a:p>
            <a:pPr>
              <a:spcBef>
                <a:spcPct val="20000"/>
              </a:spcBef>
            </a:pPr>
            <a:r>
              <a:rPr kumimoji="1" lang="en-US" altLang="zh-CN" sz="2000" dirty="0">
                <a:latin typeface="楷体_GB2312" pitchFamily="49" charset="-122"/>
              </a:rPr>
              <a:t>   L[i-1]+S[</a:t>
            </a:r>
            <a:r>
              <a:rPr kumimoji="1" lang="en-US" altLang="zh-CN" sz="2000" dirty="0" err="1">
                <a:latin typeface="楷体_GB2312" pitchFamily="49" charset="-122"/>
              </a:rPr>
              <a:t>i</a:t>
            </a:r>
            <a:r>
              <a:rPr kumimoji="1" lang="en-US" altLang="zh-CN" sz="2000" dirty="0">
                <a:latin typeface="楷体_GB2312" pitchFamily="49" charset="-122"/>
              </a:rPr>
              <a:t>])</a:t>
            </a:r>
            <a:r>
              <a:rPr kumimoji="1" lang="en-US" altLang="zh-CN" sz="2000" dirty="0">
                <a:latin typeface="宋体" charset="-122"/>
              </a:rPr>
              <a:t>；</a:t>
            </a:r>
            <a:r>
              <a:rPr kumimoji="1" lang="en-US" altLang="zh-CN" sz="2000" dirty="0">
                <a:latin typeface="楷体_GB2312" pitchFamily="49" charset="-122"/>
              </a:rPr>
              <a:t> </a:t>
            </a:r>
          </a:p>
          <a:p>
            <a:pPr algn="just">
              <a:spcBef>
                <a:spcPct val="20000"/>
              </a:spcBef>
            </a:pPr>
            <a:r>
              <a:rPr kumimoji="1" lang="zh-CN" altLang="en-US" sz="2000" dirty="0">
                <a:latin typeface="楷体_GB2312" pitchFamily="49" charset="-122"/>
              </a:rPr>
              <a:t>   </a:t>
            </a:r>
            <a:r>
              <a:rPr kumimoji="1" lang="en-US" altLang="zh-CN" sz="2000" dirty="0">
                <a:latin typeface="楷体_GB2312" pitchFamily="49" charset="-122"/>
              </a:rPr>
              <a:t>L[</a:t>
            </a:r>
            <a:r>
              <a:rPr kumimoji="1" lang="en-US" altLang="zh-CN" sz="2000" dirty="0" err="1">
                <a:latin typeface="楷体_GB2312" pitchFamily="49" charset="-122"/>
              </a:rPr>
              <a:t>i</a:t>
            </a:r>
            <a:r>
              <a:rPr kumimoji="1" lang="en-US" altLang="zh-CN" sz="2000" dirty="0">
                <a:latin typeface="楷体_GB2312" pitchFamily="49" charset="-122"/>
              </a:rPr>
              <a:t>]=Trim(L[</a:t>
            </a:r>
            <a:r>
              <a:rPr kumimoji="1" lang="en-US" altLang="zh-CN" sz="2000" dirty="0" err="1">
                <a:latin typeface="楷体_GB2312" pitchFamily="49" charset="-122"/>
              </a:rPr>
              <a:t>i</a:t>
            </a:r>
            <a:r>
              <a:rPr kumimoji="1" lang="en-US" altLang="zh-CN" sz="2000" dirty="0">
                <a:latin typeface="楷体_GB2312" pitchFamily="49" charset="-122"/>
              </a:rPr>
              <a:t>],</a:t>
            </a:r>
            <a:r>
              <a:rPr kumimoji="1" lang="en-US" altLang="zh-CN" sz="2000" dirty="0">
                <a:latin typeface="Times New Roman" pitchFamily="18" charset="0"/>
              </a:rPr>
              <a:t>ε</a:t>
            </a:r>
            <a:r>
              <a:rPr kumimoji="1" lang="en-US" altLang="zh-CN" sz="2000" dirty="0">
                <a:latin typeface="楷体_GB2312" pitchFamily="49" charset="-122"/>
              </a:rPr>
              <a:t>/n)</a:t>
            </a:r>
            <a:r>
              <a:rPr kumimoji="1" lang="en-US" altLang="zh-CN" sz="2000" dirty="0">
                <a:latin typeface="Times New Roman" pitchFamily="18" charset="0"/>
              </a:rPr>
              <a:t>；</a:t>
            </a:r>
            <a:endParaRPr kumimoji="1" lang="en-US" altLang="zh-CN" sz="2000" dirty="0">
              <a:latin typeface="楷体_GB2312" pitchFamily="49" charset="-122"/>
            </a:endParaRPr>
          </a:p>
          <a:p>
            <a:pPr algn="just">
              <a:spcBef>
                <a:spcPct val="20000"/>
              </a:spcBef>
            </a:pPr>
            <a:r>
              <a:rPr kumimoji="1" lang="en-US" altLang="zh-CN" sz="2000" dirty="0">
                <a:latin typeface="楷体_GB2312" pitchFamily="49" charset="-122"/>
              </a:rPr>
              <a:t>   </a:t>
            </a:r>
            <a:r>
              <a:rPr kumimoji="1" lang="zh-CN" altLang="en-US" sz="2000" dirty="0">
                <a:latin typeface="楷体_GB2312" pitchFamily="49" charset="-122"/>
                <a:ea typeface="楷体_GB2312" pitchFamily="49" charset="-122"/>
              </a:rPr>
              <a:t>删去</a:t>
            </a:r>
            <a:r>
              <a:rPr kumimoji="1" lang="en-US" altLang="zh-CN" sz="2000" dirty="0">
                <a:latin typeface="楷体_GB2312" pitchFamily="49" charset="-122"/>
                <a:ea typeface="楷体_GB2312" pitchFamily="49" charset="-122"/>
              </a:rPr>
              <a:t>L[</a:t>
            </a:r>
            <a:r>
              <a:rPr kumimoji="1" lang="en-US" altLang="zh-CN" sz="2000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1" lang="en-US" altLang="zh-CN" sz="2000" dirty="0">
                <a:latin typeface="楷体_GB2312" pitchFamily="49" charset="-122"/>
                <a:ea typeface="楷体_GB2312" pitchFamily="49" charset="-122"/>
              </a:rPr>
              <a:t>]</a:t>
            </a:r>
            <a:r>
              <a:rPr kumimoji="1" lang="zh-CN" altLang="en-US" sz="2000" dirty="0">
                <a:latin typeface="楷体_GB2312" pitchFamily="49" charset="-122"/>
                <a:ea typeface="楷体_GB2312" pitchFamily="49" charset="-122"/>
              </a:rPr>
              <a:t>中超过</a:t>
            </a:r>
            <a:r>
              <a:rPr kumimoji="1" lang="en-US" altLang="zh-CN" sz="2000" dirty="0">
                <a:latin typeface="楷体_GB2312" pitchFamily="49" charset="-122"/>
                <a:ea typeface="楷体_GB2312" pitchFamily="49" charset="-122"/>
              </a:rPr>
              <a:t>t</a:t>
            </a:r>
            <a:r>
              <a:rPr kumimoji="1" lang="zh-CN" altLang="en-US" sz="2000" dirty="0">
                <a:latin typeface="楷体_GB2312" pitchFamily="49" charset="-122"/>
                <a:ea typeface="楷体_GB2312" pitchFamily="49" charset="-122"/>
              </a:rPr>
              <a:t>的元素</a:t>
            </a:r>
            <a:r>
              <a:rPr kumimoji="1" lang="zh-CN" altLang="en-US" sz="2000" dirty="0">
                <a:latin typeface="Times New Roman" pitchFamily="18" charset="0"/>
              </a:rPr>
              <a:t>；</a:t>
            </a:r>
            <a:endParaRPr kumimoji="1" lang="zh-CN" altLang="en-US" sz="2000" dirty="0">
              <a:latin typeface="楷体_GB2312" pitchFamily="49" charset="-122"/>
            </a:endParaRPr>
          </a:p>
          <a:p>
            <a:pPr algn="just">
              <a:spcBef>
                <a:spcPct val="20000"/>
              </a:spcBef>
            </a:pPr>
            <a:r>
              <a:rPr kumimoji="1" lang="zh-CN" altLang="en-US" sz="2000" dirty="0">
                <a:latin typeface="楷体_GB2312" pitchFamily="49" charset="-122"/>
              </a:rPr>
              <a:t>   }</a:t>
            </a:r>
          </a:p>
          <a:p>
            <a:pPr algn="just">
              <a:spcBef>
                <a:spcPct val="20000"/>
              </a:spcBef>
            </a:pPr>
            <a:r>
              <a:rPr kumimoji="1" lang="zh-CN" altLang="en-US" sz="2000" dirty="0">
                <a:latin typeface="楷体_GB2312" pitchFamily="49" charset="-122"/>
              </a:rPr>
              <a:t> </a:t>
            </a:r>
            <a:r>
              <a:rPr kumimoji="1" lang="en-US" altLang="zh-CN" sz="2000" dirty="0">
                <a:latin typeface="楷体_GB2312" pitchFamily="49" charset="-122"/>
              </a:rPr>
              <a:t>return max(L[n</a:t>
            </a:r>
            <a:r>
              <a:rPr kumimoji="1" lang="en-US" altLang="zh-CN" sz="2000" dirty="0" smtClean="0">
                <a:latin typeface="楷体_GB2312" pitchFamily="49" charset="-122"/>
              </a:rPr>
              <a:t>])</a:t>
            </a:r>
            <a:r>
              <a:rPr kumimoji="1" lang="en-US" altLang="zh-CN" sz="2000" dirty="0" smtClean="0">
                <a:latin typeface="Times New Roman" pitchFamily="18" charset="0"/>
              </a:rPr>
              <a:t>；</a:t>
            </a:r>
          </a:p>
          <a:p>
            <a:pPr algn="just">
              <a:spcBef>
                <a:spcPct val="20000"/>
              </a:spcBef>
            </a:pPr>
            <a:r>
              <a:rPr kumimoji="1" lang="en-US" altLang="zh-CN" sz="2000" dirty="0" smtClean="0">
                <a:latin typeface="Times New Roman" pitchFamily="18" charset="0"/>
              </a:rPr>
              <a:t> </a:t>
            </a:r>
            <a:r>
              <a:rPr kumimoji="1" lang="en-US" altLang="zh-CN" sz="2000" dirty="0" smtClean="0">
                <a:latin typeface="楷体_GB2312" pitchFamily="49" charset="-122"/>
              </a:rPr>
              <a:t>} </a:t>
            </a:r>
            <a:endParaRPr kumimoji="1" lang="zh-CN" altLang="en-US" sz="2000" dirty="0">
              <a:latin typeface="楷体_GB2312" pitchFamily="49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42910" y="1571612"/>
            <a:ext cx="2971800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对有序表</a:t>
            </a:r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</a:rPr>
              <a:t>L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修整算法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214810" y="1543040"/>
            <a:ext cx="3124200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子集和问题</a:t>
            </a:r>
            <a:r>
              <a:rPr kumimoji="1" lang="zh-CN" altLang="en-US" sz="2400" dirty="0" smtClean="0">
                <a:latin typeface="楷体_GB2312" pitchFamily="49" charset="-122"/>
                <a:ea typeface="楷体_GB2312" pitchFamily="49" charset="-122"/>
              </a:rPr>
              <a:t>近似算法</a:t>
            </a:r>
            <a:endParaRPr kumimoji="1"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  <p:bldP spid="6" grpId="0" autoUpdateAnimBg="0"/>
      <p:bldP spid="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子集和问题的近似算法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en-US" altLang="zh-CN" sz="2800" dirty="0" err="1" smtClean="0">
                <a:latin typeface="楷体_GB2312" pitchFamily="49" charset="-122"/>
              </a:rPr>
              <a:t>approxSubsetSum</a:t>
            </a:r>
            <a:r>
              <a:rPr kumimoji="1" lang="zh-CN" altLang="en-US" sz="2800" dirty="0" smtClean="0">
                <a:latin typeface="楷体_GB2312" pitchFamily="49" charset="-122"/>
              </a:rPr>
              <a:t>运行例</a:t>
            </a:r>
            <a:endParaRPr kumimoji="1" lang="en-US" altLang="zh-CN" sz="2800" dirty="0" smtClean="0">
              <a:latin typeface="楷体_GB2312" pitchFamily="49" charset="-122"/>
            </a:endParaRPr>
          </a:p>
          <a:p>
            <a:pPr lvl="2"/>
            <a:r>
              <a:rPr kumimoji="1" lang="en-US" altLang="zh-CN" sz="2000" dirty="0" smtClean="0"/>
              <a:t>S=&lt;104,102,201,101&gt;,t=308,</a:t>
            </a:r>
            <a:r>
              <a:rPr kumimoji="1" lang="en-US" altLang="zh-CN" sz="2000" dirty="0" smtClean="0">
                <a:latin typeface="Times New Roman" pitchFamily="18" charset="0"/>
              </a:rPr>
              <a:t> ε=0.2</a:t>
            </a:r>
            <a:r>
              <a:rPr kumimoji="1" lang="zh-CN" altLang="en-US" sz="2000" dirty="0" smtClean="0">
                <a:latin typeface="Times New Roman" pitchFamily="18" charset="0"/>
              </a:rPr>
              <a:t>。</a:t>
            </a:r>
            <a:r>
              <a:rPr kumimoji="1" lang="en-US" altLang="zh-CN" sz="2000" dirty="0" smtClean="0">
                <a:latin typeface="Times New Roman" pitchFamily="18" charset="0"/>
              </a:rPr>
              <a:t>δ=0.2/4=0.05</a:t>
            </a:r>
            <a:r>
              <a:rPr kumimoji="1" lang="zh-CN" altLang="en-US" sz="2000" dirty="0" smtClean="0">
                <a:latin typeface="Times New Roman" pitchFamily="18" charset="0"/>
              </a:rPr>
              <a:t>。</a:t>
            </a:r>
            <a:endParaRPr kumimoji="1" lang="en-US" altLang="zh-CN" sz="2000" dirty="0" smtClean="0">
              <a:latin typeface="Times New Roman" pitchFamily="18" charset="0"/>
            </a:endParaRPr>
          </a:p>
          <a:p>
            <a:pPr lvl="2"/>
            <a:r>
              <a:rPr kumimoji="1" lang="zh-CN" altLang="en-US" sz="2000" dirty="0" smtClean="0">
                <a:latin typeface="Times New Roman" pitchFamily="18" charset="0"/>
              </a:rPr>
              <a:t>每个</a:t>
            </a:r>
            <a:r>
              <a:rPr kumimoji="1" lang="en-US" altLang="zh-CN" sz="2000" dirty="0" smtClean="0">
                <a:latin typeface="Times New Roman" pitchFamily="18" charset="0"/>
              </a:rPr>
              <a:t>L[</a:t>
            </a:r>
            <a:r>
              <a:rPr kumimoji="1" lang="en-US" altLang="zh-CN" sz="2000" dirty="0" err="1" smtClean="0">
                <a:latin typeface="Times New Roman" pitchFamily="18" charset="0"/>
              </a:rPr>
              <a:t>i</a:t>
            </a:r>
            <a:r>
              <a:rPr kumimoji="1" lang="en-US" altLang="zh-CN" sz="2000" dirty="0" smtClean="0">
                <a:latin typeface="Times New Roman" pitchFamily="18" charset="0"/>
              </a:rPr>
              <a:t>]</a:t>
            </a:r>
            <a:r>
              <a:rPr kumimoji="1" lang="zh-CN" altLang="en-US" sz="2000" dirty="0" smtClean="0">
                <a:latin typeface="Times New Roman" pitchFamily="18" charset="0"/>
              </a:rPr>
              <a:t>经三步：合并、修整和删除大于</a:t>
            </a:r>
            <a:r>
              <a:rPr kumimoji="1" lang="en-US" altLang="zh-CN" sz="2000" dirty="0" smtClean="0">
                <a:latin typeface="Times New Roman" pitchFamily="18" charset="0"/>
              </a:rPr>
              <a:t>t</a:t>
            </a:r>
            <a:r>
              <a:rPr kumimoji="1" lang="zh-CN" altLang="en-US" sz="2000" dirty="0" smtClean="0">
                <a:latin typeface="Times New Roman" pitchFamily="18" charset="0"/>
              </a:rPr>
              <a:t>的元素。运行结果：    </a:t>
            </a:r>
            <a:endParaRPr kumimoji="1" lang="en-US" altLang="zh-CN" sz="2000" dirty="0" smtClean="0">
              <a:latin typeface="Times New Roman" pitchFamily="18" charset="0"/>
            </a:endParaRPr>
          </a:p>
          <a:p>
            <a:pPr lvl="2">
              <a:buNone/>
            </a:pPr>
            <a:r>
              <a:rPr kumimoji="1" lang="en-US" altLang="zh-CN" sz="2000" dirty="0" smtClean="0">
                <a:latin typeface="Times New Roman" pitchFamily="18" charset="0"/>
              </a:rPr>
              <a:t>     L[1]=&lt;0,104&gt;</a:t>
            </a:r>
            <a:r>
              <a:rPr kumimoji="1" lang="zh-CN" altLang="en-US" sz="2000" dirty="0" smtClean="0">
                <a:latin typeface="Times New Roman" pitchFamily="18" charset="0"/>
              </a:rPr>
              <a:t>，</a:t>
            </a:r>
            <a:r>
              <a:rPr kumimoji="1" lang="en-US" altLang="zh-CN" sz="2000" dirty="0" smtClean="0">
                <a:latin typeface="Times New Roman" pitchFamily="18" charset="0"/>
              </a:rPr>
              <a:t>L[1]=&lt;0,104&gt;</a:t>
            </a:r>
            <a:r>
              <a:rPr kumimoji="1" lang="zh-CN" altLang="en-US" sz="2000" dirty="0" smtClean="0">
                <a:latin typeface="Times New Roman" pitchFamily="18" charset="0"/>
              </a:rPr>
              <a:t>，</a:t>
            </a:r>
            <a:r>
              <a:rPr kumimoji="1" lang="en-US" altLang="zh-CN" sz="2000" dirty="0" smtClean="0">
                <a:latin typeface="Times New Roman" pitchFamily="18" charset="0"/>
              </a:rPr>
              <a:t>L[1]=&lt;0,104&gt;</a:t>
            </a:r>
          </a:p>
          <a:p>
            <a:pPr lvl="2">
              <a:buNone/>
            </a:pPr>
            <a:r>
              <a:rPr kumimoji="1" lang="en-US" altLang="zh-CN" sz="2000" dirty="0" smtClean="0">
                <a:latin typeface="Times New Roman" pitchFamily="18" charset="0"/>
              </a:rPr>
              <a:t>     L[2]=&lt;0,102,104,206&gt;</a:t>
            </a:r>
            <a:r>
              <a:rPr kumimoji="1" lang="zh-CN" altLang="en-US" sz="2000" dirty="0" smtClean="0">
                <a:latin typeface="Times New Roman" pitchFamily="18" charset="0"/>
              </a:rPr>
              <a:t>，</a:t>
            </a:r>
            <a:r>
              <a:rPr kumimoji="1" lang="en-US" altLang="zh-CN" sz="2000" dirty="0" smtClean="0">
                <a:latin typeface="Times New Roman" pitchFamily="18" charset="0"/>
              </a:rPr>
              <a:t>L[2]=&lt;0,102,206&gt;</a:t>
            </a:r>
            <a:r>
              <a:rPr kumimoji="1" lang="zh-CN" altLang="en-US" sz="2000" dirty="0" smtClean="0">
                <a:latin typeface="Times New Roman" pitchFamily="18" charset="0"/>
              </a:rPr>
              <a:t>，</a:t>
            </a:r>
            <a:r>
              <a:rPr kumimoji="1" lang="en-US" altLang="zh-CN" sz="2000" dirty="0" smtClean="0">
                <a:latin typeface="Times New Roman" pitchFamily="18" charset="0"/>
              </a:rPr>
              <a:t>L[2]=&lt;0,102,206&gt;</a:t>
            </a:r>
          </a:p>
          <a:p>
            <a:pPr lvl="2">
              <a:buNone/>
            </a:pPr>
            <a:r>
              <a:rPr kumimoji="1" lang="en-US" altLang="zh-CN" sz="2000" dirty="0" smtClean="0">
                <a:latin typeface="Times New Roman" pitchFamily="18" charset="0"/>
              </a:rPr>
              <a:t>     L[3]=&lt;0,102,201,206,303,407&gt;</a:t>
            </a:r>
            <a:r>
              <a:rPr kumimoji="1" lang="zh-CN" altLang="en-US" sz="2000" dirty="0" smtClean="0">
                <a:latin typeface="Times New Roman" pitchFamily="18" charset="0"/>
              </a:rPr>
              <a:t>，</a:t>
            </a:r>
            <a:r>
              <a:rPr kumimoji="1" lang="en-US" altLang="zh-CN" sz="2000" dirty="0" smtClean="0">
                <a:latin typeface="Times New Roman" pitchFamily="18" charset="0"/>
              </a:rPr>
              <a:t>L[3]=&lt;0,102,201,303,407&gt;</a:t>
            </a:r>
          </a:p>
          <a:p>
            <a:pPr lvl="2">
              <a:buNone/>
            </a:pPr>
            <a:r>
              <a:rPr kumimoji="1" lang="en-US" altLang="zh-CN" sz="2000" dirty="0" smtClean="0">
                <a:latin typeface="Times New Roman" pitchFamily="18" charset="0"/>
              </a:rPr>
              <a:t>     L[3]=&lt;0,102,201,303&gt;</a:t>
            </a:r>
          </a:p>
          <a:p>
            <a:pPr lvl="2">
              <a:buNone/>
            </a:pPr>
            <a:r>
              <a:rPr kumimoji="1" lang="en-US" altLang="zh-CN" sz="2000" dirty="0" smtClean="0">
                <a:latin typeface="Times New Roman" pitchFamily="18" charset="0"/>
              </a:rPr>
              <a:t>     L[4]=&lt;0,101,102,201,203,302,303,404&gt;</a:t>
            </a:r>
          </a:p>
          <a:p>
            <a:pPr lvl="2">
              <a:buNone/>
            </a:pPr>
            <a:r>
              <a:rPr kumimoji="1" lang="en-US" altLang="zh-CN" sz="2000" dirty="0" smtClean="0">
                <a:latin typeface="Times New Roman" pitchFamily="18" charset="0"/>
              </a:rPr>
              <a:t>     L[4]=&lt;0,101,201,302,404&gt;</a:t>
            </a:r>
            <a:r>
              <a:rPr kumimoji="1" lang="zh-CN" altLang="en-US" sz="2000" dirty="0" smtClean="0">
                <a:latin typeface="Times New Roman" pitchFamily="18" charset="0"/>
              </a:rPr>
              <a:t>，</a:t>
            </a:r>
            <a:r>
              <a:rPr kumimoji="1" lang="en-US" altLang="zh-CN" sz="2000" dirty="0" smtClean="0">
                <a:latin typeface="Times New Roman" pitchFamily="18" charset="0"/>
              </a:rPr>
              <a:t>L[4]=&lt;0,101,201,302&gt;</a:t>
            </a:r>
          </a:p>
          <a:p>
            <a:pPr lvl="2"/>
            <a:r>
              <a:rPr kumimoji="1" lang="zh-CN" altLang="en-US" sz="2000" dirty="0" smtClean="0">
                <a:latin typeface="Times New Roman" pitchFamily="18" charset="0"/>
              </a:rPr>
              <a:t>算法返回</a:t>
            </a:r>
            <a:r>
              <a:rPr kumimoji="1" lang="en-US" altLang="zh-CN" sz="2000" dirty="0" smtClean="0">
                <a:latin typeface="Times New Roman" pitchFamily="18" charset="0"/>
              </a:rPr>
              <a:t>z=302</a:t>
            </a:r>
            <a:r>
              <a:rPr kumimoji="1" lang="zh-CN" altLang="en-US" sz="2000" dirty="0" smtClean="0">
                <a:latin typeface="Times New Roman" pitchFamily="18" charset="0"/>
              </a:rPr>
              <a:t>作为近似解。本例最优解为</a:t>
            </a:r>
            <a:r>
              <a:rPr kumimoji="1" lang="en-US" altLang="zh-CN" sz="2000" dirty="0" smtClean="0">
                <a:latin typeface="Times New Roman" pitchFamily="18" charset="0"/>
              </a:rPr>
              <a:t>104+102+101=307</a:t>
            </a:r>
            <a:r>
              <a:rPr kumimoji="1" lang="zh-CN" altLang="en-US" sz="2000" dirty="0" smtClean="0">
                <a:latin typeface="Times New Roman" pitchFamily="18" charset="0"/>
              </a:rPr>
              <a:t>。近似解的相对误差</a:t>
            </a:r>
            <a:r>
              <a:rPr kumimoji="1" lang="en-US" altLang="zh-CN" sz="2000" dirty="0" smtClean="0">
                <a:latin typeface="Times New Roman" pitchFamily="18" charset="0"/>
              </a:rPr>
              <a:t>&lt;2%</a:t>
            </a:r>
            <a:r>
              <a:rPr kumimoji="1" lang="zh-CN" altLang="en-US" sz="2000" dirty="0" smtClean="0">
                <a:latin typeface="Times New Roman" pitchFamily="18" charset="0"/>
              </a:rPr>
              <a:t>。</a:t>
            </a:r>
            <a:endParaRPr kumimoji="1" lang="en-US" altLang="zh-CN" sz="2000" dirty="0" smtClean="0">
              <a:latin typeface="Times New Roman" pitchFamily="18" charset="0"/>
            </a:endParaRPr>
          </a:p>
          <a:p>
            <a:pPr lvl="2"/>
            <a:r>
              <a:rPr kumimoji="1" lang="zh-CN" altLang="en-US" sz="2000" dirty="0" smtClean="0">
                <a:latin typeface="Times New Roman" pitchFamily="18" charset="0"/>
              </a:rPr>
              <a:t>理论上，该近似算法可以保证对任一实例，相对误差</a:t>
            </a:r>
            <a:r>
              <a:rPr kumimoji="1" lang="en-US" altLang="zh-CN" sz="2000" dirty="0" smtClean="0">
                <a:latin typeface="Times New Roman" pitchFamily="18" charset="0"/>
              </a:rPr>
              <a:t>&lt;ε</a:t>
            </a:r>
            <a:r>
              <a:rPr kumimoji="1" lang="zh-CN" altLang="en-US" sz="2000" dirty="0" smtClean="0">
                <a:latin typeface="Times New Roman" pitchFamily="18" charset="0"/>
              </a:rPr>
              <a:t>。</a:t>
            </a:r>
            <a:endParaRPr kumimoji="1" lang="en-US" altLang="zh-CN" sz="2000" dirty="0" smtClean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子集和问题的近似算法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71470" y="1142984"/>
            <a:ext cx="9001188" cy="4987941"/>
          </a:xfrm>
        </p:spPr>
        <p:txBody>
          <a:bodyPr/>
          <a:lstStyle/>
          <a:p>
            <a:pPr lvl="1"/>
            <a:r>
              <a:rPr lang="zh-CN" altLang="en-US" sz="2400" dirty="0" smtClean="0"/>
              <a:t>算法</a:t>
            </a:r>
            <a:r>
              <a:rPr lang="en-US" altLang="zh-CN" sz="2400" dirty="0" err="1" smtClean="0"/>
              <a:t>ApproxSubsetSum</a:t>
            </a:r>
            <a:r>
              <a:rPr lang="zh-CN" altLang="en-US" sz="2400" dirty="0" smtClean="0"/>
              <a:t>是完全多项式时间近似格式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证明：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令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000" baseline="-25000" dirty="0" smtClean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{x</a:t>
            </a:r>
            <a:r>
              <a:rPr lang="en-US" altLang="zh-CN" sz="2000" baseline="-25000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000" dirty="0" smtClean="0">
                <a:ea typeface="楷体_GB2312" pitchFamily="49" charset="-122"/>
              </a:rPr>
              <a:t>…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,x</a:t>
            </a:r>
            <a:r>
              <a:rPr lang="en-US" altLang="zh-CN" sz="2000" baseline="-25000" dirty="0" smtClean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所有可能的子集和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即未经修整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L[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]),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=1,</a:t>
            </a:r>
            <a:r>
              <a:rPr lang="en-US" altLang="zh-CN" sz="2000" dirty="0" smtClean="0">
                <a:ea typeface="楷体_GB2312" pitchFamily="49" charset="-122"/>
              </a:rPr>
              <a:t>…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,n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2"/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由算法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Trim,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每个不超过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P</a:t>
            </a:r>
            <a:r>
              <a:rPr lang="en-US" altLang="zh-CN" sz="2000" baseline="-25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一定有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xL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[1],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使得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(1-/n)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yxy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.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对于每个不超过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t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P</a:t>
            </a:r>
            <a:r>
              <a:rPr lang="en-US" altLang="zh-CN" sz="2000" baseline="-25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如果它在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L[1]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中被修整掉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则有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baseline="-25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L[1],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使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(1-/n)yx</a:t>
            </a:r>
            <a:r>
              <a:rPr lang="en-US" altLang="zh-CN" sz="2000" baseline="-25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y,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若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baseline="-25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在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L[2]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中又被修整掉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则有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xL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[2],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使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(1-/n)x</a:t>
            </a:r>
            <a:r>
              <a:rPr lang="en-US" altLang="zh-CN" sz="2000" baseline="-25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xx</a:t>
            </a:r>
            <a:r>
              <a:rPr lang="en-US" altLang="zh-CN" sz="2000" baseline="-25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于是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(1-/n)</a:t>
            </a:r>
            <a:r>
              <a:rPr lang="en-US" altLang="zh-CN" sz="2000" baseline="30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yxy.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如此类推可得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: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对于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每个不超过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P</a:t>
            </a:r>
            <a:r>
              <a:rPr lang="en-US" altLang="zh-CN" sz="2000" baseline="-25000" dirty="0" err="1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sz="2000" baseline="-25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一定有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xL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[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],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使得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(1-/n)</a:t>
            </a:r>
            <a:r>
              <a:rPr lang="en-US" altLang="zh-CN" sz="2000" baseline="30000" dirty="0" err="1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yxy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  <a:p>
            <a:pPr lvl="2"/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特别地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算法返回的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L[n]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中的最大值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c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与子集合问题的最优值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c*(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它是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P</a:t>
            </a:r>
            <a:r>
              <a:rPr lang="en-US" altLang="zh-CN" sz="2000" baseline="-25000" dirty="0" err="1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n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中不超过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t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的最大值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，存在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xL</a:t>
            </a:r>
            <a:r>
              <a:rPr lang="en-US" altLang="zh-CN" sz="2000" baseline="-25000" dirty="0" err="1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n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满足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(1-/n)</a:t>
            </a:r>
            <a:r>
              <a:rPr lang="en-US" altLang="zh-CN" sz="2000" baseline="30000" dirty="0" err="1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c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*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xc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*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。由于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 c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，得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(1-/n)</a:t>
            </a:r>
            <a:r>
              <a:rPr lang="en-US" altLang="zh-CN" sz="2000" baseline="30000" dirty="0" err="1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c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*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cc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*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，但是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(1-)(1-/n)</a:t>
            </a:r>
            <a:r>
              <a:rPr lang="en-US" altLang="zh-CN" sz="2000" b="1" baseline="30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,(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归纳证明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不难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所以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1-c/c*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。即近似解的相对误差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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  <a:p>
            <a:pPr lvl="2"/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算法每次对有序表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L[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]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所做的合并、修整及删除超过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t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的元素的计算时间为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O(|L[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]|),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因此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整个算法的计算时间不会超过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O(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n|L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[n]|)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L[n]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中相继两个元素的比大于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1/(1-/n),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又最大者不超过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t,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因而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L[n]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中元素的个数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k</a:t>
            </a:r>
            <a:r>
              <a:rPr lang="en-US" altLang="zh-CN" sz="2000" b="1" dirty="0" err="1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lnt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/</a:t>
            </a:r>
            <a:r>
              <a:rPr lang="en-US" altLang="zh-CN" sz="2000" b="1" dirty="0" err="1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ln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(1/(1-/n))</a:t>
            </a:r>
            <a:r>
              <a:rPr lang="en-US" altLang="zh-CN" sz="2000" b="1" dirty="0" err="1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nt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/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算法复杂度为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O(n</a:t>
            </a:r>
            <a:r>
              <a:rPr lang="en-US" altLang="zh-CN" sz="2000" baseline="30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/)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近似算法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02189"/>
          </a:xfrm>
        </p:spPr>
        <p:txBody>
          <a:bodyPr/>
          <a:lstStyle/>
          <a:p>
            <a:r>
              <a:rPr lang="en-US" altLang="zh-CN" sz="2800" dirty="0" smtClean="0"/>
              <a:t>10.4 </a:t>
            </a:r>
            <a:r>
              <a:rPr lang="zh-CN" altLang="en-US" sz="2800" dirty="0" smtClean="0"/>
              <a:t>顶点覆盖问题的近似算法</a:t>
            </a:r>
            <a:endParaRPr lang="en-US" altLang="zh-CN" sz="2800" dirty="0" smtClean="0"/>
          </a:p>
          <a:p>
            <a:pPr lvl="1"/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问题描述：无向图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G=(V,E)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的顶点覆盖是它的顶点集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V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的一个子集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V</a:t>
            </a:r>
            <a:r>
              <a:rPr kumimoji="1"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'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V，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使得若(</a:t>
            </a:r>
            <a:r>
              <a:rPr kumimoji="1" lang="en-US" altLang="zh-CN" sz="2000" dirty="0" err="1" smtClean="0">
                <a:latin typeface="楷体_GB2312" pitchFamily="49" charset="-122"/>
                <a:ea typeface="楷体_GB2312" pitchFamily="49" charset="-122"/>
              </a:rPr>
              <a:t>u,v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的一条边，则</a:t>
            </a:r>
            <a:r>
              <a:rPr kumimoji="1" lang="en-US" altLang="zh-CN" sz="2000" dirty="0" err="1" smtClean="0">
                <a:latin typeface="楷体_GB2312" pitchFamily="49" charset="-122"/>
                <a:ea typeface="楷体_GB2312" pitchFamily="49" charset="-122"/>
              </a:rPr>
              <a:t>v∈V</a:t>
            </a:r>
            <a:r>
              <a:rPr kumimoji="1" lang="en-US" altLang="zh-CN" sz="2000" dirty="0" smtClean="0">
                <a:latin typeface="Times New Roman" pitchFamily="18" charset="0"/>
                <a:ea typeface="楷体_GB2312" pitchFamily="49" charset="-122"/>
              </a:rPr>
              <a:t>'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1" lang="en-US" altLang="zh-CN" sz="2000" dirty="0" err="1" smtClean="0">
                <a:latin typeface="楷体_GB2312" pitchFamily="49" charset="-122"/>
                <a:ea typeface="楷体_GB2312" pitchFamily="49" charset="-122"/>
              </a:rPr>
              <a:t>u∈V</a:t>
            </a:r>
            <a:r>
              <a:rPr kumimoji="1" lang="en-US" altLang="zh-CN" sz="2000" dirty="0" smtClean="0">
                <a:latin typeface="Times New Roman" pitchFamily="18" charset="0"/>
                <a:ea typeface="楷体_GB2312" pitchFamily="49" charset="-122"/>
              </a:rPr>
              <a:t>'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顶点覆盖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V</a:t>
            </a:r>
            <a:r>
              <a:rPr kumimoji="1" lang="en-US" altLang="zh-CN" sz="2000" dirty="0" smtClean="0">
                <a:latin typeface="Times New Roman" pitchFamily="18" charset="0"/>
                <a:ea typeface="楷体_GB2312" pitchFamily="49" charset="-122"/>
              </a:rPr>
              <a:t>'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的大小是它所包含的顶点个数|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V</a:t>
            </a:r>
            <a:r>
              <a:rPr kumimoji="1" lang="en-US" altLang="zh-CN" sz="2000" dirty="0" smtClean="0">
                <a:latin typeface="Times New Roman" pitchFamily="18" charset="0"/>
                <a:ea typeface="楷体_GB2312" pitchFamily="49" charset="-122"/>
              </a:rPr>
              <a:t>'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|。 </a:t>
            </a:r>
            <a:endParaRPr kumimoji="1" lang="zh-CN" altLang="en-US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kumimoji="1" lang="en-US" altLang="zh-CN" sz="2000" dirty="0" err="1" smtClean="0">
                <a:latin typeface="楷体_GB2312" pitchFamily="49" charset="-122"/>
                <a:ea typeface="楷体_GB2312" pitchFamily="49" charset="-122"/>
              </a:rPr>
              <a:t>VertexSet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000" b="1" dirty="0" err="1" smtClean="0">
                <a:latin typeface="楷体_GB2312" pitchFamily="49" charset="-122"/>
                <a:ea typeface="楷体_GB2312" pitchFamily="49" charset="-122"/>
              </a:rPr>
              <a:t>approxVertexCover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( Graph g )</a:t>
            </a:r>
          </a:p>
          <a:p>
            <a:pPr lvl="1" algn="just">
              <a:buNone/>
            </a:pP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     { </a:t>
            </a:r>
            <a:r>
              <a:rPr kumimoji="1" lang="en-US" altLang="zh-CN" sz="2000" dirty="0" err="1" smtClean="0">
                <a:latin typeface="楷体_GB2312" pitchFamily="49" charset="-122"/>
                <a:ea typeface="楷体_GB2312" pitchFamily="49" charset="-122"/>
              </a:rPr>
              <a:t>cset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=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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lvl="1" algn="just">
              <a:buNone/>
            </a:pP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       e1=</a:t>
            </a:r>
            <a:r>
              <a:rPr kumimoji="1" lang="en-US" altLang="zh-CN" sz="2000" dirty="0" err="1" smtClean="0">
                <a:latin typeface="楷体_GB2312" pitchFamily="49" charset="-122"/>
                <a:ea typeface="楷体_GB2312" pitchFamily="49" charset="-122"/>
              </a:rPr>
              <a:t>g.e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lvl="1" algn="just">
              <a:buNone/>
            </a:pP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       while (e1!= 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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) {</a:t>
            </a:r>
          </a:p>
          <a:p>
            <a:pPr lvl="1" algn="just">
              <a:buNone/>
            </a:pP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从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e1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中任取一条边(</a:t>
            </a:r>
            <a:r>
              <a:rPr kumimoji="1" lang="en-US" altLang="zh-CN" sz="2000" dirty="0" err="1" smtClean="0">
                <a:latin typeface="楷体_GB2312" pitchFamily="49" charset="-122"/>
                <a:ea typeface="楷体_GB2312" pitchFamily="49" charset="-122"/>
              </a:rPr>
              <a:t>u,v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)；</a:t>
            </a:r>
          </a:p>
          <a:p>
            <a:pPr lvl="1" algn="just">
              <a:buNone/>
            </a:pP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kumimoji="1" lang="en-US" altLang="zh-CN" sz="2000" dirty="0" err="1" smtClean="0">
                <a:latin typeface="楷体_GB2312" pitchFamily="49" charset="-122"/>
                <a:ea typeface="楷体_GB2312" pitchFamily="49" charset="-122"/>
              </a:rPr>
              <a:t>cset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=</a:t>
            </a:r>
            <a:r>
              <a:rPr kumimoji="1" lang="en-US" altLang="zh-CN" sz="2000" dirty="0" err="1" smtClean="0">
                <a:latin typeface="楷体_GB2312" pitchFamily="49" charset="-122"/>
                <a:ea typeface="楷体_GB2312" pitchFamily="49" charset="-122"/>
              </a:rPr>
              <a:t>cset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∪{</a:t>
            </a:r>
            <a:r>
              <a:rPr kumimoji="1" lang="en-US" altLang="zh-CN" sz="2000" dirty="0" err="1" smtClean="0">
                <a:latin typeface="楷体_GB2312" pitchFamily="49" charset="-122"/>
                <a:ea typeface="楷体_GB2312" pitchFamily="49" charset="-122"/>
              </a:rPr>
              <a:t>u,v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}；</a:t>
            </a:r>
          </a:p>
          <a:p>
            <a:pPr lvl="1" algn="just">
              <a:buNone/>
            </a:pP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从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e1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中删去与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u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v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相关联的所有边；</a:t>
            </a:r>
          </a:p>
          <a:p>
            <a:pPr lvl="1" algn="just">
              <a:buNone/>
            </a:pP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       } </a:t>
            </a:r>
            <a:endParaRPr kumimoji="1"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1" algn="just">
              <a:buNone/>
            </a:pP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return </a:t>
            </a:r>
            <a:r>
              <a:rPr kumimoji="1" lang="en-US" altLang="zh-CN" sz="2000" dirty="0" err="1" smtClean="0">
                <a:latin typeface="楷体_GB2312" pitchFamily="49" charset="-122"/>
                <a:ea typeface="楷体_GB2312" pitchFamily="49" charset="-122"/>
              </a:rPr>
              <a:t>cset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; } </a:t>
            </a:r>
            <a:endParaRPr kumimoji="1" lang="zh-CN" altLang="en-US" sz="20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AutoShape 14"/>
          <p:cNvSpPr>
            <a:spLocks noChangeArrowheads="1"/>
          </p:cNvSpPr>
          <p:nvPr/>
        </p:nvSpPr>
        <p:spPr bwMode="auto">
          <a:xfrm>
            <a:off x="5967442" y="3048000"/>
            <a:ext cx="2819400" cy="2895600"/>
          </a:xfrm>
          <a:prstGeom prst="wedgeRoundRectCallout">
            <a:avLst>
              <a:gd name="adj1" fmla="val -98931"/>
              <a:gd name="adj2" fmla="val -33278"/>
              <a:gd name="adj3" fmla="val 16667"/>
            </a:avLst>
          </a:prstGeom>
          <a:solidFill>
            <a:schemeClr val="bg1"/>
          </a:solidFill>
          <a:ln w="6350">
            <a:solidFill>
              <a:schemeClr val="hlink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2000" b="1">
                <a:solidFill>
                  <a:schemeClr val="accent2"/>
                </a:solidFill>
                <a:latin typeface="宋体" charset="-122"/>
              </a:rPr>
              <a:t>  </a:t>
            </a:r>
            <a:r>
              <a:rPr lang="en-US" altLang="zh-CN" sz="20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Cset</a:t>
            </a:r>
            <a:r>
              <a:rPr lang="zh-CN" altLang="en-US" sz="20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用来存储顶点覆盖中的各顶点。初始为空，不断从边集</a:t>
            </a:r>
            <a:r>
              <a:rPr lang="en-US" altLang="zh-CN" sz="20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e1</a:t>
            </a:r>
            <a:r>
              <a:rPr lang="zh-CN" altLang="en-US" sz="20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中选取一边(</a:t>
            </a:r>
            <a:r>
              <a:rPr lang="en-US" altLang="zh-CN" sz="20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u,v)，</a:t>
            </a:r>
            <a:r>
              <a:rPr lang="zh-CN" altLang="en-US" sz="20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将边的端点加入</a:t>
            </a:r>
            <a:r>
              <a:rPr lang="en-US" altLang="zh-CN" sz="20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cset</a:t>
            </a:r>
            <a:r>
              <a:rPr lang="zh-CN" altLang="en-US" sz="20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中，并将</a:t>
            </a:r>
            <a:r>
              <a:rPr lang="en-US" altLang="zh-CN" sz="20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e1</a:t>
            </a:r>
            <a:r>
              <a:rPr lang="zh-CN" altLang="en-US" sz="20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中已被</a:t>
            </a:r>
            <a:r>
              <a:rPr lang="en-US" altLang="zh-CN" sz="20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u</a:t>
            </a:r>
            <a:r>
              <a:rPr lang="zh-CN" altLang="en-US" sz="20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en-US" altLang="zh-CN" sz="20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v</a:t>
            </a:r>
            <a:r>
              <a:rPr lang="zh-CN" altLang="en-US" sz="20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覆盖的边删去，直至</a:t>
            </a:r>
            <a:r>
              <a:rPr lang="en-US" altLang="zh-CN" sz="20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cset</a:t>
            </a:r>
            <a:r>
              <a:rPr lang="zh-CN" altLang="en-US" sz="20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已覆盖所有边。即</a:t>
            </a:r>
            <a:r>
              <a:rPr lang="en-US" altLang="zh-CN" sz="20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e1</a:t>
            </a:r>
            <a:r>
              <a:rPr lang="zh-CN" altLang="en-US" sz="20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为空。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近似算法的相关概念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5065"/>
          </a:xfrm>
        </p:spPr>
        <p:txBody>
          <a:bodyPr/>
          <a:lstStyle/>
          <a:p>
            <a:pPr lvl="1"/>
            <a:r>
              <a:rPr lang="zh-CN" altLang="en-US" dirty="0" smtClean="0"/>
              <a:t>近似算法的性能</a:t>
            </a:r>
            <a:endParaRPr lang="en-US" altLang="zh-CN" dirty="0" smtClean="0"/>
          </a:p>
          <a:p>
            <a:pPr lvl="2"/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，实例，最优值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lang="en-US" altLang="zh-CN" sz="2000" baseline="30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*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(I)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，算法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是一个多项式时间算法产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  <a:p>
            <a:pPr lvl="2">
              <a:buNone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生的可行解的值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F(I)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  <a:p>
            <a:pPr lvl="2">
              <a:lnSpc>
                <a:spcPct val="90000"/>
              </a:lnSpc>
              <a:defRPr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绝对近似算法：算法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称为问题的绝对近似算法，如果对问</a:t>
            </a:r>
          </a:p>
          <a:p>
            <a:pPr lvl="2">
              <a:lnSpc>
                <a:spcPct val="90000"/>
              </a:lnSpc>
              <a:buNone/>
              <a:defRPr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题的每个实例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，有 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|F</a:t>
            </a:r>
            <a:r>
              <a:rPr lang="en-US" altLang="zh-CN" sz="2000" baseline="30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*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(I)F(I)|k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，其中，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k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是常数。                             </a:t>
            </a:r>
          </a:p>
          <a:p>
            <a:pPr lvl="2">
              <a:lnSpc>
                <a:spcPct val="90000"/>
              </a:lnSpc>
              <a:defRPr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相对近似算法：算法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称为问题的相对近似算法，如果对问</a:t>
            </a:r>
          </a:p>
          <a:p>
            <a:pPr lvl="2">
              <a:lnSpc>
                <a:spcPct val="90000"/>
              </a:lnSpc>
              <a:buNone/>
              <a:defRPr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题的每个实例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有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</a:t>
            </a:r>
            <a:r>
              <a:rPr lang="en-US" altLang="zh-CN" sz="2000" baseline="-25000" dirty="0" err="1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(I)=max(F(I)/F</a:t>
            </a:r>
            <a:r>
              <a:rPr lang="en-US" altLang="zh-CN" sz="2000" baseline="30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*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(I),F</a:t>
            </a:r>
            <a:r>
              <a:rPr lang="en-US" altLang="zh-CN" sz="2000" baseline="30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*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I)/F(I)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(n)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  <a:p>
            <a:pPr lvl="2">
              <a:lnSpc>
                <a:spcPct val="90000"/>
              </a:lnSpc>
              <a:buNone/>
              <a:defRPr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其中，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(n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的规模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n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的函数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一般是多项式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。称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n)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为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的近似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  <a:p>
            <a:pPr lvl="2">
              <a:lnSpc>
                <a:spcPct val="90000"/>
              </a:lnSpc>
              <a:buNone/>
              <a:defRPr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比，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为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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近似算法。</a:t>
            </a:r>
            <a:endParaRPr lang="zh-CN" altLang="en-US" sz="2000" dirty="0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  <a:p>
            <a:pPr lvl="2">
              <a:lnSpc>
                <a:spcPct val="90000"/>
              </a:lnSpc>
              <a:defRPr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近似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格式：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A()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称为问题的近似格式，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如果对每个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给定的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&gt;0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和实例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，算法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A()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产生一个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满足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|F</a:t>
            </a:r>
            <a:r>
              <a:rPr lang="en-US" altLang="zh-CN" sz="2000" baseline="30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*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-F|/F</a:t>
            </a:r>
            <a:r>
              <a:rPr lang="en-US" altLang="zh-CN" sz="2000" baseline="30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*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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可行解。</a:t>
            </a:r>
            <a:endParaRPr lang="en-US" altLang="zh-CN" sz="2000" dirty="0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  <a:p>
            <a:pPr lvl="2">
              <a:lnSpc>
                <a:spcPct val="90000"/>
              </a:lnSpc>
              <a:defRPr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多项式时间近似格式：对于任意给定的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&gt;0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，计算时间是问题</a:t>
            </a:r>
          </a:p>
          <a:p>
            <a:pPr marL="679450" lvl="2" indent="0">
              <a:lnSpc>
                <a:spcPct val="90000"/>
              </a:lnSpc>
              <a:buNone/>
              <a:defRPr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规模的多项式；</a:t>
            </a:r>
          </a:p>
          <a:p>
            <a:pPr lvl="2">
              <a:lnSpc>
                <a:spcPct val="90000"/>
              </a:lnSpc>
              <a:defRPr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完全多项式时间格式：计算时间是问题规模和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1/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多项式。</a:t>
            </a:r>
            <a:endParaRPr lang="zh-CN" altLang="en-US" sz="2000" dirty="0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顶点覆盖问题的近似算法</a:t>
            </a:r>
            <a:endParaRPr lang="zh-CN" altLang="en-US" sz="4000" dirty="0"/>
          </a:p>
        </p:txBody>
      </p:sp>
      <p:pic>
        <p:nvPicPr>
          <p:cNvPr id="4" name="Picture 4" descr="t9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14506"/>
            <a:ext cx="54102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053166" y="1852626"/>
            <a:ext cx="2590800" cy="3505200"/>
          </a:xfrm>
          <a:prstGeom prst="wedgeRoundRectCallout">
            <a:avLst>
              <a:gd name="adj1" fmla="val -72426"/>
              <a:gd name="adj2" fmla="val -20926"/>
              <a:gd name="adj3" fmla="val 16667"/>
            </a:avLst>
          </a:prstGeom>
          <a:solidFill>
            <a:schemeClr val="bg1"/>
          </a:solidFill>
          <a:ln w="6350">
            <a:solidFill>
              <a:schemeClr val="hlink"/>
            </a:solidFill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zh-CN" altLang="en-US" sz="2000" b="1" dirty="0">
                <a:solidFill>
                  <a:schemeClr val="accent2"/>
                </a:solidFill>
                <a:latin typeface="宋体" charset="-122"/>
              </a:rPr>
              <a:t>  </a:t>
            </a:r>
            <a:r>
              <a:rPr lang="zh-CN" altLang="en-US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图(</a:t>
            </a:r>
            <a:r>
              <a:rPr lang="en-US" altLang="zh-CN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a)～(e)</a:t>
            </a:r>
            <a:r>
              <a:rPr lang="zh-CN" altLang="en-US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说明了算法的运行过程及结果。(</a:t>
            </a:r>
            <a:r>
              <a:rPr lang="en-US" altLang="zh-CN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e)</a:t>
            </a:r>
            <a:r>
              <a:rPr lang="zh-CN" altLang="en-US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表示算法产生的近似最优顶点覆盖</a:t>
            </a:r>
            <a:r>
              <a:rPr lang="en-US" altLang="zh-CN" sz="2000" b="1" dirty="0" err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cset</a:t>
            </a:r>
            <a:r>
              <a:rPr lang="en-US" altLang="zh-CN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zh-CN" altLang="en-US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它由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顶点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b,c,d,e,f,g</a:t>
            </a:r>
            <a:r>
              <a:rPr lang="zh-CN" altLang="en-US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所组成。(</a:t>
            </a:r>
            <a:r>
              <a:rPr lang="en-US" altLang="zh-CN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f)</a:t>
            </a:r>
            <a:r>
              <a:rPr lang="zh-CN" altLang="en-US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是图</a:t>
            </a:r>
            <a:r>
              <a:rPr lang="en-US" altLang="zh-CN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G</a:t>
            </a:r>
            <a:r>
              <a:rPr lang="zh-CN" altLang="en-US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的一个最小顶点覆盖，它只含有3个顶点：</a:t>
            </a:r>
            <a:r>
              <a:rPr lang="en-US" altLang="zh-CN" sz="2000" b="1" dirty="0" err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b,d</a:t>
            </a:r>
            <a:r>
              <a:rPr lang="zh-CN" altLang="en-US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en-US" altLang="zh-CN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e。</a:t>
            </a:r>
            <a:r>
              <a:rPr lang="en-US" altLang="zh-CN" sz="2000" b="1" dirty="0">
                <a:solidFill>
                  <a:srgbClr val="000000"/>
                </a:solidFill>
                <a:latin typeface="宋体" charset="-122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宋体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顶点覆盖问题的近似算法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算法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approxVertexCover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的近似比为2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证明：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 lvl="2"/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记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为算法选出的边的集合，由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的选取规则可知，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中任何两条边没有公共端点。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2"/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算法终止时，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|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cset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|=2|A|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2"/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图的任一顶点覆盖，一定包含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的各条边的至少一个端顶点，设最小顶点覆盖为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cset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|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cset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*|&gt;=|A|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2"/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得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|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cset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|&lt;=2|A|&lt;=2|cset*|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/>
              </a:rPr>
              <a:t>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/>
              </a:rPr>
              <a:t>=|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Symbol"/>
              </a:rPr>
              <a:t>cset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/>
              </a:rPr>
              <a:t>|/|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Symbol"/>
              </a:rPr>
              <a:t>cset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/>
              </a:rPr>
              <a:t>*|&lt;=2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/>
              </a:rPr>
              <a:t>，证毕。</a:t>
            </a:r>
            <a:endParaRPr lang="zh-CN" altLang="en-US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近似算法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500174"/>
            <a:ext cx="8229600" cy="4630751"/>
          </a:xfrm>
        </p:spPr>
        <p:txBody>
          <a:bodyPr/>
          <a:lstStyle/>
          <a:p>
            <a:r>
              <a:rPr lang="en-US" altLang="zh-CN" sz="2800" dirty="0" smtClean="0"/>
              <a:t>10.5 </a:t>
            </a:r>
            <a:r>
              <a:rPr lang="zh-CN" altLang="en-US" sz="2800" dirty="0" smtClean="0"/>
              <a:t>货郎</a:t>
            </a:r>
            <a:r>
              <a:rPr lang="zh-CN" altLang="en-US" sz="2800" dirty="0" smtClean="0">
                <a:ea typeface="楷体_GB2312" pitchFamily="49" charset="-122"/>
              </a:rPr>
              <a:t>问题的近似算法</a:t>
            </a:r>
            <a:endParaRPr lang="en-US" altLang="zh-CN" sz="2800" dirty="0" smtClean="0">
              <a:ea typeface="楷体_GB2312" pitchFamily="49" charset="-122"/>
            </a:endParaRPr>
          </a:p>
          <a:p>
            <a:pPr lvl="1"/>
            <a:r>
              <a:rPr kumimoji="1" lang="zh-CN" altLang="en-US" sz="2400" dirty="0" smtClean="0">
                <a:latin typeface="楷体_GB2312" pitchFamily="49" charset="-122"/>
                <a:ea typeface="楷体_GB2312" pitchFamily="49" charset="-122"/>
              </a:rPr>
              <a:t>货郎问题是不可近似的，但有一些特殊性质：</a:t>
            </a:r>
          </a:p>
          <a:p>
            <a:pPr lvl="2"/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费用函数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往往具有三角不等式性质，即对任意的3个顶点</a:t>
            </a:r>
            <a:r>
              <a:rPr kumimoji="1" lang="en-US" altLang="zh-CN" sz="2000" dirty="0" err="1" smtClean="0">
                <a:latin typeface="楷体_GB2312" pitchFamily="49" charset="-122"/>
                <a:ea typeface="楷体_GB2312" pitchFamily="49" charset="-122"/>
              </a:rPr>
              <a:t>u,v,w∈V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有：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c(</a:t>
            </a:r>
            <a:r>
              <a:rPr kumimoji="1" lang="en-US" altLang="zh-CN" sz="2000" dirty="0" err="1" smtClean="0">
                <a:latin typeface="楷体_GB2312" pitchFamily="49" charset="-122"/>
                <a:ea typeface="楷体_GB2312" pitchFamily="49" charset="-122"/>
              </a:rPr>
              <a:t>u,w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)≤c(</a:t>
            </a:r>
            <a:r>
              <a:rPr kumimoji="1" lang="en-US" altLang="zh-CN" sz="2000" dirty="0" err="1" smtClean="0">
                <a:latin typeface="楷体_GB2312" pitchFamily="49" charset="-122"/>
                <a:ea typeface="楷体_GB2312" pitchFamily="49" charset="-122"/>
              </a:rPr>
              <a:t>u,v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)+c(</a:t>
            </a:r>
            <a:r>
              <a:rPr kumimoji="1" lang="en-US" altLang="zh-CN" sz="2000" dirty="0" err="1" smtClean="0">
                <a:latin typeface="楷体_GB2312" pitchFamily="49" charset="-122"/>
                <a:ea typeface="楷体_GB2312" pitchFamily="49" charset="-122"/>
              </a:rPr>
              <a:t>v,w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)。</a:t>
            </a:r>
          </a:p>
          <a:p>
            <a:pPr lvl="2"/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当图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中的顶点就是平面上的点，任意2顶点间的费用就是这2点间的欧氏距离时，费用函数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就具有三角不等式性质。</a:t>
            </a:r>
            <a:endParaRPr kumimoji="1"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kumimoji="1" lang="zh-CN" altLang="en-US" sz="2400" dirty="0" smtClean="0">
                <a:latin typeface="楷体_GB2312" pitchFamily="49" charset="-122"/>
                <a:ea typeface="楷体_GB2312" pitchFamily="49" charset="-122"/>
              </a:rPr>
              <a:t>最临近法</a:t>
            </a:r>
            <a:r>
              <a:rPr kumimoji="1" lang="en-US" altLang="zh-CN" sz="2400" dirty="0" smtClean="0">
                <a:latin typeface="楷体_GB2312" pitchFamily="49" charset="-122"/>
                <a:ea typeface="楷体_GB2312" pitchFamily="49" charset="-122"/>
              </a:rPr>
              <a:t>(NN):</a:t>
            </a:r>
          </a:p>
          <a:p>
            <a:pPr lvl="2"/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从任一城市开始，每一步去离当前所在城市最近的尚未到达的城市作为下一个城市。若这样的城市多个，任选一个。直至遍历所有城市回到出发城市。</a:t>
            </a:r>
            <a:endParaRPr kumimoji="1"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2"/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这是最易想到的一种贪心策略。但近似性能并不好，对具有三</a:t>
            </a:r>
            <a:endParaRPr kumimoji="1"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2"/>
            <a:endParaRPr kumimoji="1" lang="en-US" altLang="zh-CN" sz="800" dirty="0" smtClean="0">
              <a:latin typeface="楷体_GB2312" pitchFamily="49" charset="-122"/>
              <a:ea typeface="楷体_GB2312" pitchFamily="49" charset="-122"/>
            </a:endParaRPr>
          </a:p>
          <a:p>
            <a:pPr lvl="2">
              <a:buNone/>
            </a:pP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角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不等式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货郎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问题，               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≤NN(I)≤              </a:t>
            </a:r>
            <a:endParaRPr kumimoji="1" lang="zh-CN" altLang="en-US" sz="2000" dirty="0" smtClean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000892" y="5572140"/>
          <a:ext cx="1785950" cy="571504"/>
        </p:xfrm>
        <a:graphic>
          <a:graphicData uri="http://schemas.openxmlformats.org/presentationml/2006/ole">
            <p:oleObj spid="_x0000_s27650" name="公式" r:id="rId3" imgW="1346040" imgH="393480" progId="Equation.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929058" y="5572140"/>
          <a:ext cx="2071702" cy="571504"/>
        </p:xfrm>
        <a:graphic>
          <a:graphicData uri="http://schemas.openxmlformats.org/presentationml/2006/ole">
            <p:oleObj spid="_x0000_s27651" name="公式" r:id="rId4" imgW="153648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货郎</a:t>
            </a:r>
            <a:r>
              <a:rPr lang="zh-CN" altLang="en-US" sz="4000" dirty="0" smtClean="0">
                <a:ea typeface="楷体_GB2312" pitchFamily="49" charset="-122"/>
              </a:rPr>
              <a:t>问题的近似算法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最小生成树法</a:t>
            </a:r>
            <a:endParaRPr lang="en-US" altLang="zh-CN" dirty="0" smtClean="0"/>
          </a:p>
          <a:p>
            <a:pPr lvl="2" algn="just"/>
            <a:r>
              <a:rPr kumimoji="1" lang="en-US" altLang="zh-CN" sz="2400" dirty="0" smtClean="0">
                <a:latin typeface="楷体_GB2312" pitchFamily="49" charset="-122"/>
                <a:ea typeface="楷体_GB2312" pitchFamily="49" charset="-122"/>
              </a:rPr>
              <a:t>void </a:t>
            </a:r>
            <a:r>
              <a:rPr kumimoji="1"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approxTSP</a:t>
            </a:r>
            <a:r>
              <a:rPr kumimoji="1" lang="en-US" altLang="zh-CN" sz="2400" dirty="0" smtClean="0">
                <a:latin typeface="楷体_GB2312" pitchFamily="49" charset="-122"/>
                <a:ea typeface="楷体_GB2312" pitchFamily="49" charset="-122"/>
              </a:rPr>
              <a:t>(Graph g)</a:t>
            </a:r>
          </a:p>
          <a:p>
            <a:pPr lvl="2" algn="just">
              <a:buNone/>
            </a:pP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   {</a:t>
            </a:r>
          </a:p>
          <a:p>
            <a:pPr lvl="2" algn="just">
              <a:buNone/>
            </a:pP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    (1)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选择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的任一顶点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r；</a:t>
            </a:r>
          </a:p>
          <a:p>
            <a:pPr lvl="2" algn="just">
              <a:buNone/>
            </a:pP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    (2)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用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Prim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算法找出带权图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的一棵以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r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为根的最小生成树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T；</a:t>
            </a:r>
          </a:p>
          <a:p>
            <a:pPr lvl="2" algn="just">
              <a:buNone/>
            </a:pP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    (3)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先根次序遍历树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T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得到顶点表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L；</a:t>
            </a:r>
          </a:p>
          <a:p>
            <a:pPr lvl="2" algn="just">
              <a:buNone/>
            </a:pP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    (4)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将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r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加到表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L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的末尾，按表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L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中顶点次序组成回路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H，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作为计</a:t>
            </a:r>
            <a:endParaRPr kumimoji="1"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2" algn="just">
              <a:buNone/>
            </a:pP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算结果返回；</a:t>
            </a:r>
          </a:p>
          <a:p>
            <a:pPr lvl="2">
              <a:buNone/>
            </a:pP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    } </a:t>
            </a:r>
            <a:endParaRPr kumimoji="1"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kumimoji="1" lang="zh-CN" altLang="en-US" sz="2400" dirty="0" smtClean="0">
                <a:latin typeface="楷体_GB2312" pitchFamily="49" charset="-122"/>
                <a:ea typeface="楷体_GB2312" pitchFamily="49" charset="-122"/>
              </a:rPr>
              <a:t>该算法可用于所有的货郎问题。当费用函数满足三角不等式时，算法具有较好的性能比。</a:t>
            </a:r>
          </a:p>
          <a:p>
            <a:pPr lvl="4"/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货郎</a:t>
            </a:r>
            <a:r>
              <a:rPr lang="zh-CN" altLang="en-US" sz="4000" dirty="0" smtClean="0">
                <a:ea typeface="楷体_GB2312" pitchFamily="49" charset="-122"/>
              </a:rPr>
              <a:t>问题的近似算法</a:t>
            </a:r>
            <a:endParaRPr lang="zh-CN" altLang="en-US" sz="4000" dirty="0"/>
          </a:p>
        </p:txBody>
      </p:sp>
      <p:pic>
        <p:nvPicPr>
          <p:cNvPr id="4" name="Picture 6" descr="t9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43050"/>
            <a:ext cx="6477000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5105400" y="4000504"/>
            <a:ext cx="3200400" cy="2057400"/>
          </a:xfrm>
          <a:prstGeom prst="wedgeRoundRectCallout">
            <a:avLst>
              <a:gd name="adj1" fmla="val -58037"/>
              <a:gd name="adj2" fmla="val -59954"/>
              <a:gd name="adj3" fmla="val 16667"/>
            </a:avLst>
          </a:prstGeom>
          <a:solidFill>
            <a:schemeClr val="bg1"/>
          </a:solidFill>
          <a:ln w="6350">
            <a:solidFill>
              <a:schemeClr val="hlink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b)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表示找到的最小生成树</a:t>
            </a:r>
            <a:r>
              <a:rPr lang="en-US" altLang="zh-CN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T；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c)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表示对</a:t>
            </a:r>
            <a:r>
              <a:rPr lang="en-US" altLang="zh-CN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作先根次序遍历；</a:t>
            </a:r>
            <a:r>
              <a:rPr lang="en-US" altLang="zh-CN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(d)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表示</a:t>
            </a:r>
            <a:r>
              <a:rPr lang="en-US" altLang="zh-CN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产生的哈密顿回路</a:t>
            </a:r>
            <a:r>
              <a:rPr lang="en-US" altLang="zh-CN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H；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(e)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的一个最小费用旅行售货员回路。</a:t>
            </a:r>
            <a:r>
              <a:rPr lang="zh-CN" altLang="en-US" sz="2000" b="1">
                <a:solidFill>
                  <a:srgbClr val="000000"/>
                </a:solidFill>
                <a:latin typeface="宋体" charset="-122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宋体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货郎</a:t>
            </a:r>
            <a:r>
              <a:rPr lang="zh-CN" altLang="en-US" sz="4000" dirty="0" smtClean="0">
                <a:ea typeface="楷体_GB2312" pitchFamily="49" charset="-122"/>
              </a:rPr>
              <a:t>问题的近似算法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71546"/>
            <a:ext cx="8401080" cy="5059379"/>
          </a:xfrm>
        </p:spPr>
        <p:txBody>
          <a:bodyPr/>
          <a:lstStyle/>
          <a:p>
            <a:pPr lvl="1"/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定理：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当费用函数满足三角不等式时，最小生成树法找出的货郎问题费用不会超过最优解的2倍。即对任何完全无向图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，最小生形成树法是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2-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近似算法。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lang="zh-CN" altLang="en-US" sz="2400" dirty="0" smtClean="0">
                <a:ea typeface="楷体_GB2312" pitchFamily="49" charset="-122"/>
              </a:rPr>
              <a:t>证明：</a:t>
            </a:r>
            <a:endParaRPr lang="en-US" altLang="zh-CN" sz="2400" dirty="0" smtClean="0">
              <a:ea typeface="楷体_GB2312" pitchFamily="49" charset="-122"/>
            </a:endParaRPr>
          </a:p>
          <a:p>
            <a:pPr lvl="2"/>
            <a:r>
              <a:rPr lang="zh-CN" altLang="en-US" sz="2000" dirty="0" smtClean="0"/>
              <a:t>设</a:t>
            </a:r>
            <a:r>
              <a:rPr lang="en-US" altLang="zh-CN" sz="2000" dirty="0" smtClean="0"/>
              <a:t>T</a:t>
            </a:r>
            <a:r>
              <a:rPr lang="zh-CN" altLang="en-US" sz="2000" dirty="0" smtClean="0"/>
              <a:t>是</a:t>
            </a:r>
            <a:r>
              <a:rPr kumimoji="1" lang="en-US" altLang="zh-CN" sz="2000" dirty="0" err="1" smtClean="0">
                <a:latin typeface="楷体_GB2312" pitchFamily="49" charset="-122"/>
                <a:ea typeface="楷体_GB2312" pitchFamily="49" charset="-122"/>
              </a:rPr>
              <a:t>approxTSP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()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计算出的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的最小生成树。记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H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为其近似解，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H</a:t>
            </a:r>
            <a:r>
              <a:rPr kumimoji="1" lang="en-US" altLang="zh-CN" sz="2000" baseline="30000" dirty="0" smtClean="0">
                <a:latin typeface="楷体_GB2312" pitchFamily="49" charset="-122"/>
                <a:ea typeface="楷体_GB2312" pitchFamily="49" charset="-122"/>
              </a:rPr>
              <a:t>*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为最优解。从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H</a:t>
            </a:r>
            <a:r>
              <a:rPr kumimoji="1" lang="en-US" altLang="zh-CN" sz="2000" baseline="30000" dirty="0" smtClean="0">
                <a:latin typeface="楷体_GB2312" pitchFamily="49" charset="-122"/>
                <a:ea typeface="楷体_GB2312" pitchFamily="49" charset="-122"/>
              </a:rPr>
              <a:t>*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中任意删除一条边，可得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的一颗生成树。由于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T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是最优生成树，故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c(T)≤c(H</a:t>
            </a:r>
            <a:r>
              <a:rPr kumimoji="1" lang="zh-CN" altLang="en-US" sz="2000" baseline="30000" dirty="0" smtClean="0">
                <a:latin typeface="楷体_GB2312" pitchFamily="49" charset="-122"/>
                <a:ea typeface="楷体_GB2312" pitchFamily="49" charset="-122"/>
              </a:rPr>
              <a:t>*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2"/>
            <a:r>
              <a:rPr kumimoji="1" lang="zh-CN" altLang="en-US" sz="2000" dirty="0" smtClean="0">
                <a:ea typeface="楷体_GB2312" pitchFamily="49" charset="-122"/>
              </a:rPr>
              <a:t>对</a:t>
            </a:r>
            <a:r>
              <a:rPr kumimoji="1" lang="en-US" altLang="zh-CN" sz="2000" dirty="0" smtClean="0">
                <a:ea typeface="楷体_GB2312" pitchFamily="49" charset="-122"/>
              </a:rPr>
              <a:t>T</a:t>
            </a:r>
            <a:r>
              <a:rPr kumimoji="1" lang="zh-CN" altLang="en-US" sz="2000" dirty="0" smtClean="0">
                <a:ea typeface="楷体_GB2312" pitchFamily="49" charset="-122"/>
              </a:rPr>
              <a:t>所做的完全遍历是指在访问一个顶点时列出该顶点，结束一颗子树的访问后沿原路返回，返回时遇到的顶点也列出。如对图</a:t>
            </a:r>
            <a:r>
              <a:rPr kumimoji="1" lang="en-US" altLang="zh-CN" sz="2000" dirty="0" smtClean="0">
                <a:ea typeface="楷体_GB2312" pitchFamily="49" charset="-122"/>
              </a:rPr>
              <a:t>(b)</a:t>
            </a:r>
            <a:r>
              <a:rPr kumimoji="1" lang="zh-CN" altLang="en-US" sz="2000" dirty="0" smtClean="0">
                <a:ea typeface="楷体_GB2312" pitchFamily="49" charset="-122"/>
              </a:rPr>
              <a:t>的完全遍历是</a:t>
            </a:r>
            <a:r>
              <a:rPr kumimoji="1" lang="en-US" altLang="zh-CN" sz="2000" dirty="0" smtClean="0">
                <a:ea typeface="楷体_GB2312" pitchFamily="49" charset="-122"/>
              </a:rPr>
              <a:t>W=</a:t>
            </a:r>
            <a:r>
              <a:rPr kumimoji="1" lang="en-US" altLang="zh-CN" sz="2000" dirty="0" err="1" smtClean="0">
                <a:ea typeface="楷体_GB2312" pitchFamily="49" charset="-122"/>
              </a:rPr>
              <a:t>abcbhbadefegeda</a:t>
            </a:r>
            <a:r>
              <a:rPr kumimoji="1" lang="zh-CN" altLang="en-US" sz="2000" dirty="0" smtClean="0">
                <a:ea typeface="楷体_GB2312" pitchFamily="49" charset="-122"/>
              </a:rPr>
              <a:t>。</a:t>
            </a:r>
            <a:endParaRPr kumimoji="1" lang="en-US" altLang="zh-CN" sz="2000" dirty="0" smtClean="0">
              <a:ea typeface="楷体_GB2312" pitchFamily="49" charset="-122"/>
            </a:endParaRPr>
          </a:p>
          <a:p>
            <a:pPr lvl="2"/>
            <a:r>
              <a:rPr kumimoji="1" lang="zh-CN" altLang="en-US" sz="2000" dirty="0" smtClean="0">
                <a:ea typeface="楷体_GB2312" pitchFamily="49" charset="-122"/>
              </a:rPr>
              <a:t>由于对</a:t>
            </a:r>
            <a:r>
              <a:rPr kumimoji="1" lang="en-US" altLang="zh-CN" sz="2000" dirty="0" smtClean="0">
                <a:ea typeface="楷体_GB2312" pitchFamily="49" charset="-122"/>
              </a:rPr>
              <a:t>T</a:t>
            </a:r>
            <a:r>
              <a:rPr kumimoji="1" lang="zh-CN" altLang="en-US" sz="2000" dirty="0" smtClean="0">
                <a:ea typeface="楷体_GB2312" pitchFamily="49" charset="-122"/>
              </a:rPr>
              <a:t>的完全遍历经过了</a:t>
            </a:r>
            <a:r>
              <a:rPr kumimoji="1" lang="en-US" altLang="zh-CN" sz="2000" dirty="0" smtClean="0">
                <a:ea typeface="楷体_GB2312" pitchFamily="49" charset="-122"/>
              </a:rPr>
              <a:t>T</a:t>
            </a:r>
            <a:r>
              <a:rPr kumimoji="1" lang="zh-CN" altLang="en-US" sz="2000" dirty="0" smtClean="0">
                <a:ea typeface="楷体_GB2312" pitchFamily="49" charset="-122"/>
              </a:rPr>
              <a:t>的每条边恰好</a:t>
            </a:r>
            <a:r>
              <a:rPr kumimoji="1" lang="en-US" altLang="zh-CN" sz="2000" dirty="0" smtClean="0">
                <a:ea typeface="楷体_GB2312" pitchFamily="49" charset="-122"/>
              </a:rPr>
              <a:t>2</a:t>
            </a:r>
            <a:r>
              <a:rPr kumimoji="1" lang="zh-CN" altLang="en-US" sz="2000" dirty="0" smtClean="0">
                <a:ea typeface="楷体_GB2312" pitchFamily="49" charset="-122"/>
              </a:rPr>
              <a:t>次，所以</a:t>
            </a:r>
            <a:r>
              <a:rPr kumimoji="1" lang="en-US" altLang="zh-CN" sz="2000" dirty="0" smtClean="0">
                <a:ea typeface="楷体_GB2312" pitchFamily="49" charset="-122"/>
              </a:rPr>
              <a:t>c(w)=2c(T)</a:t>
            </a:r>
            <a:r>
              <a:rPr kumimoji="1" lang="zh-CN" altLang="en-US" sz="2000" dirty="0" smtClean="0">
                <a:ea typeface="楷体_GB2312" pitchFamily="49" charset="-122"/>
              </a:rPr>
              <a:t>。</a:t>
            </a:r>
            <a:endParaRPr kumimoji="1" lang="en-US" altLang="zh-CN" sz="2000" dirty="0" smtClean="0">
              <a:ea typeface="楷体_GB2312" pitchFamily="49" charset="-122"/>
            </a:endParaRPr>
          </a:p>
          <a:p>
            <a:pPr lvl="2"/>
            <a:r>
              <a:rPr kumimoji="1" lang="zh-CN" altLang="en-US" sz="2000" dirty="0" smtClean="0">
                <a:ea typeface="楷体_GB2312" pitchFamily="49" charset="-122"/>
              </a:rPr>
              <a:t>在</a:t>
            </a:r>
            <a:r>
              <a:rPr kumimoji="1" lang="en-US" altLang="zh-CN" sz="2000" dirty="0" smtClean="0">
                <a:ea typeface="楷体_GB2312" pitchFamily="49" charset="-122"/>
              </a:rPr>
              <a:t>W</a:t>
            </a:r>
            <a:r>
              <a:rPr kumimoji="1" lang="zh-CN" altLang="en-US" sz="2000" dirty="0" smtClean="0">
                <a:ea typeface="楷体_GB2312" pitchFamily="49" charset="-122"/>
              </a:rPr>
              <a:t>基础上，删去已经访问过的顶点，若在</a:t>
            </a:r>
            <a:r>
              <a:rPr kumimoji="1" lang="en-US" altLang="zh-CN" sz="2000" dirty="0" smtClean="0">
                <a:ea typeface="楷体_GB2312" pitchFamily="49" charset="-122"/>
              </a:rPr>
              <a:t>W</a:t>
            </a:r>
            <a:r>
              <a:rPr kumimoji="1" lang="zh-CN" altLang="en-US" sz="2000" dirty="0" smtClean="0">
                <a:ea typeface="楷体_GB2312" pitchFamily="49" charset="-122"/>
              </a:rPr>
              <a:t>中删除了顶点</a:t>
            </a:r>
            <a:r>
              <a:rPr kumimoji="1" lang="en-US" altLang="zh-CN" sz="2000" dirty="0" smtClean="0">
                <a:ea typeface="楷体_GB2312" pitchFamily="49" charset="-122"/>
              </a:rPr>
              <a:t>u</a:t>
            </a:r>
            <a:r>
              <a:rPr kumimoji="1" lang="zh-CN" altLang="en-US" sz="2000" dirty="0" smtClean="0">
                <a:ea typeface="楷体_GB2312" pitchFamily="49" charset="-122"/>
              </a:rPr>
              <a:t>和</a:t>
            </a:r>
            <a:r>
              <a:rPr kumimoji="1" lang="en-US" altLang="zh-CN" sz="2000" dirty="0" smtClean="0">
                <a:ea typeface="楷体_GB2312" pitchFamily="49" charset="-122"/>
              </a:rPr>
              <a:t>v</a:t>
            </a:r>
            <a:r>
              <a:rPr kumimoji="1" lang="zh-CN" altLang="en-US" sz="2000" dirty="0" smtClean="0">
                <a:ea typeface="楷体_GB2312" pitchFamily="49" charset="-122"/>
              </a:rPr>
              <a:t>之间的顶点</a:t>
            </a:r>
            <a:r>
              <a:rPr kumimoji="1" lang="en-US" altLang="zh-CN" sz="2000" dirty="0" smtClean="0">
                <a:ea typeface="楷体_GB2312" pitchFamily="49" charset="-122"/>
              </a:rPr>
              <a:t>t</a:t>
            </a:r>
            <a:r>
              <a:rPr kumimoji="1" lang="zh-CN" altLang="en-US" sz="2000" dirty="0" smtClean="0">
                <a:ea typeface="楷体_GB2312" pitchFamily="49" charset="-122"/>
              </a:rPr>
              <a:t>，则用</a:t>
            </a:r>
            <a:r>
              <a:rPr kumimoji="1" lang="en-US" altLang="zh-CN" sz="2000" dirty="0" smtClean="0">
                <a:ea typeface="楷体_GB2312" pitchFamily="49" charset="-122"/>
              </a:rPr>
              <a:t>(</a:t>
            </a:r>
            <a:r>
              <a:rPr kumimoji="1" lang="en-US" altLang="zh-CN" sz="2000" dirty="0" err="1" smtClean="0">
                <a:ea typeface="楷体_GB2312" pitchFamily="49" charset="-122"/>
              </a:rPr>
              <a:t>u,v</a:t>
            </a:r>
            <a:r>
              <a:rPr kumimoji="1" lang="en-US" altLang="zh-CN" sz="2000" dirty="0" smtClean="0">
                <a:ea typeface="楷体_GB2312" pitchFamily="49" charset="-122"/>
              </a:rPr>
              <a:t>)</a:t>
            </a:r>
            <a:r>
              <a:rPr kumimoji="1" lang="zh-CN" altLang="en-US" sz="2000" dirty="0" smtClean="0">
                <a:ea typeface="楷体_GB2312" pitchFamily="49" charset="-122"/>
              </a:rPr>
              <a:t>代替原来</a:t>
            </a:r>
            <a:r>
              <a:rPr kumimoji="1" lang="en-US" altLang="zh-CN" sz="2000" dirty="0" smtClean="0">
                <a:ea typeface="楷体_GB2312" pitchFamily="49" charset="-122"/>
              </a:rPr>
              <a:t>u</a:t>
            </a:r>
            <a:r>
              <a:rPr kumimoji="1" lang="zh-CN" altLang="en-US" sz="2000" dirty="0" smtClean="0">
                <a:ea typeface="楷体_GB2312" pitchFamily="49" charset="-122"/>
              </a:rPr>
              <a:t>到</a:t>
            </a:r>
            <a:r>
              <a:rPr kumimoji="1" lang="en-US" altLang="zh-CN" sz="2000" dirty="0" smtClean="0">
                <a:ea typeface="楷体_GB2312" pitchFamily="49" charset="-122"/>
              </a:rPr>
              <a:t>v</a:t>
            </a:r>
            <a:r>
              <a:rPr kumimoji="1" lang="zh-CN" altLang="en-US" sz="2000" dirty="0" smtClean="0">
                <a:ea typeface="楷体_GB2312" pitchFamily="49" charset="-122"/>
              </a:rPr>
              <a:t>的通路，由于满足三角不等式，新通路费用不增。反复处理，得到一条货郎回路，且正是</a:t>
            </a:r>
            <a:r>
              <a:rPr kumimoji="1" lang="en-US" altLang="zh-CN" sz="2000" dirty="0" err="1" smtClean="0">
                <a:latin typeface="楷体_GB2312" pitchFamily="49" charset="-122"/>
                <a:ea typeface="楷体_GB2312" pitchFamily="49" charset="-122"/>
              </a:rPr>
              <a:t>approxTSP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()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得到的解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H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。得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c(H)≤c(W)=2c(T)≤2c(H</a:t>
            </a:r>
            <a:r>
              <a:rPr kumimoji="1" lang="en-US" altLang="zh-CN" sz="2000" baseline="30000" dirty="0" smtClean="0">
                <a:latin typeface="楷体_GB2312" pitchFamily="49" charset="-122"/>
                <a:ea typeface="楷体_GB2312" pitchFamily="49" charset="-122"/>
              </a:rPr>
              <a:t>*</a:t>
            </a:r>
            <a:r>
              <a:rPr kumimoji="1" lang="en-US" altLang="zh-CN" sz="2000" dirty="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000" dirty="0" smtClean="0">
                <a:latin typeface="楷体_GB2312" pitchFamily="49" charset="-122"/>
                <a:ea typeface="楷体_GB2312" pitchFamily="49" charset="-122"/>
              </a:rPr>
              <a:t>。得证。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货郎</a:t>
            </a:r>
            <a:r>
              <a:rPr lang="zh-CN" altLang="en-US" sz="4400" dirty="0" smtClean="0">
                <a:ea typeface="楷体_GB2312" pitchFamily="49" charset="-122"/>
              </a:rPr>
              <a:t>问题的近似算法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543443"/>
          </a:xfrm>
        </p:spPr>
        <p:txBody>
          <a:bodyPr/>
          <a:lstStyle/>
          <a:p>
            <a:pPr lvl="1"/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2-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近似算法</a:t>
            </a:r>
            <a:r>
              <a:rPr kumimoji="1" lang="en-US" altLang="zh-CN" sz="2400" dirty="0" err="1" smtClean="0">
                <a:latin typeface="楷体_GB2312" pitchFamily="49" charset="-122"/>
                <a:ea typeface="楷体_GB2312" pitchFamily="49" charset="-122"/>
              </a:rPr>
              <a:t>approxTSP</a:t>
            </a:r>
            <a:r>
              <a:rPr kumimoji="1" lang="en-US" altLang="zh-CN" sz="2400" dirty="0" smtClean="0">
                <a:latin typeface="楷体_GB2312" pitchFamily="49" charset="-122"/>
                <a:ea typeface="楷体_GB2312" pitchFamily="49" charset="-122"/>
              </a:rPr>
              <a:t>()</a:t>
            </a:r>
            <a:r>
              <a:rPr kumimoji="1" lang="zh-CN" altLang="en-US" sz="2400" dirty="0" smtClean="0">
                <a:latin typeface="楷体_GB2312" pitchFamily="49" charset="-122"/>
                <a:ea typeface="楷体_GB2312" pitchFamily="49" charset="-122"/>
              </a:rPr>
              <a:t>的紧实例</a:t>
            </a:r>
            <a:endParaRPr kumimoji="1"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 lvl="2"/>
            <a:r>
              <a:rPr kumimoji="1" lang="en-US" altLang="zh-CN" sz="2000" dirty="0" smtClean="0">
                <a:ea typeface="楷体_GB2312" pitchFamily="49" charset="-122"/>
              </a:rPr>
              <a:t>2n</a:t>
            </a:r>
            <a:r>
              <a:rPr kumimoji="1" lang="zh-CN" altLang="en-US" sz="2000" dirty="0" smtClean="0">
                <a:ea typeface="楷体_GB2312" pitchFamily="49" charset="-122"/>
              </a:rPr>
              <a:t>个城市，</a:t>
            </a:r>
            <a:r>
              <a:rPr kumimoji="1" lang="en-US" altLang="zh-CN" sz="2000" dirty="0" smtClean="0">
                <a:ea typeface="楷体_GB2312" pitchFamily="49" charset="-122"/>
              </a:rPr>
              <a:t>c(H*)=2n</a:t>
            </a:r>
            <a:r>
              <a:rPr kumimoji="1" lang="zh-CN" altLang="en-US" sz="2000" dirty="0" smtClean="0">
                <a:ea typeface="楷体_GB2312" pitchFamily="49" charset="-122"/>
              </a:rPr>
              <a:t>，</a:t>
            </a:r>
            <a:r>
              <a:rPr kumimoji="1" lang="en-US" altLang="zh-CN" sz="2000" dirty="0" smtClean="0">
                <a:ea typeface="楷体_GB2312" pitchFamily="49" charset="-122"/>
              </a:rPr>
              <a:t>c(H)=4n-2=(2-1/n)c(H*)</a:t>
            </a:r>
          </a:p>
          <a:p>
            <a:pPr lvl="2"/>
            <a:r>
              <a:rPr kumimoji="1" lang="zh-CN" altLang="en-US" sz="2000" dirty="0" smtClean="0">
                <a:ea typeface="楷体_GB2312" pitchFamily="49" charset="-122"/>
              </a:rPr>
              <a:t>所以，任给</a:t>
            </a:r>
            <a:r>
              <a:rPr kumimoji="1" lang="zh-CN" altLang="en-US" sz="2000" dirty="0" smtClean="0">
                <a:ea typeface="楷体_GB2312" pitchFamily="49" charset="-122"/>
                <a:sym typeface="Symbol"/>
              </a:rPr>
              <a:t></a:t>
            </a:r>
            <a:r>
              <a:rPr kumimoji="1" lang="en-US" altLang="zh-CN" sz="2000" dirty="0" smtClean="0">
                <a:ea typeface="楷体_GB2312" pitchFamily="49" charset="-122"/>
                <a:sym typeface="Symbol"/>
              </a:rPr>
              <a:t>&gt;0</a:t>
            </a:r>
            <a:r>
              <a:rPr kumimoji="1" lang="zh-CN" altLang="en-US" sz="2000" dirty="0" smtClean="0">
                <a:ea typeface="楷体_GB2312" pitchFamily="49" charset="-122"/>
                <a:sym typeface="Symbol"/>
              </a:rPr>
              <a:t>，存在，实例使</a:t>
            </a:r>
            <a:r>
              <a:rPr kumimoji="1" lang="en-US" altLang="zh-CN" sz="2000" dirty="0" smtClean="0">
                <a:ea typeface="楷体_GB2312" pitchFamily="49" charset="-122"/>
                <a:sym typeface="Symbol"/>
              </a:rPr>
              <a:t>c(H)&gt;(2-</a:t>
            </a:r>
            <a:r>
              <a:rPr kumimoji="1" lang="zh-CN" altLang="en-US" sz="2000" dirty="0" smtClean="0">
                <a:ea typeface="楷体_GB2312" pitchFamily="49" charset="-122"/>
                <a:sym typeface="Symbol"/>
              </a:rPr>
              <a:t> </a:t>
            </a:r>
            <a:r>
              <a:rPr kumimoji="1" lang="en-US" altLang="zh-CN" sz="2000" dirty="0" smtClean="0">
                <a:ea typeface="楷体_GB2312" pitchFamily="49" charset="-122"/>
                <a:sym typeface="Symbol"/>
              </a:rPr>
              <a:t>)c(H*)</a:t>
            </a:r>
          </a:p>
          <a:p>
            <a:pPr lvl="2"/>
            <a:r>
              <a:rPr kumimoji="1" lang="en-US" altLang="zh-CN" sz="2000" dirty="0" smtClean="0">
                <a:ea typeface="楷体_GB2312" pitchFamily="49" charset="-122"/>
                <a:sym typeface="Symbol"/>
              </a:rPr>
              <a:t>2-</a:t>
            </a:r>
            <a:r>
              <a:rPr kumimoji="1" lang="zh-CN" altLang="en-US" sz="2000" dirty="0" smtClean="0">
                <a:ea typeface="楷体_GB2312" pitchFamily="49" charset="-122"/>
                <a:sym typeface="Symbol"/>
              </a:rPr>
              <a:t>近似已经是该算法的最好结果。</a:t>
            </a:r>
            <a:endParaRPr kumimoji="1" lang="en-US" altLang="zh-CN" sz="2000" dirty="0" smtClean="0">
              <a:ea typeface="楷体_GB2312" pitchFamily="49" charset="-122"/>
              <a:sym typeface="Symbol"/>
            </a:endParaRPr>
          </a:p>
          <a:p>
            <a:pPr lvl="1"/>
            <a:r>
              <a:rPr kumimoji="1" lang="zh-CN" altLang="en-US" sz="2400" dirty="0" smtClean="0">
                <a:ea typeface="楷体_GB2312" pitchFamily="49" charset="-122"/>
                <a:sym typeface="Symbol"/>
              </a:rPr>
              <a:t>使用最小权匹配</a:t>
            </a:r>
            <a:endParaRPr kumimoji="1" lang="en-US" altLang="zh-CN" sz="2400" dirty="0" smtClean="0">
              <a:ea typeface="楷体_GB2312" pitchFamily="49" charset="-122"/>
              <a:sym typeface="Symbol"/>
            </a:endParaRPr>
          </a:p>
          <a:p>
            <a:pPr lvl="1">
              <a:buNone/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法得到的近似算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法，可得近似比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400" dirty="0" smtClean="0"/>
              <a:t>    3/2</a:t>
            </a:r>
            <a:r>
              <a:rPr lang="zh-CN" altLang="en-US" sz="2400" dirty="0" smtClean="0"/>
              <a:t>的性能。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400" dirty="0" smtClean="0"/>
              <a:t>     (</a:t>
            </a:r>
            <a:r>
              <a:rPr lang="zh-CN" altLang="en-US" sz="2400" dirty="0" smtClean="0"/>
              <a:t>不难，参考书</a:t>
            </a:r>
            <a:r>
              <a:rPr lang="en-US" altLang="zh-CN" sz="2400" dirty="0" smtClean="0"/>
              <a:t>4)</a:t>
            </a:r>
            <a:endParaRPr lang="zh-CN" altLang="en-US" sz="2400" dirty="0"/>
          </a:p>
        </p:txBody>
      </p:sp>
      <p:pic>
        <p:nvPicPr>
          <p:cNvPr id="10" name="内容占位符 7" descr="近似比2的货郎问题例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81005" y="3143248"/>
            <a:ext cx="4562895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>
                <a:ea typeface="楷体_GB2312" pitchFamily="49" charset="-122"/>
              </a:rPr>
              <a:t>近似算法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73627"/>
          </a:xfrm>
        </p:spPr>
        <p:txBody>
          <a:bodyPr/>
          <a:lstStyle/>
          <a:p>
            <a:r>
              <a:rPr lang="en-US" altLang="zh-CN" sz="2800" dirty="0" smtClean="0"/>
              <a:t>10.6 0/1</a:t>
            </a:r>
            <a:r>
              <a:rPr lang="zh-CN" altLang="en-US" sz="2800" dirty="0" smtClean="0"/>
              <a:t>背包问题的近似算法</a:t>
            </a:r>
            <a:endParaRPr lang="en-US" altLang="zh-CN" sz="2800" dirty="0" smtClean="0">
              <a:ea typeface="楷体_GB2312" pitchFamily="49" charset="-122"/>
            </a:endParaRPr>
          </a:p>
          <a:p>
            <a:pPr lvl="1"/>
            <a:r>
              <a:rPr lang="zh-CN" altLang="en-US" sz="2400" dirty="0" smtClean="0"/>
              <a:t>贪心算法</a:t>
            </a:r>
            <a:r>
              <a:rPr lang="en-US" altLang="zh-CN" sz="2400" dirty="0" smtClean="0"/>
              <a:t>G-KK</a:t>
            </a:r>
          </a:p>
          <a:p>
            <a:pPr lvl="2"/>
            <a:r>
              <a:rPr lang="en-US" altLang="zh-CN" sz="2000" dirty="0" smtClean="0"/>
              <a:t>1.</a:t>
            </a:r>
            <a:r>
              <a:rPr lang="zh-CN" altLang="en-US" sz="2000" dirty="0" smtClean="0"/>
              <a:t>按单位重量价值从大到小排序，设</a:t>
            </a:r>
            <a:r>
              <a:rPr lang="en-US" altLang="zh-CN" sz="2000" dirty="0" smtClean="0"/>
              <a:t>v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/w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≥v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/w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≥… ≥</a:t>
            </a:r>
            <a:r>
              <a:rPr lang="en-US" altLang="zh-CN" sz="2000" dirty="0" err="1" smtClean="0"/>
              <a:t>v</a:t>
            </a:r>
            <a:r>
              <a:rPr lang="en-US" altLang="zh-CN" sz="2000" baseline="-25000" dirty="0" err="1" smtClean="0"/>
              <a:t>n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w</a:t>
            </a:r>
            <a:r>
              <a:rPr lang="en-US" altLang="zh-CN" sz="2000" baseline="-25000" dirty="0" err="1" smtClean="0"/>
              <a:t>n</a:t>
            </a:r>
            <a:r>
              <a:rPr lang="zh-CN" altLang="en-US" sz="2000" baseline="-25000" dirty="0" smtClean="0"/>
              <a:t>；</a:t>
            </a:r>
            <a:endParaRPr lang="en-US" altLang="zh-CN" sz="2000" baseline="-25000" dirty="0" smtClean="0"/>
          </a:p>
          <a:p>
            <a:pPr lvl="2"/>
            <a:r>
              <a:rPr lang="en-US" altLang="zh-CN" sz="2000" dirty="0" smtClean="0"/>
              <a:t>2.</a:t>
            </a:r>
            <a:r>
              <a:rPr lang="zh-CN" altLang="en-US" sz="2000" dirty="0" smtClean="0"/>
              <a:t>顺序检查每一件物品，只要装的下就将它装入背包，设装入背包的总价值为</a:t>
            </a:r>
            <a:r>
              <a:rPr lang="en-US" altLang="zh-CN" sz="2000" dirty="0" smtClean="0"/>
              <a:t>V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3.</a:t>
            </a:r>
            <a:r>
              <a:rPr lang="zh-CN" altLang="en-US" sz="2000" dirty="0" smtClean="0"/>
              <a:t>求</a:t>
            </a:r>
            <a:r>
              <a:rPr lang="en-US" altLang="zh-CN" sz="2000" dirty="0" err="1" smtClean="0"/>
              <a:t>v</a:t>
            </a:r>
            <a:r>
              <a:rPr lang="en-US" altLang="zh-CN" sz="2000" baseline="-25000" dirty="0" err="1" smtClean="0"/>
              <a:t>k</a:t>
            </a:r>
            <a:r>
              <a:rPr lang="en-US" altLang="zh-CN" sz="2000" dirty="0" smtClean="0"/>
              <a:t>=max{</a:t>
            </a:r>
            <a:r>
              <a:rPr lang="en-US" altLang="zh-CN" sz="2000" dirty="0" err="1" smtClean="0"/>
              <a:t>v</a:t>
            </a:r>
            <a:r>
              <a:rPr lang="en-US" altLang="zh-CN" sz="2000" baseline="-25000" dirty="0" err="1" smtClean="0"/>
              <a:t>i</a:t>
            </a:r>
            <a:r>
              <a:rPr lang="en-US" altLang="zh-CN" sz="2000" dirty="0" err="1" smtClean="0"/>
              <a:t>|i</a:t>
            </a:r>
            <a:r>
              <a:rPr lang="en-US" altLang="zh-CN" sz="2000" dirty="0" smtClean="0"/>
              <a:t>=1,2,..n}</a:t>
            </a:r>
            <a:r>
              <a:rPr lang="zh-CN" altLang="en-US" sz="2000" dirty="0" smtClean="0"/>
              <a:t>，若</a:t>
            </a:r>
            <a:r>
              <a:rPr lang="en-US" altLang="zh-CN" sz="2000" dirty="0" err="1" smtClean="0"/>
              <a:t>v</a:t>
            </a:r>
            <a:r>
              <a:rPr lang="en-US" altLang="zh-CN" sz="2000" baseline="-25000" dirty="0" err="1" smtClean="0"/>
              <a:t>k</a:t>
            </a:r>
            <a:r>
              <a:rPr lang="en-US" altLang="zh-CN" sz="2000" dirty="0" smtClean="0"/>
              <a:t>&gt;V</a:t>
            </a:r>
            <a:r>
              <a:rPr lang="zh-CN" altLang="en-US" sz="2000" dirty="0" smtClean="0"/>
              <a:t>，则将背包内的物品换成物品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算法假设</a:t>
            </a:r>
            <a:r>
              <a:rPr lang="en-US" altLang="zh-CN" sz="2000" dirty="0" smtClean="0"/>
              <a:t>V</a:t>
            </a:r>
            <a:r>
              <a:rPr lang="en-US" altLang="zh-CN" sz="2000" baseline="-25000" dirty="0" smtClean="0"/>
              <a:t>i</a:t>
            </a:r>
            <a:r>
              <a:rPr lang="en-US" altLang="zh-CN" sz="2000" dirty="0" smtClean="0"/>
              <a:t>&lt;=M</a:t>
            </a:r>
            <a:r>
              <a:rPr lang="zh-CN" altLang="en-US" sz="2000" dirty="0" smtClean="0"/>
              <a:t>，否则可将其排除在外</a:t>
            </a:r>
            <a:r>
              <a:rPr lang="en-US" altLang="zh-CN" sz="2000" dirty="0" smtClean="0"/>
              <a:t>)</a:t>
            </a:r>
          </a:p>
          <a:p>
            <a:pPr lvl="1"/>
            <a:r>
              <a:rPr lang="zh-CN" altLang="en-US" sz="2400" dirty="0" smtClean="0"/>
              <a:t>例：</a:t>
            </a:r>
            <a:r>
              <a:rPr lang="zh-CN" altLang="en-US" sz="2000" dirty="0" smtClean="0"/>
              <a:t>有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件物品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w,v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为</a:t>
            </a:r>
            <a:r>
              <a:rPr lang="en-US" altLang="zh-CN" sz="2000" dirty="0" smtClean="0">
                <a:sym typeface="Wingdings" pitchFamily="2" charset="2"/>
              </a:rPr>
              <a:t>: (3,7),(4,9),(2,2),(5,9), M=6</a:t>
            </a:r>
            <a:r>
              <a:rPr lang="zh-CN" altLang="en-US" sz="2000" dirty="0" smtClean="0">
                <a:sym typeface="Wingdings" pitchFamily="2" charset="2"/>
              </a:rPr>
              <a:t>，</a:t>
            </a:r>
            <a:r>
              <a:rPr lang="en-US" altLang="zh-CN" sz="2000" dirty="0" smtClean="0">
                <a:sym typeface="Wingdings" pitchFamily="2" charset="2"/>
              </a:rPr>
              <a:t>G-KK</a:t>
            </a:r>
            <a:r>
              <a:rPr lang="zh-CN" altLang="en-US" sz="2000" dirty="0" smtClean="0">
                <a:sym typeface="Wingdings" pitchFamily="2" charset="2"/>
              </a:rPr>
              <a:t>给出的解是</a:t>
            </a:r>
            <a:r>
              <a:rPr lang="en-US" altLang="zh-CN" sz="2000" dirty="0" smtClean="0">
                <a:sym typeface="Wingdings" pitchFamily="2" charset="2"/>
              </a:rPr>
              <a:t>{(3,7),(2,2)}</a:t>
            </a:r>
            <a:r>
              <a:rPr lang="zh-CN" altLang="en-US" sz="2000" dirty="0" smtClean="0">
                <a:sym typeface="Wingdings" pitchFamily="2" charset="2"/>
              </a:rPr>
              <a:t>，总价值</a:t>
            </a:r>
            <a:r>
              <a:rPr lang="en-US" altLang="zh-CN" sz="2000" dirty="0" smtClean="0">
                <a:sym typeface="Wingdings" pitchFamily="2" charset="2"/>
              </a:rPr>
              <a:t>9</a:t>
            </a:r>
            <a:r>
              <a:rPr lang="zh-CN" altLang="en-US" sz="2000" dirty="0" smtClean="0">
                <a:sym typeface="Wingdings" pitchFamily="2" charset="2"/>
              </a:rPr>
              <a:t>。若把第四件改为</a:t>
            </a:r>
            <a:r>
              <a:rPr lang="en-US" altLang="zh-CN" sz="2000" dirty="0" smtClean="0">
                <a:sym typeface="Wingdings" pitchFamily="2" charset="2"/>
              </a:rPr>
              <a:t>(5,10)</a:t>
            </a:r>
            <a:r>
              <a:rPr lang="zh-CN" altLang="en-US" sz="2000" dirty="0" smtClean="0">
                <a:sym typeface="Wingdings" pitchFamily="2" charset="2"/>
              </a:rPr>
              <a:t>，则解为</a:t>
            </a:r>
            <a:r>
              <a:rPr lang="en-US" altLang="zh-CN" sz="2000" dirty="0" smtClean="0">
                <a:sym typeface="Wingdings" pitchFamily="2" charset="2"/>
              </a:rPr>
              <a:t>{(5,10)}</a:t>
            </a:r>
            <a:r>
              <a:rPr lang="zh-CN" altLang="en-US" sz="2000" dirty="0" smtClean="0">
                <a:sym typeface="Wingdings" pitchFamily="2" charset="2"/>
              </a:rPr>
              <a:t>，总价值</a:t>
            </a:r>
            <a:r>
              <a:rPr lang="en-US" altLang="zh-CN" sz="2000" dirty="0" smtClean="0">
                <a:sym typeface="Wingdings" pitchFamily="2" charset="2"/>
              </a:rPr>
              <a:t>10</a:t>
            </a:r>
            <a:r>
              <a:rPr lang="zh-CN" altLang="en-US" sz="2000" dirty="0" smtClean="0">
                <a:sym typeface="Wingdings" pitchFamily="2" charset="2"/>
              </a:rPr>
              <a:t>。</a:t>
            </a:r>
            <a:endParaRPr lang="en-US" altLang="zh-CN" sz="2000" dirty="0" smtClean="0">
              <a:sym typeface="Wingdings" pitchFamily="2" charset="2"/>
            </a:endParaRPr>
          </a:p>
          <a:p>
            <a:pPr lvl="1"/>
            <a:r>
              <a:rPr lang="zh-CN" altLang="en-US" sz="2400" dirty="0" smtClean="0"/>
              <a:t>定理：</a:t>
            </a:r>
            <a:r>
              <a:rPr lang="en-US" altLang="zh-CN" sz="2400" dirty="0" smtClean="0"/>
              <a:t>G-KK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2-</a:t>
            </a:r>
            <a:r>
              <a:rPr lang="zh-CN" altLang="en-US" sz="2400" dirty="0" smtClean="0"/>
              <a:t>近似算法。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证：令</a:t>
            </a:r>
            <a:r>
              <a:rPr lang="en-US" altLang="zh-CN" sz="2000" dirty="0" smtClean="0"/>
              <a:t>OPT(I)</a:t>
            </a:r>
            <a:r>
              <a:rPr lang="zh-CN" altLang="en-US" sz="2000" dirty="0" smtClean="0"/>
              <a:t>是最优解。设</a:t>
            </a:r>
            <a:r>
              <a:rPr lang="en-US" altLang="zh-CN" sz="2000" dirty="0" smtClean="0"/>
              <a:t>t</a:t>
            </a:r>
            <a:r>
              <a:rPr lang="zh-CN" altLang="en-US" sz="2000" dirty="0" smtClean="0"/>
              <a:t>是第一件未装入背包的物品，</a:t>
            </a:r>
            <a:r>
              <a:rPr lang="en-US" altLang="zh-CN" sz="2000" dirty="0" smtClean="0"/>
              <a:t>OPT(I)&lt;G-KK(I)+</a:t>
            </a:r>
            <a:r>
              <a:rPr lang="en-US" altLang="zh-CN" sz="2000" dirty="0" err="1" smtClean="0"/>
              <a:t>v</a:t>
            </a:r>
            <a:r>
              <a:rPr lang="en-US" altLang="zh-CN" sz="2000" baseline="-25000" dirty="0" err="1" smtClean="0"/>
              <a:t>t</a:t>
            </a:r>
            <a:r>
              <a:rPr lang="en-US" altLang="zh-CN" sz="2000" dirty="0" smtClean="0"/>
              <a:t> ≤ G-KK(I)+</a:t>
            </a:r>
            <a:r>
              <a:rPr lang="en-US" altLang="zh-CN" sz="2000" dirty="0" err="1" smtClean="0"/>
              <a:t>V</a:t>
            </a:r>
            <a:r>
              <a:rPr lang="en-US" altLang="zh-CN" sz="2000" baseline="-25000" dirty="0" err="1" smtClean="0"/>
              <a:t>max</a:t>
            </a:r>
            <a:r>
              <a:rPr lang="en-US" altLang="zh-CN" sz="2000" dirty="0" smtClean="0"/>
              <a:t> ≤2G-KK(I)</a:t>
            </a:r>
            <a:r>
              <a:rPr lang="zh-CN" altLang="en-US" sz="2000" dirty="0" smtClean="0"/>
              <a:t>，证毕。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 dirty="0" smtClean="0"/>
              <a:t>0/1</a:t>
            </a:r>
            <a:r>
              <a:rPr lang="zh-CN" altLang="en-US" sz="4000" dirty="0" smtClean="0"/>
              <a:t>背包问题的近似算法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多项式时间近似方案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把贪心近似</a:t>
            </a:r>
            <a:r>
              <a:rPr lang="en-US" altLang="zh-CN" dirty="0" smtClean="0"/>
              <a:t>G-KK</a:t>
            </a:r>
            <a:r>
              <a:rPr lang="zh-CN" altLang="en-US" dirty="0" smtClean="0"/>
              <a:t>加以改进，可得近似比任意接近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的算法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多项式近似方案</a:t>
            </a:r>
            <a:r>
              <a:rPr lang="en-US" altLang="zh-CN" dirty="0" smtClean="0"/>
              <a:t>PTAS</a:t>
            </a:r>
            <a:r>
              <a:rPr lang="zh-CN" altLang="en-US" dirty="0" smtClean="0">
                <a:sym typeface="Symbol"/>
              </a:rPr>
              <a:t>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输入</a:t>
            </a:r>
            <a:r>
              <a:rPr lang="zh-CN" altLang="en-US" dirty="0" smtClean="0">
                <a:sym typeface="Symbol"/>
              </a:rPr>
              <a:t></a:t>
            </a:r>
            <a:r>
              <a:rPr lang="en-US" altLang="zh-CN" dirty="0" smtClean="0">
                <a:sym typeface="Symbol"/>
              </a:rPr>
              <a:t>&gt;0</a:t>
            </a:r>
            <a:r>
              <a:rPr lang="zh-CN" altLang="en-US" dirty="0" smtClean="0">
                <a:sym typeface="Symbol"/>
              </a:rPr>
              <a:t>和实例</a:t>
            </a:r>
            <a:r>
              <a:rPr lang="en-US" altLang="zh-CN" dirty="0" smtClean="0">
                <a:sym typeface="Symbol"/>
              </a:rPr>
              <a:t>I</a:t>
            </a:r>
            <a:r>
              <a:rPr lang="zh-CN" altLang="en-US" dirty="0" smtClean="0">
                <a:sym typeface="Symbol"/>
              </a:rPr>
              <a:t>。</a:t>
            </a:r>
            <a:endParaRPr lang="en-US" altLang="zh-CN" dirty="0" smtClean="0">
              <a:sym typeface="Symbol"/>
            </a:endParaRPr>
          </a:p>
          <a:p>
            <a:pPr lvl="3"/>
            <a:r>
              <a:rPr lang="zh-CN" altLang="en-US" dirty="0" smtClean="0">
                <a:sym typeface="Symbol"/>
              </a:rPr>
              <a:t>令</a:t>
            </a:r>
            <a:r>
              <a:rPr lang="en-US" altLang="zh-CN" dirty="0" smtClean="0">
                <a:sym typeface="Symbol"/>
              </a:rPr>
              <a:t>m=1/</a:t>
            </a:r>
            <a:r>
              <a:rPr lang="zh-CN" altLang="en-US" dirty="0" smtClean="0">
                <a:sym typeface="Symbol"/>
              </a:rPr>
              <a:t>  </a:t>
            </a:r>
            <a:r>
              <a:rPr lang="en-US" altLang="zh-CN" dirty="0" smtClean="0">
                <a:sym typeface="Symbol"/>
              </a:rPr>
              <a:t></a:t>
            </a:r>
            <a:r>
              <a:rPr lang="zh-CN" altLang="en-US" dirty="0" smtClean="0">
                <a:sym typeface="Symbol"/>
              </a:rPr>
              <a:t>。</a:t>
            </a:r>
            <a:endParaRPr lang="en-US" altLang="zh-CN" dirty="0" smtClean="0">
              <a:sym typeface="Symbol"/>
            </a:endParaRPr>
          </a:p>
          <a:p>
            <a:pPr lvl="3"/>
            <a:r>
              <a:rPr lang="zh-CN" altLang="en-US" dirty="0" smtClean="0">
                <a:sym typeface="Symbol"/>
              </a:rPr>
              <a:t>按单位重量价值排列物品</a:t>
            </a:r>
            <a:r>
              <a:rPr lang="en-US" altLang="zh-CN" dirty="0" smtClean="0"/>
              <a:t>v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/w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≥v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/w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≥… ≥</a:t>
            </a:r>
            <a:r>
              <a:rPr lang="en-US" altLang="zh-CN" dirty="0" err="1" smtClean="0"/>
              <a:t>v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n</a:t>
            </a:r>
            <a:r>
              <a:rPr lang="zh-CN" altLang="en-US" baseline="-25000" dirty="0" smtClean="0"/>
              <a:t>。</a:t>
            </a:r>
            <a:endParaRPr lang="en-US" altLang="zh-CN" baseline="-25000" dirty="0" smtClean="0"/>
          </a:p>
          <a:p>
            <a:pPr lvl="3"/>
            <a:r>
              <a:rPr lang="zh-CN" altLang="en-US" dirty="0" smtClean="0"/>
              <a:t>对每一个</a:t>
            </a:r>
            <a:r>
              <a:rPr lang="en-US" altLang="zh-CN" dirty="0" smtClean="0"/>
              <a:t>t=1,2,..m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</a:t>
            </a:r>
            <a:r>
              <a:rPr lang="zh-CN" altLang="en-US" dirty="0" smtClean="0"/>
              <a:t>件物品，检查这</a:t>
            </a:r>
            <a:r>
              <a:rPr lang="en-US" altLang="zh-CN" dirty="0" smtClean="0"/>
              <a:t>t</a:t>
            </a:r>
            <a:r>
              <a:rPr lang="zh-CN" altLang="en-US" dirty="0" smtClean="0"/>
              <a:t>件物品的重量之和</a:t>
            </a:r>
            <a:r>
              <a:rPr lang="en-US" altLang="zh-CN" dirty="0" smtClean="0"/>
              <a:t>W</a:t>
            </a:r>
            <a:r>
              <a:rPr lang="zh-CN" altLang="en-US" dirty="0" smtClean="0"/>
              <a:t>，若</a:t>
            </a:r>
            <a:r>
              <a:rPr lang="en-US" altLang="zh-CN" dirty="0" smtClean="0"/>
              <a:t>W ≤M</a:t>
            </a:r>
            <a:r>
              <a:rPr lang="zh-CN" altLang="en-US" dirty="0" smtClean="0"/>
              <a:t>，则接着用</a:t>
            </a:r>
            <a:r>
              <a:rPr lang="en-US" altLang="zh-CN" dirty="0" smtClean="0"/>
              <a:t>G-KK</a:t>
            </a:r>
            <a:r>
              <a:rPr lang="zh-CN" altLang="en-US" dirty="0" smtClean="0"/>
              <a:t>装入剩余物品。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比较得到的所有装法，取最大者作为近似解。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定理：对每一个</a:t>
            </a:r>
            <a:r>
              <a:rPr lang="zh-CN" altLang="en-US" dirty="0" smtClean="0">
                <a:sym typeface="Symbol"/>
              </a:rPr>
              <a:t> </a:t>
            </a:r>
            <a:r>
              <a:rPr lang="en-US" altLang="zh-CN" dirty="0" smtClean="0">
                <a:sym typeface="Symbol"/>
              </a:rPr>
              <a:t>&gt;0</a:t>
            </a:r>
            <a:r>
              <a:rPr lang="zh-CN" altLang="en-US" dirty="0" smtClean="0">
                <a:sym typeface="Symbol"/>
              </a:rPr>
              <a:t>和实例</a:t>
            </a:r>
            <a:r>
              <a:rPr lang="en-US" altLang="zh-CN" dirty="0" smtClean="0">
                <a:sym typeface="Symbol"/>
              </a:rPr>
              <a:t>I</a:t>
            </a:r>
            <a:r>
              <a:rPr lang="zh-CN" altLang="en-US" dirty="0" smtClean="0">
                <a:sym typeface="Symbol"/>
              </a:rPr>
              <a:t>，</a:t>
            </a:r>
            <a:r>
              <a:rPr lang="en-US" altLang="zh-CN" dirty="0" smtClean="0">
                <a:sym typeface="Symbol"/>
              </a:rPr>
              <a:t>OPT(I)&lt;(1+</a:t>
            </a:r>
            <a:r>
              <a:rPr lang="zh-CN" altLang="en-US" dirty="0" smtClean="0">
                <a:sym typeface="Symbol"/>
              </a:rPr>
              <a:t></a:t>
            </a:r>
            <a:r>
              <a:rPr lang="en-US" altLang="zh-CN" dirty="0" smtClean="0">
                <a:sym typeface="Symbol"/>
              </a:rPr>
              <a:t>)PTAS</a:t>
            </a:r>
            <a:r>
              <a:rPr lang="zh-CN" altLang="en-US" dirty="0" smtClean="0">
                <a:sym typeface="Symbol"/>
              </a:rPr>
              <a:t></a:t>
            </a:r>
            <a:r>
              <a:rPr lang="en-US" altLang="zh-CN" dirty="0" smtClean="0">
                <a:sym typeface="Symbol"/>
              </a:rPr>
              <a:t>(I)</a:t>
            </a:r>
            <a:r>
              <a:rPr lang="zh-CN" altLang="en-US" dirty="0" smtClean="0">
                <a:sym typeface="Symbol"/>
              </a:rPr>
              <a:t>，且</a:t>
            </a:r>
            <a:r>
              <a:rPr lang="en-US" altLang="zh-CN" dirty="0" smtClean="0">
                <a:sym typeface="Symbol"/>
              </a:rPr>
              <a:t>PTAS</a:t>
            </a:r>
            <a:r>
              <a:rPr lang="zh-CN" altLang="en-US" dirty="0" smtClean="0">
                <a:sym typeface="Symbol"/>
              </a:rPr>
              <a:t>的时间复杂度为</a:t>
            </a:r>
            <a:r>
              <a:rPr lang="en-US" altLang="zh-CN" dirty="0" smtClean="0">
                <a:sym typeface="Symbol"/>
              </a:rPr>
              <a:t>O(n</a:t>
            </a:r>
            <a:r>
              <a:rPr lang="en-US" altLang="zh-CN" baseline="30000" dirty="0" smtClean="0">
                <a:sym typeface="Symbol"/>
              </a:rPr>
              <a:t>1/</a:t>
            </a:r>
            <a:r>
              <a:rPr lang="zh-CN" altLang="en-US" baseline="30000" dirty="0" smtClean="0">
                <a:sym typeface="Symbol"/>
              </a:rPr>
              <a:t></a:t>
            </a:r>
            <a:r>
              <a:rPr lang="en-US" altLang="zh-CN" baseline="30000" dirty="0" smtClean="0">
                <a:sym typeface="Symbol"/>
              </a:rPr>
              <a:t>+2</a:t>
            </a:r>
            <a:r>
              <a:rPr lang="en-US" altLang="zh-CN" dirty="0" smtClean="0">
                <a:sym typeface="Symbol"/>
              </a:rPr>
              <a:t>)</a:t>
            </a:r>
            <a:r>
              <a:rPr lang="zh-CN" altLang="en-US" dirty="0" smtClean="0">
                <a:sym typeface="Symbol"/>
              </a:rPr>
              <a:t>。</a:t>
            </a:r>
            <a:endParaRPr lang="en-US" altLang="zh-CN" dirty="0" smtClean="0">
              <a:sym typeface="Symbol"/>
            </a:endParaRPr>
          </a:p>
          <a:p>
            <a:pPr lvl="2"/>
            <a:r>
              <a:rPr lang="zh-CN" altLang="en-US" dirty="0" smtClean="0"/>
              <a:t>定理说明，</a:t>
            </a:r>
            <a:r>
              <a:rPr lang="en-US" altLang="zh-CN" dirty="0" smtClean="0"/>
              <a:t>0/1</a:t>
            </a:r>
            <a:r>
              <a:rPr lang="zh-CN" altLang="en-US" dirty="0" smtClean="0"/>
              <a:t>背包问题是多项式时间完全可近似的。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 dirty="0" smtClean="0"/>
              <a:t>0/1</a:t>
            </a:r>
            <a:r>
              <a:rPr lang="zh-CN" altLang="en-US" sz="4000" dirty="0" smtClean="0"/>
              <a:t>背包问题的近似算法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8786874" cy="4845065"/>
          </a:xfrm>
        </p:spPr>
        <p:txBody>
          <a:bodyPr/>
          <a:lstStyle/>
          <a:p>
            <a:r>
              <a:rPr lang="zh-CN" altLang="en-US" sz="2400" dirty="0" smtClean="0"/>
              <a:t>证明</a:t>
            </a:r>
            <a:r>
              <a:rPr lang="zh-CN" altLang="en-US" sz="2000" dirty="0" smtClean="0"/>
              <a:t>：</a:t>
            </a:r>
            <a:r>
              <a:rPr lang="en-US" altLang="zh-CN" sz="2000" dirty="0" smtClean="0">
                <a:sym typeface="Symbol"/>
              </a:rPr>
              <a:t> OPT(I)&lt;(1+</a:t>
            </a:r>
            <a:r>
              <a:rPr lang="zh-CN" altLang="en-US" sz="2000" dirty="0" smtClean="0">
                <a:sym typeface="Symbol"/>
              </a:rPr>
              <a:t></a:t>
            </a:r>
            <a:r>
              <a:rPr lang="en-US" altLang="zh-CN" sz="2000" dirty="0" smtClean="0">
                <a:sym typeface="Symbol"/>
              </a:rPr>
              <a:t>)PTAS</a:t>
            </a:r>
            <a:r>
              <a:rPr lang="zh-CN" altLang="en-US" sz="2000" dirty="0" smtClean="0">
                <a:sym typeface="Symbol"/>
              </a:rPr>
              <a:t></a:t>
            </a:r>
            <a:r>
              <a:rPr lang="en-US" altLang="zh-CN" sz="2000" dirty="0" smtClean="0">
                <a:sym typeface="Symbol"/>
              </a:rPr>
              <a:t>(I)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设最优解集合为</a:t>
            </a:r>
            <a:r>
              <a:rPr lang="en-US" altLang="zh-CN" sz="2000" dirty="0" smtClean="0"/>
              <a:t>S*</a:t>
            </a:r>
            <a:r>
              <a:rPr lang="zh-CN" altLang="en-US" sz="2000" dirty="0" smtClean="0"/>
              <a:t>，若</a:t>
            </a:r>
            <a:r>
              <a:rPr lang="en-US" altLang="zh-CN" sz="2000" dirty="0" smtClean="0"/>
              <a:t>|S*| ≤m</a:t>
            </a:r>
            <a:r>
              <a:rPr lang="zh-CN" altLang="en-US" sz="2000" dirty="0" smtClean="0"/>
              <a:t>，则算法必得到</a:t>
            </a:r>
            <a:r>
              <a:rPr lang="en-US" altLang="zh-CN" sz="2000" dirty="0" smtClean="0"/>
              <a:t>S*</a:t>
            </a:r>
            <a:r>
              <a:rPr lang="zh-CN" altLang="en-US" sz="2000" dirty="0" smtClean="0"/>
              <a:t>。对</a:t>
            </a:r>
            <a:r>
              <a:rPr lang="en-US" altLang="zh-CN" sz="2000" dirty="0" smtClean="0"/>
              <a:t>|S*|&gt;m</a:t>
            </a:r>
            <a:r>
              <a:rPr lang="zh-CN" altLang="en-US" sz="2000" dirty="0" smtClean="0"/>
              <a:t>，考虑以</a:t>
            </a:r>
            <a:r>
              <a:rPr lang="en-US" altLang="zh-CN" sz="2000" dirty="0" smtClean="0"/>
              <a:t>S*</a:t>
            </a:r>
            <a:r>
              <a:rPr lang="zh-CN" altLang="en-US" sz="2000" dirty="0" smtClean="0"/>
              <a:t>中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件价值最大的物品为基础，算法得到的结果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。不妨设</a:t>
            </a:r>
            <a:r>
              <a:rPr lang="en-US" altLang="zh-CN" sz="2000" dirty="0" smtClean="0"/>
              <a:t>S ≠S*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设物品</a:t>
            </a:r>
            <a:r>
              <a:rPr lang="en-US" altLang="zh-CN" sz="2000" dirty="0" smtClean="0"/>
              <a:t>L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S*</a:t>
            </a:r>
            <a:r>
              <a:rPr lang="zh-CN" altLang="en-US" sz="2000" dirty="0" smtClean="0"/>
              <a:t>中第一件不在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中的物品，在此之前</a:t>
            </a:r>
            <a:r>
              <a:rPr lang="en-US" altLang="zh-CN" sz="2000" dirty="0" smtClean="0"/>
              <a:t>G-KK</a:t>
            </a:r>
            <a:r>
              <a:rPr lang="zh-CN" altLang="en-US" sz="2000" dirty="0" smtClean="0"/>
              <a:t>装入的不属于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*的物品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肯定有这样的物品，否则应该装入</a:t>
            </a:r>
            <a:r>
              <a:rPr lang="en-US" altLang="zh-CN" sz="2000" dirty="0" smtClean="0"/>
              <a:t>L)</a:t>
            </a:r>
            <a:r>
              <a:rPr lang="zh-CN" altLang="en-US" sz="2000" dirty="0" smtClean="0"/>
              <a:t>的单位价值≥</a:t>
            </a:r>
            <a:r>
              <a:rPr lang="en-US" altLang="zh-CN" sz="2000" dirty="0" err="1" smtClean="0"/>
              <a:t>v</a:t>
            </a:r>
            <a:r>
              <a:rPr lang="en-US" altLang="zh-CN" sz="2000" baseline="-25000" dirty="0" err="1" smtClean="0"/>
              <a:t>L</a:t>
            </a:r>
            <a:r>
              <a:rPr lang="en-US" altLang="zh-CN" sz="2000" dirty="0" smtClean="0"/>
              <a:t>\</a:t>
            </a:r>
            <a:r>
              <a:rPr lang="en-US" altLang="zh-CN" sz="2000" dirty="0" err="1" smtClean="0"/>
              <a:t>w</a:t>
            </a:r>
            <a:r>
              <a:rPr lang="en-US" altLang="zh-CN" sz="2000" baseline="-25000" dirty="0" err="1" smtClean="0"/>
              <a:t>L</a:t>
            </a:r>
            <a:r>
              <a:rPr lang="zh-CN" altLang="en-US" sz="2000" dirty="0" smtClean="0"/>
              <a:t>，当然也≥</a:t>
            </a:r>
            <a:r>
              <a:rPr lang="en-US" altLang="zh-CN" sz="2000" dirty="0" smtClean="0"/>
              <a:t>S*</a:t>
            </a:r>
            <a:r>
              <a:rPr lang="zh-CN" altLang="en-US" sz="2000" dirty="0" smtClean="0"/>
              <a:t>中没有装入物品的单位价值。故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OPT(I)&lt;             </a:t>
            </a:r>
            <a:r>
              <a:rPr lang="zh-CN" altLang="en-US" sz="2000" dirty="0" smtClean="0"/>
              <a:t>，因为如图，Ｗ</a:t>
            </a:r>
            <a:r>
              <a:rPr lang="en-US" altLang="zh-CN" sz="2000" dirty="0" smtClean="0"/>
              <a:t>(A)&lt;w(L</a:t>
            </a:r>
            <a:r>
              <a:rPr lang="zh-CN" altLang="en-US" sz="2000" baseline="-25000" dirty="0" smtClean="0"/>
              <a:t>前</a:t>
            </a:r>
            <a:r>
              <a:rPr lang="en-US" altLang="zh-CN" sz="2000" dirty="0" smtClean="0"/>
              <a:t>) 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(</a:t>
            </a:r>
            <a:r>
              <a:rPr lang="zh-CN" altLang="en-US" sz="2000" dirty="0" smtClean="0"/>
              <a:t>否则</a:t>
            </a:r>
            <a:r>
              <a:rPr lang="en-US" altLang="zh-CN" sz="2000" dirty="0" smtClean="0"/>
              <a:t>M ≥w(</a:t>
            </a:r>
            <a:r>
              <a:rPr lang="en-US" altLang="zh-CN" sz="2000" dirty="0" err="1" smtClean="0"/>
              <a:t>T+A+w</a:t>
            </a:r>
            <a:r>
              <a:rPr lang="en-US" altLang="zh-CN" sz="2000" baseline="-25000" dirty="0" err="1" smtClean="0"/>
              <a:t>L</a:t>
            </a:r>
            <a:r>
              <a:rPr lang="en-US" altLang="zh-CN" sz="2000" dirty="0" smtClean="0"/>
              <a:t>) ≥w(T+L</a:t>
            </a:r>
            <a:r>
              <a:rPr lang="zh-CN" altLang="en-US" sz="2000" baseline="-25000" dirty="0" smtClean="0"/>
              <a:t>前</a:t>
            </a:r>
            <a:r>
              <a:rPr lang="en-US" altLang="zh-CN" sz="2000" dirty="0" smtClean="0"/>
              <a:t>+</a:t>
            </a:r>
            <a:r>
              <a:rPr lang="en-US" altLang="zh-CN" sz="2000" dirty="0" err="1" smtClean="0"/>
              <a:t>w</a:t>
            </a:r>
            <a:r>
              <a:rPr lang="en-US" altLang="zh-CN" sz="2000" baseline="-25000" dirty="0" err="1" smtClean="0"/>
              <a:t>L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，则</a:t>
            </a:r>
            <a:r>
              <a:rPr lang="en-US" altLang="zh-CN" sz="2000" dirty="0" err="1" smtClean="0"/>
              <a:t>w</a:t>
            </a:r>
            <a:r>
              <a:rPr lang="en-US" altLang="zh-CN" sz="2000" baseline="-25000" dirty="0" err="1" smtClean="0"/>
              <a:t>L</a:t>
            </a:r>
            <a:r>
              <a:rPr lang="zh-CN" altLang="en-US" sz="2000" dirty="0" smtClean="0"/>
              <a:t>可装入</a:t>
            </a:r>
            <a:r>
              <a:rPr lang="en-US" altLang="zh-CN" sz="2000" dirty="0" smtClean="0"/>
              <a:t>S)</a:t>
            </a:r>
          </a:p>
          <a:p>
            <a:pPr lvl="1">
              <a:buNone/>
            </a:pPr>
            <a:r>
              <a:rPr lang="zh-CN" altLang="en-US" sz="2000" dirty="0" smtClean="0"/>
              <a:t>所以                   </a:t>
            </a:r>
            <a:r>
              <a:rPr lang="en-US" altLang="zh-CN" sz="2000" dirty="0" smtClean="0"/>
              <a:t>(L</a:t>
            </a:r>
            <a:r>
              <a:rPr lang="zh-CN" altLang="en-US" sz="2000" dirty="0" smtClean="0"/>
              <a:t>之前入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的单位价值高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，则</a:t>
            </a:r>
            <a:endParaRPr lang="en-US" altLang="zh-CN" sz="2000" dirty="0" smtClean="0"/>
          </a:p>
          <a:p>
            <a:pPr lvl="1">
              <a:buNone/>
            </a:pPr>
            <a:endParaRPr lang="en-US" altLang="zh-CN" sz="800" dirty="0" smtClean="0"/>
          </a:p>
          <a:p>
            <a:pPr lvl="1">
              <a:buNone/>
            </a:pPr>
            <a:r>
              <a:rPr lang="en-US" altLang="zh-CN" sz="2000" dirty="0" smtClean="0"/>
              <a:t>                                       =OPT(I)</a:t>
            </a:r>
            <a:r>
              <a:rPr lang="zh-CN" altLang="en-US" sz="2000" dirty="0" smtClean="0"/>
              <a:t>，得</a:t>
            </a:r>
            <a:r>
              <a:rPr lang="en-US" altLang="zh-CN" sz="2000" dirty="0" smtClean="0"/>
              <a:t>OPT(I)&lt;</a:t>
            </a:r>
          </a:p>
          <a:p>
            <a:pPr lvl="1"/>
            <a:endParaRPr lang="en-US" altLang="zh-CN" sz="800" dirty="0" smtClean="0"/>
          </a:p>
          <a:p>
            <a:pPr lvl="1"/>
            <a:r>
              <a:rPr lang="zh-CN" altLang="en-US" sz="2000" dirty="0" smtClean="0"/>
              <a:t>因为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包含</a:t>
            </a:r>
            <a:r>
              <a:rPr lang="en-US" altLang="zh-CN" sz="2000" dirty="0" smtClean="0"/>
              <a:t>S*</a:t>
            </a:r>
            <a:r>
              <a:rPr lang="zh-CN" altLang="en-US" sz="2000" dirty="0" smtClean="0"/>
              <a:t>中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件价值最大的物品，它们的价值都≥</a:t>
            </a:r>
            <a:r>
              <a:rPr lang="en-US" altLang="zh-CN" sz="2000" dirty="0" err="1" smtClean="0"/>
              <a:t>v</a:t>
            </a:r>
            <a:r>
              <a:rPr lang="en-US" altLang="zh-CN" sz="2000" baseline="-25000" dirty="0" err="1" smtClean="0"/>
              <a:t>L</a:t>
            </a:r>
            <a:r>
              <a:rPr lang="zh-CN" altLang="en-US" sz="2000" dirty="0" smtClean="0"/>
              <a:t>，有 </a:t>
            </a:r>
            <a:r>
              <a:rPr lang="en-US" altLang="zh-CN" sz="2000" dirty="0" err="1" smtClean="0"/>
              <a:t>v</a:t>
            </a:r>
            <a:r>
              <a:rPr lang="en-US" altLang="zh-CN" sz="2000" baseline="-25000" dirty="0" err="1" smtClean="0"/>
              <a:t>L</a:t>
            </a:r>
            <a:r>
              <a:rPr lang="en-US" altLang="zh-CN" sz="2000" dirty="0" smtClean="0"/>
              <a:t>≤          </a:t>
            </a:r>
            <a:r>
              <a:rPr lang="zh-CN" altLang="en-US" sz="2000" dirty="0" smtClean="0"/>
              <a:t>于是，</a:t>
            </a:r>
            <a:r>
              <a:rPr lang="en-US" altLang="zh-CN" sz="2000" dirty="0" smtClean="0"/>
              <a:t>OPT(I)&lt;              ≤               ≤(1+1/m)PTAS</a:t>
            </a:r>
            <a:r>
              <a:rPr lang="zh-CN" altLang="en-US" sz="2000" dirty="0" smtClean="0">
                <a:sym typeface="Symbol"/>
              </a:rPr>
              <a:t></a:t>
            </a:r>
            <a:r>
              <a:rPr lang="en-US" altLang="zh-CN" sz="2000" dirty="0" smtClean="0">
                <a:sym typeface="Symbol"/>
              </a:rPr>
              <a:t>(I)</a:t>
            </a:r>
          </a:p>
          <a:p>
            <a:pPr lvl="1">
              <a:buNone/>
            </a:pPr>
            <a:r>
              <a:rPr lang="en-US" altLang="zh-CN" sz="2000" dirty="0" smtClean="0">
                <a:sym typeface="Symbol"/>
              </a:rPr>
              <a:t>                                                            =(1+</a:t>
            </a:r>
            <a:r>
              <a:rPr lang="zh-CN" altLang="en-US" sz="2000" dirty="0" smtClean="0">
                <a:sym typeface="Symbol"/>
              </a:rPr>
              <a:t> </a:t>
            </a:r>
            <a:r>
              <a:rPr lang="en-US" altLang="zh-CN" sz="2000" dirty="0" smtClean="0">
                <a:sym typeface="Symbol"/>
              </a:rPr>
              <a:t>)PTAS</a:t>
            </a:r>
            <a:r>
              <a:rPr lang="zh-CN" altLang="en-US" sz="2000" dirty="0" smtClean="0">
                <a:sym typeface="Symbol"/>
              </a:rPr>
              <a:t></a:t>
            </a:r>
            <a:r>
              <a:rPr lang="en-US" altLang="zh-CN" sz="2000" dirty="0" smtClean="0">
                <a:sym typeface="Symbol"/>
              </a:rPr>
              <a:t>(I)</a:t>
            </a:r>
            <a:r>
              <a:rPr lang="zh-CN" altLang="en-US" sz="2000" dirty="0" smtClean="0">
                <a:sym typeface="Symbol"/>
              </a:rPr>
              <a:t>，证毕。</a:t>
            </a:r>
            <a:endParaRPr lang="en-US" altLang="zh-CN" sz="2000" dirty="0" smtClean="0"/>
          </a:p>
          <a:p>
            <a:pPr lvl="3">
              <a:buNone/>
            </a:pPr>
            <a:endParaRPr lang="en-US" altLang="zh-CN" dirty="0" smtClean="0"/>
          </a:p>
          <a:p>
            <a:pPr lvl="3"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785918" y="3357562"/>
          <a:ext cx="857256" cy="500066"/>
        </p:xfrm>
        <a:graphic>
          <a:graphicData uri="http://schemas.openxmlformats.org/presentationml/2006/ole">
            <p:oleObj spid="_x0000_s37890" name="公式" r:id="rId3" imgW="583920" imgH="342720" progId="Equation.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071538" y="4071942"/>
          <a:ext cx="1214446" cy="500066"/>
        </p:xfrm>
        <a:graphic>
          <a:graphicData uri="http://schemas.openxmlformats.org/presentationml/2006/ole">
            <p:oleObj spid="_x0000_s37891" name="公式" r:id="rId4" imgW="812520" imgH="368280" progId="Equation.3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71472" y="4572008"/>
          <a:ext cx="2714644" cy="571504"/>
        </p:xfrm>
        <a:graphic>
          <a:graphicData uri="http://schemas.openxmlformats.org/presentationml/2006/ole">
            <p:oleObj spid="_x0000_s37892" name="公式" r:id="rId5" imgW="2197080" imgH="368280" progId="Equation.3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572132" y="4572008"/>
          <a:ext cx="1000132" cy="571504"/>
        </p:xfrm>
        <a:graphic>
          <a:graphicData uri="http://schemas.openxmlformats.org/presentationml/2006/ole">
            <p:oleObj spid="_x0000_s37893" name="公式" r:id="rId6" imgW="596880" imgH="342720" progId="Equation.3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929586" y="5072074"/>
          <a:ext cx="857256" cy="500066"/>
        </p:xfrm>
        <a:graphic>
          <a:graphicData uri="http://schemas.openxmlformats.org/presentationml/2006/ole">
            <p:oleObj spid="_x0000_s37894" name="公式" r:id="rId7" imgW="507960" imgH="419040" progId="Equation.3">
              <p:embed/>
            </p:oleObj>
          </a:graphicData>
        </a:graphic>
      </p:graphicFrame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2571737" y="5429264"/>
          <a:ext cx="928694" cy="500066"/>
        </p:xfrm>
        <a:graphic>
          <a:graphicData uri="http://schemas.openxmlformats.org/presentationml/2006/ole">
            <p:oleObj spid="_x0000_s37896" name="公式" r:id="rId8" imgW="596880" imgH="342720" progId="Equation.3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714744" y="5357826"/>
          <a:ext cx="1044576" cy="500066"/>
        </p:xfrm>
        <a:graphic>
          <a:graphicData uri="http://schemas.openxmlformats.org/presentationml/2006/ole">
            <p:oleObj spid="_x0000_s37897" name="公式" r:id="rId9" imgW="901440" imgH="419040" progId="Equation.3">
              <p:embed/>
            </p:oleObj>
          </a:graphicData>
        </a:graphic>
      </p:graphicFrame>
      <p:pic>
        <p:nvPicPr>
          <p:cNvPr id="12" name="图片 11" descr="背包问题近似方案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0826" y="3214686"/>
            <a:ext cx="2357454" cy="13573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近似算法的相关概念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6503"/>
          </a:xfrm>
        </p:spPr>
        <p:txBody>
          <a:bodyPr/>
          <a:lstStyle/>
          <a:p>
            <a:pPr lvl="1"/>
            <a:r>
              <a:rPr lang="zh-CN" altLang="en-US" sz="2800" dirty="0" smtClean="0"/>
              <a:t>绝对近似算法</a:t>
            </a:r>
            <a:endParaRPr lang="en-US" altLang="zh-CN" sz="2800" dirty="0" smtClean="0"/>
          </a:p>
          <a:p>
            <a:pPr lvl="2">
              <a:lnSpc>
                <a:spcPct val="85000"/>
              </a:lnSpc>
            </a:pP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0/1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背包问题的贪心算法不是绝对近似算法。</a:t>
            </a:r>
          </a:p>
          <a:p>
            <a:pPr lvl="2">
              <a:lnSpc>
                <a:spcPct val="85000"/>
              </a:lnSpc>
              <a:buNone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   例子：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n=2, P=(2, r), W=(1, r), M = r (r&gt;2)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lvl="2">
              <a:lnSpc>
                <a:spcPct val="85000"/>
              </a:lnSpc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         F</a:t>
            </a:r>
            <a:r>
              <a:rPr lang="en-US" altLang="zh-CN" sz="2000" baseline="30000" dirty="0" smtClean="0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(I)=r, F(I)=2, |F</a:t>
            </a:r>
            <a:r>
              <a:rPr lang="en-US" altLang="zh-CN" sz="2000" baseline="30000" dirty="0" smtClean="0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(I)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–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F(I)|=r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–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2 </a:t>
            </a:r>
          </a:p>
          <a:p>
            <a:pPr lvl="2">
              <a:lnSpc>
                <a:spcPct val="85000"/>
              </a:lnSpc>
            </a:pP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最多程序存储问题存在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1-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绝对近似的多项式时间算法。</a:t>
            </a:r>
          </a:p>
          <a:p>
            <a:pPr lvl="2">
              <a:lnSpc>
                <a:spcPct val="85000"/>
              </a:lnSpc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最多程序存储问题：两个容量为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的磁盘，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个程序需要的存</a:t>
            </a:r>
          </a:p>
          <a:p>
            <a:pPr lvl="2">
              <a:lnSpc>
                <a:spcPct val="85000"/>
              </a:lnSpc>
              <a:buNone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储空间分别是：</a:t>
            </a:r>
            <a:r>
              <a:rPr lang="en-US" altLang="zh-CN" sz="2000" dirty="0" smtClean="0">
                <a:latin typeface="Italic" pitchFamily="2" charset="0"/>
                <a:ea typeface="楷体_GB2312" pitchFamily="49" charset="-122"/>
                <a:cs typeface="Italic" pitchFamily="2" charset="0"/>
              </a:rPr>
              <a:t>l</a:t>
            </a:r>
            <a:r>
              <a:rPr lang="en-US" altLang="zh-CN" sz="2000" baseline="-25000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sz="2000" dirty="0" smtClean="0">
                <a:latin typeface="Italic" pitchFamily="2" charset="0"/>
                <a:ea typeface="楷体_GB2312" pitchFamily="49" charset="-122"/>
              </a:rPr>
              <a:t>l</a:t>
            </a:r>
            <a:r>
              <a:rPr lang="en-US" altLang="zh-CN" sz="2000" baseline="-25000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</a:rPr>
              <a:t>…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sz="2000" dirty="0" err="1" smtClean="0">
                <a:latin typeface="Italic" pitchFamily="2" charset="0"/>
                <a:ea typeface="楷体_GB2312" pitchFamily="49" charset="-122"/>
              </a:rPr>
              <a:t>l</a:t>
            </a:r>
            <a:r>
              <a:rPr lang="en-US" altLang="zh-CN" sz="2000" baseline="-25000" dirty="0" err="1" smtClean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求存入磁盘的程序的最大个数。</a:t>
            </a:r>
          </a:p>
          <a:p>
            <a:pPr lvl="2">
              <a:lnSpc>
                <a:spcPct val="85000"/>
              </a:lnSpc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近似算法：将程序按照所需存储空间由小到大编号，然后逐一向第一个磁盘存储，第一个磁盘不能存储时，再将剩下的程序逐一向第二个磁盘存储，直至第二个磁盘也不能存储为止。</a:t>
            </a:r>
          </a:p>
          <a:p>
            <a:pPr lvl="2">
              <a:lnSpc>
                <a:spcPct val="85000"/>
              </a:lnSpc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如果考虑将这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个程序向一个容量为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2L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的磁盘存储，则上述算法会得到最优解，不妨设为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个。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2">
              <a:lnSpc>
                <a:spcPct val="85000"/>
              </a:lnSpc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因而，将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个程序向两个容量各为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的磁盘存储时，存储的最大个数不会超过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。即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000" baseline="30000" dirty="0" smtClean="0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(I)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lvl="2">
              <a:lnSpc>
                <a:spcPct val="85000"/>
              </a:lnSpc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按照上述算法假设第一个磁盘存储了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000" baseline="-25000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个程序，第二个磁盘存储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000" baseline="-25000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个程序，则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000" baseline="-25000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+k</a:t>
            </a:r>
            <a:r>
              <a:rPr lang="en-US" altLang="zh-CN" sz="2000" baseline="-25000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+1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k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，即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F(I)k-1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，于是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|F</a:t>
            </a:r>
            <a:r>
              <a:rPr lang="en-US" altLang="zh-CN" sz="2000" baseline="30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*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(I)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–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F(I)|1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 dirty="0" smtClean="0"/>
              <a:t>0/1</a:t>
            </a:r>
            <a:r>
              <a:rPr lang="zh-CN" altLang="en-US" sz="4000" dirty="0" smtClean="0"/>
              <a:t>背包问题的近似算法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428736"/>
            <a:ext cx="8715436" cy="4702189"/>
          </a:xfrm>
        </p:spPr>
        <p:txBody>
          <a:bodyPr/>
          <a:lstStyle/>
          <a:p>
            <a:pPr lvl="2"/>
            <a:r>
              <a:rPr lang="zh-CN" altLang="en-US" sz="2400" dirty="0" smtClean="0"/>
              <a:t>证明：</a:t>
            </a:r>
            <a:r>
              <a:rPr lang="en-US" altLang="zh-CN" sz="2400" dirty="0" smtClean="0">
                <a:sym typeface="Symbol"/>
              </a:rPr>
              <a:t> PTAS</a:t>
            </a:r>
            <a:r>
              <a:rPr lang="zh-CN" altLang="en-US" sz="2400" dirty="0" smtClean="0">
                <a:sym typeface="Symbol"/>
              </a:rPr>
              <a:t>的时间复杂度为</a:t>
            </a:r>
            <a:r>
              <a:rPr lang="en-US" altLang="zh-CN" sz="2400" dirty="0" smtClean="0">
                <a:sym typeface="Symbol"/>
              </a:rPr>
              <a:t>O(n</a:t>
            </a:r>
            <a:r>
              <a:rPr lang="en-US" altLang="zh-CN" sz="2400" baseline="30000" dirty="0" smtClean="0">
                <a:sym typeface="Symbol"/>
              </a:rPr>
              <a:t>1/</a:t>
            </a:r>
            <a:r>
              <a:rPr lang="zh-CN" altLang="en-US" sz="2400" baseline="30000" dirty="0" smtClean="0">
                <a:sym typeface="Symbol"/>
              </a:rPr>
              <a:t></a:t>
            </a:r>
            <a:r>
              <a:rPr lang="en-US" altLang="zh-CN" sz="2400" baseline="30000" dirty="0" smtClean="0">
                <a:sym typeface="Symbol"/>
              </a:rPr>
              <a:t>+2</a:t>
            </a:r>
            <a:r>
              <a:rPr lang="en-US" altLang="zh-CN" sz="2400" dirty="0" smtClean="0">
                <a:sym typeface="Symbol"/>
              </a:rPr>
              <a:t>)</a:t>
            </a:r>
          </a:p>
          <a:p>
            <a:pPr lvl="3"/>
            <a:r>
              <a:rPr lang="zh-CN" altLang="en-US" dirty="0" smtClean="0"/>
              <a:t>从</a:t>
            </a:r>
            <a:r>
              <a:rPr lang="en-US" altLang="zh-CN" dirty="0" smtClean="0"/>
              <a:t>n</a:t>
            </a:r>
            <a:r>
              <a:rPr lang="zh-CN" altLang="en-US" dirty="0" smtClean="0"/>
              <a:t>件物品中选取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件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=1,2,…m)</a:t>
            </a:r>
            <a:r>
              <a:rPr lang="zh-CN" altLang="en-US" dirty="0" smtClean="0"/>
              <a:t>，所有可能取法的个数为：</a:t>
            </a:r>
            <a:endParaRPr lang="en-US" altLang="zh-CN" dirty="0" smtClean="0"/>
          </a:p>
          <a:p>
            <a:pPr lvl="3">
              <a:buNone/>
            </a:pPr>
            <a:r>
              <a:rPr lang="en-US" altLang="zh-CN" dirty="0" smtClean="0"/>
              <a:t>   c</a:t>
            </a:r>
            <a:r>
              <a:rPr lang="en-US" altLang="zh-CN" baseline="-25000" dirty="0" smtClean="0"/>
              <a:t>n</a:t>
            </a:r>
            <a:r>
              <a:rPr lang="en-US" altLang="zh-CN" baseline="30000" dirty="0" smtClean="0"/>
              <a:t>1</a:t>
            </a:r>
            <a:r>
              <a:rPr lang="en-US" altLang="zh-CN" dirty="0" smtClean="0"/>
              <a:t>+c</a:t>
            </a:r>
            <a:r>
              <a:rPr lang="en-US" altLang="zh-CN" baseline="-25000" dirty="0" smtClean="0"/>
              <a:t>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+…+</a:t>
            </a:r>
            <a:r>
              <a:rPr lang="en-US" altLang="zh-CN" dirty="0" err="1" smtClean="0"/>
              <a:t>c</a:t>
            </a:r>
            <a:r>
              <a:rPr lang="en-US" altLang="zh-CN" baseline="-25000" dirty="0" err="1" smtClean="0"/>
              <a:t>n</a:t>
            </a:r>
            <a:r>
              <a:rPr lang="en-US" altLang="zh-CN" baseline="30000" dirty="0" err="1" smtClean="0"/>
              <a:t>m</a:t>
            </a:r>
            <a:r>
              <a:rPr lang="en-US" altLang="zh-CN" dirty="0" smtClean="0"/>
              <a:t> ≤</a:t>
            </a:r>
            <a:r>
              <a:rPr lang="en-US" altLang="zh-CN" dirty="0" err="1" smtClean="0"/>
              <a:t>m.n</a:t>
            </a:r>
            <a:r>
              <a:rPr lang="en-US" altLang="zh-CN" baseline="30000" dirty="0" err="1" smtClean="0"/>
              <a:t>m</a:t>
            </a:r>
            <a:r>
              <a:rPr lang="en-US" altLang="zh-CN" dirty="0" smtClean="0"/>
              <a:t>/m! ≤n</a:t>
            </a:r>
            <a:r>
              <a:rPr lang="en-US" altLang="zh-CN" baseline="30000" dirty="0" smtClean="0"/>
              <a:t>m</a:t>
            </a:r>
          </a:p>
          <a:p>
            <a:pPr lvl="3"/>
            <a:r>
              <a:rPr lang="zh-CN" altLang="en-US" dirty="0" smtClean="0"/>
              <a:t>每一种取法，</a:t>
            </a:r>
            <a:r>
              <a:rPr lang="en-US" altLang="zh-CN" dirty="0" smtClean="0"/>
              <a:t>G-KK</a:t>
            </a:r>
            <a:r>
              <a:rPr lang="zh-CN" altLang="en-US" dirty="0" smtClean="0"/>
              <a:t>的运行时间为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，所以算法的复杂度为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m+1</a:t>
            </a:r>
            <a:r>
              <a:rPr lang="en-US" altLang="zh-CN" dirty="0" smtClean="0"/>
              <a:t>)=</a:t>
            </a:r>
            <a:r>
              <a:rPr lang="en-US" altLang="zh-CN" dirty="0" smtClean="0">
                <a:sym typeface="Symbol"/>
              </a:rPr>
              <a:t> O(n</a:t>
            </a:r>
            <a:r>
              <a:rPr lang="en-US" altLang="zh-CN" baseline="30000" dirty="0" smtClean="0">
                <a:sym typeface="Symbol"/>
              </a:rPr>
              <a:t>1/</a:t>
            </a:r>
            <a:r>
              <a:rPr lang="zh-CN" altLang="en-US" baseline="30000" dirty="0" smtClean="0">
                <a:sym typeface="Symbol"/>
              </a:rPr>
              <a:t></a:t>
            </a:r>
            <a:r>
              <a:rPr lang="en-US" altLang="zh-CN" baseline="30000" dirty="0" smtClean="0">
                <a:sym typeface="Symbol"/>
              </a:rPr>
              <a:t>+2</a:t>
            </a:r>
            <a:r>
              <a:rPr lang="en-US" altLang="zh-CN" dirty="0" smtClean="0">
                <a:sym typeface="Symbol"/>
              </a:rPr>
              <a:t>)</a:t>
            </a:r>
            <a:r>
              <a:rPr lang="zh-CN" altLang="en-US" dirty="0" smtClean="0">
                <a:sym typeface="Symbol"/>
              </a:rPr>
              <a:t>。</a:t>
            </a:r>
            <a:endParaRPr lang="en-US" altLang="zh-CN" dirty="0" smtClean="0">
              <a:sym typeface="Symbol"/>
            </a:endParaRPr>
          </a:p>
          <a:p>
            <a:pPr lvl="2"/>
            <a:r>
              <a:rPr lang="zh-CN" altLang="en-US" sz="2400" dirty="0" smtClean="0"/>
              <a:t>如果近似比</a:t>
            </a:r>
            <a:r>
              <a:rPr lang="zh-CN" altLang="en-US" sz="2400" dirty="0" smtClean="0">
                <a:sym typeface="Symbol"/>
              </a:rPr>
              <a:t>接近</a:t>
            </a:r>
            <a:r>
              <a:rPr lang="en-US" altLang="zh-CN" sz="2400" dirty="0" smtClean="0">
                <a:sym typeface="Symbol"/>
              </a:rPr>
              <a:t>1</a:t>
            </a:r>
            <a:r>
              <a:rPr lang="zh-CN" altLang="en-US" sz="2400" dirty="0" smtClean="0">
                <a:sym typeface="Symbol"/>
              </a:rPr>
              <a:t>，则</a:t>
            </a:r>
            <a:r>
              <a:rPr lang="en-US" altLang="zh-CN" sz="2400" dirty="0" smtClean="0">
                <a:sym typeface="Symbol"/>
              </a:rPr>
              <a:t>n</a:t>
            </a:r>
            <a:r>
              <a:rPr lang="zh-CN" altLang="en-US" sz="2400" dirty="0" smtClean="0">
                <a:sym typeface="Symbol"/>
              </a:rPr>
              <a:t>的幂迅速增大，算法将失去价值。</a:t>
            </a:r>
            <a:endParaRPr lang="en-US" altLang="zh-CN" sz="2400" dirty="0" smtClean="0">
              <a:sym typeface="Symbol"/>
            </a:endParaRPr>
          </a:p>
          <a:p>
            <a:pPr lvl="2"/>
            <a:r>
              <a:rPr lang="zh-CN" altLang="en-US" sz="2400" dirty="0" smtClean="0">
                <a:sym typeface="Symbol"/>
              </a:rPr>
              <a:t>更有效的近似算法</a:t>
            </a:r>
            <a:endParaRPr lang="en-US" altLang="zh-CN" sz="2400" dirty="0" smtClean="0">
              <a:sym typeface="Symbol"/>
            </a:endParaRPr>
          </a:p>
          <a:p>
            <a:pPr lvl="3"/>
            <a:r>
              <a:rPr lang="zh-CN" altLang="en-US" dirty="0" smtClean="0">
                <a:sym typeface="Symbol"/>
              </a:rPr>
              <a:t>背包问题具有广泛的应用背景，许多任务调度、资源分配、轮船装载等问题都可以用背包问题建模。</a:t>
            </a:r>
            <a:endParaRPr lang="en-US" altLang="zh-CN" dirty="0" smtClean="0">
              <a:sym typeface="Symbol"/>
            </a:endParaRPr>
          </a:p>
          <a:p>
            <a:pPr lvl="3"/>
            <a:r>
              <a:rPr lang="zh-CN" altLang="en-US" dirty="0" smtClean="0">
                <a:sym typeface="Symbol"/>
              </a:rPr>
              <a:t>作为典型的</a:t>
            </a:r>
            <a:r>
              <a:rPr lang="en-US" altLang="zh-CN" dirty="0" smtClean="0">
                <a:sym typeface="Symbol"/>
              </a:rPr>
              <a:t>NP</a:t>
            </a:r>
            <a:r>
              <a:rPr lang="zh-CN" altLang="en-US" dirty="0" smtClean="0">
                <a:sym typeface="Symbol"/>
              </a:rPr>
              <a:t>难问题，许多人对背包问题进行了深入研究，已经得到了有效的近似算法。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可以进一步改进，利用动态规划技术，可得到复杂度为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(1+1/</a:t>
            </a:r>
            <a:r>
              <a:rPr lang="en-US" altLang="zh-CN" dirty="0" smtClean="0">
                <a:sym typeface="Symbol"/>
              </a:rPr>
              <a:t>))</a:t>
            </a:r>
            <a:r>
              <a:rPr lang="zh-CN" altLang="en-US" dirty="0" smtClean="0">
                <a:sym typeface="Symbol"/>
              </a:rPr>
              <a:t>的完全多项式近似方案。</a:t>
            </a:r>
            <a:endParaRPr lang="en-US" altLang="zh-CN" dirty="0" smtClean="0">
              <a:sym typeface="Symbo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 dirty="0" smtClean="0"/>
              <a:t>0/1</a:t>
            </a:r>
            <a:r>
              <a:rPr lang="zh-CN" altLang="en-US" sz="4000" dirty="0" smtClean="0"/>
              <a:t>背包问题的近似算法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73627"/>
          </a:xfrm>
        </p:spPr>
        <p:txBody>
          <a:bodyPr/>
          <a:lstStyle/>
          <a:p>
            <a:pPr lvl="1"/>
            <a:r>
              <a:rPr lang="zh-CN" altLang="en-US" dirty="0" smtClean="0"/>
              <a:t>完全多项式时间近似方案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伪多项式动态规划算法</a:t>
            </a:r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endParaRPr lang="en-US" altLang="zh-CN" sz="800" dirty="0" smtClean="0"/>
          </a:p>
          <a:p>
            <a:pPr lvl="3"/>
            <a:r>
              <a:rPr lang="zh-CN" altLang="en-US" dirty="0" smtClean="0"/>
              <a:t>定义</a:t>
            </a:r>
            <a:r>
              <a:rPr lang="en-US" altLang="zh-CN" dirty="0" smtClean="0"/>
              <a:t>G(</a:t>
            </a:r>
            <a:r>
              <a:rPr lang="en-US" altLang="zh-CN" dirty="0" err="1" smtClean="0"/>
              <a:t>k,d</a:t>
            </a:r>
            <a:r>
              <a:rPr lang="en-US" altLang="zh-CN" dirty="0" smtClean="0"/>
              <a:t>)=                                                          ,</a:t>
            </a:r>
          </a:p>
          <a:p>
            <a:pPr lvl="3">
              <a:buNone/>
            </a:pPr>
            <a:r>
              <a:rPr lang="en-US" altLang="zh-CN" sz="800" dirty="0" smtClean="0"/>
              <a:t>   </a:t>
            </a:r>
          </a:p>
          <a:p>
            <a:pPr lvl="3">
              <a:buNone/>
            </a:pPr>
            <a:r>
              <a:rPr lang="en-US" altLang="zh-CN" dirty="0" smtClean="0"/>
              <a:t>  0≤k≤n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0≤d≤D</a:t>
            </a:r>
            <a:r>
              <a:rPr lang="zh-CN" altLang="en-US" dirty="0" smtClean="0"/>
              <a:t>，且约定</a:t>
            </a:r>
            <a:r>
              <a:rPr lang="en-US" altLang="zh-CN" dirty="0" smtClean="0"/>
              <a:t>min</a:t>
            </a:r>
            <a:r>
              <a:rPr lang="en-US" altLang="zh-CN" dirty="0" smtClean="0">
                <a:sym typeface="Symbol"/>
              </a:rPr>
              <a:t>=+</a:t>
            </a:r>
            <a:r>
              <a:rPr lang="zh-CN" altLang="en-US" dirty="0" smtClean="0">
                <a:sym typeface="Symbol"/>
              </a:rPr>
              <a:t>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其含义是：当只考虑前</a:t>
            </a:r>
            <a:r>
              <a:rPr lang="en-US" altLang="zh-CN" dirty="0" smtClean="0"/>
              <a:t>k</a:t>
            </a:r>
            <a:r>
              <a:rPr lang="zh-CN" altLang="en-US" dirty="0" smtClean="0"/>
              <a:t>件物品时，为了得到不小于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的价值，至少要装入物品的重量为</a:t>
            </a:r>
            <a:r>
              <a:rPr lang="en-US" altLang="zh-CN" dirty="0" smtClean="0"/>
              <a:t>G(</a:t>
            </a:r>
            <a:r>
              <a:rPr lang="en-US" altLang="zh-CN" dirty="0" err="1" smtClean="0"/>
              <a:t>k,d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问题的最优解是</a:t>
            </a:r>
            <a:r>
              <a:rPr lang="en-US" altLang="zh-CN" dirty="0" smtClean="0"/>
              <a:t>OPT(I)=max{</a:t>
            </a:r>
            <a:r>
              <a:rPr lang="en-US" altLang="zh-CN" dirty="0" err="1" smtClean="0"/>
              <a:t>d|G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n,d</a:t>
            </a:r>
            <a:r>
              <a:rPr lang="en-US" altLang="zh-CN" dirty="0" smtClean="0"/>
              <a:t>) ≤M}</a:t>
            </a:r>
          </a:p>
          <a:p>
            <a:pPr lvl="3"/>
            <a:endParaRPr lang="en-US" altLang="zh-CN" sz="800" dirty="0" smtClean="0"/>
          </a:p>
          <a:p>
            <a:pPr lvl="3"/>
            <a:r>
              <a:rPr lang="zh-CN" altLang="en-US" dirty="0" smtClean="0"/>
              <a:t>递归关系：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3"/>
            <a:endParaRPr lang="en-US" altLang="zh-CN" sz="800" dirty="0" smtClean="0"/>
          </a:p>
          <a:p>
            <a:pPr lvl="3">
              <a:buNone/>
            </a:pPr>
            <a:r>
              <a:rPr lang="en-US" altLang="zh-CN" dirty="0" smtClean="0"/>
              <a:t>                                                             </a:t>
            </a:r>
            <a:r>
              <a:rPr lang="zh-CN" altLang="en-US" dirty="0" smtClean="0"/>
              <a:t>，   </a:t>
            </a:r>
            <a:r>
              <a:rPr lang="en-US" altLang="zh-CN" dirty="0" smtClean="0"/>
              <a:t> 0≤k≤n-1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0≤d≤D</a:t>
            </a:r>
          </a:p>
          <a:p>
            <a:pPr lvl="3"/>
            <a:r>
              <a:rPr lang="zh-CN" altLang="en-US" dirty="0" smtClean="0"/>
              <a:t>类似第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章，容易给出最优化算法，</a:t>
            </a:r>
            <a:r>
              <a:rPr lang="en-US" altLang="zh-CN" dirty="0" smtClean="0"/>
              <a:t>T(n)=O(</a:t>
            </a:r>
            <a:r>
              <a:rPr lang="en-US" altLang="zh-CN" dirty="0" err="1" smtClean="0"/>
              <a:t>nD</a:t>
            </a:r>
            <a:r>
              <a:rPr lang="en-US" altLang="zh-CN" dirty="0" smtClean="0"/>
              <a:t>)=O(n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v</a:t>
            </a:r>
            <a:r>
              <a:rPr lang="en-US" altLang="zh-CN" baseline="-25000" dirty="0" smtClean="0"/>
              <a:t>max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195638" y="2214562"/>
          <a:ext cx="4091006" cy="714372"/>
        </p:xfrm>
        <a:graphic>
          <a:graphicData uri="http://schemas.openxmlformats.org/presentationml/2006/ole">
            <p:oleObj spid="_x0000_s45058" name="公式" r:id="rId3" imgW="2717640" imgH="431640" progId="Equation.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358082" y="2214554"/>
          <a:ext cx="928694" cy="714380"/>
        </p:xfrm>
        <a:graphic>
          <a:graphicData uri="http://schemas.openxmlformats.org/presentationml/2006/ole">
            <p:oleObj spid="_x0000_s45059" name="公式" r:id="rId4" imgW="596880" imgH="431640" progId="Equation.3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109913" y="4286261"/>
          <a:ext cx="5353050" cy="714375"/>
        </p:xfrm>
        <a:graphic>
          <a:graphicData uri="http://schemas.openxmlformats.org/presentationml/2006/ole">
            <p:oleObj spid="_x0000_s45060" name="公式" r:id="rId5" imgW="3708360" imgH="482400" progId="Equation.3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143240" y="4929198"/>
          <a:ext cx="2500330" cy="714380"/>
        </p:xfrm>
        <a:graphic>
          <a:graphicData uri="http://schemas.openxmlformats.org/presentationml/2006/ole">
            <p:oleObj spid="_x0000_s45061" name="公式" r:id="rId6" imgW="1752480" imgH="482400" progId="Equation.3">
              <p:embed/>
            </p:oleObj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 dirty="0" smtClean="0"/>
              <a:t>0/1</a:t>
            </a:r>
            <a:r>
              <a:rPr lang="zh-CN" altLang="en-US" sz="4000" dirty="0" smtClean="0"/>
              <a:t>背包问题的近似算法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600200"/>
            <a:ext cx="8401080" cy="4530725"/>
          </a:xfrm>
        </p:spPr>
        <p:txBody>
          <a:bodyPr/>
          <a:lstStyle/>
          <a:p>
            <a:pPr lvl="2"/>
            <a:r>
              <a:rPr lang="zh-CN" altLang="en-US" dirty="0" smtClean="0"/>
              <a:t>完全多项式近似方案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算法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是伪多项式时间算法。当物品的价值很大时，</a:t>
            </a:r>
            <a:r>
              <a:rPr lang="en-US" altLang="zh-CN" dirty="0" smtClean="0"/>
              <a:t>D</a:t>
            </a:r>
            <a:r>
              <a:rPr lang="zh-CN" altLang="en-US" dirty="0" smtClean="0"/>
              <a:t>很大。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为了节省时间，我们不去检查</a:t>
            </a:r>
            <a:r>
              <a:rPr lang="en-US" altLang="zh-CN" dirty="0" smtClean="0"/>
              <a:t>0-D</a:t>
            </a:r>
            <a:r>
              <a:rPr lang="zh-CN" altLang="en-US" dirty="0" smtClean="0"/>
              <a:t>间的每一个值，而是把</a:t>
            </a:r>
            <a:r>
              <a:rPr lang="en-US" altLang="zh-CN" dirty="0" smtClean="0"/>
              <a:t>0-D</a:t>
            </a:r>
            <a:r>
              <a:rPr lang="zh-CN" altLang="en-US" dirty="0" smtClean="0"/>
              <a:t>分为若干段，每段长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。忽略每一段内的差别，每段只检查一个代表，就会缩短算法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的时间。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当然，这样最后得到的未必是最优解，用损失一定精度换来时间复杂度的降低，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的大小控制逼近精度。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算法</a:t>
            </a:r>
            <a:r>
              <a:rPr lang="en-US" altLang="zh-CN" dirty="0" smtClean="0"/>
              <a:t>FPTAS</a:t>
            </a:r>
          </a:p>
          <a:p>
            <a:pPr lvl="3"/>
            <a:r>
              <a:rPr lang="zh-CN" altLang="en-US" dirty="0" smtClean="0"/>
              <a:t>输入</a:t>
            </a:r>
            <a:r>
              <a:rPr lang="zh-CN" altLang="en-US" dirty="0" smtClean="0">
                <a:sym typeface="Symbol"/>
              </a:rPr>
              <a:t></a:t>
            </a:r>
            <a:r>
              <a:rPr lang="en-US" altLang="zh-CN" dirty="0" smtClean="0">
                <a:sym typeface="Symbol"/>
              </a:rPr>
              <a:t>&gt;0</a:t>
            </a:r>
            <a:r>
              <a:rPr lang="zh-CN" altLang="en-US" dirty="0" smtClean="0">
                <a:sym typeface="Symbol"/>
              </a:rPr>
              <a:t>和实例</a:t>
            </a:r>
            <a:r>
              <a:rPr lang="en-US" altLang="zh-CN" dirty="0" smtClean="0">
                <a:sym typeface="Symbol"/>
              </a:rPr>
              <a:t>I</a:t>
            </a:r>
          </a:p>
          <a:p>
            <a:pPr lvl="3"/>
            <a:r>
              <a:rPr lang="zh-CN" altLang="en-US" dirty="0" smtClean="0">
                <a:sym typeface="Symbol"/>
              </a:rPr>
              <a:t>令</a:t>
            </a:r>
            <a:r>
              <a:rPr lang="en-US" altLang="zh-CN" dirty="0" smtClean="0">
                <a:sym typeface="Symbol"/>
              </a:rPr>
              <a:t>b=max{</a:t>
            </a:r>
            <a:r>
              <a:rPr lang="en-US" altLang="zh-CN" dirty="0" err="1" smtClean="0">
                <a:sym typeface="Symbol"/>
              </a:rPr>
              <a:t>v</a:t>
            </a:r>
            <a:r>
              <a:rPr lang="en-US" altLang="zh-CN" baseline="-25000" dirty="0" err="1" smtClean="0">
                <a:sym typeface="Symbol"/>
              </a:rPr>
              <a:t>max</a:t>
            </a:r>
            <a:r>
              <a:rPr lang="en-US" altLang="zh-CN" dirty="0" smtClean="0">
                <a:sym typeface="Symbol"/>
              </a:rPr>
              <a:t>/(1+1/</a:t>
            </a:r>
            <a:r>
              <a:rPr lang="zh-CN" altLang="en-US" dirty="0" smtClean="0">
                <a:sym typeface="Symbol"/>
              </a:rPr>
              <a:t></a:t>
            </a:r>
            <a:r>
              <a:rPr lang="en-US" altLang="zh-CN" dirty="0" smtClean="0">
                <a:sym typeface="Symbol"/>
              </a:rPr>
              <a:t>)n,1}</a:t>
            </a:r>
          </a:p>
          <a:p>
            <a:pPr lvl="3"/>
            <a:r>
              <a:rPr lang="zh-CN" altLang="en-US" dirty="0" smtClean="0">
                <a:sym typeface="Symbol"/>
              </a:rPr>
              <a:t>令</a:t>
            </a:r>
            <a:r>
              <a:rPr lang="en-US" altLang="zh-CN" dirty="0" smtClean="0">
                <a:sym typeface="Symbol"/>
              </a:rPr>
              <a:t>v</a:t>
            </a:r>
            <a:r>
              <a:rPr lang="en-US" altLang="zh-CN" baseline="30000" dirty="0" smtClean="0">
                <a:sym typeface="Symbol"/>
              </a:rPr>
              <a:t>/</a:t>
            </a:r>
            <a:r>
              <a:rPr lang="en-US" altLang="zh-CN" baseline="-25000" dirty="0" err="1" smtClean="0">
                <a:sym typeface="Symbol"/>
              </a:rPr>
              <a:t>i</a:t>
            </a:r>
            <a:r>
              <a:rPr lang="en-US" altLang="zh-CN" dirty="0" smtClean="0">
                <a:sym typeface="Symbol"/>
              </a:rPr>
              <a:t>=v</a:t>
            </a:r>
            <a:r>
              <a:rPr lang="en-US" altLang="zh-CN" baseline="-25000" dirty="0" smtClean="0">
                <a:sym typeface="Symbol"/>
              </a:rPr>
              <a:t>i</a:t>
            </a:r>
            <a:r>
              <a:rPr lang="en-US" altLang="zh-CN" dirty="0" smtClean="0">
                <a:sym typeface="Symbol"/>
              </a:rPr>
              <a:t>/b</a:t>
            </a:r>
            <a:r>
              <a:rPr lang="zh-CN" altLang="en-US" dirty="0" smtClean="0">
                <a:sym typeface="Symbol"/>
              </a:rPr>
              <a:t>，</a:t>
            </a:r>
            <a:r>
              <a:rPr lang="en-US" altLang="zh-CN" dirty="0" smtClean="0">
                <a:sym typeface="Symbol"/>
              </a:rPr>
              <a:t>1 ≤</a:t>
            </a:r>
            <a:r>
              <a:rPr lang="en-US" altLang="zh-CN" dirty="0" err="1" smtClean="0">
                <a:sym typeface="Symbol"/>
              </a:rPr>
              <a:t>i≤n</a:t>
            </a:r>
            <a:r>
              <a:rPr lang="zh-CN" altLang="en-US" dirty="0" smtClean="0">
                <a:sym typeface="Symbol"/>
              </a:rPr>
              <a:t>，把</a:t>
            </a:r>
            <a:r>
              <a:rPr lang="en-US" altLang="zh-CN" dirty="0" smtClean="0">
                <a:sym typeface="Symbol"/>
              </a:rPr>
              <a:t>I</a:t>
            </a:r>
            <a:r>
              <a:rPr lang="zh-CN" altLang="en-US" dirty="0" smtClean="0">
                <a:sym typeface="Symbol"/>
              </a:rPr>
              <a:t>中的物品价值</a:t>
            </a:r>
            <a:r>
              <a:rPr lang="en-US" altLang="zh-CN" dirty="0" smtClean="0">
                <a:sym typeface="Symbol"/>
              </a:rPr>
              <a:t>v</a:t>
            </a:r>
            <a:r>
              <a:rPr lang="en-US" altLang="zh-CN" baseline="-25000" dirty="0" smtClean="0">
                <a:sym typeface="Symbol"/>
              </a:rPr>
              <a:t>i</a:t>
            </a:r>
            <a:r>
              <a:rPr lang="zh-CN" altLang="en-US" dirty="0" smtClean="0">
                <a:sym typeface="Symbol"/>
              </a:rPr>
              <a:t>换成</a:t>
            </a:r>
            <a:r>
              <a:rPr lang="en-US" altLang="zh-CN" dirty="0" smtClean="0">
                <a:sym typeface="Symbol"/>
              </a:rPr>
              <a:t>v</a:t>
            </a:r>
            <a:r>
              <a:rPr lang="en-US" altLang="zh-CN" baseline="30000" dirty="0" smtClean="0">
                <a:sym typeface="Symbol"/>
              </a:rPr>
              <a:t>/</a:t>
            </a:r>
            <a:r>
              <a:rPr lang="en-US" altLang="zh-CN" baseline="-25000" dirty="0" err="1" smtClean="0">
                <a:sym typeface="Symbol"/>
              </a:rPr>
              <a:t>i</a:t>
            </a:r>
            <a:r>
              <a:rPr lang="zh-CN" altLang="en-US" dirty="0" smtClean="0">
                <a:sym typeface="Symbol"/>
              </a:rPr>
              <a:t>，记新实例为</a:t>
            </a:r>
            <a:r>
              <a:rPr lang="en-US" altLang="zh-CN" dirty="0" smtClean="0">
                <a:sym typeface="Symbol"/>
              </a:rPr>
              <a:t>I</a:t>
            </a:r>
            <a:r>
              <a:rPr lang="en-US" altLang="zh-CN" baseline="30000" dirty="0" smtClean="0">
                <a:sym typeface="Symbol"/>
              </a:rPr>
              <a:t>/</a:t>
            </a:r>
          </a:p>
          <a:p>
            <a:pPr lvl="3"/>
            <a:r>
              <a:rPr lang="zh-CN" altLang="en-US" dirty="0" smtClean="0">
                <a:sym typeface="Symbol"/>
              </a:rPr>
              <a:t>对</a:t>
            </a:r>
            <a:r>
              <a:rPr lang="en-US" altLang="zh-CN" dirty="0" smtClean="0">
                <a:sym typeface="Symbol"/>
              </a:rPr>
              <a:t>I</a:t>
            </a:r>
            <a:r>
              <a:rPr lang="en-US" altLang="zh-CN" baseline="30000" dirty="0" smtClean="0">
                <a:sym typeface="Symbol"/>
              </a:rPr>
              <a:t>/</a:t>
            </a:r>
            <a:r>
              <a:rPr lang="zh-CN" altLang="en-US" dirty="0" smtClean="0">
                <a:sym typeface="Symbol"/>
              </a:rPr>
              <a:t>应用算法</a:t>
            </a:r>
            <a:r>
              <a:rPr lang="en-US" altLang="zh-CN" dirty="0" smtClean="0">
                <a:sym typeface="Symbol"/>
              </a:rPr>
              <a:t>A</a:t>
            </a:r>
            <a:r>
              <a:rPr lang="zh-CN" altLang="en-US" dirty="0" smtClean="0">
                <a:sym typeface="Symbol"/>
              </a:rPr>
              <a:t>得到解</a:t>
            </a:r>
            <a:r>
              <a:rPr lang="en-US" altLang="zh-CN" dirty="0" smtClean="0">
                <a:sym typeface="Symbol"/>
              </a:rPr>
              <a:t>S</a:t>
            </a:r>
            <a:r>
              <a:rPr lang="zh-CN" altLang="en-US" dirty="0" smtClean="0">
                <a:sym typeface="Symbol"/>
              </a:rPr>
              <a:t>，取</a:t>
            </a:r>
            <a:r>
              <a:rPr lang="en-US" altLang="zh-CN" dirty="0" smtClean="0">
                <a:sym typeface="Symbol"/>
              </a:rPr>
              <a:t>S</a:t>
            </a:r>
            <a:r>
              <a:rPr lang="zh-CN" altLang="en-US" dirty="0" smtClean="0">
                <a:sym typeface="Symbol"/>
              </a:rPr>
              <a:t>作为实例</a:t>
            </a:r>
            <a:r>
              <a:rPr lang="en-US" altLang="zh-CN" dirty="0" smtClean="0">
                <a:sym typeface="Symbol"/>
              </a:rPr>
              <a:t>I</a:t>
            </a:r>
            <a:r>
              <a:rPr lang="zh-CN" altLang="en-US" dirty="0" smtClean="0">
                <a:sym typeface="Symbol"/>
              </a:rPr>
              <a:t>的近似解。</a:t>
            </a:r>
            <a:endParaRPr lang="en-US" altLang="zh-CN" dirty="0" smtClean="0">
              <a:sym typeface="Symbol"/>
            </a:endParaRPr>
          </a:p>
          <a:p>
            <a:pPr lvl="3"/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 dirty="0" smtClean="0"/>
              <a:t>0/1</a:t>
            </a:r>
            <a:r>
              <a:rPr lang="zh-CN" altLang="en-US" sz="4000" dirty="0" smtClean="0"/>
              <a:t>背包问题的近似算法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285860"/>
            <a:ext cx="8572560" cy="4845065"/>
          </a:xfrm>
        </p:spPr>
        <p:txBody>
          <a:bodyPr/>
          <a:lstStyle/>
          <a:p>
            <a:pPr lvl="1"/>
            <a:r>
              <a:rPr lang="zh-CN" altLang="en-US" sz="2400" dirty="0" smtClean="0"/>
              <a:t>定理：对任意</a:t>
            </a:r>
            <a:r>
              <a:rPr lang="zh-CN" altLang="en-US" sz="2400" dirty="0" smtClean="0">
                <a:sym typeface="Symbol"/>
              </a:rPr>
              <a:t></a:t>
            </a:r>
            <a:r>
              <a:rPr lang="en-US" altLang="zh-CN" sz="2400" dirty="0" smtClean="0">
                <a:sym typeface="Symbol"/>
              </a:rPr>
              <a:t>&gt;0</a:t>
            </a:r>
            <a:r>
              <a:rPr lang="zh-CN" altLang="en-US" sz="2400" dirty="0" smtClean="0">
                <a:sym typeface="Symbol"/>
              </a:rPr>
              <a:t>和</a:t>
            </a:r>
            <a:r>
              <a:rPr lang="en-US" altLang="zh-CN" sz="2400" dirty="0" smtClean="0">
                <a:sym typeface="Symbol"/>
              </a:rPr>
              <a:t>0/1</a:t>
            </a:r>
            <a:r>
              <a:rPr lang="zh-CN" altLang="en-US" sz="2400" dirty="0" smtClean="0">
                <a:sym typeface="Symbol"/>
              </a:rPr>
              <a:t>背包问题的实例</a:t>
            </a:r>
            <a:r>
              <a:rPr lang="en-US" altLang="zh-CN" sz="2400" dirty="0" smtClean="0">
                <a:sym typeface="Symbol"/>
              </a:rPr>
              <a:t>I</a:t>
            </a:r>
            <a:r>
              <a:rPr lang="zh-CN" altLang="en-US" sz="2400" dirty="0" smtClean="0">
                <a:sym typeface="Symbol"/>
              </a:rPr>
              <a:t>，</a:t>
            </a:r>
            <a:endParaRPr lang="en-US" altLang="zh-CN" sz="2400" dirty="0" smtClean="0">
              <a:sym typeface="Symbol"/>
            </a:endParaRPr>
          </a:p>
          <a:p>
            <a:pPr lvl="1">
              <a:buNone/>
            </a:pPr>
            <a:r>
              <a:rPr lang="en-US" altLang="zh-CN" sz="2400" dirty="0" smtClean="0">
                <a:sym typeface="Symbol"/>
              </a:rPr>
              <a:t>    OPT(I)&lt;(1+</a:t>
            </a:r>
            <a:r>
              <a:rPr lang="zh-CN" altLang="en-US" sz="2400" dirty="0" smtClean="0">
                <a:sym typeface="Symbol"/>
              </a:rPr>
              <a:t></a:t>
            </a:r>
            <a:r>
              <a:rPr lang="en-US" altLang="zh-CN" sz="2400" dirty="0" smtClean="0">
                <a:sym typeface="Symbol"/>
              </a:rPr>
              <a:t>)FPTSA(I)</a:t>
            </a:r>
            <a:r>
              <a:rPr lang="zh-CN" altLang="en-US" sz="2400" dirty="0" smtClean="0">
                <a:sym typeface="Symbol"/>
              </a:rPr>
              <a:t>，复杂度</a:t>
            </a:r>
            <a:r>
              <a:rPr lang="en-US" altLang="zh-CN" sz="2400" dirty="0" smtClean="0">
                <a:sym typeface="Symbol"/>
              </a:rPr>
              <a:t>T(n)=O(n</a:t>
            </a:r>
            <a:r>
              <a:rPr lang="en-US" altLang="zh-CN" sz="2400" baseline="30000" dirty="0" smtClean="0">
                <a:sym typeface="Symbol"/>
              </a:rPr>
              <a:t>3</a:t>
            </a:r>
            <a:r>
              <a:rPr lang="en-US" altLang="zh-CN" sz="2400" dirty="0" smtClean="0">
                <a:sym typeface="Symbol"/>
              </a:rPr>
              <a:t>(1+1/</a:t>
            </a:r>
            <a:r>
              <a:rPr lang="zh-CN" altLang="en-US" sz="2400" dirty="0" smtClean="0">
                <a:sym typeface="Symbol"/>
              </a:rPr>
              <a:t></a:t>
            </a:r>
            <a:r>
              <a:rPr lang="en-US" altLang="zh-CN" sz="2400" dirty="0" smtClean="0">
                <a:sym typeface="Symbol"/>
              </a:rPr>
              <a:t>))</a:t>
            </a:r>
          </a:p>
          <a:p>
            <a:pPr lvl="1"/>
            <a:r>
              <a:rPr lang="zh-CN" altLang="en-US" sz="2400" dirty="0" smtClean="0"/>
              <a:t>证明：</a:t>
            </a:r>
            <a:r>
              <a:rPr lang="zh-CN" altLang="en-US" sz="2000" dirty="0" smtClean="0"/>
              <a:t>由于</a:t>
            </a:r>
            <a:r>
              <a:rPr lang="en-US" altLang="zh-CN" sz="2000" dirty="0" smtClean="0"/>
              <a:t>(v</a:t>
            </a:r>
            <a:r>
              <a:rPr lang="en-US" altLang="zh-CN" sz="2000" baseline="30000" dirty="0" smtClean="0"/>
              <a:t>/</a:t>
            </a:r>
            <a:r>
              <a:rPr lang="en-US" altLang="zh-CN" sz="2000" baseline="-25000" dirty="0" smtClean="0"/>
              <a:t>i</a:t>
            </a:r>
            <a:r>
              <a:rPr lang="en-US" altLang="zh-CN" sz="2000" dirty="0" smtClean="0"/>
              <a:t>-1)b&lt;v</a:t>
            </a:r>
            <a:r>
              <a:rPr lang="en-US" altLang="zh-CN" sz="2000" baseline="-25000" dirty="0" smtClean="0"/>
              <a:t>i</a:t>
            </a:r>
            <a:r>
              <a:rPr lang="en-US" altLang="zh-CN" sz="2000" dirty="0" smtClean="0"/>
              <a:t> ≤v</a:t>
            </a:r>
            <a:r>
              <a:rPr lang="en-US" altLang="zh-CN" sz="2000" baseline="30000" dirty="0" smtClean="0"/>
              <a:t>/</a:t>
            </a:r>
            <a:r>
              <a:rPr lang="en-US" altLang="zh-CN" sz="2000" baseline="-25000" dirty="0" err="1" smtClean="0"/>
              <a:t>i</a:t>
            </a:r>
            <a:r>
              <a:rPr lang="en-US" altLang="zh-CN" sz="2000" dirty="0" err="1" smtClean="0"/>
              <a:t>b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1 ≤ </a:t>
            </a:r>
            <a:r>
              <a:rPr lang="en-US" altLang="zh-CN" sz="2000" dirty="0" err="1" smtClean="0"/>
              <a:t>i≤n</a:t>
            </a:r>
            <a:r>
              <a:rPr lang="zh-CN" altLang="en-US" sz="2000" dirty="0" smtClean="0"/>
              <a:t>，对任意</a:t>
            </a:r>
            <a:r>
              <a:rPr lang="en-US" altLang="zh-CN" sz="2000" dirty="0" smtClean="0"/>
              <a:t>T</a:t>
            </a:r>
            <a:r>
              <a:rPr lang="en-US" altLang="zh-CN" sz="2000" dirty="0" smtClean="0">
                <a:sym typeface="Symbol"/>
              </a:rPr>
              <a:t>{1,2,..,n}</a:t>
            </a:r>
            <a:r>
              <a:rPr lang="zh-CN" altLang="en-US" sz="2000" dirty="0" smtClean="0">
                <a:sym typeface="Symbol"/>
              </a:rPr>
              <a:t>，有</a:t>
            </a:r>
            <a:endParaRPr lang="en-US" altLang="zh-CN" sz="2000" dirty="0" smtClean="0">
              <a:sym typeface="Symbol"/>
            </a:endParaRPr>
          </a:p>
          <a:p>
            <a:pPr lvl="1">
              <a:buNone/>
            </a:pPr>
            <a:r>
              <a:rPr lang="en-US" altLang="zh-CN" sz="2400" dirty="0" smtClean="0"/>
              <a:t>                                    </a:t>
            </a:r>
            <a:r>
              <a:rPr lang="zh-CN" altLang="en-US" sz="2400" dirty="0" smtClean="0"/>
              <a:t>，</a:t>
            </a:r>
            <a:r>
              <a:rPr lang="zh-CN" altLang="en-US" sz="2000" dirty="0" smtClean="0"/>
              <a:t>设</a:t>
            </a:r>
            <a:r>
              <a:rPr lang="en-US" altLang="zh-CN" sz="2000" dirty="0" smtClean="0"/>
              <a:t>I</a:t>
            </a:r>
            <a:r>
              <a:rPr lang="zh-CN" altLang="en-US" sz="2000" dirty="0" smtClean="0"/>
              <a:t>的最优解为</a:t>
            </a:r>
            <a:r>
              <a:rPr lang="en-US" altLang="zh-CN" sz="2000" dirty="0" smtClean="0"/>
              <a:t>S*</a:t>
            </a:r>
            <a:r>
              <a:rPr lang="zh-CN" altLang="en-US" sz="2000" dirty="0" smtClean="0"/>
              <a:t>，注意到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I</a:t>
            </a:r>
            <a:r>
              <a:rPr lang="en-US" altLang="zh-CN" sz="2000" baseline="30000" dirty="0" smtClean="0"/>
              <a:t>/</a:t>
            </a:r>
            <a:r>
              <a:rPr lang="zh-CN" altLang="en-US" sz="2000" dirty="0" smtClean="0"/>
              <a:t>的最优解</a:t>
            </a:r>
            <a:endParaRPr lang="en-US" altLang="zh-CN" sz="2000" dirty="0" smtClean="0"/>
          </a:p>
          <a:p>
            <a:pPr lvl="1">
              <a:buNone/>
            </a:pPr>
            <a:endParaRPr lang="en-US" altLang="zh-CN" sz="800" dirty="0" smtClean="0"/>
          </a:p>
          <a:p>
            <a:pPr lvl="1">
              <a:buNone/>
            </a:pPr>
            <a:r>
              <a:rPr lang="zh-CN" altLang="en-US" sz="2000" dirty="0" smtClean="0"/>
              <a:t>      则有</a:t>
            </a:r>
            <a:r>
              <a:rPr lang="en-US" altLang="zh-CN" sz="2000" dirty="0" smtClean="0"/>
              <a:t>OPT(I)-FPTAS(I)=</a:t>
            </a:r>
          </a:p>
          <a:p>
            <a:pPr lvl="1">
              <a:buNone/>
            </a:pPr>
            <a:r>
              <a:rPr lang="en-US" altLang="zh-CN" sz="800" dirty="0" smtClean="0"/>
              <a:t>                                       </a:t>
            </a:r>
          </a:p>
          <a:p>
            <a:pPr lvl="1">
              <a:buNone/>
            </a:pPr>
            <a:r>
              <a:rPr lang="en-US" altLang="zh-CN" sz="2000" dirty="0" smtClean="0"/>
              <a:t>                                        =</a:t>
            </a:r>
          </a:p>
          <a:p>
            <a:pPr lvl="1">
              <a:buNone/>
            </a:pPr>
            <a:r>
              <a:rPr lang="en-US" altLang="zh-CN" sz="800" dirty="0" smtClean="0"/>
              <a:t>                                       </a:t>
            </a:r>
          </a:p>
          <a:p>
            <a:pPr lvl="1">
              <a:buNone/>
            </a:pPr>
            <a:r>
              <a:rPr lang="en-US" altLang="zh-CN" sz="2000" dirty="0" smtClean="0"/>
              <a:t>                                        ≤                     ≤</a:t>
            </a:r>
            <a:r>
              <a:rPr lang="en-US" altLang="zh-CN" sz="2000" dirty="0" err="1" smtClean="0"/>
              <a:t>bn</a:t>
            </a:r>
            <a:r>
              <a:rPr lang="en-US" altLang="zh-CN" sz="2000" dirty="0" smtClean="0"/>
              <a:t>      (</a:t>
            </a:r>
            <a:r>
              <a:rPr lang="zh-CN" altLang="en-US" sz="2000" dirty="0" smtClean="0"/>
              <a:t>因为前两项≤</a:t>
            </a:r>
            <a:r>
              <a:rPr lang="en-US" altLang="zh-CN" sz="2000" dirty="0" smtClean="0"/>
              <a:t>0)</a:t>
            </a:r>
          </a:p>
          <a:p>
            <a:pPr lvl="1"/>
            <a:endParaRPr lang="en-US" altLang="zh-CN" sz="800" dirty="0" smtClean="0"/>
          </a:p>
          <a:p>
            <a:pPr lvl="1"/>
            <a:r>
              <a:rPr lang="zh-CN" altLang="en-US" sz="2000" dirty="0" smtClean="0"/>
              <a:t>对每一个</a:t>
            </a:r>
            <a:r>
              <a:rPr lang="zh-CN" altLang="en-US" sz="2000" dirty="0" smtClean="0">
                <a:sym typeface="Symbol"/>
              </a:rPr>
              <a:t></a:t>
            </a:r>
            <a:r>
              <a:rPr lang="en-US" altLang="zh-CN" sz="2000" dirty="0" smtClean="0">
                <a:sym typeface="Symbol"/>
              </a:rPr>
              <a:t>&gt;0</a:t>
            </a:r>
            <a:r>
              <a:rPr lang="zh-CN" altLang="en-US" sz="2000" dirty="0" smtClean="0">
                <a:sym typeface="Symbol"/>
              </a:rPr>
              <a:t>，若</a:t>
            </a:r>
            <a:r>
              <a:rPr lang="en-US" altLang="zh-CN" sz="2000" dirty="0" smtClean="0">
                <a:sym typeface="Symbol"/>
              </a:rPr>
              <a:t>b=1,</a:t>
            </a:r>
            <a:r>
              <a:rPr lang="zh-CN" altLang="en-US" sz="2000" dirty="0" smtClean="0">
                <a:sym typeface="Symbol"/>
              </a:rPr>
              <a:t>则</a:t>
            </a:r>
            <a:r>
              <a:rPr lang="en-US" altLang="zh-CN" sz="2000" dirty="0" smtClean="0">
                <a:sym typeface="Symbol"/>
              </a:rPr>
              <a:t>I</a:t>
            </a:r>
            <a:r>
              <a:rPr lang="en-US" altLang="zh-CN" sz="2000" baseline="30000" dirty="0" smtClean="0">
                <a:sym typeface="Symbol"/>
              </a:rPr>
              <a:t>/</a:t>
            </a:r>
            <a:r>
              <a:rPr lang="zh-CN" altLang="en-US" sz="2000" dirty="0" smtClean="0">
                <a:sym typeface="Symbol"/>
              </a:rPr>
              <a:t>就是</a:t>
            </a:r>
            <a:r>
              <a:rPr lang="en-US" altLang="zh-CN" sz="2000" dirty="0" smtClean="0">
                <a:sym typeface="Symbol"/>
              </a:rPr>
              <a:t>I,S</a:t>
            </a:r>
            <a:r>
              <a:rPr lang="zh-CN" altLang="en-US" sz="2000" dirty="0" smtClean="0">
                <a:sym typeface="Symbol"/>
              </a:rPr>
              <a:t>是</a:t>
            </a:r>
            <a:r>
              <a:rPr lang="en-US" altLang="zh-CN" sz="2000" dirty="0" smtClean="0">
                <a:sym typeface="Symbol"/>
              </a:rPr>
              <a:t>I</a:t>
            </a:r>
            <a:r>
              <a:rPr lang="zh-CN" altLang="en-US" sz="2000" dirty="0" smtClean="0">
                <a:sym typeface="Symbol"/>
              </a:rPr>
              <a:t>的最优解</a:t>
            </a:r>
            <a:r>
              <a:rPr lang="en-US" altLang="zh-CN" sz="2000" dirty="0" smtClean="0">
                <a:sym typeface="Symbol"/>
              </a:rPr>
              <a:t>,</a:t>
            </a:r>
            <a:r>
              <a:rPr lang="zh-CN" altLang="en-US" sz="2000" dirty="0" smtClean="0">
                <a:sym typeface="Symbol"/>
              </a:rPr>
              <a:t>从而</a:t>
            </a:r>
            <a:r>
              <a:rPr lang="en-US" altLang="zh-CN" sz="2000" dirty="0" smtClean="0"/>
              <a:t>OPT(I)=FPTAS(I) </a:t>
            </a:r>
          </a:p>
          <a:p>
            <a:pPr lvl="1"/>
            <a:r>
              <a:rPr lang="zh-CN" altLang="en-US" sz="2000" dirty="0" smtClean="0"/>
              <a:t>对</a:t>
            </a:r>
            <a:r>
              <a:rPr lang="en-US" altLang="zh-CN" sz="2000" dirty="0" smtClean="0"/>
              <a:t>b&gt;1</a:t>
            </a:r>
            <a:r>
              <a:rPr lang="zh-CN" altLang="en-US" sz="2000" dirty="0" smtClean="0"/>
              <a:t>，注意到</a:t>
            </a:r>
            <a:r>
              <a:rPr lang="en-US" altLang="zh-CN" sz="2000" dirty="0" err="1" smtClean="0"/>
              <a:t>v</a:t>
            </a:r>
            <a:r>
              <a:rPr lang="en-US" altLang="zh-CN" sz="2000" baseline="-25000" dirty="0" err="1" smtClean="0"/>
              <a:t>max</a:t>
            </a:r>
            <a:r>
              <a:rPr lang="en-US" altLang="zh-CN" sz="2000" dirty="0" smtClean="0"/>
              <a:t> ≤OPT(I)</a:t>
            </a:r>
            <a:r>
              <a:rPr lang="zh-CN" altLang="en-US" sz="2000" dirty="0" smtClean="0"/>
              <a:t>，得</a:t>
            </a:r>
            <a:r>
              <a:rPr lang="en-US" altLang="zh-CN" sz="2000" dirty="0" smtClean="0"/>
              <a:t>OPT(I)-FPTAS(I) &lt;</a:t>
            </a:r>
            <a:r>
              <a:rPr lang="en-US" altLang="zh-CN" sz="2000" dirty="0" err="1" smtClean="0"/>
              <a:t>v</a:t>
            </a:r>
            <a:r>
              <a:rPr lang="en-US" altLang="zh-CN" sz="2000" baseline="-25000" dirty="0" err="1" smtClean="0"/>
              <a:t>max</a:t>
            </a:r>
            <a:r>
              <a:rPr lang="en-US" altLang="zh-CN" sz="2000" dirty="0" smtClean="0"/>
              <a:t>/(1+</a:t>
            </a:r>
            <a:r>
              <a:rPr lang="en-US" altLang="zh-CN" sz="2000" dirty="0" smtClean="0">
                <a:sym typeface="Symbol"/>
              </a:rPr>
              <a:t>1/</a:t>
            </a:r>
            <a:r>
              <a:rPr lang="zh-CN" altLang="en-US" sz="2000" dirty="0" smtClean="0">
                <a:sym typeface="Symbol"/>
              </a:rPr>
              <a:t></a:t>
            </a:r>
            <a:r>
              <a:rPr lang="en-US" altLang="zh-CN" sz="2000" dirty="0" smtClean="0">
                <a:sym typeface="Symbol"/>
              </a:rPr>
              <a:t>) 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>
                <a:sym typeface="Symbol"/>
              </a:rPr>
              <a:t>     ≤OPT(I)</a:t>
            </a:r>
            <a:r>
              <a:rPr lang="en-US" altLang="zh-CN" sz="2000" dirty="0" smtClean="0"/>
              <a:t> /(1+</a:t>
            </a:r>
            <a:r>
              <a:rPr lang="en-US" altLang="zh-CN" sz="2000" dirty="0" smtClean="0">
                <a:sym typeface="Symbol"/>
              </a:rPr>
              <a:t>1/</a:t>
            </a:r>
            <a:r>
              <a:rPr lang="zh-CN" altLang="en-US" sz="2000" dirty="0" smtClean="0">
                <a:sym typeface="Symbol"/>
              </a:rPr>
              <a:t></a:t>
            </a:r>
            <a:r>
              <a:rPr lang="en-US" altLang="zh-CN" sz="2000" dirty="0" smtClean="0">
                <a:sym typeface="Symbol"/>
              </a:rPr>
              <a:t>)</a:t>
            </a:r>
            <a:r>
              <a:rPr lang="zh-CN" altLang="en-US" sz="2000" dirty="0" smtClean="0">
                <a:sym typeface="Symbol"/>
              </a:rPr>
              <a:t>，</a:t>
            </a:r>
            <a:r>
              <a:rPr lang="en-US" altLang="zh-CN" sz="2000" dirty="0" smtClean="0">
                <a:sym typeface="Symbol"/>
              </a:rPr>
              <a:t> </a:t>
            </a:r>
            <a:r>
              <a:rPr lang="zh-CN" altLang="en-US" sz="2000" dirty="0" smtClean="0">
                <a:sym typeface="Symbol"/>
              </a:rPr>
              <a:t>即</a:t>
            </a:r>
            <a:r>
              <a:rPr lang="en-US" altLang="zh-CN" sz="2000" dirty="0" smtClean="0">
                <a:sym typeface="Symbol"/>
              </a:rPr>
              <a:t>OPT(I) ≤(1+</a:t>
            </a:r>
            <a:r>
              <a:rPr lang="zh-CN" altLang="en-US" sz="2000" dirty="0" smtClean="0">
                <a:sym typeface="Symbol"/>
              </a:rPr>
              <a:t></a:t>
            </a:r>
            <a:r>
              <a:rPr lang="en-US" altLang="zh-CN" sz="2000" dirty="0" smtClean="0">
                <a:sym typeface="Symbol"/>
              </a:rPr>
              <a:t>)FPTSA(I)</a:t>
            </a:r>
            <a:r>
              <a:rPr lang="zh-CN" altLang="en-US" sz="2000" dirty="0" smtClean="0">
                <a:sym typeface="Symbol"/>
              </a:rPr>
              <a:t>。</a:t>
            </a:r>
            <a:endParaRPr lang="en-US" altLang="zh-CN" sz="2000" dirty="0" smtClean="0">
              <a:sym typeface="Symbol"/>
            </a:endParaRPr>
          </a:p>
          <a:p>
            <a:pPr lvl="1"/>
            <a:r>
              <a:rPr lang="zh-CN" altLang="en-US" sz="2000" dirty="0" smtClean="0">
                <a:sym typeface="Symbol"/>
              </a:rPr>
              <a:t>复杂度：计算</a:t>
            </a:r>
            <a:r>
              <a:rPr lang="en-US" altLang="zh-CN" sz="2000" dirty="0" smtClean="0">
                <a:sym typeface="Symbol"/>
              </a:rPr>
              <a:t>v</a:t>
            </a:r>
            <a:r>
              <a:rPr lang="en-US" altLang="zh-CN" sz="2000" baseline="30000" dirty="0" smtClean="0">
                <a:sym typeface="Symbol"/>
              </a:rPr>
              <a:t>/</a:t>
            </a:r>
            <a:r>
              <a:rPr lang="zh-CN" altLang="en-US" sz="2000" dirty="0" smtClean="0">
                <a:sym typeface="Symbol"/>
              </a:rPr>
              <a:t>：</a:t>
            </a:r>
            <a:r>
              <a:rPr lang="en-US" altLang="zh-CN" sz="2000" baseline="30000" dirty="0" smtClean="0">
                <a:sym typeface="Symbol"/>
              </a:rPr>
              <a:t> </a:t>
            </a:r>
            <a:r>
              <a:rPr lang="en-US" altLang="zh-CN" sz="2000" dirty="0" smtClean="0">
                <a:sym typeface="Symbol"/>
              </a:rPr>
              <a:t>O(n)</a:t>
            </a:r>
            <a:r>
              <a:rPr lang="zh-CN" altLang="en-US" sz="2000" dirty="0" smtClean="0">
                <a:sym typeface="Symbol"/>
              </a:rPr>
              <a:t>，主要</a:t>
            </a:r>
            <a:r>
              <a:rPr lang="en-US" altLang="zh-CN" sz="2000" dirty="0" smtClean="0">
                <a:sym typeface="Symbol"/>
              </a:rPr>
              <a:t> </a:t>
            </a:r>
            <a:r>
              <a:rPr lang="zh-CN" altLang="en-US" sz="2000" dirty="0" smtClean="0">
                <a:sym typeface="Symbol"/>
              </a:rPr>
              <a:t>运行</a:t>
            </a:r>
            <a:r>
              <a:rPr lang="en-US" altLang="zh-CN" sz="2000" dirty="0" smtClean="0">
                <a:sym typeface="Symbol"/>
              </a:rPr>
              <a:t>A</a:t>
            </a:r>
            <a:r>
              <a:rPr lang="zh-CN" altLang="en-US" sz="2000" dirty="0" smtClean="0">
                <a:sym typeface="Symbol"/>
              </a:rPr>
              <a:t>，</a:t>
            </a:r>
            <a:r>
              <a:rPr lang="en-US" altLang="zh-CN" sz="2000" dirty="0" smtClean="0">
                <a:sym typeface="Symbol"/>
              </a:rPr>
              <a:t>T(n)=(n</a:t>
            </a:r>
            <a:r>
              <a:rPr lang="en-US" altLang="zh-CN" sz="2000" baseline="30000" dirty="0" smtClean="0">
                <a:sym typeface="Symbol"/>
              </a:rPr>
              <a:t>2</a:t>
            </a:r>
            <a:r>
              <a:rPr lang="en-US" altLang="zh-CN" sz="2000" dirty="0" smtClean="0">
                <a:sym typeface="Symbol"/>
              </a:rPr>
              <a:t>v</a:t>
            </a:r>
            <a:r>
              <a:rPr lang="en-US" altLang="zh-CN" sz="2000" baseline="-25000" dirty="0" smtClean="0">
                <a:sym typeface="Symbol"/>
              </a:rPr>
              <a:t>max</a:t>
            </a:r>
            <a:r>
              <a:rPr lang="en-US" altLang="zh-CN" sz="2000" dirty="0" smtClean="0">
                <a:sym typeface="Symbol"/>
              </a:rPr>
              <a:t>/b)=O(n</a:t>
            </a:r>
            <a:r>
              <a:rPr lang="en-US" altLang="zh-CN" sz="2000" baseline="30000" dirty="0" smtClean="0">
                <a:sym typeface="Symbol"/>
              </a:rPr>
              <a:t>3</a:t>
            </a:r>
            <a:r>
              <a:rPr lang="en-US" altLang="zh-CN" sz="2000" dirty="0" smtClean="0">
                <a:sym typeface="Symbol"/>
              </a:rPr>
              <a:t>(</a:t>
            </a:r>
            <a:r>
              <a:rPr lang="en-US" altLang="zh-CN" sz="2000" dirty="0" smtClean="0"/>
              <a:t>1+</a:t>
            </a:r>
            <a:r>
              <a:rPr lang="en-US" altLang="zh-CN" sz="2000" dirty="0" smtClean="0">
                <a:sym typeface="Symbol"/>
              </a:rPr>
              <a:t>1/</a:t>
            </a:r>
            <a:r>
              <a:rPr lang="zh-CN" altLang="en-US" sz="2000" dirty="0" smtClean="0">
                <a:sym typeface="Symbol"/>
              </a:rPr>
              <a:t></a:t>
            </a:r>
            <a:r>
              <a:rPr lang="en-US" altLang="zh-CN" sz="2000" dirty="0" smtClean="0">
                <a:sym typeface="Symbol"/>
              </a:rPr>
              <a:t>))</a:t>
            </a:r>
            <a:endParaRPr lang="zh-CN" altLang="en-US" sz="2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71538" y="2643182"/>
          <a:ext cx="2571768" cy="571504"/>
        </p:xfrm>
        <a:graphic>
          <a:graphicData uri="http://schemas.openxmlformats.org/presentationml/2006/ole">
            <p:oleObj spid="_x0000_s46082" name="公式" r:id="rId3" imgW="1841400" imgH="342720" progId="Equation.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643306" y="3143248"/>
          <a:ext cx="1143008" cy="500066"/>
        </p:xfrm>
        <a:graphic>
          <a:graphicData uri="http://schemas.openxmlformats.org/presentationml/2006/ole">
            <p:oleObj spid="_x0000_s46083" name="公式" r:id="rId4" imgW="761760" imgH="342720" progId="Equation.3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643306" y="3657604"/>
          <a:ext cx="4714908" cy="557214"/>
        </p:xfrm>
        <a:graphic>
          <a:graphicData uri="http://schemas.openxmlformats.org/presentationml/2006/ole">
            <p:oleObj spid="_x0000_s46084" name="公式" r:id="rId5" imgW="3301920" imgH="342720" progId="Equation.3">
              <p:embed/>
            </p:oleObj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3571868" y="4214818"/>
          <a:ext cx="1414462" cy="557213"/>
        </p:xfrm>
        <a:graphic>
          <a:graphicData uri="http://schemas.openxmlformats.org/presentationml/2006/ole">
            <p:oleObj spid="_x0000_s46085" name="公式" r:id="rId6" imgW="990360" imgH="342720" progId="Equation.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近似算法的相关概念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530725"/>
          </a:xfrm>
        </p:spPr>
        <p:txBody>
          <a:bodyPr/>
          <a:lstStyle/>
          <a:p>
            <a:pPr lvl="1"/>
            <a:r>
              <a:rPr lang="zh-CN" altLang="en-US" sz="2800" dirty="0" smtClean="0"/>
              <a:t>求</a:t>
            </a:r>
            <a:r>
              <a:rPr lang="en-US" altLang="zh-CN" sz="2800" dirty="0" smtClean="0"/>
              <a:t>0/1</a:t>
            </a:r>
            <a:r>
              <a:rPr lang="zh-CN" altLang="en-US" sz="2800" dirty="0" smtClean="0"/>
              <a:t>背包问题的绝对近似解是</a:t>
            </a:r>
            <a:r>
              <a:rPr lang="en-US" altLang="zh-CN" sz="2800" dirty="0" smtClean="0"/>
              <a:t>NP</a:t>
            </a:r>
            <a:r>
              <a:rPr lang="zh-CN" altLang="en-US" sz="2800" dirty="0" smtClean="0"/>
              <a:t>难问题</a:t>
            </a:r>
            <a:endParaRPr lang="en-US" altLang="zh-CN" sz="2800" dirty="0" smtClean="0"/>
          </a:p>
          <a:p>
            <a:pPr lvl="2"/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</a:rPr>
              <a:t>对于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0/1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</a:rPr>
              <a:t>背包问题的实例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{</a:t>
            </a:r>
            <a:r>
              <a:rPr lang="en-US" altLang="zh-CN" sz="2000" dirty="0" err="1" smtClean="0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sz="2000" baseline="-25000" dirty="0" err="1" smtClean="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000" dirty="0" err="1" smtClean="0">
                <a:latin typeface="Times New Roman" pitchFamily="18" charset="0"/>
                <a:ea typeface="楷体_GB2312" pitchFamily="49" charset="-122"/>
              </a:rPr>
              <a:t>,w</a:t>
            </a:r>
            <a:r>
              <a:rPr lang="en-US" altLang="zh-CN" sz="2000" baseline="-25000" dirty="0" err="1" smtClean="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}, 1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i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</a:rPr>
              <a:t>，构造另一个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0/1</a:t>
            </a:r>
          </a:p>
          <a:p>
            <a:pPr lvl="2">
              <a:buNone/>
            </a:pP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</a:rPr>
              <a:t>背包问题的实例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'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</a:rPr>
              <a:t>： 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{(k+1)</a:t>
            </a:r>
            <a:r>
              <a:rPr lang="en-US" altLang="zh-CN" sz="2000" dirty="0" err="1" smtClean="0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sz="2000" baseline="-25000" dirty="0" err="1" smtClean="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000" dirty="0" err="1" smtClean="0">
                <a:latin typeface="Times New Roman" pitchFamily="18" charset="0"/>
                <a:ea typeface="楷体_GB2312" pitchFamily="49" charset="-122"/>
              </a:rPr>
              <a:t>,w</a:t>
            </a:r>
            <a:r>
              <a:rPr lang="en-US" altLang="zh-CN" sz="2000" baseline="-25000" dirty="0" err="1" smtClean="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}, 1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i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</a:rPr>
              <a:t>，显然，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</a:rPr>
              <a:t>与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I'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</a:rPr>
              <a:t>有相同</a:t>
            </a:r>
          </a:p>
          <a:p>
            <a:pPr lvl="2">
              <a:buNone/>
            </a:pP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</a:rPr>
              <a:t>的可行解集，而且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sz="2000" baseline="30000" dirty="0" smtClean="0">
                <a:latin typeface="Times New Roman" pitchFamily="18" charset="0"/>
                <a:ea typeface="楷体_GB2312" pitchFamily="49" charset="-122"/>
              </a:rPr>
              <a:t>*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(I')=(k+1)F</a:t>
            </a:r>
            <a:r>
              <a:rPr lang="en-US" altLang="zh-CN" sz="2000" baseline="30000" dirty="0" smtClean="0">
                <a:latin typeface="Times New Roman" pitchFamily="18" charset="0"/>
                <a:ea typeface="楷体_GB2312" pitchFamily="49" charset="-122"/>
              </a:rPr>
              <a:t>*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(I)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</a:rPr>
              <a:t>。</a:t>
            </a:r>
          </a:p>
          <a:p>
            <a:pPr lvl="2"/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</a:rPr>
              <a:t>如果存在求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0/1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</a:rPr>
              <a:t>背包问题绝对近似解的多项式时间算法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</a:rPr>
              <a:t>，使</a:t>
            </a:r>
          </a:p>
          <a:p>
            <a:pPr lvl="2">
              <a:buNone/>
            </a:pP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</a:rPr>
              <a:t>得  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|F</a:t>
            </a:r>
            <a:r>
              <a:rPr lang="en-US" altLang="zh-CN" sz="2000" baseline="30000" dirty="0" smtClean="0">
                <a:latin typeface="Times New Roman" pitchFamily="18" charset="0"/>
                <a:ea typeface="楷体_GB2312" pitchFamily="49" charset="-122"/>
              </a:rPr>
              <a:t>*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(I) 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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 F(I)| 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 k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，则可以调用算法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求问题实例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I'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，有</a:t>
            </a:r>
          </a:p>
          <a:p>
            <a:pPr lvl="2">
              <a:buNone/>
            </a:pP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                                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|F</a:t>
            </a:r>
            <a:r>
              <a:rPr lang="en-US" altLang="zh-CN" sz="2000" baseline="30000" dirty="0" smtClean="0">
                <a:latin typeface="Times New Roman" pitchFamily="18" charset="0"/>
                <a:ea typeface="楷体_GB2312" pitchFamily="49" charset="-122"/>
              </a:rPr>
              <a:t>*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(I') 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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 F(I')| 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 k                               (1)</a:t>
            </a:r>
            <a:endParaRPr lang="zh-CN" altLang="en-US" sz="2000" dirty="0" smtClean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lvl="2"/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设对应的解为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。在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p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i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和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k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均为整数的情况下，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F(I')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或等于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F*(I') </a:t>
            </a:r>
            <a:endParaRPr lang="zh-CN" altLang="en-US" sz="2000" dirty="0" smtClean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lvl="2">
              <a:buNone/>
            </a:pP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或者至多为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F</a:t>
            </a:r>
            <a:r>
              <a:rPr lang="en-US" altLang="zh-CN" sz="2000" baseline="30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*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(I') 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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(k+1)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。因而，由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(1)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式得到：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F(I')=F*(I')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，即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</a:p>
          <a:p>
            <a:pPr lvl="2">
              <a:buNone/>
            </a:pP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是问题实例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I'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的最优解，也即是问题实例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I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的最优解。这说明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0/1</a:t>
            </a:r>
          </a:p>
          <a:p>
            <a:pPr lvl="2">
              <a:buNone/>
            </a:pP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背包问题有多项式时间的确定算法求得最优解。由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0/1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背包问题</a:t>
            </a:r>
          </a:p>
          <a:p>
            <a:pPr lvl="2">
              <a:buNone/>
            </a:pP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是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NP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难问题可知，绝对近似的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0/1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背包问题也是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NP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难问题。</a:t>
            </a:r>
          </a:p>
          <a:p>
            <a:pPr lvl="2"/>
            <a:endParaRPr lang="zh-CN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近似算法的相关概念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530725"/>
          </a:xfrm>
        </p:spPr>
        <p:txBody>
          <a:bodyPr/>
          <a:lstStyle/>
          <a:p>
            <a:pPr lvl="1"/>
            <a:r>
              <a:rPr lang="en-US" altLang="zh-CN" sz="2800" dirty="0" smtClean="0">
                <a:latin typeface="宋体" charset="-122"/>
                <a:sym typeface="Symbol" pitchFamily="18" charset="2"/>
              </a:rPr>
              <a:t>-</a:t>
            </a:r>
            <a:r>
              <a:rPr lang="zh-CN" altLang="en-US" sz="2800" dirty="0" smtClean="0">
                <a:latin typeface="宋体" charset="-122"/>
                <a:sym typeface="Symbol" pitchFamily="18" charset="2"/>
              </a:rPr>
              <a:t>近似算法</a:t>
            </a:r>
            <a:endParaRPr lang="en-US" altLang="zh-CN" sz="2800" dirty="0" smtClean="0">
              <a:latin typeface="宋体" charset="-122"/>
              <a:sym typeface="Symbol" pitchFamily="18" charset="2"/>
            </a:endParaRPr>
          </a:p>
          <a:p>
            <a:pPr lvl="2"/>
            <a:r>
              <a:rPr lang="zh-CN" altLang="en-US" smtClean="0">
                <a:latin typeface="宋体" charset="-122"/>
                <a:sym typeface="Symbol" pitchFamily="18" charset="2"/>
              </a:rPr>
              <a:t>多机调度</a:t>
            </a:r>
            <a:r>
              <a:rPr lang="zh-CN" altLang="en-US" dirty="0" smtClean="0">
                <a:latin typeface="宋体" charset="-122"/>
                <a:sym typeface="Symbol" pitchFamily="18" charset="2"/>
              </a:rPr>
              <a:t>问题：</a:t>
            </a:r>
            <a:r>
              <a:rPr lang="zh-CN" altLang="en-US" sz="2000" dirty="0" smtClean="0">
                <a:latin typeface="Times New Roman" pitchFamily="18" charset="0"/>
              </a:rPr>
              <a:t>有</a:t>
            </a:r>
            <a:r>
              <a:rPr lang="en-US" altLang="zh-CN" sz="2000" dirty="0" smtClean="0">
                <a:latin typeface="Times New Roman" pitchFamily="18" charset="0"/>
              </a:rPr>
              <a:t>n</a:t>
            </a:r>
            <a:r>
              <a:rPr lang="zh-CN" altLang="en-US" sz="2000" dirty="0" smtClean="0">
                <a:latin typeface="Times New Roman" pitchFamily="18" charset="0"/>
              </a:rPr>
              <a:t>项独立的作业集</a:t>
            </a:r>
            <a:r>
              <a:rPr lang="en-US" altLang="zh-CN" sz="2000" dirty="0" smtClean="0">
                <a:latin typeface="Times New Roman" pitchFamily="18" charset="0"/>
              </a:rPr>
              <a:t>A={1,2,…, n}</a:t>
            </a:r>
            <a:r>
              <a:rPr lang="zh-CN" altLang="en-US" sz="2000" dirty="0" smtClean="0">
                <a:latin typeface="Times New Roman" pitchFamily="18" charset="0"/>
              </a:rPr>
              <a:t>，由</a:t>
            </a:r>
            <a:r>
              <a:rPr lang="en-US" altLang="zh-CN" sz="2000" dirty="0" smtClean="0">
                <a:latin typeface="Times New Roman" pitchFamily="18" charset="0"/>
              </a:rPr>
              <a:t>m</a:t>
            </a:r>
            <a:r>
              <a:rPr lang="zh-CN" altLang="en-US" sz="2000" dirty="0" smtClean="0">
                <a:latin typeface="Times New Roman" pitchFamily="18" charset="0"/>
              </a:rPr>
              <a:t>台相同的机器加工处理。作业 </a:t>
            </a:r>
            <a:r>
              <a:rPr lang="en-US" altLang="zh-CN" sz="2000" dirty="0" err="1" smtClean="0">
                <a:latin typeface="Times New Roman" pitchFamily="18" charset="0"/>
              </a:rPr>
              <a:t>a</a:t>
            </a:r>
            <a:r>
              <a:rPr lang="zh-CN" altLang="en-US" sz="2000" dirty="0" smtClean="0">
                <a:latin typeface="Times New Roman" pitchFamily="18" charset="0"/>
              </a:rPr>
              <a:t>所需要的处理时间为</a:t>
            </a:r>
            <a:r>
              <a:rPr lang="en-US" altLang="zh-CN" sz="2000" dirty="0" smtClean="0">
                <a:latin typeface="Times New Roman" pitchFamily="18" charset="0"/>
              </a:rPr>
              <a:t>t(a)</a:t>
            </a:r>
            <a:r>
              <a:rPr lang="zh-CN" altLang="en-US" sz="2000" dirty="0" smtClean="0">
                <a:latin typeface="Times New Roman" pitchFamily="18" charset="0"/>
              </a:rPr>
              <a:t>。多机调度问题要求给出一种调度方案，使所给的</a:t>
            </a:r>
            <a:r>
              <a:rPr lang="en-US" altLang="zh-CN" sz="2000" dirty="0" smtClean="0">
                <a:latin typeface="Times New Roman" pitchFamily="18" charset="0"/>
              </a:rPr>
              <a:t>n</a:t>
            </a:r>
            <a:r>
              <a:rPr lang="zh-CN" altLang="en-US" sz="2000" dirty="0" smtClean="0">
                <a:latin typeface="Times New Roman" pitchFamily="18" charset="0"/>
              </a:rPr>
              <a:t>个作业在尽可能短的时间内由</a:t>
            </a:r>
            <a:r>
              <a:rPr lang="en-US" altLang="zh-CN" sz="2000" dirty="0" smtClean="0">
                <a:latin typeface="Times New Roman" pitchFamily="18" charset="0"/>
              </a:rPr>
              <a:t>m</a:t>
            </a:r>
            <a:r>
              <a:rPr lang="zh-CN" altLang="en-US" sz="2000" dirty="0" smtClean="0">
                <a:latin typeface="Times New Roman" pitchFamily="18" charset="0"/>
              </a:rPr>
              <a:t>台机器处理完。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2"/>
            <a:r>
              <a:rPr lang="zh-CN" altLang="en-US" sz="2000" dirty="0" smtClean="0">
                <a:latin typeface="Times New Roman" pitchFamily="18" charset="0"/>
              </a:rPr>
              <a:t>贪心的近似算法</a:t>
            </a:r>
            <a:r>
              <a:rPr lang="en-US" altLang="zh-CN" sz="2000" dirty="0" smtClean="0">
                <a:latin typeface="Times New Roman" pitchFamily="18" charset="0"/>
              </a:rPr>
              <a:t>GMPS</a:t>
            </a:r>
            <a:r>
              <a:rPr lang="zh-CN" altLang="en-US" sz="2000" dirty="0" smtClean="0">
                <a:latin typeface="Times New Roman" pitchFamily="18" charset="0"/>
              </a:rPr>
              <a:t>：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3"/>
            <a:r>
              <a:rPr lang="zh-CN" altLang="en-US" dirty="0" smtClean="0">
                <a:latin typeface="Times New Roman" pitchFamily="18" charset="0"/>
              </a:rPr>
              <a:t>贪心规则：按输入的顺序分配作业，把每一项作业分配给当前负载最小的机器。</a:t>
            </a:r>
            <a:endParaRPr lang="en-US" altLang="zh-CN" dirty="0" smtClean="0">
              <a:latin typeface="Times New Roman" pitchFamily="18" charset="0"/>
            </a:endParaRPr>
          </a:p>
          <a:p>
            <a:pPr lvl="3"/>
            <a:r>
              <a:rPr lang="zh-CN" altLang="en-US" dirty="0" smtClean="0">
                <a:latin typeface="Times New Roman" pitchFamily="18" charset="0"/>
              </a:rPr>
              <a:t>例：有</a:t>
            </a:r>
            <a:r>
              <a:rPr lang="en-US" altLang="zh-CN" dirty="0" smtClean="0">
                <a:latin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</a:rPr>
              <a:t>台机器，</a:t>
            </a:r>
            <a:r>
              <a:rPr lang="en-US" altLang="zh-CN" dirty="0" smtClean="0">
                <a:latin typeface="Times New Roman" pitchFamily="18" charset="0"/>
              </a:rPr>
              <a:t>8</a:t>
            </a:r>
            <a:r>
              <a:rPr lang="zh-CN" altLang="en-US" dirty="0" smtClean="0">
                <a:latin typeface="Times New Roman" pitchFamily="18" charset="0"/>
              </a:rPr>
              <a:t>项作业，处理时间依次是</a:t>
            </a:r>
            <a:r>
              <a:rPr lang="en-US" altLang="zh-CN" dirty="0" smtClean="0">
                <a:latin typeface="Times New Roman" pitchFamily="18" charset="0"/>
              </a:rPr>
              <a:t>3,4,3,6,5,3,8,4</a:t>
            </a:r>
            <a:r>
              <a:rPr lang="zh-CN" altLang="en-US" dirty="0" smtClean="0">
                <a:latin typeface="Times New Roman" pitchFamily="18" charset="0"/>
              </a:rPr>
              <a:t>。算法分配给</a:t>
            </a:r>
            <a:r>
              <a:rPr lang="en-US" altLang="zh-CN" dirty="0" smtClean="0">
                <a:latin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</a:rPr>
              <a:t>台机器的作业为 </a:t>
            </a:r>
            <a:r>
              <a:rPr lang="en-US" altLang="zh-CN" dirty="0" smtClean="0">
                <a:latin typeface="Times New Roman" pitchFamily="18" charset="0"/>
              </a:rPr>
              <a:t>{1,4}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</a:rPr>
              <a:t>{2,6,7}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</a:rPr>
              <a:t>{3,5,8}</a:t>
            </a:r>
            <a:r>
              <a:rPr lang="zh-CN" altLang="en-US" dirty="0" smtClean="0">
                <a:latin typeface="Times New Roman" pitchFamily="18" charset="0"/>
              </a:rPr>
              <a:t>，负载分别是</a:t>
            </a:r>
            <a:r>
              <a:rPr lang="en-US" altLang="zh-CN" dirty="0" smtClean="0">
                <a:latin typeface="Times New Roman" pitchFamily="18" charset="0"/>
              </a:rPr>
              <a:t>3+6=9,4+3+8=15,3+5+4=12</a:t>
            </a:r>
            <a:r>
              <a:rPr lang="zh-CN" altLang="en-US" dirty="0" smtClean="0">
                <a:latin typeface="Times New Roman" pitchFamily="18" charset="0"/>
              </a:rPr>
              <a:t>，完成时间为</a:t>
            </a:r>
            <a:r>
              <a:rPr lang="en-US" altLang="zh-CN" dirty="0" smtClean="0">
                <a:latin typeface="Times New Roman" pitchFamily="18" charset="0"/>
              </a:rPr>
              <a:t>15</a:t>
            </a:r>
            <a:r>
              <a:rPr lang="zh-CN" altLang="en-US" dirty="0" smtClean="0">
                <a:latin typeface="Times New Roman" pitchFamily="18" charset="0"/>
              </a:rPr>
              <a:t>。这不是最优的分配方案，最优方案为：</a:t>
            </a:r>
            <a:r>
              <a:rPr lang="en-US" altLang="zh-CN" dirty="0" smtClean="0">
                <a:latin typeface="Times New Roman" pitchFamily="18" charset="0"/>
              </a:rPr>
              <a:t>{1,3,4}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</a:rPr>
              <a:t>{2,5,6}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</a:rPr>
              <a:t>{7,8}</a:t>
            </a:r>
            <a:r>
              <a:rPr lang="zh-CN" altLang="en-US" dirty="0" smtClean="0">
                <a:latin typeface="Times New Roman" pitchFamily="18" charset="0"/>
              </a:rPr>
              <a:t>，负载分别为</a:t>
            </a:r>
            <a:r>
              <a:rPr lang="en-US" altLang="zh-CN" dirty="0" smtClean="0">
                <a:latin typeface="Times New Roman" pitchFamily="18" charset="0"/>
              </a:rPr>
              <a:t>3+3+6=12,4+5+3=12,8+4=12</a:t>
            </a:r>
            <a:r>
              <a:rPr lang="zh-CN" altLang="en-US" dirty="0" smtClean="0">
                <a:latin typeface="Times New Roman" pitchFamily="18" charset="0"/>
              </a:rPr>
              <a:t>，完成时间为</a:t>
            </a:r>
            <a:r>
              <a:rPr lang="en-US" altLang="zh-CN" dirty="0" smtClean="0">
                <a:latin typeface="Times New Roman" pitchFamily="18" charset="0"/>
              </a:rPr>
              <a:t>12.</a:t>
            </a:r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近似算法的相关概念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30817"/>
          </a:xfrm>
        </p:spPr>
        <p:txBody>
          <a:bodyPr/>
          <a:lstStyle/>
          <a:p>
            <a:pPr lvl="1"/>
            <a:r>
              <a:rPr lang="en-US" altLang="zh-CN" sz="2800" dirty="0" smtClean="0">
                <a:latin typeface="Times New Roman" pitchFamily="18" charset="0"/>
              </a:rPr>
              <a:t>GMPS</a:t>
            </a:r>
            <a:r>
              <a:rPr lang="zh-CN" altLang="en-US" sz="2800" dirty="0" smtClean="0">
                <a:latin typeface="Times New Roman" pitchFamily="18" charset="0"/>
              </a:rPr>
              <a:t>是</a:t>
            </a:r>
            <a:r>
              <a:rPr lang="en-US" altLang="zh-CN" sz="2800" dirty="0" smtClean="0">
                <a:latin typeface="Times New Roman" pitchFamily="18" charset="0"/>
              </a:rPr>
              <a:t>2-</a:t>
            </a:r>
            <a:r>
              <a:rPr lang="zh-CN" altLang="en-US" sz="2800" dirty="0" smtClean="0">
                <a:latin typeface="Times New Roman" pitchFamily="18" charset="0"/>
              </a:rPr>
              <a:t>近似算法</a:t>
            </a:r>
            <a:endParaRPr lang="en-US" altLang="zh-CN" sz="2800" dirty="0" smtClean="0">
              <a:latin typeface="Times New Roman" pitchFamily="18" charset="0"/>
            </a:endParaRPr>
          </a:p>
          <a:p>
            <a:pPr lvl="2"/>
            <a:r>
              <a:rPr lang="zh-CN" altLang="en-US" sz="2000" dirty="0" smtClean="0">
                <a:latin typeface="Times New Roman" pitchFamily="18" charset="0"/>
              </a:rPr>
              <a:t>证明：下述事实是显然的：</a:t>
            </a:r>
            <a:r>
              <a:rPr lang="en-US" altLang="zh-CN" sz="2000" dirty="0" smtClean="0">
                <a:latin typeface="Times New Roman" pitchFamily="18" charset="0"/>
              </a:rPr>
              <a:t>(1)F*(I) ≥               (2)F*(I) ≥</a:t>
            </a:r>
          </a:p>
          <a:p>
            <a:pPr lvl="2"/>
            <a:r>
              <a:rPr lang="zh-CN" altLang="en-US" sz="2000" dirty="0" smtClean="0"/>
              <a:t>设机器</a:t>
            </a:r>
            <a:r>
              <a:rPr lang="en-US" altLang="zh-CN" sz="2000" dirty="0" err="1" smtClean="0"/>
              <a:t>M</a:t>
            </a:r>
            <a:r>
              <a:rPr lang="en-US" altLang="zh-CN" sz="2000" baseline="-25000" dirty="0" err="1" smtClean="0"/>
              <a:t>j</a:t>
            </a:r>
            <a:r>
              <a:rPr lang="zh-CN" altLang="en-US" sz="2000" dirty="0" smtClean="0"/>
              <a:t>的负载最大，即</a:t>
            </a:r>
            <a:r>
              <a:rPr lang="en-US" altLang="zh-CN" sz="2000" dirty="0" smtClean="0"/>
              <a:t>GMPS(I)=t(</a:t>
            </a:r>
            <a:r>
              <a:rPr lang="en-US" altLang="zh-CN" sz="2000" dirty="0" err="1" smtClean="0"/>
              <a:t>M</a:t>
            </a:r>
            <a:r>
              <a:rPr lang="en-US" altLang="zh-CN" sz="2000" baseline="-25000" dirty="0" err="1" smtClean="0"/>
              <a:t>j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，其中</a:t>
            </a:r>
            <a:r>
              <a:rPr lang="en-US" altLang="zh-CN" sz="2000" dirty="0" smtClean="0"/>
              <a:t>t(</a:t>
            </a:r>
            <a:r>
              <a:rPr lang="en-US" altLang="zh-CN" sz="2000" dirty="0" err="1" smtClean="0"/>
              <a:t>M</a:t>
            </a:r>
            <a:r>
              <a:rPr lang="en-US" altLang="zh-CN" sz="2000" baseline="-25000" dirty="0" err="1" smtClean="0"/>
              <a:t>j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是</a:t>
            </a:r>
            <a:r>
              <a:rPr lang="en-US" altLang="zh-CN" sz="2000" dirty="0" err="1" smtClean="0"/>
              <a:t>M</a:t>
            </a:r>
            <a:r>
              <a:rPr lang="en-US" altLang="zh-CN" sz="2000" baseline="-25000" dirty="0" err="1" smtClean="0"/>
              <a:t>j</a:t>
            </a:r>
            <a:r>
              <a:rPr lang="zh-CN" altLang="en-US" sz="2000" dirty="0" smtClean="0"/>
              <a:t>的负载。又设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是最后分配给</a:t>
            </a:r>
            <a:r>
              <a:rPr lang="en-US" altLang="zh-CN" sz="2000" dirty="0" err="1" smtClean="0"/>
              <a:t>M</a:t>
            </a:r>
            <a:r>
              <a:rPr lang="en-US" altLang="zh-CN" sz="2000" baseline="-25000" dirty="0" err="1" smtClean="0"/>
              <a:t>j</a:t>
            </a:r>
            <a:r>
              <a:rPr lang="zh-CN" altLang="en-US" sz="2000" dirty="0" smtClean="0"/>
              <a:t>的作业。根据算法的贪心规则，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分配给</a:t>
            </a:r>
            <a:r>
              <a:rPr lang="en-US" altLang="zh-CN" sz="2000" dirty="0" err="1" smtClean="0"/>
              <a:t>M</a:t>
            </a:r>
            <a:r>
              <a:rPr lang="en-US" altLang="zh-CN" sz="2000" baseline="-25000" dirty="0" err="1" smtClean="0"/>
              <a:t>j</a:t>
            </a:r>
            <a:r>
              <a:rPr lang="zh-CN" altLang="en-US" sz="2000" dirty="0" smtClean="0"/>
              <a:t>时它的负载最小，故</a:t>
            </a:r>
            <a:r>
              <a:rPr lang="en-US" altLang="zh-CN" sz="2000" dirty="0" smtClean="0"/>
              <a:t>t(</a:t>
            </a:r>
            <a:r>
              <a:rPr lang="en-US" altLang="zh-CN" sz="2000" dirty="0" err="1" smtClean="0"/>
              <a:t>M</a:t>
            </a:r>
            <a:r>
              <a:rPr lang="en-US" altLang="zh-CN" sz="2000" baseline="-25000" dirty="0" err="1" smtClean="0"/>
              <a:t>j</a:t>
            </a:r>
            <a:r>
              <a:rPr lang="en-US" altLang="zh-CN" sz="2000" dirty="0" smtClean="0"/>
              <a:t>)-t(b) ≤                       </a:t>
            </a:r>
            <a:r>
              <a:rPr lang="zh-CN" altLang="en-US" sz="2000" dirty="0" smtClean="0"/>
              <a:t>，于是</a:t>
            </a:r>
            <a:endParaRPr lang="en-US" altLang="zh-CN" sz="2000" dirty="0" smtClean="0"/>
          </a:p>
          <a:p>
            <a:pPr lvl="2"/>
            <a:endParaRPr lang="en-US" altLang="zh-CN" sz="800" dirty="0" smtClean="0"/>
          </a:p>
          <a:p>
            <a:pPr lvl="2">
              <a:buNone/>
            </a:pPr>
            <a:r>
              <a:rPr lang="en-US" altLang="zh-CN" sz="2000" dirty="0" smtClean="0"/>
              <a:t>            F(I)=t(</a:t>
            </a:r>
            <a:r>
              <a:rPr lang="en-US" altLang="zh-CN" sz="2000" dirty="0" err="1" smtClean="0"/>
              <a:t>M</a:t>
            </a:r>
            <a:r>
              <a:rPr lang="en-US" altLang="zh-CN" sz="2000" baseline="-25000" dirty="0" err="1" smtClean="0"/>
              <a:t>j</a:t>
            </a:r>
            <a:r>
              <a:rPr lang="en-US" altLang="zh-CN" sz="2000" dirty="0" smtClean="0"/>
              <a:t>) ≤                      +t(b)=</a:t>
            </a:r>
          </a:p>
          <a:p>
            <a:pPr lvl="2">
              <a:buNone/>
            </a:pPr>
            <a:endParaRPr lang="en-US" altLang="zh-CN" sz="800" dirty="0" smtClean="0"/>
          </a:p>
          <a:p>
            <a:pPr lvl="2">
              <a:buNone/>
            </a:pPr>
            <a:r>
              <a:rPr lang="en-US" altLang="zh-CN" sz="2000" dirty="0" smtClean="0"/>
              <a:t>                              ≤                              =(2-1/m)F*(I)</a:t>
            </a:r>
          </a:p>
          <a:p>
            <a:pPr lvl="2"/>
            <a:r>
              <a:rPr lang="en-US" altLang="zh-CN" sz="2000" dirty="0" smtClean="0"/>
              <a:t>GMPS</a:t>
            </a:r>
            <a:r>
              <a:rPr lang="zh-CN" altLang="en-US" sz="2000" dirty="0" smtClean="0"/>
              <a:t>算法复杂度</a:t>
            </a:r>
            <a:r>
              <a:rPr lang="en-US" altLang="zh-CN" sz="2000" dirty="0" smtClean="0"/>
              <a:t>T(n)=O(</a:t>
            </a:r>
            <a:r>
              <a:rPr lang="en-US" altLang="zh-CN" sz="2000" dirty="0" err="1" smtClean="0"/>
              <a:t>mn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m&lt;=n</a:t>
            </a:r>
            <a:r>
              <a:rPr lang="zh-CN" altLang="en-US" sz="2000" dirty="0" smtClean="0"/>
              <a:t>有意义，多项式算法。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下述实例</a:t>
            </a:r>
            <a:r>
              <a:rPr lang="en-US" altLang="zh-CN" sz="2000" dirty="0" smtClean="0"/>
              <a:t>I</a:t>
            </a:r>
            <a:r>
              <a:rPr lang="zh-CN" altLang="en-US" sz="2000" dirty="0" smtClean="0"/>
              <a:t>是一个紧实例：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台机器，</a:t>
            </a:r>
            <a:r>
              <a:rPr lang="en-US" altLang="zh-CN" sz="2000" dirty="0" smtClean="0"/>
              <a:t>m(m-1)+1</a:t>
            </a:r>
            <a:r>
              <a:rPr lang="zh-CN" altLang="en-US" sz="2000" dirty="0" smtClean="0"/>
              <a:t>项作业，前</a:t>
            </a:r>
            <a:r>
              <a:rPr lang="en-US" altLang="zh-CN" sz="2000" dirty="0" smtClean="0"/>
              <a:t>m(m-1)</a:t>
            </a:r>
            <a:r>
              <a:rPr lang="zh-CN" altLang="en-US" sz="2000" dirty="0" smtClean="0"/>
              <a:t>项作业的处理时间为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，最后一项为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。算法把前</a:t>
            </a:r>
            <a:r>
              <a:rPr lang="en-US" altLang="zh-CN" sz="2000" dirty="0" smtClean="0"/>
              <a:t>m(m-1)</a:t>
            </a:r>
            <a:r>
              <a:rPr lang="zh-CN" altLang="en-US" sz="2000" dirty="0" smtClean="0"/>
              <a:t>项作业平均分配给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台机器，最后一项任意分配给某台机器。显然</a:t>
            </a:r>
            <a:r>
              <a:rPr lang="en-US" altLang="zh-CN" sz="2000" dirty="0" smtClean="0"/>
              <a:t>F(I)=2m-1</a:t>
            </a:r>
            <a:r>
              <a:rPr lang="zh-CN" altLang="en-US" sz="2000" dirty="0" smtClean="0"/>
              <a:t>，最优方案：把前</a:t>
            </a:r>
            <a:r>
              <a:rPr lang="en-US" altLang="zh-CN" sz="2000" dirty="0" smtClean="0"/>
              <a:t>m(m-1)</a:t>
            </a:r>
            <a:r>
              <a:rPr lang="zh-CN" altLang="en-US" sz="2000" dirty="0" smtClean="0"/>
              <a:t>项作业平均分给前</a:t>
            </a:r>
            <a:r>
              <a:rPr lang="en-US" altLang="zh-CN" sz="2000" dirty="0" smtClean="0"/>
              <a:t>m-1</a:t>
            </a:r>
            <a:r>
              <a:rPr lang="zh-CN" altLang="en-US" sz="2000" dirty="0" smtClean="0"/>
              <a:t>个机器，每台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项，最后一项分给第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台机器，则</a:t>
            </a:r>
            <a:r>
              <a:rPr lang="en-US" altLang="zh-CN" sz="2000" dirty="0" smtClean="0"/>
              <a:t>F*(I)=m</a:t>
            </a:r>
            <a:r>
              <a:rPr lang="zh-CN" altLang="en-US" sz="2000" dirty="0" smtClean="0"/>
              <a:t>。得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F(I)=(2-1/m)F*(I)</a:t>
            </a:r>
          </a:p>
          <a:p>
            <a:pPr lvl="2"/>
            <a:endParaRPr lang="zh-CN" altLang="en-US" sz="2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643570" y="1428736"/>
          <a:ext cx="928694" cy="571504"/>
        </p:xfrm>
        <a:graphic>
          <a:graphicData uri="http://schemas.openxmlformats.org/presentationml/2006/ole">
            <p:oleObj spid="_x0000_s1026" name="公式" r:id="rId3" imgW="622080" imgH="419040" progId="Equation.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572396" y="1500174"/>
          <a:ext cx="1000132" cy="500066"/>
        </p:xfrm>
        <a:graphic>
          <a:graphicData uri="http://schemas.openxmlformats.org/presentationml/2006/ole">
            <p:oleObj spid="_x0000_s1027" name="公式" r:id="rId4" imgW="571320" imgH="27936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5286380" y="2428868"/>
          <a:ext cx="1504950" cy="571500"/>
        </p:xfrm>
        <a:graphic>
          <a:graphicData uri="http://schemas.openxmlformats.org/presentationml/2006/ole">
            <p:oleObj spid="_x0000_s1028" name="公式" r:id="rId5" imgW="1091880" imgH="41904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3357554" y="2928938"/>
          <a:ext cx="1504950" cy="571500"/>
        </p:xfrm>
        <a:graphic>
          <a:graphicData uri="http://schemas.openxmlformats.org/presentationml/2006/ole">
            <p:oleObj spid="_x0000_s1029" name="公式" r:id="rId6" imgW="1091880" imgH="419040" progId="Equation.3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522932" y="2928938"/>
          <a:ext cx="2049464" cy="571500"/>
        </p:xfrm>
        <a:graphic>
          <a:graphicData uri="http://schemas.openxmlformats.org/presentationml/2006/ole">
            <p:oleObj spid="_x0000_s1030" name="公式" r:id="rId7" imgW="1384200" imgH="419040" progId="Equation.3">
              <p:embed/>
            </p:oleObj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3428992" y="3463929"/>
          <a:ext cx="2049462" cy="536575"/>
        </p:xfrm>
        <a:graphic>
          <a:graphicData uri="http://schemas.openxmlformats.org/presentationml/2006/ole">
            <p:oleObj spid="_x0000_s1031" name="公式" r:id="rId8" imgW="138420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近似算法的相关概念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600200"/>
            <a:ext cx="8429684" cy="4530725"/>
          </a:xfrm>
        </p:spPr>
        <p:txBody>
          <a:bodyPr/>
          <a:lstStyle/>
          <a:p>
            <a:pPr lvl="1"/>
            <a:r>
              <a:rPr lang="zh-CN" altLang="en-US" sz="2800" dirty="0" smtClean="0"/>
              <a:t>改进的贪心近似算法</a:t>
            </a:r>
            <a:endParaRPr lang="en-US" altLang="zh-CN" sz="2800" dirty="0" smtClean="0"/>
          </a:p>
          <a:p>
            <a:pPr lvl="2"/>
            <a:r>
              <a:rPr lang="zh-CN" altLang="en-US" sz="2000" dirty="0" smtClean="0"/>
              <a:t>递降贪心算法</a:t>
            </a:r>
            <a:r>
              <a:rPr lang="en-US" altLang="zh-CN" sz="2000" dirty="0" smtClean="0"/>
              <a:t>DGMPS</a:t>
            </a:r>
            <a:r>
              <a:rPr lang="zh-CN" altLang="en-US" sz="2000" dirty="0" smtClean="0"/>
              <a:t>：将任务按处理时间从大到小排序，然后按</a:t>
            </a:r>
            <a:r>
              <a:rPr lang="en-US" altLang="zh-CN" sz="2000" dirty="0" smtClean="0"/>
              <a:t>GMPS</a:t>
            </a:r>
            <a:r>
              <a:rPr lang="zh-CN" altLang="en-US" sz="2000" dirty="0" smtClean="0"/>
              <a:t>调度。显然仍是多项式算法</a:t>
            </a:r>
            <a:r>
              <a:rPr lang="en-US" altLang="zh-CN" sz="2000" dirty="0" smtClean="0"/>
              <a:t>T(n)=O(</a:t>
            </a:r>
            <a:r>
              <a:rPr lang="en-US" altLang="zh-CN" sz="2000" dirty="0" err="1" smtClean="0"/>
              <a:t>nlogn+mn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近似比：</a:t>
            </a:r>
            <a:r>
              <a:rPr lang="en-US" altLang="zh-CN" sz="2000" dirty="0" smtClean="0"/>
              <a:t>F(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 ≤(3/2-1/2m)F*(I</a:t>
            </a:r>
            <a:r>
              <a:rPr lang="zh-CN" altLang="en-US" sz="2000" dirty="0" smtClean="0"/>
              <a:t>），即</a:t>
            </a:r>
            <a:r>
              <a:rPr lang="en-US" altLang="zh-CN" sz="2000" dirty="0" smtClean="0"/>
              <a:t>DGPMS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3/2</a:t>
            </a:r>
            <a:r>
              <a:rPr lang="zh-CN" altLang="en-US" sz="2000" dirty="0" smtClean="0"/>
              <a:t>近似算法。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证明：设作业按处理时间降序排列为</a:t>
            </a:r>
            <a:r>
              <a:rPr lang="en-US" altLang="zh-CN" sz="2000" dirty="0" smtClean="0"/>
              <a:t>a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,a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,…,a</a:t>
            </a:r>
            <a:r>
              <a:rPr lang="en-US" altLang="zh-CN" sz="2000" baseline="-25000" dirty="0" smtClean="0"/>
              <a:t>n</a:t>
            </a:r>
            <a:r>
              <a:rPr lang="zh-CN" altLang="en-US" sz="2000" dirty="0" smtClean="0"/>
              <a:t>，仍考虑负载最大的机器</a:t>
            </a:r>
            <a:r>
              <a:rPr lang="en-US" altLang="zh-CN" sz="2000" dirty="0" err="1" smtClean="0"/>
              <a:t>M</a:t>
            </a:r>
            <a:r>
              <a:rPr lang="en-US" altLang="zh-CN" sz="2000" baseline="-25000" dirty="0" err="1" smtClean="0"/>
              <a:t>j</a:t>
            </a:r>
            <a:r>
              <a:rPr lang="zh-CN" altLang="en-US" sz="2000" dirty="0" smtClean="0"/>
              <a:t>和最后分配给</a:t>
            </a:r>
            <a:r>
              <a:rPr lang="en-US" altLang="zh-CN" sz="2000" dirty="0" err="1" smtClean="0"/>
              <a:t>M</a:t>
            </a:r>
            <a:r>
              <a:rPr lang="en-US" altLang="zh-CN" sz="2000" baseline="-25000" dirty="0" err="1" smtClean="0"/>
              <a:t>j</a:t>
            </a:r>
            <a:r>
              <a:rPr lang="zh-CN" altLang="en-US" sz="2000" dirty="0" smtClean="0"/>
              <a:t>的作业</a:t>
            </a:r>
            <a:r>
              <a:rPr lang="en-US" altLang="zh-CN" sz="2000" dirty="0" err="1" smtClean="0"/>
              <a:t>a</a:t>
            </a:r>
            <a:r>
              <a:rPr lang="en-US" altLang="zh-CN" sz="2000" baseline="-25000" dirty="0" err="1" smtClean="0"/>
              <a:t>i</a:t>
            </a:r>
            <a:r>
              <a:rPr lang="zh-CN" altLang="en-US" sz="2000" dirty="0" smtClean="0"/>
              <a:t>，只有两种可能：</a:t>
            </a:r>
            <a:endParaRPr lang="en-US" altLang="zh-CN" sz="2000" dirty="0" smtClean="0"/>
          </a:p>
          <a:p>
            <a:pPr lvl="2">
              <a:buNone/>
            </a:pPr>
            <a:r>
              <a:rPr lang="en-US" altLang="zh-CN" sz="2000" dirty="0" smtClean="0"/>
              <a:t>    (1)</a:t>
            </a:r>
            <a:r>
              <a:rPr lang="en-US" altLang="zh-CN" sz="2000" dirty="0" err="1" smtClean="0"/>
              <a:t>M</a:t>
            </a:r>
            <a:r>
              <a:rPr lang="en-US" altLang="zh-CN" sz="2000" baseline="-25000" dirty="0" err="1" smtClean="0"/>
              <a:t>j</a:t>
            </a:r>
            <a:r>
              <a:rPr lang="zh-CN" altLang="en-US" sz="2000" dirty="0" smtClean="0"/>
              <a:t>只有一个作业，此时必有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=1</a:t>
            </a:r>
            <a:r>
              <a:rPr lang="zh-CN" altLang="en-US" sz="2000" dirty="0" smtClean="0"/>
              <a:t>；显然这个方案是最优的，</a:t>
            </a:r>
            <a:r>
              <a:rPr lang="en-US" altLang="zh-CN" sz="2000" dirty="0" smtClean="0"/>
              <a:t>F(I)=F*(I)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2">
              <a:buNone/>
            </a:pPr>
            <a:r>
              <a:rPr lang="en-US" altLang="zh-CN" sz="2000" dirty="0" smtClean="0"/>
              <a:t>     (2)</a:t>
            </a:r>
            <a:r>
              <a:rPr lang="en-US" altLang="zh-CN" sz="2000" dirty="0" err="1" smtClean="0"/>
              <a:t>M</a:t>
            </a:r>
            <a:r>
              <a:rPr lang="en-US" altLang="zh-CN" sz="2000" baseline="-25000" dirty="0" err="1" smtClean="0"/>
              <a:t>j</a:t>
            </a:r>
            <a:r>
              <a:rPr lang="zh-CN" altLang="en-US" sz="2000" dirty="0" smtClean="0"/>
              <a:t>有两个及以上作业，此时必有</a:t>
            </a:r>
            <a:r>
              <a:rPr lang="en-US" altLang="zh-CN" sz="2000" dirty="0" smtClean="0"/>
              <a:t>i≥m+1</a:t>
            </a:r>
            <a:r>
              <a:rPr lang="zh-CN" altLang="en-US" sz="2000" dirty="0" smtClean="0"/>
              <a:t>，从而</a:t>
            </a:r>
            <a:r>
              <a:rPr lang="en-US" altLang="zh-CN" sz="2000" dirty="0" smtClean="0"/>
              <a:t>F*(I) ≥2t(a</a:t>
            </a:r>
            <a:r>
              <a:rPr lang="en-US" altLang="zh-CN" sz="2000" baseline="-25000" dirty="0" smtClean="0"/>
              <a:t>m+1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由于</a:t>
            </a:r>
            <a:r>
              <a:rPr lang="en-US" altLang="zh-CN" sz="2000" dirty="0" smtClean="0"/>
              <a:t>t(</a:t>
            </a:r>
            <a:r>
              <a:rPr lang="en-US" altLang="zh-CN" sz="2000" dirty="0" err="1" smtClean="0"/>
              <a:t>a</a:t>
            </a:r>
            <a:r>
              <a:rPr lang="en-US" altLang="zh-CN" sz="2000" baseline="-25000" dirty="0" err="1" smtClean="0"/>
              <a:t>i</a:t>
            </a:r>
            <a:r>
              <a:rPr lang="en-US" altLang="zh-CN" sz="2000" dirty="0" smtClean="0"/>
              <a:t>) ≤t(a</a:t>
            </a:r>
            <a:r>
              <a:rPr lang="en-US" altLang="zh-CN" sz="2000" baseline="-25000" dirty="0" smtClean="0"/>
              <a:t>m+1</a:t>
            </a:r>
            <a:r>
              <a:rPr lang="en-US" altLang="zh-CN" sz="2000" dirty="0" smtClean="0"/>
              <a:t>) ≤(1/2)F*(I)</a:t>
            </a:r>
            <a:r>
              <a:rPr lang="zh-CN" altLang="en-US" sz="2000" dirty="0" smtClean="0"/>
              <a:t>，则</a:t>
            </a:r>
            <a:endParaRPr lang="en-US" altLang="zh-CN" sz="2000" dirty="0" smtClean="0"/>
          </a:p>
          <a:p>
            <a:pPr lvl="2">
              <a:buNone/>
            </a:pPr>
            <a:r>
              <a:rPr lang="en-US" altLang="zh-CN" sz="2000" dirty="0" smtClean="0"/>
              <a:t>     F(I) =t(</a:t>
            </a:r>
            <a:r>
              <a:rPr lang="en-US" altLang="zh-CN" sz="2000" dirty="0" err="1" smtClean="0"/>
              <a:t>m</a:t>
            </a:r>
            <a:r>
              <a:rPr lang="en-US" altLang="zh-CN" sz="2000" baseline="-25000" dirty="0" err="1" smtClean="0"/>
              <a:t>j</a:t>
            </a:r>
            <a:r>
              <a:rPr lang="en-US" altLang="zh-CN" sz="2000" dirty="0" smtClean="0"/>
              <a:t>) ≤                        +t(</a:t>
            </a:r>
            <a:r>
              <a:rPr lang="en-US" altLang="zh-CN" sz="2000" dirty="0" err="1" smtClean="0"/>
              <a:t>a</a:t>
            </a:r>
            <a:r>
              <a:rPr lang="en-US" altLang="zh-CN" sz="2000" baseline="-25000" dirty="0" err="1" smtClean="0"/>
              <a:t>i</a:t>
            </a:r>
            <a:r>
              <a:rPr lang="en-US" altLang="zh-CN" sz="2000" dirty="0" smtClean="0"/>
              <a:t>)=</a:t>
            </a:r>
          </a:p>
          <a:p>
            <a:pPr lvl="2">
              <a:buNone/>
            </a:pPr>
            <a:endParaRPr lang="en-US" altLang="zh-CN" sz="800" dirty="0" smtClean="0"/>
          </a:p>
          <a:p>
            <a:pPr lvl="2">
              <a:buNone/>
            </a:pPr>
            <a:r>
              <a:rPr lang="en-US" altLang="zh-CN" sz="2000" dirty="0" smtClean="0"/>
              <a:t>           ≤F*(I)+(1-1/m)F*(I)/2=(3/2-1/2m)F*(I)      </a:t>
            </a:r>
            <a:r>
              <a:rPr lang="zh-CN" altLang="en-US" sz="2000" dirty="0" smtClean="0"/>
              <a:t>证毕。</a:t>
            </a:r>
            <a:endParaRPr lang="zh-CN" altLang="en-US" sz="2000" dirty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689225" y="5072074"/>
          <a:ext cx="1698625" cy="571500"/>
        </p:xfrm>
        <a:graphic>
          <a:graphicData uri="http://schemas.openxmlformats.org/presentationml/2006/ole">
            <p:oleObj spid="_x0000_s21506" name="公式" r:id="rId3" imgW="1231560" imgH="419040" progId="Equation.3">
              <p:embed/>
            </p:oleObj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5143504" y="5072074"/>
          <a:ext cx="2259013" cy="571500"/>
        </p:xfrm>
        <a:graphic>
          <a:graphicData uri="http://schemas.openxmlformats.org/presentationml/2006/ole">
            <p:oleObj spid="_x0000_s21507" name="公式" r:id="rId4" imgW="163800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近似算法的相关概念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06" y="1285860"/>
            <a:ext cx="8786874" cy="4845065"/>
          </a:xfrm>
        </p:spPr>
        <p:txBody>
          <a:bodyPr/>
          <a:lstStyle/>
          <a:p>
            <a:pPr lvl="1"/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-</a:t>
            </a:r>
            <a:r>
              <a:rPr lang="zh-CN" altLang="en-US" sz="2800" dirty="0" smtClean="0">
                <a:sym typeface="Symbol" pitchFamily="18" charset="2"/>
              </a:rPr>
              <a:t>近似旅行商问题是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NP</a:t>
            </a:r>
            <a:r>
              <a:rPr lang="zh-CN" altLang="en-US" sz="2800" dirty="0" smtClean="0">
                <a:sym typeface="Symbol" pitchFamily="18" charset="2"/>
              </a:rPr>
              <a:t>难问题</a:t>
            </a:r>
            <a:endParaRPr lang="en-US" altLang="zh-CN" sz="2800" dirty="0" smtClean="0">
              <a:sym typeface="Symbol" pitchFamily="18" charset="2"/>
            </a:endParaRPr>
          </a:p>
          <a:p>
            <a:pPr lvl="2"/>
            <a:r>
              <a:rPr lang="zh-CN" altLang="en-US" sz="2000" dirty="0" smtClean="0">
                <a:sym typeface="Symbol" pitchFamily="18" charset="2"/>
              </a:rPr>
              <a:t>证明：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假定存在一个多项式时间算法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求解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-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近似旅行商问题。对于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Hamilton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问题实例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I,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其图为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G=(V,E)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，构造一个新的图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G</a:t>
            </a:r>
            <a:r>
              <a:rPr lang="en-US" altLang="zh-CN" sz="2000" baseline="-25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=(V,E</a:t>
            </a:r>
            <a:r>
              <a:rPr lang="en-US" altLang="zh-CN" sz="2000" baseline="-25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它是一个完全图，各边赋权如下： 若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u,v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)E, w(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u,v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)=1 ;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否则 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w(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u,v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)=k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。其中，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k=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n, n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的顶点数，得到旅行商问题实例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sz="2000" baseline="30000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/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</a:t>
            </a:r>
          </a:p>
          <a:p>
            <a:pPr lvl="2"/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则图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有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Hamilton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回路当且仅当图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G</a:t>
            </a:r>
            <a:r>
              <a:rPr lang="en-US" altLang="zh-CN" sz="2000" baseline="-25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有长为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n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的环游路线。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  <a:p>
            <a:pPr lvl="2"/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因为算法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能够求得旅行商问题的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-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近似解，由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F(I</a:t>
            </a:r>
            <a:r>
              <a:rPr lang="en-US" altLang="zh-CN" sz="2000" baseline="30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/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)F</a:t>
            </a:r>
            <a:r>
              <a:rPr lang="en-US" altLang="zh-CN" sz="2000" baseline="30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*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(I</a:t>
            </a:r>
            <a:r>
              <a:rPr lang="en-US" altLang="zh-CN" sz="2000" baseline="30000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/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), 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得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F(I</a:t>
            </a:r>
            <a:r>
              <a:rPr lang="en-US" altLang="zh-CN" sz="2000" baseline="30000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/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)F</a:t>
            </a:r>
            <a:r>
              <a:rPr lang="en-US" altLang="zh-CN" sz="2000" baseline="30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*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(I</a:t>
            </a:r>
            <a:r>
              <a:rPr lang="en-US" altLang="zh-CN" sz="2000" baseline="30000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/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)k/n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   </a:t>
            </a:r>
          </a:p>
          <a:p>
            <a:pPr lvl="2"/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如果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F(I</a:t>
            </a:r>
            <a:r>
              <a:rPr lang="en-US" altLang="zh-CN" sz="2000" baseline="30000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/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)&gt;n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，则由图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G</a:t>
            </a:r>
            <a:r>
              <a:rPr lang="en-US" altLang="zh-CN" sz="2000" baseline="-25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的构造，必有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F(I</a:t>
            </a:r>
            <a:r>
              <a:rPr lang="en-US" altLang="zh-CN" sz="2000" baseline="30000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/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)n-1+k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，结合上式得</a:t>
            </a:r>
          </a:p>
          <a:p>
            <a:pPr lvl="2"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F</a:t>
            </a:r>
            <a:r>
              <a:rPr lang="en-US" altLang="zh-CN" sz="2000" baseline="30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*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(I</a:t>
            </a:r>
            <a:r>
              <a:rPr lang="en-US" altLang="zh-CN" sz="2000" baseline="30000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/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)n+(n-1)n/k&gt;n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，说明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G</a:t>
            </a:r>
            <a:r>
              <a:rPr lang="en-US" altLang="zh-CN" sz="2000" baseline="-25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没有长为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n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的环游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因而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没有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Hamilton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回路；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  <a:p>
            <a:pPr lvl="2"/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如果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F(I</a:t>
            </a:r>
            <a:r>
              <a:rPr lang="en-US" altLang="zh-CN" sz="2000" baseline="30000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/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)n,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则由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G</a:t>
            </a:r>
            <a:r>
              <a:rPr lang="en-US" altLang="zh-CN" sz="2000" baseline="-25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的构造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必有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F(I</a:t>
            </a:r>
            <a:r>
              <a:rPr lang="en-US" altLang="zh-CN" sz="2000" baseline="30000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/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)=n,G</a:t>
            </a:r>
            <a:r>
              <a:rPr lang="en-US" altLang="zh-CN" sz="2000" baseline="-25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有长为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n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环游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因而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有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Hamilton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回路。说明算法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能够求解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Hamilton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问题。因为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Hamilton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回路问题是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NPC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问题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故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-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近似旅行商问题是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NP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难问题。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近似算法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10.2 </a:t>
            </a:r>
            <a:r>
              <a:rPr lang="zh-CN" altLang="en-US" sz="2800" dirty="0" smtClean="0"/>
              <a:t>集合覆盖问题的近似算法</a:t>
            </a:r>
            <a:endParaRPr lang="en-US" altLang="zh-CN" sz="2800" dirty="0" smtClean="0"/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集合覆盖问题：</a:t>
            </a:r>
            <a:r>
              <a:rPr lang="en-US" altLang="zh-CN" sz="2400" dirty="0" smtClean="0"/>
              <a:t>NP-</a:t>
            </a:r>
            <a:r>
              <a:rPr lang="zh-CN" altLang="en-US" sz="2400" dirty="0" smtClean="0"/>
              <a:t>完全问题</a:t>
            </a:r>
            <a:endParaRPr lang="en-US" altLang="zh-CN" sz="2400" dirty="0" smtClean="0"/>
          </a:p>
          <a:p>
            <a:pPr lvl="2">
              <a:lnSpc>
                <a:spcPct val="90000"/>
              </a:lnSpc>
            </a:pP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</a:rPr>
              <a:t>给定集合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</a:rPr>
              <a:t>的一个子集族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， 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sym typeface="Euclid Math One" pitchFamily="18" charset="2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F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覆盖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X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。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|X|=n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。求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F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的一个子族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C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，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sym typeface="Euclid Math One" pitchFamily="18" charset="2"/>
            </a:endParaRPr>
          </a:p>
          <a:p>
            <a:pPr lvl="2">
              <a:lnSpc>
                <a:spcPct val="90000"/>
              </a:lnSpc>
              <a:buNone/>
            </a:pP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其覆盖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X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，且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sym typeface="Euclid Math One" pitchFamily="18" charset="2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 |C|=min{|C| : C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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F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且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C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覆盖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Euclid Math One" pitchFamily="18" charset="2"/>
              </a:rPr>
              <a:t>X}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 smtClean="0"/>
              <a:t>例：右图的黑点是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 smtClean="0"/>
              <a:t>     F={S1,S2,S3,S4,S5,S6}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 smtClean="0"/>
              <a:t>该例的最小覆盖</a:t>
            </a:r>
            <a:r>
              <a:rPr lang="en-US" altLang="zh-CN" sz="2000" dirty="0" smtClean="0"/>
              <a:t>C={S3,S4,S5}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 smtClean="0"/>
              <a:t>集合覆盖的原型是多资源选择</a:t>
            </a:r>
            <a:endParaRPr lang="en-US" altLang="zh-CN" sz="2000" dirty="0" smtClean="0"/>
          </a:p>
          <a:p>
            <a:pPr lvl="2">
              <a:lnSpc>
                <a:spcPct val="90000"/>
              </a:lnSpc>
              <a:buNone/>
            </a:pPr>
            <a:r>
              <a:rPr lang="zh-CN" altLang="en-US" sz="2000" dirty="0" smtClean="0"/>
              <a:t>问题。如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表示解决某问题所需技</a:t>
            </a:r>
            <a:endParaRPr lang="en-US" altLang="zh-CN" sz="2000" dirty="0" smtClean="0"/>
          </a:p>
          <a:p>
            <a:pPr lvl="2">
              <a:lnSpc>
                <a:spcPct val="90000"/>
              </a:lnSpc>
              <a:buNone/>
            </a:pPr>
            <a:r>
              <a:rPr lang="zh-CN" altLang="en-US" sz="2000" dirty="0" smtClean="0"/>
              <a:t>能，</a:t>
            </a:r>
            <a:r>
              <a:rPr lang="en-US" altLang="zh-CN" sz="2000" dirty="0" smtClean="0"/>
              <a:t>F</a:t>
            </a:r>
            <a:r>
              <a:rPr lang="zh-CN" altLang="en-US" sz="2000" dirty="0" smtClean="0"/>
              <a:t>表示人的集合，每个人有若</a:t>
            </a:r>
            <a:endParaRPr lang="en-US" altLang="zh-CN" sz="2000" dirty="0" smtClean="0"/>
          </a:p>
          <a:p>
            <a:pPr lvl="2">
              <a:lnSpc>
                <a:spcPct val="90000"/>
              </a:lnSpc>
              <a:buNone/>
            </a:pPr>
            <a:r>
              <a:rPr lang="zh-CN" altLang="en-US" sz="2000" dirty="0" smtClean="0"/>
              <a:t>干技能，求尽可能少的人组成小组解决该问题。</a:t>
            </a:r>
            <a:endParaRPr lang="zh-CN" altLang="en-US" sz="2000" dirty="0"/>
          </a:p>
        </p:txBody>
      </p:sp>
      <p:pic>
        <p:nvPicPr>
          <p:cNvPr id="4" name="Picture 4" descr="t9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70491" y="2571744"/>
            <a:ext cx="3744913" cy="324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ultim01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multim01</Template>
  <TotalTime>1881</TotalTime>
  <Words>5715</Words>
  <Application>Microsoft PowerPoint</Application>
  <PresentationFormat>全屏显示(4:3)</PresentationFormat>
  <Paragraphs>358</Paragraphs>
  <Slides>33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5" baseType="lpstr">
      <vt:lpstr>multim01</vt:lpstr>
      <vt:lpstr>公式</vt:lpstr>
      <vt:lpstr>第十章 近似算法</vt:lpstr>
      <vt:lpstr>近似算法的相关概念</vt:lpstr>
      <vt:lpstr>近似算法的相关概念</vt:lpstr>
      <vt:lpstr>近似算法的相关概念</vt:lpstr>
      <vt:lpstr>近似算法的相关概念</vt:lpstr>
      <vt:lpstr>近似算法的相关概念</vt:lpstr>
      <vt:lpstr>近似算法的相关概念</vt:lpstr>
      <vt:lpstr>近似算法的相关概念</vt:lpstr>
      <vt:lpstr>近似算法</vt:lpstr>
      <vt:lpstr>集合覆盖问题的近似算法</vt:lpstr>
      <vt:lpstr>集合覆盖问题的近似算法</vt:lpstr>
      <vt:lpstr>集合覆盖问题的近似算法</vt:lpstr>
      <vt:lpstr>近似算法</vt:lpstr>
      <vt:lpstr>子集和问题的近似算法</vt:lpstr>
      <vt:lpstr>子集和问题的近似算法</vt:lpstr>
      <vt:lpstr>子集和问题的近似算法</vt:lpstr>
      <vt:lpstr>子集和问题的近似算法</vt:lpstr>
      <vt:lpstr>子集和问题的近似算法</vt:lpstr>
      <vt:lpstr>近似算法</vt:lpstr>
      <vt:lpstr>顶点覆盖问题的近似算法</vt:lpstr>
      <vt:lpstr>顶点覆盖问题的近似算法</vt:lpstr>
      <vt:lpstr>近似算法</vt:lpstr>
      <vt:lpstr>货郎问题的近似算法</vt:lpstr>
      <vt:lpstr>货郎问题的近似算法</vt:lpstr>
      <vt:lpstr>货郎问题的近似算法</vt:lpstr>
      <vt:lpstr>货郎问题的近似算法</vt:lpstr>
      <vt:lpstr>近似算法</vt:lpstr>
      <vt:lpstr>0/1背包问题的近似算法</vt:lpstr>
      <vt:lpstr>0/1背包问题的近似算法</vt:lpstr>
      <vt:lpstr>0/1背包问题的近似算法</vt:lpstr>
      <vt:lpstr>0/1背包问题的近似算法</vt:lpstr>
      <vt:lpstr>0/1背包问题的近似算法</vt:lpstr>
      <vt:lpstr>0/1背包问题的近似算法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第十章 近似算法</dc:title>
  <dc:creator>微软用户</dc:creator>
  <cp:lastModifiedBy>Administrator</cp:lastModifiedBy>
  <cp:revision>194</cp:revision>
  <cp:lastPrinted>1601-01-01T00:00:00Z</cp:lastPrinted>
  <dcterms:created xsi:type="dcterms:W3CDTF">2015-11-14T01:02:04Z</dcterms:created>
  <dcterms:modified xsi:type="dcterms:W3CDTF">2018-12-11T08:50:24Z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