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42"/>
  </p:notesMasterIdLst>
  <p:handoutMasterIdLst>
    <p:handoutMasterId r:id="rId43"/>
  </p:handoutMasterIdLst>
  <p:sldIdLst>
    <p:sldId id="256" r:id="rId2"/>
    <p:sldId id="257" r:id="rId3"/>
    <p:sldId id="259" r:id="rId4"/>
    <p:sldId id="258" r:id="rId5"/>
    <p:sldId id="260" r:id="rId6"/>
    <p:sldId id="261" r:id="rId7"/>
    <p:sldId id="262" r:id="rId8"/>
    <p:sldId id="293" r:id="rId9"/>
    <p:sldId id="263" r:id="rId10"/>
    <p:sldId id="264" r:id="rId11"/>
    <p:sldId id="265" r:id="rId12"/>
    <p:sldId id="266" r:id="rId13"/>
    <p:sldId id="294" r:id="rId14"/>
    <p:sldId id="267" r:id="rId15"/>
    <p:sldId id="268" r:id="rId16"/>
    <p:sldId id="269" r:id="rId17"/>
    <p:sldId id="270" r:id="rId18"/>
    <p:sldId id="271" r:id="rId19"/>
    <p:sldId id="272" r:id="rId20"/>
    <p:sldId id="296"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5" r:id="rId39"/>
    <p:sldId id="290" r:id="rId40"/>
    <p:sldId id="291" r:id="rId41"/>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251" autoAdjust="0"/>
  </p:normalViewPr>
  <p:slideViewPr>
    <p:cSldViewPr>
      <p:cViewPr varScale="1">
        <p:scale>
          <a:sx n="83" d="100"/>
          <a:sy n="83" d="100"/>
        </p:scale>
        <p:origin x="-158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w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2478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478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2478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DC203E-F4E5-4D15-A8C0-ECFB01FAEE51}"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2467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467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67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467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2467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9E27E01-C0B6-4CDE-97BE-F7E7464A5AA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smtClean="0"/>
              <a:t>单击此处编辑母版标题样式</a:t>
            </a:r>
            <a:endParaRPr lang="zh-CN" altLang="en-US"/>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205828" name="Rectangle 4"/>
          <p:cNvSpPr>
            <a:spLocks noGrp="1" noChangeArrowheads="1"/>
          </p:cNvSpPr>
          <p:nvPr>
            <p:ph type="dt" sz="half" idx="2"/>
          </p:nvPr>
        </p:nvSpPr>
        <p:spPr/>
        <p:txBody>
          <a:bodyPr/>
          <a:lstStyle>
            <a:lvl1pPr>
              <a:defRPr/>
            </a:lvl1pPr>
          </a:lstStyle>
          <a:p>
            <a:endParaRPr lang="en-US" altLang="zh-CN"/>
          </a:p>
        </p:txBody>
      </p:sp>
      <p:sp>
        <p:nvSpPr>
          <p:cNvPr id="205829"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zh-CN"/>
          </a:p>
        </p:txBody>
      </p:sp>
      <p:sp>
        <p:nvSpPr>
          <p:cNvPr id="205830" name="Rectangle 6"/>
          <p:cNvSpPr>
            <a:spLocks noGrp="1" noChangeArrowheads="1"/>
          </p:cNvSpPr>
          <p:nvPr>
            <p:ph type="sldNum" sz="quarter" idx="4"/>
          </p:nvPr>
        </p:nvSpPr>
        <p:spPr/>
        <p:txBody>
          <a:bodyPr/>
          <a:lstStyle>
            <a:lvl1pPr>
              <a:defRPr/>
            </a:lvl1pPr>
          </a:lstStyle>
          <a:p>
            <a:fld id="{544EB7EA-AC0E-4252-96DD-B3DBB994247A}" type="slidenum">
              <a:rPr lang="en-US" altLang="zh-CN"/>
              <a:pPr/>
              <a:t>‹#›</a:t>
            </a:fld>
            <a:endParaRPr lang="en-US" altLang="zh-CN"/>
          </a:p>
        </p:txBody>
      </p:sp>
      <p:sp>
        <p:nvSpPr>
          <p:cNvPr id="205831"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205832"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680C7FC-0850-4CA3-A3A8-233C54BF1192}"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C60361F-BA03-4868-B445-A00375F91CF6}"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933E061-82C9-4C62-96E6-0233D9AC8EAC}"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E92050-C944-44F6-A695-7C48F6248328}"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953C67E-715D-4D45-A372-25EDC0CF088E}"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3BEE184-5282-49C5-90CD-A5AC4C56F27A}"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84018D7-4315-44FE-8C20-63868B97FCD0}"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1B77918-48CC-476A-81F8-999E27A64D9F}"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5525B1E-1034-4D44-8E2E-59639D6AA945}"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53E81B00-05FB-4825-9D3A-313B50401E06}"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20480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mj-lt"/>
              </a:defRPr>
            </a:lvl1pPr>
          </a:lstStyle>
          <a:p>
            <a:endParaRPr lang="en-US" altLang="zh-CN"/>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zh-CN"/>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fld id="{3C2ED4E2-0BE6-4DBF-A593-1F29DDEFF330}" type="slidenum">
              <a:rPr lang="en-US" altLang="zh-CN"/>
              <a:pPr/>
              <a:t>‹#›</a:t>
            </a:fld>
            <a:endParaRPr lang="en-US" altLang="zh-CN"/>
          </a:p>
        </p:txBody>
      </p:sp>
      <p:sp>
        <p:nvSpPr>
          <p:cNvPr id="20480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204808"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ea typeface="宋体" pitchFamily="2" charset="-122"/>
        </a:defRPr>
      </a:lvl2pPr>
      <a:lvl3pPr algn="l" rtl="0" eaLnBrk="1" fontAlgn="base" hangingPunct="1">
        <a:spcBef>
          <a:spcPct val="0"/>
        </a:spcBef>
        <a:spcAft>
          <a:spcPct val="0"/>
        </a:spcAft>
        <a:defRPr sz="4200">
          <a:solidFill>
            <a:schemeClr val="tx2"/>
          </a:solidFill>
          <a:latin typeface="Garamond" pitchFamily="18" charset="0"/>
          <a:ea typeface="宋体" pitchFamily="2" charset="-122"/>
        </a:defRPr>
      </a:lvl3pPr>
      <a:lvl4pPr algn="l" rtl="0" eaLnBrk="1" fontAlgn="base" hangingPunct="1">
        <a:spcBef>
          <a:spcPct val="0"/>
        </a:spcBef>
        <a:spcAft>
          <a:spcPct val="0"/>
        </a:spcAft>
        <a:defRPr sz="4200">
          <a:solidFill>
            <a:schemeClr val="tx2"/>
          </a:solidFill>
          <a:latin typeface="Garamond" pitchFamily="18" charset="0"/>
          <a:ea typeface="宋体" pitchFamily="2" charset="-122"/>
        </a:defRPr>
      </a:lvl4pPr>
      <a:lvl5pPr algn="l" rtl="0" eaLnBrk="1" fontAlgn="base" hangingPunct="1">
        <a:spcBef>
          <a:spcPct val="0"/>
        </a:spcBef>
        <a:spcAft>
          <a:spcPct val="0"/>
        </a:spcAft>
        <a:defRPr sz="4200">
          <a:solidFill>
            <a:schemeClr val="tx2"/>
          </a:solidFill>
          <a:latin typeface="Garamond" pitchFamily="18" charset="0"/>
          <a:ea typeface="宋体" pitchFamily="2" charset="-122"/>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68" name="Rectangle 36"/>
          <p:cNvSpPr>
            <a:spLocks noGrp="1" noChangeArrowheads="1"/>
          </p:cNvSpPr>
          <p:nvPr>
            <p:ph type="title"/>
          </p:nvPr>
        </p:nvSpPr>
        <p:spPr>
          <a:xfrm>
            <a:off x="457200" y="277813"/>
            <a:ext cx="8229600" cy="774700"/>
          </a:xfrm>
        </p:spPr>
        <p:txBody>
          <a:bodyPr/>
          <a:lstStyle/>
          <a:p>
            <a:pPr algn="ctr"/>
            <a:r>
              <a:rPr lang="zh-CN" altLang="en-US" dirty="0" smtClean="0"/>
              <a:t>第四章 贪心算法</a:t>
            </a:r>
            <a:endParaRPr lang="zh-CN" altLang="en-US" dirty="0"/>
          </a:p>
        </p:txBody>
      </p:sp>
      <p:sp>
        <p:nvSpPr>
          <p:cNvPr id="248869" name="Rectangle 37"/>
          <p:cNvSpPr>
            <a:spLocks noGrp="1" noChangeArrowheads="1"/>
          </p:cNvSpPr>
          <p:nvPr>
            <p:ph type="body" idx="1"/>
          </p:nvPr>
        </p:nvSpPr>
        <p:spPr>
          <a:xfrm>
            <a:off x="457200" y="1428736"/>
            <a:ext cx="8229600" cy="4714907"/>
          </a:xfrm>
        </p:spPr>
        <p:txBody>
          <a:bodyPr/>
          <a:lstStyle/>
          <a:p>
            <a:r>
              <a:rPr lang="en-US" altLang="zh-CN" sz="3200" dirty="0" smtClean="0"/>
              <a:t>4.1</a:t>
            </a:r>
            <a:r>
              <a:rPr lang="zh-CN" altLang="en-US" sz="3200" dirty="0" smtClean="0"/>
              <a:t>贪心算法的基本思想</a:t>
            </a:r>
            <a:endParaRPr lang="en-US" altLang="zh-CN" sz="3200" dirty="0" smtClean="0"/>
          </a:p>
          <a:p>
            <a:pPr lvl="1">
              <a:lnSpc>
                <a:spcPct val="90000"/>
              </a:lnSpc>
            </a:pPr>
            <a:r>
              <a:rPr lang="zh-CN" altLang="en-US" sz="2400" dirty="0" smtClean="0"/>
              <a:t>例</a:t>
            </a:r>
            <a:r>
              <a:rPr lang="en-US" altLang="zh-CN" sz="2400" dirty="0" smtClean="0"/>
              <a:t>1</a:t>
            </a:r>
            <a:r>
              <a:rPr lang="zh-CN" altLang="en-US" sz="2400" dirty="0" smtClean="0"/>
              <a:t>：找零钱：</a:t>
            </a:r>
            <a:r>
              <a:rPr lang="zh-CN" altLang="en-US" sz="2000" dirty="0" smtClean="0"/>
              <a:t>给孩子找回</a:t>
            </a:r>
            <a:r>
              <a:rPr lang="en-US" altLang="zh-CN" sz="2000" dirty="0" smtClean="0"/>
              <a:t>87</a:t>
            </a:r>
            <a:r>
              <a:rPr lang="zh-CN" altLang="en-US" sz="2000" dirty="0" smtClean="0"/>
              <a:t>分硬币，现有硬币规格</a:t>
            </a:r>
            <a:r>
              <a:rPr lang="en-US" altLang="zh-CN" sz="2000" dirty="0" smtClean="0"/>
              <a:t>50</a:t>
            </a:r>
            <a:r>
              <a:rPr lang="zh-CN" altLang="en-US" sz="2000" dirty="0" smtClean="0"/>
              <a:t>分、</a:t>
            </a:r>
            <a:r>
              <a:rPr lang="en-US" altLang="zh-CN" sz="2000" dirty="0" smtClean="0"/>
              <a:t>10</a:t>
            </a:r>
            <a:r>
              <a:rPr lang="zh-CN" altLang="en-US" sz="2000" dirty="0" smtClean="0"/>
              <a:t>分、</a:t>
            </a:r>
            <a:r>
              <a:rPr lang="en-US" altLang="zh-CN" sz="2000" dirty="0" smtClean="0"/>
              <a:t>5</a:t>
            </a:r>
            <a:r>
              <a:rPr lang="zh-CN" altLang="en-US" sz="2000" dirty="0" smtClean="0"/>
              <a:t>分、</a:t>
            </a:r>
            <a:r>
              <a:rPr lang="en-US" altLang="zh-CN" sz="2000" dirty="0" smtClean="0"/>
              <a:t>2</a:t>
            </a:r>
            <a:r>
              <a:rPr lang="zh-CN" altLang="en-US" sz="2000" dirty="0" smtClean="0"/>
              <a:t>分、</a:t>
            </a:r>
            <a:r>
              <a:rPr lang="en-US" altLang="zh-CN" sz="2000" dirty="0" smtClean="0"/>
              <a:t>1</a:t>
            </a:r>
            <a:r>
              <a:rPr lang="zh-CN" altLang="en-US" sz="2000" dirty="0" smtClean="0"/>
              <a:t>分。</a:t>
            </a:r>
            <a:endParaRPr lang="en-US" altLang="zh-CN" sz="2000" dirty="0" smtClean="0"/>
          </a:p>
          <a:p>
            <a:pPr lvl="2">
              <a:lnSpc>
                <a:spcPct val="90000"/>
              </a:lnSpc>
            </a:pPr>
            <a:r>
              <a:rPr lang="zh-CN" altLang="en-US" sz="2000" dirty="0" smtClean="0"/>
              <a:t>方法：尽量找面值大的硬币。</a:t>
            </a:r>
            <a:r>
              <a:rPr lang="en-US" altLang="zh-CN" sz="2000" dirty="0" smtClean="0"/>
              <a:t> </a:t>
            </a:r>
            <a:r>
              <a:rPr lang="zh-CN" altLang="en-US" sz="2000" dirty="0" smtClean="0"/>
              <a:t>结果：</a:t>
            </a:r>
            <a:r>
              <a:rPr lang="en-US" altLang="zh-CN" sz="2000" dirty="0" smtClean="0"/>
              <a:t>50+3*10+5+2</a:t>
            </a:r>
            <a:r>
              <a:rPr lang="zh-CN" altLang="en-US" sz="2000" dirty="0" smtClean="0"/>
              <a:t>＝</a:t>
            </a:r>
            <a:r>
              <a:rPr lang="en-US" altLang="zh-CN" sz="2000" dirty="0" smtClean="0"/>
              <a:t>87</a:t>
            </a:r>
          </a:p>
          <a:p>
            <a:pPr lvl="1">
              <a:lnSpc>
                <a:spcPct val="90000"/>
              </a:lnSpc>
            </a:pPr>
            <a:r>
              <a:rPr lang="zh-CN" altLang="en-US" sz="2400" dirty="0" smtClean="0"/>
              <a:t>贪心策略：在</a:t>
            </a:r>
            <a:r>
              <a:rPr lang="zh-CN" altLang="en-US" sz="2400" i="1" dirty="0" smtClean="0"/>
              <a:t>每一步决策中总是作出在当前看来是最好的选择</a:t>
            </a:r>
            <a:r>
              <a:rPr lang="zh-CN" altLang="en-US" sz="2400" dirty="0" smtClean="0"/>
              <a:t> 。</a:t>
            </a:r>
            <a:endParaRPr lang="en-US" altLang="zh-CN" sz="2400" dirty="0" smtClean="0"/>
          </a:p>
          <a:p>
            <a:pPr lvl="1">
              <a:lnSpc>
                <a:spcPct val="90000"/>
              </a:lnSpc>
            </a:pPr>
            <a:r>
              <a:rPr lang="zh-CN" altLang="en-US" sz="2400" dirty="0" smtClean="0"/>
              <a:t>例</a:t>
            </a:r>
            <a:r>
              <a:rPr lang="en-US" altLang="zh-CN" sz="2400" dirty="0" smtClean="0"/>
              <a:t>2</a:t>
            </a:r>
            <a:r>
              <a:rPr lang="zh-CN" altLang="en-US" sz="2400" dirty="0" smtClean="0"/>
              <a:t>：活动安排问题：</a:t>
            </a:r>
            <a:r>
              <a:rPr lang="zh-CN" altLang="en-US" sz="2000" dirty="0" smtClean="0"/>
              <a:t>有</a:t>
            </a:r>
            <a:r>
              <a:rPr lang="en-US" altLang="zh-CN" sz="2000" dirty="0" smtClean="0"/>
              <a:t>n</a:t>
            </a:r>
            <a:r>
              <a:rPr lang="zh-CN" altLang="en-US" sz="2000" dirty="0" smtClean="0"/>
              <a:t>项活动申请使用同一个礼堂，每项活动有一个起始时间和截止时间，任何两个活动不能同时举行。问如何选择这些活动，使被安排的活动数量最多？</a:t>
            </a:r>
            <a:endParaRPr lang="en-US" altLang="zh-CN" sz="2000" dirty="0" smtClean="0"/>
          </a:p>
          <a:p>
            <a:pPr lvl="2">
              <a:lnSpc>
                <a:spcPct val="90000"/>
              </a:lnSpc>
            </a:pPr>
            <a:r>
              <a:rPr lang="zh-CN" altLang="en-US" sz="2000" dirty="0" smtClean="0"/>
              <a:t>算法策略可以选择</a:t>
            </a:r>
            <a:endParaRPr lang="en-US" altLang="zh-CN" sz="2000" dirty="0" smtClean="0"/>
          </a:p>
          <a:p>
            <a:pPr lvl="3"/>
            <a:r>
              <a:rPr lang="en-US" altLang="zh-CN" dirty="0" smtClean="0"/>
              <a:t>1.</a:t>
            </a:r>
            <a:r>
              <a:rPr lang="zh-CN" altLang="en-US" dirty="0" smtClean="0"/>
              <a:t>按活动的开始时间从小到大选择</a:t>
            </a:r>
            <a:endParaRPr lang="en-US" altLang="zh-CN" dirty="0" smtClean="0"/>
          </a:p>
          <a:p>
            <a:pPr lvl="3"/>
            <a:r>
              <a:rPr lang="en-US" altLang="zh-CN" dirty="0" smtClean="0"/>
              <a:t>2.</a:t>
            </a:r>
            <a:r>
              <a:rPr lang="zh-CN" altLang="en-US" dirty="0" smtClean="0"/>
              <a:t>按</a:t>
            </a:r>
            <a:r>
              <a:rPr lang="zh-CN" altLang="en-US" dirty="0"/>
              <a:t>活动</a:t>
            </a:r>
            <a:r>
              <a:rPr lang="zh-CN" altLang="en-US" dirty="0" smtClean="0"/>
              <a:t>占用时间从小到大选择</a:t>
            </a:r>
            <a:endParaRPr lang="en-US" altLang="zh-CN" dirty="0" smtClean="0"/>
          </a:p>
          <a:p>
            <a:pPr lvl="3"/>
            <a:r>
              <a:rPr lang="en-US" altLang="zh-CN" dirty="0" smtClean="0"/>
              <a:t>3.</a:t>
            </a:r>
            <a:r>
              <a:rPr lang="zh-CN" altLang="en-US" dirty="0" smtClean="0"/>
              <a:t>按活动的截止时间从小到大选择</a:t>
            </a:r>
          </a:p>
          <a:p>
            <a:pPr lvl="2">
              <a:lnSpc>
                <a:spcPct val="90000"/>
              </a:lnSpc>
            </a:pP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第四章 贪心算法</a:t>
            </a:r>
            <a:endParaRPr lang="zh-CN" altLang="en-US" dirty="0"/>
          </a:p>
        </p:txBody>
      </p:sp>
      <p:sp>
        <p:nvSpPr>
          <p:cNvPr id="3" name="内容占位符 2"/>
          <p:cNvSpPr>
            <a:spLocks noGrp="1"/>
          </p:cNvSpPr>
          <p:nvPr>
            <p:ph idx="1"/>
          </p:nvPr>
        </p:nvSpPr>
        <p:spPr/>
        <p:txBody>
          <a:bodyPr/>
          <a:lstStyle/>
          <a:p>
            <a:r>
              <a:rPr lang="en-US" altLang="zh-CN" dirty="0" smtClean="0"/>
              <a:t>4.2 </a:t>
            </a:r>
            <a:r>
              <a:rPr lang="zh-CN" altLang="en-US" sz="3200" dirty="0" smtClean="0"/>
              <a:t>作业调度问题</a:t>
            </a:r>
            <a:r>
              <a:rPr lang="zh-CN" altLang="en-US" sz="4400" dirty="0" smtClean="0"/>
              <a:t> </a:t>
            </a:r>
            <a:endParaRPr lang="en-US" altLang="zh-CN" sz="4400" dirty="0" smtClean="0"/>
          </a:p>
          <a:p>
            <a:pPr lvl="1"/>
            <a:r>
              <a:rPr lang="zh-CN" altLang="en-US" dirty="0" smtClean="0"/>
              <a:t>带期限的单机作业安排问题</a:t>
            </a:r>
            <a:endParaRPr lang="en-US" altLang="zh-CN" dirty="0" smtClean="0"/>
          </a:p>
          <a:p>
            <a:pPr lvl="2">
              <a:lnSpc>
                <a:spcPct val="90000"/>
              </a:lnSpc>
            </a:pPr>
            <a:r>
              <a:rPr lang="zh-CN" altLang="en-US" sz="2400" dirty="0" smtClean="0">
                <a:latin typeface="Times New Roman" pitchFamily="18" charset="0"/>
              </a:rPr>
              <a:t>已知</a:t>
            </a:r>
            <a:r>
              <a:rPr lang="en-US" altLang="zh-CN" sz="2400" dirty="0" smtClean="0">
                <a:latin typeface="Times New Roman" pitchFamily="18" charset="0"/>
              </a:rPr>
              <a:t>n</a:t>
            </a:r>
            <a:r>
              <a:rPr lang="zh-CN" altLang="en-US" sz="2400" dirty="0" smtClean="0">
                <a:latin typeface="Times New Roman" pitchFamily="18" charset="0"/>
              </a:rPr>
              <a:t>项作业 </a:t>
            </a:r>
            <a:r>
              <a:rPr lang="en-US" altLang="zh-CN" sz="2400" dirty="0" smtClean="0">
                <a:latin typeface="Times New Roman" pitchFamily="18" charset="0"/>
              </a:rPr>
              <a:t>E={1, 2, … ,n}</a:t>
            </a:r>
            <a:r>
              <a:rPr lang="zh-CN" altLang="en-US" sz="2400" dirty="0" smtClean="0">
                <a:latin typeface="Times New Roman" pitchFamily="18" charset="0"/>
              </a:rPr>
              <a:t>要求使用同台机器完成，而且每项作业需要的时间都是</a:t>
            </a:r>
            <a:r>
              <a:rPr lang="en-US" altLang="zh-CN" sz="2400" dirty="0" smtClean="0">
                <a:latin typeface="Times New Roman" pitchFamily="18" charset="0"/>
              </a:rPr>
              <a:t>1</a:t>
            </a:r>
            <a:r>
              <a:rPr lang="zh-CN" altLang="en-US" sz="2400" dirty="0" smtClean="0">
                <a:latin typeface="Times New Roman" pitchFamily="18" charset="0"/>
              </a:rPr>
              <a:t>。第</a:t>
            </a:r>
            <a:r>
              <a:rPr lang="en-US" altLang="zh-CN" sz="2400" dirty="0" smtClean="0">
                <a:latin typeface="Times New Roman" pitchFamily="18" charset="0"/>
              </a:rPr>
              <a:t>k</a:t>
            </a:r>
            <a:r>
              <a:rPr lang="zh-CN" altLang="en-US" sz="2400" dirty="0" smtClean="0">
                <a:latin typeface="Times New Roman" pitchFamily="18" charset="0"/>
              </a:rPr>
              <a:t>项作业要求在时刻</a:t>
            </a:r>
            <a:r>
              <a:rPr lang="en-US" altLang="zh-CN" sz="2400" dirty="0" err="1" smtClean="0">
                <a:latin typeface="Times New Roman" pitchFamily="18" charset="0"/>
              </a:rPr>
              <a:t>d</a:t>
            </a:r>
            <a:r>
              <a:rPr lang="en-US" altLang="zh-CN" sz="2400" baseline="-25000" dirty="0" err="1" smtClean="0">
                <a:latin typeface="Times New Roman" pitchFamily="18" charset="0"/>
              </a:rPr>
              <a:t>k</a:t>
            </a:r>
            <a:r>
              <a:rPr lang="zh-CN" altLang="en-US" sz="2400" dirty="0" smtClean="0">
                <a:latin typeface="Times New Roman" pitchFamily="18" charset="0"/>
              </a:rPr>
              <a:t>之前完成</a:t>
            </a:r>
            <a:r>
              <a:rPr lang="en-US" altLang="zh-CN" sz="2400" dirty="0" smtClean="0">
                <a:latin typeface="Times New Roman" pitchFamily="18" charset="0"/>
              </a:rPr>
              <a:t>, </a:t>
            </a:r>
            <a:r>
              <a:rPr lang="zh-CN" altLang="en-US" sz="2400" dirty="0" smtClean="0">
                <a:latin typeface="Times New Roman" pitchFamily="18" charset="0"/>
              </a:rPr>
              <a:t>而且完成这项作业将获得效益</a:t>
            </a:r>
            <a:r>
              <a:rPr lang="en-US" altLang="zh-CN" sz="2400" dirty="0" err="1" smtClean="0">
                <a:latin typeface="Times New Roman" pitchFamily="18" charset="0"/>
              </a:rPr>
              <a:t>p</a:t>
            </a:r>
            <a:r>
              <a:rPr lang="en-US" altLang="zh-CN" sz="2400" baseline="-25000" dirty="0" err="1" smtClean="0">
                <a:latin typeface="Times New Roman" pitchFamily="18" charset="0"/>
              </a:rPr>
              <a:t>k</a:t>
            </a:r>
            <a:r>
              <a:rPr lang="zh-CN" altLang="en-US" sz="2400" dirty="0" smtClean="0">
                <a:latin typeface="Times New Roman" pitchFamily="18" charset="0"/>
              </a:rPr>
              <a:t>，</a:t>
            </a:r>
            <a:r>
              <a:rPr lang="en-US" altLang="zh-CN" sz="2400" dirty="0" smtClean="0">
                <a:latin typeface="Times New Roman" pitchFamily="18" charset="0"/>
              </a:rPr>
              <a:t>k=1, 2, … , n </a:t>
            </a:r>
            <a:r>
              <a:rPr lang="zh-CN" altLang="en-US" sz="2400" dirty="0" smtClean="0">
                <a:latin typeface="Times New Roman" pitchFamily="18" charset="0"/>
              </a:rPr>
              <a:t>。</a:t>
            </a:r>
          </a:p>
          <a:p>
            <a:pPr lvl="2">
              <a:lnSpc>
                <a:spcPct val="90000"/>
              </a:lnSpc>
            </a:pPr>
            <a:r>
              <a:rPr lang="zh-CN" altLang="en-US" sz="2400" dirty="0" smtClean="0">
                <a:latin typeface="Times New Roman" pitchFamily="18" charset="0"/>
              </a:rPr>
              <a:t>作业集</a:t>
            </a:r>
            <a:r>
              <a:rPr lang="en-US" altLang="zh-CN" sz="2400" dirty="0" smtClean="0">
                <a:latin typeface="Times New Roman" pitchFamily="18" charset="0"/>
              </a:rPr>
              <a:t>E</a:t>
            </a:r>
            <a:r>
              <a:rPr lang="zh-CN" altLang="en-US" sz="2400" dirty="0" smtClean="0">
                <a:latin typeface="Times New Roman" pitchFamily="18" charset="0"/>
              </a:rPr>
              <a:t>的子集称为相容的如果其中的作业可以被安排由一台机器完成。</a:t>
            </a:r>
            <a:endParaRPr lang="en-US" altLang="zh-CN" sz="2400" dirty="0" smtClean="0">
              <a:latin typeface="Times New Roman" pitchFamily="18" charset="0"/>
            </a:endParaRPr>
          </a:p>
          <a:p>
            <a:pPr lvl="2">
              <a:lnSpc>
                <a:spcPct val="90000"/>
              </a:lnSpc>
            </a:pPr>
            <a:r>
              <a:rPr lang="zh-CN" altLang="en-US" sz="2400" dirty="0" smtClean="0">
                <a:latin typeface="Times New Roman" pitchFamily="18" charset="0"/>
              </a:rPr>
              <a:t>带限期单机作业安排问题就是要在所给的作业集合中选出总效益值最大的相容子集。 </a:t>
            </a:r>
          </a:p>
          <a:p>
            <a:pPr lvl="2"/>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作业调度问题</a:t>
            </a:r>
            <a:endParaRPr lang="zh-CN" altLang="en-US" dirty="0"/>
          </a:p>
        </p:txBody>
      </p:sp>
      <p:sp>
        <p:nvSpPr>
          <p:cNvPr id="3" name="内容占位符 2"/>
          <p:cNvSpPr>
            <a:spLocks noGrp="1"/>
          </p:cNvSpPr>
          <p:nvPr>
            <p:ph idx="1"/>
          </p:nvPr>
        </p:nvSpPr>
        <p:spPr>
          <a:xfrm>
            <a:off x="457200" y="1285860"/>
            <a:ext cx="8329642" cy="4845065"/>
          </a:xfrm>
        </p:spPr>
        <p:txBody>
          <a:bodyPr/>
          <a:lstStyle/>
          <a:p>
            <a:pPr marL="342900" lvl="1" indent="-342900">
              <a:lnSpc>
                <a:spcPct val="90000"/>
              </a:lnSpc>
              <a:buClr>
                <a:schemeClr val="accent1"/>
              </a:buClr>
              <a:buSzPct val="65000"/>
              <a:buFont typeface="Wingdings" pitchFamily="2" charset="2"/>
              <a:buChar char="n"/>
            </a:pPr>
            <a:r>
              <a:rPr lang="en-US" altLang="zh-CN" sz="2400" b="1" dirty="0" smtClean="0">
                <a:latin typeface="Times New Roman" pitchFamily="18" charset="0"/>
              </a:rPr>
              <a:t>proc </a:t>
            </a:r>
            <a:r>
              <a:rPr lang="en-US" altLang="zh-CN" sz="2400" b="1" dirty="0" err="1" smtClean="0">
                <a:latin typeface="Times New Roman" pitchFamily="18" charset="0"/>
              </a:rPr>
              <a:t>GreedyJob</a:t>
            </a:r>
            <a:r>
              <a:rPr lang="en-US" altLang="zh-CN" sz="2400" dirty="0" smtClean="0">
                <a:latin typeface="Times New Roman" pitchFamily="18" charset="0"/>
              </a:rPr>
              <a:t>(d, p, n) //</a:t>
            </a:r>
            <a:r>
              <a:rPr lang="zh-CN" altLang="en-US" sz="2400" dirty="0" smtClean="0"/>
              <a:t>带期限的单机作业安排算法</a:t>
            </a:r>
            <a:endParaRPr lang="en-US" altLang="zh-CN" sz="2400" dirty="0" smtClean="0">
              <a:latin typeface="Times New Roman" pitchFamily="18" charset="0"/>
            </a:endParaRPr>
          </a:p>
          <a:p>
            <a:pPr>
              <a:lnSpc>
                <a:spcPct val="90000"/>
              </a:lnSpc>
              <a:buNone/>
            </a:pPr>
            <a:r>
              <a:rPr lang="en-US" altLang="zh-CN" sz="2400" dirty="0" smtClean="0">
                <a:latin typeface="Times New Roman" pitchFamily="18" charset="0"/>
              </a:rPr>
              <a:t>     //d[1..n]</a:t>
            </a:r>
            <a:r>
              <a:rPr lang="zh-CN" altLang="en-US" sz="2400" dirty="0" smtClean="0">
                <a:latin typeface="Times New Roman" pitchFamily="18" charset="0"/>
              </a:rPr>
              <a:t>和</a:t>
            </a:r>
            <a:r>
              <a:rPr lang="en-US" altLang="zh-CN" sz="2400" dirty="0" smtClean="0">
                <a:latin typeface="Times New Roman" pitchFamily="18" charset="0"/>
              </a:rPr>
              <a:t>p[1..n]</a:t>
            </a:r>
            <a:r>
              <a:rPr lang="zh-CN" altLang="en-US" sz="2400" dirty="0" smtClean="0">
                <a:latin typeface="Times New Roman" pitchFamily="18" charset="0"/>
              </a:rPr>
              <a:t>分别代表各项作业的限期和效益值，</a:t>
            </a:r>
            <a:endParaRPr lang="en-US" altLang="zh-CN" sz="2400" dirty="0" smtClean="0">
              <a:latin typeface="Times New Roman" pitchFamily="18" charset="0"/>
            </a:endParaRPr>
          </a:p>
          <a:p>
            <a:pPr>
              <a:lnSpc>
                <a:spcPct val="90000"/>
              </a:lnSpc>
              <a:buNone/>
            </a:pPr>
            <a:r>
              <a:rPr lang="en-US" altLang="zh-CN" sz="2400" dirty="0" smtClean="0">
                <a:latin typeface="Times New Roman" pitchFamily="18" charset="0"/>
              </a:rPr>
              <a:t>    //</a:t>
            </a:r>
            <a:r>
              <a:rPr lang="zh-CN" altLang="en-US" sz="2400" dirty="0" smtClean="0">
                <a:latin typeface="Times New Roman" pitchFamily="18" charset="0"/>
              </a:rPr>
              <a:t>而且</a:t>
            </a:r>
            <a:r>
              <a:rPr lang="en-US" altLang="zh-CN" sz="2400" dirty="0" smtClean="0">
                <a:latin typeface="Times New Roman" pitchFamily="18" charset="0"/>
              </a:rPr>
              <a:t>n</a:t>
            </a:r>
            <a:r>
              <a:rPr lang="zh-CN" altLang="en-US" sz="2400" dirty="0" smtClean="0">
                <a:latin typeface="Times New Roman" pitchFamily="18" charset="0"/>
              </a:rPr>
              <a:t>项作业的排序满足：</a:t>
            </a:r>
            <a:r>
              <a:rPr lang="en-US" altLang="zh-CN" sz="2400" dirty="0" smtClean="0">
                <a:latin typeface="Times New Roman" pitchFamily="18" charset="0"/>
              </a:rPr>
              <a:t>p</a:t>
            </a:r>
            <a:r>
              <a:rPr lang="en-US" altLang="zh-CN" sz="2400" baseline="-25000" dirty="0" smtClean="0">
                <a:latin typeface="Times New Roman" pitchFamily="18" charset="0"/>
              </a:rPr>
              <a:t>1</a:t>
            </a: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p</a:t>
            </a:r>
            <a:r>
              <a:rPr lang="en-US" altLang="zh-CN" sz="2400" baseline="-25000" dirty="0" smtClean="0">
                <a:latin typeface="Times New Roman" pitchFamily="18" charset="0"/>
              </a:rPr>
              <a:t>2</a:t>
            </a:r>
            <a:r>
              <a:rPr lang="en-US" altLang="zh-CN" sz="2400" dirty="0" smtClean="0">
                <a:latin typeface="Times New Roman" pitchFamily="18" charset="0"/>
              </a:rPr>
              <a:t>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dirty="0" err="1" smtClean="0">
                <a:latin typeface="Times New Roman" pitchFamily="18" charset="0"/>
              </a:rPr>
              <a:t>p</a:t>
            </a:r>
            <a:r>
              <a:rPr lang="en-US" altLang="zh-CN" sz="2400" baseline="-25000" dirty="0" err="1" smtClean="0">
                <a:latin typeface="Times New Roman" pitchFamily="18" charset="0"/>
              </a:rPr>
              <a:t>n</a:t>
            </a:r>
            <a:endParaRPr lang="en-US" altLang="zh-CN" sz="2400" b="1" baseline="-25000" dirty="0" smtClean="0">
              <a:latin typeface="Times New Roman" pitchFamily="18" charset="0"/>
            </a:endParaRPr>
          </a:p>
          <a:p>
            <a:pPr>
              <a:lnSpc>
                <a:spcPct val="90000"/>
              </a:lnSpc>
              <a:buNone/>
            </a:pPr>
            <a:r>
              <a:rPr lang="en-US" altLang="zh-CN" sz="2400" b="1" dirty="0" smtClean="0">
                <a:latin typeface="Times New Roman" pitchFamily="18" charset="0"/>
              </a:rPr>
              <a:t>    local</a:t>
            </a:r>
            <a:r>
              <a:rPr lang="en-US" altLang="zh-CN" sz="2400" dirty="0" smtClean="0">
                <a:latin typeface="Times New Roman" pitchFamily="18" charset="0"/>
              </a:rPr>
              <a:t>  J;</a:t>
            </a:r>
          </a:p>
          <a:p>
            <a:pPr>
              <a:lnSpc>
                <a:spcPct val="90000"/>
              </a:lnSpc>
              <a:buNone/>
            </a:pPr>
            <a:r>
              <a:rPr lang="en-US" altLang="zh-CN" sz="2400" dirty="0" smtClean="0">
                <a:latin typeface="Times New Roman" pitchFamily="18" charset="0"/>
              </a:rPr>
              <a:t>    J:={1}; //</a:t>
            </a:r>
            <a:r>
              <a:rPr lang="zh-CN" altLang="en-US" sz="2400" dirty="0" smtClean="0">
                <a:latin typeface="Times New Roman" pitchFamily="18" charset="0"/>
              </a:rPr>
              <a:t>初始化解集</a:t>
            </a:r>
            <a:endParaRPr lang="zh-CN" altLang="en-US" sz="2400" b="1" dirty="0" smtClean="0">
              <a:latin typeface="Times New Roman" pitchFamily="18" charset="0"/>
            </a:endParaRPr>
          </a:p>
          <a:p>
            <a:pPr>
              <a:lnSpc>
                <a:spcPct val="90000"/>
              </a:lnSpc>
              <a:buNone/>
            </a:pPr>
            <a:r>
              <a:rPr lang="en-US" altLang="zh-CN" sz="2400" b="1" dirty="0" smtClean="0">
                <a:latin typeface="Times New Roman" pitchFamily="18" charset="0"/>
              </a:rPr>
              <a:t>    for </a:t>
            </a:r>
            <a:r>
              <a:rPr lang="en-US" altLang="zh-CN" sz="2400" dirty="0" err="1" smtClean="0">
                <a:latin typeface="Times New Roman" pitchFamily="18" charset="0"/>
              </a:rPr>
              <a:t>i</a:t>
            </a:r>
            <a:r>
              <a:rPr lang="en-US" altLang="zh-CN" sz="2400" dirty="0" smtClean="0">
                <a:latin typeface="Times New Roman" pitchFamily="18" charset="0"/>
              </a:rPr>
              <a:t> </a:t>
            </a:r>
            <a:r>
              <a:rPr lang="en-US" altLang="zh-CN" sz="2400" b="1" dirty="0" smtClean="0">
                <a:latin typeface="Times New Roman" pitchFamily="18" charset="0"/>
              </a:rPr>
              <a:t>from </a:t>
            </a:r>
            <a:r>
              <a:rPr lang="en-US" altLang="zh-CN" sz="2400" dirty="0" smtClean="0">
                <a:latin typeface="Times New Roman" pitchFamily="18" charset="0"/>
              </a:rPr>
              <a:t>2 </a:t>
            </a:r>
            <a:r>
              <a:rPr lang="en-US" altLang="zh-CN" sz="2400" b="1" dirty="0" smtClean="0">
                <a:latin typeface="Times New Roman" pitchFamily="18" charset="0"/>
              </a:rPr>
              <a:t>to</a:t>
            </a:r>
            <a:r>
              <a:rPr lang="en-US" altLang="zh-CN" sz="2400" dirty="0" smtClean="0">
                <a:latin typeface="Times New Roman" pitchFamily="18" charset="0"/>
              </a:rPr>
              <a:t> n </a:t>
            </a:r>
            <a:r>
              <a:rPr lang="en-US" altLang="zh-CN" sz="2400" b="1" dirty="0" smtClean="0">
                <a:latin typeface="Times New Roman" pitchFamily="18" charset="0"/>
              </a:rPr>
              <a:t>do       </a:t>
            </a:r>
            <a:endParaRPr lang="en-US" altLang="zh-CN" sz="2400" dirty="0" smtClean="0">
              <a:latin typeface="Times New Roman" pitchFamily="18" charset="0"/>
            </a:endParaRPr>
          </a:p>
          <a:p>
            <a:pPr>
              <a:lnSpc>
                <a:spcPct val="90000"/>
              </a:lnSpc>
              <a:buNone/>
            </a:pPr>
            <a:r>
              <a:rPr lang="en-US" altLang="zh-CN" sz="2400" dirty="0" smtClean="0">
                <a:latin typeface="Times New Roman" pitchFamily="18" charset="0"/>
              </a:rPr>
              <a:t>      </a:t>
            </a:r>
            <a:r>
              <a:rPr lang="en-US" altLang="zh-CN" sz="2400" b="1" dirty="0" smtClean="0">
                <a:latin typeface="Times New Roman" pitchFamily="18" charset="0"/>
              </a:rPr>
              <a:t>if</a:t>
            </a:r>
            <a:r>
              <a:rPr lang="en-US" altLang="zh-CN" sz="2400" dirty="0" smtClean="0">
                <a:latin typeface="Times New Roman" pitchFamily="18" charset="0"/>
              </a:rPr>
              <a:t>  J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dirty="0" err="1" smtClean="0">
                <a:latin typeface="Times New Roman" pitchFamily="18" charset="0"/>
              </a:rPr>
              <a:t>i</a:t>
            </a:r>
            <a:r>
              <a:rPr lang="en-US" altLang="zh-CN" sz="2400" dirty="0" smtClean="0">
                <a:latin typeface="Times New Roman" pitchFamily="18" charset="0"/>
              </a:rPr>
              <a:t>} </a:t>
            </a:r>
            <a:r>
              <a:rPr lang="zh-CN" altLang="en-US" sz="2400" dirty="0" smtClean="0">
                <a:latin typeface="Times New Roman" pitchFamily="18" charset="0"/>
              </a:rPr>
              <a:t>中的作业是相容的   </a:t>
            </a:r>
            <a:r>
              <a:rPr lang="en-US" altLang="zh-CN" sz="2400" dirty="0" smtClean="0">
                <a:latin typeface="Times New Roman" pitchFamily="18" charset="0"/>
              </a:rPr>
              <a:t>//</a:t>
            </a:r>
            <a:r>
              <a:rPr lang="zh-CN" altLang="en-US" sz="2400" dirty="0" smtClean="0">
                <a:latin typeface="Times New Roman" pitchFamily="18" charset="0"/>
              </a:rPr>
              <a:t>检验规则：</a:t>
            </a:r>
          </a:p>
          <a:p>
            <a:pPr>
              <a:lnSpc>
                <a:spcPct val="90000"/>
              </a:lnSpc>
              <a:buNone/>
            </a:pPr>
            <a:r>
              <a:rPr lang="en-US" altLang="zh-CN" sz="2400" dirty="0" smtClean="0">
                <a:latin typeface="Times New Roman" pitchFamily="18" charset="0"/>
              </a:rPr>
              <a:t>       </a:t>
            </a:r>
            <a:r>
              <a:rPr lang="en-US" altLang="zh-CN" sz="2400" b="1" dirty="0" smtClean="0">
                <a:latin typeface="Times New Roman" pitchFamily="18" charset="0"/>
              </a:rPr>
              <a:t>then  </a:t>
            </a:r>
            <a:r>
              <a:rPr lang="en-US" altLang="zh-CN" sz="2400" dirty="0" smtClean="0">
                <a:latin typeface="Times New Roman" pitchFamily="18" charset="0"/>
              </a:rPr>
              <a:t>//</a:t>
            </a:r>
            <a:r>
              <a:rPr lang="zh-CN" altLang="en-US" sz="2400" dirty="0" smtClean="0">
                <a:latin typeface="Times New Roman" pitchFamily="18" charset="0"/>
              </a:rPr>
              <a:t>对任一</a:t>
            </a:r>
            <a:r>
              <a:rPr lang="en-US" altLang="zh-CN" sz="2400" dirty="0" smtClean="0">
                <a:latin typeface="Times New Roman" pitchFamily="18" charset="0"/>
              </a:rPr>
              <a:t>j ∈ J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作业期限≤</a:t>
            </a:r>
            <a:r>
              <a:rPr lang="en-US" altLang="zh-CN" sz="2400" dirty="0" smtClean="0">
                <a:latin typeface="Times New Roman" pitchFamily="18" charset="0"/>
              </a:rPr>
              <a:t>d(j)</a:t>
            </a:r>
            <a:r>
              <a:rPr lang="zh-CN" altLang="en-US" sz="2400" dirty="0" smtClean="0">
                <a:latin typeface="Times New Roman" pitchFamily="18" charset="0"/>
              </a:rPr>
              <a:t>的数量≤ </a:t>
            </a:r>
            <a:r>
              <a:rPr lang="en-US" altLang="zh-CN" sz="2400" dirty="0" smtClean="0">
                <a:latin typeface="Times New Roman" pitchFamily="18" charset="0"/>
              </a:rPr>
              <a:t>d(j)</a:t>
            </a:r>
            <a:r>
              <a:rPr lang="zh-CN" altLang="en-US" sz="2400" dirty="0" smtClean="0">
                <a:latin typeface="Times New Roman" pitchFamily="18" charset="0"/>
              </a:rPr>
              <a:t>个</a:t>
            </a:r>
          </a:p>
          <a:p>
            <a:pPr>
              <a:lnSpc>
                <a:spcPct val="90000"/>
              </a:lnSpc>
              <a:buNone/>
            </a:pPr>
            <a:r>
              <a:rPr lang="zh-CN" altLang="en-US" sz="2400" dirty="0" smtClean="0">
                <a:latin typeface="Times New Roman" pitchFamily="18" charset="0"/>
              </a:rPr>
              <a:t>        </a:t>
            </a:r>
            <a:r>
              <a:rPr lang="en-US" altLang="zh-CN" sz="2400" dirty="0" smtClean="0">
                <a:latin typeface="Times New Roman" pitchFamily="18" charset="0"/>
              </a:rPr>
              <a:t>J:= J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dirty="0" err="1" smtClean="0">
                <a:latin typeface="Times New Roman" pitchFamily="18" charset="0"/>
              </a:rPr>
              <a:t>i</a:t>
            </a:r>
            <a:r>
              <a:rPr lang="en-US" altLang="zh-CN" sz="2400" dirty="0" smtClean="0">
                <a:latin typeface="Times New Roman" pitchFamily="18" charset="0"/>
              </a:rPr>
              <a:t>};   // </a:t>
            </a:r>
            <a:r>
              <a:rPr lang="zh-CN" altLang="en-US" sz="2400" dirty="0" smtClean="0">
                <a:latin typeface="Times New Roman" pitchFamily="18" charset="0"/>
              </a:rPr>
              <a:t>将</a:t>
            </a:r>
            <a:r>
              <a:rPr lang="en-US" altLang="zh-CN" sz="2400" dirty="0" err="1" smtClean="0">
                <a:latin typeface="Times New Roman" pitchFamily="18" charset="0"/>
              </a:rPr>
              <a:t>i</a:t>
            </a:r>
            <a:r>
              <a:rPr lang="zh-CN" altLang="en-US" sz="2400" dirty="0" smtClean="0">
                <a:latin typeface="Times New Roman" pitchFamily="18" charset="0"/>
              </a:rPr>
              <a:t>加入解中</a:t>
            </a:r>
          </a:p>
          <a:p>
            <a:pPr>
              <a:lnSpc>
                <a:spcPct val="90000"/>
              </a:lnSpc>
              <a:buNone/>
            </a:pPr>
            <a:r>
              <a:rPr lang="zh-CN" altLang="en-US" sz="2400" dirty="0" smtClean="0">
                <a:latin typeface="Times New Roman" pitchFamily="18" charset="0"/>
              </a:rPr>
              <a:t>      </a:t>
            </a:r>
            <a:r>
              <a:rPr lang="en-US" altLang="zh-CN" sz="2400" b="1" dirty="0" smtClean="0">
                <a:latin typeface="Times New Roman" pitchFamily="18" charset="0"/>
              </a:rPr>
              <a:t>end{if}</a:t>
            </a:r>
            <a:endParaRPr lang="en-US" altLang="zh-CN" sz="2400" dirty="0" smtClean="0">
              <a:latin typeface="Times New Roman" pitchFamily="18" charset="0"/>
            </a:endParaRPr>
          </a:p>
          <a:p>
            <a:pPr>
              <a:lnSpc>
                <a:spcPct val="90000"/>
              </a:lnSpc>
              <a:buNone/>
            </a:pPr>
            <a:r>
              <a:rPr lang="en-US" altLang="zh-CN" sz="2400" b="1" dirty="0" smtClean="0">
                <a:latin typeface="Times New Roman" pitchFamily="18" charset="0"/>
              </a:rPr>
              <a:t>    end{for}</a:t>
            </a:r>
            <a:endParaRPr lang="en-US" altLang="zh-CN" sz="2400" dirty="0" smtClean="0">
              <a:latin typeface="Times New Roman" pitchFamily="18" charset="0"/>
            </a:endParaRPr>
          </a:p>
          <a:p>
            <a:pPr>
              <a:lnSpc>
                <a:spcPct val="90000"/>
              </a:lnSpc>
              <a:buNone/>
            </a:pPr>
            <a:r>
              <a:rPr lang="en-US" altLang="zh-CN" sz="2400" b="1" dirty="0" smtClean="0">
                <a:latin typeface="Times New Roman" pitchFamily="18" charset="0"/>
              </a:rPr>
              <a:t>   end{</a:t>
            </a:r>
            <a:r>
              <a:rPr lang="en-US" altLang="zh-CN" sz="2400" b="1" dirty="0" err="1" smtClean="0">
                <a:latin typeface="Times New Roman" pitchFamily="18" charset="0"/>
              </a:rPr>
              <a:t>GreedyJob</a:t>
            </a:r>
            <a:r>
              <a:rPr lang="en-US" altLang="zh-CN" sz="2400" b="1" dirty="0" smtClean="0">
                <a:latin typeface="Times New Roman" pitchFamily="18" charset="0"/>
              </a:rPr>
              <a:t>}</a:t>
            </a:r>
            <a:r>
              <a:rPr lang="en-US" altLang="zh-CN" sz="2400" dirty="0" smtClean="0"/>
              <a:t>    //</a:t>
            </a:r>
            <a:r>
              <a:rPr lang="zh-CN" altLang="en-US" sz="2400" dirty="0" smtClean="0"/>
              <a:t>贪心准则：尽量选取效益大的作业安排</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作业调度问题</a:t>
            </a:r>
            <a:endParaRPr lang="zh-CN" altLang="en-US" dirty="0"/>
          </a:p>
        </p:txBody>
      </p:sp>
      <p:sp>
        <p:nvSpPr>
          <p:cNvPr id="3" name="内容占位符 2"/>
          <p:cNvSpPr>
            <a:spLocks noGrp="1"/>
          </p:cNvSpPr>
          <p:nvPr>
            <p:ph idx="1"/>
          </p:nvPr>
        </p:nvSpPr>
        <p:spPr/>
        <p:txBody>
          <a:bodyPr/>
          <a:lstStyle/>
          <a:p>
            <a:pPr lvl="1"/>
            <a:r>
              <a:rPr lang="zh-CN" altLang="en-US" dirty="0" smtClean="0"/>
              <a:t>定理：</a:t>
            </a:r>
            <a:r>
              <a:rPr lang="en-US" altLang="zh-CN" sz="2400" dirty="0" err="1" smtClean="0"/>
              <a:t>GreedyJob</a:t>
            </a:r>
            <a:r>
              <a:rPr lang="zh-CN" altLang="en-US" sz="2400" dirty="0" smtClean="0"/>
              <a:t>对单机作业安排问题获得最优解。</a:t>
            </a:r>
            <a:endParaRPr lang="en-US" altLang="zh-CN" sz="2400" dirty="0" smtClean="0"/>
          </a:p>
          <a:p>
            <a:pPr lvl="1"/>
            <a:r>
              <a:rPr lang="zh-CN" altLang="en-US" sz="2400" dirty="0" smtClean="0"/>
              <a:t>证明：</a:t>
            </a:r>
            <a:endParaRPr lang="en-US" altLang="zh-CN" sz="2400" dirty="0" smtClean="0"/>
          </a:p>
          <a:p>
            <a:pPr lvl="2">
              <a:lnSpc>
                <a:spcPct val="80000"/>
              </a:lnSpc>
            </a:pPr>
            <a:r>
              <a:rPr lang="zh-CN" altLang="en-US" sz="2000" dirty="0" smtClean="0">
                <a:latin typeface="Times New Roman" pitchFamily="18" charset="0"/>
              </a:rPr>
              <a:t>假设贪心算法所选择的作业集</a:t>
            </a:r>
            <a:r>
              <a:rPr lang="en-US" altLang="zh-CN" sz="2000" dirty="0" smtClean="0">
                <a:latin typeface="Times New Roman" pitchFamily="18" charset="0"/>
              </a:rPr>
              <a:t>J</a:t>
            </a:r>
            <a:r>
              <a:rPr lang="zh-CN" altLang="en-US" sz="2000" dirty="0" smtClean="0">
                <a:latin typeface="Times New Roman" pitchFamily="18" charset="0"/>
              </a:rPr>
              <a:t>不是最优解，则一定有相容作</a:t>
            </a:r>
          </a:p>
          <a:p>
            <a:pPr lvl="2">
              <a:lnSpc>
                <a:spcPct val="80000"/>
              </a:lnSpc>
              <a:buNone/>
            </a:pPr>
            <a:r>
              <a:rPr lang="zh-CN" altLang="en-US" sz="2000" dirty="0" smtClean="0">
                <a:latin typeface="Times New Roman" pitchFamily="18" charset="0"/>
              </a:rPr>
              <a:t>业集</a:t>
            </a:r>
            <a:r>
              <a:rPr lang="en-US" altLang="zh-CN" sz="2000" dirty="0" smtClean="0">
                <a:latin typeface="Times New Roman" pitchFamily="18" charset="0"/>
              </a:rPr>
              <a:t>I</a:t>
            </a:r>
            <a:r>
              <a:rPr lang="zh-CN" altLang="en-US" sz="2000" dirty="0" smtClean="0">
                <a:latin typeface="Times New Roman" pitchFamily="18" charset="0"/>
              </a:rPr>
              <a:t>，其产生更大的效益值。假定</a:t>
            </a:r>
            <a:r>
              <a:rPr lang="en-US" altLang="zh-CN" sz="2000" dirty="0" smtClean="0">
                <a:latin typeface="Times New Roman" pitchFamily="18" charset="0"/>
              </a:rPr>
              <a:t>I</a:t>
            </a:r>
            <a:r>
              <a:rPr lang="zh-CN" altLang="en-US" sz="2000" dirty="0" smtClean="0">
                <a:latin typeface="Times New Roman" pitchFamily="18" charset="0"/>
              </a:rPr>
              <a:t>是具有最大效益值的相容作</a:t>
            </a:r>
          </a:p>
          <a:p>
            <a:pPr lvl="2">
              <a:lnSpc>
                <a:spcPct val="80000"/>
              </a:lnSpc>
              <a:buNone/>
            </a:pPr>
            <a:r>
              <a:rPr lang="zh-CN" altLang="en-US" sz="2000" dirty="0" smtClean="0">
                <a:latin typeface="Times New Roman" pitchFamily="18" charset="0"/>
              </a:rPr>
              <a:t>业集中使得</a:t>
            </a:r>
            <a:r>
              <a:rPr lang="en-US" altLang="zh-CN" sz="2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J|</a:t>
            </a:r>
            <a:r>
              <a:rPr lang="zh-CN" altLang="en-US" sz="2000" dirty="0" smtClean="0">
                <a:latin typeface="Times New Roman" pitchFamily="18" charset="0"/>
              </a:rPr>
              <a:t>最大者，往证 </a:t>
            </a:r>
            <a:r>
              <a:rPr lang="en-US" altLang="zh-CN" sz="2000" dirty="0" smtClean="0">
                <a:latin typeface="Times New Roman" pitchFamily="18" charset="0"/>
              </a:rPr>
              <a:t>I=J</a:t>
            </a:r>
            <a:r>
              <a:rPr lang="zh-CN" altLang="en-US" sz="1600" dirty="0" smtClean="0">
                <a:latin typeface="Times New Roman" pitchFamily="18" charset="0"/>
              </a:rPr>
              <a:t>。</a:t>
            </a:r>
          </a:p>
          <a:p>
            <a:pPr lvl="2">
              <a:lnSpc>
                <a:spcPct val="80000"/>
              </a:lnSpc>
            </a:pPr>
            <a:r>
              <a:rPr lang="zh-CN" altLang="en-US" sz="2000" dirty="0" smtClean="0">
                <a:latin typeface="Times New Roman" pitchFamily="18" charset="0"/>
              </a:rPr>
              <a:t>反证法：若</a:t>
            </a:r>
            <a:r>
              <a:rPr lang="en-US" altLang="zh-CN" sz="2000" dirty="0" smtClean="0">
                <a:latin typeface="Times New Roman" pitchFamily="18" charset="0"/>
              </a:rPr>
              <a:t>I=J </a:t>
            </a:r>
            <a:r>
              <a:rPr lang="zh-CN" altLang="en-US" sz="2000" dirty="0" smtClean="0">
                <a:latin typeface="Times New Roman" pitchFamily="18" charset="0"/>
              </a:rPr>
              <a:t>不成立，则这两个作业集合之间没有包含关</a:t>
            </a:r>
          </a:p>
          <a:p>
            <a:pPr lvl="2">
              <a:lnSpc>
                <a:spcPct val="80000"/>
              </a:lnSpc>
              <a:buNone/>
            </a:pPr>
            <a:r>
              <a:rPr lang="zh-CN" altLang="en-US" sz="2000" dirty="0" smtClean="0">
                <a:latin typeface="Times New Roman" pitchFamily="18" charset="0"/>
              </a:rPr>
              <a:t>系。这是因为算法</a:t>
            </a:r>
            <a:r>
              <a:rPr lang="en-US" altLang="zh-CN" sz="2000" dirty="0" err="1" smtClean="0">
                <a:latin typeface="Times New Roman" pitchFamily="18" charset="0"/>
              </a:rPr>
              <a:t>GreedyJob</a:t>
            </a:r>
            <a:r>
              <a:rPr lang="zh-CN" altLang="en-US" sz="2000" dirty="0" smtClean="0">
                <a:latin typeface="Times New Roman" pitchFamily="18" charset="0"/>
              </a:rPr>
              <a:t>的特性和假定</a:t>
            </a:r>
            <a:r>
              <a:rPr lang="en-US" altLang="zh-CN" sz="2000" dirty="0" smtClean="0">
                <a:latin typeface="Times New Roman" pitchFamily="18" charset="0"/>
              </a:rPr>
              <a:t>I </a:t>
            </a:r>
            <a:r>
              <a:rPr lang="zh-CN" altLang="en-US" sz="2000" dirty="0" smtClean="0">
                <a:latin typeface="Times New Roman" pitchFamily="18" charset="0"/>
              </a:rPr>
              <a:t>产生的效益值比</a:t>
            </a:r>
            <a:r>
              <a:rPr lang="en-US" altLang="zh-CN" sz="2000" dirty="0" smtClean="0">
                <a:latin typeface="Times New Roman" pitchFamily="18" charset="0"/>
              </a:rPr>
              <a:t>J</a:t>
            </a:r>
            <a:r>
              <a:rPr lang="zh-CN" altLang="en-US" sz="2000" dirty="0" smtClean="0">
                <a:latin typeface="Times New Roman" pitchFamily="18" charset="0"/>
              </a:rPr>
              <a:t>的</a:t>
            </a:r>
          </a:p>
          <a:p>
            <a:pPr lvl="2">
              <a:lnSpc>
                <a:spcPct val="80000"/>
              </a:lnSpc>
              <a:buNone/>
            </a:pPr>
            <a:r>
              <a:rPr lang="zh-CN" altLang="en-US" sz="2000" dirty="0" smtClean="0">
                <a:latin typeface="Times New Roman" pitchFamily="18" charset="0"/>
              </a:rPr>
              <a:t>效益值更大。假设</a:t>
            </a:r>
            <a:r>
              <a:rPr lang="en-US" altLang="zh-CN" sz="2000" dirty="0" smtClean="0">
                <a:latin typeface="Times New Roman" pitchFamily="18" charset="0"/>
              </a:rPr>
              <a:t>a</a:t>
            </a:r>
            <a:r>
              <a:rPr lang="zh-CN" altLang="en-US" sz="2000" dirty="0" smtClean="0">
                <a:latin typeface="Times New Roman" pitchFamily="18" charset="0"/>
              </a:rPr>
              <a:t>是</a:t>
            </a:r>
            <a:r>
              <a:rPr lang="en-US" altLang="zh-CN" sz="2000" dirty="0" smtClean="0">
                <a:latin typeface="Times New Roman" pitchFamily="18" charset="0"/>
              </a:rPr>
              <a:t>J\I</a:t>
            </a:r>
            <a:r>
              <a:rPr lang="zh-CN" altLang="en-US" sz="2000" dirty="0" smtClean="0">
                <a:latin typeface="Times New Roman" pitchFamily="18" charset="0"/>
              </a:rPr>
              <a:t>中具有最大效益的作业，即</a:t>
            </a:r>
            <a:r>
              <a:rPr lang="en-US" altLang="zh-CN" sz="2000" b="1" dirty="0" smtClean="0">
                <a:latin typeface="Times New Roman" pitchFamily="18" charset="0"/>
              </a:rPr>
              <a:t>J</a:t>
            </a:r>
            <a:r>
              <a:rPr lang="zh-CN" altLang="en-US" sz="2000" b="1" dirty="0" smtClean="0">
                <a:latin typeface="Times New Roman" pitchFamily="18" charset="0"/>
              </a:rPr>
              <a:t>中比</a:t>
            </a:r>
            <a:r>
              <a:rPr lang="en-US" altLang="zh-CN" sz="2000" b="1" dirty="0" smtClean="0">
                <a:latin typeface="Times New Roman" pitchFamily="18" charset="0"/>
              </a:rPr>
              <a:t>a</a:t>
            </a:r>
            <a:r>
              <a:rPr lang="zh-CN" altLang="en-US" sz="2000" b="1" dirty="0" smtClean="0">
                <a:latin typeface="Times New Roman" pitchFamily="18" charset="0"/>
              </a:rPr>
              <a:t>具有</a:t>
            </a:r>
          </a:p>
          <a:p>
            <a:pPr lvl="2">
              <a:lnSpc>
                <a:spcPct val="80000"/>
              </a:lnSpc>
              <a:buNone/>
            </a:pPr>
            <a:r>
              <a:rPr lang="zh-CN" altLang="en-US" sz="2000" b="1" dirty="0" smtClean="0">
                <a:latin typeface="Times New Roman" pitchFamily="18" charset="0"/>
              </a:rPr>
              <a:t>更大效益的作业</a:t>
            </a:r>
            <a:r>
              <a:rPr lang="en-US" altLang="zh-CN" sz="2000" b="1" dirty="0" smtClean="0">
                <a:latin typeface="Times New Roman" pitchFamily="18" charset="0"/>
              </a:rPr>
              <a:t>(</a:t>
            </a:r>
            <a:r>
              <a:rPr lang="zh-CN" altLang="en-US" sz="2000" b="1" dirty="0" smtClean="0">
                <a:latin typeface="Times New Roman" pitchFamily="18" charset="0"/>
              </a:rPr>
              <a:t>如果有的话</a:t>
            </a:r>
            <a:r>
              <a:rPr lang="en-US" altLang="zh-CN" sz="2000" b="1" dirty="0" smtClean="0">
                <a:latin typeface="Times New Roman" pitchFamily="18" charset="0"/>
              </a:rPr>
              <a:t>)</a:t>
            </a:r>
            <a:r>
              <a:rPr lang="zh-CN" altLang="en-US" sz="2000" b="1" dirty="0" smtClean="0">
                <a:latin typeface="Times New Roman" pitchFamily="18" charset="0"/>
              </a:rPr>
              <a:t>都应该在 </a:t>
            </a:r>
            <a:r>
              <a:rPr lang="en-US" altLang="zh-CN" sz="2000" b="1" dirty="0" smtClean="0">
                <a:latin typeface="Times New Roman" pitchFamily="18" charset="0"/>
              </a:rPr>
              <a:t>I(</a:t>
            </a:r>
            <a:r>
              <a:rPr lang="zh-CN" altLang="en-US" sz="2000" b="1" dirty="0" smtClean="0">
                <a:latin typeface="Times New Roman" pitchFamily="18" charset="0"/>
              </a:rPr>
              <a:t>阴影</a:t>
            </a:r>
            <a:r>
              <a:rPr lang="en-US" altLang="zh-CN" sz="2000" b="1" dirty="0" smtClean="0">
                <a:latin typeface="Times New Roman" pitchFamily="18" charset="0"/>
              </a:rPr>
              <a:t>) </a:t>
            </a:r>
            <a:r>
              <a:rPr lang="zh-CN" altLang="en-US" sz="2000" b="1" dirty="0" smtClean="0">
                <a:latin typeface="Times New Roman" pitchFamily="18" charset="0"/>
              </a:rPr>
              <a:t>中</a:t>
            </a:r>
            <a:r>
              <a:rPr lang="zh-CN" altLang="en-US" sz="2000" dirty="0" smtClean="0">
                <a:latin typeface="Times New Roman" pitchFamily="18" charset="0"/>
              </a:rPr>
              <a:t>。</a:t>
            </a:r>
            <a:endParaRPr lang="en-US" altLang="zh-CN" sz="2000" dirty="0" smtClean="0">
              <a:latin typeface="Times New Roman" pitchFamily="18" charset="0"/>
            </a:endParaRPr>
          </a:p>
          <a:p>
            <a:pPr lvl="2">
              <a:lnSpc>
                <a:spcPct val="80000"/>
              </a:lnSpc>
            </a:pPr>
            <a:r>
              <a:rPr lang="zh-CN" altLang="en-US" sz="2000" dirty="0" smtClean="0">
                <a:latin typeface="Times New Roman" pitchFamily="18" charset="0"/>
              </a:rPr>
              <a:t>如果作业 </a:t>
            </a:r>
            <a:r>
              <a:rPr lang="en-US" altLang="zh-CN" sz="2000" dirty="0" err="1" smtClean="0">
                <a:latin typeface="Times New Roman" pitchFamily="18" charset="0"/>
              </a:rPr>
              <a:t>b</a:t>
            </a:r>
            <a:r>
              <a:rPr lang="en-US" altLang="zh-CN" sz="2000" dirty="0" err="1" smtClean="0">
                <a:latin typeface="Times New Roman" pitchFamily="18" charset="0"/>
                <a:sym typeface="Symbol" pitchFamily="18" charset="2"/>
              </a:rPr>
              <a:t>I</a:t>
            </a:r>
            <a:r>
              <a:rPr lang="en-US" altLang="zh-CN" sz="2000" dirty="0" smtClean="0">
                <a:latin typeface="Times New Roman" pitchFamily="18" charset="0"/>
                <a:sym typeface="Symbol" pitchFamily="18" charset="2"/>
              </a:rPr>
              <a:t>\J </a:t>
            </a:r>
            <a:r>
              <a:rPr lang="zh-CN" altLang="en-US" sz="2000" dirty="0" smtClean="0">
                <a:latin typeface="Times New Roman" pitchFamily="18" charset="0"/>
                <a:sym typeface="Symbol" pitchFamily="18" charset="2"/>
              </a:rPr>
              <a:t>，则</a:t>
            </a:r>
            <a:r>
              <a:rPr lang="en-US" altLang="zh-CN" sz="2000" dirty="0" err="1" smtClean="0">
                <a:latin typeface="Times New Roman" pitchFamily="18" charset="0"/>
              </a:rPr>
              <a:t>p</a:t>
            </a:r>
            <a:r>
              <a:rPr lang="en-US" altLang="zh-CN" sz="2000" baseline="-25000" dirty="0" err="1" smtClean="0">
                <a:latin typeface="Times New Roman" pitchFamily="18" charset="0"/>
              </a:rPr>
              <a:t>b</a:t>
            </a:r>
            <a:r>
              <a:rPr lang="zh-CN" altLang="en-US" sz="2000" dirty="0" smtClean="0">
                <a:latin typeface="Times New Roman" pitchFamily="18" charset="0"/>
                <a:sym typeface="Symbol" pitchFamily="18" charset="2"/>
              </a:rPr>
              <a:t>  </a:t>
            </a:r>
            <a:r>
              <a:rPr lang="en-US" altLang="zh-CN" sz="2000" dirty="0" smtClean="0">
                <a:latin typeface="Times New Roman" pitchFamily="18" charset="0"/>
              </a:rPr>
              <a:t>p</a:t>
            </a:r>
            <a:r>
              <a:rPr lang="en-US" altLang="zh-CN" sz="2000" baseline="-25000" dirty="0" smtClean="0">
                <a:latin typeface="Times New Roman" pitchFamily="18" charset="0"/>
              </a:rPr>
              <a:t>a  </a:t>
            </a:r>
            <a:r>
              <a:rPr lang="zh-CN" altLang="en-US" sz="2000" dirty="0" smtClean="0">
                <a:latin typeface="Times New Roman" pitchFamily="18" charset="0"/>
              </a:rPr>
              <a:t>。反证</a:t>
            </a:r>
            <a:r>
              <a:rPr lang="en-US" altLang="zh-CN" sz="2000" dirty="0" smtClean="0">
                <a:latin typeface="Times New Roman" pitchFamily="18" charset="0"/>
              </a:rPr>
              <a:t>(</a:t>
            </a:r>
            <a:r>
              <a:rPr lang="zh-CN" altLang="en-US" sz="2000" dirty="0" smtClean="0">
                <a:latin typeface="Times New Roman" pitchFamily="18" charset="0"/>
              </a:rPr>
              <a:t>见下页，下面取自讲义参考</a:t>
            </a:r>
            <a:r>
              <a:rPr lang="en-US" altLang="zh-CN" sz="2000" dirty="0" smtClean="0">
                <a:latin typeface="Times New Roman" pitchFamily="18" charset="0"/>
              </a:rPr>
              <a:t>)</a:t>
            </a:r>
            <a:r>
              <a:rPr lang="zh-CN" altLang="en-US" sz="2000" dirty="0" smtClean="0">
                <a:latin typeface="Times New Roman" pitchFamily="18" charset="0"/>
              </a:rPr>
              <a:t>。 </a:t>
            </a:r>
          </a:p>
          <a:p>
            <a:pPr lvl="2">
              <a:lnSpc>
                <a:spcPct val="80000"/>
              </a:lnSpc>
              <a:buNone/>
            </a:pPr>
            <a:r>
              <a:rPr lang="en-US" altLang="zh-CN" sz="2000" dirty="0" smtClean="0">
                <a:latin typeface="Times New Roman" pitchFamily="18" charset="0"/>
              </a:rPr>
              <a:t>【</a:t>
            </a:r>
            <a:r>
              <a:rPr lang="zh-CN" altLang="en-US" sz="2000" dirty="0" smtClean="0">
                <a:latin typeface="Times New Roman" pitchFamily="18" charset="0"/>
              </a:rPr>
              <a:t>若</a:t>
            </a:r>
            <a:r>
              <a:rPr lang="en-US" altLang="zh-CN" sz="2000" dirty="0" err="1" smtClean="0">
                <a:latin typeface="Times New Roman" pitchFamily="18" charset="0"/>
              </a:rPr>
              <a:t>p</a:t>
            </a:r>
            <a:r>
              <a:rPr lang="en-US" altLang="zh-CN" sz="2000" baseline="-25000" dirty="0" err="1" smtClean="0">
                <a:latin typeface="Times New Roman" pitchFamily="18" charset="0"/>
              </a:rPr>
              <a:t>b</a:t>
            </a:r>
            <a:r>
              <a:rPr lang="en-US" altLang="zh-CN" sz="2000" dirty="0" smtClean="0">
                <a:latin typeface="Times New Roman" pitchFamily="18" charset="0"/>
              </a:rPr>
              <a:t>&gt;p</a:t>
            </a:r>
            <a:r>
              <a:rPr lang="en-US" altLang="zh-CN" sz="2000" baseline="-25000" dirty="0" smtClean="0">
                <a:latin typeface="Times New Roman" pitchFamily="18" charset="0"/>
              </a:rPr>
              <a:t>a</a:t>
            </a:r>
            <a:r>
              <a:rPr lang="zh-CN" altLang="en-US" sz="2000" dirty="0" smtClean="0">
                <a:latin typeface="Times New Roman" pitchFamily="18" charset="0"/>
              </a:rPr>
              <a:t>，那么由算法中对</a:t>
            </a:r>
            <a:r>
              <a:rPr lang="en-US" altLang="zh-CN" sz="2000" dirty="0" smtClean="0">
                <a:latin typeface="Times New Roman" pitchFamily="18" charset="0"/>
              </a:rPr>
              <a:t>J</a:t>
            </a:r>
            <a:r>
              <a:rPr lang="zh-CN" altLang="en-US" sz="2000" dirty="0" smtClean="0">
                <a:latin typeface="Times New Roman" pitchFamily="18" charset="0"/>
              </a:rPr>
              <a:t>中作业的选取办法（相容性要求），</a:t>
            </a:r>
            <a:r>
              <a:rPr lang="en-US" altLang="zh-CN" sz="2000" dirty="0" smtClean="0">
                <a:latin typeface="Times New Roman" pitchFamily="18" charset="0"/>
              </a:rPr>
              <a:t>J</a:t>
            </a:r>
          </a:p>
          <a:p>
            <a:pPr lvl="2">
              <a:lnSpc>
                <a:spcPct val="80000"/>
              </a:lnSpc>
              <a:buNone/>
            </a:pPr>
            <a:r>
              <a:rPr lang="zh-CN" altLang="en-US" sz="2000" dirty="0" smtClean="0">
                <a:latin typeface="Times New Roman" pitchFamily="18" charset="0"/>
              </a:rPr>
              <a:t>中至少有 </a:t>
            </a:r>
            <a:r>
              <a:rPr lang="en-US" altLang="zh-CN" sz="2000" dirty="0" err="1" smtClean="0">
                <a:latin typeface="Times New Roman" pitchFamily="18" charset="0"/>
              </a:rPr>
              <a:t>f</a:t>
            </a:r>
            <a:r>
              <a:rPr lang="en-US" altLang="zh-CN" sz="2000" baseline="-25000" dirty="0" err="1" smtClean="0">
                <a:latin typeface="Times New Roman" pitchFamily="18" charset="0"/>
              </a:rPr>
              <a:t>b</a:t>
            </a:r>
            <a:r>
              <a:rPr lang="zh-CN" altLang="en-US" sz="2000" dirty="0" smtClean="0">
                <a:latin typeface="Times New Roman" pitchFamily="18" charset="0"/>
              </a:rPr>
              <a:t>个效益值</a:t>
            </a:r>
            <a:r>
              <a:rPr lang="zh-CN" altLang="en-US" sz="2000" dirty="0" smtClean="0">
                <a:latin typeface="Times New Roman" pitchFamily="18" charset="0"/>
                <a:sym typeface="Symbol" pitchFamily="18" charset="2"/>
              </a:rPr>
              <a:t></a:t>
            </a:r>
            <a:r>
              <a:rPr lang="en-US" altLang="zh-CN" sz="2000" dirty="0" err="1" smtClean="0">
                <a:latin typeface="Times New Roman" pitchFamily="18" charset="0"/>
                <a:sym typeface="Symbol" pitchFamily="18" charset="2"/>
              </a:rPr>
              <a:t>p</a:t>
            </a:r>
            <a:r>
              <a:rPr lang="en-US" altLang="zh-CN" sz="2000" baseline="-25000" dirty="0" err="1" smtClean="0">
                <a:latin typeface="Times New Roman" pitchFamily="18" charset="0"/>
                <a:sym typeface="Symbol" pitchFamily="18" charset="2"/>
              </a:rPr>
              <a:t>b</a:t>
            </a:r>
            <a:r>
              <a:rPr lang="zh-CN" altLang="en-US" sz="2000" dirty="0" smtClean="0">
                <a:latin typeface="Times New Roman" pitchFamily="18" charset="0"/>
              </a:rPr>
              <a:t>的作业，其期限值</a:t>
            </a:r>
            <a:r>
              <a:rPr lang="zh-CN" altLang="en-US" sz="2000" dirty="0" smtClean="0">
                <a:latin typeface="Times New Roman" pitchFamily="18" charset="0"/>
                <a:sym typeface="Symbol" pitchFamily="18" charset="2"/>
              </a:rPr>
              <a:t> </a:t>
            </a:r>
            <a:r>
              <a:rPr lang="en-US" altLang="zh-CN" sz="2000" dirty="0" err="1" smtClean="0">
                <a:latin typeface="Times New Roman" pitchFamily="18" charset="0"/>
                <a:sym typeface="Symbol" pitchFamily="18" charset="2"/>
              </a:rPr>
              <a:t>f</a:t>
            </a:r>
            <a:r>
              <a:rPr lang="en-US" altLang="zh-CN" sz="2000" baseline="-25000" dirty="0" err="1" smtClean="0">
                <a:latin typeface="Times New Roman" pitchFamily="18" charset="0"/>
                <a:sym typeface="Symbol" pitchFamily="18" charset="2"/>
              </a:rPr>
              <a:t>b</a:t>
            </a:r>
            <a:r>
              <a:rPr lang="zh-CN" altLang="en-US" sz="2000" dirty="0" smtClean="0">
                <a:latin typeface="Times New Roman" pitchFamily="18" charset="0"/>
              </a:rPr>
              <a:t>。这些作业一定在 </a:t>
            </a:r>
            <a:r>
              <a:rPr lang="en-US" altLang="zh-CN" sz="2000" dirty="0" smtClean="0">
                <a:latin typeface="Times New Roman" pitchFamily="18" charset="0"/>
              </a:rPr>
              <a:t>I</a:t>
            </a:r>
          </a:p>
          <a:p>
            <a:pPr lvl="2">
              <a:lnSpc>
                <a:spcPct val="80000"/>
              </a:lnSpc>
              <a:buNone/>
            </a:pPr>
            <a:r>
              <a:rPr lang="zh-CN" altLang="en-US" sz="2000" dirty="0" smtClean="0">
                <a:latin typeface="Times New Roman" pitchFamily="18" charset="0"/>
              </a:rPr>
              <a:t>中</a:t>
            </a:r>
            <a:r>
              <a:rPr lang="en-US" altLang="zh-CN" sz="2000" dirty="0" smtClean="0">
                <a:latin typeface="Times New Roman" pitchFamily="18" charset="0"/>
              </a:rPr>
              <a:t>(</a:t>
            </a:r>
            <a:r>
              <a:rPr lang="zh-CN" altLang="en-US" sz="2000" dirty="0" smtClean="0">
                <a:latin typeface="Times New Roman" pitchFamily="18" charset="0"/>
              </a:rPr>
              <a:t>阴影</a:t>
            </a:r>
            <a:r>
              <a:rPr lang="en-US" altLang="zh-CN" sz="2000" dirty="0" smtClean="0">
                <a:latin typeface="Times New Roman" pitchFamily="18" charset="0"/>
              </a:rPr>
              <a:t>)</a:t>
            </a:r>
            <a:r>
              <a:rPr lang="zh-CN" altLang="en-US" sz="2000" dirty="0" smtClean="0">
                <a:latin typeface="Times New Roman" pitchFamily="18" charset="0"/>
              </a:rPr>
              <a:t>，因而 </a:t>
            </a:r>
            <a:r>
              <a:rPr lang="en-US" altLang="zh-CN" sz="2000" dirty="0" smtClean="0">
                <a:latin typeface="Times New Roman" pitchFamily="18" charset="0"/>
              </a:rPr>
              <a:t>I </a:t>
            </a:r>
            <a:r>
              <a:rPr lang="zh-CN" altLang="en-US" sz="2000" dirty="0" smtClean="0">
                <a:latin typeface="Times New Roman" pitchFamily="18" charset="0"/>
              </a:rPr>
              <a:t>中至少有</a:t>
            </a:r>
            <a:r>
              <a:rPr lang="en-US" altLang="zh-CN" sz="2000" dirty="0" smtClean="0">
                <a:latin typeface="Times New Roman" pitchFamily="18" charset="0"/>
                <a:sym typeface="Symbol" pitchFamily="18" charset="2"/>
              </a:rPr>
              <a:t>f</a:t>
            </a:r>
            <a:r>
              <a:rPr lang="en-US" altLang="zh-CN" sz="2000" baseline="-25000" dirty="0" smtClean="0">
                <a:latin typeface="Times New Roman" pitchFamily="18" charset="0"/>
                <a:sym typeface="Symbol" pitchFamily="18" charset="2"/>
              </a:rPr>
              <a:t>b</a:t>
            </a:r>
            <a:r>
              <a:rPr lang="en-US" altLang="zh-CN" sz="2000" dirty="0" smtClean="0">
                <a:latin typeface="Times New Roman" pitchFamily="18" charset="0"/>
                <a:sym typeface="Symbol" pitchFamily="18" charset="2"/>
              </a:rPr>
              <a:t>+1</a:t>
            </a:r>
            <a:r>
              <a:rPr lang="zh-CN" altLang="en-US" sz="2000" dirty="0" smtClean="0">
                <a:latin typeface="Times New Roman" pitchFamily="18" charset="0"/>
              </a:rPr>
              <a:t>个作业，其期限值</a:t>
            </a:r>
            <a:r>
              <a:rPr lang="zh-CN" altLang="en-US" sz="2000" dirty="0" smtClean="0">
                <a:latin typeface="Times New Roman" pitchFamily="18" charset="0"/>
                <a:sym typeface="Symbol" pitchFamily="18" charset="2"/>
              </a:rPr>
              <a:t> </a:t>
            </a:r>
            <a:r>
              <a:rPr lang="en-US" altLang="zh-CN" sz="2000" dirty="0" err="1" smtClean="0">
                <a:latin typeface="Times New Roman" pitchFamily="18" charset="0"/>
                <a:sym typeface="Symbol" pitchFamily="18" charset="2"/>
              </a:rPr>
              <a:t>f</a:t>
            </a:r>
            <a:r>
              <a:rPr lang="en-US" altLang="zh-CN" sz="2000" baseline="-25000" dirty="0" err="1" smtClean="0">
                <a:latin typeface="Times New Roman" pitchFamily="18" charset="0"/>
                <a:sym typeface="Symbol" pitchFamily="18" charset="2"/>
              </a:rPr>
              <a:t>b</a:t>
            </a:r>
            <a:r>
              <a:rPr lang="zh-CN" altLang="en-US" sz="2000" dirty="0" smtClean="0">
                <a:latin typeface="Times New Roman" pitchFamily="18" charset="0"/>
              </a:rPr>
              <a:t> ，这与 </a:t>
            </a:r>
            <a:r>
              <a:rPr lang="en-US" altLang="zh-CN" sz="2000" dirty="0" smtClean="0">
                <a:latin typeface="Times New Roman" pitchFamily="18" charset="0"/>
              </a:rPr>
              <a:t>I </a:t>
            </a:r>
            <a:r>
              <a:rPr lang="zh-CN" altLang="en-US" sz="2000" dirty="0" smtClean="0">
                <a:latin typeface="Times New Roman" pitchFamily="18" charset="0"/>
              </a:rPr>
              <a:t>的相</a:t>
            </a:r>
            <a:endParaRPr lang="en-US" altLang="zh-CN" sz="2000" smtClean="0">
              <a:latin typeface="Times New Roman" pitchFamily="18" charset="0"/>
            </a:endParaRPr>
          </a:p>
          <a:p>
            <a:pPr lvl="2">
              <a:lnSpc>
                <a:spcPct val="80000"/>
              </a:lnSpc>
              <a:buNone/>
            </a:pPr>
            <a:r>
              <a:rPr lang="zh-CN" altLang="en-US" sz="2000" smtClean="0">
                <a:latin typeface="Times New Roman" pitchFamily="18" charset="0"/>
              </a:rPr>
              <a:t>容性矛盾</a:t>
            </a:r>
            <a:r>
              <a:rPr lang="zh-CN" altLang="en-US" sz="2000" dirty="0" smtClean="0">
                <a:latin typeface="Times New Roman" pitchFamily="18" charset="0"/>
              </a:rPr>
              <a:t>。所以，</a:t>
            </a:r>
            <a:r>
              <a:rPr lang="en-US" altLang="zh-CN" sz="2000" dirty="0" smtClean="0">
                <a:latin typeface="Times New Roman" pitchFamily="18" charset="0"/>
              </a:rPr>
              <a:t>I\J</a:t>
            </a:r>
            <a:r>
              <a:rPr lang="zh-CN" altLang="en-US" sz="2000" b="1" dirty="0" smtClean="0">
                <a:latin typeface="Times New Roman" pitchFamily="18" charset="0"/>
              </a:rPr>
              <a:t>中事件的效益值均不超过</a:t>
            </a:r>
            <a:r>
              <a:rPr lang="en-US" altLang="zh-CN" sz="2000" b="1" dirty="0" smtClean="0">
                <a:latin typeface="Times New Roman" pitchFamily="18" charset="0"/>
              </a:rPr>
              <a:t>p</a:t>
            </a:r>
            <a:r>
              <a:rPr lang="en-US" altLang="zh-CN" sz="2000" b="1" baseline="-25000" dirty="0" smtClean="0">
                <a:latin typeface="Times New Roman" pitchFamily="18" charset="0"/>
              </a:rPr>
              <a:t>a</a:t>
            </a:r>
            <a:r>
              <a:rPr lang="zh-CN" altLang="en-US" sz="2000" dirty="0" smtClean="0">
                <a:latin typeface="Times New Roman" pitchFamily="18" charset="0"/>
              </a:rPr>
              <a:t>。 </a:t>
            </a:r>
            <a:r>
              <a:rPr lang="en-US" altLang="zh-CN" sz="2000" dirty="0" smtClean="0">
                <a:latin typeface="Times New Roman"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作业调度问题</a:t>
            </a:r>
            <a:endParaRPr lang="zh-CN" altLang="en-US" dirty="0"/>
          </a:p>
        </p:txBody>
      </p:sp>
      <p:sp>
        <p:nvSpPr>
          <p:cNvPr id="3" name="内容占位符 2"/>
          <p:cNvSpPr>
            <a:spLocks noGrp="1"/>
          </p:cNvSpPr>
          <p:nvPr>
            <p:ph idx="1"/>
          </p:nvPr>
        </p:nvSpPr>
        <p:spPr/>
        <p:txBody>
          <a:bodyPr/>
          <a:lstStyle/>
          <a:p>
            <a:pPr lvl="1"/>
            <a:r>
              <a:rPr lang="zh-CN" altLang="en-US" dirty="0" smtClean="0"/>
              <a:t>关于</a:t>
            </a:r>
            <a:r>
              <a:rPr lang="en-US" altLang="zh-CN" dirty="0" err="1" smtClean="0"/>
              <a:t>p</a:t>
            </a:r>
            <a:r>
              <a:rPr lang="en-US" altLang="zh-CN" baseline="-25000" dirty="0" err="1" smtClean="0"/>
              <a:t>b</a:t>
            </a:r>
            <a:r>
              <a:rPr lang="en-US" altLang="zh-CN" dirty="0" smtClean="0"/>
              <a:t>&lt;=p</a:t>
            </a:r>
            <a:r>
              <a:rPr lang="en-US" altLang="zh-CN" baseline="-25000" dirty="0" smtClean="0"/>
              <a:t>a</a:t>
            </a:r>
            <a:r>
              <a:rPr lang="zh-CN" altLang="en-US" dirty="0" smtClean="0"/>
              <a:t>的证明：</a:t>
            </a:r>
            <a:endParaRPr lang="en-US" altLang="zh-CN" dirty="0" smtClean="0"/>
          </a:p>
          <a:p>
            <a:pPr lvl="1"/>
            <a:r>
              <a:rPr lang="zh-CN" altLang="en-US" dirty="0" smtClean="0"/>
              <a:t>如果</a:t>
            </a:r>
            <a:r>
              <a:rPr lang="en-US" altLang="zh-CN" dirty="0" err="1" smtClean="0"/>
              <a:t>p</a:t>
            </a:r>
            <a:r>
              <a:rPr lang="en-US" altLang="zh-CN" baseline="-25000" dirty="0" err="1" smtClean="0"/>
              <a:t>b</a:t>
            </a:r>
            <a:r>
              <a:rPr lang="en-US" altLang="zh-CN" dirty="0" smtClean="0"/>
              <a:t>&gt;p</a:t>
            </a:r>
            <a:r>
              <a:rPr lang="en-US" altLang="zh-CN" baseline="-25000" dirty="0" smtClean="0"/>
              <a:t>a</a:t>
            </a:r>
            <a:r>
              <a:rPr lang="zh-CN" altLang="en-US" dirty="0" smtClean="0"/>
              <a:t>，则运行算法时，检查</a:t>
            </a:r>
            <a:r>
              <a:rPr lang="en-US" altLang="zh-CN" dirty="0" smtClean="0"/>
              <a:t>b</a:t>
            </a:r>
            <a:r>
              <a:rPr lang="zh-CN" altLang="en-US" dirty="0" smtClean="0"/>
              <a:t>时，</a:t>
            </a:r>
            <a:r>
              <a:rPr lang="en-US" altLang="zh-CN" dirty="0" smtClean="0"/>
              <a:t>J</a:t>
            </a:r>
            <a:r>
              <a:rPr lang="zh-CN" altLang="en-US" dirty="0" smtClean="0"/>
              <a:t>里的作业价值一定</a:t>
            </a:r>
            <a:r>
              <a:rPr lang="en-US" altLang="zh-CN" dirty="0" smtClean="0"/>
              <a:t>&gt;=</a:t>
            </a:r>
            <a:r>
              <a:rPr lang="en-US" altLang="zh-CN" dirty="0" err="1" smtClean="0"/>
              <a:t>P</a:t>
            </a:r>
            <a:r>
              <a:rPr lang="en-US" altLang="zh-CN" baseline="-25000" dirty="0" err="1" smtClean="0"/>
              <a:t>b</a:t>
            </a:r>
            <a:r>
              <a:rPr lang="en-US" altLang="zh-CN" dirty="0" smtClean="0"/>
              <a:t>&gt;p</a:t>
            </a:r>
            <a:r>
              <a:rPr lang="en-US" altLang="zh-CN" baseline="-25000" dirty="0" smtClean="0"/>
              <a:t>a</a:t>
            </a:r>
            <a:r>
              <a:rPr lang="en-US" altLang="zh-CN" dirty="0" smtClean="0"/>
              <a:t>,</a:t>
            </a:r>
            <a:r>
              <a:rPr lang="zh-CN" altLang="en-US" dirty="0" smtClean="0"/>
              <a:t>根据</a:t>
            </a:r>
            <a:r>
              <a:rPr lang="en-US" altLang="zh-CN" dirty="0" smtClean="0"/>
              <a:t>a</a:t>
            </a:r>
            <a:r>
              <a:rPr lang="zh-CN" altLang="en-US" dirty="0" smtClean="0"/>
              <a:t>的选取规则，它们都在</a:t>
            </a:r>
            <a:r>
              <a:rPr lang="en-US" altLang="zh-CN" dirty="0" smtClean="0"/>
              <a:t>I∩J</a:t>
            </a:r>
            <a:r>
              <a:rPr lang="zh-CN" altLang="en-US" dirty="0" smtClean="0"/>
              <a:t>中。</a:t>
            </a:r>
            <a:r>
              <a:rPr lang="en-US" altLang="zh-CN" dirty="0" smtClean="0"/>
              <a:t>b</a:t>
            </a:r>
            <a:r>
              <a:rPr lang="zh-CN" altLang="en-US" dirty="0" smtClean="0"/>
              <a:t>未被选入，说明它与</a:t>
            </a:r>
            <a:r>
              <a:rPr lang="en-US" altLang="zh-CN" dirty="0" smtClean="0"/>
              <a:t>I∩J</a:t>
            </a:r>
            <a:r>
              <a:rPr lang="zh-CN" altLang="en-US" dirty="0" smtClean="0"/>
              <a:t>不相容。但</a:t>
            </a:r>
            <a:r>
              <a:rPr lang="en-US" altLang="zh-CN" dirty="0" smtClean="0"/>
              <a:t>b</a:t>
            </a:r>
            <a:r>
              <a:rPr lang="zh-CN" altLang="en-US" dirty="0" smtClean="0"/>
              <a:t>在</a:t>
            </a:r>
            <a:r>
              <a:rPr lang="en-US" altLang="zh-CN" dirty="0" smtClean="0"/>
              <a:t>I</a:t>
            </a:r>
            <a:r>
              <a:rPr lang="zh-CN" altLang="en-US" dirty="0" smtClean="0"/>
              <a:t>中，</a:t>
            </a:r>
            <a:r>
              <a:rPr lang="en-US" altLang="zh-CN" dirty="0" smtClean="0"/>
              <a:t>I</a:t>
            </a:r>
            <a:r>
              <a:rPr lang="zh-CN" altLang="en-US" dirty="0" smtClean="0"/>
              <a:t>是解，</a:t>
            </a:r>
            <a:r>
              <a:rPr lang="en-US" altLang="zh-CN" dirty="0" smtClean="0"/>
              <a:t>b</a:t>
            </a:r>
            <a:r>
              <a:rPr lang="zh-CN" altLang="en-US" dirty="0" smtClean="0"/>
              <a:t>必与</a:t>
            </a:r>
            <a:r>
              <a:rPr lang="en-US" altLang="zh-CN" dirty="0" smtClean="0"/>
              <a:t>I∩J</a:t>
            </a:r>
            <a:r>
              <a:rPr lang="zh-CN" altLang="en-US" dirty="0" smtClean="0"/>
              <a:t>相容。矛盾。</a:t>
            </a:r>
            <a:endParaRPr lang="en-US" altLang="zh-CN" dirty="0" smtClean="0"/>
          </a:p>
          <a:p>
            <a:pPr lvl="2"/>
            <a:r>
              <a:rPr lang="zh-CN" altLang="en-US" sz="2400" dirty="0" smtClean="0"/>
              <a:t>注意：</a:t>
            </a:r>
            <a:r>
              <a:rPr lang="en-US" altLang="zh-CN" sz="2400" dirty="0" smtClean="0">
                <a:latin typeface="Times New Roman" pitchFamily="18" charset="0"/>
              </a:rPr>
              <a:t> J</a:t>
            </a:r>
            <a:r>
              <a:rPr lang="zh-CN" altLang="en-US" sz="2400" dirty="0" smtClean="0">
                <a:latin typeface="Times New Roman" pitchFamily="18" charset="0"/>
              </a:rPr>
              <a:t>中至少有 </a:t>
            </a:r>
            <a:r>
              <a:rPr lang="en-US" altLang="zh-CN" sz="2400" dirty="0" err="1" smtClean="0">
                <a:latin typeface="Times New Roman" pitchFamily="18" charset="0"/>
              </a:rPr>
              <a:t>f</a:t>
            </a:r>
            <a:r>
              <a:rPr lang="en-US" altLang="zh-CN" sz="2400" baseline="-25000" dirty="0" err="1" smtClean="0">
                <a:latin typeface="Times New Roman" pitchFamily="18" charset="0"/>
              </a:rPr>
              <a:t>b</a:t>
            </a:r>
            <a:r>
              <a:rPr lang="zh-CN" altLang="en-US" sz="2400" dirty="0" smtClean="0">
                <a:latin typeface="Times New Roman" pitchFamily="18" charset="0"/>
              </a:rPr>
              <a:t>个效益值</a:t>
            </a:r>
            <a:r>
              <a:rPr lang="zh-CN" altLang="en-US" sz="2400" dirty="0" smtClean="0">
                <a:latin typeface="Times New Roman" pitchFamily="18" charset="0"/>
                <a:sym typeface="Symbol" pitchFamily="18" charset="2"/>
              </a:rPr>
              <a:t></a:t>
            </a:r>
            <a:r>
              <a:rPr lang="en-US" altLang="zh-CN" sz="2400" dirty="0" err="1" smtClean="0">
                <a:latin typeface="Times New Roman" pitchFamily="18" charset="0"/>
                <a:sym typeface="Symbol" pitchFamily="18" charset="2"/>
              </a:rPr>
              <a:t>p</a:t>
            </a:r>
            <a:r>
              <a:rPr lang="en-US" altLang="zh-CN" sz="2400" baseline="-25000" dirty="0" err="1" smtClean="0">
                <a:latin typeface="Times New Roman" pitchFamily="18" charset="0"/>
                <a:sym typeface="Symbol" pitchFamily="18" charset="2"/>
              </a:rPr>
              <a:t>b</a:t>
            </a:r>
            <a:r>
              <a:rPr lang="zh-CN" altLang="en-US" sz="2400" dirty="0" smtClean="0">
                <a:latin typeface="Times New Roman" pitchFamily="18" charset="0"/>
              </a:rPr>
              <a:t>的作业，其期限值</a:t>
            </a:r>
            <a:r>
              <a:rPr lang="zh-CN" altLang="en-US" sz="2400" dirty="0" smtClean="0">
                <a:latin typeface="Times New Roman" pitchFamily="18" charset="0"/>
                <a:sym typeface="Symbol" pitchFamily="18" charset="2"/>
              </a:rPr>
              <a:t> </a:t>
            </a:r>
            <a:r>
              <a:rPr lang="en-US" altLang="zh-CN" sz="2400" dirty="0" err="1" smtClean="0">
                <a:latin typeface="Times New Roman" pitchFamily="18" charset="0"/>
                <a:sym typeface="Symbol" pitchFamily="18" charset="2"/>
              </a:rPr>
              <a:t>f</a:t>
            </a:r>
            <a:r>
              <a:rPr lang="en-US" altLang="zh-CN" sz="2400" baseline="-25000" dirty="0" err="1" smtClean="0">
                <a:latin typeface="Times New Roman" pitchFamily="18" charset="0"/>
                <a:sym typeface="Symbol" pitchFamily="18" charset="2"/>
              </a:rPr>
              <a:t>b</a:t>
            </a:r>
            <a:r>
              <a:rPr lang="zh-CN" altLang="en-US" sz="2400" dirty="0" smtClean="0">
                <a:latin typeface="Times New Roman" pitchFamily="18" charset="0"/>
              </a:rPr>
              <a:t>。未必成立！因为：</a:t>
            </a:r>
            <a:endParaRPr lang="en-US" altLang="zh-CN" sz="2400" dirty="0" smtClean="0">
              <a:latin typeface="Times New Roman" pitchFamily="18" charset="0"/>
            </a:endParaRPr>
          </a:p>
          <a:p>
            <a:pPr lvl="2"/>
            <a:r>
              <a:rPr lang="zh-CN" altLang="en-US" sz="2400" dirty="0" smtClean="0">
                <a:latin typeface="Times New Roman" pitchFamily="18" charset="0"/>
              </a:rPr>
              <a:t>检查规则：作业</a:t>
            </a:r>
            <a:r>
              <a:rPr lang="en-US" altLang="zh-CN" sz="2400" dirty="0" err="1" smtClean="0">
                <a:latin typeface="Times New Roman" pitchFamily="18" charset="0"/>
              </a:rPr>
              <a:t>i</a:t>
            </a:r>
            <a:r>
              <a:rPr lang="zh-CN" altLang="en-US" sz="2400" dirty="0" smtClean="0">
                <a:latin typeface="Times New Roman" pitchFamily="18" charset="0"/>
              </a:rPr>
              <a:t>可以加入</a:t>
            </a:r>
            <a:r>
              <a:rPr lang="en-US" altLang="zh-CN" sz="2400" dirty="0" smtClean="0">
                <a:latin typeface="Times New Roman" pitchFamily="18" charset="0"/>
              </a:rPr>
              <a:t>J</a:t>
            </a:r>
            <a:r>
              <a:rPr lang="zh-CN" altLang="en-US" sz="2400" dirty="0" smtClean="0">
                <a:latin typeface="Times New Roman" pitchFamily="18" charset="0"/>
              </a:rPr>
              <a:t>只要当前解集中期限不大于</a:t>
            </a:r>
            <a:r>
              <a:rPr lang="en-US" altLang="zh-CN" sz="2400" dirty="0" err="1" smtClean="0">
                <a:latin typeface="Times New Roman" pitchFamily="18" charset="0"/>
              </a:rPr>
              <a:t>f</a:t>
            </a:r>
            <a:r>
              <a:rPr lang="en-US" altLang="zh-CN" sz="2400" baseline="-25000" dirty="0" err="1" smtClean="0">
                <a:latin typeface="Times New Roman" pitchFamily="18" charset="0"/>
              </a:rPr>
              <a:t>i</a:t>
            </a:r>
            <a:r>
              <a:rPr lang="zh-CN" altLang="en-US" sz="2400" dirty="0" smtClean="0">
                <a:latin typeface="Times New Roman" pitchFamily="18" charset="0"/>
              </a:rPr>
              <a:t>的作业少于</a:t>
            </a:r>
            <a:r>
              <a:rPr lang="en-US" altLang="zh-CN" sz="2400" dirty="0" err="1" smtClean="0">
                <a:latin typeface="Times New Roman" pitchFamily="18" charset="0"/>
              </a:rPr>
              <a:t>f</a:t>
            </a:r>
            <a:r>
              <a:rPr lang="en-US" altLang="zh-CN" sz="2400" baseline="-25000" dirty="0" err="1" smtClean="0">
                <a:latin typeface="Times New Roman" pitchFamily="18" charset="0"/>
              </a:rPr>
              <a:t>i</a:t>
            </a:r>
            <a:r>
              <a:rPr lang="zh-CN" altLang="en-US" sz="2400" dirty="0" smtClean="0">
                <a:latin typeface="Times New Roman" pitchFamily="18" charset="0"/>
              </a:rPr>
              <a:t>个。似不正确，反例：例</a:t>
            </a:r>
            <a:r>
              <a:rPr lang="en-US" altLang="zh-CN" sz="2400" dirty="0" smtClean="0">
                <a:latin typeface="Times New Roman" pitchFamily="18" charset="0"/>
              </a:rPr>
              <a:t>4.2.2</a:t>
            </a:r>
            <a:r>
              <a:rPr lang="zh-CN" altLang="en-US" sz="2400" dirty="0" smtClean="0">
                <a:latin typeface="Times New Roman" pitchFamily="18" charset="0"/>
              </a:rPr>
              <a:t>作业</a:t>
            </a:r>
            <a:r>
              <a:rPr lang="en-US" altLang="zh-CN" sz="2400" dirty="0" smtClean="0">
                <a:latin typeface="Times New Roman" pitchFamily="18" charset="0"/>
              </a:rPr>
              <a:t>7.</a:t>
            </a:r>
          </a:p>
          <a:p>
            <a:pPr lvl="2"/>
            <a:r>
              <a:rPr lang="zh-CN" altLang="en-US" sz="2400" dirty="0" smtClean="0">
                <a:latin typeface="Times New Roman" pitchFamily="18" charset="0"/>
              </a:rPr>
              <a:t>讲义</a:t>
            </a:r>
            <a:r>
              <a:rPr lang="en-US" altLang="zh-CN" sz="2400" dirty="0" smtClean="0">
                <a:latin typeface="Times New Roman" pitchFamily="18" charset="0"/>
              </a:rPr>
              <a:t>p85</a:t>
            </a:r>
            <a:r>
              <a:rPr lang="zh-CN" altLang="en-US" sz="2400" dirty="0" smtClean="0">
                <a:latin typeface="Times New Roman" pitchFamily="18" charset="0"/>
              </a:rPr>
              <a:t>有关检查规则应改为：如果对任一</a:t>
            </a:r>
            <a:r>
              <a:rPr lang="en-US" altLang="zh-CN" sz="2400" dirty="0" smtClean="0">
                <a:latin typeface="Times New Roman" pitchFamily="18" charset="0"/>
              </a:rPr>
              <a:t>j ∈ J </a:t>
            </a:r>
            <a:r>
              <a:rPr lang="en-US" altLang="zh-CN" sz="2400" dirty="0" smtClean="0">
                <a:latin typeface="Times New Roman" pitchFamily="18" charset="0"/>
                <a:sym typeface="Symbol" pitchFamily="18" charset="2"/>
              </a:rPr>
              <a:t></a:t>
            </a:r>
            <a:r>
              <a:rPr lang="en-US" altLang="zh-CN" sz="2400" dirty="0" smtClean="0">
                <a:latin typeface="Times New Roman" pitchFamily="18" charset="0"/>
              </a:rPr>
              <a:t> {</a:t>
            </a:r>
            <a:r>
              <a:rPr lang="en-US" altLang="zh-CN" sz="24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作业期限≤</a:t>
            </a:r>
            <a:r>
              <a:rPr lang="en-US" altLang="zh-CN" sz="2400" dirty="0" smtClean="0">
                <a:latin typeface="Times New Roman" pitchFamily="18" charset="0"/>
              </a:rPr>
              <a:t>d(j)</a:t>
            </a:r>
            <a:r>
              <a:rPr lang="zh-CN" altLang="en-US" sz="2400" dirty="0" smtClean="0">
                <a:latin typeface="Times New Roman" pitchFamily="18" charset="0"/>
              </a:rPr>
              <a:t>的数量≤ </a:t>
            </a:r>
            <a:r>
              <a:rPr lang="en-US" altLang="zh-CN" sz="2400" dirty="0" smtClean="0">
                <a:latin typeface="Times New Roman" pitchFamily="18" charset="0"/>
              </a:rPr>
              <a:t>d(j)</a:t>
            </a:r>
            <a:r>
              <a:rPr lang="zh-CN" altLang="en-US" sz="2400" dirty="0" smtClean="0">
                <a:latin typeface="Times New Roman" pitchFamily="18" charset="0"/>
              </a:rPr>
              <a:t>个，作业</a:t>
            </a:r>
            <a:r>
              <a:rPr lang="en-US" altLang="zh-CN" sz="2400" dirty="0" err="1" smtClean="0">
                <a:latin typeface="Times New Roman" pitchFamily="18" charset="0"/>
              </a:rPr>
              <a:t>i</a:t>
            </a:r>
            <a:r>
              <a:rPr lang="zh-CN" altLang="en-US" sz="2400" dirty="0" smtClean="0">
                <a:latin typeface="Times New Roman" pitchFamily="18" charset="0"/>
              </a:rPr>
              <a:t>可以加入</a:t>
            </a:r>
            <a:r>
              <a:rPr lang="en-US" altLang="zh-CN" sz="2400" dirty="0" smtClean="0">
                <a:latin typeface="Times New Roman" pitchFamily="18" charset="0"/>
              </a:rPr>
              <a:t>J</a:t>
            </a:r>
            <a:r>
              <a:rPr lang="zh-CN" altLang="en-US" sz="2400" dirty="0" smtClean="0">
                <a:latin typeface="Times New Roman"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作业调度问题</a:t>
            </a:r>
            <a:endParaRPr lang="zh-CN" altLang="en-US" dirty="0"/>
          </a:p>
        </p:txBody>
      </p:sp>
      <p:sp>
        <p:nvSpPr>
          <p:cNvPr id="3" name="内容占位符 2"/>
          <p:cNvSpPr>
            <a:spLocks noGrp="1"/>
          </p:cNvSpPr>
          <p:nvPr>
            <p:ph idx="1"/>
          </p:nvPr>
        </p:nvSpPr>
        <p:spPr>
          <a:xfrm>
            <a:off x="457200" y="1285860"/>
            <a:ext cx="8229600" cy="4845065"/>
          </a:xfrm>
        </p:spPr>
        <p:txBody>
          <a:bodyPr/>
          <a:lstStyle/>
          <a:p>
            <a:pPr lvl="2">
              <a:lnSpc>
                <a:spcPct val="80000"/>
              </a:lnSpc>
            </a:pPr>
            <a:r>
              <a:rPr lang="zh-CN" altLang="en-US" sz="2000" dirty="0" smtClean="0">
                <a:latin typeface="Times New Roman" pitchFamily="18" charset="0"/>
              </a:rPr>
              <a:t>称区间</a:t>
            </a:r>
            <a:r>
              <a:rPr lang="en-US" altLang="zh-CN" sz="2000" dirty="0" smtClean="0">
                <a:latin typeface="Times New Roman" pitchFamily="18" charset="0"/>
              </a:rPr>
              <a:t>[k-1,k]</a:t>
            </a:r>
            <a:r>
              <a:rPr lang="zh-CN" altLang="en-US" sz="2000" dirty="0" smtClean="0">
                <a:latin typeface="Times New Roman" pitchFamily="18" charset="0"/>
              </a:rPr>
              <a:t>为时间片</a:t>
            </a:r>
            <a:r>
              <a:rPr lang="en-US" altLang="zh-CN" sz="2000" dirty="0" smtClean="0">
                <a:latin typeface="Times New Roman" pitchFamily="18" charset="0"/>
              </a:rPr>
              <a:t>k</a:t>
            </a:r>
            <a:r>
              <a:rPr lang="zh-CN" altLang="en-US" sz="2000" dirty="0" smtClean="0">
                <a:latin typeface="Times New Roman" pitchFamily="18" charset="0"/>
              </a:rPr>
              <a:t>，相容作业集 </a:t>
            </a:r>
            <a:r>
              <a:rPr lang="en-US" altLang="zh-CN" sz="2000" dirty="0" smtClean="0">
                <a:latin typeface="Times New Roman" pitchFamily="18" charset="0"/>
              </a:rPr>
              <a:t>I </a:t>
            </a:r>
            <a:r>
              <a:rPr lang="zh-CN" altLang="en-US" sz="2000" dirty="0" smtClean="0">
                <a:latin typeface="Times New Roman" pitchFamily="18" charset="0"/>
              </a:rPr>
              <a:t>的一个调度表就是指定</a:t>
            </a:r>
          </a:p>
          <a:p>
            <a:pPr lvl="2">
              <a:lnSpc>
                <a:spcPct val="80000"/>
              </a:lnSpc>
              <a:buNone/>
            </a:pPr>
            <a:r>
              <a:rPr lang="en-US" altLang="zh-CN" sz="2000" dirty="0" smtClean="0">
                <a:latin typeface="Times New Roman" pitchFamily="18" charset="0"/>
              </a:rPr>
              <a:t>I </a:t>
            </a:r>
            <a:r>
              <a:rPr lang="zh-CN" altLang="en-US" sz="2000" dirty="0" smtClean="0">
                <a:latin typeface="Times New Roman" pitchFamily="18" charset="0"/>
              </a:rPr>
              <a:t>中各个作业的加工时间片。设</a:t>
            </a:r>
            <a:r>
              <a:rPr lang="en-US" altLang="zh-CN" sz="2000" dirty="0" smtClean="0">
                <a:latin typeface="Times New Roman" pitchFamily="18" charset="0"/>
              </a:rPr>
              <a:t>S</a:t>
            </a:r>
            <a:r>
              <a:rPr lang="zh-CN" altLang="en-US" sz="2000" dirty="0" smtClean="0">
                <a:latin typeface="Times New Roman" pitchFamily="18" charset="0"/>
              </a:rPr>
              <a:t>是 </a:t>
            </a:r>
            <a:r>
              <a:rPr lang="en-US" altLang="zh-CN" sz="2000" dirty="0" smtClean="0">
                <a:latin typeface="Times New Roman" pitchFamily="18" charset="0"/>
              </a:rPr>
              <a:t>I</a:t>
            </a:r>
            <a:r>
              <a:rPr lang="zh-CN" altLang="en-US" sz="2000" dirty="0" smtClean="0">
                <a:latin typeface="Times New Roman" pitchFamily="18" charset="0"/>
              </a:rPr>
              <a:t>的一个调度表。若存在</a:t>
            </a:r>
            <a:r>
              <a:rPr lang="en-US" altLang="zh-CN" sz="2000" dirty="0" err="1" smtClean="0">
                <a:latin typeface="Times New Roman" pitchFamily="18" charset="0"/>
              </a:rPr>
              <a:t>b∈I</a:t>
            </a:r>
            <a:r>
              <a:rPr lang="en-US" altLang="zh-CN" sz="2000" dirty="0" smtClean="0">
                <a:latin typeface="Times New Roman" pitchFamily="18" charset="0"/>
              </a:rPr>
              <a:t>\J</a:t>
            </a:r>
          </a:p>
          <a:p>
            <a:pPr lvl="2">
              <a:lnSpc>
                <a:spcPct val="80000"/>
              </a:lnSpc>
              <a:buNone/>
            </a:pPr>
            <a:r>
              <a:rPr lang="zh-CN" altLang="en-US" sz="2000" dirty="0" smtClean="0">
                <a:latin typeface="Times New Roman" pitchFamily="18" charset="0"/>
              </a:rPr>
              <a:t>被安排在</a:t>
            </a:r>
            <a:r>
              <a:rPr lang="en-US" altLang="zh-CN" sz="2000" dirty="0" err="1" smtClean="0">
                <a:latin typeface="Times New Roman" pitchFamily="18" charset="0"/>
              </a:rPr>
              <a:t>f</a:t>
            </a:r>
            <a:r>
              <a:rPr lang="en-US" altLang="zh-CN" sz="2000" baseline="-25000" dirty="0" err="1" smtClean="0">
                <a:latin typeface="Times New Roman" pitchFamily="18" charset="0"/>
              </a:rPr>
              <a:t>a</a:t>
            </a:r>
            <a:r>
              <a:rPr lang="zh-CN" altLang="en-US" sz="2000" dirty="0" smtClean="0">
                <a:latin typeface="Times New Roman" pitchFamily="18" charset="0"/>
              </a:rPr>
              <a:t>前</a:t>
            </a:r>
            <a:r>
              <a:rPr lang="en-US" altLang="zh-CN" sz="2000" dirty="0" smtClean="0">
                <a:latin typeface="Times New Roman" pitchFamily="18" charset="0"/>
              </a:rPr>
              <a:t>,</a:t>
            </a:r>
            <a:r>
              <a:rPr lang="zh-CN" altLang="en-US" sz="2000" dirty="0" smtClean="0">
                <a:latin typeface="Times New Roman" pitchFamily="18" charset="0"/>
              </a:rPr>
              <a:t>则可用</a:t>
            </a:r>
            <a:r>
              <a:rPr lang="en-US" altLang="zh-CN" sz="2000" dirty="0" smtClean="0">
                <a:latin typeface="Times New Roman" pitchFamily="18" charset="0"/>
              </a:rPr>
              <a:t>a</a:t>
            </a:r>
            <a:r>
              <a:rPr lang="zh-CN" altLang="en-US" sz="2000" dirty="0" smtClean="0">
                <a:latin typeface="Times New Roman" pitchFamily="18" charset="0"/>
              </a:rPr>
              <a:t>替换</a:t>
            </a:r>
            <a:r>
              <a:rPr lang="en-US" altLang="zh-CN" sz="2000" dirty="0" smtClean="0">
                <a:latin typeface="Times New Roman" pitchFamily="18" charset="0"/>
              </a:rPr>
              <a:t>b</a:t>
            </a:r>
            <a:r>
              <a:rPr lang="zh-CN" altLang="en-US" sz="2000" dirty="0" smtClean="0">
                <a:latin typeface="Times New Roman" pitchFamily="18" charset="0"/>
              </a:rPr>
              <a:t>得</a:t>
            </a:r>
            <a:r>
              <a:rPr lang="en-US" altLang="zh-CN" sz="2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见下面的讨论。否则，</a:t>
            </a:r>
            <a:r>
              <a:rPr lang="en-US" altLang="zh-CN" sz="2000" dirty="0" smtClean="0">
                <a:latin typeface="Times New Roman" pitchFamily="18" charset="0"/>
              </a:rPr>
              <a:t> S </a:t>
            </a:r>
            <a:r>
              <a:rPr lang="zh-CN" altLang="en-US" sz="2000" dirty="0" smtClean="0">
                <a:latin typeface="Times New Roman" pitchFamily="18" charset="0"/>
              </a:rPr>
              <a:t>将时刻 </a:t>
            </a:r>
            <a:r>
              <a:rPr lang="en-US" altLang="zh-CN" sz="2000" dirty="0" err="1" smtClean="0">
                <a:latin typeface="Times New Roman" pitchFamily="18" charset="0"/>
              </a:rPr>
              <a:t>f</a:t>
            </a:r>
            <a:r>
              <a:rPr lang="en-US" altLang="zh-CN" sz="2000" baseline="-25000" dirty="0" err="1" smtClean="0">
                <a:latin typeface="Times New Roman" pitchFamily="18" charset="0"/>
              </a:rPr>
              <a:t>a</a:t>
            </a:r>
            <a:endParaRPr lang="en-US" altLang="zh-CN" sz="2000" baseline="-25000" dirty="0" smtClean="0">
              <a:latin typeface="Times New Roman" pitchFamily="18" charset="0"/>
            </a:endParaRPr>
          </a:p>
          <a:p>
            <a:pPr lvl="2">
              <a:lnSpc>
                <a:spcPct val="80000"/>
              </a:lnSpc>
              <a:buNone/>
            </a:pPr>
            <a:r>
              <a:rPr lang="zh-CN" altLang="en-US" sz="2000" dirty="0" smtClean="0">
                <a:latin typeface="Times New Roman" pitchFamily="18" charset="0"/>
              </a:rPr>
              <a:t>前的时间片均安排给</a:t>
            </a:r>
            <a:r>
              <a:rPr lang="en-US" altLang="zh-CN" sz="2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J</a:t>
            </a:r>
            <a:r>
              <a:rPr lang="zh-CN" altLang="en-US" sz="2000" dirty="0" smtClean="0">
                <a:latin typeface="Times New Roman" pitchFamily="18" charset="0"/>
              </a:rPr>
              <a:t>中的作业，设</a:t>
            </a:r>
            <a:r>
              <a:rPr lang="en-US" altLang="zh-CN" sz="2000" dirty="0" smtClean="0">
                <a:latin typeface="Times New Roman" pitchFamily="18" charset="0"/>
              </a:rPr>
              <a:t>b</a:t>
            </a:r>
            <a:r>
              <a:rPr lang="zh-CN" altLang="en-US" sz="2000" dirty="0" smtClean="0">
                <a:latin typeface="Times New Roman" pitchFamily="18" charset="0"/>
              </a:rPr>
              <a:t>是</a:t>
            </a:r>
            <a:r>
              <a:rPr lang="en-US" altLang="zh-CN" sz="2000" dirty="0" smtClean="0">
                <a:latin typeface="Times New Roman" pitchFamily="18" charset="0"/>
              </a:rPr>
              <a:t>I\J</a:t>
            </a:r>
            <a:r>
              <a:rPr lang="zh-CN" altLang="en-US" sz="2000" dirty="0" smtClean="0">
                <a:latin typeface="Times New Roman" pitchFamily="18" charset="0"/>
              </a:rPr>
              <a:t>中最早被安排的作业</a:t>
            </a:r>
            <a:r>
              <a:rPr lang="en-US" altLang="zh-CN" sz="2000" dirty="0" smtClean="0">
                <a:latin typeface="Times New Roman" pitchFamily="18" charset="0"/>
              </a:rPr>
              <a:t>,</a:t>
            </a:r>
            <a:endParaRPr lang="zh-CN" altLang="en-US" sz="2000" dirty="0" smtClean="0">
              <a:latin typeface="Times New Roman" pitchFamily="18" charset="0"/>
            </a:endParaRPr>
          </a:p>
          <a:p>
            <a:pPr lvl="2">
              <a:lnSpc>
                <a:spcPct val="80000"/>
              </a:lnSpc>
              <a:buNone/>
            </a:pPr>
            <a:r>
              <a:rPr lang="zh-CN" altLang="en-US" sz="2000" dirty="0" smtClean="0">
                <a:latin typeface="Times New Roman" pitchFamily="18" charset="0"/>
              </a:rPr>
              <a:t>被安排在时间片</a:t>
            </a:r>
            <a:r>
              <a:rPr lang="en-US" altLang="zh-CN" sz="2000" dirty="0" smtClean="0">
                <a:latin typeface="Times New Roman" pitchFamily="18" charset="0"/>
              </a:rPr>
              <a:t>k</a:t>
            </a:r>
            <a:r>
              <a:rPr lang="zh-CN" altLang="en-US" sz="2000" dirty="0" smtClean="0">
                <a:latin typeface="Times New Roman" pitchFamily="18" charset="0"/>
              </a:rPr>
              <a:t>上，则</a:t>
            </a:r>
            <a:r>
              <a:rPr lang="en-US" altLang="zh-CN" sz="2000" dirty="0" smtClean="0">
                <a:latin typeface="Times New Roman" pitchFamily="18" charset="0"/>
              </a:rPr>
              <a:t>k</a:t>
            </a:r>
            <a:r>
              <a:rPr lang="en-US" altLang="zh-CN" sz="2000" dirty="0" smtClean="0">
                <a:latin typeface="Times New Roman" pitchFamily="18" charset="0"/>
                <a:sym typeface="Symbol" pitchFamily="18" charset="2"/>
              </a:rPr>
              <a:t>&gt;</a:t>
            </a:r>
            <a:r>
              <a:rPr lang="en-US" altLang="zh-CN" sz="2000" dirty="0" err="1" smtClean="0">
                <a:latin typeface="Times New Roman" pitchFamily="18" charset="0"/>
              </a:rPr>
              <a:t>f</a:t>
            </a:r>
            <a:r>
              <a:rPr lang="en-US" altLang="zh-CN" sz="2000" baseline="-25000" dirty="0" err="1" smtClean="0">
                <a:latin typeface="Times New Roman" pitchFamily="18" charset="0"/>
              </a:rPr>
              <a:t>a</a:t>
            </a:r>
            <a:r>
              <a:rPr lang="zh-CN" altLang="en-US" sz="2000" dirty="0" smtClean="0">
                <a:latin typeface="Times New Roman" pitchFamily="18" charset="0"/>
              </a:rPr>
              <a:t>。  </a:t>
            </a:r>
            <a:endParaRPr lang="en-US" altLang="zh-CN" sz="2000" dirty="0" smtClean="0">
              <a:latin typeface="Times New Roman" pitchFamily="18" charset="0"/>
            </a:endParaRPr>
          </a:p>
          <a:p>
            <a:pPr lvl="2"/>
            <a:r>
              <a:rPr lang="zh-CN" altLang="en-US" sz="2000" dirty="0" smtClean="0">
                <a:latin typeface="Times New Roman" pitchFamily="18" charset="0"/>
              </a:rPr>
              <a:t>前</a:t>
            </a:r>
            <a:r>
              <a:rPr lang="en-US" altLang="zh-CN" sz="2000" dirty="0" smtClean="0">
                <a:latin typeface="Times New Roman" pitchFamily="18" charset="0"/>
              </a:rPr>
              <a:t>k-1</a:t>
            </a:r>
            <a:r>
              <a:rPr lang="zh-CN" altLang="en-US" sz="2000" dirty="0" smtClean="0">
                <a:latin typeface="Times New Roman" pitchFamily="18" charset="0"/>
              </a:rPr>
              <a:t>个时间片上安排的都是</a:t>
            </a:r>
            <a:r>
              <a:rPr lang="en-US" altLang="zh-CN" sz="2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J</a:t>
            </a:r>
            <a:r>
              <a:rPr lang="zh-CN" altLang="en-US" sz="2000" dirty="0" smtClean="0">
                <a:latin typeface="Times New Roman" pitchFamily="18" charset="0"/>
              </a:rPr>
              <a:t>中的作业，这些作业的集</a:t>
            </a:r>
            <a:r>
              <a:rPr lang="en-US" altLang="zh-CN" sz="2000" dirty="0" smtClean="0">
                <a:latin typeface="Times New Roman" pitchFamily="18" charset="0"/>
              </a:rPr>
              <a:t>A</a:t>
            </a:r>
            <a:r>
              <a:rPr lang="en-US" altLang="zh-CN" sz="2000" baseline="-25000" dirty="0" smtClean="0">
                <a:latin typeface="Times New Roman" pitchFamily="18" charset="0"/>
              </a:rPr>
              <a:t>1</a:t>
            </a:r>
            <a:r>
              <a:rPr lang="zh-CN" altLang="en-US" sz="2000" dirty="0" smtClean="0">
                <a:latin typeface="Times New Roman" pitchFamily="18" charset="0"/>
              </a:rPr>
              <a:t>再</a:t>
            </a:r>
            <a:endParaRPr lang="en-US" altLang="zh-CN" sz="2000" dirty="0" smtClean="0">
              <a:latin typeface="Times New Roman" pitchFamily="18" charset="0"/>
            </a:endParaRPr>
          </a:p>
          <a:p>
            <a:pPr lvl="2">
              <a:buNone/>
            </a:pPr>
            <a:r>
              <a:rPr lang="zh-CN" altLang="en-US" sz="2000" dirty="0" smtClean="0">
                <a:latin typeface="Times New Roman" pitchFamily="18" charset="0"/>
              </a:rPr>
              <a:t>添上作业 </a:t>
            </a:r>
            <a:r>
              <a:rPr lang="en-US" altLang="zh-CN" sz="2000" dirty="0" smtClean="0">
                <a:latin typeface="Times New Roman" pitchFamily="18" charset="0"/>
              </a:rPr>
              <a:t>a </a:t>
            </a:r>
            <a:r>
              <a:rPr lang="zh-CN" altLang="en-US" sz="2000" dirty="0" smtClean="0">
                <a:latin typeface="Times New Roman" pitchFamily="18" charset="0"/>
              </a:rPr>
              <a:t>得到 </a:t>
            </a:r>
            <a:r>
              <a:rPr lang="en-US" altLang="zh-CN" sz="2000" dirty="0" smtClean="0">
                <a:latin typeface="Times New Roman" pitchFamily="18" charset="0"/>
              </a:rPr>
              <a:t>J </a:t>
            </a:r>
            <a:r>
              <a:rPr lang="zh-CN" altLang="en-US" sz="2000" dirty="0" smtClean="0">
                <a:latin typeface="Times New Roman" pitchFamily="18" charset="0"/>
              </a:rPr>
              <a:t>中</a:t>
            </a:r>
            <a:r>
              <a:rPr lang="en-US" altLang="zh-CN" sz="2000" dirty="0" smtClean="0">
                <a:latin typeface="Times New Roman" pitchFamily="18" charset="0"/>
              </a:rPr>
              <a:t>k</a:t>
            </a:r>
            <a:r>
              <a:rPr lang="zh-CN" altLang="en-US" sz="2000" dirty="0" smtClean="0">
                <a:latin typeface="Times New Roman" pitchFamily="18" charset="0"/>
              </a:rPr>
              <a:t>个作业。由作业集的相容性， </a:t>
            </a:r>
            <a:r>
              <a:rPr lang="en-US" altLang="zh-CN" sz="2000" dirty="0" smtClean="0">
                <a:latin typeface="Times New Roman" pitchFamily="18" charset="0"/>
              </a:rPr>
              <a:t>A</a:t>
            </a:r>
            <a:r>
              <a:rPr lang="en-US" altLang="zh-CN" sz="2000" baseline="-25000" dirty="0" smtClean="0">
                <a:latin typeface="Times New Roman" pitchFamily="18" charset="0"/>
              </a:rPr>
              <a:t>1</a:t>
            </a:r>
            <a:r>
              <a:rPr lang="zh-CN" altLang="en-US" sz="2000" dirty="0" smtClean="0">
                <a:latin typeface="Times New Roman" pitchFamily="18" charset="0"/>
              </a:rPr>
              <a:t>中至少有一</a:t>
            </a:r>
            <a:endParaRPr lang="en-US" altLang="zh-CN" sz="2000" dirty="0" smtClean="0">
              <a:latin typeface="Times New Roman" pitchFamily="18" charset="0"/>
            </a:endParaRPr>
          </a:p>
          <a:p>
            <a:pPr lvl="2">
              <a:buNone/>
            </a:pPr>
            <a:r>
              <a:rPr lang="zh-CN" altLang="en-US" sz="2000" dirty="0" smtClean="0">
                <a:latin typeface="Times New Roman" pitchFamily="18" charset="0"/>
              </a:rPr>
              <a:t>个作业其期限值</a:t>
            </a:r>
            <a:r>
              <a:rPr lang="zh-CN" altLang="en-US" sz="2000" dirty="0" smtClean="0">
                <a:latin typeface="Times New Roman" pitchFamily="18" charset="0"/>
                <a:sym typeface="Symbol" pitchFamily="18" charset="2"/>
              </a:rPr>
              <a:t></a:t>
            </a:r>
            <a:r>
              <a:rPr lang="en-US" altLang="zh-CN" sz="2000" dirty="0" smtClean="0">
                <a:latin typeface="Times New Roman" pitchFamily="18" charset="0"/>
                <a:sym typeface="Symbol" pitchFamily="18" charset="2"/>
              </a:rPr>
              <a:t>k</a:t>
            </a:r>
            <a:r>
              <a:rPr lang="zh-CN" altLang="en-US" sz="2000" dirty="0" smtClean="0">
                <a:latin typeface="Times New Roman" pitchFamily="18" charset="0"/>
              </a:rPr>
              <a:t>。将这个作业与作业</a:t>
            </a:r>
            <a:r>
              <a:rPr lang="en-US" altLang="zh-CN" sz="2000" dirty="0" smtClean="0">
                <a:latin typeface="Times New Roman" pitchFamily="18" charset="0"/>
              </a:rPr>
              <a:t>b</a:t>
            </a:r>
            <a:r>
              <a:rPr lang="zh-CN" altLang="en-US" sz="2000" dirty="0" smtClean="0">
                <a:latin typeface="Times New Roman" pitchFamily="18" charset="0"/>
              </a:rPr>
              <a:t>交换安排的时间片，得到</a:t>
            </a:r>
            <a:endParaRPr lang="en-US" altLang="zh-CN" sz="2000" dirty="0" smtClean="0">
              <a:latin typeface="Times New Roman" pitchFamily="18" charset="0"/>
            </a:endParaRPr>
          </a:p>
          <a:p>
            <a:pPr lvl="2">
              <a:buNone/>
            </a:pPr>
            <a:r>
              <a:rPr lang="zh-CN" altLang="en-US" sz="2000" dirty="0" smtClean="0">
                <a:latin typeface="Times New Roman" pitchFamily="18" charset="0"/>
              </a:rPr>
              <a:t>新的调度表</a:t>
            </a:r>
            <a:r>
              <a:rPr lang="en-US" altLang="zh-CN" sz="2000"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。如果在调度表</a:t>
            </a:r>
            <a:r>
              <a:rPr lang="en-US" altLang="zh-CN" sz="2000"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中作业 </a:t>
            </a:r>
            <a:r>
              <a:rPr lang="en-US" altLang="zh-CN" sz="2000" dirty="0" smtClean="0">
                <a:latin typeface="Times New Roman" pitchFamily="18" charset="0"/>
              </a:rPr>
              <a:t>b </a:t>
            </a:r>
            <a:r>
              <a:rPr lang="zh-CN" altLang="en-US" sz="2000" dirty="0" smtClean="0">
                <a:latin typeface="Times New Roman" pitchFamily="18" charset="0"/>
              </a:rPr>
              <a:t>安排在时间片 </a:t>
            </a:r>
            <a:r>
              <a:rPr lang="en-US" altLang="zh-CN" sz="2000"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&gt;</a:t>
            </a:r>
            <a:r>
              <a:rPr lang="en-US" altLang="zh-CN" sz="2000" dirty="0" err="1" smtClean="0">
                <a:latin typeface="Times New Roman" pitchFamily="18" charset="0"/>
              </a:rPr>
              <a:t>f</a:t>
            </a:r>
            <a:r>
              <a:rPr lang="en-US" altLang="zh-CN" sz="2000" baseline="-25000" dirty="0" err="1" smtClean="0">
                <a:latin typeface="Times New Roman" pitchFamily="18" charset="0"/>
              </a:rPr>
              <a:t>a</a:t>
            </a:r>
            <a:r>
              <a:rPr lang="en-US" altLang="zh-CN" sz="2000" baseline="-25000" dirty="0" smtClean="0">
                <a:latin typeface="Times New Roman" pitchFamily="18" charset="0"/>
              </a:rPr>
              <a:t> </a:t>
            </a:r>
            <a:r>
              <a:rPr lang="en-US" altLang="zh-CN" sz="2000" dirty="0" smtClean="0">
                <a:latin typeface="Times New Roman" pitchFamily="18" charset="0"/>
              </a:rPr>
              <a:t>, </a:t>
            </a:r>
          </a:p>
          <a:p>
            <a:pPr lvl="2">
              <a:buNone/>
            </a:pPr>
            <a:r>
              <a:rPr lang="zh-CN" altLang="en-US" sz="2000" dirty="0" smtClean="0">
                <a:latin typeface="Times New Roman" pitchFamily="18" charset="0"/>
              </a:rPr>
              <a:t>则同理，可以将作业 </a:t>
            </a:r>
            <a:r>
              <a:rPr lang="en-US" altLang="zh-CN" sz="2000" dirty="0" smtClean="0">
                <a:latin typeface="Times New Roman" pitchFamily="18" charset="0"/>
              </a:rPr>
              <a:t>b </a:t>
            </a:r>
            <a:r>
              <a:rPr lang="zh-CN" altLang="en-US" sz="2000" dirty="0" smtClean="0">
                <a:latin typeface="Times New Roman" pitchFamily="18" charset="0"/>
              </a:rPr>
              <a:t>再向前移</a:t>
            </a:r>
            <a:r>
              <a:rPr lang="en-US" altLang="zh-CN" sz="2000" dirty="0" smtClean="0">
                <a:latin typeface="Times New Roman" pitchFamily="18" charset="0"/>
              </a:rPr>
              <a:t>,</a:t>
            </a:r>
            <a:r>
              <a:rPr lang="zh-CN" altLang="en-US" sz="2000" dirty="0" smtClean="0">
                <a:latin typeface="Times New Roman" pitchFamily="18" charset="0"/>
              </a:rPr>
              <a:t>得到新的调度表</a:t>
            </a:r>
            <a:r>
              <a:rPr lang="en-US" altLang="zh-CN" sz="2000" dirty="0" smtClean="0">
                <a:latin typeface="Times New Roman" pitchFamily="18" charset="0"/>
              </a:rPr>
              <a:t>S</a:t>
            </a:r>
            <a:r>
              <a:rPr lang="en-US" altLang="zh-CN" sz="2000" baseline="-25000" dirty="0" smtClean="0">
                <a:latin typeface="Times New Roman" pitchFamily="18" charset="0"/>
              </a:rPr>
              <a:t>2</a:t>
            </a:r>
            <a:r>
              <a:rPr lang="zh-CN" altLang="en-US" sz="2000" dirty="0" smtClean="0">
                <a:latin typeface="Times New Roman" pitchFamily="18" charset="0"/>
              </a:rPr>
              <a:t>。如此做下去，</a:t>
            </a:r>
            <a:endParaRPr lang="en-US" altLang="zh-CN" sz="2000" dirty="0" smtClean="0">
              <a:latin typeface="Times New Roman" pitchFamily="18" charset="0"/>
            </a:endParaRPr>
          </a:p>
          <a:p>
            <a:pPr lvl="2">
              <a:buNone/>
            </a:pPr>
            <a:r>
              <a:rPr lang="zh-CN" altLang="en-US" sz="2000" dirty="0" smtClean="0">
                <a:latin typeface="Times New Roman" pitchFamily="18" charset="0"/>
              </a:rPr>
              <a:t>必得到 </a:t>
            </a:r>
            <a:r>
              <a:rPr lang="en-US" altLang="zh-CN" sz="2000" dirty="0" smtClean="0">
                <a:latin typeface="Times New Roman" pitchFamily="18" charset="0"/>
              </a:rPr>
              <a:t>I </a:t>
            </a:r>
            <a:r>
              <a:rPr lang="zh-CN" altLang="en-US" sz="2000" dirty="0" smtClean="0">
                <a:latin typeface="Times New Roman" pitchFamily="18" charset="0"/>
              </a:rPr>
              <a:t>的调度表</a:t>
            </a:r>
            <a:r>
              <a:rPr lang="en-US" altLang="zh-CN" sz="2000" dirty="0" smtClean="0">
                <a:latin typeface="Times New Roman" pitchFamily="18" charset="0"/>
              </a:rPr>
              <a:t>S</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，其在 </a:t>
            </a:r>
            <a:r>
              <a:rPr lang="en-US" altLang="zh-CN" sz="2000" dirty="0" err="1" smtClean="0">
                <a:latin typeface="Times New Roman" pitchFamily="18" charset="0"/>
              </a:rPr>
              <a:t>f</a:t>
            </a:r>
            <a:r>
              <a:rPr lang="en-US" altLang="zh-CN" sz="2000" baseline="-25000" dirty="0" err="1" smtClean="0">
                <a:latin typeface="Times New Roman" pitchFamily="18" charset="0"/>
              </a:rPr>
              <a:t>a</a:t>
            </a:r>
            <a:r>
              <a:rPr lang="en-US" altLang="zh-CN" sz="2000" dirty="0" smtClean="0">
                <a:latin typeface="Times New Roman" pitchFamily="18" charset="0"/>
              </a:rPr>
              <a:t> </a:t>
            </a:r>
            <a:r>
              <a:rPr lang="zh-CN" altLang="en-US" sz="2000" dirty="0" smtClean="0">
                <a:latin typeface="Times New Roman" pitchFamily="18" charset="0"/>
              </a:rPr>
              <a:t>前的时间片安排有 </a:t>
            </a:r>
            <a:r>
              <a:rPr lang="en-US" altLang="zh-CN" sz="2000" dirty="0" smtClean="0">
                <a:latin typeface="Times New Roman" pitchFamily="18" charset="0"/>
              </a:rPr>
              <a:t>I\J </a:t>
            </a:r>
            <a:r>
              <a:rPr lang="zh-CN" altLang="en-US" sz="2000" dirty="0" smtClean="0">
                <a:latin typeface="Times New Roman" pitchFamily="18" charset="0"/>
              </a:rPr>
              <a:t>中作业</a:t>
            </a:r>
            <a:r>
              <a:rPr lang="en-US" altLang="zh-CN" sz="2000" dirty="0" smtClean="0">
                <a:latin typeface="Times New Roman" pitchFamily="18" charset="0"/>
              </a:rPr>
              <a:t>b </a:t>
            </a:r>
            <a:r>
              <a:rPr lang="zh-CN" altLang="en-US" sz="2000" dirty="0" smtClean="0">
                <a:latin typeface="Times New Roman" pitchFamily="18" charset="0"/>
              </a:rPr>
              <a:t>。</a:t>
            </a:r>
            <a:endParaRPr lang="en-US" altLang="zh-CN" sz="2000" dirty="0" smtClean="0">
              <a:latin typeface="Times New Roman" pitchFamily="18" charset="0"/>
            </a:endParaRPr>
          </a:p>
          <a:p>
            <a:pPr lvl="2">
              <a:buNone/>
            </a:pPr>
            <a:r>
              <a:rPr lang="zh-CN" altLang="en-US" sz="2000" dirty="0" smtClean="0">
                <a:latin typeface="Times New Roman" pitchFamily="18" charset="0"/>
              </a:rPr>
              <a:t>令 </a:t>
            </a:r>
            <a:r>
              <a:rPr lang="en-US" altLang="zh-CN" sz="2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=(I\{b})</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a:t>
            </a:r>
            <a:r>
              <a:rPr lang="zh-CN" altLang="en-US" sz="2000" dirty="0" smtClean="0">
                <a:latin typeface="Times New Roman" pitchFamily="18" charset="0"/>
              </a:rPr>
              <a:t>，则 </a:t>
            </a:r>
            <a:r>
              <a:rPr lang="en-US" altLang="zh-CN" sz="2000" dirty="0" smtClean="0">
                <a:latin typeface="Times New Roman" pitchFamily="18" charset="0"/>
              </a:rPr>
              <a:t>I</a:t>
            </a:r>
            <a:r>
              <a:rPr lang="en-US" altLang="zh-CN" sz="2000" dirty="0" smtClean="0">
                <a:latin typeface="Times New Roman" pitchFamily="18" charset="0"/>
                <a:sym typeface="Symbol" pitchFamily="18" charset="2"/>
              </a:rPr>
              <a:t> </a:t>
            </a:r>
            <a:r>
              <a:rPr lang="zh-CN" altLang="en-US" sz="2000" dirty="0" smtClean="0">
                <a:latin typeface="Times New Roman" pitchFamily="18" charset="0"/>
              </a:rPr>
              <a:t>也是相容的作业集。而且，由于</a:t>
            </a:r>
            <a:r>
              <a:rPr lang="en-US" altLang="zh-CN" sz="2000" dirty="0" err="1" smtClean="0">
                <a:latin typeface="Times New Roman" pitchFamily="18" charset="0"/>
              </a:rPr>
              <a:t>p</a:t>
            </a:r>
            <a:r>
              <a:rPr lang="en-US" altLang="zh-CN" sz="2000" baseline="-25000" dirty="0" err="1" smtClean="0">
                <a:latin typeface="Times New Roman" pitchFamily="18" charset="0"/>
              </a:rPr>
              <a:t>b</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p</a:t>
            </a:r>
            <a:r>
              <a:rPr lang="en-US" altLang="zh-CN" sz="2000" baseline="-25000" dirty="0" err="1" smtClean="0">
                <a:latin typeface="Times New Roman" pitchFamily="18" charset="0"/>
              </a:rPr>
              <a:t>a</a:t>
            </a:r>
            <a:r>
              <a:rPr lang="zh-CN" altLang="en-US" sz="2000" dirty="0" smtClean="0">
                <a:latin typeface="Times New Roman" pitchFamily="18" charset="0"/>
              </a:rPr>
              <a:t>，</a:t>
            </a:r>
            <a:endParaRPr lang="en-US" altLang="zh-CN" sz="2000" dirty="0" smtClean="0">
              <a:latin typeface="Times New Roman" pitchFamily="18" charset="0"/>
            </a:endParaRPr>
          </a:p>
          <a:p>
            <a:pPr lvl="2">
              <a:buNone/>
            </a:pPr>
            <a:r>
              <a:rPr lang="zh-CN" altLang="en-US" sz="2000" dirty="0" smtClean="0">
                <a:latin typeface="Times New Roman" pitchFamily="18" charset="0"/>
              </a:rPr>
              <a:t> </a:t>
            </a:r>
            <a:r>
              <a:rPr lang="en-US" altLang="zh-CN" sz="2000" dirty="0" smtClean="0">
                <a:latin typeface="Times New Roman" pitchFamily="18" charset="0"/>
              </a:rPr>
              <a:t>I</a:t>
            </a:r>
            <a:r>
              <a:rPr lang="en-US" altLang="zh-CN" sz="2000" dirty="0" smtClean="0">
                <a:latin typeface="Times New Roman" pitchFamily="18" charset="0"/>
                <a:sym typeface="Symbol" pitchFamily="18" charset="2"/>
              </a:rPr>
              <a:t> </a:t>
            </a:r>
            <a:r>
              <a:rPr lang="zh-CN" altLang="en-US" sz="2000" dirty="0" smtClean="0">
                <a:latin typeface="Times New Roman" pitchFamily="18" charset="0"/>
              </a:rPr>
              <a:t>的效益总值不小于 </a:t>
            </a:r>
            <a:r>
              <a:rPr lang="en-US" altLang="zh-CN" sz="2000" dirty="0" smtClean="0">
                <a:latin typeface="Times New Roman" pitchFamily="18" charset="0"/>
              </a:rPr>
              <a:t>I </a:t>
            </a:r>
            <a:r>
              <a:rPr lang="zh-CN" altLang="en-US" sz="2000" dirty="0" smtClean="0">
                <a:latin typeface="Times New Roman" pitchFamily="18" charset="0"/>
              </a:rPr>
              <a:t>的效益总值，因而 </a:t>
            </a:r>
            <a:r>
              <a:rPr lang="en-US" altLang="zh-CN" sz="2000" dirty="0" smtClean="0">
                <a:latin typeface="Times New Roman" pitchFamily="18" charset="0"/>
              </a:rPr>
              <a:t>I</a:t>
            </a:r>
            <a:r>
              <a:rPr lang="en-US" altLang="zh-CN" sz="2000" dirty="0" smtClean="0">
                <a:latin typeface="Times New Roman" pitchFamily="18" charset="0"/>
                <a:sym typeface="Symbol" pitchFamily="18" charset="2"/>
              </a:rPr>
              <a:t> </a:t>
            </a:r>
            <a:r>
              <a:rPr lang="zh-CN" altLang="en-US" sz="2000" dirty="0" smtClean="0">
                <a:latin typeface="Times New Roman" pitchFamily="18" charset="0"/>
              </a:rPr>
              <a:t>具有最大的效益总值，</a:t>
            </a:r>
            <a:endParaRPr lang="en-US" altLang="zh-CN" sz="2000" dirty="0" smtClean="0">
              <a:latin typeface="Times New Roman" pitchFamily="18" charset="0"/>
            </a:endParaRPr>
          </a:p>
          <a:p>
            <a:pPr lvl="2">
              <a:buNone/>
            </a:pPr>
            <a:r>
              <a:rPr lang="zh-CN" altLang="en-US" sz="2000" dirty="0" smtClean="0">
                <a:latin typeface="Times New Roman" pitchFamily="18" charset="0"/>
              </a:rPr>
              <a:t>但</a:t>
            </a:r>
            <a:r>
              <a:rPr lang="en-US" altLang="zh-CN" sz="2000" dirty="0" smtClean="0">
                <a:latin typeface="Times New Roman" pitchFamily="18" charset="0"/>
              </a:rPr>
              <a:t>| 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J|&gt;|I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J|</a:t>
            </a:r>
            <a:r>
              <a:rPr lang="zh-CN" altLang="en-US" sz="2000" dirty="0" smtClean="0">
                <a:latin typeface="Times New Roman" pitchFamily="18" charset="0"/>
              </a:rPr>
              <a:t>，与 </a:t>
            </a:r>
            <a:r>
              <a:rPr lang="en-US" altLang="zh-CN" sz="2000" dirty="0" smtClean="0">
                <a:latin typeface="Times New Roman" pitchFamily="18" charset="0"/>
              </a:rPr>
              <a:t>I </a:t>
            </a:r>
            <a:r>
              <a:rPr lang="zh-CN" altLang="en-US" sz="2000" dirty="0" smtClean="0">
                <a:latin typeface="Times New Roman" pitchFamily="18" charset="0"/>
              </a:rPr>
              <a:t>的选取相悖。因而，</a:t>
            </a:r>
            <a:r>
              <a:rPr lang="en-US" altLang="zh-CN" sz="2000" dirty="0" smtClean="0">
                <a:latin typeface="Times New Roman" pitchFamily="18" charset="0"/>
              </a:rPr>
              <a:t>I=J</a:t>
            </a:r>
            <a:r>
              <a:rPr lang="zh-CN" altLang="en-US" sz="2000" dirty="0" smtClean="0">
                <a:latin typeface="Times New Roman" pitchFamily="18" charset="0"/>
              </a:rPr>
              <a:t>，</a:t>
            </a:r>
            <a:r>
              <a:rPr lang="en-US" altLang="zh-CN" sz="2000" dirty="0" smtClean="0">
                <a:latin typeface="Times New Roman" pitchFamily="18" charset="0"/>
              </a:rPr>
              <a:t>J </a:t>
            </a:r>
            <a:r>
              <a:rPr lang="zh-CN" altLang="en-US" sz="2000" dirty="0" smtClean="0">
                <a:latin typeface="Times New Roman" pitchFamily="18" charset="0"/>
              </a:rPr>
              <a:t>是最优解。 证毕</a:t>
            </a:r>
            <a:r>
              <a:rPr lang="zh-CN" altLang="en-US" sz="2000" dirty="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作业调度问题</a:t>
            </a:r>
            <a:endParaRPr lang="zh-CN" altLang="en-US" dirty="0"/>
          </a:p>
        </p:txBody>
      </p:sp>
      <p:sp>
        <p:nvSpPr>
          <p:cNvPr id="3" name="内容占位符 2"/>
          <p:cNvSpPr>
            <a:spLocks noGrp="1"/>
          </p:cNvSpPr>
          <p:nvPr>
            <p:ph idx="1"/>
          </p:nvPr>
        </p:nvSpPr>
        <p:spPr/>
        <p:txBody>
          <a:bodyPr/>
          <a:lstStyle/>
          <a:p>
            <a:pPr lvl="1"/>
            <a:r>
              <a:rPr lang="zh-CN" altLang="en-US" sz="2400" dirty="0" smtClean="0"/>
              <a:t>单机作业调度问题的贪心算法</a:t>
            </a:r>
            <a:endParaRPr lang="en-US" altLang="zh-CN" sz="2400" dirty="0" smtClean="0"/>
          </a:p>
          <a:p>
            <a:pPr lvl="2"/>
            <a:r>
              <a:rPr lang="zh-CN" altLang="en-US" dirty="0" smtClean="0"/>
              <a:t>将上述算法找到的作业集按作业期限升序排列，就产生一个作业调度。</a:t>
            </a:r>
            <a:endParaRPr lang="en-US" altLang="zh-CN" dirty="0" smtClean="0"/>
          </a:p>
          <a:p>
            <a:pPr lvl="2"/>
            <a:r>
              <a:rPr lang="zh-CN" altLang="en-US" dirty="0" smtClean="0"/>
              <a:t>算法的复杂度分析</a:t>
            </a:r>
            <a:endParaRPr lang="en-US" altLang="zh-CN" dirty="0" smtClean="0"/>
          </a:p>
          <a:p>
            <a:pPr lvl="3"/>
            <a:r>
              <a:rPr lang="en-US" altLang="zh-CN" dirty="0" smtClean="0">
                <a:latin typeface="Times New Roman" pitchFamily="18" charset="0"/>
              </a:rPr>
              <a:t>J </a:t>
            </a:r>
            <a:r>
              <a:rPr lang="en-US" altLang="zh-CN" dirty="0" smtClean="0">
                <a:latin typeface="Times New Roman" pitchFamily="18" charset="0"/>
                <a:sym typeface="Symbol" pitchFamily="18" charset="2"/>
              </a:rPr>
              <a:t></a:t>
            </a:r>
            <a:r>
              <a:rPr lang="en-US" altLang="zh-CN" dirty="0" smtClean="0">
                <a:latin typeface="Times New Roman" pitchFamily="18" charset="0"/>
              </a:rPr>
              <a:t> {</a:t>
            </a:r>
            <a:r>
              <a:rPr lang="en-US" altLang="zh-CN" dirty="0" err="1" smtClean="0">
                <a:latin typeface="Times New Roman" pitchFamily="18" charset="0"/>
              </a:rPr>
              <a:t>i</a:t>
            </a:r>
            <a:r>
              <a:rPr lang="en-US" altLang="zh-CN" dirty="0" smtClean="0">
                <a:latin typeface="Times New Roman" pitchFamily="18" charset="0"/>
              </a:rPr>
              <a:t>}</a:t>
            </a:r>
            <a:r>
              <a:rPr lang="zh-CN" altLang="en-US" dirty="0" smtClean="0">
                <a:latin typeface="Times New Roman" pitchFamily="18" charset="0"/>
              </a:rPr>
              <a:t>的相容性判断最坏</a:t>
            </a:r>
            <a:r>
              <a:rPr lang="en-US" altLang="zh-CN" dirty="0" smtClean="0">
                <a:latin typeface="Times New Roman" pitchFamily="18" charset="0"/>
              </a:rPr>
              <a:t>|J|</a:t>
            </a:r>
            <a:r>
              <a:rPr lang="zh-CN" altLang="en-US" dirty="0" smtClean="0">
                <a:latin typeface="Times New Roman" pitchFamily="18" charset="0"/>
              </a:rPr>
              <a:t>次，</a:t>
            </a:r>
            <a:r>
              <a:rPr lang="en-US" altLang="zh-CN" dirty="0" smtClean="0">
                <a:latin typeface="Times New Roman" pitchFamily="18" charset="0"/>
              </a:rPr>
              <a:t>|J|</a:t>
            </a:r>
            <a:r>
              <a:rPr lang="zh-CN" altLang="en-US" dirty="0" smtClean="0">
                <a:latin typeface="Times New Roman" pitchFamily="18" charset="0"/>
              </a:rPr>
              <a:t>最大</a:t>
            </a:r>
            <a:r>
              <a:rPr lang="en-US" altLang="zh-CN" dirty="0" smtClean="0">
                <a:latin typeface="Times New Roman" pitchFamily="18" charset="0"/>
              </a:rPr>
              <a:t>i-1</a:t>
            </a:r>
            <a:r>
              <a:rPr lang="zh-CN" altLang="en-US" dirty="0" smtClean="0">
                <a:latin typeface="Times New Roman" pitchFamily="18" charset="0"/>
              </a:rPr>
              <a:t>。所以</a:t>
            </a:r>
            <a:endParaRPr lang="en-US" altLang="zh-CN" dirty="0" smtClean="0">
              <a:latin typeface="Times New Roman" pitchFamily="18" charset="0"/>
            </a:endParaRPr>
          </a:p>
          <a:p>
            <a:pPr lvl="3"/>
            <a:r>
              <a:rPr lang="en-US" altLang="zh-CN" dirty="0" smtClean="0">
                <a:latin typeface="Times New Roman" pitchFamily="18" charset="0"/>
              </a:rPr>
              <a:t>T(n)=1+2+…+n-1=O(n</a:t>
            </a:r>
            <a:r>
              <a:rPr lang="en-US" altLang="zh-CN" baseline="30000" dirty="0" smtClean="0">
                <a:latin typeface="Times New Roman" pitchFamily="18" charset="0"/>
              </a:rPr>
              <a:t>2</a:t>
            </a:r>
            <a:r>
              <a:rPr lang="en-US" altLang="zh-CN" dirty="0" smtClean="0">
                <a:latin typeface="Times New Roman" pitchFamily="18" charset="0"/>
              </a:rPr>
              <a:t>)</a:t>
            </a:r>
          </a:p>
          <a:p>
            <a:pPr lvl="2"/>
            <a:r>
              <a:rPr lang="zh-CN" altLang="en-US" sz="2200" dirty="0" smtClean="0">
                <a:latin typeface="Times New Roman" pitchFamily="18" charset="0"/>
              </a:rPr>
              <a:t>例子</a:t>
            </a:r>
            <a:r>
              <a:rPr lang="en-US" altLang="zh-CN" sz="2200" dirty="0" smtClean="0">
                <a:latin typeface="Times New Roman" pitchFamily="18" charset="0"/>
              </a:rPr>
              <a:t>:</a:t>
            </a:r>
            <a:r>
              <a:rPr lang="zh-CN" altLang="en-US" sz="2200" dirty="0" smtClean="0">
                <a:latin typeface="Times New Roman" pitchFamily="18" charset="0"/>
              </a:rPr>
              <a:t> 设</a:t>
            </a:r>
            <a:r>
              <a:rPr lang="en-US" altLang="zh-CN" sz="2200" dirty="0" smtClean="0">
                <a:latin typeface="Times New Roman" pitchFamily="18" charset="0"/>
              </a:rPr>
              <a:t>n=7,</a:t>
            </a:r>
          </a:p>
          <a:p>
            <a:pPr lvl="2">
              <a:lnSpc>
                <a:spcPct val="90000"/>
              </a:lnSpc>
              <a:buNone/>
            </a:pPr>
            <a:r>
              <a:rPr lang="en-US" altLang="zh-CN" sz="2000" dirty="0" smtClean="0">
                <a:latin typeface="Times New Roman" pitchFamily="18" charset="0"/>
              </a:rPr>
              <a:t>                 (p</a:t>
            </a:r>
            <a:r>
              <a:rPr lang="en-US" altLang="zh-CN" sz="2000" baseline="-25000" dirty="0" smtClean="0">
                <a:latin typeface="Times New Roman" pitchFamily="18" charset="0"/>
              </a:rPr>
              <a:t>1</a:t>
            </a:r>
            <a:r>
              <a:rPr lang="en-US" altLang="zh-CN" sz="2000" dirty="0" smtClean="0">
                <a:latin typeface="Times New Roman" pitchFamily="18" charset="0"/>
              </a:rPr>
              <a:t>, p</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dirty="0" err="1" smtClean="0">
                <a:latin typeface="Times New Roman" pitchFamily="18" charset="0"/>
              </a:rPr>
              <a:t>p</a:t>
            </a:r>
            <a:r>
              <a:rPr lang="en-US" altLang="zh-CN" sz="2000" baseline="-25000" dirty="0" err="1" smtClean="0">
                <a:latin typeface="Times New Roman" pitchFamily="18" charset="0"/>
              </a:rPr>
              <a:t>n</a:t>
            </a:r>
            <a:r>
              <a:rPr lang="en-US" altLang="zh-CN" sz="2000" dirty="0" smtClean="0">
                <a:latin typeface="Times New Roman" pitchFamily="18" charset="0"/>
              </a:rPr>
              <a:t>)=(35,30,25,20,15,10,5),</a:t>
            </a:r>
          </a:p>
          <a:p>
            <a:pPr lvl="2">
              <a:lnSpc>
                <a:spcPct val="90000"/>
              </a:lnSpc>
              <a:buNone/>
            </a:pPr>
            <a:r>
              <a:rPr lang="en-US" altLang="zh-CN" sz="2000" dirty="0" smtClean="0">
                <a:latin typeface="Times New Roman" pitchFamily="18" charset="0"/>
              </a:rPr>
              <a:t>                 (d</a:t>
            </a:r>
            <a:r>
              <a:rPr lang="en-US" altLang="zh-CN" sz="2000" baseline="-25000" dirty="0" smtClean="0">
                <a:latin typeface="Times New Roman" pitchFamily="18" charset="0"/>
              </a:rPr>
              <a:t>1</a:t>
            </a:r>
            <a:r>
              <a:rPr lang="en-US" altLang="zh-CN" sz="2000" dirty="0" smtClean="0">
                <a:latin typeface="Times New Roman" pitchFamily="18" charset="0"/>
              </a:rPr>
              <a:t>, d</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dirty="0" err="1" smtClean="0">
                <a:latin typeface="Times New Roman" pitchFamily="18" charset="0"/>
              </a:rPr>
              <a:t>d</a:t>
            </a:r>
            <a:r>
              <a:rPr lang="en-US" altLang="zh-CN" sz="2000" baseline="-25000" dirty="0" err="1" smtClean="0">
                <a:latin typeface="Times New Roman" pitchFamily="18" charset="0"/>
              </a:rPr>
              <a:t>n</a:t>
            </a:r>
            <a:r>
              <a:rPr lang="en-US" altLang="zh-CN" sz="2000" dirty="0" smtClean="0">
                <a:latin typeface="Times New Roman" pitchFamily="18" charset="0"/>
              </a:rPr>
              <a:t>)=(4,2,4,3,4,8,3)</a:t>
            </a:r>
          </a:p>
          <a:p>
            <a:pPr lvl="2">
              <a:lnSpc>
                <a:spcPct val="90000"/>
              </a:lnSpc>
            </a:pPr>
            <a:r>
              <a:rPr lang="zh-CN" altLang="en-US" sz="2000" dirty="0" smtClean="0">
                <a:latin typeface="Times New Roman" pitchFamily="18" charset="0"/>
              </a:rPr>
              <a:t>算法</a:t>
            </a:r>
            <a:r>
              <a:rPr lang="en-US" altLang="zh-CN" sz="2000" dirty="0" err="1" smtClean="0">
                <a:latin typeface="Times New Roman" pitchFamily="18" charset="0"/>
              </a:rPr>
              <a:t>GreedyJob</a:t>
            </a:r>
            <a:r>
              <a:rPr lang="zh-CN" altLang="en-US" sz="2000" dirty="0" smtClean="0">
                <a:latin typeface="Times New Roman" pitchFamily="18" charset="0"/>
              </a:rPr>
              <a:t>的执行过程 </a:t>
            </a:r>
            <a:r>
              <a:rPr lang="en-US" altLang="zh-CN" sz="2000" dirty="0" smtClean="0">
                <a:latin typeface="Times New Roman" pitchFamily="18" charset="0"/>
              </a:rPr>
              <a:t>:</a:t>
            </a:r>
            <a:endParaRPr lang="zh-CN" altLang="en-US" sz="2000" u="sng" dirty="0" smtClean="0">
              <a:latin typeface="Times New Roman" pitchFamily="18" charset="0"/>
            </a:endParaRPr>
          </a:p>
          <a:p>
            <a:pPr lvl="2">
              <a:lnSpc>
                <a:spcPct val="90000"/>
              </a:lnSpc>
              <a:buNone/>
            </a:pPr>
            <a:r>
              <a:rPr lang="zh-CN" altLang="en-US" sz="2000" dirty="0" smtClean="0">
                <a:latin typeface="Times New Roman" pitchFamily="18" charset="0"/>
              </a:rPr>
              <a:t>作业    </a:t>
            </a:r>
            <a:r>
              <a:rPr lang="zh-CN" altLang="en-US" sz="2000" u="sng" dirty="0" smtClean="0">
                <a:latin typeface="Times New Roman" pitchFamily="18" charset="0"/>
              </a:rPr>
              <a:t> </a:t>
            </a:r>
            <a:r>
              <a:rPr lang="en-US" altLang="zh-CN" sz="2000" u="sng" dirty="0" smtClean="0">
                <a:latin typeface="Times New Roman" pitchFamily="18" charset="0"/>
              </a:rPr>
              <a:t>1</a:t>
            </a:r>
            <a:r>
              <a:rPr lang="zh-CN" altLang="en-US" sz="2000" dirty="0" smtClean="0">
                <a:latin typeface="Times New Roman" pitchFamily="18" charset="0"/>
              </a:rPr>
              <a:t> ；</a:t>
            </a:r>
            <a:r>
              <a:rPr lang="en-US" altLang="zh-CN" sz="2000" dirty="0" smtClean="0">
                <a:latin typeface="Times New Roman" pitchFamily="18" charset="0"/>
              </a:rPr>
              <a:t>2,    1</a:t>
            </a:r>
            <a:r>
              <a:rPr lang="zh-CN" altLang="en-US" sz="2000" dirty="0" smtClean="0">
                <a:latin typeface="Times New Roman" pitchFamily="18" charset="0"/>
              </a:rPr>
              <a:t>；  </a:t>
            </a:r>
            <a:r>
              <a:rPr lang="en-US" altLang="zh-CN" sz="2000" dirty="0" smtClean="0">
                <a:latin typeface="Times New Roman" pitchFamily="18" charset="0"/>
              </a:rPr>
              <a:t>2,   1,    3</a:t>
            </a:r>
            <a:r>
              <a:rPr lang="zh-CN" altLang="en-US" sz="2000" dirty="0" smtClean="0">
                <a:latin typeface="Times New Roman" pitchFamily="18" charset="0"/>
              </a:rPr>
              <a:t>；  </a:t>
            </a:r>
            <a:r>
              <a:rPr lang="en-US" altLang="zh-CN" sz="2000" u="sng" dirty="0" smtClean="0">
                <a:latin typeface="Times New Roman" pitchFamily="18" charset="0"/>
              </a:rPr>
              <a:t>2,     4,   1,    3</a:t>
            </a:r>
            <a:r>
              <a:rPr lang="zh-CN" altLang="en-US" sz="2000" dirty="0" smtClean="0">
                <a:latin typeface="Times New Roman" pitchFamily="18" charset="0"/>
              </a:rPr>
              <a:t>；  </a:t>
            </a:r>
            <a:r>
              <a:rPr lang="en-US" altLang="zh-CN" sz="2000" u="sng" dirty="0" smtClean="0">
                <a:latin typeface="Times New Roman" pitchFamily="18" charset="0"/>
              </a:rPr>
              <a:t>2,    4,    1,   3 ,  6</a:t>
            </a:r>
            <a:r>
              <a:rPr lang="zh-CN" altLang="en-US" sz="2000" dirty="0" smtClean="0">
                <a:latin typeface="Times New Roman" pitchFamily="18" charset="0"/>
              </a:rPr>
              <a:t>；  </a:t>
            </a:r>
            <a:endParaRPr lang="zh-CN" altLang="en-US" sz="2000" u="sng" dirty="0" smtClean="0">
              <a:latin typeface="Times New Roman" pitchFamily="18" charset="0"/>
            </a:endParaRPr>
          </a:p>
          <a:p>
            <a:pPr lvl="2">
              <a:lnSpc>
                <a:spcPct val="90000"/>
              </a:lnSpc>
              <a:buNone/>
            </a:pPr>
            <a:r>
              <a:rPr lang="zh-CN" altLang="en-US" sz="2000" dirty="0" smtClean="0">
                <a:latin typeface="Times New Roman" pitchFamily="18" charset="0"/>
              </a:rPr>
              <a:t>期限    </a:t>
            </a:r>
            <a:r>
              <a:rPr lang="en-US" altLang="zh-CN" sz="2000" u="sng" dirty="0" smtClean="0">
                <a:latin typeface="Times New Roman" pitchFamily="18" charset="0"/>
              </a:rPr>
              <a:t>4</a:t>
            </a:r>
            <a:r>
              <a:rPr lang="zh-CN" altLang="en-US" sz="2000" dirty="0" smtClean="0">
                <a:latin typeface="Times New Roman" pitchFamily="18" charset="0"/>
              </a:rPr>
              <a:t>；  </a:t>
            </a:r>
            <a:r>
              <a:rPr lang="en-US" altLang="zh-CN" sz="2000" u="sng" dirty="0" smtClean="0">
                <a:latin typeface="Times New Roman" pitchFamily="18" charset="0"/>
              </a:rPr>
              <a:t>2</a:t>
            </a:r>
            <a:r>
              <a:rPr lang="zh-CN" altLang="en-US" sz="2000" u="sng" dirty="0" smtClean="0">
                <a:latin typeface="Times New Roman" pitchFamily="18" charset="0"/>
              </a:rPr>
              <a:t>， </a:t>
            </a:r>
            <a:r>
              <a:rPr lang="en-US" altLang="zh-CN" sz="2000" u="sng" dirty="0" smtClean="0">
                <a:latin typeface="Times New Roman" pitchFamily="18" charset="0"/>
              </a:rPr>
              <a:t>4</a:t>
            </a:r>
            <a:r>
              <a:rPr lang="zh-CN" altLang="en-US" sz="2000" dirty="0" smtClean="0">
                <a:latin typeface="Times New Roman" pitchFamily="18" charset="0"/>
              </a:rPr>
              <a:t>； </a:t>
            </a:r>
            <a:r>
              <a:rPr lang="zh-CN" altLang="en-US" sz="2000" u="sng" dirty="0" smtClean="0">
                <a:latin typeface="Times New Roman" pitchFamily="18" charset="0"/>
              </a:rPr>
              <a:t> </a:t>
            </a:r>
            <a:r>
              <a:rPr lang="en-US" altLang="zh-CN" sz="2000" u="sng" dirty="0" smtClean="0">
                <a:latin typeface="Times New Roman" pitchFamily="18" charset="0"/>
              </a:rPr>
              <a:t>2</a:t>
            </a:r>
            <a:r>
              <a:rPr lang="zh-CN" altLang="en-US" sz="2000" u="sng" dirty="0" smtClean="0">
                <a:latin typeface="Times New Roman" pitchFamily="18" charset="0"/>
              </a:rPr>
              <a:t>，</a:t>
            </a:r>
            <a:r>
              <a:rPr lang="en-US" altLang="zh-CN" sz="2000" u="sng" dirty="0" smtClean="0">
                <a:latin typeface="Times New Roman" pitchFamily="18" charset="0"/>
              </a:rPr>
              <a:t>4,    4</a:t>
            </a:r>
            <a:r>
              <a:rPr lang="zh-CN" altLang="en-US" sz="2000" dirty="0" smtClean="0">
                <a:latin typeface="Times New Roman" pitchFamily="18" charset="0"/>
              </a:rPr>
              <a:t>；  </a:t>
            </a:r>
            <a:r>
              <a:rPr lang="en-US" altLang="zh-CN" sz="2000" u="sng" dirty="0" smtClean="0">
                <a:latin typeface="Times New Roman" pitchFamily="18" charset="0"/>
              </a:rPr>
              <a:t>2</a:t>
            </a:r>
            <a:r>
              <a:rPr lang="zh-CN" altLang="en-US" sz="2000" u="sng" dirty="0" smtClean="0">
                <a:latin typeface="Times New Roman" pitchFamily="18" charset="0"/>
              </a:rPr>
              <a:t>， </a:t>
            </a:r>
            <a:r>
              <a:rPr lang="en-US" altLang="zh-CN" sz="2000" u="sng" dirty="0" smtClean="0">
                <a:latin typeface="Times New Roman" pitchFamily="18" charset="0"/>
              </a:rPr>
              <a:t>3,   4,     4</a:t>
            </a:r>
            <a:r>
              <a:rPr lang="zh-CN" altLang="en-US" sz="2000" dirty="0" smtClean="0">
                <a:latin typeface="Times New Roman" pitchFamily="18" charset="0"/>
              </a:rPr>
              <a:t>；  </a:t>
            </a:r>
            <a:r>
              <a:rPr lang="en-US" altLang="zh-CN" sz="2000" u="sng" dirty="0" smtClean="0">
                <a:latin typeface="Times New Roman" pitchFamily="18" charset="0"/>
              </a:rPr>
              <a:t>2</a:t>
            </a:r>
            <a:r>
              <a:rPr lang="zh-CN" altLang="en-US" sz="2000" u="sng" dirty="0" smtClean="0">
                <a:latin typeface="Times New Roman" pitchFamily="18" charset="0"/>
              </a:rPr>
              <a:t>， </a:t>
            </a:r>
            <a:r>
              <a:rPr lang="en-US" altLang="zh-CN" sz="2000" u="sng" dirty="0" smtClean="0">
                <a:latin typeface="Times New Roman" pitchFamily="18" charset="0"/>
              </a:rPr>
              <a:t>3,   4,    4</a:t>
            </a:r>
            <a:r>
              <a:rPr lang="zh-CN" altLang="en-US" sz="2000" u="sng" dirty="0" smtClean="0">
                <a:latin typeface="Times New Roman" pitchFamily="18" charset="0"/>
              </a:rPr>
              <a:t>， </a:t>
            </a:r>
            <a:r>
              <a:rPr lang="en-US" altLang="zh-CN" sz="2000" u="sng" dirty="0" smtClean="0">
                <a:latin typeface="Times New Roman" pitchFamily="18" charset="0"/>
              </a:rPr>
              <a:t>8</a:t>
            </a:r>
            <a:r>
              <a:rPr lang="zh-CN" altLang="en-US" sz="2000" dirty="0" smtClean="0">
                <a:latin typeface="Times New Roman"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作业调度问题</a:t>
            </a:r>
            <a:endParaRPr lang="zh-CN" altLang="en-US" dirty="0"/>
          </a:p>
        </p:txBody>
      </p:sp>
      <p:sp>
        <p:nvSpPr>
          <p:cNvPr id="3" name="内容占位符 2"/>
          <p:cNvSpPr>
            <a:spLocks noGrp="1"/>
          </p:cNvSpPr>
          <p:nvPr>
            <p:ph idx="1"/>
          </p:nvPr>
        </p:nvSpPr>
        <p:spPr/>
        <p:txBody>
          <a:bodyPr/>
          <a:lstStyle/>
          <a:p>
            <a:pPr>
              <a:lnSpc>
                <a:spcPct val="80000"/>
              </a:lnSpc>
            </a:pPr>
            <a:r>
              <a:rPr lang="en-US" altLang="zh-CN" sz="2400" b="1" dirty="0" smtClean="0">
                <a:latin typeface="Times New Roman" pitchFamily="18" charset="0"/>
              </a:rPr>
              <a:t>proc </a:t>
            </a:r>
            <a:r>
              <a:rPr lang="en-US" altLang="zh-CN" sz="2400" b="1" dirty="0" err="1" smtClean="0">
                <a:latin typeface="Times New Roman" pitchFamily="18" charset="0"/>
              </a:rPr>
              <a:t>GreedyJob</a:t>
            </a:r>
            <a:r>
              <a:rPr lang="en-US" altLang="zh-CN" sz="2400" dirty="0" smtClean="0">
                <a:latin typeface="Times New Roman" pitchFamily="18" charset="0"/>
              </a:rPr>
              <a:t>(</a:t>
            </a:r>
            <a:r>
              <a:rPr lang="en-US" altLang="zh-CN" sz="2400" dirty="0" err="1" smtClean="0">
                <a:latin typeface="Times New Roman" pitchFamily="18" charset="0"/>
              </a:rPr>
              <a:t>D,J,n,k</a:t>
            </a:r>
            <a:r>
              <a:rPr lang="en-US" altLang="zh-CN" sz="2400" dirty="0" smtClean="0">
                <a:latin typeface="Times New Roman" pitchFamily="18" charset="0"/>
              </a:rPr>
              <a:t>)  </a:t>
            </a:r>
          </a:p>
          <a:p>
            <a:pPr>
              <a:lnSpc>
                <a:spcPct val="80000"/>
              </a:lnSpc>
              <a:buNone/>
            </a:pPr>
            <a:r>
              <a:rPr lang="en-US" altLang="zh-CN" sz="2000" dirty="0" smtClean="0">
                <a:latin typeface="Times New Roman" pitchFamily="18" charset="0"/>
              </a:rPr>
              <a:t>     //D(1),…,D(n)</a:t>
            </a:r>
            <a:r>
              <a:rPr lang="zh-CN" altLang="en-US" sz="2000" dirty="0" smtClean="0">
                <a:latin typeface="Times New Roman" pitchFamily="18" charset="0"/>
              </a:rPr>
              <a:t>是期限值，作业已按</a:t>
            </a:r>
            <a:r>
              <a:rPr lang="en-US" altLang="zh-CN" sz="2000" dirty="0" smtClean="0">
                <a:latin typeface="Times New Roman" pitchFamily="18" charset="0"/>
              </a:rPr>
              <a:t>p</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p</a:t>
            </a:r>
            <a:r>
              <a:rPr lang="en-US" altLang="zh-CN" sz="2000" baseline="-25000" dirty="0" smtClean="0">
                <a:latin typeface="Times New Roman" pitchFamily="18" charset="0"/>
              </a:rPr>
              <a:t>2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dirty="0" err="1" smtClean="0">
                <a:latin typeface="Times New Roman" pitchFamily="18" charset="0"/>
              </a:rPr>
              <a:t>p</a:t>
            </a:r>
            <a:r>
              <a:rPr lang="en-US" altLang="zh-CN" sz="2000" baseline="-25000" dirty="0" err="1" smtClean="0">
                <a:latin typeface="Times New Roman" pitchFamily="18" charset="0"/>
              </a:rPr>
              <a:t>n</a:t>
            </a:r>
            <a:r>
              <a:rPr lang="zh-CN" altLang="en-US" sz="2000" dirty="0" smtClean="0">
                <a:latin typeface="Times New Roman" pitchFamily="18" charset="0"/>
              </a:rPr>
              <a:t>排序。</a:t>
            </a:r>
            <a:r>
              <a:rPr lang="en-US" altLang="zh-CN" sz="2000" dirty="0" smtClean="0">
                <a:latin typeface="Times New Roman" pitchFamily="18" charset="0"/>
              </a:rPr>
              <a:t>J(</a:t>
            </a:r>
            <a:r>
              <a:rPr lang="en-US" altLang="zh-CN" sz="2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是最优解中的第</a:t>
            </a:r>
            <a:r>
              <a:rPr lang="en-US" altLang="zh-CN" sz="2000" dirty="0" err="1" smtClean="0">
                <a:latin typeface="Times New Roman" pitchFamily="18" charset="0"/>
              </a:rPr>
              <a:t>i</a:t>
            </a:r>
            <a:r>
              <a:rPr lang="zh-CN" altLang="en-US" sz="2000" dirty="0" smtClean="0">
                <a:latin typeface="Times New Roman" pitchFamily="18" charset="0"/>
              </a:rPr>
              <a:t>个作业。终止时，</a:t>
            </a:r>
            <a:r>
              <a:rPr lang="en-US" altLang="zh-CN" sz="2000" dirty="0" smtClean="0">
                <a:latin typeface="Times New Roman" pitchFamily="18" charset="0"/>
              </a:rPr>
              <a:t>D(J(</a:t>
            </a:r>
            <a:r>
              <a:rPr lang="en-US" altLang="zh-CN" sz="2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D(J(i+1))</a:t>
            </a:r>
            <a:r>
              <a:rPr lang="zh-CN" altLang="en-US" sz="2000" dirty="0" smtClean="0">
                <a:latin typeface="Times New Roman" pitchFamily="18" charset="0"/>
              </a:rPr>
              <a:t>，</a:t>
            </a:r>
            <a:r>
              <a:rPr lang="en-US" altLang="zh-CN" sz="2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k</a:t>
            </a:r>
          </a:p>
          <a:p>
            <a:pPr>
              <a:lnSpc>
                <a:spcPct val="80000"/>
              </a:lnSpc>
              <a:buNone/>
            </a:pPr>
            <a:r>
              <a:rPr lang="en-US" altLang="zh-CN" sz="2000" dirty="0" smtClean="0">
                <a:latin typeface="Times New Roman" pitchFamily="18" charset="0"/>
              </a:rPr>
              <a:t>     integer D[0..n],J[0..n],</a:t>
            </a:r>
            <a:r>
              <a:rPr lang="en-US" altLang="zh-CN" sz="2000" dirty="0" err="1" smtClean="0">
                <a:latin typeface="Times New Roman" pitchFamily="18" charset="0"/>
              </a:rPr>
              <a:t>i,k,n,r</a:t>
            </a:r>
            <a:endParaRPr lang="en-US" altLang="zh-CN" sz="2000" dirty="0" smtClean="0">
              <a:latin typeface="Times New Roman" pitchFamily="18" charset="0"/>
            </a:endParaRPr>
          </a:p>
          <a:p>
            <a:pPr>
              <a:lnSpc>
                <a:spcPct val="80000"/>
              </a:lnSpc>
              <a:buNone/>
            </a:pPr>
            <a:r>
              <a:rPr lang="en-US" altLang="zh-CN" sz="2000" dirty="0" smtClean="0">
                <a:latin typeface="Times New Roman" pitchFamily="18" charset="0"/>
              </a:rPr>
              <a:t>     D(0):=0; J(0):=0;  //</a:t>
            </a:r>
            <a:r>
              <a:rPr lang="zh-CN" altLang="en-US" sz="2000" dirty="0" smtClean="0">
                <a:latin typeface="Times New Roman" pitchFamily="18" charset="0"/>
              </a:rPr>
              <a:t>初始化</a:t>
            </a:r>
          </a:p>
          <a:p>
            <a:pPr>
              <a:lnSpc>
                <a:spcPct val="80000"/>
              </a:lnSpc>
              <a:buNone/>
            </a:pPr>
            <a:r>
              <a:rPr lang="en-US" altLang="zh-CN" sz="2000" dirty="0" smtClean="0">
                <a:latin typeface="Times New Roman" pitchFamily="18" charset="0"/>
              </a:rPr>
              <a:t>     k:=1; J(1):=1;  //</a:t>
            </a:r>
            <a:r>
              <a:rPr lang="zh-CN" altLang="en-US" sz="2000" dirty="0" smtClean="0">
                <a:latin typeface="Times New Roman" pitchFamily="18" charset="0"/>
              </a:rPr>
              <a:t>计入作业</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k </a:t>
            </a:r>
            <a:r>
              <a:rPr lang="zh-CN" altLang="en-US" sz="2000" dirty="0" smtClean="0">
                <a:latin typeface="Times New Roman" pitchFamily="18" charset="0"/>
              </a:rPr>
              <a:t>表示当前选择的作业个数</a:t>
            </a:r>
            <a:endParaRPr lang="zh-CN" altLang="en-US" sz="2000" b="1" dirty="0" smtClean="0">
              <a:latin typeface="Times New Roman" pitchFamily="18" charset="0"/>
            </a:endParaRPr>
          </a:p>
          <a:p>
            <a:pPr>
              <a:lnSpc>
                <a:spcPct val="80000"/>
              </a:lnSpc>
              <a:buNone/>
            </a:pPr>
            <a:r>
              <a:rPr lang="en-US" altLang="zh-CN" sz="2000" b="1" dirty="0" smtClean="0">
                <a:latin typeface="Times New Roman" pitchFamily="18" charset="0"/>
              </a:rPr>
              <a:t>    for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a:t>
            </a:r>
            <a:r>
              <a:rPr lang="en-US" altLang="zh-CN" sz="2000" b="1" dirty="0" smtClean="0">
                <a:latin typeface="Times New Roman" pitchFamily="18" charset="0"/>
              </a:rPr>
              <a:t>from</a:t>
            </a:r>
            <a:r>
              <a:rPr lang="en-US" altLang="zh-CN" sz="2000" dirty="0" smtClean="0">
                <a:latin typeface="Times New Roman" pitchFamily="18" charset="0"/>
              </a:rPr>
              <a:t> 2 </a:t>
            </a:r>
            <a:r>
              <a:rPr lang="en-US" altLang="zh-CN" sz="2000" b="1" dirty="0" smtClean="0">
                <a:latin typeface="Times New Roman" pitchFamily="18" charset="0"/>
              </a:rPr>
              <a:t>to</a:t>
            </a:r>
            <a:r>
              <a:rPr lang="en-US" altLang="zh-CN" sz="2000" dirty="0" smtClean="0">
                <a:latin typeface="Times New Roman" pitchFamily="18" charset="0"/>
              </a:rPr>
              <a:t> n </a:t>
            </a:r>
            <a:r>
              <a:rPr lang="en-US" altLang="zh-CN" sz="2000" b="1" dirty="0" smtClean="0">
                <a:latin typeface="Times New Roman" pitchFamily="18" charset="0"/>
              </a:rPr>
              <a:t>do</a:t>
            </a:r>
            <a:r>
              <a:rPr lang="en-US" altLang="zh-CN" sz="2000" dirty="0" smtClean="0">
                <a:latin typeface="Times New Roman" pitchFamily="18" charset="0"/>
              </a:rPr>
              <a:t> // </a:t>
            </a:r>
            <a:r>
              <a:rPr lang="zh-CN" altLang="en-US" sz="2000" dirty="0" smtClean="0">
                <a:latin typeface="Times New Roman" pitchFamily="18" charset="0"/>
              </a:rPr>
              <a:t>找</a:t>
            </a:r>
            <a:r>
              <a:rPr lang="en-US" altLang="zh-CN" sz="2000" dirty="0" err="1" smtClean="0">
                <a:latin typeface="Times New Roman" pitchFamily="18" charset="0"/>
              </a:rPr>
              <a:t>i</a:t>
            </a:r>
            <a:r>
              <a:rPr lang="zh-CN" altLang="en-US" sz="2000" dirty="0" smtClean="0">
                <a:latin typeface="Times New Roman" pitchFamily="18" charset="0"/>
              </a:rPr>
              <a:t>的位置，并检查插入的可能性</a:t>
            </a:r>
          </a:p>
          <a:p>
            <a:pPr>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r:= k;</a:t>
            </a:r>
          </a:p>
          <a:p>
            <a:pPr>
              <a:lnSpc>
                <a:spcPct val="80000"/>
              </a:lnSpc>
              <a:buNone/>
            </a:pPr>
            <a:r>
              <a:rPr lang="en-US" altLang="zh-CN" sz="2000" dirty="0" smtClean="0">
                <a:latin typeface="Times New Roman" pitchFamily="18" charset="0"/>
              </a:rPr>
              <a:t>      </a:t>
            </a:r>
            <a:r>
              <a:rPr lang="en-US" altLang="zh-CN" sz="2000" b="1" dirty="0" smtClean="0">
                <a:latin typeface="Times New Roman" pitchFamily="18" charset="0"/>
              </a:rPr>
              <a:t>while</a:t>
            </a:r>
            <a:r>
              <a:rPr lang="en-US" altLang="zh-CN" sz="2000" dirty="0" smtClean="0">
                <a:latin typeface="Times New Roman" pitchFamily="18" charset="0"/>
              </a:rPr>
              <a:t> D(J(r))&gt;D(</a:t>
            </a:r>
            <a:r>
              <a:rPr lang="en-US" altLang="zh-CN" sz="2000" dirty="0" err="1" smtClean="0">
                <a:latin typeface="Times New Roman" pitchFamily="18" charset="0"/>
              </a:rPr>
              <a:t>i</a:t>
            </a:r>
            <a:r>
              <a:rPr lang="en-US" altLang="zh-CN" sz="2000" dirty="0" smtClean="0">
                <a:latin typeface="Times New Roman" pitchFamily="18" charset="0"/>
              </a:rPr>
              <a:t>) and D(J(r)) &gt; r </a:t>
            </a:r>
            <a:r>
              <a:rPr lang="en-US" altLang="zh-CN" sz="2000" b="1" dirty="0" smtClean="0">
                <a:latin typeface="Times New Roman" pitchFamily="18" charset="0"/>
              </a:rPr>
              <a:t>do  //</a:t>
            </a:r>
            <a:r>
              <a:rPr lang="zh-CN" altLang="en-US" sz="2000" dirty="0" smtClean="0">
                <a:latin typeface="Times New Roman" pitchFamily="18" charset="0"/>
              </a:rPr>
              <a:t>相容性条件：</a:t>
            </a:r>
            <a:r>
              <a:rPr lang="en-US" altLang="zh-CN" sz="2000" dirty="0" smtClean="0">
                <a:latin typeface="Times New Roman" pitchFamily="18" charset="0"/>
              </a:rPr>
              <a:t>D(J(r)) ≥r</a:t>
            </a:r>
          </a:p>
          <a:p>
            <a:pPr>
              <a:lnSpc>
                <a:spcPct val="80000"/>
              </a:lnSpc>
              <a:buNone/>
            </a:pPr>
            <a:r>
              <a:rPr lang="en-US" altLang="zh-CN" sz="2000" dirty="0" smtClean="0">
                <a:latin typeface="Times New Roman" pitchFamily="18" charset="0"/>
              </a:rPr>
              <a:t>         r:= r-1;</a:t>
            </a:r>
          </a:p>
          <a:p>
            <a:pPr>
              <a:lnSpc>
                <a:spcPct val="80000"/>
              </a:lnSpc>
              <a:buNone/>
            </a:pPr>
            <a:r>
              <a:rPr lang="en-US" altLang="zh-CN" sz="2000" dirty="0" smtClean="0">
                <a:latin typeface="Times New Roman" pitchFamily="18" charset="0"/>
              </a:rPr>
              <a:t>      </a:t>
            </a:r>
            <a:r>
              <a:rPr lang="en-US" altLang="zh-CN" sz="2000" b="1" dirty="0" smtClean="0">
                <a:latin typeface="Times New Roman" pitchFamily="18" charset="0"/>
              </a:rPr>
              <a:t>end{while}</a:t>
            </a:r>
            <a:r>
              <a:rPr lang="en-US" altLang="zh-CN" sz="2000" dirty="0" smtClean="0">
                <a:latin typeface="Times New Roman" pitchFamily="18" charset="0"/>
              </a:rPr>
              <a:t>;   </a:t>
            </a:r>
            <a:endParaRPr lang="zh-CN" altLang="en-US" sz="2000" dirty="0" smtClean="0">
              <a:latin typeface="Times New Roman" pitchFamily="18" charset="0"/>
            </a:endParaRPr>
          </a:p>
          <a:p>
            <a:pPr>
              <a:lnSpc>
                <a:spcPct val="80000"/>
              </a:lnSpc>
              <a:buNone/>
            </a:pPr>
            <a:r>
              <a:rPr lang="zh-CN" altLang="en-US" sz="2000" dirty="0" smtClean="0">
                <a:latin typeface="Times New Roman" pitchFamily="18" charset="0"/>
              </a:rPr>
              <a:t>      </a:t>
            </a:r>
            <a:r>
              <a:rPr lang="en-US" altLang="zh-CN" sz="2000" b="1" dirty="0" smtClean="0">
                <a:latin typeface="Times New Roman" pitchFamily="18" charset="0"/>
              </a:rPr>
              <a:t>if</a:t>
            </a:r>
            <a:r>
              <a:rPr lang="en-US" altLang="zh-CN" sz="2000" dirty="0" smtClean="0">
                <a:latin typeface="Times New Roman" pitchFamily="18" charset="0"/>
              </a:rPr>
              <a:t> D(J(r))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D(</a:t>
            </a:r>
            <a:r>
              <a:rPr lang="en-US" altLang="zh-CN" sz="2000" dirty="0" err="1" smtClean="0">
                <a:latin typeface="Times New Roman" pitchFamily="18" charset="0"/>
              </a:rPr>
              <a:t>i</a:t>
            </a:r>
            <a:r>
              <a:rPr lang="en-US" altLang="zh-CN" sz="2000" dirty="0" smtClean="0">
                <a:latin typeface="Times New Roman" pitchFamily="18" charset="0"/>
              </a:rPr>
              <a:t>) and D(</a:t>
            </a:r>
            <a:r>
              <a:rPr lang="en-US" altLang="zh-CN" sz="2000" dirty="0" err="1" smtClean="0">
                <a:latin typeface="Times New Roman" pitchFamily="18" charset="0"/>
              </a:rPr>
              <a:t>i</a:t>
            </a:r>
            <a:r>
              <a:rPr lang="en-US" altLang="zh-CN" sz="2000" dirty="0" smtClean="0">
                <a:latin typeface="Times New Roman" pitchFamily="18" charset="0"/>
              </a:rPr>
              <a:t>) &gt; r  </a:t>
            </a:r>
            <a:r>
              <a:rPr lang="en-US" altLang="zh-CN" sz="2000" b="1" dirty="0" smtClean="0">
                <a:latin typeface="Times New Roman" pitchFamily="18" charset="0"/>
              </a:rPr>
              <a:t>then </a:t>
            </a:r>
            <a:endParaRPr lang="en-US" altLang="zh-CN" sz="2000" dirty="0" smtClean="0">
              <a:latin typeface="Times New Roman" pitchFamily="18" charset="0"/>
            </a:endParaRPr>
          </a:p>
          <a:p>
            <a:pPr>
              <a:lnSpc>
                <a:spcPct val="80000"/>
              </a:lnSpc>
              <a:buNone/>
            </a:pPr>
            <a:r>
              <a:rPr lang="en-US" altLang="zh-CN" sz="2000" dirty="0" smtClean="0">
                <a:latin typeface="Times New Roman" pitchFamily="18" charset="0"/>
              </a:rPr>
              <a:t>        </a:t>
            </a:r>
            <a:r>
              <a:rPr lang="en-US" altLang="zh-CN" sz="2000" b="1" dirty="0" smtClean="0">
                <a:latin typeface="Times New Roman" pitchFamily="18" charset="0"/>
              </a:rPr>
              <a:t>for</a:t>
            </a:r>
            <a:r>
              <a:rPr lang="en-US" altLang="zh-CN" sz="2000" dirty="0" smtClean="0">
                <a:latin typeface="Times New Roman" pitchFamily="18" charset="0"/>
              </a:rPr>
              <a:t> j </a:t>
            </a:r>
            <a:r>
              <a:rPr lang="en-US" altLang="zh-CN" sz="2000" b="1" dirty="0" smtClean="0">
                <a:latin typeface="Times New Roman" pitchFamily="18" charset="0"/>
              </a:rPr>
              <a:t>from</a:t>
            </a:r>
            <a:r>
              <a:rPr lang="en-US" altLang="zh-CN" sz="2000" dirty="0" smtClean="0">
                <a:latin typeface="Times New Roman" pitchFamily="18" charset="0"/>
              </a:rPr>
              <a:t> k </a:t>
            </a:r>
            <a:r>
              <a:rPr lang="en-US" altLang="zh-CN" sz="2000" b="1" dirty="0" smtClean="0">
                <a:latin typeface="Times New Roman" pitchFamily="18" charset="0"/>
              </a:rPr>
              <a:t>to</a:t>
            </a:r>
            <a:r>
              <a:rPr lang="en-US" altLang="zh-CN" sz="2000" dirty="0" smtClean="0">
                <a:latin typeface="Times New Roman" pitchFamily="18" charset="0"/>
              </a:rPr>
              <a:t> r+1 </a:t>
            </a:r>
            <a:r>
              <a:rPr lang="en-US" altLang="zh-CN" sz="2000" b="1" dirty="0" smtClean="0">
                <a:latin typeface="Times New Roman" pitchFamily="18" charset="0"/>
              </a:rPr>
              <a:t>by</a:t>
            </a:r>
            <a:r>
              <a:rPr lang="en-US" altLang="zh-CN" sz="2000" dirty="0" smtClean="0">
                <a:latin typeface="Times New Roman" pitchFamily="18" charset="0"/>
              </a:rPr>
              <a:t> –1 </a:t>
            </a:r>
            <a:r>
              <a:rPr lang="en-US" altLang="zh-CN" sz="2000" b="1" dirty="0" smtClean="0">
                <a:latin typeface="Times New Roman" pitchFamily="18" charset="0"/>
              </a:rPr>
              <a:t>do</a:t>
            </a:r>
            <a:endParaRPr lang="zh-CN" altLang="en-US" sz="2000" dirty="0" smtClean="0">
              <a:latin typeface="Times New Roman" pitchFamily="18" charset="0"/>
            </a:endParaRPr>
          </a:p>
          <a:p>
            <a:pPr>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J(j+1):=J(j);   //</a:t>
            </a:r>
            <a:r>
              <a:rPr lang="zh-CN" altLang="en-US" sz="2000" dirty="0" smtClean="0">
                <a:latin typeface="Times New Roman" pitchFamily="18" charset="0"/>
              </a:rPr>
              <a:t>给作业</a:t>
            </a:r>
            <a:r>
              <a:rPr lang="en-US" altLang="zh-CN" sz="2000" dirty="0" err="1" smtClean="0">
                <a:latin typeface="Times New Roman" pitchFamily="18" charset="0"/>
              </a:rPr>
              <a:t>i</a:t>
            </a:r>
            <a:r>
              <a:rPr lang="zh-CN" altLang="en-US" sz="2000" dirty="0" smtClean="0">
                <a:latin typeface="Times New Roman" pitchFamily="18" charset="0"/>
              </a:rPr>
              <a:t>腾出位置 </a:t>
            </a:r>
            <a:endParaRPr lang="en-US" altLang="zh-CN" sz="2000" dirty="0" smtClean="0">
              <a:latin typeface="Times New Roman" pitchFamily="18" charset="0"/>
            </a:endParaRPr>
          </a:p>
          <a:p>
            <a:pPr>
              <a:lnSpc>
                <a:spcPct val="80000"/>
              </a:lnSpc>
              <a:buNone/>
            </a:pPr>
            <a:r>
              <a:rPr lang="en-US" altLang="zh-CN" sz="2000" dirty="0" smtClean="0">
                <a:latin typeface="Times New Roman" pitchFamily="18" charset="0"/>
              </a:rPr>
              <a:t>        </a:t>
            </a:r>
            <a:r>
              <a:rPr lang="en-US" altLang="zh-CN" sz="2000" b="1" dirty="0" smtClean="0">
                <a:latin typeface="Times New Roman" pitchFamily="18" charset="0"/>
              </a:rPr>
              <a:t>end{for};</a:t>
            </a:r>
            <a:endParaRPr lang="en-US" altLang="zh-CN" sz="2000" dirty="0" smtClean="0">
              <a:latin typeface="Times New Roman" pitchFamily="18" charset="0"/>
            </a:endParaRPr>
          </a:p>
          <a:p>
            <a:pPr lvl="4">
              <a:buNone/>
            </a:pPr>
            <a:endParaRPr lang="zh-CN" altLang="en-US" dirty="0" smtClean="0"/>
          </a:p>
          <a:p>
            <a:pPr>
              <a:buNone/>
            </a:pPr>
            <a:endParaRPr lang="zh-CN" altLang="en-US" sz="2000" dirty="0"/>
          </a:p>
        </p:txBody>
      </p:sp>
      <p:sp>
        <p:nvSpPr>
          <p:cNvPr id="4" name="TextBox 3"/>
          <p:cNvSpPr txBox="1"/>
          <p:nvPr/>
        </p:nvSpPr>
        <p:spPr>
          <a:xfrm>
            <a:off x="6000760" y="4923550"/>
            <a:ext cx="2173993" cy="1077218"/>
          </a:xfrm>
          <a:prstGeom prst="rect">
            <a:avLst/>
          </a:prstGeom>
          <a:noFill/>
          <a:ln w="3175">
            <a:solidFill>
              <a:schemeClr val="tx1"/>
            </a:solidFill>
          </a:ln>
        </p:spPr>
        <p:txBody>
          <a:bodyPr wrap="none" rtlCol="0">
            <a:spAutoFit/>
          </a:bodyPr>
          <a:lstStyle/>
          <a:p>
            <a:pPr algn="l">
              <a:lnSpc>
                <a:spcPct val="80000"/>
              </a:lnSpc>
              <a:buNone/>
            </a:pPr>
            <a:r>
              <a:rPr lang="en-US" altLang="zh-CN" sz="2000" dirty="0" smtClean="0">
                <a:latin typeface="Times New Roman" pitchFamily="18" charset="0"/>
              </a:rPr>
              <a:t> J(r+1):=</a:t>
            </a:r>
            <a:r>
              <a:rPr lang="en-US" altLang="zh-CN" sz="2000" dirty="0" err="1" smtClean="0">
                <a:latin typeface="Times New Roman" pitchFamily="18" charset="0"/>
              </a:rPr>
              <a:t>i</a:t>
            </a:r>
            <a:r>
              <a:rPr lang="en-US" altLang="zh-CN" sz="2000" dirty="0" smtClean="0">
                <a:latin typeface="Times New Roman" pitchFamily="18" charset="0"/>
              </a:rPr>
              <a:t>;  k:=k+1;</a:t>
            </a:r>
          </a:p>
          <a:p>
            <a:pPr algn="l">
              <a:lnSpc>
                <a:spcPct val="80000"/>
              </a:lnSpc>
              <a:buNone/>
            </a:pPr>
            <a:r>
              <a:rPr lang="en-US" altLang="zh-CN" sz="2000" dirty="0" smtClean="0">
                <a:latin typeface="Times New Roman" pitchFamily="18" charset="0"/>
              </a:rPr>
              <a:t>    </a:t>
            </a:r>
            <a:r>
              <a:rPr lang="en-US" altLang="zh-CN" sz="2000" b="1" dirty="0" smtClean="0">
                <a:latin typeface="Times New Roman" pitchFamily="18" charset="0"/>
              </a:rPr>
              <a:t> end{if}</a:t>
            </a:r>
            <a:r>
              <a:rPr lang="en-US" altLang="zh-CN" sz="2000" dirty="0" smtClean="0">
                <a:latin typeface="Times New Roman" pitchFamily="18" charset="0"/>
              </a:rPr>
              <a:t>;</a:t>
            </a:r>
            <a:endParaRPr lang="en-US" altLang="zh-CN" sz="2000" b="1" dirty="0" smtClean="0">
              <a:latin typeface="Times New Roman" pitchFamily="18" charset="0"/>
            </a:endParaRPr>
          </a:p>
          <a:p>
            <a:pPr algn="l">
              <a:lnSpc>
                <a:spcPct val="80000"/>
              </a:lnSpc>
              <a:buNone/>
            </a:pPr>
            <a:r>
              <a:rPr lang="en-US" altLang="zh-CN" sz="2000" b="1" dirty="0" smtClean="0">
                <a:latin typeface="Times New Roman" pitchFamily="18" charset="0"/>
              </a:rPr>
              <a:t>end{for}</a:t>
            </a:r>
            <a:r>
              <a:rPr lang="en-US" altLang="zh-CN" sz="2000" dirty="0" smtClean="0">
                <a:latin typeface="Times New Roman" pitchFamily="18" charset="0"/>
              </a:rPr>
              <a:t>;</a:t>
            </a:r>
          </a:p>
          <a:p>
            <a:pPr algn="l">
              <a:lnSpc>
                <a:spcPct val="80000"/>
              </a:lnSpc>
              <a:buNone/>
            </a:pPr>
            <a:r>
              <a:rPr lang="en-US" altLang="zh-CN" sz="2000" b="1" dirty="0" smtClean="0">
                <a:latin typeface="Times New Roman" pitchFamily="18" charset="0"/>
              </a:rPr>
              <a:t>end{</a:t>
            </a:r>
            <a:r>
              <a:rPr lang="en-US" altLang="zh-CN" sz="2000" b="1" dirty="0" err="1" smtClean="0">
                <a:latin typeface="Times New Roman" pitchFamily="18" charset="0"/>
              </a:rPr>
              <a:t>GreedyJob</a:t>
            </a:r>
            <a:r>
              <a:rPr lang="en-US" altLang="zh-CN" sz="2000" b="1" dirty="0" smtClean="0">
                <a:latin typeface="Times New Roman" pitchFamily="18" charset="0"/>
              </a:rPr>
              <a:t>}</a:t>
            </a:r>
            <a:r>
              <a:rPr lang="en-US" altLang="zh-CN" sz="2000" dirty="0" smtClean="0">
                <a:latin typeface="Times New Roman" pitchFamily="18" charset="0"/>
              </a:rPr>
              <a:t> </a:t>
            </a:r>
            <a:endParaRPr lang="zh-CN" altLang="en-US" sz="2000" dirty="0"/>
          </a:p>
        </p:txBody>
      </p:sp>
      <p:cxnSp>
        <p:nvCxnSpPr>
          <p:cNvPr id="6" name="直接箭头连接符 5"/>
          <p:cNvCxnSpPr/>
          <p:nvPr/>
        </p:nvCxnSpPr>
        <p:spPr bwMode="auto">
          <a:xfrm flipV="1">
            <a:off x="2357422" y="5715016"/>
            <a:ext cx="3571900" cy="35719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作业调度问题</a:t>
            </a:r>
            <a:endParaRPr lang="zh-CN" altLang="en-US" dirty="0"/>
          </a:p>
        </p:txBody>
      </p:sp>
      <p:sp>
        <p:nvSpPr>
          <p:cNvPr id="3" name="内容占位符 2"/>
          <p:cNvSpPr>
            <a:spLocks noGrp="1"/>
          </p:cNvSpPr>
          <p:nvPr>
            <p:ph idx="1"/>
          </p:nvPr>
        </p:nvSpPr>
        <p:spPr/>
        <p:txBody>
          <a:bodyPr/>
          <a:lstStyle/>
          <a:p>
            <a:pPr lvl="1"/>
            <a:r>
              <a:rPr lang="en-US" altLang="zh-CN" sz="2800" dirty="0" err="1" smtClean="0"/>
              <a:t>GreedyJob</a:t>
            </a:r>
            <a:r>
              <a:rPr lang="zh-CN" altLang="en-US" sz="2800" dirty="0" smtClean="0"/>
              <a:t>的改进</a:t>
            </a:r>
            <a:endParaRPr lang="en-US" altLang="zh-CN" sz="2800" dirty="0" smtClean="0"/>
          </a:p>
          <a:p>
            <a:pPr lvl="2"/>
            <a:r>
              <a:rPr lang="zh-CN" altLang="en-US" dirty="0" smtClean="0"/>
              <a:t>算法中有大量的</a:t>
            </a:r>
            <a:r>
              <a:rPr lang="en-US" altLang="zh-CN" dirty="0" smtClean="0"/>
              <a:t>J[0..n]</a:t>
            </a:r>
            <a:r>
              <a:rPr lang="zh-CN" altLang="en-US" dirty="0" smtClean="0"/>
              <a:t>移动，可如下处理来避免：</a:t>
            </a:r>
            <a:endParaRPr lang="en-US" altLang="zh-CN" dirty="0" smtClean="0"/>
          </a:p>
          <a:p>
            <a:pPr lvl="2"/>
            <a:r>
              <a:rPr lang="zh-CN" altLang="en-US" sz="2000" dirty="0" smtClean="0"/>
              <a:t>在每次选择作业时，在调度表中尽量地向后分配时间片，将作业安排在期限允许的后面空闲时间片上。这样好为后面的作业安排留下更多的空间。</a:t>
            </a:r>
            <a:endParaRPr lang="en-US" altLang="zh-CN" sz="2000" dirty="0" smtClean="0"/>
          </a:p>
          <a:p>
            <a:pPr lvl="2"/>
            <a:r>
              <a:rPr lang="zh-CN" altLang="en-US" sz="2000" dirty="0" smtClean="0"/>
              <a:t>所需时间片数不超</a:t>
            </a:r>
            <a:r>
              <a:rPr lang="en-US" altLang="zh-CN" sz="2000" dirty="0" smtClean="0"/>
              <a:t>min(</a:t>
            </a:r>
            <a:r>
              <a:rPr lang="en-US" altLang="zh-CN" sz="2000" dirty="0" err="1" smtClean="0"/>
              <a:t>n,max</a:t>
            </a:r>
            <a:r>
              <a:rPr lang="en-US" altLang="zh-CN" sz="2000" dirty="0" smtClean="0"/>
              <a:t>{D(</a:t>
            </a:r>
            <a:r>
              <a:rPr lang="en-US" altLang="zh-CN" sz="2000" dirty="0" err="1" smtClean="0"/>
              <a:t>i</a:t>
            </a:r>
            <a:r>
              <a:rPr lang="en-US" altLang="zh-CN" sz="2000" dirty="0" smtClean="0"/>
              <a:t>)|</a:t>
            </a:r>
            <a:r>
              <a:rPr lang="en-US" altLang="zh-CN" sz="2000" dirty="0" err="1" smtClean="0"/>
              <a:t>i</a:t>
            </a:r>
            <a:r>
              <a:rPr lang="en-US" altLang="zh-CN" sz="2000" dirty="0" smtClean="0"/>
              <a:t>=1,2,…n))</a:t>
            </a:r>
            <a:r>
              <a:rPr lang="zh-CN" altLang="en-US" sz="2000" dirty="0" smtClean="0"/>
              <a:t>。</a:t>
            </a:r>
            <a:endParaRPr lang="en-US" altLang="zh-CN" sz="2000" dirty="0" smtClean="0"/>
          </a:p>
          <a:p>
            <a:pPr lvl="2"/>
            <a:r>
              <a:rPr lang="zh-CN" altLang="en-US" sz="2000" dirty="0" smtClean="0"/>
              <a:t>为检验</a:t>
            </a:r>
            <a:r>
              <a:rPr lang="en-US" altLang="zh-CN" sz="2000" dirty="0" smtClean="0"/>
              <a:t>J</a:t>
            </a:r>
            <a:r>
              <a:rPr lang="zh-CN" altLang="en-US" sz="2000" dirty="0" smtClean="0"/>
              <a:t>添加作业</a:t>
            </a:r>
            <a:r>
              <a:rPr lang="en-US" altLang="zh-CN" sz="2000" dirty="0" err="1" smtClean="0"/>
              <a:t>i</a:t>
            </a:r>
            <a:r>
              <a:rPr lang="zh-CN" altLang="en-US" sz="2000" dirty="0" smtClean="0"/>
              <a:t>是否相容，只需检查</a:t>
            </a:r>
            <a:r>
              <a:rPr lang="en-US" altLang="zh-CN" sz="2000" dirty="0" smtClean="0"/>
              <a:t>k:=min(</a:t>
            </a:r>
            <a:r>
              <a:rPr lang="en-US" altLang="zh-CN" sz="2000" dirty="0" err="1" smtClean="0"/>
              <a:t>n,D</a:t>
            </a:r>
            <a:r>
              <a:rPr lang="en-US" altLang="zh-CN" sz="2000" dirty="0" smtClean="0"/>
              <a:t>(</a:t>
            </a:r>
            <a:r>
              <a:rPr lang="en-US" altLang="zh-CN" sz="2000" dirty="0" err="1" smtClean="0"/>
              <a:t>i</a:t>
            </a:r>
            <a:r>
              <a:rPr lang="en-US" altLang="zh-CN" sz="2000" dirty="0" smtClean="0"/>
              <a:t>))</a:t>
            </a:r>
            <a:r>
              <a:rPr lang="zh-CN" altLang="en-US" sz="2000" dirty="0" smtClean="0"/>
              <a:t>前面是否有空闲时间片即可。</a:t>
            </a:r>
            <a:endParaRPr lang="en-US" altLang="zh-CN" sz="2000" dirty="0" smtClean="0"/>
          </a:p>
          <a:p>
            <a:pPr lvl="2"/>
            <a:r>
              <a:rPr lang="zh-CN" altLang="en-US" sz="2000" dirty="0" smtClean="0"/>
              <a:t>按此策略，前例执行结果：</a:t>
            </a:r>
            <a:endParaRPr lang="en-US" altLang="zh-CN" sz="2000" dirty="0" smtClean="0"/>
          </a:p>
          <a:p>
            <a:pPr lvl="2">
              <a:buNone/>
            </a:pPr>
            <a:r>
              <a:rPr lang="zh-CN" altLang="en-US" sz="2000" dirty="0" smtClean="0"/>
              <a:t>作业    </a:t>
            </a:r>
            <a:r>
              <a:rPr lang="en-US" altLang="zh-CN" sz="2000" dirty="0" smtClean="0"/>
              <a:t>1</a:t>
            </a:r>
            <a:r>
              <a:rPr lang="zh-CN" altLang="en-US" sz="2000" dirty="0" smtClean="0"/>
              <a:t>；</a:t>
            </a:r>
            <a:r>
              <a:rPr lang="en-US" altLang="zh-CN" sz="2000" dirty="0" smtClean="0"/>
              <a:t>2,1</a:t>
            </a:r>
            <a:r>
              <a:rPr lang="zh-CN" altLang="en-US" sz="2000" dirty="0" smtClean="0"/>
              <a:t>；</a:t>
            </a:r>
            <a:r>
              <a:rPr lang="en-US" altLang="zh-CN" sz="2000" dirty="0" smtClean="0"/>
              <a:t>2,3,1</a:t>
            </a:r>
            <a:r>
              <a:rPr lang="zh-CN" altLang="en-US" sz="2000" dirty="0" smtClean="0"/>
              <a:t>；</a:t>
            </a:r>
            <a:r>
              <a:rPr lang="en-US" altLang="zh-CN" sz="2000" dirty="0" smtClean="0"/>
              <a:t>4,2,3,1</a:t>
            </a:r>
            <a:r>
              <a:rPr lang="zh-CN" altLang="en-US" sz="2000" dirty="0" smtClean="0"/>
              <a:t>；</a:t>
            </a:r>
            <a:r>
              <a:rPr lang="en-US" altLang="zh-CN" sz="2000" dirty="0" smtClean="0"/>
              <a:t>4,2,3,1,6</a:t>
            </a:r>
            <a:r>
              <a:rPr lang="zh-CN" altLang="en-US" sz="2000" dirty="0" smtClean="0"/>
              <a:t>；</a:t>
            </a:r>
            <a:endParaRPr lang="en-US" altLang="zh-CN" sz="2000" dirty="0" smtClean="0"/>
          </a:p>
          <a:p>
            <a:pPr lvl="2">
              <a:buNone/>
            </a:pPr>
            <a:r>
              <a:rPr lang="zh-CN" altLang="en-US" sz="2000" dirty="0" smtClean="0"/>
              <a:t>期限    </a:t>
            </a:r>
            <a:r>
              <a:rPr lang="en-US" altLang="zh-CN" sz="2000" dirty="0" smtClean="0"/>
              <a:t>4</a:t>
            </a:r>
            <a:r>
              <a:rPr lang="zh-CN" altLang="en-US" sz="2000" dirty="0" smtClean="0"/>
              <a:t>；</a:t>
            </a:r>
            <a:r>
              <a:rPr lang="en-US" altLang="zh-CN" sz="2000" dirty="0" smtClean="0"/>
              <a:t>2,4</a:t>
            </a:r>
            <a:r>
              <a:rPr lang="zh-CN" altLang="en-US" sz="2000" dirty="0" smtClean="0"/>
              <a:t>；</a:t>
            </a:r>
            <a:r>
              <a:rPr lang="en-US" altLang="zh-CN" sz="2000" dirty="0" smtClean="0"/>
              <a:t>2,4,4;   3,2,4,4;   3,2,4,4,8;    (</a:t>
            </a:r>
            <a:r>
              <a:rPr lang="zh-CN" altLang="en-US" sz="2000" dirty="0" smtClean="0"/>
              <a:t>作业</a:t>
            </a:r>
            <a:r>
              <a:rPr lang="en-US" altLang="zh-CN" sz="2000" dirty="0" smtClean="0"/>
              <a:t>5</a:t>
            </a:r>
            <a:r>
              <a:rPr lang="zh-CN" altLang="en-US" sz="2000" dirty="0" smtClean="0"/>
              <a:t>、</a:t>
            </a:r>
            <a:r>
              <a:rPr lang="en-US" altLang="zh-CN" sz="2000" dirty="0" smtClean="0"/>
              <a:t>7</a:t>
            </a:r>
            <a:r>
              <a:rPr lang="zh-CN" altLang="en-US" sz="2000" dirty="0" smtClean="0"/>
              <a:t>不相容</a:t>
            </a:r>
            <a:r>
              <a:rPr lang="en-US" altLang="zh-CN" sz="2000" dirty="0" smtClean="0"/>
              <a:t>)</a:t>
            </a:r>
          </a:p>
          <a:p>
            <a:pPr lvl="2">
              <a:buNone/>
            </a:pPr>
            <a:r>
              <a:rPr lang="zh-CN" altLang="en-US" sz="2000" dirty="0" smtClean="0"/>
              <a:t>时间片</a:t>
            </a:r>
            <a:r>
              <a:rPr lang="en-US" altLang="zh-CN" sz="2000" dirty="0" smtClean="0"/>
              <a:t>4;   2,4;   2,3,4;  1,2,3,4;   1,2,3,4,7;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作业调度问题</a:t>
            </a:r>
            <a:endParaRPr lang="zh-CN" altLang="en-US" dirty="0"/>
          </a:p>
        </p:txBody>
      </p:sp>
      <p:sp>
        <p:nvSpPr>
          <p:cNvPr id="3" name="内容占位符 2"/>
          <p:cNvSpPr>
            <a:spLocks noGrp="1"/>
          </p:cNvSpPr>
          <p:nvPr>
            <p:ph idx="1"/>
          </p:nvPr>
        </p:nvSpPr>
        <p:spPr>
          <a:xfrm>
            <a:off x="457200" y="1600200"/>
            <a:ext cx="8472518" cy="4530725"/>
          </a:xfrm>
        </p:spPr>
        <p:txBody>
          <a:bodyPr/>
          <a:lstStyle/>
          <a:p>
            <a:pPr lvl="1"/>
            <a:r>
              <a:rPr lang="zh-CN" altLang="en-US" sz="2400" dirty="0" smtClean="0"/>
              <a:t>将时间片作为集合元素，采用集合的并</a:t>
            </a:r>
            <a:r>
              <a:rPr lang="en-US" altLang="zh-CN" sz="2400" dirty="0" smtClean="0"/>
              <a:t>Union</a:t>
            </a:r>
            <a:r>
              <a:rPr lang="zh-CN" altLang="en-US" sz="2400" dirty="0" smtClean="0"/>
              <a:t>和查找</a:t>
            </a:r>
            <a:r>
              <a:rPr lang="en-US" altLang="zh-CN" sz="2400" dirty="0" smtClean="0"/>
              <a:t>Find</a:t>
            </a:r>
            <a:r>
              <a:rPr lang="zh-CN" altLang="en-US" sz="2400" dirty="0" smtClean="0"/>
              <a:t>实现上述算法，</a:t>
            </a:r>
            <a:r>
              <a:rPr lang="en-US" altLang="zh-CN" sz="2400" dirty="0" smtClean="0"/>
              <a:t>T(n)=O(n.</a:t>
            </a:r>
            <a:r>
              <a:rPr lang="el-GR" altLang="zh-CN" sz="2400" dirty="0" smtClean="0"/>
              <a:t>β</a:t>
            </a:r>
            <a:r>
              <a:rPr lang="en-US" altLang="zh-CN" sz="2400" dirty="0" smtClean="0"/>
              <a:t>(2n,n))</a:t>
            </a:r>
            <a:r>
              <a:rPr lang="zh-CN" altLang="en-US" sz="2400" dirty="0" smtClean="0"/>
              <a:t>。看讲义运行例。</a:t>
            </a:r>
            <a:endParaRPr lang="en-US" altLang="zh-CN" sz="2400" dirty="0" smtClean="0"/>
          </a:p>
          <a:p>
            <a:pPr lvl="1"/>
            <a:r>
              <a:rPr lang="en-US" altLang="zh-CN" sz="2000" dirty="0" smtClean="0"/>
              <a:t>proc </a:t>
            </a:r>
            <a:r>
              <a:rPr lang="en-US" altLang="zh-CN" sz="2000" dirty="0" err="1" smtClean="0"/>
              <a:t>FastJob</a:t>
            </a:r>
            <a:r>
              <a:rPr lang="en-US" altLang="zh-CN" sz="2000" dirty="0" smtClean="0"/>
              <a:t>(</a:t>
            </a:r>
            <a:r>
              <a:rPr lang="en-US" altLang="zh-CN" sz="2000" dirty="0" err="1" smtClean="0"/>
              <a:t>D,J,n,q,k</a:t>
            </a:r>
            <a:r>
              <a:rPr lang="en-US" altLang="zh-CN" sz="2000" dirty="0" smtClean="0"/>
              <a:t>)         </a:t>
            </a:r>
            <a:r>
              <a:rPr lang="en-US" altLang="zh-CN" sz="2400" dirty="0" smtClean="0"/>
              <a:t>≦O(</a:t>
            </a:r>
            <a:r>
              <a:rPr lang="en-US" altLang="zh-CN" sz="2400" dirty="0" err="1" smtClean="0"/>
              <a:t>nlogn</a:t>
            </a:r>
            <a:r>
              <a:rPr lang="en-US" altLang="zh-CN" sz="2000" dirty="0" smtClean="0"/>
              <a:t>)  (</a:t>
            </a:r>
            <a:r>
              <a:rPr lang="zh-CN" altLang="en-US" sz="2000" dirty="0" smtClean="0"/>
              <a:t>小并入大</a:t>
            </a:r>
            <a:r>
              <a:rPr lang="en-US" altLang="zh-CN" sz="2000" dirty="0" smtClean="0"/>
              <a:t>,</a:t>
            </a:r>
            <a:r>
              <a:rPr lang="zh-CN" altLang="en-US" sz="2000" dirty="0" smtClean="0"/>
              <a:t>参考书</a:t>
            </a:r>
            <a:r>
              <a:rPr lang="en-US" altLang="zh-CN" sz="2000" dirty="0" smtClean="0"/>
              <a:t>4,p105)</a:t>
            </a:r>
          </a:p>
          <a:p>
            <a:pPr lvl="1"/>
            <a:r>
              <a:rPr lang="en-US" altLang="zh-CN" sz="2000" dirty="0" smtClean="0"/>
              <a:t>  //</a:t>
            </a:r>
            <a:r>
              <a:rPr lang="zh-CN" altLang="en-US" sz="2000" dirty="0" smtClean="0"/>
              <a:t>找最优解</a:t>
            </a:r>
            <a:r>
              <a:rPr lang="en-US" altLang="zh-CN" sz="2000" dirty="0" smtClean="0"/>
              <a:t>J=J(1),…,J(k).</a:t>
            </a:r>
          </a:p>
          <a:p>
            <a:pPr lvl="1"/>
            <a:r>
              <a:rPr lang="en-US" altLang="zh-CN" sz="2000" dirty="0" smtClean="0"/>
              <a:t>  //</a:t>
            </a:r>
            <a:r>
              <a:rPr lang="zh-CN" altLang="en-US" sz="2000" dirty="0" smtClean="0"/>
              <a:t>假定</a:t>
            </a:r>
            <a:r>
              <a:rPr lang="en-US" altLang="zh-CN" sz="2000" dirty="0" smtClean="0"/>
              <a:t>p1≥ p2≥ … ≥ </a:t>
            </a:r>
            <a:r>
              <a:rPr lang="en-US" altLang="zh-CN" sz="2000" dirty="0" err="1" smtClean="0"/>
              <a:t>pn</a:t>
            </a:r>
            <a:r>
              <a:rPr lang="en-US" altLang="zh-CN" sz="2000" dirty="0" smtClean="0"/>
              <a:t>. </a:t>
            </a:r>
          </a:p>
          <a:p>
            <a:pPr lvl="1"/>
            <a:r>
              <a:rPr lang="en-US" altLang="zh-CN" sz="2000" dirty="0" smtClean="0"/>
              <a:t>  //q:=min{</a:t>
            </a:r>
            <a:r>
              <a:rPr lang="en-US" altLang="zh-CN" sz="2000" dirty="0" err="1" smtClean="0"/>
              <a:t>n,max</a:t>
            </a:r>
            <a:r>
              <a:rPr lang="en-US" altLang="zh-CN" sz="2000" dirty="0" smtClean="0"/>
              <a:t>{D(</a:t>
            </a:r>
            <a:r>
              <a:rPr lang="en-US" altLang="zh-CN" sz="2000" dirty="0" err="1" smtClean="0"/>
              <a:t>i</a:t>
            </a:r>
            <a:r>
              <a:rPr lang="en-US" altLang="zh-CN" sz="2000" dirty="0" smtClean="0"/>
              <a:t>)|</a:t>
            </a:r>
            <a:r>
              <a:rPr lang="en-US" altLang="zh-CN" sz="2000" dirty="0" err="1" smtClean="0"/>
              <a:t>i</a:t>
            </a:r>
            <a:r>
              <a:rPr lang="en-US" altLang="zh-CN" sz="2000" dirty="0" smtClean="0"/>
              <a:t>=1,2,…,n}}. </a:t>
            </a:r>
          </a:p>
          <a:p>
            <a:pPr lvl="1"/>
            <a:r>
              <a:rPr lang="pt-BR" altLang="zh-CN" sz="2000" dirty="0" smtClean="0"/>
              <a:t>integer q,D(n),J(n),F(0..q),P(0..q) </a:t>
            </a:r>
          </a:p>
          <a:p>
            <a:pPr lvl="1"/>
            <a:r>
              <a:rPr lang="en-US" altLang="zh-CN" sz="2000" dirty="0" smtClean="0"/>
              <a:t>for </a:t>
            </a:r>
            <a:r>
              <a:rPr lang="en-US" altLang="zh-CN" sz="2000" dirty="0" err="1" smtClean="0"/>
              <a:t>i</a:t>
            </a:r>
            <a:r>
              <a:rPr lang="en-US" altLang="zh-CN" sz="2000" dirty="0" smtClean="0"/>
              <a:t> from 0 to q do</a:t>
            </a:r>
          </a:p>
          <a:p>
            <a:pPr lvl="1"/>
            <a:r>
              <a:rPr lang="en-US" altLang="zh-CN" sz="2000" dirty="0" smtClean="0"/>
              <a:t>    //</a:t>
            </a:r>
            <a:r>
              <a:rPr lang="zh-CN" altLang="en-US" sz="2000" dirty="0" smtClean="0"/>
              <a:t>将集合树置初值 </a:t>
            </a:r>
          </a:p>
          <a:p>
            <a:pPr lvl="1"/>
            <a:r>
              <a:rPr lang="en-US" altLang="zh-CN" sz="2000" dirty="0" smtClean="0"/>
              <a:t>    F(</a:t>
            </a:r>
            <a:r>
              <a:rPr lang="en-US" altLang="zh-CN" sz="2000" dirty="0" err="1" smtClean="0"/>
              <a:t>i</a:t>
            </a:r>
            <a:r>
              <a:rPr lang="en-US" altLang="zh-CN" sz="2000" dirty="0" smtClean="0"/>
              <a:t>):=</a:t>
            </a:r>
            <a:r>
              <a:rPr lang="en-US" altLang="zh-CN" sz="2000" dirty="0" err="1" smtClean="0"/>
              <a:t>i</a:t>
            </a:r>
            <a:r>
              <a:rPr lang="en-US" altLang="zh-CN" sz="2000" dirty="0" smtClean="0"/>
              <a:t>; P(</a:t>
            </a:r>
            <a:r>
              <a:rPr lang="en-US" altLang="zh-CN" sz="2000" dirty="0" err="1" smtClean="0"/>
              <a:t>i</a:t>
            </a:r>
            <a:r>
              <a:rPr lang="en-US" altLang="zh-CN" sz="2000" dirty="0" smtClean="0"/>
              <a:t>):=-1; </a:t>
            </a:r>
          </a:p>
          <a:p>
            <a:pPr lvl="1"/>
            <a:r>
              <a:rPr lang="en-US" altLang="zh-CN" sz="2000" dirty="0" smtClean="0"/>
              <a:t>    //F(</a:t>
            </a:r>
            <a:r>
              <a:rPr lang="en-US" altLang="zh-CN" sz="2000" dirty="0" err="1" smtClean="0"/>
              <a:t>i</a:t>
            </a:r>
            <a:r>
              <a:rPr lang="en-US" altLang="zh-CN" sz="2000" dirty="0" smtClean="0"/>
              <a:t>)</a:t>
            </a:r>
            <a:r>
              <a:rPr lang="zh-CN" altLang="en-US" sz="2000" dirty="0" smtClean="0"/>
              <a:t>表示</a:t>
            </a:r>
            <a:r>
              <a:rPr lang="en-US" altLang="zh-CN" sz="2000" dirty="0" smtClean="0"/>
              <a:t>≦</a:t>
            </a:r>
            <a:r>
              <a:rPr lang="en-US" altLang="zh-CN" sz="2000" dirty="0" err="1" smtClean="0"/>
              <a:t>i</a:t>
            </a:r>
            <a:r>
              <a:rPr lang="zh-CN" altLang="en-US" sz="2000" dirty="0" smtClean="0"/>
              <a:t>的空闲时间片数</a:t>
            </a:r>
            <a:endParaRPr lang="en-US" altLang="zh-CN" sz="2000" dirty="0" smtClean="0"/>
          </a:p>
          <a:p>
            <a:pPr lvl="1"/>
            <a:r>
              <a:rPr lang="en-US" altLang="zh-CN" sz="2000" dirty="0" smtClean="0"/>
              <a:t>end{for</a:t>
            </a:r>
            <a:r>
              <a:rPr lang="en-US" altLang="zh-CN" sz="2400" dirty="0" smtClean="0"/>
              <a:t>} </a:t>
            </a:r>
          </a:p>
        </p:txBody>
      </p:sp>
      <p:sp>
        <p:nvSpPr>
          <p:cNvPr id="4" name="TextBox 3"/>
          <p:cNvSpPr txBox="1"/>
          <p:nvPr/>
        </p:nvSpPr>
        <p:spPr>
          <a:xfrm>
            <a:off x="5143504" y="2928934"/>
            <a:ext cx="3717684" cy="3170099"/>
          </a:xfrm>
          <a:prstGeom prst="rect">
            <a:avLst/>
          </a:prstGeom>
          <a:noFill/>
          <a:ln w="3175">
            <a:solidFill>
              <a:schemeClr val="tx1"/>
            </a:solidFill>
          </a:ln>
        </p:spPr>
        <p:txBody>
          <a:bodyPr wrap="none" rtlCol="0">
            <a:spAutoFit/>
          </a:bodyPr>
          <a:lstStyle/>
          <a:p>
            <a:pPr algn="l"/>
            <a:r>
              <a:rPr lang="en-US" altLang="zh-CN" sz="2000" dirty="0" smtClean="0"/>
              <a:t> k:=0 //</a:t>
            </a:r>
            <a:r>
              <a:rPr lang="zh-CN" altLang="en-US" sz="2000" dirty="0" smtClean="0"/>
              <a:t>初始化 </a:t>
            </a:r>
          </a:p>
          <a:p>
            <a:pPr algn="l"/>
            <a:r>
              <a:rPr lang="en-US" altLang="zh-CN" sz="2000" dirty="0" smtClean="0"/>
              <a:t> for </a:t>
            </a:r>
            <a:r>
              <a:rPr lang="en-US" altLang="zh-CN" sz="2000" dirty="0" err="1" smtClean="0"/>
              <a:t>i</a:t>
            </a:r>
            <a:r>
              <a:rPr lang="en-US" altLang="zh-CN" sz="2000" dirty="0" smtClean="0"/>
              <a:t> =1 to n do //</a:t>
            </a:r>
            <a:r>
              <a:rPr lang="zh-CN" altLang="en-US" sz="2000" dirty="0" smtClean="0"/>
              <a:t>使用贪心规则 </a:t>
            </a:r>
          </a:p>
          <a:p>
            <a:pPr algn="l"/>
            <a:r>
              <a:rPr lang="en-US" altLang="zh-CN" sz="2000" dirty="0" smtClean="0"/>
              <a:t>  j:=Find(min{</a:t>
            </a:r>
            <a:r>
              <a:rPr lang="en-US" altLang="zh-CN" sz="2000" dirty="0" err="1" smtClean="0"/>
              <a:t>n,D</a:t>
            </a:r>
            <a:r>
              <a:rPr lang="en-US" altLang="zh-CN" sz="2000" dirty="0" smtClean="0"/>
              <a:t>(</a:t>
            </a:r>
            <a:r>
              <a:rPr lang="en-US" altLang="zh-CN" sz="2000" dirty="0" err="1" smtClean="0"/>
              <a:t>i</a:t>
            </a:r>
            <a:r>
              <a:rPr lang="en-US" altLang="zh-CN" sz="2000" dirty="0" smtClean="0"/>
              <a:t>)}); </a:t>
            </a:r>
          </a:p>
          <a:p>
            <a:pPr algn="l"/>
            <a:r>
              <a:rPr lang="en-US" altLang="zh-CN" sz="2000" dirty="0" smtClean="0"/>
              <a:t>  if F(j)≠0 then </a:t>
            </a:r>
          </a:p>
          <a:p>
            <a:pPr algn="l"/>
            <a:r>
              <a:rPr lang="en-US" altLang="zh-CN" sz="2000" dirty="0" smtClean="0"/>
              <a:t>   k:=k+1; J(k):=</a:t>
            </a:r>
            <a:r>
              <a:rPr lang="en-US" altLang="zh-CN" sz="2000" dirty="0" err="1" smtClean="0"/>
              <a:t>i</a:t>
            </a:r>
            <a:r>
              <a:rPr lang="en-US" altLang="zh-CN" sz="2000" dirty="0" smtClean="0"/>
              <a:t>; //</a:t>
            </a:r>
            <a:r>
              <a:rPr lang="zh-CN" altLang="en-US" sz="2000" dirty="0" smtClean="0"/>
              <a:t>选择作业</a:t>
            </a:r>
            <a:r>
              <a:rPr lang="en-US" altLang="zh-CN" sz="2000" dirty="0" err="1" smtClean="0"/>
              <a:t>i</a:t>
            </a:r>
            <a:r>
              <a:rPr lang="en-US" altLang="zh-CN" sz="2000" dirty="0" smtClean="0"/>
              <a:t> </a:t>
            </a:r>
          </a:p>
          <a:p>
            <a:pPr algn="l"/>
            <a:r>
              <a:rPr lang="en-US" altLang="zh-CN" sz="2000" dirty="0" smtClean="0"/>
              <a:t>   s:=Find(F(j)-1); Union(</a:t>
            </a:r>
            <a:r>
              <a:rPr lang="en-US" altLang="zh-CN" sz="2000" dirty="0" err="1" smtClean="0"/>
              <a:t>s,j</a:t>
            </a:r>
            <a:r>
              <a:rPr lang="en-US" altLang="zh-CN" sz="2000" dirty="0" smtClean="0"/>
              <a:t>); </a:t>
            </a:r>
          </a:p>
          <a:p>
            <a:pPr algn="l"/>
            <a:r>
              <a:rPr lang="en-US" altLang="zh-CN" sz="2000" dirty="0" smtClean="0"/>
              <a:t>   F(j):=F(s); P(s):=P(s)+P(j); </a:t>
            </a:r>
          </a:p>
          <a:p>
            <a:pPr algn="l"/>
            <a:r>
              <a:rPr lang="en-US" altLang="zh-CN" sz="2000" dirty="0" smtClean="0"/>
              <a:t>  end{if} </a:t>
            </a:r>
          </a:p>
          <a:p>
            <a:pPr algn="l"/>
            <a:r>
              <a:rPr lang="en-US" altLang="zh-CN" sz="2000" dirty="0" smtClean="0"/>
              <a:t> end{for} </a:t>
            </a:r>
          </a:p>
          <a:p>
            <a:pPr algn="l"/>
            <a:r>
              <a:rPr lang="en-US" altLang="zh-CN" sz="2000" dirty="0" smtClean="0"/>
              <a:t>end{</a:t>
            </a:r>
            <a:r>
              <a:rPr lang="en-US" altLang="zh-CN" sz="2000" dirty="0" err="1" smtClean="0"/>
              <a:t>FastJob</a:t>
            </a:r>
            <a:r>
              <a:rPr lang="en-US" altLang="zh-CN" sz="2000" dirty="0" smtClean="0"/>
              <a:t>} </a:t>
            </a:r>
            <a:endParaRPr lang="zh-CN" altLang="en-US" sz="2000" dirty="0"/>
          </a:p>
        </p:txBody>
      </p:sp>
      <p:cxnSp>
        <p:nvCxnSpPr>
          <p:cNvPr id="6" name="直接箭头连接符 5"/>
          <p:cNvCxnSpPr/>
          <p:nvPr/>
        </p:nvCxnSpPr>
        <p:spPr bwMode="auto">
          <a:xfrm>
            <a:off x="2643174" y="5929330"/>
            <a:ext cx="250033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肘形连接符 9"/>
          <p:cNvCxnSpPr/>
          <p:nvPr/>
        </p:nvCxnSpPr>
        <p:spPr bwMode="auto">
          <a:xfrm>
            <a:off x="3929058" y="2500306"/>
            <a:ext cx="1000132" cy="42862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作业调度问题</a:t>
            </a:r>
            <a:endParaRPr lang="zh-CN" altLang="en-US" dirty="0"/>
          </a:p>
        </p:txBody>
      </p:sp>
      <p:sp>
        <p:nvSpPr>
          <p:cNvPr id="3" name="内容占位符 2"/>
          <p:cNvSpPr>
            <a:spLocks noGrp="1"/>
          </p:cNvSpPr>
          <p:nvPr>
            <p:ph idx="1"/>
          </p:nvPr>
        </p:nvSpPr>
        <p:spPr>
          <a:xfrm>
            <a:off x="457200" y="1385886"/>
            <a:ext cx="8229600" cy="4686320"/>
          </a:xfrm>
        </p:spPr>
        <p:txBody>
          <a:bodyPr/>
          <a:lstStyle/>
          <a:p>
            <a:pPr lvl="1"/>
            <a:r>
              <a:rPr lang="zh-CN" altLang="en-US" sz="2400" dirty="0" smtClean="0"/>
              <a:t>多机作业调度问题：</a:t>
            </a:r>
            <a:r>
              <a:rPr lang="en-US" altLang="zh-CN" sz="2400" dirty="0" smtClean="0"/>
              <a:t>NP</a:t>
            </a:r>
            <a:r>
              <a:rPr lang="zh-CN" altLang="en-US" sz="2400" dirty="0" smtClean="0"/>
              <a:t>完全问题，贪心法可得较好解</a:t>
            </a:r>
            <a:endParaRPr lang="en-US" altLang="zh-CN" sz="2400" dirty="0" smtClean="0"/>
          </a:p>
          <a:p>
            <a:pPr lvl="2">
              <a:lnSpc>
                <a:spcPct val="90000"/>
              </a:lnSpc>
            </a:pPr>
            <a:r>
              <a:rPr lang="zh-CN" altLang="en-US" sz="2000" dirty="0" smtClean="0"/>
              <a:t>问题描述：</a:t>
            </a:r>
            <a:r>
              <a:rPr lang="zh-CN" altLang="en-US" sz="2000" dirty="0" smtClean="0">
                <a:latin typeface="Times New Roman" pitchFamily="18" charset="0"/>
              </a:rPr>
              <a:t>有</a:t>
            </a:r>
            <a:r>
              <a:rPr lang="en-US" altLang="zh-CN" sz="2000" dirty="0" smtClean="0">
                <a:latin typeface="Times New Roman" pitchFamily="18" charset="0"/>
              </a:rPr>
              <a:t>n</a:t>
            </a:r>
            <a:r>
              <a:rPr lang="zh-CN" altLang="en-US" sz="2000" dirty="0" smtClean="0">
                <a:latin typeface="Times New Roman" pitchFamily="18" charset="0"/>
              </a:rPr>
              <a:t>项独立的作业</a:t>
            </a:r>
            <a:r>
              <a:rPr lang="en-US" altLang="zh-CN" sz="2000" dirty="0" smtClean="0">
                <a:latin typeface="Times New Roman" pitchFamily="18" charset="0"/>
              </a:rPr>
              <a:t>{1,2,…, n},</a:t>
            </a:r>
            <a:r>
              <a:rPr lang="zh-CN" altLang="en-US" sz="2000" dirty="0" smtClean="0">
                <a:latin typeface="Times New Roman" pitchFamily="18" charset="0"/>
              </a:rPr>
              <a:t>由</a:t>
            </a:r>
            <a:r>
              <a:rPr lang="en-US" altLang="zh-CN" sz="2000" dirty="0" smtClean="0">
                <a:latin typeface="Times New Roman" pitchFamily="18" charset="0"/>
              </a:rPr>
              <a:t>m</a:t>
            </a:r>
            <a:r>
              <a:rPr lang="zh-CN" altLang="en-US" sz="2000" dirty="0" smtClean="0">
                <a:latin typeface="Times New Roman" pitchFamily="18" charset="0"/>
              </a:rPr>
              <a:t>台相同的机器加工处理。作业 </a:t>
            </a:r>
            <a:r>
              <a:rPr lang="en-US" altLang="zh-CN" sz="2000" dirty="0" err="1" smtClean="0">
                <a:latin typeface="Times New Roman" pitchFamily="18" charset="0"/>
              </a:rPr>
              <a:t>i</a:t>
            </a:r>
            <a:r>
              <a:rPr lang="zh-CN" altLang="en-US" sz="2000" dirty="0" smtClean="0">
                <a:latin typeface="Times New Roman" pitchFamily="18" charset="0"/>
              </a:rPr>
              <a:t>所需要的处理时间为</a:t>
            </a:r>
            <a:r>
              <a:rPr lang="en-US" altLang="zh-CN" sz="2000" dirty="0" err="1" smtClean="0">
                <a:latin typeface="Times New Roman" pitchFamily="18" charset="0"/>
              </a:rPr>
              <a:t>t</a:t>
            </a:r>
            <a:r>
              <a:rPr lang="en-US" altLang="zh-CN" sz="2000" baseline="-25000" dirty="0" err="1" smtClean="0">
                <a:latin typeface="Times New Roman" pitchFamily="18" charset="0"/>
              </a:rPr>
              <a:t>i</a:t>
            </a:r>
            <a:r>
              <a:rPr lang="zh-CN" altLang="en-US" sz="2000" dirty="0" smtClean="0">
                <a:latin typeface="Times New Roman" pitchFamily="18" charset="0"/>
              </a:rPr>
              <a:t>。约定：任何一项作业可在任何一台机器上处理，但未完工前不准中断处理；任何作业不能拆分更小的子作业分段处理。多机调度问题要求给出一种调度方案，使所给的</a:t>
            </a:r>
            <a:r>
              <a:rPr lang="en-US" altLang="zh-CN" sz="2000" dirty="0" smtClean="0">
                <a:latin typeface="Times New Roman" pitchFamily="18" charset="0"/>
              </a:rPr>
              <a:t>n</a:t>
            </a:r>
            <a:r>
              <a:rPr lang="zh-CN" altLang="en-US" sz="2000" dirty="0" smtClean="0">
                <a:latin typeface="Times New Roman" pitchFamily="18" charset="0"/>
              </a:rPr>
              <a:t>个作业在尽可能短的时间内由</a:t>
            </a:r>
            <a:r>
              <a:rPr lang="en-US" altLang="zh-CN" sz="2000" dirty="0" smtClean="0">
                <a:latin typeface="Times New Roman" pitchFamily="18" charset="0"/>
              </a:rPr>
              <a:t>m</a:t>
            </a:r>
            <a:r>
              <a:rPr lang="zh-CN" altLang="en-US" sz="2000" dirty="0" smtClean="0">
                <a:latin typeface="Times New Roman" pitchFamily="18" charset="0"/>
              </a:rPr>
              <a:t>台机器处理完。</a:t>
            </a:r>
            <a:endParaRPr lang="en-US" altLang="zh-CN" sz="2000" dirty="0" smtClean="0">
              <a:latin typeface="Times New Roman" pitchFamily="18" charset="0"/>
            </a:endParaRPr>
          </a:p>
          <a:p>
            <a:pPr lvl="2">
              <a:lnSpc>
                <a:spcPct val="90000"/>
              </a:lnSpc>
            </a:pPr>
            <a:r>
              <a:rPr lang="zh-CN" altLang="en-US" sz="2000" dirty="0" smtClean="0">
                <a:latin typeface="Times New Roman" pitchFamily="18" charset="0"/>
              </a:rPr>
              <a:t>贪心准则：将加工时间长的作业优先安排给空闲早的机器。</a:t>
            </a:r>
          </a:p>
          <a:p>
            <a:pPr lvl="2">
              <a:lnSpc>
                <a:spcPct val="90000"/>
              </a:lnSpc>
            </a:pPr>
            <a:r>
              <a:rPr lang="zh-CN" altLang="en-US" sz="2000" b="1" dirty="0" smtClean="0">
                <a:latin typeface="Times New Roman" pitchFamily="18" charset="0"/>
              </a:rPr>
              <a:t>例</a:t>
            </a:r>
            <a:r>
              <a:rPr lang="zh-CN" altLang="en-US" sz="2000" dirty="0" smtClean="0">
                <a:latin typeface="Times New Roman" pitchFamily="18" charset="0"/>
              </a:rPr>
              <a:t>：三台机器，七项作业，所需加工时间分别</a:t>
            </a:r>
            <a:r>
              <a:rPr lang="en-US" altLang="zh-CN" sz="2000" dirty="0" smtClean="0">
                <a:latin typeface="Times New Roman" pitchFamily="18" charset="0"/>
              </a:rPr>
              <a:t>  2,14,4,16,6,5,3 </a:t>
            </a:r>
          </a:p>
          <a:p>
            <a:pPr lvl="2">
              <a:lnSpc>
                <a:spcPct val="90000"/>
              </a:lnSpc>
            </a:pPr>
            <a:r>
              <a:rPr lang="zh-CN" altLang="en-US" sz="2000" dirty="0" smtClean="0">
                <a:latin typeface="Times New Roman" pitchFamily="18" charset="0"/>
              </a:rPr>
              <a:t>将作业标号按照所需加工时间由长到短排序：</a:t>
            </a:r>
            <a:r>
              <a:rPr lang="en-US" altLang="zh-CN" sz="2000" dirty="0" smtClean="0">
                <a:latin typeface="Times New Roman" pitchFamily="18" charset="0"/>
              </a:rPr>
              <a:t>4,2,5,6,3,7,1</a:t>
            </a:r>
          </a:p>
          <a:p>
            <a:pPr lvl="2">
              <a:lnSpc>
                <a:spcPct val="90000"/>
              </a:lnSpc>
            </a:pPr>
            <a:r>
              <a:rPr lang="zh-CN" altLang="en-US" sz="2000" dirty="0" smtClean="0">
                <a:latin typeface="Times New Roman" pitchFamily="18" charset="0"/>
              </a:rPr>
              <a:t>贪心算法调度结果：所需时间为</a:t>
            </a:r>
            <a:r>
              <a:rPr lang="en-US" altLang="zh-CN" sz="2000" dirty="0" smtClean="0">
                <a:latin typeface="Times New Roman" pitchFamily="18" charset="0"/>
              </a:rPr>
              <a:t>17.</a:t>
            </a:r>
          </a:p>
          <a:p>
            <a:pPr lvl="2">
              <a:lnSpc>
                <a:spcPct val="90000"/>
              </a:lnSpc>
              <a:buNone/>
            </a:pPr>
            <a:r>
              <a:rPr lang="zh-CN" altLang="en-US" sz="2000" dirty="0" smtClean="0">
                <a:latin typeface="Times New Roman" pitchFamily="18" charset="0"/>
              </a:rPr>
              <a:t>         机器</a:t>
            </a:r>
            <a:r>
              <a:rPr lang="en-US" altLang="zh-CN" sz="2000" dirty="0" smtClean="0">
                <a:latin typeface="Times New Roman" pitchFamily="18" charset="0"/>
              </a:rPr>
              <a:t>M1                                                 16                  </a:t>
            </a:r>
            <a:r>
              <a:rPr lang="zh-CN" altLang="en-US" sz="2000" dirty="0" smtClean="0">
                <a:latin typeface="Times New Roman" pitchFamily="18" charset="0"/>
              </a:rPr>
              <a:t>所用时间  </a:t>
            </a:r>
          </a:p>
          <a:p>
            <a:pPr lvl="2">
              <a:lnSpc>
                <a:spcPct val="90000"/>
              </a:lnSpc>
              <a:buNone/>
            </a:pPr>
            <a:r>
              <a:rPr lang="zh-CN" altLang="en-US" sz="2000" dirty="0" smtClean="0">
                <a:latin typeface="Times New Roman" pitchFamily="18" charset="0"/>
              </a:rPr>
              <a:t>         机器</a:t>
            </a:r>
            <a:r>
              <a:rPr lang="en-US" altLang="zh-CN" sz="2000" dirty="0" smtClean="0">
                <a:latin typeface="Times New Roman" pitchFamily="18" charset="0"/>
              </a:rPr>
              <a:t>M2                                                 14+3    </a:t>
            </a:r>
            <a:r>
              <a:rPr lang="zh-CN" altLang="en-US" sz="2000" dirty="0" smtClean="0">
                <a:latin typeface="Times New Roman" pitchFamily="18" charset="0"/>
              </a:rPr>
              <a:t>          所用时间</a:t>
            </a:r>
          </a:p>
          <a:p>
            <a:pPr lvl="2">
              <a:lnSpc>
                <a:spcPct val="90000"/>
              </a:lnSpc>
              <a:buNone/>
            </a:pPr>
            <a:r>
              <a:rPr lang="zh-CN" altLang="en-US" sz="2000" dirty="0" smtClean="0">
                <a:latin typeface="Times New Roman" pitchFamily="18" charset="0"/>
              </a:rPr>
              <a:t>         机器</a:t>
            </a:r>
            <a:r>
              <a:rPr lang="en-US" altLang="zh-CN" sz="2000" dirty="0" smtClean="0">
                <a:latin typeface="Times New Roman" pitchFamily="18" charset="0"/>
              </a:rPr>
              <a:t>M3                                                 6+5+4+2       </a:t>
            </a:r>
            <a:r>
              <a:rPr lang="zh-CN" altLang="en-US" sz="2000" dirty="0" smtClean="0">
                <a:latin typeface="Times New Roman" pitchFamily="18" charset="0"/>
              </a:rPr>
              <a:t>所用时间</a:t>
            </a:r>
          </a:p>
          <a:p>
            <a:pPr lvl="2">
              <a:lnSpc>
                <a:spcPct val="90000"/>
              </a:lnSpc>
            </a:pPr>
            <a:endParaRPr lang="zh-CN" altLang="en-US" sz="2000" dirty="0" smtClean="0">
              <a:latin typeface="Times New Roman" pitchFamily="18" charset="0"/>
            </a:endParaRPr>
          </a:p>
          <a:p>
            <a:pPr lvl="2">
              <a:lnSpc>
                <a:spcPct val="90000"/>
              </a:lnSpc>
            </a:pPr>
            <a:endParaRPr lang="zh-CN" altLang="en-US" sz="2000" dirty="0"/>
          </a:p>
        </p:txBody>
      </p:sp>
      <p:grpSp>
        <p:nvGrpSpPr>
          <p:cNvPr id="5" name="Group 4"/>
          <p:cNvGrpSpPr>
            <a:grpSpLocks/>
          </p:cNvGrpSpPr>
          <p:nvPr/>
        </p:nvGrpSpPr>
        <p:grpSpPr bwMode="auto">
          <a:xfrm>
            <a:off x="2760672" y="4857760"/>
            <a:ext cx="2882898" cy="928693"/>
            <a:chOff x="1260" y="153"/>
            <a:chExt cx="3495" cy="1531"/>
          </a:xfrm>
        </p:grpSpPr>
        <p:sp>
          <p:nvSpPr>
            <p:cNvPr id="6" name="Rectangle 5"/>
            <p:cNvSpPr>
              <a:spLocks noChangeArrowheads="1"/>
            </p:cNvSpPr>
            <p:nvPr/>
          </p:nvSpPr>
          <p:spPr bwMode="auto">
            <a:xfrm>
              <a:off x="1260" y="603"/>
              <a:ext cx="2955" cy="624"/>
            </a:xfrm>
            <a:prstGeom prst="rect">
              <a:avLst/>
            </a:prstGeom>
            <a:solidFill>
              <a:srgbClr val="FFCC00"/>
            </a:solidFill>
            <a:ln w="9525">
              <a:solidFill>
                <a:srgbClr val="000000"/>
              </a:solidFill>
              <a:miter lim="800000"/>
              <a:headEnd/>
              <a:tailEnd/>
            </a:ln>
          </p:spPr>
          <p:txBody>
            <a:bodyPr/>
            <a:lstStyle/>
            <a:p>
              <a:pPr algn="just"/>
              <a:r>
                <a:rPr lang="zh-CN" altLang="en-US">
                  <a:solidFill>
                    <a:srgbClr val="000000"/>
                  </a:solidFill>
                  <a:latin typeface="Times New Roman" pitchFamily="18" charset="0"/>
                </a:rPr>
                <a:t>作业</a:t>
              </a:r>
              <a:r>
                <a:rPr lang="zh-CN" altLang="en-US">
                  <a:latin typeface="Times New Roman" pitchFamily="18" charset="0"/>
                </a:rPr>
                <a:t>   </a:t>
              </a:r>
              <a:r>
                <a:rPr lang="en-US" altLang="zh-CN">
                  <a:solidFill>
                    <a:srgbClr val="000000"/>
                  </a:solidFill>
                  <a:latin typeface="Times New Roman" pitchFamily="18" charset="0"/>
                </a:rPr>
                <a:t>2</a:t>
              </a:r>
              <a:endParaRPr lang="en-US" altLang="zh-CN">
                <a:solidFill>
                  <a:srgbClr val="000000"/>
                </a:solidFill>
              </a:endParaRPr>
            </a:p>
          </p:txBody>
        </p:sp>
        <p:sp>
          <p:nvSpPr>
            <p:cNvPr id="7" name="Rectangle 6"/>
            <p:cNvSpPr>
              <a:spLocks noChangeArrowheads="1"/>
            </p:cNvSpPr>
            <p:nvPr/>
          </p:nvSpPr>
          <p:spPr bwMode="auto">
            <a:xfrm>
              <a:off x="4215" y="620"/>
              <a:ext cx="540" cy="595"/>
            </a:xfrm>
            <a:prstGeom prst="rect">
              <a:avLst/>
            </a:prstGeom>
            <a:solidFill>
              <a:srgbClr val="00FF00"/>
            </a:solidFill>
            <a:ln w="9525">
              <a:solidFill>
                <a:srgbClr val="000000"/>
              </a:solidFill>
              <a:miter lim="800000"/>
              <a:headEnd/>
              <a:tailEnd/>
            </a:ln>
          </p:spPr>
          <p:txBody>
            <a:bodyPr/>
            <a:lstStyle/>
            <a:p>
              <a:pPr algn="just"/>
              <a:r>
                <a:rPr lang="en-US" altLang="zh-CN">
                  <a:solidFill>
                    <a:srgbClr val="000000"/>
                  </a:solidFill>
                  <a:latin typeface="Times New Roman" pitchFamily="18" charset="0"/>
                </a:rPr>
                <a:t>7</a:t>
              </a:r>
              <a:endParaRPr lang="en-US" altLang="zh-CN">
                <a:solidFill>
                  <a:srgbClr val="000000"/>
                </a:solidFill>
              </a:endParaRPr>
            </a:p>
          </p:txBody>
        </p:sp>
        <p:sp>
          <p:nvSpPr>
            <p:cNvPr id="8" name="Rectangle 7"/>
            <p:cNvSpPr>
              <a:spLocks noChangeArrowheads="1"/>
            </p:cNvSpPr>
            <p:nvPr/>
          </p:nvSpPr>
          <p:spPr bwMode="auto">
            <a:xfrm>
              <a:off x="1260" y="153"/>
              <a:ext cx="3315" cy="468"/>
            </a:xfrm>
            <a:prstGeom prst="rect">
              <a:avLst/>
            </a:prstGeom>
            <a:solidFill>
              <a:srgbClr val="FF0000"/>
            </a:solidFill>
            <a:ln w="9525">
              <a:solidFill>
                <a:srgbClr val="000000"/>
              </a:solidFill>
              <a:miter lim="800000"/>
              <a:headEnd/>
              <a:tailEnd/>
            </a:ln>
          </p:spPr>
          <p:txBody>
            <a:bodyPr/>
            <a:lstStyle/>
            <a:p>
              <a:pPr algn="just"/>
              <a:r>
                <a:rPr lang="zh-CN" altLang="en-US" dirty="0">
                  <a:solidFill>
                    <a:srgbClr val="000000"/>
                  </a:solidFill>
                  <a:latin typeface="Times New Roman" pitchFamily="18" charset="0"/>
                </a:rPr>
                <a:t>作业</a:t>
              </a:r>
              <a:r>
                <a:rPr lang="zh-CN" altLang="en-US" dirty="0">
                  <a:latin typeface="Times New Roman" pitchFamily="18" charset="0"/>
                </a:rPr>
                <a:t>   </a:t>
              </a:r>
              <a:r>
                <a:rPr lang="en-US" altLang="zh-CN" dirty="0">
                  <a:solidFill>
                    <a:srgbClr val="000000"/>
                  </a:solidFill>
                  <a:latin typeface="Times New Roman" pitchFamily="18" charset="0"/>
                </a:rPr>
                <a:t>4</a:t>
              </a:r>
              <a:endParaRPr lang="en-US" altLang="zh-CN" dirty="0">
                <a:solidFill>
                  <a:srgbClr val="000000"/>
                </a:solidFill>
              </a:endParaRPr>
            </a:p>
          </p:txBody>
        </p:sp>
        <p:sp>
          <p:nvSpPr>
            <p:cNvPr id="9" name="Rectangle 8"/>
            <p:cNvSpPr>
              <a:spLocks noChangeArrowheads="1"/>
            </p:cNvSpPr>
            <p:nvPr/>
          </p:nvSpPr>
          <p:spPr bwMode="auto">
            <a:xfrm>
              <a:off x="1260" y="1209"/>
              <a:ext cx="1335" cy="468"/>
            </a:xfrm>
            <a:prstGeom prst="rect">
              <a:avLst/>
            </a:prstGeom>
            <a:solidFill>
              <a:srgbClr val="FF00FF"/>
            </a:solidFill>
            <a:ln w="9525">
              <a:solidFill>
                <a:srgbClr val="000000"/>
              </a:solidFill>
              <a:miter lim="800000"/>
              <a:headEnd/>
              <a:tailEnd/>
            </a:ln>
          </p:spPr>
          <p:txBody>
            <a:bodyPr/>
            <a:lstStyle/>
            <a:p>
              <a:pPr algn="just"/>
              <a:r>
                <a:rPr lang="zh-CN" altLang="en-US">
                  <a:solidFill>
                    <a:srgbClr val="000000"/>
                  </a:solidFill>
                  <a:latin typeface="Times New Roman" pitchFamily="18" charset="0"/>
                </a:rPr>
                <a:t>作业</a:t>
              </a:r>
              <a:r>
                <a:rPr lang="zh-CN" altLang="en-US">
                  <a:latin typeface="Times New Roman" pitchFamily="18" charset="0"/>
                </a:rPr>
                <a:t>   </a:t>
              </a:r>
              <a:r>
                <a:rPr lang="en-US" altLang="zh-CN">
                  <a:solidFill>
                    <a:srgbClr val="000000"/>
                  </a:solidFill>
                  <a:latin typeface="Times New Roman" pitchFamily="18" charset="0"/>
                </a:rPr>
                <a:t>5</a:t>
              </a:r>
              <a:endParaRPr lang="en-US" altLang="zh-CN">
                <a:solidFill>
                  <a:srgbClr val="000000"/>
                </a:solidFill>
              </a:endParaRPr>
            </a:p>
          </p:txBody>
        </p:sp>
        <p:sp>
          <p:nvSpPr>
            <p:cNvPr id="10" name="Rectangle 9"/>
            <p:cNvSpPr>
              <a:spLocks noChangeArrowheads="1"/>
            </p:cNvSpPr>
            <p:nvPr/>
          </p:nvSpPr>
          <p:spPr bwMode="auto">
            <a:xfrm>
              <a:off x="2595" y="1210"/>
              <a:ext cx="1080" cy="468"/>
            </a:xfrm>
            <a:prstGeom prst="rect">
              <a:avLst/>
            </a:prstGeom>
            <a:solidFill>
              <a:srgbClr val="00FFFF"/>
            </a:solidFill>
            <a:ln w="9525">
              <a:solidFill>
                <a:srgbClr val="000000"/>
              </a:solidFill>
              <a:miter lim="800000"/>
              <a:headEnd/>
              <a:tailEnd/>
            </a:ln>
          </p:spPr>
          <p:txBody>
            <a:bodyPr/>
            <a:lstStyle/>
            <a:p>
              <a:pPr algn="just"/>
              <a:r>
                <a:rPr lang="en-US" altLang="zh-CN">
                  <a:solidFill>
                    <a:srgbClr val="000000"/>
                  </a:solidFill>
                  <a:latin typeface="Times New Roman" pitchFamily="18" charset="0"/>
                </a:rPr>
                <a:t>6</a:t>
              </a:r>
              <a:endParaRPr lang="en-US" altLang="zh-CN">
                <a:solidFill>
                  <a:srgbClr val="000000"/>
                </a:solidFill>
              </a:endParaRPr>
            </a:p>
          </p:txBody>
        </p:sp>
        <p:sp>
          <p:nvSpPr>
            <p:cNvPr id="11" name="Rectangle 10"/>
            <p:cNvSpPr>
              <a:spLocks noChangeArrowheads="1"/>
            </p:cNvSpPr>
            <p:nvPr/>
          </p:nvSpPr>
          <p:spPr bwMode="auto">
            <a:xfrm>
              <a:off x="3675" y="1211"/>
              <a:ext cx="720" cy="468"/>
            </a:xfrm>
            <a:prstGeom prst="rect">
              <a:avLst/>
            </a:prstGeom>
            <a:solidFill>
              <a:srgbClr val="FFCC99"/>
            </a:solidFill>
            <a:ln w="9525">
              <a:solidFill>
                <a:srgbClr val="000000"/>
              </a:solidFill>
              <a:miter lim="800000"/>
              <a:headEnd/>
              <a:tailEnd/>
            </a:ln>
          </p:spPr>
          <p:txBody>
            <a:bodyPr/>
            <a:lstStyle/>
            <a:p>
              <a:pPr algn="just"/>
              <a:r>
                <a:rPr lang="en-US" altLang="zh-CN">
                  <a:solidFill>
                    <a:srgbClr val="000000"/>
                  </a:solidFill>
                  <a:latin typeface="Times New Roman" pitchFamily="18" charset="0"/>
                </a:rPr>
                <a:t>3</a:t>
              </a:r>
              <a:endParaRPr lang="en-US" altLang="zh-CN">
                <a:solidFill>
                  <a:srgbClr val="000000"/>
                </a:solidFill>
              </a:endParaRPr>
            </a:p>
          </p:txBody>
        </p:sp>
        <p:sp>
          <p:nvSpPr>
            <p:cNvPr id="12" name="Rectangle 11"/>
            <p:cNvSpPr>
              <a:spLocks noChangeArrowheads="1"/>
            </p:cNvSpPr>
            <p:nvPr/>
          </p:nvSpPr>
          <p:spPr bwMode="auto">
            <a:xfrm>
              <a:off x="4395" y="1216"/>
              <a:ext cx="360" cy="468"/>
            </a:xfrm>
            <a:prstGeom prst="rect">
              <a:avLst/>
            </a:prstGeom>
            <a:solidFill>
              <a:srgbClr val="99CCFF"/>
            </a:solidFill>
            <a:ln w="9525">
              <a:solidFill>
                <a:srgbClr val="000000"/>
              </a:solidFill>
              <a:miter lim="800000"/>
              <a:headEnd/>
              <a:tailEnd/>
            </a:ln>
          </p:spPr>
          <p:txBody>
            <a:bodyPr/>
            <a:lstStyle/>
            <a:p>
              <a:pPr algn="just"/>
              <a:r>
                <a:rPr lang="en-US" altLang="zh-CN">
                  <a:solidFill>
                    <a:srgbClr val="000000"/>
                  </a:solidFill>
                  <a:latin typeface="Times New Roman" pitchFamily="18" charset="0"/>
                </a:rPr>
                <a:t>1</a:t>
              </a:r>
              <a:endParaRPr lang="en-US" altLang="zh-CN">
                <a:solidFill>
                  <a:srgbClr val="000000"/>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贪心算法的基本思想</a:t>
            </a:r>
            <a:endParaRPr lang="zh-CN" altLang="en-US" dirty="0"/>
          </a:p>
        </p:txBody>
      </p:sp>
      <p:sp>
        <p:nvSpPr>
          <p:cNvPr id="3" name="内容占位符 2"/>
          <p:cNvSpPr>
            <a:spLocks noGrp="1"/>
          </p:cNvSpPr>
          <p:nvPr>
            <p:ph idx="1"/>
          </p:nvPr>
        </p:nvSpPr>
        <p:spPr/>
        <p:txBody>
          <a:bodyPr/>
          <a:lstStyle/>
          <a:p>
            <a:pPr lvl="2"/>
            <a:r>
              <a:rPr lang="zh-CN" altLang="en-US" dirty="0" smtClean="0"/>
              <a:t>以上策略都是一种贪心决策，但：</a:t>
            </a:r>
            <a:endParaRPr lang="en-US" altLang="zh-CN" dirty="0" smtClean="0"/>
          </a:p>
          <a:p>
            <a:pPr lvl="2"/>
            <a:r>
              <a:rPr lang="zh-CN" altLang="en-US" dirty="0" smtClean="0"/>
              <a:t>策略</a:t>
            </a:r>
            <a:r>
              <a:rPr lang="en-US" altLang="zh-CN" dirty="0" smtClean="0"/>
              <a:t>1</a:t>
            </a:r>
            <a:r>
              <a:rPr lang="zh-CN" altLang="en-US" dirty="0" smtClean="0"/>
              <a:t>是不正确的。反例：</a:t>
            </a:r>
            <a:endParaRPr lang="en-US" altLang="zh-CN" dirty="0" smtClean="0"/>
          </a:p>
          <a:p>
            <a:pPr lvl="2">
              <a:buNone/>
            </a:pPr>
            <a:r>
              <a:rPr lang="en-US" altLang="zh-CN" dirty="0"/>
              <a:t> </a:t>
            </a:r>
            <a:r>
              <a:rPr lang="en-US" altLang="zh-CN" dirty="0" smtClean="0"/>
              <a:t>    S={1,2,3},s1=0,f1=20;s2=2,f2=5;s3=8,f3=15.</a:t>
            </a:r>
          </a:p>
          <a:p>
            <a:pPr lvl="2">
              <a:buNone/>
            </a:pPr>
            <a:r>
              <a:rPr lang="en-US" altLang="zh-CN" dirty="0"/>
              <a:t> </a:t>
            </a:r>
            <a:r>
              <a:rPr lang="en-US" altLang="zh-CN" dirty="0" smtClean="0"/>
              <a:t>    </a:t>
            </a:r>
            <a:r>
              <a:rPr lang="zh-CN" altLang="en-US" dirty="0" smtClean="0"/>
              <a:t>该贪心策略结果</a:t>
            </a:r>
            <a:r>
              <a:rPr lang="en-US" altLang="zh-CN" dirty="0" smtClean="0"/>
              <a:t>{1};</a:t>
            </a:r>
            <a:r>
              <a:rPr lang="zh-CN" altLang="en-US" dirty="0" smtClean="0"/>
              <a:t>显然</a:t>
            </a:r>
            <a:r>
              <a:rPr lang="en-US" altLang="zh-CN" dirty="0" smtClean="0"/>
              <a:t>{2,3}</a:t>
            </a:r>
            <a:r>
              <a:rPr lang="zh-CN" altLang="en-US" dirty="0" smtClean="0"/>
              <a:t>更好。</a:t>
            </a:r>
            <a:endParaRPr lang="en-US" altLang="zh-CN" dirty="0" smtClean="0"/>
          </a:p>
          <a:p>
            <a:pPr lvl="2"/>
            <a:r>
              <a:rPr lang="zh-CN" altLang="en-US" dirty="0" smtClean="0"/>
              <a:t>策略</a:t>
            </a:r>
            <a:r>
              <a:rPr lang="en-US" altLang="zh-CN" dirty="0" smtClean="0"/>
              <a:t>2</a:t>
            </a:r>
            <a:r>
              <a:rPr lang="zh-CN" altLang="en-US" dirty="0" smtClean="0"/>
              <a:t>也不成功。反例：</a:t>
            </a:r>
            <a:endParaRPr lang="en-US" altLang="zh-CN" dirty="0" smtClean="0"/>
          </a:p>
          <a:p>
            <a:pPr lvl="2">
              <a:buNone/>
            </a:pPr>
            <a:r>
              <a:rPr lang="en-US" altLang="zh-CN" dirty="0"/>
              <a:t> </a:t>
            </a:r>
            <a:r>
              <a:rPr lang="en-US" altLang="zh-CN" dirty="0" smtClean="0"/>
              <a:t>   S={1,2,3},s1=0,f1=8;s2=7,f2=9;s3=8,f3=15.</a:t>
            </a:r>
          </a:p>
          <a:p>
            <a:pPr lvl="2">
              <a:buNone/>
            </a:pPr>
            <a:r>
              <a:rPr lang="en-US" altLang="zh-CN" dirty="0"/>
              <a:t> </a:t>
            </a:r>
            <a:r>
              <a:rPr lang="en-US" altLang="zh-CN" dirty="0" smtClean="0"/>
              <a:t>   </a:t>
            </a:r>
            <a:r>
              <a:rPr lang="zh-CN" altLang="en-US" dirty="0" smtClean="0"/>
              <a:t>该贪心策略结果</a:t>
            </a:r>
            <a:r>
              <a:rPr lang="en-US" altLang="zh-CN" dirty="0" smtClean="0"/>
              <a:t>{2};</a:t>
            </a:r>
            <a:r>
              <a:rPr lang="zh-CN" altLang="en-US" dirty="0" smtClean="0"/>
              <a:t>而解</a:t>
            </a:r>
            <a:r>
              <a:rPr lang="en-US" altLang="zh-CN" dirty="0" smtClean="0"/>
              <a:t>{1,3}</a:t>
            </a:r>
            <a:r>
              <a:rPr lang="zh-CN" altLang="en-US" dirty="0" smtClean="0"/>
              <a:t>显然更好。</a:t>
            </a:r>
            <a:endParaRPr lang="en-US" altLang="zh-CN" dirty="0" smtClean="0"/>
          </a:p>
          <a:p>
            <a:pPr lvl="1"/>
            <a:r>
              <a:rPr lang="zh-CN" altLang="en-US" sz="2400" dirty="0" smtClean="0"/>
              <a:t>只顾眼前的贪心准则，</a:t>
            </a:r>
            <a:r>
              <a:rPr lang="zh-CN" altLang="en-US" sz="2400" i="1" dirty="0" smtClean="0"/>
              <a:t>有时会导致局部最优，而不是全局最优。这种决策的计算量比较小，但需要正确性证明。</a:t>
            </a:r>
            <a:endParaRPr lang="en-US" altLang="zh-CN" sz="2400" i="1" dirty="0" smtClean="0"/>
          </a:p>
          <a:p>
            <a:pPr lvl="1"/>
            <a:r>
              <a:rPr lang="en-US" altLang="zh-CN" sz="2400" dirty="0" smtClean="0"/>
              <a:t> </a:t>
            </a:r>
            <a:r>
              <a:rPr lang="zh-CN" altLang="en-US" sz="2400" dirty="0" smtClean="0"/>
              <a:t>许多</a:t>
            </a:r>
            <a:r>
              <a:rPr lang="en-US" altLang="zh-CN" sz="2400" dirty="0" smtClean="0"/>
              <a:t>NP</a:t>
            </a:r>
            <a:r>
              <a:rPr lang="zh-CN" altLang="en-US" sz="2400" smtClean="0"/>
              <a:t>难组合优化问题，目前仍未找到有效的算法，贪心策略常用于设计这些问题的近似算法。</a:t>
            </a:r>
            <a:endParaRPr lang="zh-CN" altLang="en-US" sz="2400" dirty="0" smtClean="0"/>
          </a:p>
          <a:p>
            <a:pPr lvl="2"/>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作业调度问题</a:t>
            </a:r>
            <a:endParaRPr lang="zh-CN" altLang="en-US" dirty="0"/>
          </a:p>
        </p:txBody>
      </p:sp>
      <p:sp>
        <p:nvSpPr>
          <p:cNvPr id="3" name="内容占位符 2"/>
          <p:cNvSpPr>
            <a:spLocks noGrp="1"/>
          </p:cNvSpPr>
          <p:nvPr>
            <p:ph idx="1"/>
          </p:nvPr>
        </p:nvSpPr>
        <p:spPr/>
        <p:txBody>
          <a:bodyPr/>
          <a:lstStyle/>
          <a:p>
            <a:pPr lvl="2"/>
            <a:r>
              <a:rPr lang="zh-CN" altLang="en-US" dirty="0" smtClean="0"/>
              <a:t>贪心算法不能对任何实例得到最优解</a:t>
            </a:r>
            <a:endParaRPr lang="en-US" altLang="zh-CN" dirty="0" smtClean="0"/>
          </a:p>
          <a:p>
            <a:pPr lvl="2"/>
            <a:r>
              <a:rPr lang="zh-CN" altLang="en-US" dirty="0" smtClean="0"/>
              <a:t>反例：</a:t>
            </a:r>
            <a:endParaRPr lang="en-US" altLang="zh-CN" dirty="0" smtClean="0"/>
          </a:p>
          <a:p>
            <a:pPr lvl="3"/>
            <a:r>
              <a:rPr lang="zh-CN" altLang="en-US" dirty="0" smtClean="0">
                <a:latin typeface="Times New Roman" pitchFamily="18" charset="0"/>
              </a:rPr>
              <a:t>有</a:t>
            </a:r>
            <a:r>
              <a:rPr lang="en-US" altLang="zh-CN" dirty="0" smtClean="0">
                <a:latin typeface="Times New Roman" pitchFamily="18" charset="0"/>
              </a:rPr>
              <a:t>3</a:t>
            </a:r>
            <a:r>
              <a:rPr lang="zh-CN" altLang="en-US" dirty="0" smtClean="0">
                <a:latin typeface="Times New Roman" pitchFamily="18" charset="0"/>
              </a:rPr>
              <a:t>台机器，</a:t>
            </a:r>
            <a:r>
              <a:rPr lang="en-US" altLang="zh-CN" dirty="0" smtClean="0">
                <a:latin typeface="Times New Roman" pitchFamily="18" charset="0"/>
              </a:rPr>
              <a:t>8</a:t>
            </a:r>
            <a:r>
              <a:rPr lang="zh-CN" altLang="en-US" dirty="0" smtClean="0">
                <a:latin typeface="Times New Roman" pitchFamily="18" charset="0"/>
              </a:rPr>
              <a:t>项作业，处理时间依次是</a:t>
            </a:r>
            <a:r>
              <a:rPr lang="en-US" altLang="zh-CN" dirty="0" smtClean="0">
                <a:latin typeface="Times New Roman" pitchFamily="18" charset="0"/>
              </a:rPr>
              <a:t>3,4,3,6,5,3,8,4</a:t>
            </a:r>
            <a:r>
              <a:rPr lang="zh-CN" altLang="en-US" dirty="0" smtClean="0">
                <a:latin typeface="Times New Roman" pitchFamily="18" charset="0"/>
              </a:rPr>
              <a:t>。算法分配给</a:t>
            </a:r>
            <a:r>
              <a:rPr lang="en-US" altLang="zh-CN" dirty="0" smtClean="0">
                <a:latin typeface="Times New Roman" pitchFamily="18" charset="0"/>
              </a:rPr>
              <a:t>3</a:t>
            </a:r>
            <a:r>
              <a:rPr lang="zh-CN" altLang="en-US" dirty="0" smtClean="0">
                <a:latin typeface="Times New Roman" pitchFamily="18" charset="0"/>
              </a:rPr>
              <a:t>台机器的作业为 </a:t>
            </a:r>
            <a:r>
              <a:rPr lang="en-US" altLang="zh-CN" dirty="0" smtClean="0">
                <a:latin typeface="Times New Roman" pitchFamily="18" charset="0"/>
              </a:rPr>
              <a:t>{1,4}</a:t>
            </a:r>
            <a:r>
              <a:rPr lang="zh-CN" altLang="en-US" dirty="0" smtClean="0">
                <a:latin typeface="Times New Roman" pitchFamily="18" charset="0"/>
              </a:rPr>
              <a:t>，</a:t>
            </a:r>
            <a:r>
              <a:rPr lang="en-US" altLang="zh-CN" dirty="0" smtClean="0">
                <a:latin typeface="Times New Roman" pitchFamily="18" charset="0"/>
              </a:rPr>
              <a:t>{2,6,7}</a:t>
            </a:r>
            <a:r>
              <a:rPr lang="zh-CN" altLang="en-US" dirty="0" smtClean="0">
                <a:latin typeface="Times New Roman" pitchFamily="18" charset="0"/>
              </a:rPr>
              <a:t>，</a:t>
            </a:r>
            <a:r>
              <a:rPr lang="en-US" altLang="zh-CN" dirty="0" smtClean="0">
                <a:latin typeface="Times New Roman" pitchFamily="18" charset="0"/>
              </a:rPr>
              <a:t>{3,5,8}</a:t>
            </a:r>
            <a:r>
              <a:rPr lang="zh-CN" altLang="en-US" dirty="0" smtClean="0">
                <a:latin typeface="Times New Roman" pitchFamily="18" charset="0"/>
              </a:rPr>
              <a:t>，负载分别是</a:t>
            </a:r>
            <a:r>
              <a:rPr lang="en-US" altLang="zh-CN" dirty="0" smtClean="0">
                <a:latin typeface="Times New Roman" pitchFamily="18" charset="0"/>
              </a:rPr>
              <a:t>3+6=9,4+3+8=15,3+5+4=12</a:t>
            </a:r>
            <a:r>
              <a:rPr lang="zh-CN" altLang="en-US" dirty="0" smtClean="0">
                <a:latin typeface="Times New Roman" pitchFamily="18" charset="0"/>
              </a:rPr>
              <a:t>，完成时间为</a:t>
            </a:r>
            <a:r>
              <a:rPr lang="en-US" altLang="zh-CN" dirty="0" smtClean="0">
                <a:latin typeface="Times New Roman" pitchFamily="18" charset="0"/>
              </a:rPr>
              <a:t>15</a:t>
            </a:r>
            <a:r>
              <a:rPr lang="zh-CN" altLang="en-US" dirty="0" smtClean="0">
                <a:latin typeface="Times New Roman" pitchFamily="18" charset="0"/>
              </a:rPr>
              <a:t>。这不是最优的分配方案，最优方案为：</a:t>
            </a:r>
            <a:r>
              <a:rPr lang="en-US" altLang="zh-CN" dirty="0" smtClean="0">
                <a:latin typeface="Times New Roman" pitchFamily="18" charset="0"/>
              </a:rPr>
              <a:t>{1,3,4}</a:t>
            </a:r>
            <a:r>
              <a:rPr lang="zh-CN" altLang="en-US" dirty="0" smtClean="0">
                <a:latin typeface="Times New Roman" pitchFamily="18" charset="0"/>
              </a:rPr>
              <a:t>，</a:t>
            </a:r>
            <a:r>
              <a:rPr lang="en-US" altLang="zh-CN" dirty="0" smtClean="0">
                <a:latin typeface="Times New Roman" pitchFamily="18" charset="0"/>
              </a:rPr>
              <a:t>{2,5,6}</a:t>
            </a:r>
            <a:r>
              <a:rPr lang="zh-CN" altLang="en-US" dirty="0" smtClean="0">
                <a:latin typeface="Times New Roman" pitchFamily="18" charset="0"/>
              </a:rPr>
              <a:t>，</a:t>
            </a:r>
            <a:r>
              <a:rPr lang="en-US" altLang="zh-CN" dirty="0" smtClean="0">
                <a:latin typeface="Times New Roman" pitchFamily="18" charset="0"/>
              </a:rPr>
              <a:t>{7,8}</a:t>
            </a:r>
            <a:r>
              <a:rPr lang="zh-CN" altLang="en-US" dirty="0" smtClean="0">
                <a:latin typeface="Times New Roman" pitchFamily="18" charset="0"/>
              </a:rPr>
              <a:t>，负载分别为</a:t>
            </a:r>
            <a:r>
              <a:rPr lang="en-US" altLang="zh-CN" dirty="0" smtClean="0">
                <a:latin typeface="Times New Roman" pitchFamily="18" charset="0"/>
              </a:rPr>
              <a:t>3+3+6=12,4+5+3=12,8+4=12</a:t>
            </a:r>
            <a:r>
              <a:rPr lang="zh-CN" altLang="en-US" dirty="0" smtClean="0">
                <a:latin typeface="Times New Roman" pitchFamily="18" charset="0"/>
              </a:rPr>
              <a:t>，完成时间为</a:t>
            </a:r>
            <a:r>
              <a:rPr lang="en-US" altLang="zh-CN" dirty="0" smtClean="0">
                <a:latin typeface="Times New Roman" pitchFamily="18" charset="0"/>
              </a:rPr>
              <a:t>12.</a:t>
            </a:r>
          </a:p>
          <a:p>
            <a:pPr lvl="2"/>
            <a:endParaRPr lang="en-US" altLang="zh-CN"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第四章 贪心算法</a:t>
            </a:r>
            <a:endParaRPr lang="zh-CN" altLang="en-US" dirty="0"/>
          </a:p>
        </p:txBody>
      </p:sp>
      <p:sp>
        <p:nvSpPr>
          <p:cNvPr id="3" name="内容占位符 2"/>
          <p:cNvSpPr>
            <a:spLocks noGrp="1"/>
          </p:cNvSpPr>
          <p:nvPr>
            <p:ph idx="1"/>
          </p:nvPr>
        </p:nvSpPr>
        <p:spPr/>
        <p:txBody>
          <a:bodyPr/>
          <a:lstStyle/>
          <a:p>
            <a:r>
              <a:rPr lang="en-US" altLang="zh-CN" dirty="0" smtClean="0"/>
              <a:t>4.3 </a:t>
            </a:r>
            <a:r>
              <a:rPr lang="zh-CN" altLang="en-US" sz="3200" dirty="0" smtClean="0"/>
              <a:t>最优生成树问题</a:t>
            </a:r>
            <a:endParaRPr lang="en-US" altLang="zh-CN" sz="3200" dirty="0" smtClean="0"/>
          </a:p>
          <a:p>
            <a:pPr lvl="1"/>
            <a:r>
              <a:rPr lang="zh-CN" altLang="en-US" dirty="0" smtClean="0"/>
              <a:t>问题描述</a:t>
            </a:r>
            <a:endParaRPr lang="en-US" altLang="zh-CN" dirty="0" smtClean="0"/>
          </a:p>
          <a:p>
            <a:pPr lvl="2"/>
            <a:r>
              <a:rPr lang="zh-CN" altLang="en-US" sz="2400" dirty="0" smtClean="0">
                <a:latin typeface="Times New Roman" pitchFamily="18" charset="0"/>
              </a:rPr>
              <a:t>设无向连通带权图</a:t>
            </a:r>
            <a:r>
              <a:rPr lang="en-US" altLang="zh-CN" sz="2400" dirty="0" smtClean="0">
                <a:latin typeface="Times New Roman" pitchFamily="18" charset="0"/>
              </a:rPr>
              <a:t>G=(V, E,W)</a:t>
            </a:r>
            <a:r>
              <a:rPr lang="zh-CN" altLang="en-US" sz="2400" dirty="0" smtClean="0">
                <a:latin typeface="Times New Roman" pitchFamily="18" charset="0"/>
              </a:rPr>
              <a:t>，其中</a:t>
            </a:r>
            <a:r>
              <a:rPr lang="en-US" altLang="zh-CN" sz="2400" dirty="0" smtClean="0">
                <a:latin typeface="Times New Roman" pitchFamily="18" charset="0"/>
              </a:rPr>
              <a:t>w(e) ∈W</a:t>
            </a:r>
            <a:r>
              <a:rPr lang="zh-CN" altLang="en-US" sz="2400" dirty="0" smtClean="0">
                <a:latin typeface="Times New Roman" pitchFamily="18" charset="0"/>
              </a:rPr>
              <a:t>是边</a:t>
            </a:r>
            <a:r>
              <a:rPr lang="en-US" altLang="zh-CN" sz="2400" dirty="0" smtClean="0">
                <a:latin typeface="Times New Roman" pitchFamily="18" charset="0"/>
              </a:rPr>
              <a:t>e</a:t>
            </a:r>
            <a:r>
              <a:rPr lang="zh-CN" altLang="en-US" sz="2400" dirty="0" smtClean="0">
                <a:latin typeface="Times New Roman" pitchFamily="18" charset="0"/>
              </a:rPr>
              <a:t>的权。</a:t>
            </a:r>
            <a:r>
              <a:rPr lang="en-US" altLang="zh-CN" sz="2400" dirty="0" smtClean="0">
                <a:latin typeface="Times New Roman" pitchFamily="18" charset="0"/>
              </a:rPr>
              <a:t>G</a:t>
            </a:r>
            <a:r>
              <a:rPr lang="zh-CN" altLang="en-US" sz="2400" dirty="0" smtClean="0">
                <a:latin typeface="Times New Roman" pitchFamily="18" charset="0"/>
              </a:rPr>
              <a:t>的一颗生成树是包含了</a:t>
            </a:r>
            <a:r>
              <a:rPr lang="en-US" altLang="zh-CN" sz="2400" dirty="0" smtClean="0">
                <a:latin typeface="Times New Roman" pitchFamily="18" charset="0"/>
              </a:rPr>
              <a:t>G</a:t>
            </a:r>
            <a:r>
              <a:rPr lang="zh-CN" altLang="en-US" sz="2400" dirty="0" smtClean="0">
                <a:latin typeface="Times New Roman" pitchFamily="18" charset="0"/>
              </a:rPr>
              <a:t>的所有顶点的树，树中各边的权之和称为树的权，具有最小权的生成树称为</a:t>
            </a:r>
            <a:r>
              <a:rPr lang="en-US" altLang="zh-CN" sz="2400" dirty="0" smtClean="0">
                <a:latin typeface="Times New Roman" pitchFamily="18" charset="0"/>
              </a:rPr>
              <a:t>G</a:t>
            </a:r>
            <a:r>
              <a:rPr lang="zh-CN" altLang="en-US" sz="2400" dirty="0" smtClean="0">
                <a:latin typeface="Times New Roman" pitchFamily="18" charset="0"/>
              </a:rPr>
              <a:t>的最优生成树。</a:t>
            </a:r>
            <a:endParaRPr lang="en-US" altLang="zh-CN" sz="2400" dirty="0" smtClean="0">
              <a:latin typeface="Times New Roman" pitchFamily="18" charset="0"/>
            </a:endParaRPr>
          </a:p>
          <a:p>
            <a:pPr lvl="2"/>
            <a:r>
              <a:rPr lang="zh-CN" altLang="en-US" sz="2400" dirty="0" smtClean="0">
                <a:latin typeface="Times New Roman" pitchFamily="18" charset="0"/>
              </a:rPr>
              <a:t>实际问题，如不妨假定图</a:t>
            </a:r>
            <a:r>
              <a:rPr lang="en-US" altLang="zh-CN" sz="2400" dirty="0" smtClean="0">
                <a:latin typeface="Times New Roman" pitchFamily="18" charset="0"/>
              </a:rPr>
              <a:t>G</a:t>
            </a:r>
            <a:r>
              <a:rPr lang="zh-CN" altLang="en-US" sz="2400" dirty="0" smtClean="0">
                <a:latin typeface="Times New Roman" pitchFamily="18" charset="0"/>
              </a:rPr>
              <a:t>代表城镇间的交通情况，顶点代表城镇，边代表连接两个城镇的可能的交通线路。将每一条边赋予一个权值，这些权值可代表建造该条线路的成本。最优生成树表示这些城镇间连通的最小费用。</a:t>
            </a:r>
            <a:endParaRPr lang="en-US" altLang="zh-CN" sz="2400" dirty="0" smtClean="0">
              <a:latin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最优生成树问题</a:t>
            </a:r>
            <a:endParaRPr lang="zh-CN" altLang="en-US" dirty="0"/>
          </a:p>
        </p:txBody>
      </p:sp>
      <p:sp>
        <p:nvSpPr>
          <p:cNvPr id="3" name="内容占位符 2"/>
          <p:cNvSpPr>
            <a:spLocks noGrp="1"/>
          </p:cNvSpPr>
          <p:nvPr>
            <p:ph idx="1"/>
          </p:nvPr>
        </p:nvSpPr>
        <p:spPr>
          <a:xfrm>
            <a:off x="285720" y="1357298"/>
            <a:ext cx="4471990" cy="4702189"/>
          </a:xfrm>
        </p:spPr>
        <p:txBody>
          <a:bodyPr/>
          <a:lstStyle/>
          <a:p>
            <a:pPr lvl="1"/>
            <a:r>
              <a:rPr lang="en-US" altLang="zh-CN" sz="2400" dirty="0" smtClean="0">
                <a:latin typeface="Times New Roman" pitchFamily="18" charset="0"/>
              </a:rPr>
              <a:t>Prim</a:t>
            </a:r>
            <a:r>
              <a:rPr lang="zh-CN" altLang="en-US" sz="2400" dirty="0" smtClean="0">
                <a:latin typeface="Times New Roman" pitchFamily="18" charset="0"/>
              </a:rPr>
              <a:t>算法</a:t>
            </a:r>
            <a:endParaRPr lang="en-US" altLang="zh-CN" sz="2400" dirty="0" smtClean="0">
              <a:latin typeface="Times New Roman" pitchFamily="18" charset="0"/>
            </a:endParaRPr>
          </a:p>
          <a:p>
            <a:pPr lvl="1">
              <a:lnSpc>
                <a:spcPct val="90000"/>
              </a:lnSpc>
              <a:buNone/>
            </a:pPr>
            <a:r>
              <a:rPr lang="en-US" altLang="zh-CN" sz="2000" dirty="0" smtClean="0">
                <a:latin typeface="Times New Roman" pitchFamily="18" charset="0"/>
              </a:rPr>
              <a:t>1) </a:t>
            </a:r>
            <a:r>
              <a:rPr lang="zh-CN" altLang="en-US" sz="2000" dirty="0" smtClean="0">
                <a:latin typeface="Times New Roman" pitchFamily="18" charset="0"/>
              </a:rPr>
              <a:t>选择图</a:t>
            </a:r>
            <a:r>
              <a:rPr lang="en-US" altLang="zh-CN" sz="2000" dirty="0" smtClean="0">
                <a:latin typeface="Times New Roman" pitchFamily="18" charset="0"/>
              </a:rPr>
              <a:t>G</a:t>
            </a:r>
            <a:r>
              <a:rPr lang="zh-CN" altLang="en-US" sz="2000" dirty="0" smtClean="0">
                <a:latin typeface="Times New Roman" pitchFamily="18" charset="0"/>
              </a:rPr>
              <a:t>的一条权值最小的边</a:t>
            </a:r>
          </a:p>
          <a:p>
            <a:pPr lvl="1">
              <a:lnSpc>
                <a:spcPct val="90000"/>
              </a:lnSpc>
              <a:buNone/>
            </a:pPr>
            <a:r>
              <a:rPr lang="en-US" altLang="zh-CN" sz="2000" dirty="0" smtClean="0">
                <a:latin typeface="Times New Roman" pitchFamily="18" charset="0"/>
              </a:rPr>
              <a:t>  e</a:t>
            </a:r>
            <a:r>
              <a:rPr lang="en-US" altLang="zh-CN" sz="2000" baseline="-25000" dirty="0" smtClean="0">
                <a:latin typeface="Times New Roman" pitchFamily="18" charset="0"/>
              </a:rPr>
              <a:t>1</a:t>
            </a:r>
            <a:r>
              <a:rPr lang="zh-CN" altLang="en-US" sz="2000" dirty="0" smtClean="0">
                <a:latin typeface="Times New Roman" pitchFamily="18" charset="0"/>
              </a:rPr>
              <a:t>，形成一棵两点一边的子树；</a:t>
            </a:r>
          </a:p>
          <a:p>
            <a:pPr lvl="1">
              <a:lnSpc>
                <a:spcPct val="90000"/>
              </a:lnSpc>
              <a:buNone/>
            </a:pPr>
            <a:r>
              <a:rPr lang="en-US" altLang="zh-CN" sz="2000" dirty="0" smtClean="0">
                <a:latin typeface="Times New Roman" pitchFamily="18" charset="0"/>
              </a:rPr>
              <a:t>2) </a:t>
            </a:r>
            <a:r>
              <a:rPr lang="zh-CN" altLang="en-US" sz="2000" dirty="0" smtClean="0">
                <a:latin typeface="Times New Roman" pitchFamily="18" charset="0"/>
              </a:rPr>
              <a:t>假设</a:t>
            </a:r>
            <a:r>
              <a:rPr lang="en-US" altLang="zh-CN" sz="2000" dirty="0" smtClean="0">
                <a:latin typeface="Times New Roman" pitchFamily="18" charset="0"/>
              </a:rPr>
              <a:t>G</a:t>
            </a:r>
            <a:r>
              <a:rPr lang="zh-CN" altLang="en-US" sz="2000" dirty="0" smtClean="0">
                <a:latin typeface="Times New Roman" pitchFamily="18" charset="0"/>
              </a:rPr>
              <a:t>的一棵子树</a:t>
            </a:r>
            <a:r>
              <a:rPr lang="en-US" altLang="zh-CN" sz="2000" dirty="0" smtClean="0">
                <a:latin typeface="Times New Roman" pitchFamily="18" charset="0"/>
              </a:rPr>
              <a:t>T</a:t>
            </a:r>
            <a:r>
              <a:rPr lang="zh-CN" altLang="en-US" sz="2000" dirty="0" smtClean="0">
                <a:latin typeface="Times New Roman" pitchFamily="18" charset="0"/>
              </a:rPr>
              <a:t>已经确定；</a:t>
            </a:r>
          </a:p>
          <a:p>
            <a:pPr lvl="1">
              <a:lnSpc>
                <a:spcPct val="90000"/>
              </a:lnSpc>
              <a:buNone/>
            </a:pPr>
            <a:r>
              <a:rPr lang="en-US" altLang="zh-CN" sz="2000" dirty="0" smtClean="0">
                <a:latin typeface="Times New Roman" pitchFamily="18" charset="0"/>
              </a:rPr>
              <a:t>3) </a:t>
            </a:r>
            <a:r>
              <a:rPr lang="zh-CN" altLang="en-US" sz="2000" dirty="0" smtClean="0">
                <a:latin typeface="Times New Roman" pitchFamily="18" charset="0"/>
              </a:rPr>
              <a:t>选择</a:t>
            </a:r>
            <a:r>
              <a:rPr lang="en-US" altLang="zh-CN" sz="2000" dirty="0" smtClean="0">
                <a:latin typeface="Times New Roman" pitchFamily="18" charset="0"/>
              </a:rPr>
              <a:t>G</a:t>
            </a:r>
            <a:r>
              <a:rPr lang="zh-CN" altLang="en-US" sz="2000" dirty="0" smtClean="0">
                <a:latin typeface="Times New Roman" pitchFamily="18" charset="0"/>
              </a:rPr>
              <a:t>的不在</a:t>
            </a:r>
            <a:r>
              <a:rPr lang="en-US" altLang="zh-CN" sz="2000" dirty="0" smtClean="0">
                <a:latin typeface="Times New Roman" pitchFamily="18" charset="0"/>
              </a:rPr>
              <a:t>T</a:t>
            </a:r>
            <a:r>
              <a:rPr lang="zh-CN" altLang="en-US" sz="2000" dirty="0" smtClean="0">
                <a:latin typeface="Times New Roman" pitchFamily="18" charset="0"/>
              </a:rPr>
              <a:t>中的具有最小权</a:t>
            </a:r>
          </a:p>
          <a:p>
            <a:pPr lvl="1">
              <a:lnSpc>
                <a:spcPct val="90000"/>
              </a:lnSpc>
              <a:buNone/>
            </a:pPr>
            <a:r>
              <a:rPr lang="zh-CN" altLang="en-US" sz="2000" dirty="0" smtClean="0">
                <a:latin typeface="Times New Roman" pitchFamily="18" charset="0"/>
              </a:rPr>
              <a:t>  值的边</a:t>
            </a:r>
            <a:r>
              <a:rPr lang="en-US" altLang="zh-CN" sz="2000" dirty="0" smtClean="0">
                <a:latin typeface="Times New Roman" pitchFamily="18" charset="0"/>
              </a:rPr>
              <a:t>e</a:t>
            </a:r>
            <a:r>
              <a:rPr lang="zh-CN" altLang="en-US" sz="2000" dirty="0" smtClean="0">
                <a:latin typeface="Times New Roman" pitchFamily="18" charset="0"/>
              </a:rPr>
              <a:t>，使得</a:t>
            </a:r>
            <a:r>
              <a:rPr lang="en-US" altLang="zh-CN" sz="2000" dirty="0" smtClean="0">
                <a:latin typeface="Times New Roman" pitchFamily="18" charset="0"/>
              </a:rPr>
              <a:t>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{e}</a:t>
            </a:r>
            <a:r>
              <a:rPr lang="zh-CN" altLang="en-US" sz="2000" dirty="0" smtClean="0">
                <a:latin typeface="Times New Roman" pitchFamily="18" charset="0"/>
              </a:rPr>
              <a:t>仍是</a:t>
            </a:r>
            <a:r>
              <a:rPr lang="en-US" altLang="zh-CN" sz="2000" dirty="0" smtClean="0">
                <a:latin typeface="Times New Roman" pitchFamily="18" charset="0"/>
              </a:rPr>
              <a:t>G</a:t>
            </a:r>
            <a:r>
              <a:rPr lang="zh-CN" altLang="en-US" sz="2000" dirty="0" smtClean="0">
                <a:latin typeface="Times New Roman" pitchFamily="18" charset="0"/>
              </a:rPr>
              <a:t>的一</a:t>
            </a:r>
          </a:p>
          <a:p>
            <a:pPr lvl="1">
              <a:lnSpc>
                <a:spcPct val="90000"/>
              </a:lnSpc>
              <a:buNone/>
            </a:pPr>
            <a:r>
              <a:rPr lang="zh-CN" altLang="en-US" sz="2000" dirty="0" smtClean="0">
                <a:latin typeface="Times New Roman" pitchFamily="18" charset="0"/>
              </a:rPr>
              <a:t>  棵子树。 </a:t>
            </a:r>
          </a:p>
          <a:p>
            <a:pPr lvl="1"/>
            <a:r>
              <a:rPr lang="en-US" altLang="zh-CN" sz="2400" dirty="0" err="1" smtClean="0">
                <a:latin typeface="Times New Roman" pitchFamily="18" charset="0"/>
              </a:rPr>
              <a:t>Kruskal</a:t>
            </a:r>
            <a:r>
              <a:rPr lang="zh-CN" altLang="en-US" sz="2400" dirty="0" smtClean="0">
                <a:latin typeface="Times New Roman" pitchFamily="18" charset="0"/>
              </a:rPr>
              <a:t>算法</a:t>
            </a:r>
            <a:endParaRPr lang="en-US" altLang="zh-CN" sz="2400" dirty="0" smtClean="0">
              <a:latin typeface="Times New Roman" pitchFamily="18" charset="0"/>
            </a:endParaRPr>
          </a:p>
          <a:p>
            <a:pPr lvl="1">
              <a:lnSpc>
                <a:spcPct val="90000"/>
              </a:lnSpc>
              <a:buNone/>
            </a:pPr>
            <a:r>
              <a:rPr lang="en-US" altLang="zh-CN" sz="2000" dirty="0" smtClean="0">
                <a:latin typeface="Times New Roman" pitchFamily="18" charset="0"/>
              </a:rPr>
              <a:t>1) </a:t>
            </a:r>
            <a:r>
              <a:rPr lang="zh-CN" altLang="en-US" sz="2000" dirty="0" smtClean="0">
                <a:latin typeface="Times New Roman" pitchFamily="18" charset="0"/>
              </a:rPr>
              <a:t>选择图</a:t>
            </a:r>
            <a:r>
              <a:rPr lang="en-US" altLang="zh-CN" sz="2000" dirty="0" smtClean="0">
                <a:latin typeface="Times New Roman" pitchFamily="18" charset="0"/>
              </a:rPr>
              <a:t>G</a:t>
            </a:r>
            <a:r>
              <a:rPr lang="zh-CN" altLang="en-US" sz="2000" dirty="0" smtClean="0">
                <a:latin typeface="Times New Roman" pitchFamily="18" charset="0"/>
              </a:rPr>
              <a:t>的一条权值最小的边</a:t>
            </a:r>
            <a:r>
              <a:rPr lang="en-US" altLang="zh-CN" sz="2000" dirty="0" smtClean="0">
                <a:latin typeface="Times New Roman" pitchFamily="18" charset="0"/>
              </a:rPr>
              <a:t> e</a:t>
            </a:r>
            <a:r>
              <a:rPr lang="en-US" altLang="zh-CN" sz="2000" baseline="-25000" dirty="0" smtClean="0">
                <a:latin typeface="Times New Roman" pitchFamily="18" charset="0"/>
              </a:rPr>
              <a:t>1</a:t>
            </a:r>
            <a:r>
              <a:rPr lang="zh-CN" altLang="en-US" sz="2000" dirty="0" smtClean="0">
                <a:latin typeface="Times New Roman" pitchFamily="18" charset="0"/>
              </a:rPr>
              <a:t>；</a:t>
            </a:r>
          </a:p>
          <a:p>
            <a:pPr lvl="1">
              <a:lnSpc>
                <a:spcPct val="90000"/>
              </a:lnSpc>
              <a:buNone/>
            </a:pPr>
            <a:r>
              <a:rPr lang="en-US" altLang="zh-CN" sz="2000" dirty="0" smtClean="0">
                <a:latin typeface="Times New Roman" pitchFamily="18" charset="0"/>
              </a:rPr>
              <a:t>2) </a:t>
            </a:r>
            <a:r>
              <a:rPr lang="zh-CN" altLang="en-US" sz="2000" dirty="0" smtClean="0">
                <a:latin typeface="Times New Roman" pitchFamily="18" charset="0"/>
              </a:rPr>
              <a:t>设已选好一组边</a:t>
            </a:r>
            <a:r>
              <a:rPr lang="en-US" altLang="zh-CN" sz="2000" dirty="0" smtClean="0">
                <a:latin typeface="Times New Roman" pitchFamily="18" charset="0"/>
              </a:rPr>
              <a:t> L={e</a:t>
            </a:r>
            <a:r>
              <a:rPr lang="en-US" altLang="zh-CN" sz="2000" baseline="-25000" dirty="0" smtClean="0">
                <a:latin typeface="Times New Roman" pitchFamily="18" charset="0"/>
              </a:rPr>
              <a:t>1</a:t>
            </a:r>
            <a:r>
              <a:rPr lang="en-US" altLang="zh-CN" sz="2000" dirty="0" smtClean="0">
                <a:latin typeface="Times New Roman" pitchFamily="18" charset="0"/>
              </a:rPr>
              <a:t>,e</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dirty="0" err="1" smtClean="0">
                <a:latin typeface="Times New Roman" pitchFamily="18" charset="0"/>
              </a:rPr>
              <a:t>e</a:t>
            </a:r>
            <a:r>
              <a:rPr lang="en-US" altLang="zh-CN" sz="2000" baseline="-25000" dirty="0" err="1" smtClean="0">
                <a:latin typeface="Times New Roman" pitchFamily="18" charset="0"/>
              </a:rPr>
              <a:t>k</a:t>
            </a:r>
            <a:r>
              <a:rPr lang="en-US" altLang="zh-CN" sz="2000" dirty="0" smtClean="0">
                <a:latin typeface="Times New Roman" pitchFamily="18" charset="0"/>
              </a:rPr>
              <a:t>};</a:t>
            </a:r>
          </a:p>
          <a:p>
            <a:pPr lvl="1">
              <a:lnSpc>
                <a:spcPct val="90000"/>
              </a:lnSpc>
              <a:buNone/>
            </a:pPr>
            <a:r>
              <a:rPr lang="en-US" altLang="zh-CN" sz="2000" dirty="0" smtClean="0">
                <a:latin typeface="Times New Roman" pitchFamily="18" charset="0"/>
              </a:rPr>
              <a:t>3) </a:t>
            </a:r>
            <a:r>
              <a:rPr lang="zh-CN" altLang="en-US" sz="2000" dirty="0" smtClean="0">
                <a:latin typeface="Times New Roman" pitchFamily="18" charset="0"/>
              </a:rPr>
              <a:t>选择</a:t>
            </a:r>
            <a:r>
              <a:rPr lang="en-US" altLang="zh-CN" sz="2000" dirty="0" smtClean="0">
                <a:latin typeface="Times New Roman" pitchFamily="18" charset="0"/>
              </a:rPr>
              <a:t>G</a:t>
            </a:r>
            <a:r>
              <a:rPr lang="zh-CN" altLang="en-US" sz="2000" dirty="0" smtClean="0">
                <a:latin typeface="Times New Roman" pitchFamily="18" charset="0"/>
              </a:rPr>
              <a:t>的不在</a:t>
            </a:r>
            <a:r>
              <a:rPr lang="en-US" altLang="zh-CN" sz="2000" dirty="0" smtClean="0">
                <a:latin typeface="Times New Roman" pitchFamily="18" charset="0"/>
              </a:rPr>
              <a:t>L</a:t>
            </a:r>
            <a:r>
              <a:rPr lang="zh-CN" altLang="en-US" sz="2000" dirty="0" smtClean="0">
                <a:latin typeface="Times New Roman" pitchFamily="18" charset="0"/>
              </a:rPr>
              <a:t>中的具有最小权</a:t>
            </a:r>
          </a:p>
          <a:p>
            <a:pPr lvl="1">
              <a:lnSpc>
                <a:spcPct val="90000"/>
              </a:lnSpc>
              <a:buNone/>
            </a:pPr>
            <a:r>
              <a:rPr lang="zh-CN" altLang="en-US" sz="2000" dirty="0" smtClean="0">
                <a:latin typeface="Times New Roman" pitchFamily="18" charset="0"/>
              </a:rPr>
              <a:t>   值的边</a:t>
            </a:r>
            <a:r>
              <a:rPr lang="en-US" altLang="zh-CN" sz="2000" dirty="0" smtClean="0">
                <a:latin typeface="Times New Roman" pitchFamily="18" charset="0"/>
              </a:rPr>
              <a:t>e</a:t>
            </a:r>
            <a:r>
              <a:rPr lang="en-US" altLang="zh-CN" sz="2000" baseline="-25000" dirty="0" smtClean="0">
                <a:latin typeface="Times New Roman" pitchFamily="18" charset="0"/>
              </a:rPr>
              <a:t>k+1</a:t>
            </a:r>
            <a:r>
              <a:rPr lang="zh-CN" altLang="en-US" sz="2000" dirty="0" smtClean="0">
                <a:latin typeface="Times New Roman" pitchFamily="18" charset="0"/>
              </a:rPr>
              <a:t>，使得</a:t>
            </a:r>
            <a:r>
              <a:rPr lang="en-US" altLang="zh-CN" sz="2000" dirty="0" smtClean="0">
                <a:latin typeface="Times New Roman" pitchFamily="18" charset="0"/>
              </a:rPr>
              <a:t>L</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{e</a:t>
            </a:r>
            <a:r>
              <a:rPr lang="en-US" altLang="zh-CN" sz="2000" baseline="-25000" dirty="0" smtClean="0">
                <a:latin typeface="Times New Roman" pitchFamily="18" charset="0"/>
              </a:rPr>
              <a:t>k+1</a:t>
            </a:r>
            <a:r>
              <a:rPr lang="en-US" altLang="zh-CN" sz="2000" dirty="0" smtClean="0">
                <a:latin typeface="Times New Roman" pitchFamily="18" charset="0"/>
              </a:rPr>
              <a:t>}</a:t>
            </a:r>
            <a:r>
              <a:rPr lang="zh-CN" altLang="en-US" sz="2000" dirty="0" smtClean="0">
                <a:latin typeface="Times New Roman" pitchFamily="18" charset="0"/>
              </a:rPr>
              <a:t>诱导出</a:t>
            </a:r>
            <a:endParaRPr lang="en-US" altLang="zh-CN" sz="2000" dirty="0" smtClean="0">
              <a:latin typeface="Times New Roman" pitchFamily="18" charset="0"/>
            </a:endParaRPr>
          </a:p>
          <a:p>
            <a:pPr lvl="1">
              <a:lnSpc>
                <a:spcPct val="90000"/>
              </a:lnSpc>
              <a:buNone/>
            </a:pPr>
            <a:r>
              <a:rPr lang="en-US" altLang="zh-CN" sz="2000" dirty="0" smtClean="0">
                <a:latin typeface="Times New Roman" pitchFamily="18" charset="0"/>
              </a:rPr>
              <a:t>   </a:t>
            </a:r>
            <a:r>
              <a:rPr lang="zh-CN" altLang="en-US" sz="2000" dirty="0" smtClean="0">
                <a:latin typeface="Times New Roman" pitchFamily="18" charset="0"/>
              </a:rPr>
              <a:t>的</a:t>
            </a:r>
            <a:r>
              <a:rPr lang="en-US" altLang="zh-CN" sz="2000" dirty="0" smtClean="0">
                <a:latin typeface="Times New Roman" pitchFamily="18" charset="0"/>
              </a:rPr>
              <a:t>G</a:t>
            </a:r>
            <a:r>
              <a:rPr lang="zh-CN" altLang="en-US" sz="2000" dirty="0" smtClean="0">
                <a:latin typeface="Times New Roman" pitchFamily="18" charset="0"/>
              </a:rPr>
              <a:t>的子图不含</a:t>
            </a:r>
            <a:r>
              <a:rPr lang="en-US" altLang="zh-CN" sz="2000" dirty="0" smtClean="0">
                <a:latin typeface="Times New Roman" pitchFamily="18" charset="0"/>
              </a:rPr>
              <a:t>G</a:t>
            </a:r>
            <a:r>
              <a:rPr lang="zh-CN" altLang="en-US" sz="2000" dirty="0" smtClean="0">
                <a:latin typeface="Times New Roman" pitchFamily="18" charset="0"/>
              </a:rPr>
              <a:t>的圈</a:t>
            </a:r>
            <a:r>
              <a:rPr lang="zh-CN" altLang="en-US" sz="2800" dirty="0" smtClean="0">
                <a:latin typeface="Times New Roman" pitchFamily="18" charset="0"/>
              </a:rPr>
              <a:t>。</a:t>
            </a:r>
            <a:r>
              <a:rPr lang="zh-CN" altLang="en-US" sz="2800" dirty="0" smtClean="0"/>
              <a:t> </a:t>
            </a:r>
          </a:p>
          <a:p>
            <a:pPr lvl="2"/>
            <a:endParaRPr lang="zh-CN" altLang="en-US" dirty="0"/>
          </a:p>
        </p:txBody>
      </p:sp>
      <p:grpSp>
        <p:nvGrpSpPr>
          <p:cNvPr id="4" name="Group 59"/>
          <p:cNvGrpSpPr>
            <a:grpSpLocks/>
          </p:cNvGrpSpPr>
          <p:nvPr/>
        </p:nvGrpSpPr>
        <p:grpSpPr bwMode="auto">
          <a:xfrm>
            <a:off x="5072066" y="1409704"/>
            <a:ext cx="3455988" cy="2590800"/>
            <a:chOff x="3288" y="754"/>
            <a:chExt cx="2177" cy="1632"/>
          </a:xfrm>
        </p:grpSpPr>
        <p:grpSp>
          <p:nvGrpSpPr>
            <p:cNvPr id="5" name="Group 57"/>
            <p:cNvGrpSpPr>
              <a:grpSpLocks/>
            </p:cNvGrpSpPr>
            <p:nvPr/>
          </p:nvGrpSpPr>
          <p:grpSpPr bwMode="auto">
            <a:xfrm>
              <a:off x="3506" y="924"/>
              <a:ext cx="1741" cy="1311"/>
              <a:chOff x="3506" y="924"/>
              <a:chExt cx="1741" cy="1311"/>
            </a:xfrm>
          </p:grpSpPr>
          <p:sp>
            <p:nvSpPr>
              <p:cNvPr id="41" name="Line 16"/>
              <p:cNvSpPr>
                <a:spLocks noChangeShapeType="1"/>
              </p:cNvSpPr>
              <p:nvPr/>
            </p:nvSpPr>
            <p:spPr bwMode="auto">
              <a:xfrm>
                <a:off x="3723" y="924"/>
                <a:ext cx="545" cy="89"/>
              </a:xfrm>
              <a:prstGeom prst="line">
                <a:avLst/>
              </a:prstGeom>
              <a:noFill/>
              <a:ln w="9525">
                <a:solidFill>
                  <a:srgbClr val="FF0000"/>
                </a:solidFill>
                <a:round/>
                <a:headEnd/>
                <a:tailEnd/>
              </a:ln>
            </p:spPr>
            <p:txBody>
              <a:bodyPr/>
              <a:lstStyle/>
              <a:p>
                <a:endParaRPr lang="zh-CN" altLang="en-US"/>
              </a:p>
            </p:txBody>
          </p:sp>
          <p:sp>
            <p:nvSpPr>
              <p:cNvPr id="42" name="Line 18"/>
              <p:cNvSpPr>
                <a:spLocks noChangeShapeType="1"/>
              </p:cNvSpPr>
              <p:nvPr/>
            </p:nvSpPr>
            <p:spPr bwMode="auto">
              <a:xfrm flipH="1">
                <a:off x="4485" y="1355"/>
                <a:ext cx="653" cy="177"/>
              </a:xfrm>
              <a:prstGeom prst="line">
                <a:avLst/>
              </a:prstGeom>
              <a:noFill/>
              <a:ln w="9525">
                <a:solidFill>
                  <a:srgbClr val="FF0000"/>
                </a:solidFill>
                <a:round/>
                <a:headEnd/>
                <a:tailEnd/>
              </a:ln>
            </p:spPr>
            <p:txBody>
              <a:bodyPr/>
              <a:lstStyle/>
              <a:p>
                <a:endParaRPr lang="zh-CN" altLang="en-US"/>
              </a:p>
            </p:txBody>
          </p:sp>
          <p:sp>
            <p:nvSpPr>
              <p:cNvPr id="43" name="Freeform 20"/>
              <p:cNvSpPr>
                <a:spLocks/>
              </p:cNvSpPr>
              <p:nvPr/>
            </p:nvSpPr>
            <p:spPr bwMode="auto">
              <a:xfrm>
                <a:off x="4159" y="1437"/>
                <a:ext cx="1088" cy="798"/>
              </a:xfrm>
              <a:custGeom>
                <a:avLst/>
                <a:gdLst>
                  <a:gd name="T0" fmla="*/ 658 w 1800"/>
                  <a:gd name="T1" fmla="*/ 0 h 1404"/>
                  <a:gd name="T2" fmla="*/ 461 w 1800"/>
                  <a:gd name="T3" fmla="*/ 353 h 1404"/>
                  <a:gd name="T4" fmla="*/ 0 w 1800"/>
                  <a:gd name="T5" fmla="*/ 454 h 1404"/>
                  <a:gd name="T6" fmla="*/ 0 60000 65536"/>
                  <a:gd name="T7" fmla="*/ 0 60000 65536"/>
                  <a:gd name="T8" fmla="*/ 0 60000 65536"/>
                  <a:gd name="T9" fmla="*/ 0 w 1800"/>
                  <a:gd name="T10" fmla="*/ 0 h 1404"/>
                  <a:gd name="T11" fmla="*/ 1800 w 1800"/>
                  <a:gd name="T12" fmla="*/ 1404 h 1404"/>
                </a:gdLst>
                <a:ahLst/>
                <a:cxnLst>
                  <a:cxn ang="T6">
                    <a:pos x="T0" y="T1"/>
                  </a:cxn>
                  <a:cxn ang="T7">
                    <a:pos x="T2" y="T3"/>
                  </a:cxn>
                  <a:cxn ang="T8">
                    <a:pos x="T4" y="T5"/>
                  </a:cxn>
                </a:cxnLst>
                <a:rect l="T9" t="T10" r="T11" b="T12"/>
                <a:pathLst>
                  <a:path w="1800" h="1404">
                    <a:moveTo>
                      <a:pt x="1800" y="0"/>
                    </a:moveTo>
                    <a:cubicBezTo>
                      <a:pt x="1680" y="429"/>
                      <a:pt x="1560" y="858"/>
                      <a:pt x="1260" y="1092"/>
                    </a:cubicBezTo>
                    <a:cubicBezTo>
                      <a:pt x="960" y="1326"/>
                      <a:pt x="210" y="1352"/>
                      <a:pt x="0" y="1404"/>
                    </a:cubicBezTo>
                  </a:path>
                </a:pathLst>
              </a:custGeom>
              <a:solidFill>
                <a:schemeClr val="bg1"/>
              </a:solidFill>
              <a:ln w="9525">
                <a:solidFill>
                  <a:srgbClr val="FF0000"/>
                </a:solidFill>
                <a:round/>
                <a:headEnd/>
                <a:tailEnd/>
              </a:ln>
            </p:spPr>
            <p:txBody>
              <a:bodyPr/>
              <a:lstStyle/>
              <a:p>
                <a:endParaRPr lang="zh-CN" altLang="en-US"/>
              </a:p>
            </p:txBody>
          </p:sp>
          <p:sp>
            <p:nvSpPr>
              <p:cNvPr id="44" name="Line 22"/>
              <p:cNvSpPr>
                <a:spLocks noChangeShapeType="1"/>
              </p:cNvSpPr>
              <p:nvPr/>
            </p:nvSpPr>
            <p:spPr bwMode="auto">
              <a:xfrm>
                <a:off x="3506" y="1696"/>
                <a:ext cx="435" cy="443"/>
              </a:xfrm>
              <a:prstGeom prst="line">
                <a:avLst/>
              </a:prstGeom>
              <a:noFill/>
              <a:ln w="9525">
                <a:solidFill>
                  <a:srgbClr val="FF0000"/>
                </a:solidFill>
                <a:round/>
                <a:headEnd/>
                <a:tailEnd/>
              </a:ln>
            </p:spPr>
            <p:txBody>
              <a:bodyPr/>
              <a:lstStyle/>
              <a:p>
                <a:endParaRPr lang="zh-CN" altLang="en-US"/>
              </a:p>
            </p:txBody>
          </p:sp>
          <p:sp>
            <p:nvSpPr>
              <p:cNvPr id="45" name="Freeform 23"/>
              <p:cNvSpPr>
                <a:spLocks/>
              </p:cNvSpPr>
              <p:nvPr/>
            </p:nvSpPr>
            <p:spPr bwMode="auto">
              <a:xfrm>
                <a:off x="3996" y="1096"/>
                <a:ext cx="381" cy="1063"/>
              </a:xfrm>
              <a:custGeom>
                <a:avLst/>
                <a:gdLst>
                  <a:gd name="T0" fmla="*/ 230 w 630"/>
                  <a:gd name="T1" fmla="*/ 0 h 1872"/>
                  <a:gd name="T2" fmla="*/ 33 w 630"/>
                  <a:gd name="T3" fmla="*/ 201 h 1872"/>
                  <a:gd name="T4" fmla="*/ 33 w 630"/>
                  <a:gd name="T5" fmla="*/ 604 h 1872"/>
                  <a:gd name="T6" fmla="*/ 0 60000 65536"/>
                  <a:gd name="T7" fmla="*/ 0 60000 65536"/>
                  <a:gd name="T8" fmla="*/ 0 60000 65536"/>
                  <a:gd name="T9" fmla="*/ 0 w 630"/>
                  <a:gd name="T10" fmla="*/ 0 h 1872"/>
                  <a:gd name="T11" fmla="*/ 630 w 630"/>
                  <a:gd name="T12" fmla="*/ 1872 h 1872"/>
                </a:gdLst>
                <a:ahLst/>
                <a:cxnLst>
                  <a:cxn ang="T6">
                    <a:pos x="T0" y="T1"/>
                  </a:cxn>
                  <a:cxn ang="T7">
                    <a:pos x="T2" y="T3"/>
                  </a:cxn>
                  <a:cxn ang="T8">
                    <a:pos x="T4" y="T5"/>
                  </a:cxn>
                </a:cxnLst>
                <a:rect l="T9" t="T10" r="T11" b="T12"/>
                <a:pathLst>
                  <a:path w="630" h="1872">
                    <a:moveTo>
                      <a:pt x="630" y="0"/>
                    </a:moveTo>
                    <a:cubicBezTo>
                      <a:pt x="405" y="156"/>
                      <a:pt x="180" y="312"/>
                      <a:pt x="90" y="624"/>
                    </a:cubicBezTo>
                    <a:cubicBezTo>
                      <a:pt x="0" y="936"/>
                      <a:pt x="90" y="1664"/>
                      <a:pt x="90" y="1872"/>
                    </a:cubicBezTo>
                  </a:path>
                </a:pathLst>
              </a:custGeom>
              <a:solidFill>
                <a:schemeClr val="bg1"/>
              </a:solidFill>
              <a:ln w="9525">
                <a:solidFill>
                  <a:srgbClr val="FF0000"/>
                </a:solidFill>
                <a:round/>
                <a:headEnd/>
                <a:tailEnd/>
              </a:ln>
            </p:spPr>
            <p:txBody>
              <a:bodyPr/>
              <a:lstStyle/>
              <a:p>
                <a:endParaRPr lang="zh-CN" altLang="en-US"/>
              </a:p>
            </p:txBody>
          </p:sp>
        </p:grpSp>
        <p:grpSp>
          <p:nvGrpSpPr>
            <p:cNvPr id="6" name="Group 58"/>
            <p:cNvGrpSpPr>
              <a:grpSpLocks/>
            </p:cNvGrpSpPr>
            <p:nvPr/>
          </p:nvGrpSpPr>
          <p:grpSpPr bwMode="auto">
            <a:xfrm>
              <a:off x="3288" y="754"/>
              <a:ext cx="2177" cy="1632"/>
              <a:chOff x="3288" y="754"/>
              <a:chExt cx="2177" cy="1632"/>
            </a:xfrm>
          </p:grpSpPr>
          <p:grpSp>
            <p:nvGrpSpPr>
              <p:cNvPr id="7" name="Group 56"/>
              <p:cNvGrpSpPr>
                <a:grpSpLocks/>
              </p:cNvGrpSpPr>
              <p:nvPr/>
            </p:nvGrpSpPr>
            <p:grpSpPr bwMode="auto">
              <a:xfrm>
                <a:off x="3288" y="754"/>
                <a:ext cx="2177" cy="1632"/>
                <a:chOff x="3288" y="754"/>
                <a:chExt cx="2177" cy="1632"/>
              </a:xfrm>
            </p:grpSpPr>
            <p:sp>
              <p:nvSpPr>
                <p:cNvPr id="30" name="Oval 9"/>
                <p:cNvSpPr>
                  <a:spLocks noChangeArrowheads="1"/>
                </p:cNvSpPr>
                <p:nvPr/>
              </p:nvSpPr>
              <p:spPr bwMode="auto">
                <a:xfrm>
                  <a:off x="3397" y="754"/>
                  <a:ext cx="326" cy="266"/>
                </a:xfrm>
                <a:prstGeom prst="ellipse">
                  <a:avLst/>
                </a:prstGeom>
                <a:solidFill>
                  <a:schemeClr val="bg1"/>
                </a:solidFill>
                <a:ln w="9525">
                  <a:solidFill>
                    <a:schemeClr val="tx1"/>
                  </a:solidFill>
                  <a:round/>
                  <a:headEnd/>
                  <a:tailEnd/>
                </a:ln>
              </p:spPr>
              <p:txBody>
                <a:bodyPr/>
                <a:lstStyle/>
                <a:p>
                  <a:pPr algn="just"/>
                  <a:r>
                    <a:rPr lang="en-US" altLang="zh-CN" sz="1600">
                      <a:latin typeface="Times New Roman" pitchFamily="18" charset="0"/>
                    </a:rPr>
                    <a:t>1</a:t>
                  </a:r>
                  <a:endParaRPr lang="en-US" altLang="zh-CN" sz="1600"/>
                </a:p>
              </p:txBody>
            </p:sp>
            <p:sp>
              <p:nvSpPr>
                <p:cNvPr id="31" name="Oval 10"/>
                <p:cNvSpPr>
                  <a:spLocks noChangeArrowheads="1"/>
                </p:cNvSpPr>
                <p:nvPr/>
              </p:nvSpPr>
              <p:spPr bwMode="auto">
                <a:xfrm>
                  <a:off x="4268" y="843"/>
                  <a:ext cx="326" cy="266"/>
                </a:xfrm>
                <a:prstGeom prst="ellipse">
                  <a:avLst/>
                </a:prstGeom>
                <a:solidFill>
                  <a:schemeClr val="bg1"/>
                </a:solidFill>
                <a:ln w="9525">
                  <a:solidFill>
                    <a:schemeClr val="tx1"/>
                  </a:solidFill>
                  <a:round/>
                  <a:headEnd/>
                  <a:tailEnd/>
                </a:ln>
              </p:spPr>
              <p:txBody>
                <a:bodyPr/>
                <a:lstStyle/>
                <a:p>
                  <a:pPr algn="just"/>
                  <a:r>
                    <a:rPr lang="en-US" altLang="zh-CN" sz="1600">
                      <a:latin typeface="Times New Roman" pitchFamily="18" charset="0"/>
                    </a:rPr>
                    <a:t>2</a:t>
                  </a:r>
                  <a:endParaRPr lang="en-US" altLang="zh-CN" sz="1600"/>
                </a:p>
              </p:txBody>
            </p:sp>
            <p:sp>
              <p:nvSpPr>
                <p:cNvPr id="32" name="Oval 11"/>
                <p:cNvSpPr>
                  <a:spLocks noChangeArrowheads="1"/>
                </p:cNvSpPr>
                <p:nvPr/>
              </p:nvSpPr>
              <p:spPr bwMode="auto">
                <a:xfrm>
                  <a:off x="3288" y="1437"/>
                  <a:ext cx="327" cy="266"/>
                </a:xfrm>
                <a:prstGeom prst="ellipse">
                  <a:avLst/>
                </a:prstGeom>
                <a:solidFill>
                  <a:schemeClr val="bg1"/>
                </a:solidFill>
                <a:ln w="9525">
                  <a:solidFill>
                    <a:schemeClr val="tx1"/>
                  </a:solidFill>
                  <a:round/>
                  <a:headEnd/>
                  <a:tailEnd/>
                </a:ln>
              </p:spPr>
              <p:txBody>
                <a:bodyPr/>
                <a:lstStyle/>
                <a:p>
                  <a:pPr algn="just"/>
                  <a:r>
                    <a:rPr lang="en-US" altLang="zh-CN" sz="1600">
                      <a:latin typeface="Times New Roman" pitchFamily="18" charset="0"/>
                    </a:rPr>
                    <a:t>4</a:t>
                  </a:r>
                  <a:endParaRPr lang="en-US" altLang="zh-CN" sz="1600"/>
                </a:p>
              </p:txBody>
            </p:sp>
            <p:sp>
              <p:nvSpPr>
                <p:cNvPr id="33" name="Oval 12"/>
                <p:cNvSpPr>
                  <a:spLocks noChangeArrowheads="1"/>
                </p:cNvSpPr>
                <p:nvPr/>
              </p:nvSpPr>
              <p:spPr bwMode="auto">
                <a:xfrm>
                  <a:off x="4268" y="1526"/>
                  <a:ext cx="326" cy="266"/>
                </a:xfrm>
                <a:prstGeom prst="ellipse">
                  <a:avLst/>
                </a:prstGeom>
                <a:solidFill>
                  <a:schemeClr val="bg1"/>
                </a:solidFill>
                <a:ln w="9525">
                  <a:solidFill>
                    <a:schemeClr val="tx1"/>
                  </a:solidFill>
                  <a:round/>
                  <a:headEnd/>
                  <a:tailEnd/>
                </a:ln>
              </p:spPr>
              <p:txBody>
                <a:bodyPr/>
                <a:lstStyle/>
                <a:p>
                  <a:pPr algn="just"/>
                  <a:r>
                    <a:rPr lang="en-US" altLang="zh-CN" sz="1600">
                      <a:latin typeface="Times New Roman" pitchFamily="18" charset="0"/>
                    </a:rPr>
                    <a:t>5</a:t>
                  </a:r>
                  <a:endParaRPr lang="en-US" altLang="zh-CN" sz="1600"/>
                </a:p>
              </p:txBody>
            </p:sp>
            <p:sp>
              <p:nvSpPr>
                <p:cNvPr id="34" name="Oval 13"/>
                <p:cNvSpPr>
                  <a:spLocks noChangeArrowheads="1"/>
                </p:cNvSpPr>
                <p:nvPr/>
              </p:nvSpPr>
              <p:spPr bwMode="auto">
                <a:xfrm>
                  <a:off x="3832" y="2120"/>
                  <a:ext cx="327" cy="266"/>
                </a:xfrm>
                <a:prstGeom prst="ellipse">
                  <a:avLst/>
                </a:prstGeom>
                <a:solidFill>
                  <a:schemeClr val="bg1"/>
                </a:solidFill>
                <a:ln w="9525">
                  <a:solidFill>
                    <a:schemeClr val="tx1"/>
                  </a:solidFill>
                  <a:round/>
                  <a:headEnd/>
                  <a:tailEnd/>
                </a:ln>
              </p:spPr>
              <p:txBody>
                <a:bodyPr/>
                <a:lstStyle/>
                <a:p>
                  <a:pPr algn="just"/>
                  <a:r>
                    <a:rPr lang="en-US" altLang="zh-CN" sz="1600">
                      <a:latin typeface="Times New Roman" pitchFamily="18" charset="0"/>
                    </a:rPr>
                    <a:t>6</a:t>
                  </a:r>
                  <a:endParaRPr lang="en-US" altLang="zh-CN" sz="1600"/>
                </a:p>
              </p:txBody>
            </p:sp>
            <p:sp>
              <p:nvSpPr>
                <p:cNvPr id="35" name="Oval 14"/>
                <p:cNvSpPr>
                  <a:spLocks noChangeArrowheads="1"/>
                </p:cNvSpPr>
                <p:nvPr/>
              </p:nvSpPr>
              <p:spPr bwMode="auto">
                <a:xfrm>
                  <a:off x="5138" y="1184"/>
                  <a:ext cx="327" cy="266"/>
                </a:xfrm>
                <a:prstGeom prst="ellipse">
                  <a:avLst/>
                </a:prstGeom>
                <a:solidFill>
                  <a:schemeClr val="bg1"/>
                </a:solidFill>
                <a:ln w="9525">
                  <a:solidFill>
                    <a:schemeClr val="tx1"/>
                  </a:solidFill>
                  <a:round/>
                  <a:headEnd/>
                  <a:tailEnd/>
                </a:ln>
              </p:spPr>
              <p:txBody>
                <a:bodyPr/>
                <a:lstStyle/>
                <a:p>
                  <a:pPr algn="just"/>
                  <a:r>
                    <a:rPr lang="en-US" altLang="zh-CN" sz="1600">
                      <a:latin typeface="Times New Roman" pitchFamily="18" charset="0"/>
                    </a:rPr>
                    <a:t>3</a:t>
                  </a:r>
                  <a:endParaRPr lang="en-US" altLang="zh-CN" sz="1600"/>
                </a:p>
              </p:txBody>
            </p:sp>
            <p:sp>
              <p:nvSpPr>
                <p:cNvPr id="36" name="Line 15"/>
                <p:cNvSpPr>
                  <a:spLocks noChangeShapeType="1"/>
                </p:cNvSpPr>
                <p:nvPr/>
              </p:nvSpPr>
              <p:spPr bwMode="auto">
                <a:xfrm>
                  <a:off x="3506" y="1013"/>
                  <a:ext cx="0" cy="443"/>
                </a:xfrm>
                <a:prstGeom prst="line">
                  <a:avLst/>
                </a:prstGeom>
                <a:noFill/>
                <a:ln w="9525">
                  <a:solidFill>
                    <a:schemeClr val="tx1"/>
                  </a:solidFill>
                  <a:round/>
                  <a:headEnd/>
                  <a:tailEnd/>
                </a:ln>
              </p:spPr>
              <p:txBody>
                <a:bodyPr/>
                <a:lstStyle/>
                <a:p>
                  <a:endParaRPr lang="zh-CN" altLang="en-US"/>
                </a:p>
              </p:txBody>
            </p:sp>
            <p:sp>
              <p:nvSpPr>
                <p:cNvPr id="37" name="Line 17"/>
                <p:cNvSpPr>
                  <a:spLocks noChangeShapeType="1"/>
                </p:cNvSpPr>
                <p:nvPr/>
              </p:nvSpPr>
              <p:spPr bwMode="auto">
                <a:xfrm>
                  <a:off x="3615" y="1013"/>
                  <a:ext cx="762" cy="532"/>
                </a:xfrm>
                <a:prstGeom prst="line">
                  <a:avLst/>
                </a:prstGeom>
                <a:noFill/>
                <a:ln w="9525">
                  <a:solidFill>
                    <a:schemeClr val="tx1"/>
                  </a:solidFill>
                  <a:round/>
                  <a:headEnd/>
                  <a:tailEnd/>
                </a:ln>
              </p:spPr>
              <p:txBody>
                <a:bodyPr/>
                <a:lstStyle/>
                <a:p>
                  <a:endParaRPr lang="zh-CN" altLang="en-US"/>
                </a:p>
              </p:txBody>
            </p:sp>
            <p:sp>
              <p:nvSpPr>
                <p:cNvPr id="38" name="Line 19"/>
                <p:cNvSpPr>
                  <a:spLocks noChangeShapeType="1"/>
                </p:cNvSpPr>
                <p:nvPr/>
              </p:nvSpPr>
              <p:spPr bwMode="auto">
                <a:xfrm flipH="1">
                  <a:off x="4050" y="1696"/>
                  <a:ext cx="218" cy="443"/>
                </a:xfrm>
                <a:prstGeom prst="line">
                  <a:avLst/>
                </a:prstGeom>
                <a:noFill/>
                <a:ln w="9525">
                  <a:solidFill>
                    <a:schemeClr val="tx1"/>
                  </a:solidFill>
                  <a:round/>
                  <a:headEnd/>
                  <a:tailEnd/>
                </a:ln>
              </p:spPr>
              <p:txBody>
                <a:bodyPr/>
                <a:lstStyle/>
                <a:p>
                  <a:endParaRPr lang="zh-CN" altLang="en-US"/>
                </a:p>
              </p:txBody>
            </p:sp>
            <p:sp>
              <p:nvSpPr>
                <p:cNvPr id="39" name="Line 21"/>
                <p:cNvSpPr>
                  <a:spLocks noChangeShapeType="1"/>
                </p:cNvSpPr>
                <p:nvPr/>
              </p:nvSpPr>
              <p:spPr bwMode="auto">
                <a:xfrm>
                  <a:off x="4594" y="972"/>
                  <a:ext cx="544" cy="266"/>
                </a:xfrm>
                <a:prstGeom prst="line">
                  <a:avLst/>
                </a:prstGeom>
                <a:noFill/>
                <a:ln w="9525">
                  <a:solidFill>
                    <a:schemeClr val="tx1"/>
                  </a:solidFill>
                  <a:round/>
                  <a:headEnd/>
                  <a:tailEnd/>
                </a:ln>
              </p:spPr>
              <p:txBody>
                <a:bodyPr/>
                <a:lstStyle/>
                <a:p>
                  <a:endParaRPr lang="zh-CN" altLang="en-US"/>
                </a:p>
              </p:txBody>
            </p:sp>
            <p:sp>
              <p:nvSpPr>
                <p:cNvPr id="40" name="Line 24"/>
                <p:cNvSpPr>
                  <a:spLocks noChangeShapeType="1"/>
                </p:cNvSpPr>
                <p:nvPr/>
              </p:nvSpPr>
              <p:spPr bwMode="auto">
                <a:xfrm>
                  <a:off x="4485" y="1096"/>
                  <a:ext cx="0" cy="443"/>
                </a:xfrm>
                <a:prstGeom prst="line">
                  <a:avLst/>
                </a:prstGeom>
                <a:noFill/>
                <a:ln w="9525">
                  <a:solidFill>
                    <a:schemeClr val="tx1"/>
                  </a:solidFill>
                  <a:round/>
                  <a:headEnd/>
                  <a:tailEnd/>
                </a:ln>
              </p:spPr>
              <p:txBody>
                <a:bodyPr/>
                <a:lstStyle/>
                <a:p>
                  <a:endParaRPr lang="zh-CN" altLang="en-US"/>
                </a:p>
              </p:txBody>
            </p:sp>
          </p:grpSp>
          <p:grpSp>
            <p:nvGrpSpPr>
              <p:cNvPr id="8" name="Group 25"/>
              <p:cNvGrpSpPr>
                <a:grpSpLocks/>
              </p:cNvGrpSpPr>
              <p:nvPr/>
            </p:nvGrpSpPr>
            <p:grpSpPr bwMode="auto">
              <a:xfrm>
                <a:off x="3308" y="785"/>
                <a:ext cx="1825" cy="1417"/>
                <a:chOff x="1260" y="6901"/>
                <a:chExt cx="3012" cy="2496"/>
              </a:xfrm>
            </p:grpSpPr>
            <p:sp>
              <p:nvSpPr>
                <p:cNvPr id="15" name="Rectangle 26"/>
                <p:cNvSpPr>
                  <a:spLocks noChangeArrowheads="1"/>
                </p:cNvSpPr>
                <p:nvPr/>
              </p:nvSpPr>
              <p:spPr bwMode="auto">
                <a:xfrm>
                  <a:off x="2286" y="6901"/>
                  <a:ext cx="312" cy="312"/>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10</a:t>
                  </a:r>
                  <a:endParaRPr lang="en-US" altLang="zh-CN" sz="1600"/>
                </a:p>
              </p:txBody>
            </p:sp>
            <p:sp>
              <p:nvSpPr>
                <p:cNvPr id="16" name="Rectangle 27"/>
                <p:cNvSpPr>
                  <a:spLocks noChangeArrowheads="1"/>
                </p:cNvSpPr>
                <p:nvPr/>
              </p:nvSpPr>
              <p:spPr bwMode="auto">
                <a:xfrm>
                  <a:off x="1542" y="8746"/>
                  <a:ext cx="312" cy="312"/>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20</a:t>
                  </a:r>
                  <a:endParaRPr lang="en-US" altLang="zh-CN" sz="1600"/>
                </a:p>
              </p:txBody>
            </p:sp>
            <p:sp>
              <p:nvSpPr>
                <p:cNvPr id="17" name="Rectangle 28"/>
                <p:cNvSpPr>
                  <a:spLocks noChangeArrowheads="1"/>
                </p:cNvSpPr>
                <p:nvPr/>
              </p:nvSpPr>
              <p:spPr bwMode="auto">
                <a:xfrm>
                  <a:off x="1260" y="7525"/>
                  <a:ext cx="312" cy="312"/>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30</a:t>
                  </a:r>
                  <a:endParaRPr lang="en-US" altLang="zh-CN" sz="1600"/>
                </a:p>
              </p:txBody>
            </p:sp>
            <p:sp>
              <p:nvSpPr>
                <p:cNvPr id="18" name="Rectangle 29"/>
                <p:cNvSpPr>
                  <a:spLocks noChangeArrowheads="1"/>
                </p:cNvSpPr>
                <p:nvPr/>
              </p:nvSpPr>
              <p:spPr bwMode="auto">
                <a:xfrm>
                  <a:off x="2880" y="7903"/>
                  <a:ext cx="312" cy="312"/>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40</a:t>
                  </a:r>
                  <a:endParaRPr lang="en-US" altLang="zh-CN" sz="1600"/>
                </a:p>
              </p:txBody>
            </p:sp>
            <p:sp>
              <p:nvSpPr>
                <p:cNvPr id="19" name="Rectangle 30"/>
                <p:cNvSpPr>
                  <a:spLocks noChangeArrowheads="1"/>
                </p:cNvSpPr>
                <p:nvPr/>
              </p:nvSpPr>
              <p:spPr bwMode="auto">
                <a:xfrm>
                  <a:off x="3420" y="7368"/>
                  <a:ext cx="312" cy="312"/>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50</a:t>
                  </a:r>
                  <a:endParaRPr lang="en-US" altLang="zh-CN" sz="1600"/>
                </a:p>
              </p:txBody>
            </p:sp>
            <p:sp>
              <p:nvSpPr>
                <p:cNvPr id="20" name="Rectangle 31"/>
                <p:cNvSpPr>
                  <a:spLocks noChangeArrowheads="1"/>
                </p:cNvSpPr>
                <p:nvPr/>
              </p:nvSpPr>
              <p:spPr bwMode="auto">
                <a:xfrm>
                  <a:off x="2160" y="8305"/>
                  <a:ext cx="312" cy="312"/>
                </a:xfrm>
                <a:prstGeom prst="rect">
                  <a:avLst/>
                </a:prstGeom>
                <a:solidFill>
                  <a:schemeClr val="bg1"/>
                </a:solidFill>
                <a:ln w="9525">
                  <a:noFill/>
                  <a:miter lim="800000"/>
                  <a:headEnd/>
                  <a:tailEnd/>
                </a:ln>
              </p:spPr>
              <p:txBody>
                <a:bodyPr lIns="0" tIns="0" rIns="0" bIns="0"/>
                <a:lstStyle/>
                <a:p>
                  <a:pPr algn="just"/>
                  <a:r>
                    <a:rPr lang="en-US" altLang="zh-CN" sz="1600" dirty="0" smtClean="0">
                      <a:latin typeface="Times New Roman" pitchFamily="18" charset="0"/>
                    </a:rPr>
                    <a:t>25</a:t>
                  </a:r>
                  <a:endParaRPr lang="en-US" altLang="zh-CN" sz="1600" dirty="0"/>
                </a:p>
              </p:txBody>
            </p:sp>
            <p:sp>
              <p:nvSpPr>
                <p:cNvPr id="21" name="Rectangle 32"/>
                <p:cNvSpPr>
                  <a:spLocks noChangeArrowheads="1"/>
                </p:cNvSpPr>
                <p:nvPr/>
              </p:nvSpPr>
              <p:spPr bwMode="auto">
                <a:xfrm>
                  <a:off x="3717" y="7681"/>
                  <a:ext cx="312" cy="312"/>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35</a:t>
                  </a:r>
                  <a:endParaRPr lang="en-US" altLang="zh-CN" sz="1600"/>
                </a:p>
              </p:txBody>
            </p:sp>
            <p:sp>
              <p:nvSpPr>
                <p:cNvPr id="22" name="Rectangle 33"/>
                <p:cNvSpPr>
                  <a:spLocks noChangeArrowheads="1"/>
                </p:cNvSpPr>
                <p:nvPr/>
              </p:nvSpPr>
              <p:spPr bwMode="auto">
                <a:xfrm>
                  <a:off x="2700" y="8772"/>
                  <a:ext cx="312" cy="312"/>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55</a:t>
                  </a:r>
                  <a:endParaRPr lang="en-US" altLang="zh-CN" sz="1600"/>
                </a:p>
              </p:txBody>
            </p:sp>
            <p:sp>
              <p:nvSpPr>
                <p:cNvPr id="23" name="Rectangle 34"/>
                <p:cNvSpPr>
                  <a:spLocks noChangeArrowheads="1"/>
                </p:cNvSpPr>
                <p:nvPr/>
              </p:nvSpPr>
              <p:spPr bwMode="auto">
                <a:xfrm>
                  <a:off x="1800" y="7525"/>
                  <a:ext cx="312" cy="312"/>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45</a:t>
                  </a:r>
                  <a:endParaRPr lang="en-US" altLang="zh-CN" sz="1600"/>
                </a:p>
              </p:txBody>
            </p:sp>
            <p:sp>
              <p:nvSpPr>
                <p:cNvPr id="24" name="Rectangle 35"/>
                <p:cNvSpPr>
                  <a:spLocks noChangeArrowheads="1"/>
                </p:cNvSpPr>
                <p:nvPr/>
              </p:nvSpPr>
              <p:spPr bwMode="auto">
                <a:xfrm>
                  <a:off x="3960" y="9085"/>
                  <a:ext cx="312" cy="312"/>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15</a:t>
                  </a:r>
                  <a:endParaRPr lang="en-US" altLang="zh-CN" sz="1600"/>
                </a:p>
              </p:txBody>
            </p:sp>
            <p:sp>
              <p:nvSpPr>
                <p:cNvPr id="25" name="Rectangle 36"/>
                <p:cNvSpPr>
                  <a:spLocks noChangeArrowheads="1"/>
                </p:cNvSpPr>
                <p:nvPr/>
              </p:nvSpPr>
              <p:spPr bwMode="auto">
                <a:xfrm>
                  <a:off x="2381" y="7212"/>
                  <a:ext cx="142" cy="312"/>
                </a:xfrm>
                <a:prstGeom prst="rect">
                  <a:avLst/>
                </a:prstGeom>
                <a:solidFill>
                  <a:schemeClr val="bg1"/>
                </a:solidFill>
                <a:ln w="9525">
                  <a:noFill/>
                  <a:miter lim="800000"/>
                  <a:headEnd/>
                  <a:tailEnd/>
                </a:ln>
              </p:spPr>
              <p:txBody>
                <a:bodyPr lIns="0" tIns="0" rIns="0" bIns="0"/>
                <a:lstStyle/>
                <a:p>
                  <a:pPr algn="just"/>
                  <a:r>
                    <a:rPr lang="en-US" altLang="zh-CN" sz="1600">
                      <a:solidFill>
                        <a:srgbClr val="FF0000"/>
                      </a:solidFill>
                      <a:latin typeface="Times New Roman" pitchFamily="18" charset="0"/>
                    </a:rPr>
                    <a:t>1</a:t>
                  </a:r>
                  <a:endParaRPr lang="en-US" altLang="zh-CN" sz="1600"/>
                </a:p>
              </p:txBody>
            </p:sp>
            <p:sp>
              <p:nvSpPr>
                <p:cNvPr id="26" name="Rectangle 37"/>
                <p:cNvSpPr>
                  <a:spLocks noChangeArrowheads="1"/>
                </p:cNvSpPr>
                <p:nvPr/>
              </p:nvSpPr>
              <p:spPr bwMode="auto">
                <a:xfrm>
                  <a:off x="2225" y="7992"/>
                  <a:ext cx="240" cy="312"/>
                </a:xfrm>
                <a:prstGeom prst="rect">
                  <a:avLst/>
                </a:prstGeom>
                <a:solidFill>
                  <a:schemeClr val="bg1"/>
                </a:solidFill>
                <a:ln w="9525">
                  <a:noFill/>
                  <a:miter lim="800000"/>
                  <a:headEnd/>
                  <a:tailEnd/>
                </a:ln>
              </p:spPr>
              <p:txBody>
                <a:bodyPr lIns="0" tIns="0" rIns="0" bIns="0"/>
                <a:lstStyle/>
                <a:p>
                  <a:pPr algn="just"/>
                  <a:r>
                    <a:rPr lang="en-US" altLang="zh-CN" sz="1600">
                      <a:solidFill>
                        <a:srgbClr val="FF0000"/>
                      </a:solidFill>
                      <a:latin typeface="Times New Roman" pitchFamily="18" charset="0"/>
                    </a:rPr>
                    <a:t>2</a:t>
                  </a:r>
                  <a:endParaRPr lang="en-US" altLang="zh-CN" sz="1600"/>
                </a:p>
              </p:txBody>
            </p:sp>
            <p:sp>
              <p:nvSpPr>
                <p:cNvPr id="27" name="Rectangle 38"/>
                <p:cNvSpPr>
                  <a:spLocks noChangeArrowheads="1"/>
                </p:cNvSpPr>
                <p:nvPr/>
              </p:nvSpPr>
              <p:spPr bwMode="auto">
                <a:xfrm>
                  <a:off x="3960" y="8616"/>
                  <a:ext cx="180" cy="312"/>
                </a:xfrm>
                <a:prstGeom prst="rect">
                  <a:avLst/>
                </a:prstGeom>
                <a:solidFill>
                  <a:schemeClr val="bg1"/>
                </a:solidFill>
                <a:ln w="9525">
                  <a:noFill/>
                  <a:miter lim="800000"/>
                  <a:headEnd/>
                  <a:tailEnd/>
                </a:ln>
              </p:spPr>
              <p:txBody>
                <a:bodyPr lIns="0" tIns="0" rIns="0" bIns="0"/>
                <a:lstStyle/>
                <a:p>
                  <a:pPr algn="just"/>
                  <a:r>
                    <a:rPr lang="en-US" altLang="zh-CN" sz="1600">
                      <a:solidFill>
                        <a:srgbClr val="FF0000"/>
                      </a:solidFill>
                      <a:latin typeface="Times New Roman" pitchFamily="18" charset="0"/>
                    </a:rPr>
                    <a:t>3</a:t>
                  </a:r>
                  <a:endParaRPr lang="en-US" altLang="zh-CN" sz="1600"/>
                </a:p>
              </p:txBody>
            </p:sp>
            <p:sp>
              <p:nvSpPr>
                <p:cNvPr id="28" name="Rectangle 39"/>
                <p:cNvSpPr>
                  <a:spLocks noChangeArrowheads="1"/>
                </p:cNvSpPr>
                <p:nvPr/>
              </p:nvSpPr>
              <p:spPr bwMode="auto">
                <a:xfrm>
                  <a:off x="3689" y="8018"/>
                  <a:ext cx="142" cy="312"/>
                </a:xfrm>
                <a:prstGeom prst="rect">
                  <a:avLst/>
                </a:prstGeom>
                <a:solidFill>
                  <a:schemeClr val="bg1"/>
                </a:solidFill>
                <a:ln w="9525">
                  <a:noFill/>
                  <a:miter lim="800000"/>
                  <a:headEnd/>
                  <a:tailEnd/>
                </a:ln>
              </p:spPr>
              <p:txBody>
                <a:bodyPr lIns="0" tIns="0" rIns="0" bIns="0"/>
                <a:lstStyle/>
                <a:p>
                  <a:pPr algn="just"/>
                  <a:r>
                    <a:rPr lang="en-US" altLang="zh-CN" sz="1600">
                      <a:solidFill>
                        <a:srgbClr val="FF0000"/>
                      </a:solidFill>
                      <a:latin typeface="Times New Roman" pitchFamily="18" charset="0"/>
                    </a:rPr>
                    <a:t>5</a:t>
                  </a:r>
                  <a:endParaRPr lang="en-US" altLang="zh-CN" sz="1600"/>
                </a:p>
              </p:txBody>
            </p:sp>
            <p:sp>
              <p:nvSpPr>
                <p:cNvPr id="29" name="Rectangle 40"/>
                <p:cNvSpPr>
                  <a:spLocks noChangeArrowheads="1"/>
                </p:cNvSpPr>
                <p:nvPr/>
              </p:nvSpPr>
              <p:spPr bwMode="auto">
                <a:xfrm>
                  <a:off x="1865" y="8928"/>
                  <a:ext cx="142" cy="312"/>
                </a:xfrm>
                <a:prstGeom prst="rect">
                  <a:avLst/>
                </a:prstGeom>
                <a:solidFill>
                  <a:schemeClr val="bg1"/>
                </a:solidFill>
                <a:ln w="9525">
                  <a:noFill/>
                  <a:miter lim="800000"/>
                  <a:headEnd/>
                  <a:tailEnd/>
                </a:ln>
              </p:spPr>
              <p:txBody>
                <a:bodyPr lIns="0" tIns="0" rIns="0" bIns="0"/>
                <a:lstStyle/>
                <a:p>
                  <a:pPr algn="just"/>
                  <a:r>
                    <a:rPr lang="en-US" altLang="zh-CN" sz="1600">
                      <a:solidFill>
                        <a:srgbClr val="FF0000"/>
                      </a:solidFill>
                      <a:latin typeface="Times New Roman" pitchFamily="18" charset="0"/>
                    </a:rPr>
                    <a:t>4</a:t>
                  </a:r>
                  <a:endParaRPr lang="en-US" altLang="zh-CN" sz="1600"/>
                </a:p>
              </p:txBody>
            </p:sp>
          </p:grpSp>
          <p:grpSp>
            <p:nvGrpSpPr>
              <p:cNvPr id="9" name="Group 55"/>
              <p:cNvGrpSpPr>
                <a:grpSpLocks/>
              </p:cNvGrpSpPr>
              <p:nvPr/>
            </p:nvGrpSpPr>
            <p:grpSpPr bwMode="auto">
              <a:xfrm>
                <a:off x="3787" y="935"/>
                <a:ext cx="1452" cy="1044"/>
                <a:chOff x="3787" y="935"/>
                <a:chExt cx="1452" cy="1044"/>
              </a:xfrm>
            </p:grpSpPr>
            <p:sp>
              <p:nvSpPr>
                <p:cNvPr id="10" name="Rectangle 49"/>
                <p:cNvSpPr>
                  <a:spLocks noChangeArrowheads="1"/>
                </p:cNvSpPr>
                <p:nvPr/>
              </p:nvSpPr>
              <p:spPr bwMode="auto">
                <a:xfrm>
                  <a:off x="3878" y="935"/>
                  <a:ext cx="78" cy="160"/>
                </a:xfrm>
                <a:prstGeom prst="rect">
                  <a:avLst/>
                </a:prstGeom>
                <a:solidFill>
                  <a:schemeClr val="bg1"/>
                </a:solidFill>
                <a:ln w="9525">
                  <a:noFill/>
                  <a:miter lim="800000"/>
                  <a:headEnd/>
                  <a:tailEnd/>
                </a:ln>
              </p:spPr>
              <p:txBody>
                <a:bodyPr lIns="0" tIns="0" rIns="0" bIns="0"/>
                <a:lstStyle/>
                <a:p>
                  <a:pPr algn="just"/>
                  <a:r>
                    <a:rPr lang="en-US" altLang="zh-CN" sz="1600">
                      <a:solidFill>
                        <a:srgbClr val="FFFF00"/>
                      </a:solidFill>
                      <a:latin typeface="Times New Roman" pitchFamily="18" charset="0"/>
                    </a:rPr>
                    <a:t>1</a:t>
                  </a:r>
                  <a:endParaRPr lang="en-US" altLang="zh-CN" sz="1600">
                    <a:solidFill>
                      <a:srgbClr val="FFFF00"/>
                    </a:solidFill>
                  </a:endParaRPr>
                </a:p>
              </p:txBody>
            </p:sp>
            <p:sp>
              <p:nvSpPr>
                <p:cNvPr id="11" name="Rectangle 50"/>
                <p:cNvSpPr>
                  <a:spLocks noChangeArrowheads="1"/>
                </p:cNvSpPr>
                <p:nvPr/>
              </p:nvSpPr>
              <p:spPr bwMode="auto">
                <a:xfrm>
                  <a:off x="5149" y="1797"/>
                  <a:ext cx="90" cy="137"/>
                </a:xfrm>
                <a:prstGeom prst="rect">
                  <a:avLst/>
                </a:prstGeom>
                <a:solidFill>
                  <a:schemeClr val="bg1"/>
                </a:solidFill>
                <a:ln w="9525">
                  <a:noFill/>
                  <a:miter lim="800000"/>
                  <a:headEnd/>
                  <a:tailEnd/>
                </a:ln>
              </p:spPr>
              <p:txBody>
                <a:bodyPr lIns="0" tIns="0" rIns="0" bIns="0"/>
                <a:lstStyle/>
                <a:p>
                  <a:pPr algn="just"/>
                  <a:r>
                    <a:rPr lang="en-US" altLang="zh-CN" sz="1600">
                      <a:solidFill>
                        <a:srgbClr val="FFFF00"/>
                      </a:solidFill>
                      <a:latin typeface="Times New Roman" pitchFamily="18" charset="0"/>
                    </a:rPr>
                    <a:t>2</a:t>
                  </a:r>
                  <a:endParaRPr lang="en-US" altLang="zh-CN" sz="1600">
                    <a:solidFill>
                      <a:srgbClr val="FFFF00"/>
                    </a:solidFill>
                  </a:endParaRPr>
                </a:p>
              </p:txBody>
            </p:sp>
            <p:sp>
              <p:nvSpPr>
                <p:cNvPr id="12" name="Rectangle 51"/>
                <p:cNvSpPr>
                  <a:spLocks noChangeArrowheads="1"/>
                </p:cNvSpPr>
                <p:nvPr/>
              </p:nvSpPr>
              <p:spPr bwMode="auto">
                <a:xfrm>
                  <a:off x="3787" y="1843"/>
                  <a:ext cx="91" cy="136"/>
                </a:xfrm>
                <a:prstGeom prst="rect">
                  <a:avLst/>
                </a:prstGeom>
                <a:solidFill>
                  <a:schemeClr val="bg1"/>
                </a:solidFill>
                <a:ln w="9525">
                  <a:noFill/>
                  <a:miter lim="800000"/>
                  <a:headEnd/>
                  <a:tailEnd/>
                </a:ln>
              </p:spPr>
              <p:txBody>
                <a:bodyPr lIns="0" tIns="0" rIns="0" bIns="0"/>
                <a:lstStyle/>
                <a:p>
                  <a:pPr algn="just"/>
                  <a:r>
                    <a:rPr lang="en-US" altLang="zh-CN" sz="1600">
                      <a:solidFill>
                        <a:srgbClr val="FFFF00"/>
                      </a:solidFill>
                      <a:latin typeface="Times New Roman" pitchFamily="18" charset="0"/>
                    </a:rPr>
                    <a:t>3</a:t>
                  </a:r>
                  <a:endParaRPr lang="en-US" altLang="zh-CN" sz="1600">
                    <a:solidFill>
                      <a:srgbClr val="FFFF00"/>
                    </a:solidFill>
                  </a:endParaRPr>
                </a:p>
              </p:txBody>
            </p:sp>
            <p:sp>
              <p:nvSpPr>
                <p:cNvPr id="13" name="Rectangle 52"/>
                <p:cNvSpPr>
                  <a:spLocks noChangeArrowheads="1"/>
                </p:cNvSpPr>
                <p:nvPr/>
              </p:nvSpPr>
              <p:spPr bwMode="auto">
                <a:xfrm>
                  <a:off x="4938" y="1422"/>
                  <a:ext cx="74" cy="148"/>
                </a:xfrm>
                <a:prstGeom prst="rect">
                  <a:avLst/>
                </a:prstGeom>
                <a:solidFill>
                  <a:schemeClr val="bg1"/>
                </a:solidFill>
                <a:ln w="9525">
                  <a:noFill/>
                  <a:miter lim="800000"/>
                  <a:headEnd/>
                  <a:tailEnd/>
                </a:ln>
              </p:spPr>
              <p:txBody>
                <a:bodyPr lIns="0" tIns="0" rIns="0" bIns="0"/>
                <a:lstStyle/>
                <a:p>
                  <a:pPr algn="just"/>
                  <a:r>
                    <a:rPr lang="en-US" altLang="zh-CN" sz="1600">
                      <a:solidFill>
                        <a:srgbClr val="FFFF00"/>
                      </a:solidFill>
                      <a:latin typeface="Times New Roman" pitchFamily="18" charset="0"/>
                    </a:rPr>
                    <a:t>5</a:t>
                  </a:r>
                  <a:endParaRPr lang="en-US" altLang="zh-CN" sz="1600">
                    <a:solidFill>
                      <a:srgbClr val="FFFF00"/>
                    </a:solidFill>
                  </a:endParaRPr>
                </a:p>
              </p:txBody>
            </p:sp>
            <p:sp>
              <p:nvSpPr>
                <p:cNvPr id="14" name="Rectangle 53"/>
                <p:cNvSpPr>
                  <a:spLocks noChangeArrowheads="1"/>
                </p:cNvSpPr>
                <p:nvPr/>
              </p:nvSpPr>
              <p:spPr bwMode="auto">
                <a:xfrm>
                  <a:off x="4059" y="1480"/>
                  <a:ext cx="91" cy="136"/>
                </a:xfrm>
                <a:prstGeom prst="rect">
                  <a:avLst/>
                </a:prstGeom>
                <a:solidFill>
                  <a:schemeClr val="bg1"/>
                </a:solidFill>
                <a:ln w="9525">
                  <a:noFill/>
                  <a:miter lim="800000"/>
                  <a:headEnd/>
                  <a:tailEnd/>
                </a:ln>
              </p:spPr>
              <p:txBody>
                <a:bodyPr lIns="0" tIns="0" rIns="0" bIns="0"/>
                <a:lstStyle/>
                <a:p>
                  <a:pPr algn="just"/>
                  <a:r>
                    <a:rPr lang="en-US" altLang="zh-CN" sz="1600">
                      <a:solidFill>
                        <a:srgbClr val="FFFF00"/>
                      </a:solidFill>
                      <a:latin typeface="Times New Roman" pitchFamily="18" charset="0"/>
                    </a:rPr>
                    <a:t>4</a:t>
                  </a:r>
                  <a:endParaRPr lang="en-US" altLang="zh-CN" sz="1600">
                    <a:solidFill>
                      <a:srgbClr val="FFFF00"/>
                    </a:solidFill>
                  </a:endParaRPr>
                </a:p>
              </p:txBody>
            </p:sp>
          </p:grpSp>
        </p:grpSp>
      </p:grpSp>
      <p:sp>
        <p:nvSpPr>
          <p:cNvPr id="46" name="矩形 45"/>
          <p:cNvSpPr/>
          <p:nvPr/>
        </p:nvSpPr>
        <p:spPr>
          <a:xfrm>
            <a:off x="5072098" y="4143380"/>
            <a:ext cx="3571868" cy="1815882"/>
          </a:xfrm>
          <a:prstGeom prst="rect">
            <a:avLst/>
          </a:prstGeom>
        </p:spPr>
        <p:txBody>
          <a:bodyPr wrap="square">
            <a:spAutoFit/>
          </a:bodyPr>
          <a:lstStyle/>
          <a:p>
            <a:pPr algn="l" eaLnBrk="1" hangingPunct="1">
              <a:lnSpc>
                <a:spcPct val="80000"/>
              </a:lnSpc>
              <a:buFontTx/>
              <a:buNone/>
            </a:pPr>
            <a:r>
              <a:rPr lang="en-US" altLang="zh-CN" sz="2000" dirty="0" smtClean="0">
                <a:latin typeface="Times New Roman" pitchFamily="18" charset="0"/>
              </a:rPr>
              <a:t>Prim</a:t>
            </a:r>
            <a:r>
              <a:rPr lang="zh-CN" altLang="en-US" sz="2000" dirty="0" smtClean="0"/>
              <a:t>算法：</a:t>
            </a:r>
          </a:p>
          <a:p>
            <a:pPr algn="l" eaLnBrk="1" hangingPunct="1">
              <a:lnSpc>
                <a:spcPct val="80000"/>
              </a:lnSpc>
              <a:buFontTx/>
              <a:buNone/>
            </a:pPr>
            <a:endParaRPr lang="zh-CN" altLang="en-US" sz="2000" dirty="0" smtClean="0"/>
          </a:p>
          <a:p>
            <a:pPr algn="l" eaLnBrk="1" hangingPunct="1">
              <a:lnSpc>
                <a:spcPct val="80000"/>
              </a:lnSpc>
              <a:buFontTx/>
              <a:buNone/>
            </a:pPr>
            <a:r>
              <a:rPr lang="en-US" altLang="zh-CN" sz="2000" dirty="0" smtClean="0">
                <a:latin typeface="Times New Roman" pitchFamily="18" charset="0"/>
              </a:rPr>
              <a:t>(1,2),  (2,6),  (6,3),  (6,4),  (3,5)</a:t>
            </a:r>
          </a:p>
          <a:p>
            <a:pPr algn="l" eaLnBrk="1" hangingPunct="1">
              <a:lnSpc>
                <a:spcPct val="80000"/>
              </a:lnSpc>
              <a:buFontTx/>
              <a:buNone/>
            </a:pPr>
            <a:endParaRPr lang="zh-CN" altLang="en-US" sz="2000" dirty="0" smtClean="0">
              <a:latin typeface="Times New Roman" pitchFamily="18" charset="0"/>
            </a:endParaRPr>
          </a:p>
          <a:p>
            <a:pPr algn="l" eaLnBrk="1" hangingPunct="1">
              <a:lnSpc>
                <a:spcPct val="80000"/>
              </a:lnSpc>
              <a:buFontTx/>
              <a:buNone/>
            </a:pPr>
            <a:r>
              <a:rPr lang="en-US" altLang="zh-CN" sz="2000" dirty="0" err="1" smtClean="0">
                <a:latin typeface="Times New Roman" pitchFamily="18" charset="0"/>
              </a:rPr>
              <a:t>Kruskal</a:t>
            </a:r>
            <a:r>
              <a:rPr lang="zh-CN" altLang="en-US" sz="2000" dirty="0" smtClean="0"/>
              <a:t>算法：</a:t>
            </a:r>
          </a:p>
          <a:p>
            <a:pPr algn="l" eaLnBrk="1" hangingPunct="1">
              <a:lnSpc>
                <a:spcPct val="80000"/>
              </a:lnSpc>
              <a:buFontTx/>
              <a:buNone/>
            </a:pPr>
            <a:endParaRPr lang="zh-CN" altLang="en-US" sz="2000" dirty="0" smtClean="0"/>
          </a:p>
          <a:p>
            <a:pPr algn="l" eaLnBrk="1" hangingPunct="1">
              <a:lnSpc>
                <a:spcPct val="80000"/>
              </a:lnSpc>
              <a:buFontTx/>
              <a:buNone/>
            </a:pPr>
            <a:r>
              <a:rPr lang="zh-CN" altLang="en-US" sz="2000" dirty="0" smtClean="0"/>
              <a:t> </a:t>
            </a:r>
            <a:r>
              <a:rPr lang="en-US" altLang="zh-CN" sz="2000" dirty="0" smtClean="0">
                <a:latin typeface="Times New Roman" pitchFamily="18" charset="0"/>
              </a:rPr>
              <a:t>(1,2),  (3,6),  (4,6),  (2,6),  (3,5)</a:t>
            </a:r>
            <a:endParaRPr lang="zh-CN" altLang="en-US" sz="2000" dirty="0" smtClean="0">
              <a:latin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最优生成树问题</a:t>
            </a:r>
            <a:endParaRPr lang="zh-CN" altLang="en-US" dirty="0"/>
          </a:p>
        </p:txBody>
      </p:sp>
      <p:sp>
        <p:nvSpPr>
          <p:cNvPr id="3" name="内容占位符 2"/>
          <p:cNvSpPr>
            <a:spLocks noGrp="1"/>
          </p:cNvSpPr>
          <p:nvPr>
            <p:ph idx="1"/>
          </p:nvPr>
        </p:nvSpPr>
        <p:spPr>
          <a:xfrm>
            <a:off x="142844" y="1142984"/>
            <a:ext cx="8229600" cy="5000660"/>
          </a:xfrm>
        </p:spPr>
        <p:txBody>
          <a:bodyPr/>
          <a:lstStyle/>
          <a:p>
            <a:r>
              <a:rPr lang="en-US" altLang="zh-CN" sz="2400" b="1" dirty="0" err="1" smtClean="0">
                <a:latin typeface="Times New Roman" pitchFamily="18" charset="0"/>
              </a:rPr>
              <a:t>PrimTree</a:t>
            </a:r>
            <a:r>
              <a:rPr lang="en-US" altLang="zh-CN" sz="2400" dirty="0" smtClean="0">
                <a:latin typeface="Times New Roman" pitchFamily="18" charset="0"/>
              </a:rPr>
              <a:t>(</a:t>
            </a:r>
            <a:r>
              <a:rPr lang="en-US" altLang="zh-CN" sz="2400" dirty="0" err="1" smtClean="0">
                <a:latin typeface="Times New Roman" pitchFamily="18" charset="0"/>
              </a:rPr>
              <a:t>E,COST,n,T,mincost</a:t>
            </a:r>
            <a:r>
              <a:rPr lang="en-US" altLang="zh-CN" sz="2400" dirty="0" smtClean="0">
                <a:latin typeface="Times New Roman" pitchFamily="18" charset="0"/>
              </a:rPr>
              <a:t>) </a:t>
            </a:r>
            <a:endParaRPr lang="zh-CN" altLang="en-US" sz="2400" dirty="0" smtClean="0">
              <a:latin typeface="Times New Roman" pitchFamily="18" charset="0"/>
            </a:endParaRPr>
          </a:p>
          <a:p>
            <a:pPr>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 E</a:t>
            </a:r>
            <a:r>
              <a:rPr lang="zh-CN" altLang="en-US" sz="2000" dirty="0" smtClean="0">
                <a:latin typeface="Times New Roman" pitchFamily="18" charset="0"/>
              </a:rPr>
              <a:t>是边集，</a:t>
            </a:r>
            <a:r>
              <a:rPr lang="en-US" altLang="zh-CN" sz="2000" dirty="0" smtClean="0">
                <a:latin typeface="Times New Roman" pitchFamily="18" charset="0"/>
              </a:rPr>
              <a:t>COST</a:t>
            </a:r>
            <a:r>
              <a:rPr lang="zh-CN" altLang="en-US" sz="2000" dirty="0" smtClean="0">
                <a:latin typeface="Times New Roman" pitchFamily="18" charset="0"/>
              </a:rPr>
              <a:t>是带权邻接矩阵。</a:t>
            </a:r>
          </a:p>
          <a:p>
            <a:pPr>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最小生成树</a:t>
            </a:r>
            <a:r>
              <a:rPr lang="en-US" altLang="zh-CN" sz="2000" dirty="0" smtClean="0">
                <a:latin typeface="Times New Roman" pitchFamily="18" charset="0"/>
              </a:rPr>
              <a:t>T</a:t>
            </a:r>
            <a:r>
              <a:rPr lang="zh-CN" altLang="en-US" sz="2000" dirty="0" smtClean="0">
                <a:latin typeface="Times New Roman" pitchFamily="18" charset="0"/>
              </a:rPr>
              <a:t>作为一个集合存放到</a:t>
            </a:r>
            <a:endParaRPr lang="en-US" altLang="zh-CN" sz="2000" dirty="0" smtClean="0">
              <a:latin typeface="Times New Roman" pitchFamily="18" charset="0"/>
            </a:endParaRPr>
          </a:p>
          <a:p>
            <a:pPr>
              <a:lnSpc>
                <a:spcPct val="80000"/>
              </a:lnSpc>
              <a:buNone/>
            </a:pPr>
            <a:r>
              <a:rPr lang="en-US" altLang="zh-CN" sz="2000" dirty="0" smtClean="0">
                <a:latin typeface="Times New Roman" pitchFamily="18" charset="0"/>
              </a:rPr>
              <a:t> //</a:t>
            </a:r>
            <a:r>
              <a:rPr lang="zh-CN" altLang="en-US" sz="2000" dirty="0" smtClean="0">
                <a:latin typeface="Times New Roman" pitchFamily="18" charset="0"/>
              </a:rPr>
              <a:t>数组</a:t>
            </a:r>
            <a:r>
              <a:rPr lang="en-US" altLang="zh-CN" sz="2000" dirty="0" smtClean="0">
                <a:latin typeface="Times New Roman" pitchFamily="18" charset="0"/>
              </a:rPr>
              <a:t>T[1..n-1,1..2]</a:t>
            </a:r>
            <a:r>
              <a:rPr lang="zh-CN" altLang="en-US" sz="2000" dirty="0" smtClean="0">
                <a:latin typeface="Times New Roman" pitchFamily="18" charset="0"/>
              </a:rPr>
              <a:t>中</a:t>
            </a:r>
            <a:r>
              <a:rPr lang="en-US" altLang="zh-CN" sz="2000" dirty="0" smtClean="0">
                <a:latin typeface="Times New Roman" pitchFamily="18" charset="0"/>
              </a:rPr>
              <a:t>, </a:t>
            </a:r>
            <a:r>
              <a:rPr lang="en-US" altLang="zh-CN" sz="2000" dirty="0" err="1" smtClean="0">
                <a:latin typeface="Times New Roman" pitchFamily="18" charset="0"/>
              </a:rPr>
              <a:t>mincost</a:t>
            </a:r>
            <a:r>
              <a:rPr lang="en-US" altLang="zh-CN" sz="2000" dirty="0" smtClean="0">
                <a:latin typeface="Times New Roman" pitchFamily="18" charset="0"/>
              </a:rPr>
              <a:t>:</a:t>
            </a:r>
            <a:r>
              <a:rPr lang="zh-CN" altLang="en-US" sz="2000" dirty="0" smtClean="0">
                <a:latin typeface="Times New Roman" pitchFamily="18" charset="0"/>
              </a:rPr>
              <a:t>树的权</a:t>
            </a:r>
            <a:endParaRPr lang="en-US" altLang="zh-CN" sz="2000" dirty="0" smtClean="0">
              <a:latin typeface="Times New Roman" pitchFamily="18" charset="0"/>
            </a:endParaRPr>
          </a:p>
          <a:p>
            <a:pPr>
              <a:lnSpc>
                <a:spcPct val="80000"/>
              </a:lnSpc>
              <a:buNone/>
            </a:pPr>
            <a:r>
              <a:rPr lang="en-US" altLang="zh-CN" sz="2000" dirty="0" smtClean="0">
                <a:latin typeface="Times New Roman" pitchFamily="18" charset="0"/>
              </a:rPr>
              <a:t>  1    </a:t>
            </a:r>
            <a:r>
              <a:rPr lang="en-US" altLang="zh-CN" sz="2000" b="1" dirty="0" smtClean="0">
                <a:latin typeface="Times New Roman" pitchFamily="18" charset="0"/>
              </a:rPr>
              <a:t>real</a:t>
            </a:r>
            <a:r>
              <a:rPr lang="en-US" altLang="zh-CN" sz="2000" dirty="0" smtClean="0">
                <a:latin typeface="Times New Roman" pitchFamily="18" charset="0"/>
              </a:rPr>
              <a:t> COST[1..n,1..n],</a:t>
            </a:r>
            <a:r>
              <a:rPr lang="en-US" altLang="zh-CN" sz="2000" dirty="0" err="1" smtClean="0">
                <a:latin typeface="Times New Roman" pitchFamily="18" charset="0"/>
              </a:rPr>
              <a:t>mincost</a:t>
            </a:r>
            <a:r>
              <a:rPr lang="en-US" altLang="zh-CN" sz="2000" dirty="0" smtClean="0">
                <a:latin typeface="Times New Roman" pitchFamily="18" charset="0"/>
              </a:rPr>
              <a:t>; </a:t>
            </a:r>
          </a:p>
          <a:p>
            <a:pPr>
              <a:lnSpc>
                <a:spcPct val="80000"/>
              </a:lnSpc>
              <a:buNone/>
            </a:pPr>
            <a:r>
              <a:rPr lang="en-US" altLang="zh-CN" sz="2000" dirty="0" smtClean="0">
                <a:latin typeface="Times New Roman" pitchFamily="18" charset="0"/>
              </a:rPr>
              <a:t>  2    i</a:t>
            </a:r>
            <a:r>
              <a:rPr lang="en-US" altLang="zh-CN" sz="2000" b="1" dirty="0" smtClean="0">
                <a:latin typeface="Times New Roman" pitchFamily="18" charset="0"/>
              </a:rPr>
              <a:t>nteger</a:t>
            </a:r>
            <a:r>
              <a:rPr lang="en-US" altLang="zh-CN" sz="2000" dirty="0" smtClean="0">
                <a:latin typeface="Times New Roman" pitchFamily="18" charset="0"/>
              </a:rPr>
              <a:t>  NEAR[1..n], n, </a:t>
            </a:r>
            <a:r>
              <a:rPr lang="en-US" altLang="zh-CN" sz="2000" dirty="0" err="1" smtClean="0">
                <a:latin typeface="Times New Roman" pitchFamily="18" charset="0"/>
              </a:rPr>
              <a:t>i</a:t>
            </a:r>
            <a:r>
              <a:rPr lang="en-US" altLang="zh-CN" sz="2000" dirty="0" smtClean="0">
                <a:latin typeface="Times New Roman" pitchFamily="18" charset="0"/>
              </a:rPr>
              <a:t>, j, k, s,</a:t>
            </a:r>
          </a:p>
          <a:p>
            <a:pPr>
              <a:lnSpc>
                <a:spcPct val="80000"/>
              </a:lnSpc>
              <a:buNone/>
            </a:pPr>
            <a:r>
              <a:rPr lang="en-US" altLang="zh-CN" sz="2000" dirty="0" smtClean="0">
                <a:latin typeface="Times New Roman" pitchFamily="18" charset="0"/>
              </a:rPr>
              <a:t>           T[1..n-1,1..2];</a:t>
            </a:r>
          </a:p>
          <a:p>
            <a:pPr>
              <a:lnSpc>
                <a:spcPct val="80000"/>
              </a:lnSpc>
              <a:buNone/>
            </a:pPr>
            <a:r>
              <a:rPr lang="en-US" altLang="zh-CN" sz="2000" dirty="0" smtClean="0">
                <a:latin typeface="Times New Roman" pitchFamily="18" charset="0"/>
              </a:rPr>
              <a:t>  3    (</a:t>
            </a:r>
            <a:r>
              <a:rPr lang="en-US" altLang="zh-CN" sz="2000" dirty="0" err="1" smtClean="0">
                <a:latin typeface="Times New Roman" pitchFamily="18" charset="0"/>
              </a:rPr>
              <a:t>k,s</a:t>
            </a:r>
            <a:r>
              <a:rPr lang="en-US" altLang="zh-CN" sz="2000" dirty="0" smtClean="0">
                <a:latin typeface="Times New Roman" pitchFamily="18" charset="0"/>
              </a:rPr>
              <a:t>):= </a:t>
            </a:r>
            <a:r>
              <a:rPr lang="zh-CN" altLang="en-US" sz="2000" dirty="0" smtClean="0">
                <a:latin typeface="Times New Roman" pitchFamily="18" charset="0"/>
              </a:rPr>
              <a:t>权值最小的边；</a:t>
            </a:r>
          </a:p>
          <a:p>
            <a:pPr>
              <a:lnSpc>
                <a:spcPct val="80000"/>
              </a:lnSpc>
              <a:buNone/>
            </a:pPr>
            <a:r>
              <a:rPr lang="en-US" altLang="zh-CN" sz="2000" dirty="0" smtClean="0">
                <a:latin typeface="Times New Roman" pitchFamily="18" charset="0"/>
              </a:rPr>
              <a:t>  4    </a:t>
            </a:r>
            <a:r>
              <a:rPr lang="en-US" altLang="zh-CN" sz="2000" dirty="0" err="1" smtClean="0">
                <a:latin typeface="Times New Roman" pitchFamily="18" charset="0"/>
              </a:rPr>
              <a:t>mincost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COST[</a:t>
            </a:r>
            <a:r>
              <a:rPr lang="en-US" altLang="zh-CN" sz="2000" dirty="0" err="1" smtClean="0">
                <a:latin typeface="Times New Roman" pitchFamily="18" charset="0"/>
              </a:rPr>
              <a:t>k,s</a:t>
            </a:r>
            <a:r>
              <a:rPr lang="en-US" altLang="zh-CN" sz="2000" dirty="0" smtClean="0">
                <a:latin typeface="Times New Roman" pitchFamily="18" charset="0"/>
              </a:rPr>
              <a:t>];</a:t>
            </a:r>
          </a:p>
          <a:p>
            <a:pPr>
              <a:lnSpc>
                <a:spcPct val="80000"/>
              </a:lnSpc>
              <a:buNone/>
            </a:pPr>
            <a:r>
              <a:rPr lang="en-US" altLang="zh-CN" sz="2000" dirty="0" smtClean="0">
                <a:latin typeface="Times New Roman" pitchFamily="18" charset="0"/>
              </a:rPr>
              <a:t>  5    (T[1,1],T[1,2]):=(</a:t>
            </a:r>
            <a:r>
              <a:rPr lang="en-US" altLang="zh-CN" sz="2000" dirty="0" err="1" smtClean="0">
                <a:latin typeface="Times New Roman" pitchFamily="18" charset="0"/>
              </a:rPr>
              <a:t>k,s</a:t>
            </a:r>
            <a:r>
              <a:rPr lang="en-US" altLang="zh-CN" sz="2000" dirty="0" smtClean="0">
                <a:latin typeface="Times New Roman" pitchFamily="18" charset="0"/>
              </a:rPr>
              <a:t>); //</a:t>
            </a:r>
            <a:r>
              <a:rPr lang="zh-CN" altLang="en-US" sz="2000" dirty="0" smtClean="0">
                <a:latin typeface="Times New Roman" pitchFamily="18" charset="0"/>
              </a:rPr>
              <a:t>初始子树</a:t>
            </a:r>
          </a:p>
          <a:p>
            <a:pPr>
              <a:lnSpc>
                <a:spcPct val="80000"/>
              </a:lnSpc>
              <a:buNone/>
            </a:pPr>
            <a:r>
              <a:rPr lang="en-US" altLang="zh-CN" sz="2000" dirty="0" smtClean="0">
                <a:latin typeface="Times New Roman" pitchFamily="18" charset="0"/>
              </a:rPr>
              <a:t>  6   </a:t>
            </a:r>
            <a:r>
              <a:rPr lang="en-US" altLang="zh-CN" sz="2000" b="1" dirty="0" smtClean="0">
                <a:latin typeface="Times New Roman" pitchFamily="18" charset="0"/>
              </a:rPr>
              <a:t> for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=1 </a:t>
            </a:r>
            <a:r>
              <a:rPr lang="en-US" altLang="zh-CN" sz="2000" b="1" dirty="0" smtClean="0">
                <a:latin typeface="Times New Roman" pitchFamily="18" charset="0"/>
              </a:rPr>
              <a:t>to</a:t>
            </a:r>
            <a:r>
              <a:rPr lang="en-US" altLang="zh-CN" sz="2000" dirty="0" smtClean="0">
                <a:latin typeface="Times New Roman" pitchFamily="18" charset="0"/>
              </a:rPr>
              <a:t> n </a:t>
            </a:r>
            <a:r>
              <a:rPr lang="en-US" altLang="zh-CN" sz="2000" b="1" dirty="0" smtClean="0">
                <a:latin typeface="Times New Roman" pitchFamily="18" charset="0"/>
              </a:rPr>
              <a:t>do </a:t>
            </a:r>
            <a:r>
              <a:rPr lang="en-US" altLang="zh-CN" sz="2000" dirty="0" smtClean="0">
                <a:latin typeface="Times New Roman" pitchFamily="18" charset="0"/>
              </a:rPr>
              <a:t>//</a:t>
            </a:r>
            <a:r>
              <a:rPr lang="zh-CN" altLang="en-US" sz="2000" dirty="0" smtClean="0">
                <a:latin typeface="Times New Roman" pitchFamily="18" charset="0"/>
              </a:rPr>
              <a:t>将</a:t>
            </a:r>
            <a:r>
              <a:rPr lang="en-US" altLang="zh-CN" sz="2000" dirty="0" smtClean="0">
                <a:latin typeface="Times New Roman" pitchFamily="18" charset="0"/>
              </a:rPr>
              <a:t>NEAR</a:t>
            </a:r>
            <a:r>
              <a:rPr lang="zh-CN" altLang="en-US" sz="2000" dirty="0" smtClean="0">
                <a:latin typeface="Times New Roman" pitchFamily="18" charset="0"/>
              </a:rPr>
              <a:t>赋初值</a:t>
            </a:r>
          </a:p>
          <a:p>
            <a:pPr>
              <a:lnSpc>
                <a:spcPct val="80000"/>
              </a:lnSpc>
              <a:buNone/>
            </a:pPr>
            <a:r>
              <a:rPr lang="en-US" altLang="zh-CN" sz="2000" dirty="0" smtClean="0">
                <a:latin typeface="Times New Roman" pitchFamily="18" charset="0"/>
              </a:rPr>
              <a:t>  7       </a:t>
            </a:r>
            <a:r>
              <a:rPr lang="en-US" altLang="zh-CN" sz="2000" b="1" dirty="0" smtClean="0">
                <a:latin typeface="Times New Roman" pitchFamily="18" charset="0"/>
              </a:rPr>
              <a:t>if</a:t>
            </a:r>
            <a:r>
              <a:rPr lang="en-US" altLang="zh-CN" sz="2000" dirty="0" smtClean="0">
                <a:latin typeface="Times New Roman" pitchFamily="18" charset="0"/>
              </a:rPr>
              <a:t> COST[</a:t>
            </a:r>
            <a:r>
              <a:rPr lang="en-US" altLang="zh-CN" sz="2000" dirty="0" err="1" smtClean="0">
                <a:latin typeface="Times New Roman" pitchFamily="18" charset="0"/>
              </a:rPr>
              <a:t>i,s</a:t>
            </a:r>
            <a:r>
              <a:rPr lang="en-US" altLang="zh-CN" sz="2000" dirty="0" smtClean="0">
                <a:latin typeface="Times New Roman" pitchFamily="18" charset="0"/>
              </a:rPr>
              <a:t>]&lt;COST[</a:t>
            </a:r>
            <a:r>
              <a:rPr lang="en-US" altLang="zh-CN" sz="2000" dirty="0" err="1" smtClean="0">
                <a:latin typeface="Times New Roman" pitchFamily="18" charset="0"/>
              </a:rPr>
              <a:t>i,k</a:t>
            </a:r>
            <a:r>
              <a:rPr lang="en-US" altLang="zh-CN" sz="2000" dirty="0" smtClean="0">
                <a:latin typeface="Times New Roman" pitchFamily="18" charset="0"/>
              </a:rPr>
              <a:t>] </a:t>
            </a:r>
            <a:r>
              <a:rPr lang="en-US" altLang="zh-CN" sz="2000" b="1" dirty="0" smtClean="0">
                <a:latin typeface="Times New Roman" pitchFamily="18" charset="0"/>
              </a:rPr>
              <a:t>then</a:t>
            </a:r>
            <a:endParaRPr lang="en-US" altLang="zh-CN" sz="2000" dirty="0" smtClean="0">
              <a:latin typeface="Times New Roman" pitchFamily="18" charset="0"/>
            </a:endParaRPr>
          </a:p>
          <a:p>
            <a:pPr>
              <a:lnSpc>
                <a:spcPct val="80000"/>
              </a:lnSpc>
              <a:buNone/>
            </a:pPr>
            <a:r>
              <a:rPr lang="en-US" altLang="zh-CN" sz="2000" dirty="0" smtClean="0">
                <a:latin typeface="Times New Roman" pitchFamily="18" charset="0"/>
              </a:rPr>
              <a:t>  8         NEAR(</a:t>
            </a:r>
            <a:r>
              <a:rPr lang="en-US" altLang="zh-CN" sz="2000" dirty="0" err="1" smtClean="0">
                <a:latin typeface="Times New Roman" pitchFamily="18" charset="0"/>
              </a:rPr>
              <a:t>i</a:t>
            </a:r>
            <a:r>
              <a:rPr lang="en-US" altLang="zh-CN" sz="2000" dirty="0" smtClean="0">
                <a:latin typeface="Times New Roman" pitchFamily="18" charset="0"/>
              </a:rPr>
              <a:t>)=s;</a:t>
            </a:r>
          </a:p>
          <a:p>
            <a:pPr>
              <a:lnSpc>
                <a:spcPct val="80000"/>
              </a:lnSpc>
              <a:buNone/>
            </a:pPr>
            <a:r>
              <a:rPr lang="en-US" altLang="zh-CN" sz="2000" dirty="0" smtClean="0">
                <a:latin typeface="Times New Roman" pitchFamily="18" charset="0"/>
              </a:rPr>
              <a:t>  9       </a:t>
            </a:r>
            <a:r>
              <a:rPr lang="en-US" altLang="zh-CN" sz="2000" b="1" dirty="0" smtClean="0">
                <a:latin typeface="Times New Roman" pitchFamily="18" charset="0"/>
              </a:rPr>
              <a:t>else</a:t>
            </a:r>
            <a:r>
              <a:rPr lang="en-US" altLang="zh-CN" sz="2000" dirty="0" smtClean="0">
                <a:latin typeface="Times New Roman" pitchFamily="18" charset="0"/>
              </a:rPr>
              <a:t> NEAR(</a:t>
            </a:r>
            <a:r>
              <a:rPr lang="en-US" altLang="zh-CN" sz="2000" dirty="0" err="1" smtClean="0">
                <a:latin typeface="Times New Roman" pitchFamily="18" charset="0"/>
              </a:rPr>
              <a:t>i</a:t>
            </a:r>
            <a:r>
              <a:rPr lang="en-US" altLang="zh-CN" sz="2000" dirty="0" smtClean="0">
                <a:latin typeface="Times New Roman" pitchFamily="18" charset="0"/>
              </a:rPr>
              <a:t>)=k;</a:t>
            </a:r>
          </a:p>
          <a:p>
            <a:pPr>
              <a:lnSpc>
                <a:spcPct val="80000"/>
              </a:lnSpc>
              <a:buNone/>
            </a:pPr>
            <a:r>
              <a:rPr lang="en-US" altLang="zh-CN" sz="2000" dirty="0" smtClean="0">
                <a:latin typeface="Times New Roman" pitchFamily="18" charset="0"/>
              </a:rPr>
              <a:t>  10     </a:t>
            </a:r>
            <a:r>
              <a:rPr lang="en-US" altLang="zh-CN" sz="2000" b="1" dirty="0" smtClean="0">
                <a:latin typeface="Times New Roman" pitchFamily="18" charset="0"/>
              </a:rPr>
              <a:t>end{if}</a:t>
            </a:r>
            <a:endParaRPr lang="en-US" altLang="zh-CN" sz="2000" dirty="0" smtClean="0">
              <a:latin typeface="Times New Roman" pitchFamily="18" charset="0"/>
            </a:endParaRPr>
          </a:p>
          <a:p>
            <a:pPr>
              <a:lnSpc>
                <a:spcPct val="80000"/>
              </a:lnSpc>
              <a:buNone/>
            </a:pPr>
            <a:r>
              <a:rPr lang="en-US" altLang="zh-CN" sz="2000" dirty="0" smtClean="0">
                <a:latin typeface="Times New Roman" pitchFamily="18" charset="0"/>
              </a:rPr>
              <a:t>  11</a:t>
            </a:r>
            <a:r>
              <a:rPr lang="en-US" altLang="zh-CN" sz="2000" b="1" dirty="0" smtClean="0">
                <a:latin typeface="Times New Roman" pitchFamily="18" charset="0"/>
              </a:rPr>
              <a:t>   end{for}</a:t>
            </a:r>
            <a:endParaRPr lang="zh-CN" altLang="en-US" sz="2400" dirty="0"/>
          </a:p>
        </p:txBody>
      </p:sp>
      <p:sp>
        <p:nvSpPr>
          <p:cNvPr id="4" name="TextBox 3"/>
          <p:cNvSpPr txBox="1"/>
          <p:nvPr/>
        </p:nvSpPr>
        <p:spPr>
          <a:xfrm>
            <a:off x="4500562" y="1247568"/>
            <a:ext cx="4828566" cy="5016758"/>
          </a:xfrm>
          <a:prstGeom prst="rect">
            <a:avLst/>
          </a:prstGeom>
          <a:noFill/>
        </p:spPr>
        <p:txBody>
          <a:bodyPr wrap="none" rtlCol="0">
            <a:spAutoFit/>
          </a:bodyPr>
          <a:lstStyle/>
          <a:p>
            <a:pPr algn="l" eaLnBrk="1" hangingPunct="1">
              <a:lnSpc>
                <a:spcPct val="80000"/>
              </a:lnSpc>
            </a:pPr>
            <a:r>
              <a:rPr lang="en-US" altLang="zh-CN" sz="2000" dirty="0" smtClean="0">
                <a:latin typeface="Times New Roman" pitchFamily="18" charset="0"/>
              </a:rPr>
              <a:t>12   NEAR(k):=0,NEAR(s):=0;</a:t>
            </a:r>
          </a:p>
          <a:p>
            <a:pPr algn="l" eaLnBrk="1" hangingPunct="1">
              <a:lnSpc>
                <a:spcPct val="80000"/>
              </a:lnSpc>
            </a:pPr>
            <a:r>
              <a:rPr lang="en-US" altLang="zh-CN" sz="2000" dirty="0" smtClean="0">
                <a:latin typeface="Times New Roman" pitchFamily="18" charset="0"/>
              </a:rPr>
              <a:t>13</a:t>
            </a:r>
            <a:r>
              <a:rPr lang="en-US" altLang="zh-CN" sz="2000" b="1" dirty="0" smtClean="0">
                <a:latin typeface="Times New Roman" pitchFamily="18" charset="0"/>
              </a:rPr>
              <a:t>  for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b="1" dirty="0" smtClean="0">
                <a:latin typeface="Times New Roman" pitchFamily="18" charset="0"/>
              </a:rPr>
              <a:t>=</a:t>
            </a:r>
            <a:r>
              <a:rPr lang="en-US" altLang="zh-CN" sz="2000" dirty="0" smtClean="0">
                <a:latin typeface="Times New Roman" pitchFamily="18" charset="0"/>
              </a:rPr>
              <a:t>2 </a:t>
            </a:r>
            <a:r>
              <a:rPr lang="en-US" altLang="zh-CN" sz="2000" b="1" dirty="0" smtClean="0">
                <a:latin typeface="Times New Roman" pitchFamily="18" charset="0"/>
              </a:rPr>
              <a:t>to</a:t>
            </a:r>
            <a:r>
              <a:rPr lang="en-US" altLang="zh-CN" sz="2000" dirty="0" smtClean="0">
                <a:latin typeface="Times New Roman" pitchFamily="18" charset="0"/>
              </a:rPr>
              <a:t> n-1 </a:t>
            </a:r>
            <a:r>
              <a:rPr lang="en-US" altLang="zh-CN" sz="2000" b="1" dirty="0" smtClean="0">
                <a:latin typeface="Times New Roman" pitchFamily="18" charset="0"/>
              </a:rPr>
              <a:t>do  </a:t>
            </a:r>
            <a:r>
              <a:rPr lang="en-US" altLang="zh-CN" sz="2000" dirty="0" smtClean="0">
                <a:latin typeface="Times New Roman" pitchFamily="18" charset="0"/>
              </a:rPr>
              <a:t>//</a:t>
            </a:r>
            <a:r>
              <a:rPr lang="zh-CN" altLang="en-US" dirty="0" smtClean="0">
                <a:latin typeface="Times New Roman" pitchFamily="18" charset="0"/>
              </a:rPr>
              <a:t>寻找</a:t>
            </a:r>
            <a:r>
              <a:rPr lang="en-US" altLang="zh-CN" dirty="0" smtClean="0">
                <a:latin typeface="Times New Roman" pitchFamily="18" charset="0"/>
              </a:rPr>
              <a:t>T</a:t>
            </a:r>
            <a:r>
              <a:rPr lang="zh-CN" altLang="en-US" dirty="0" smtClean="0">
                <a:latin typeface="Times New Roman" pitchFamily="18" charset="0"/>
              </a:rPr>
              <a:t>的其余</a:t>
            </a:r>
            <a:r>
              <a:rPr lang="en-US" altLang="zh-CN" dirty="0" smtClean="0">
                <a:latin typeface="Times New Roman" pitchFamily="18" charset="0"/>
              </a:rPr>
              <a:t>n-2</a:t>
            </a:r>
            <a:r>
              <a:rPr lang="zh-CN" altLang="en-US" dirty="0" smtClean="0">
                <a:latin typeface="Times New Roman" pitchFamily="18" charset="0"/>
              </a:rPr>
              <a:t>条边</a:t>
            </a:r>
          </a:p>
          <a:p>
            <a:pPr algn="l" eaLnBrk="1" hangingPunct="1">
              <a:lnSpc>
                <a:spcPct val="80000"/>
              </a:lnSpc>
            </a:pPr>
            <a:r>
              <a:rPr lang="en-US" altLang="zh-CN" sz="2000" dirty="0" smtClean="0">
                <a:latin typeface="Times New Roman" pitchFamily="18" charset="0"/>
              </a:rPr>
              <a:t>14     choose</a:t>
            </a:r>
            <a:r>
              <a:rPr lang="en-US" altLang="zh-CN" sz="2000" b="1" dirty="0" smtClean="0">
                <a:latin typeface="Times New Roman" pitchFamily="18" charset="0"/>
              </a:rPr>
              <a:t> </a:t>
            </a:r>
            <a:r>
              <a:rPr lang="en-US" altLang="zh-CN" sz="2000" dirty="0" smtClean="0">
                <a:latin typeface="Times New Roman" pitchFamily="18" charset="0"/>
              </a:rPr>
              <a:t>an index j such that </a:t>
            </a:r>
          </a:p>
          <a:p>
            <a:pPr algn="l" eaLnBrk="1" hangingPunct="1">
              <a:lnSpc>
                <a:spcPct val="80000"/>
              </a:lnSpc>
            </a:pPr>
            <a:r>
              <a:rPr lang="en-US" altLang="zh-CN" sz="2000" dirty="0" smtClean="0">
                <a:latin typeface="Times New Roman" pitchFamily="18" charset="0"/>
              </a:rPr>
              <a:t>         NEAR(j)</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0 and COST[</a:t>
            </a:r>
            <a:r>
              <a:rPr lang="en-US" altLang="zh-CN" sz="2000" dirty="0" err="1" smtClean="0">
                <a:latin typeface="Times New Roman" pitchFamily="18" charset="0"/>
              </a:rPr>
              <a:t>j,NEAR</a:t>
            </a:r>
            <a:r>
              <a:rPr lang="en-US" altLang="zh-CN" sz="2000" dirty="0" smtClean="0">
                <a:latin typeface="Times New Roman" pitchFamily="18" charset="0"/>
              </a:rPr>
              <a:t>(j)] </a:t>
            </a:r>
          </a:p>
          <a:p>
            <a:pPr algn="l" eaLnBrk="1" hangingPunct="1">
              <a:lnSpc>
                <a:spcPct val="80000"/>
              </a:lnSpc>
            </a:pPr>
            <a:r>
              <a:rPr lang="en-US" altLang="zh-CN" sz="2000" dirty="0" smtClean="0">
                <a:latin typeface="Times New Roman" pitchFamily="18" charset="0"/>
              </a:rPr>
              <a:t>         is of minimum value;</a:t>
            </a:r>
          </a:p>
          <a:p>
            <a:pPr algn="l" eaLnBrk="1" hangingPunct="1">
              <a:lnSpc>
                <a:spcPct val="80000"/>
              </a:lnSpc>
            </a:pPr>
            <a:r>
              <a:rPr lang="en-US" altLang="zh-CN" sz="2000" dirty="0" smtClean="0">
                <a:latin typeface="Times New Roman" pitchFamily="18" charset="0"/>
              </a:rPr>
              <a:t>15    (T[i,1],T[i,2]):=(</a:t>
            </a:r>
            <a:r>
              <a:rPr lang="en-US" altLang="zh-CN" sz="2000" dirty="0" err="1" smtClean="0">
                <a:latin typeface="Times New Roman" pitchFamily="18" charset="0"/>
              </a:rPr>
              <a:t>j,NEAR</a:t>
            </a:r>
            <a:r>
              <a:rPr lang="en-US" altLang="zh-CN" sz="2000" dirty="0" smtClean="0">
                <a:latin typeface="Times New Roman" pitchFamily="18" charset="0"/>
              </a:rPr>
              <a:t>(j)); //</a:t>
            </a:r>
            <a:r>
              <a:rPr lang="zh-CN" altLang="en-US" sz="2000" dirty="0" smtClean="0">
                <a:latin typeface="Times New Roman" pitchFamily="18" charset="0"/>
              </a:rPr>
              <a:t>加入边</a:t>
            </a:r>
          </a:p>
          <a:p>
            <a:pPr algn="l" eaLnBrk="1" hangingPunct="1">
              <a:lnSpc>
                <a:spcPct val="80000"/>
              </a:lnSpc>
            </a:pPr>
            <a:r>
              <a:rPr lang="en-US" altLang="zh-CN" sz="2000" dirty="0" smtClean="0">
                <a:latin typeface="Times New Roman" pitchFamily="18" charset="0"/>
              </a:rPr>
              <a:t>16     </a:t>
            </a:r>
            <a:r>
              <a:rPr lang="en-US" altLang="zh-CN" sz="2000" dirty="0" err="1" smtClean="0">
                <a:latin typeface="Times New Roman" pitchFamily="18" charset="0"/>
              </a:rPr>
              <a:t>mincost</a:t>
            </a:r>
            <a:r>
              <a:rPr lang="en-US" altLang="zh-CN" sz="2000" dirty="0" smtClean="0">
                <a:latin typeface="Times New Roman" pitchFamily="18" charset="0"/>
              </a:rPr>
              <a:t>:=</a:t>
            </a:r>
            <a:r>
              <a:rPr lang="en-US" altLang="zh-CN" sz="2000" dirty="0" err="1" smtClean="0">
                <a:latin typeface="Times New Roman" pitchFamily="18" charset="0"/>
              </a:rPr>
              <a:t>mincost</a:t>
            </a:r>
            <a:endParaRPr lang="en-US" altLang="zh-CN" sz="2000" dirty="0" smtClean="0">
              <a:latin typeface="Times New Roman" pitchFamily="18" charset="0"/>
            </a:endParaRPr>
          </a:p>
          <a:p>
            <a:pPr algn="l" eaLnBrk="1" hangingPunct="1">
              <a:lnSpc>
                <a:spcPct val="80000"/>
              </a:lnSpc>
            </a:pPr>
            <a:r>
              <a:rPr lang="en-US" altLang="zh-CN" sz="2000" dirty="0" smtClean="0">
                <a:latin typeface="Times New Roman" pitchFamily="18" charset="0"/>
              </a:rPr>
              <a:t>                         +COST[</a:t>
            </a:r>
            <a:r>
              <a:rPr lang="en-US" altLang="zh-CN" sz="2000" dirty="0" err="1" smtClean="0">
                <a:latin typeface="Times New Roman" pitchFamily="18" charset="0"/>
              </a:rPr>
              <a:t>j,NEAR</a:t>
            </a:r>
            <a:r>
              <a:rPr lang="en-US" altLang="zh-CN" sz="2000" dirty="0" smtClean="0">
                <a:latin typeface="Times New Roman" pitchFamily="18" charset="0"/>
              </a:rPr>
              <a:t>(j)]; </a:t>
            </a:r>
          </a:p>
          <a:p>
            <a:pPr algn="l" eaLnBrk="1" hangingPunct="1">
              <a:lnSpc>
                <a:spcPct val="80000"/>
              </a:lnSpc>
            </a:pPr>
            <a:r>
              <a:rPr lang="en-US" altLang="zh-CN" sz="2000" dirty="0" smtClean="0">
                <a:latin typeface="Times New Roman" pitchFamily="18" charset="0"/>
              </a:rPr>
              <a:t>17     NEAR(j):=0;</a:t>
            </a:r>
          </a:p>
          <a:p>
            <a:pPr algn="l" eaLnBrk="1" hangingPunct="1">
              <a:lnSpc>
                <a:spcPct val="80000"/>
              </a:lnSpc>
            </a:pPr>
            <a:r>
              <a:rPr lang="en-US" altLang="zh-CN" sz="2000" dirty="0" smtClean="0">
                <a:latin typeface="Times New Roman" pitchFamily="18" charset="0"/>
              </a:rPr>
              <a:t>18     </a:t>
            </a:r>
            <a:r>
              <a:rPr lang="en-US" altLang="zh-CN" sz="2000" b="1" dirty="0" smtClean="0">
                <a:latin typeface="Times New Roman" pitchFamily="18" charset="0"/>
              </a:rPr>
              <a:t>for</a:t>
            </a:r>
            <a:r>
              <a:rPr lang="en-US" altLang="zh-CN" sz="2000" dirty="0" smtClean="0">
                <a:latin typeface="Times New Roman" pitchFamily="18" charset="0"/>
              </a:rPr>
              <a:t> t </a:t>
            </a:r>
            <a:r>
              <a:rPr lang="en-US" altLang="zh-CN" sz="2000" b="1" dirty="0" smtClean="0">
                <a:latin typeface="Times New Roman" pitchFamily="18" charset="0"/>
              </a:rPr>
              <a:t>=1to </a:t>
            </a:r>
            <a:r>
              <a:rPr lang="en-US" altLang="zh-CN" sz="2000" dirty="0" smtClean="0">
                <a:latin typeface="Times New Roman" pitchFamily="18" charset="0"/>
              </a:rPr>
              <a:t>n </a:t>
            </a:r>
            <a:r>
              <a:rPr lang="en-US" altLang="zh-CN" sz="2000" b="1" dirty="0" smtClean="0">
                <a:latin typeface="Times New Roman" pitchFamily="18" charset="0"/>
              </a:rPr>
              <a:t>do  </a:t>
            </a:r>
            <a:r>
              <a:rPr lang="en-US" altLang="zh-CN" sz="2000" dirty="0" smtClean="0">
                <a:latin typeface="Times New Roman" pitchFamily="18" charset="0"/>
              </a:rPr>
              <a:t>//</a:t>
            </a:r>
            <a:r>
              <a:rPr lang="zh-CN" altLang="en-US" sz="2000" dirty="0" smtClean="0">
                <a:latin typeface="Times New Roman" pitchFamily="18" charset="0"/>
              </a:rPr>
              <a:t>更新</a:t>
            </a:r>
            <a:r>
              <a:rPr lang="en-US" altLang="zh-CN" sz="2000" dirty="0" smtClean="0">
                <a:latin typeface="Times New Roman" pitchFamily="18" charset="0"/>
              </a:rPr>
              <a:t>NEAR</a:t>
            </a:r>
            <a:endParaRPr lang="zh-CN" altLang="en-US" sz="2000" dirty="0" smtClean="0">
              <a:latin typeface="Times New Roman" pitchFamily="18" charset="0"/>
            </a:endParaRPr>
          </a:p>
          <a:p>
            <a:pPr algn="l" eaLnBrk="1" hangingPunct="1">
              <a:lnSpc>
                <a:spcPct val="80000"/>
              </a:lnSpc>
            </a:pPr>
            <a:r>
              <a:rPr lang="en-US" altLang="zh-CN" sz="2000" dirty="0" smtClean="0">
                <a:latin typeface="Times New Roman" pitchFamily="18" charset="0"/>
              </a:rPr>
              <a:t>19       </a:t>
            </a:r>
            <a:r>
              <a:rPr lang="en-US" altLang="zh-CN" sz="2000" b="1" dirty="0" smtClean="0">
                <a:latin typeface="Times New Roman" pitchFamily="18" charset="0"/>
              </a:rPr>
              <a:t>if</a:t>
            </a:r>
            <a:r>
              <a:rPr lang="en-US" altLang="zh-CN" sz="2000" dirty="0" smtClean="0">
                <a:latin typeface="Times New Roman" pitchFamily="18" charset="0"/>
              </a:rPr>
              <a:t> NEAR(t)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0 and COST[</a:t>
            </a:r>
            <a:r>
              <a:rPr lang="en-US" altLang="zh-CN" sz="2000" dirty="0" err="1" smtClean="0">
                <a:latin typeface="Times New Roman" pitchFamily="18" charset="0"/>
              </a:rPr>
              <a:t>t,NEAR</a:t>
            </a:r>
            <a:r>
              <a:rPr lang="en-US" altLang="zh-CN" sz="2000" dirty="0" smtClean="0">
                <a:latin typeface="Times New Roman" pitchFamily="18" charset="0"/>
              </a:rPr>
              <a:t>(t)]</a:t>
            </a:r>
          </a:p>
          <a:p>
            <a:pPr algn="l" eaLnBrk="1" hangingPunct="1">
              <a:lnSpc>
                <a:spcPct val="80000"/>
              </a:lnSpc>
            </a:pPr>
            <a:r>
              <a:rPr lang="en-US" altLang="zh-CN" sz="2000" dirty="0" smtClean="0">
                <a:latin typeface="Times New Roman" pitchFamily="18" charset="0"/>
              </a:rPr>
              <a:t>                &gt;COST[</a:t>
            </a:r>
            <a:r>
              <a:rPr lang="en-US" altLang="zh-CN" sz="2000" dirty="0" err="1" smtClean="0">
                <a:latin typeface="Times New Roman" pitchFamily="18" charset="0"/>
              </a:rPr>
              <a:t>t,j</a:t>
            </a:r>
            <a:r>
              <a:rPr lang="en-US" altLang="zh-CN" sz="2000" dirty="0" smtClean="0">
                <a:latin typeface="Times New Roman" pitchFamily="18" charset="0"/>
              </a:rPr>
              <a:t>] </a:t>
            </a:r>
            <a:r>
              <a:rPr lang="en-US" altLang="zh-CN" sz="2000" b="1" dirty="0" smtClean="0">
                <a:latin typeface="Times New Roman" pitchFamily="18" charset="0"/>
              </a:rPr>
              <a:t>then</a:t>
            </a:r>
            <a:endParaRPr lang="en-US" altLang="zh-CN" sz="2000" dirty="0" smtClean="0">
              <a:latin typeface="Times New Roman" pitchFamily="18" charset="0"/>
            </a:endParaRPr>
          </a:p>
          <a:p>
            <a:pPr algn="l" eaLnBrk="1" hangingPunct="1">
              <a:lnSpc>
                <a:spcPct val="80000"/>
              </a:lnSpc>
            </a:pPr>
            <a:r>
              <a:rPr lang="en-US" altLang="zh-CN" sz="2000" dirty="0" smtClean="0">
                <a:latin typeface="Times New Roman" pitchFamily="18" charset="0"/>
              </a:rPr>
              <a:t>20          NEAR(t):=j;</a:t>
            </a:r>
          </a:p>
          <a:p>
            <a:pPr algn="l" eaLnBrk="1" hangingPunct="1">
              <a:lnSpc>
                <a:spcPct val="80000"/>
              </a:lnSpc>
            </a:pPr>
            <a:r>
              <a:rPr lang="en-US" altLang="zh-CN" sz="2000" dirty="0" smtClean="0">
                <a:latin typeface="Times New Roman" pitchFamily="18" charset="0"/>
              </a:rPr>
              <a:t>21   </a:t>
            </a:r>
            <a:r>
              <a:rPr lang="en-US" altLang="zh-CN" sz="2000" b="1" dirty="0" smtClean="0">
                <a:latin typeface="Times New Roman" pitchFamily="18" charset="0"/>
              </a:rPr>
              <a:t>    end{if}</a:t>
            </a:r>
            <a:endParaRPr lang="en-US" altLang="zh-CN" sz="2000" dirty="0" smtClean="0">
              <a:latin typeface="Times New Roman" pitchFamily="18" charset="0"/>
            </a:endParaRPr>
          </a:p>
          <a:p>
            <a:pPr algn="l" eaLnBrk="1" hangingPunct="1">
              <a:lnSpc>
                <a:spcPct val="80000"/>
              </a:lnSpc>
            </a:pPr>
            <a:r>
              <a:rPr lang="en-US" altLang="zh-CN" sz="2000" dirty="0" smtClean="0">
                <a:latin typeface="Times New Roman" pitchFamily="18" charset="0"/>
              </a:rPr>
              <a:t>22     </a:t>
            </a:r>
            <a:r>
              <a:rPr lang="en-US" altLang="zh-CN" sz="2000" b="1" dirty="0" smtClean="0">
                <a:latin typeface="Times New Roman" pitchFamily="18" charset="0"/>
              </a:rPr>
              <a:t>end{for}</a:t>
            </a:r>
            <a:endParaRPr lang="en-US" altLang="zh-CN" sz="2000" dirty="0" smtClean="0">
              <a:latin typeface="Times New Roman" pitchFamily="18" charset="0"/>
            </a:endParaRPr>
          </a:p>
          <a:p>
            <a:pPr algn="l" eaLnBrk="1" hangingPunct="1">
              <a:lnSpc>
                <a:spcPct val="80000"/>
              </a:lnSpc>
            </a:pPr>
            <a:r>
              <a:rPr lang="en-US" altLang="zh-CN" sz="2000" dirty="0" smtClean="0">
                <a:latin typeface="Times New Roman" pitchFamily="18" charset="0"/>
              </a:rPr>
              <a:t>23</a:t>
            </a:r>
            <a:r>
              <a:rPr lang="en-US" altLang="zh-CN" sz="2000" b="1" dirty="0" smtClean="0">
                <a:latin typeface="Times New Roman" pitchFamily="18" charset="0"/>
              </a:rPr>
              <a:t>  end{for}</a:t>
            </a:r>
            <a:endParaRPr lang="en-US" altLang="zh-CN" sz="2000" dirty="0" smtClean="0">
              <a:latin typeface="Times New Roman" pitchFamily="18" charset="0"/>
            </a:endParaRPr>
          </a:p>
          <a:p>
            <a:pPr algn="l" eaLnBrk="1" hangingPunct="1">
              <a:lnSpc>
                <a:spcPct val="80000"/>
              </a:lnSpc>
            </a:pPr>
            <a:r>
              <a:rPr lang="en-US" altLang="zh-CN" sz="2000" dirty="0" smtClean="0">
                <a:latin typeface="Times New Roman" pitchFamily="18" charset="0"/>
              </a:rPr>
              <a:t>24</a:t>
            </a:r>
            <a:r>
              <a:rPr lang="en-US" altLang="zh-CN" sz="2000" b="1" dirty="0" smtClean="0">
                <a:latin typeface="Times New Roman" pitchFamily="18" charset="0"/>
              </a:rPr>
              <a:t>  if</a:t>
            </a:r>
            <a:r>
              <a:rPr lang="en-US" altLang="zh-CN" sz="2000" dirty="0" smtClean="0">
                <a:latin typeface="Times New Roman" pitchFamily="18" charset="0"/>
              </a:rPr>
              <a:t> </a:t>
            </a:r>
            <a:r>
              <a:rPr lang="en-US" altLang="zh-CN" sz="2000" dirty="0" err="1" smtClean="0">
                <a:latin typeface="Times New Roman" pitchFamily="18" charset="0"/>
              </a:rPr>
              <a:t>mincost</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b="1" dirty="0" smtClean="0">
                <a:latin typeface="Times New Roman" pitchFamily="18" charset="0"/>
              </a:rPr>
              <a:t>then</a:t>
            </a:r>
            <a:endParaRPr lang="en-US" altLang="zh-CN" sz="2000" dirty="0" smtClean="0">
              <a:latin typeface="Times New Roman" pitchFamily="18" charset="0"/>
            </a:endParaRPr>
          </a:p>
          <a:p>
            <a:pPr algn="l" eaLnBrk="1" hangingPunct="1">
              <a:lnSpc>
                <a:spcPct val="80000"/>
              </a:lnSpc>
            </a:pPr>
            <a:r>
              <a:rPr lang="en-US" altLang="zh-CN" sz="2000" dirty="0" smtClean="0">
                <a:latin typeface="Times New Roman" pitchFamily="18" charset="0"/>
              </a:rPr>
              <a:t>25    print(‘no spanning tree’);</a:t>
            </a:r>
          </a:p>
          <a:p>
            <a:pPr algn="l" eaLnBrk="1" hangingPunct="1">
              <a:lnSpc>
                <a:spcPct val="80000"/>
              </a:lnSpc>
            </a:pPr>
            <a:r>
              <a:rPr lang="en-US" altLang="zh-CN" sz="2000" dirty="0" smtClean="0">
                <a:latin typeface="Times New Roman" pitchFamily="18" charset="0"/>
              </a:rPr>
              <a:t>26</a:t>
            </a:r>
            <a:r>
              <a:rPr lang="en-US" altLang="zh-CN" sz="2000" b="1" dirty="0" smtClean="0">
                <a:latin typeface="Times New Roman" pitchFamily="18" charset="0"/>
              </a:rPr>
              <a:t>  end{if}</a:t>
            </a:r>
            <a:endParaRPr lang="en-US" altLang="zh-CN" sz="2000" dirty="0" smtClean="0">
              <a:latin typeface="Times New Roman" pitchFamily="18" charset="0"/>
            </a:endParaRPr>
          </a:p>
          <a:p>
            <a:pPr algn="l" eaLnBrk="1" hangingPunct="1">
              <a:lnSpc>
                <a:spcPct val="80000"/>
              </a:lnSpc>
            </a:pPr>
            <a:r>
              <a:rPr lang="en-US" altLang="zh-CN" sz="2000" dirty="0" smtClean="0">
                <a:latin typeface="Times New Roman" pitchFamily="18" charset="0"/>
              </a:rPr>
              <a:t>27 </a:t>
            </a:r>
            <a:r>
              <a:rPr lang="en-US" altLang="zh-CN" sz="2000" b="1" dirty="0" smtClean="0">
                <a:latin typeface="Times New Roman" pitchFamily="18" charset="0"/>
              </a:rPr>
              <a:t>end{</a:t>
            </a:r>
            <a:r>
              <a:rPr lang="en-US" altLang="zh-CN" sz="2000" b="1" dirty="0" err="1" smtClean="0">
                <a:latin typeface="Times New Roman" pitchFamily="18" charset="0"/>
              </a:rPr>
              <a:t>PrimTree</a:t>
            </a:r>
            <a:r>
              <a:rPr lang="en-US" altLang="zh-CN" sz="2000" b="1" dirty="0" smtClean="0">
                <a:latin typeface="Times New Roman" pitchFamily="18" charset="0"/>
              </a:rPr>
              <a:t>}</a:t>
            </a:r>
            <a:r>
              <a:rPr lang="en-US" altLang="zh-CN" sz="2000" dirty="0" smtClean="0">
                <a:latin typeface="Times New Roman" pitchFamily="18" charset="0"/>
              </a:rPr>
              <a:t> </a:t>
            </a:r>
            <a:endParaRPr lang="zh-CN" altLang="en-US" sz="2000" dirty="0" smtClean="0">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最优生成树问题</a:t>
            </a:r>
            <a:endParaRPr lang="zh-CN" altLang="en-US" dirty="0"/>
          </a:p>
        </p:txBody>
      </p:sp>
      <p:sp>
        <p:nvSpPr>
          <p:cNvPr id="3" name="内容占位符 2"/>
          <p:cNvSpPr>
            <a:spLocks noGrp="1"/>
          </p:cNvSpPr>
          <p:nvPr>
            <p:ph idx="1"/>
          </p:nvPr>
        </p:nvSpPr>
        <p:spPr/>
        <p:txBody>
          <a:bodyPr/>
          <a:lstStyle/>
          <a:p>
            <a:pPr lvl="1"/>
            <a:r>
              <a:rPr lang="en-US" altLang="zh-CN" sz="2800" dirty="0" err="1" smtClean="0">
                <a:latin typeface="Times New Roman" pitchFamily="18" charset="0"/>
              </a:rPr>
              <a:t>PrimTree</a:t>
            </a:r>
            <a:r>
              <a:rPr lang="zh-CN" altLang="en-US" sz="2800" dirty="0" smtClean="0">
                <a:latin typeface="Times New Roman" pitchFamily="18" charset="0"/>
              </a:rPr>
              <a:t>的复杂度</a:t>
            </a:r>
            <a:endParaRPr lang="en-US" altLang="zh-CN" sz="2800" dirty="0" smtClean="0">
              <a:latin typeface="Times New Roman" pitchFamily="18" charset="0"/>
            </a:endParaRPr>
          </a:p>
          <a:p>
            <a:pPr lvl="2"/>
            <a:r>
              <a:rPr lang="zh-CN" altLang="en-US" sz="2000" dirty="0" smtClean="0"/>
              <a:t>语句</a:t>
            </a:r>
            <a:r>
              <a:rPr lang="en-US" altLang="zh-CN" sz="2000" dirty="0" smtClean="0"/>
              <a:t>3</a:t>
            </a:r>
            <a:r>
              <a:rPr lang="zh-CN" altLang="en-US" sz="2000" dirty="0" smtClean="0"/>
              <a:t>需要</a:t>
            </a:r>
            <a:r>
              <a:rPr lang="en-US" altLang="zh-CN" sz="2000" dirty="0" smtClean="0"/>
              <a:t>O(|E|)</a:t>
            </a:r>
            <a:r>
              <a:rPr lang="zh-CN" altLang="en-US" sz="2000" dirty="0" smtClean="0"/>
              <a:t>的时间；语句</a:t>
            </a:r>
            <a:r>
              <a:rPr lang="en-US" altLang="zh-CN" sz="2000" dirty="0" smtClean="0"/>
              <a:t>6</a:t>
            </a:r>
            <a:r>
              <a:rPr lang="zh-CN" altLang="en-US" sz="2000" dirty="0" smtClean="0"/>
              <a:t>至语句</a:t>
            </a:r>
            <a:r>
              <a:rPr lang="en-US" altLang="zh-CN" sz="2000" dirty="0" smtClean="0"/>
              <a:t>11</a:t>
            </a:r>
            <a:r>
              <a:rPr lang="zh-CN" altLang="en-US" sz="2000" dirty="0" smtClean="0"/>
              <a:t>的循环体需要时间为</a:t>
            </a:r>
            <a:r>
              <a:rPr lang="en-US" altLang="zh-CN" sz="2000" dirty="0" smtClean="0"/>
              <a:t>O(n)</a:t>
            </a:r>
            <a:r>
              <a:rPr lang="zh-CN" altLang="en-US" sz="2000" dirty="0" smtClean="0"/>
              <a:t>；语句</a:t>
            </a:r>
            <a:r>
              <a:rPr lang="en-US" altLang="zh-CN" sz="2000" dirty="0" smtClean="0"/>
              <a:t>18</a:t>
            </a:r>
            <a:r>
              <a:rPr lang="zh-CN" altLang="en-US" sz="2000" dirty="0" smtClean="0"/>
              <a:t>至</a:t>
            </a:r>
            <a:r>
              <a:rPr lang="en-US" altLang="zh-CN" sz="2000" dirty="0" smtClean="0"/>
              <a:t>22</a:t>
            </a:r>
            <a:r>
              <a:rPr lang="zh-CN" altLang="en-US" sz="2000" dirty="0" smtClean="0"/>
              <a:t>的循环体需要时间</a:t>
            </a:r>
            <a:r>
              <a:rPr lang="en-US" altLang="zh-CN" sz="2000" dirty="0" smtClean="0"/>
              <a:t>O(n); </a:t>
            </a:r>
            <a:r>
              <a:rPr lang="zh-CN" altLang="en-US" sz="2000" dirty="0" smtClean="0"/>
              <a:t>语句</a:t>
            </a:r>
            <a:r>
              <a:rPr lang="en-US" altLang="zh-CN" sz="2000" dirty="0" smtClean="0"/>
              <a:t>14</a:t>
            </a:r>
            <a:r>
              <a:rPr lang="zh-CN" altLang="en-US" sz="2000" dirty="0" smtClean="0"/>
              <a:t>至</a:t>
            </a:r>
            <a:r>
              <a:rPr lang="en-US" altLang="zh-CN" sz="2000" dirty="0" smtClean="0"/>
              <a:t>17</a:t>
            </a:r>
            <a:r>
              <a:rPr lang="zh-CN" altLang="en-US" sz="2000" dirty="0" smtClean="0"/>
              <a:t>需要时间</a:t>
            </a:r>
            <a:r>
              <a:rPr lang="en-US" altLang="zh-CN" sz="2000" dirty="0" smtClean="0"/>
              <a:t>O(n); </a:t>
            </a:r>
            <a:r>
              <a:rPr lang="zh-CN" altLang="en-US" sz="2000" dirty="0" smtClean="0"/>
              <a:t>语句</a:t>
            </a:r>
            <a:r>
              <a:rPr lang="en-US" altLang="zh-CN" sz="2000" dirty="0" smtClean="0"/>
              <a:t>13</a:t>
            </a:r>
            <a:r>
              <a:rPr lang="zh-CN" altLang="en-US" sz="2000" dirty="0" smtClean="0"/>
              <a:t>至</a:t>
            </a:r>
            <a:r>
              <a:rPr lang="en-US" altLang="zh-CN" sz="2000" dirty="0" smtClean="0"/>
              <a:t>23</a:t>
            </a:r>
            <a:r>
              <a:rPr lang="zh-CN" altLang="en-US" sz="2000" dirty="0" smtClean="0"/>
              <a:t>的循环体共需要时间</a:t>
            </a:r>
            <a:r>
              <a:rPr lang="en-US" altLang="zh-CN" sz="2000" dirty="0" smtClean="0"/>
              <a:t>O(n</a:t>
            </a:r>
            <a:r>
              <a:rPr lang="en-US" altLang="zh-CN" sz="2000" baseline="30000" dirty="0" smtClean="0"/>
              <a:t>2</a:t>
            </a:r>
            <a:r>
              <a:rPr lang="en-US" altLang="zh-CN" sz="2000" dirty="0" smtClean="0"/>
              <a:t>)</a:t>
            </a:r>
            <a:r>
              <a:rPr lang="zh-CN" altLang="en-US" sz="2000" dirty="0" smtClean="0"/>
              <a:t>。 </a:t>
            </a:r>
          </a:p>
          <a:p>
            <a:pPr lvl="2"/>
            <a:r>
              <a:rPr lang="zh-CN" altLang="en-US" sz="2000" dirty="0" smtClean="0"/>
              <a:t>所以</a:t>
            </a:r>
            <a:r>
              <a:rPr lang="en-US" altLang="zh-CN" sz="2000" dirty="0" smtClean="0"/>
              <a:t>,</a:t>
            </a:r>
            <a:r>
              <a:rPr lang="en-US" altLang="zh-CN" sz="2000" dirty="0" err="1" smtClean="0"/>
              <a:t>PrimTree</a:t>
            </a:r>
            <a:r>
              <a:rPr lang="zh-CN" altLang="en-US" sz="2000" dirty="0" smtClean="0"/>
              <a:t>算法的时间复杂度为</a:t>
            </a:r>
            <a:r>
              <a:rPr lang="en-US" altLang="zh-CN" sz="2000" dirty="0" smtClean="0"/>
              <a:t>O(n</a:t>
            </a:r>
            <a:r>
              <a:rPr lang="en-US" altLang="zh-CN" sz="2000" baseline="30000" dirty="0" smtClean="0"/>
              <a:t>2</a:t>
            </a:r>
            <a:r>
              <a:rPr lang="en-US" altLang="zh-CN" sz="2000" dirty="0" smtClean="0"/>
              <a:t>). </a:t>
            </a:r>
          </a:p>
          <a:p>
            <a:pPr lvl="1"/>
            <a:r>
              <a:rPr lang="zh-CN" altLang="en-US" sz="2400" dirty="0" smtClean="0"/>
              <a:t>算法正确性证明</a:t>
            </a:r>
            <a:endParaRPr lang="en-US" altLang="zh-CN" sz="2400" dirty="0" smtClean="0"/>
          </a:p>
          <a:p>
            <a:pPr lvl="2"/>
            <a:r>
              <a:rPr lang="zh-CN" altLang="en-US" sz="2000" dirty="0" smtClean="0"/>
              <a:t>定理：对任意正整数</a:t>
            </a:r>
            <a:r>
              <a:rPr lang="en-US" altLang="zh-CN" sz="2000" dirty="0" smtClean="0"/>
              <a:t>k&lt;n</a:t>
            </a:r>
            <a:r>
              <a:rPr lang="zh-CN" altLang="en-US" sz="2000" dirty="0" smtClean="0"/>
              <a:t>，存在最小生成树包含算法前</a:t>
            </a:r>
            <a:r>
              <a:rPr lang="en-US" altLang="zh-CN" sz="2000" dirty="0" smtClean="0"/>
              <a:t>k</a:t>
            </a:r>
            <a:r>
              <a:rPr lang="zh-CN" altLang="en-US" sz="2000" dirty="0" smtClean="0"/>
              <a:t>步选择的边。</a:t>
            </a:r>
            <a:endParaRPr lang="en-US" altLang="zh-CN" sz="2000" dirty="0" smtClean="0"/>
          </a:p>
          <a:p>
            <a:pPr lvl="2"/>
            <a:r>
              <a:rPr lang="zh-CN" altLang="en-US" sz="2000" dirty="0" smtClean="0"/>
              <a:t>根据上述定理，</a:t>
            </a:r>
            <a:r>
              <a:rPr lang="en-US" altLang="zh-CN" sz="2000" dirty="0" smtClean="0"/>
              <a:t>k=n-1</a:t>
            </a:r>
            <a:r>
              <a:rPr lang="zh-CN" altLang="en-US" sz="2000" dirty="0" smtClean="0"/>
              <a:t>时即为算法生成的最小生成树。</a:t>
            </a:r>
            <a:endParaRPr lang="en-US" altLang="zh-CN" sz="2000" dirty="0" smtClean="0"/>
          </a:p>
          <a:p>
            <a:pPr lvl="2"/>
            <a:r>
              <a:rPr lang="zh-CN" altLang="en-US" sz="2000" dirty="0" smtClean="0"/>
              <a:t>关于生成树的引理：设</a:t>
            </a:r>
            <a:r>
              <a:rPr lang="en-US" altLang="zh-CN" sz="2000" dirty="0" smtClean="0"/>
              <a:t>G</a:t>
            </a:r>
            <a:r>
              <a:rPr lang="zh-CN" altLang="en-US" sz="2000" dirty="0" smtClean="0"/>
              <a:t>是</a:t>
            </a:r>
            <a:r>
              <a:rPr lang="en-US" altLang="zh-CN" sz="2000" dirty="0" smtClean="0"/>
              <a:t>n</a:t>
            </a:r>
            <a:r>
              <a:rPr lang="zh-CN" altLang="en-US" sz="2000" dirty="0" smtClean="0"/>
              <a:t>阶连通图，</a:t>
            </a:r>
            <a:r>
              <a:rPr lang="en-US" altLang="zh-CN" sz="2000" dirty="0" smtClean="0"/>
              <a:t>T</a:t>
            </a:r>
            <a:r>
              <a:rPr lang="zh-CN" altLang="en-US" sz="2000" dirty="0" smtClean="0"/>
              <a:t>是</a:t>
            </a:r>
            <a:r>
              <a:rPr lang="en-US" altLang="zh-CN" sz="2000" dirty="0" smtClean="0"/>
              <a:t>G</a:t>
            </a:r>
            <a:r>
              <a:rPr lang="zh-CN" altLang="en-US" sz="2000" dirty="0" smtClean="0"/>
              <a:t>的</a:t>
            </a:r>
            <a:r>
              <a:rPr lang="en-US" altLang="zh-CN" sz="2000" dirty="0" smtClean="0"/>
              <a:t>n</a:t>
            </a:r>
            <a:r>
              <a:rPr lang="zh-CN" altLang="en-US" sz="2000" dirty="0" smtClean="0"/>
              <a:t>阶连通子图，</a:t>
            </a:r>
            <a:endParaRPr lang="en-US" altLang="zh-CN" sz="2000" dirty="0" smtClean="0"/>
          </a:p>
          <a:p>
            <a:pPr lvl="3"/>
            <a:r>
              <a:rPr lang="en-US" altLang="zh-CN" dirty="0" smtClean="0"/>
              <a:t>(1)T</a:t>
            </a:r>
            <a:r>
              <a:rPr lang="zh-CN" altLang="en-US" dirty="0" smtClean="0"/>
              <a:t>是</a:t>
            </a:r>
            <a:r>
              <a:rPr lang="en-US" altLang="zh-CN" dirty="0" smtClean="0"/>
              <a:t>G</a:t>
            </a:r>
            <a:r>
              <a:rPr lang="zh-CN" altLang="en-US" dirty="0" smtClean="0"/>
              <a:t>的生成树当且仅当</a:t>
            </a:r>
            <a:r>
              <a:rPr lang="en-US" altLang="zh-CN" dirty="0" smtClean="0"/>
              <a:t>T</a:t>
            </a:r>
            <a:r>
              <a:rPr lang="zh-CN" altLang="en-US" dirty="0" smtClean="0"/>
              <a:t>有</a:t>
            </a:r>
            <a:r>
              <a:rPr lang="en-US" altLang="zh-CN" dirty="0" smtClean="0"/>
              <a:t>n-1</a:t>
            </a:r>
            <a:r>
              <a:rPr lang="zh-CN" altLang="en-US" dirty="0" smtClean="0"/>
              <a:t>条边。</a:t>
            </a:r>
            <a:endParaRPr lang="en-US" altLang="zh-CN" dirty="0" smtClean="0"/>
          </a:p>
          <a:p>
            <a:pPr lvl="3"/>
            <a:r>
              <a:rPr lang="en-US" altLang="zh-CN" dirty="0" smtClean="0"/>
              <a:t>(2)</a:t>
            </a:r>
            <a:r>
              <a:rPr lang="zh-CN" altLang="en-US" dirty="0" smtClean="0"/>
              <a:t>如果</a:t>
            </a:r>
            <a:r>
              <a:rPr lang="en-US" altLang="zh-CN" dirty="0" smtClean="0"/>
              <a:t>T</a:t>
            </a:r>
            <a:r>
              <a:rPr lang="zh-CN" altLang="en-US" dirty="0" smtClean="0"/>
              <a:t>是</a:t>
            </a:r>
            <a:r>
              <a:rPr lang="en-US" altLang="zh-CN" dirty="0" smtClean="0"/>
              <a:t>G</a:t>
            </a:r>
            <a:r>
              <a:rPr lang="zh-CN" altLang="en-US" dirty="0" smtClean="0"/>
              <a:t>的生成树，</a:t>
            </a:r>
            <a:r>
              <a:rPr lang="en-US" altLang="zh-CN" dirty="0" smtClean="0"/>
              <a:t>e  T</a:t>
            </a:r>
            <a:r>
              <a:rPr lang="zh-CN" altLang="en-US" dirty="0" smtClean="0"/>
              <a:t>，那么</a:t>
            </a:r>
            <a:r>
              <a:rPr lang="en-US" altLang="zh-CN" dirty="0" smtClean="0"/>
              <a:t>T∪{e}</a:t>
            </a:r>
            <a:r>
              <a:rPr lang="zh-CN" altLang="en-US" dirty="0" smtClean="0"/>
              <a:t>含有一个回路</a:t>
            </a:r>
            <a:r>
              <a:rPr lang="zh-CN" altLang="en-US" sz="1800" dirty="0" smtClean="0"/>
              <a:t>。</a:t>
            </a:r>
            <a:endParaRPr lang="zh-CN" altLang="en-US" sz="1800" dirty="0"/>
          </a:p>
        </p:txBody>
      </p:sp>
      <p:graphicFrame>
        <p:nvGraphicFramePr>
          <p:cNvPr id="4" name="对象 3"/>
          <p:cNvGraphicFramePr>
            <a:graphicFrameLocks noChangeAspect="1"/>
          </p:cNvGraphicFramePr>
          <p:nvPr/>
        </p:nvGraphicFramePr>
        <p:xfrm>
          <a:off x="4714876" y="5715016"/>
          <a:ext cx="357190" cy="214314"/>
        </p:xfrm>
        <a:graphic>
          <a:graphicData uri="http://schemas.openxmlformats.org/presentationml/2006/ole">
            <p:oleObj spid="_x0000_s22530" name="公式" r:id="rId3" imgW="126720" imgH="152280" progId="Equation.3">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最优生成树问题</a:t>
            </a:r>
            <a:endParaRPr lang="zh-CN" altLang="en-US" dirty="0"/>
          </a:p>
        </p:txBody>
      </p:sp>
      <p:sp>
        <p:nvSpPr>
          <p:cNvPr id="3" name="内容占位符 2"/>
          <p:cNvSpPr>
            <a:spLocks noGrp="1"/>
          </p:cNvSpPr>
          <p:nvPr>
            <p:ph idx="1"/>
          </p:nvPr>
        </p:nvSpPr>
        <p:spPr/>
        <p:txBody>
          <a:bodyPr/>
          <a:lstStyle/>
          <a:p>
            <a:pPr lvl="1"/>
            <a:r>
              <a:rPr lang="en-US" altLang="zh-CN" sz="2800" dirty="0" smtClean="0">
                <a:latin typeface="Times New Roman" pitchFamily="18" charset="0"/>
              </a:rPr>
              <a:t>Prim</a:t>
            </a:r>
            <a:r>
              <a:rPr lang="zh-CN" altLang="en-US" sz="2800" dirty="0" smtClean="0">
                <a:latin typeface="Times New Roman" pitchFamily="18" charset="0"/>
              </a:rPr>
              <a:t>算法正确性</a:t>
            </a:r>
            <a:r>
              <a:rPr lang="zh-CN" altLang="en-US" dirty="0" smtClean="0"/>
              <a:t>证明：</a:t>
            </a:r>
            <a:endParaRPr lang="en-US" altLang="zh-CN" dirty="0" smtClean="0"/>
          </a:p>
          <a:p>
            <a:pPr lvl="2"/>
            <a:r>
              <a:rPr lang="en-US" altLang="zh-CN" sz="2000" dirty="0" smtClean="0"/>
              <a:t>K=1</a:t>
            </a:r>
            <a:r>
              <a:rPr lang="zh-CN" altLang="en-US" sz="2000" dirty="0" smtClean="0"/>
              <a:t>，设</a:t>
            </a:r>
            <a:r>
              <a:rPr lang="en-US" altLang="zh-CN" sz="2000" dirty="0" smtClean="0"/>
              <a:t>(1,i)</a:t>
            </a:r>
            <a:r>
              <a:rPr lang="zh-CN" altLang="en-US" sz="2000" dirty="0" smtClean="0"/>
              <a:t>是关联</a:t>
            </a:r>
            <a:r>
              <a:rPr lang="en-US" altLang="zh-CN" sz="2000" dirty="0" smtClean="0"/>
              <a:t>1</a:t>
            </a:r>
            <a:r>
              <a:rPr lang="zh-CN" altLang="en-US" sz="2000" dirty="0" smtClean="0"/>
              <a:t>的最小权边，</a:t>
            </a:r>
            <a:r>
              <a:rPr lang="en-US" altLang="zh-CN" sz="2000" dirty="0" smtClean="0"/>
              <a:t>T</a:t>
            </a:r>
            <a:r>
              <a:rPr lang="zh-CN" altLang="en-US" sz="2000" dirty="0" smtClean="0"/>
              <a:t>是一颗最小生成树。若</a:t>
            </a:r>
            <a:r>
              <a:rPr lang="en-US" altLang="zh-CN" sz="2000" dirty="0" smtClean="0"/>
              <a:t>T</a:t>
            </a:r>
            <a:r>
              <a:rPr lang="zh-CN" altLang="en-US" sz="2000" dirty="0" smtClean="0"/>
              <a:t>不包含</a:t>
            </a:r>
            <a:r>
              <a:rPr lang="en-US" altLang="zh-CN" sz="2000" dirty="0" smtClean="0"/>
              <a:t>(1,i)</a:t>
            </a:r>
            <a:r>
              <a:rPr lang="zh-CN" altLang="en-US" sz="2000" dirty="0" smtClean="0"/>
              <a:t>，根据引理，</a:t>
            </a:r>
            <a:r>
              <a:rPr lang="en-US" altLang="zh-CN" sz="2000" dirty="0" smtClean="0"/>
              <a:t>T ∪(1,i)</a:t>
            </a:r>
            <a:r>
              <a:rPr lang="zh-CN" altLang="en-US" sz="2000" dirty="0" smtClean="0"/>
              <a:t>含有一个圈。设这个圈中关联</a:t>
            </a:r>
            <a:r>
              <a:rPr lang="en-US" altLang="zh-CN" sz="2000" dirty="0" smtClean="0"/>
              <a:t>1</a:t>
            </a:r>
            <a:r>
              <a:rPr lang="zh-CN" altLang="en-US" sz="2000" dirty="0" smtClean="0"/>
              <a:t>的另一条边是</a:t>
            </a:r>
            <a:r>
              <a:rPr lang="en-US" altLang="zh-CN" sz="2000" dirty="0" smtClean="0"/>
              <a:t>(1,j)</a:t>
            </a:r>
            <a:r>
              <a:rPr lang="zh-CN" altLang="en-US" sz="2000" dirty="0" smtClean="0"/>
              <a:t>，令</a:t>
            </a:r>
            <a:r>
              <a:rPr lang="en-US" altLang="zh-CN" sz="2000" dirty="0" smtClean="0"/>
              <a:t>T</a:t>
            </a:r>
            <a:r>
              <a:rPr lang="en-US" altLang="zh-CN" sz="2000" baseline="30000" dirty="0" smtClean="0"/>
              <a:t>/</a:t>
            </a:r>
            <a:r>
              <a:rPr lang="en-US" altLang="zh-CN" sz="2000" dirty="0" smtClean="0"/>
              <a:t>=(T-{(1,j)}) ∪{(1,i)}</a:t>
            </a:r>
            <a:r>
              <a:rPr lang="zh-CN" altLang="en-US" sz="2000" dirty="0" smtClean="0"/>
              <a:t>，则</a:t>
            </a:r>
            <a:r>
              <a:rPr lang="en-US" altLang="zh-CN" sz="2000" dirty="0" smtClean="0"/>
              <a:t>T</a:t>
            </a:r>
            <a:r>
              <a:rPr lang="en-US" altLang="zh-CN" sz="2000" baseline="30000" dirty="0" smtClean="0"/>
              <a:t>/</a:t>
            </a:r>
            <a:r>
              <a:rPr lang="zh-CN" altLang="en-US" sz="2000" dirty="0" smtClean="0"/>
              <a:t>也是生成树，且</a:t>
            </a:r>
            <a:r>
              <a:rPr lang="en-US" altLang="zh-CN" sz="2000" dirty="0" smtClean="0"/>
              <a:t>W(T</a:t>
            </a:r>
            <a:r>
              <a:rPr lang="en-US" altLang="zh-CN" sz="2000" baseline="30000" dirty="0" smtClean="0"/>
              <a:t>/</a:t>
            </a:r>
            <a:r>
              <a:rPr lang="en-US" altLang="zh-CN" sz="2000" dirty="0" smtClean="0"/>
              <a:t>) ≤W(T)</a:t>
            </a:r>
            <a:r>
              <a:rPr lang="zh-CN" altLang="en-US" sz="2000" dirty="0" smtClean="0"/>
              <a:t>。</a:t>
            </a:r>
            <a:endParaRPr lang="en-US" altLang="zh-CN" sz="2000" dirty="0" smtClean="0"/>
          </a:p>
          <a:p>
            <a:pPr lvl="2"/>
            <a:r>
              <a:rPr lang="zh-CN" altLang="en-US" sz="2000" dirty="0" smtClean="0"/>
              <a:t>假设算法进行了</a:t>
            </a:r>
            <a:r>
              <a:rPr lang="en-US" altLang="zh-CN" sz="2000" dirty="0" smtClean="0"/>
              <a:t>k-1</a:t>
            </a:r>
            <a:r>
              <a:rPr lang="zh-CN" altLang="en-US" sz="2000" dirty="0" smtClean="0"/>
              <a:t>步，生成树的边为</a:t>
            </a:r>
            <a:r>
              <a:rPr lang="en-US" altLang="zh-CN" sz="2000" dirty="0" smtClean="0"/>
              <a:t>e</a:t>
            </a:r>
            <a:r>
              <a:rPr lang="en-US" altLang="zh-CN" sz="2000" baseline="-25000" dirty="0" smtClean="0"/>
              <a:t>1</a:t>
            </a:r>
            <a:r>
              <a:rPr lang="en-US" altLang="zh-CN" sz="2000" dirty="0" smtClean="0"/>
              <a:t>,e</a:t>
            </a:r>
            <a:r>
              <a:rPr lang="en-US" altLang="zh-CN" sz="2000" baseline="-25000" dirty="0" smtClean="0"/>
              <a:t>2</a:t>
            </a:r>
            <a:r>
              <a:rPr lang="en-US" altLang="zh-CN" sz="2000" dirty="0" smtClean="0"/>
              <a:t>,…,e</a:t>
            </a:r>
            <a:r>
              <a:rPr lang="en-US" altLang="zh-CN" sz="2000" baseline="-25000" dirty="0" smtClean="0"/>
              <a:t>k-1</a:t>
            </a:r>
            <a:r>
              <a:rPr lang="zh-CN" altLang="en-US" sz="2000" dirty="0" smtClean="0"/>
              <a:t>，其</a:t>
            </a:r>
            <a:r>
              <a:rPr lang="en-US" altLang="zh-CN" sz="2000" dirty="0" smtClean="0"/>
              <a:t>k</a:t>
            </a:r>
            <a:r>
              <a:rPr lang="zh-CN" altLang="en-US" sz="2000" dirty="0" smtClean="0"/>
              <a:t>个端点构成集合</a:t>
            </a:r>
            <a:r>
              <a:rPr lang="en-US" altLang="zh-CN" sz="2000" dirty="0" smtClean="0"/>
              <a:t>S</a:t>
            </a:r>
            <a:r>
              <a:rPr lang="zh-CN" altLang="en-US" sz="2000" dirty="0" smtClean="0"/>
              <a:t>。由归纳假设存在</a:t>
            </a:r>
            <a:r>
              <a:rPr lang="en-US" altLang="zh-CN" sz="2000" dirty="0" smtClean="0"/>
              <a:t>G</a:t>
            </a:r>
            <a:r>
              <a:rPr lang="zh-CN" altLang="en-US" sz="2000" dirty="0" smtClean="0"/>
              <a:t>的最小生成树</a:t>
            </a:r>
            <a:r>
              <a:rPr lang="en-US" altLang="zh-CN" sz="2000" dirty="0" smtClean="0"/>
              <a:t>T</a:t>
            </a:r>
            <a:r>
              <a:rPr lang="zh-CN" altLang="en-US" sz="2000" dirty="0" smtClean="0"/>
              <a:t>包含这些边。</a:t>
            </a:r>
            <a:endParaRPr lang="en-US" altLang="zh-CN" sz="2000" dirty="0" smtClean="0"/>
          </a:p>
          <a:p>
            <a:pPr lvl="2"/>
            <a:r>
              <a:rPr lang="zh-CN" altLang="en-US" sz="2000" dirty="0" smtClean="0"/>
              <a:t>设算法</a:t>
            </a:r>
            <a:r>
              <a:rPr lang="en-US" altLang="zh-CN" sz="2000" dirty="0" smtClean="0"/>
              <a:t>k</a:t>
            </a:r>
            <a:r>
              <a:rPr lang="zh-CN" altLang="en-US" sz="2000" dirty="0" smtClean="0"/>
              <a:t>步选择了顶点</a:t>
            </a:r>
            <a:r>
              <a:rPr lang="en-US" altLang="zh-CN" sz="2000" dirty="0" smtClean="0"/>
              <a:t>i</a:t>
            </a:r>
            <a:r>
              <a:rPr lang="en-US" altLang="zh-CN" sz="2000" baseline="-25000" dirty="0" smtClean="0"/>
              <a:t>k+1</a:t>
            </a:r>
            <a:r>
              <a:rPr lang="zh-CN" altLang="en-US" sz="2000" dirty="0" smtClean="0"/>
              <a:t>，则</a:t>
            </a:r>
            <a:r>
              <a:rPr lang="en-US" altLang="zh-CN" sz="2000" dirty="0" smtClean="0"/>
              <a:t>i</a:t>
            </a:r>
            <a:r>
              <a:rPr lang="en-US" altLang="zh-CN" sz="2000" baseline="-25000" dirty="0" smtClean="0"/>
              <a:t>k+1</a:t>
            </a:r>
            <a:r>
              <a:rPr lang="zh-CN" altLang="en-US" sz="2000" dirty="0" smtClean="0"/>
              <a:t>到</a:t>
            </a:r>
            <a:r>
              <a:rPr lang="en-US" altLang="zh-CN" sz="2000" dirty="0" smtClean="0"/>
              <a:t>S</a:t>
            </a:r>
            <a:r>
              <a:rPr lang="zh-CN" altLang="en-US" sz="2000" dirty="0" smtClean="0"/>
              <a:t>中顶点的边的权值最小，设它为</a:t>
            </a:r>
            <a:r>
              <a:rPr lang="en-US" altLang="zh-CN" sz="2000" dirty="0" err="1" smtClean="0"/>
              <a:t>e</a:t>
            </a:r>
            <a:r>
              <a:rPr lang="en-US" altLang="zh-CN" sz="2000" baseline="-25000" dirty="0" err="1" smtClean="0"/>
              <a:t>k</a:t>
            </a:r>
            <a:r>
              <a:rPr lang="en-US" altLang="zh-CN" sz="2000" dirty="0" smtClean="0"/>
              <a:t>=(i</a:t>
            </a:r>
            <a:r>
              <a:rPr lang="en-US" altLang="zh-CN" sz="2000" baseline="-25000" dirty="0" smtClean="0"/>
              <a:t>k+1</a:t>
            </a:r>
            <a:r>
              <a:rPr lang="en-US" altLang="zh-CN" sz="2000" dirty="0" smtClean="0"/>
              <a:t>,i</a:t>
            </a:r>
            <a:r>
              <a:rPr lang="en-US" altLang="zh-CN" sz="2000" baseline="-25000" dirty="0" smtClean="0"/>
              <a:t>l</a:t>
            </a:r>
            <a:r>
              <a:rPr lang="en-US" altLang="zh-CN" sz="2000" dirty="0" smtClean="0"/>
              <a:t>)</a:t>
            </a:r>
            <a:r>
              <a:rPr lang="zh-CN" altLang="en-US" sz="2000" dirty="0" smtClean="0"/>
              <a:t>。若</a:t>
            </a:r>
            <a:r>
              <a:rPr lang="en-US" altLang="zh-CN" sz="2000" dirty="0" smtClean="0"/>
              <a:t>T</a:t>
            </a:r>
            <a:r>
              <a:rPr lang="zh-CN" altLang="en-US" sz="2000" dirty="0" smtClean="0"/>
              <a:t>不包含</a:t>
            </a:r>
            <a:r>
              <a:rPr lang="en-US" altLang="zh-CN" sz="2000" dirty="0" err="1" smtClean="0"/>
              <a:t>e</a:t>
            </a:r>
            <a:r>
              <a:rPr lang="en-US" altLang="zh-CN" sz="2000" baseline="-25000" dirty="0" err="1" smtClean="0"/>
              <a:t>k</a:t>
            </a:r>
            <a:r>
              <a:rPr lang="zh-CN" altLang="en-US" sz="2000" dirty="0" smtClean="0"/>
              <a:t>，将</a:t>
            </a:r>
            <a:r>
              <a:rPr lang="en-US" altLang="zh-CN" sz="2000" dirty="0" err="1" smtClean="0"/>
              <a:t>e</a:t>
            </a:r>
            <a:r>
              <a:rPr lang="en-US" altLang="zh-CN" sz="2000" baseline="-25000" dirty="0" err="1" smtClean="0"/>
              <a:t>k</a:t>
            </a:r>
            <a:r>
              <a:rPr lang="zh-CN" altLang="en-US" sz="2000" dirty="0" smtClean="0"/>
              <a:t>加到</a:t>
            </a:r>
            <a:r>
              <a:rPr lang="en-US" altLang="zh-CN" sz="2000" dirty="0" smtClean="0"/>
              <a:t>T</a:t>
            </a:r>
            <a:r>
              <a:rPr lang="zh-CN" altLang="en-US" sz="2000" dirty="0" smtClean="0"/>
              <a:t>中形成一条回路，这条回路一定有另外一条连接</a:t>
            </a:r>
            <a:r>
              <a:rPr lang="en-US" altLang="zh-CN" sz="2000" dirty="0" smtClean="0"/>
              <a:t>S</a:t>
            </a:r>
            <a:r>
              <a:rPr lang="zh-CN" altLang="en-US" sz="2000" dirty="0" smtClean="0"/>
              <a:t>与</a:t>
            </a:r>
            <a:r>
              <a:rPr lang="en-US" altLang="zh-CN" sz="2000" dirty="0" smtClean="0"/>
              <a:t>V-S</a:t>
            </a:r>
            <a:r>
              <a:rPr lang="zh-CN" altLang="en-US" sz="2000" dirty="0" smtClean="0"/>
              <a:t>中顶点的边</a:t>
            </a:r>
            <a:r>
              <a:rPr lang="en-US" altLang="zh-CN" sz="2000" dirty="0" smtClean="0"/>
              <a:t>e</a:t>
            </a:r>
            <a:r>
              <a:rPr lang="zh-CN" altLang="en-US" sz="2000" dirty="0" smtClean="0"/>
              <a:t>，用</a:t>
            </a:r>
            <a:r>
              <a:rPr lang="en-US" altLang="zh-CN" sz="2000" dirty="0" err="1" smtClean="0"/>
              <a:t>e</a:t>
            </a:r>
            <a:r>
              <a:rPr lang="en-US" altLang="zh-CN" sz="2000" baseline="-25000" dirty="0" err="1" smtClean="0"/>
              <a:t>k</a:t>
            </a:r>
            <a:r>
              <a:rPr lang="zh-CN" altLang="en-US" sz="2000" dirty="0" smtClean="0"/>
              <a:t>替换</a:t>
            </a:r>
            <a:r>
              <a:rPr lang="en-US" altLang="zh-CN" sz="2000" dirty="0" smtClean="0"/>
              <a:t>e</a:t>
            </a:r>
            <a:r>
              <a:rPr lang="zh-CN" altLang="en-US" sz="2000" dirty="0" smtClean="0"/>
              <a:t>得到</a:t>
            </a:r>
            <a:r>
              <a:rPr lang="en-US" altLang="zh-CN" sz="2000" dirty="0" smtClean="0"/>
              <a:t>T*</a:t>
            </a:r>
            <a:r>
              <a:rPr lang="zh-CN" altLang="en-US" sz="2000" dirty="0" smtClean="0"/>
              <a:t>，</a:t>
            </a:r>
            <a:r>
              <a:rPr lang="en-US" altLang="zh-CN" sz="2000" dirty="0" smtClean="0"/>
              <a:t>T*</a:t>
            </a:r>
            <a:r>
              <a:rPr lang="zh-CN" altLang="en-US" sz="2000" dirty="0" smtClean="0"/>
              <a:t>是</a:t>
            </a:r>
            <a:r>
              <a:rPr lang="en-US" altLang="zh-CN" sz="2000" dirty="0" smtClean="0"/>
              <a:t>G</a:t>
            </a:r>
            <a:r>
              <a:rPr lang="zh-CN" altLang="en-US" sz="2000" dirty="0" smtClean="0"/>
              <a:t>的一颗生成树，包含</a:t>
            </a:r>
            <a:r>
              <a:rPr lang="en-US" altLang="zh-CN" sz="2000" dirty="0" smtClean="0"/>
              <a:t>e</a:t>
            </a:r>
            <a:r>
              <a:rPr lang="en-US" altLang="zh-CN" sz="2000" baseline="-25000" dirty="0" smtClean="0"/>
              <a:t>1</a:t>
            </a:r>
            <a:r>
              <a:rPr lang="en-US" altLang="zh-CN" sz="2000" dirty="0" smtClean="0"/>
              <a:t>,e</a:t>
            </a:r>
            <a:r>
              <a:rPr lang="en-US" altLang="zh-CN" sz="2000" baseline="-25000" dirty="0" smtClean="0"/>
              <a:t>2</a:t>
            </a:r>
            <a:r>
              <a:rPr lang="en-US" altLang="zh-CN" sz="2000" dirty="0" smtClean="0"/>
              <a:t>,…,</a:t>
            </a:r>
            <a:r>
              <a:rPr lang="en-US" altLang="zh-CN" sz="2000" dirty="0" err="1" smtClean="0"/>
              <a:t>e</a:t>
            </a:r>
            <a:r>
              <a:rPr lang="en-US" altLang="zh-CN" sz="2000" baseline="-25000" dirty="0" err="1" smtClean="0"/>
              <a:t>k</a:t>
            </a:r>
            <a:r>
              <a:rPr lang="zh-CN" altLang="en-US" sz="2000" dirty="0" smtClean="0"/>
              <a:t>，由于</a:t>
            </a:r>
            <a:r>
              <a:rPr lang="en-US" altLang="zh-CN" sz="2000" dirty="0" smtClean="0"/>
              <a:t>w(</a:t>
            </a:r>
            <a:r>
              <a:rPr lang="en-US" altLang="zh-CN" sz="2000" dirty="0" err="1" smtClean="0"/>
              <a:t>e</a:t>
            </a:r>
            <a:r>
              <a:rPr lang="en-US" altLang="zh-CN" sz="2000" baseline="-25000" dirty="0" err="1" smtClean="0"/>
              <a:t>k</a:t>
            </a:r>
            <a:r>
              <a:rPr lang="en-US" altLang="zh-CN" sz="2000" dirty="0" smtClean="0"/>
              <a:t>) ≤w(e)</a:t>
            </a:r>
            <a:r>
              <a:rPr lang="zh-CN" altLang="en-US" sz="2000" dirty="0" smtClean="0"/>
              <a:t>，所以</a:t>
            </a:r>
            <a:r>
              <a:rPr lang="en-US" altLang="zh-CN" sz="2000" dirty="0" smtClean="0"/>
              <a:t>w(T*) ≤w(T)</a:t>
            </a:r>
            <a:r>
              <a:rPr lang="zh-CN" altLang="en-US" sz="2000" dirty="0" smtClean="0"/>
              <a:t>。</a:t>
            </a:r>
            <a:endParaRPr lang="en-US" altLang="zh-CN" sz="2000" dirty="0" smtClean="0"/>
          </a:p>
          <a:p>
            <a:pPr lvl="2"/>
            <a:r>
              <a:rPr lang="zh-CN" altLang="en-US" sz="2000" dirty="0" smtClean="0"/>
              <a:t>根据数学归纳法，定理得证。</a:t>
            </a: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最优生成树问题</a:t>
            </a:r>
            <a:endParaRPr lang="zh-CN" altLang="en-US" dirty="0"/>
          </a:p>
        </p:txBody>
      </p:sp>
      <p:sp>
        <p:nvSpPr>
          <p:cNvPr id="3" name="内容占位符 2"/>
          <p:cNvSpPr>
            <a:spLocks noGrp="1"/>
          </p:cNvSpPr>
          <p:nvPr>
            <p:ph idx="1"/>
          </p:nvPr>
        </p:nvSpPr>
        <p:spPr>
          <a:xfrm>
            <a:off x="457200" y="1428736"/>
            <a:ext cx="8229600" cy="4714908"/>
          </a:xfrm>
        </p:spPr>
        <p:txBody>
          <a:bodyPr/>
          <a:lstStyle/>
          <a:p>
            <a:pPr marL="609600" indent="-609600">
              <a:lnSpc>
                <a:spcPct val="80000"/>
              </a:lnSpc>
              <a:buNone/>
            </a:pPr>
            <a:r>
              <a:rPr lang="zh-CN" altLang="en-US" sz="2000" dirty="0" smtClean="0"/>
              <a:t> </a:t>
            </a:r>
            <a:r>
              <a:rPr lang="en-US" altLang="zh-CN" sz="2400" b="1" dirty="0" smtClean="0">
                <a:latin typeface="Times New Roman" pitchFamily="18" charset="0"/>
              </a:rPr>
              <a:t>proc </a:t>
            </a:r>
            <a:r>
              <a:rPr lang="en-US" altLang="zh-CN" sz="2400" b="1" dirty="0" err="1" smtClean="0">
                <a:latin typeface="Times New Roman" pitchFamily="18" charset="0"/>
              </a:rPr>
              <a:t>KruskalTree</a:t>
            </a:r>
            <a:r>
              <a:rPr lang="en-US" altLang="zh-CN" sz="2400" dirty="0" smtClean="0">
                <a:latin typeface="Times New Roman" pitchFamily="18" charset="0"/>
              </a:rPr>
              <a:t>(</a:t>
            </a:r>
            <a:r>
              <a:rPr lang="en-US" altLang="zh-CN" sz="2400" dirty="0" err="1" smtClean="0">
                <a:latin typeface="Times New Roman" pitchFamily="18" charset="0"/>
              </a:rPr>
              <a:t>E,COST,n,T,mincost</a:t>
            </a:r>
            <a:r>
              <a:rPr lang="en-US" altLang="zh-CN" sz="2400" dirty="0" smtClean="0">
                <a:latin typeface="Times New Roman" pitchFamily="18" charset="0"/>
              </a:rPr>
              <a:t>)//</a:t>
            </a:r>
            <a:r>
              <a:rPr lang="zh-CN" altLang="en-US" sz="2400" dirty="0" smtClean="0">
                <a:latin typeface="Times New Roman" pitchFamily="18" charset="0"/>
              </a:rPr>
              <a:t>说明同算法</a:t>
            </a:r>
            <a:r>
              <a:rPr lang="en-US" altLang="zh-CN" sz="2400" dirty="0" err="1" smtClean="0">
                <a:latin typeface="Times New Roman" pitchFamily="18" charset="0"/>
              </a:rPr>
              <a:t>PrimTree</a:t>
            </a:r>
            <a:endParaRPr lang="en-US" altLang="zh-CN" sz="2400" b="1" dirty="0" smtClean="0">
              <a:latin typeface="Times New Roman" pitchFamily="18" charset="0"/>
            </a:endParaRPr>
          </a:p>
          <a:p>
            <a:pPr marL="609600" indent="-609600">
              <a:lnSpc>
                <a:spcPct val="80000"/>
              </a:lnSpc>
              <a:buNone/>
            </a:pPr>
            <a:r>
              <a:rPr lang="en-US" altLang="zh-CN" sz="2000" b="1" dirty="0" smtClean="0">
                <a:latin typeface="Times New Roman" pitchFamily="18" charset="0"/>
              </a:rPr>
              <a:t>  1   real</a:t>
            </a:r>
            <a:r>
              <a:rPr lang="en-US" altLang="zh-CN" sz="2000" dirty="0" smtClean="0">
                <a:latin typeface="Times New Roman" pitchFamily="18" charset="0"/>
              </a:rPr>
              <a:t> </a:t>
            </a:r>
            <a:r>
              <a:rPr lang="en-US" altLang="zh-CN" sz="2000" dirty="0" err="1" smtClean="0">
                <a:latin typeface="Times New Roman" pitchFamily="18" charset="0"/>
              </a:rPr>
              <a:t>mincost</a:t>
            </a:r>
            <a:r>
              <a:rPr lang="en-US" altLang="zh-CN" sz="2000" dirty="0" smtClean="0">
                <a:latin typeface="Times New Roman" pitchFamily="18" charset="0"/>
              </a:rPr>
              <a:t>, COST[1..n,1..n];</a:t>
            </a:r>
            <a:endParaRPr lang="en-US" altLang="zh-CN" sz="2000" b="1" dirty="0" smtClean="0">
              <a:latin typeface="Times New Roman" pitchFamily="18" charset="0"/>
            </a:endParaRPr>
          </a:p>
          <a:p>
            <a:pPr marL="609600" indent="-609600">
              <a:lnSpc>
                <a:spcPct val="80000"/>
              </a:lnSpc>
              <a:buNone/>
            </a:pPr>
            <a:r>
              <a:rPr lang="en-US" altLang="zh-CN" sz="2000" b="1" dirty="0" smtClean="0">
                <a:latin typeface="Times New Roman" pitchFamily="18" charset="0"/>
              </a:rPr>
              <a:t>  2   integer</a:t>
            </a:r>
            <a:r>
              <a:rPr lang="en-US" altLang="zh-CN" sz="2000" dirty="0" smtClean="0">
                <a:latin typeface="Times New Roman" pitchFamily="18" charset="0"/>
              </a:rPr>
              <a:t> Parent[1..n],T[1..n-1],n;</a:t>
            </a:r>
          </a:p>
          <a:p>
            <a:pPr marL="609600" indent="-609600">
              <a:lnSpc>
                <a:spcPct val="80000"/>
              </a:lnSpc>
              <a:buNone/>
            </a:pPr>
            <a:r>
              <a:rPr lang="en-US" altLang="zh-CN" sz="2000" dirty="0" smtClean="0">
                <a:latin typeface="Times New Roman" pitchFamily="18" charset="0"/>
              </a:rPr>
              <a:t>  3   </a:t>
            </a:r>
            <a:r>
              <a:rPr lang="zh-CN" altLang="en-US" sz="2000" dirty="0" smtClean="0">
                <a:latin typeface="Times New Roman" pitchFamily="18" charset="0"/>
              </a:rPr>
              <a:t>以带权的边为元素构造一个</a:t>
            </a:r>
            <a:r>
              <a:rPr lang="en-US" altLang="zh-CN" sz="2000" dirty="0" smtClean="0">
                <a:latin typeface="Times New Roman" pitchFamily="18" charset="0"/>
              </a:rPr>
              <a:t>min-</a:t>
            </a:r>
            <a:r>
              <a:rPr lang="zh-CN" altLang="en-US" sz="2000" dirty="0" smtClean="0">
                <a:latin typeface="Times New Roman" pitchFamily="18" charset="0"/>
              </a:rPr>
              <a:t>堆</a:t>
            </a:r>
            <a:r>
              <a:rPr lang="en-US" altLang="zh-CN" sz="2000" dirty="0" smtClean="0">
                <a:latin typeface="Times New Roman" pitchFamily="18" charset="0"/>
              </a:rPr>
              <a:t>; //</a:t>
            </a:r>
            <a:r>
              <a:rPr lang="zh-CN" altLang="en-US" sz="2000" dirty="0" smtClean="0">
                <a:latin typeface="Times New Roman" pitchFamily="18" charset="0"/>
              </a:rPr>
              <a:t>对权边排序也可</a:t>
            </a:r>
            <a:r>
              <a:rPr lang="en-US" altLang="zh-CN" sz="2000" dirty="0" smtClean="0">
                <a:latin typeface="Times New Roman" pitchFamily="18" charset="0"/>
              </a:rPr>
              <a:t>,T(m)=O(</a:t>
            </a:r>
            <a:r>
              <a:rPr lang="en-US" altLang="zh-CN" sz="2000" dirty="0" err="1" smtClean="0">
                <a:latin typeface="Times New Roman" pitchFamily="18" charset="0"/>
              </a:rPr>
              <a:t>mlogm</a:t>
            </a:r>
            <a:r>
              <a:rPr lang="en-US" altLang="zh-CN" sz="2000" dirty="0" smtClean="0">
                <a:latin typeface="Times New Roman" pitchFamily="18" charset="0"/>
              </a:rPr>
              <a:t>)</a:t>
            </a:r>
          </a:p>
          <a:p>
            <a:pPr marL="609600" indent="-609600">
              <a:lnSpc>
                <a:spcPct val="80000"/>
              </a:lnSpc>
              <a:buNone/>
            </a:pPr>
            <a:r>
              <a:rPr lang="en-US" altLang="zh-CN" sz="2000" dirty="0" smtClean="0">
                <a:latin typeface="Times New Roman" pitchFamily="18" charset="0"/>
              </a:rPr>
              <a:t>  4   Parent:=-1; //</a:t>
            </a:r>
            <a:r>
              <a:rPr lang="zh-CN" altLang="en-US" sz="2000" dirty="0" smtClean="0">
                <a:latin typeface="Times New Roman" pitchFamily="18" charset="0"/>
              </a:rPr>
              <a:t>每个顶点都在不同的集合中</a:t>
            </a:r>
            <a:r>
              <a:rPr lang="en-US" altLang="zh-CN" sz="2000" dirty="0" smtClean="0">
                <a:latin typeface="Times New Roman" pitchFamily="18" charset="0"/>
              </a:rPr>
              <a:t>;</a:t>
            </a:r>
          </a:p>
          <a:p>
            <a:pPr marL="609600" indent="-609600">
              <a:lnSpc>
                <a:spcPct val="80000"/>
              </a:lnSpc>
              <a:buNone/>
            </a:pPr>
            <a:r>
              <a:rPr lang="en-US" altLang="zh-CN" sz="2000" dirty="0" smtClean="0">
                <a:latin typeface="Times New Roman" pitchFamily="18" charset="0"/>
              </a:rPr>
              <a:t>  5   </a:t>
            </a:r>
            <a:r>
              <a:rPr lang="en-US" altLang="zh-CN" sz="2000" dirty="0" err="1" smtClean="0">
                <a:latin typeface="Times New Roman" pitchFamily="18" charset="0"/>
              </a:rPr>
              <a:t>i</a:t>
            </a:r>
            <a:r>
              <a:rPr lang="en-US" altLang="zh-CN" sz="2000" dirty="0" smtClean="0">
                <a:latin typeface="Times New Roman" pitchFamily="18" charset="0"/>
              </a:rPr>
              <a:t>:= 0; </a:t>
            </a:r>
            <a:r>
              <a:rPr lang="en-US" altLang="zh-CN" sz="2000" dirty="0" err="1" smtClean="0">
                <a:latin typeface="Times New Roman" pitchFamily="18" charset="0"/>
              </a:rPr>
              <a:t>mincost</a:t>
            </a:r>
            <a:r>
              <a:rPr lang="en-US" altLang="zh-CN" sz="2000" dirty="0" smtClean="0">
                <a:latin typeface="Times New Roman" pitchFamily="18" charset="0"/>
              </a:rPr>
              <a:t>:= 0;</a:t>
            </a:r>
          </a:p>
          <a:p>
            <a:pPr marL="609600" indent="-609600">
              <a:lnSpc>
                <a:spcPct val="80000"/>
              </a:lnSpc>
              <a:buNone/>
            </a:pPr>
            <a:r>
              <a:rPr lang="en-US" altLang="zh-CN" sz="2000" dirty="0" smtClean="0">
                <a:latin typeface="Times New Roman" pitchFamily="18" charset="0"/>
              </a:rPr>
              <a:t>  6   </a:t>
            </a:r>
            <a:r>
              <a:rPr lang="en-US" altLang="zh-CN" sz="2000" b="1" dirty="0" smtClean="0">
                <a:latin typeface="Times New Roman" pitchFamily="18" charset="0"/>
              </a:rPr>
              <a:t>while</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&lt;n-1 and min-</a:t>
            </a:r>
            <a:r>
              <a:rPr lang="zh-CN" altLang="en-US" sz="2000" dirty="0" smtClean="0">
                <a:latin typeface="Times New Roman" pitchFamily="18" charset="0"/>
              </a:rPr>
              <a:t>堆非空 </a:t>
            </a:r>
            <a:r>
              <a:rPr lang="en-US" altLang="zh-CN" sz="2000" b="1" dirty="0" smtClean="0">
                <a:latin typeface="Times New Roman" pitchFamily="18" charset="0"/>
              </a:rPr>
              <a:t>do</a:t>
            </a:r>
            <a:r>
              <a:rPr lang="en-US" altLang="zh-CN" sz="2000" dirty="0" smtClean="0">
                <a:latin typeface="Times New Roman" pitchFamily="18" charset="0"/>
              </a:rPr>
              <a:t> </a:t>
            </a:r>
          </a:p>
          <a:p>
            <a:pPr marL="609600" indent="-609600">
              <a:lnSpc>
                <a:spcPct val="80000"/>
              </a:lnSpc>
              <a:buNone/>
            </a:pPr>
            <a:r>
              <a:rPr lang="en-US" altLang="zh-CN" sz="2000" dirty="0" smtClean="0">
                <a:latin typeface="Times New Roman" pitchFamily="18" charset="0"/>
              </a:rPr>
              <a:t>  7     </a:t>
            </a:r>
            <a:r>
              <a:rPr lang="zh-CN" altLang="en-US" sz="2000" dirty="0" smtClean="0">
                <a:latin typeface="Times New Roman" pitchFamily="18" charset="0"/>
              </a:rPr>
              <a:t>从堆中删去最小权边（</a:t>
            </a:r>
            <a:r>
              <a:rPr lang="en-US" altLang="zh-CN" sz="2000" dirty="0" smtClean="0">
                <a:latin typeface="Times New Roman" pitchFamily="18" charset="0"/>
              </a:rPr>
              <a:t>u</a:t>
            </a:r>
            <a:r>
              <a:rPr lang="zh-CN" altLang="en-US" sz="2000" dirty="0" smtClean="0">
                <a:latin typeface="Times New Roman" pitchFamily="18" charset="0"/>
              </a:rPr>
              <a:t>，</a:t>
            </a:r>
            <a:r>
              <a:rPr lang="en-US" altLang="zh-CN" sz="2000" dirty="0" smtClean="0">
                <a:latin typeface="Times New Roman" pitchFamily="18" charset="0"/>
              </a:rPr>
              <a:t>v</a:t>
            </a:r>
            <a:r>
              <a:rPr lang="zh-CN" altLang="en-US" sz="2000" dirty="0" smtClean="0">
                <a:latin typeface="Times New Roman" pitchFamily="18" charset="0"/>
              </a:rPr>
              <a:t>）并重新构造</a:t>
            </a:r>
            <a:r>
              <a:rPr lang="en-US" altLang="zh-CN" sz="2000" dirty="0" smtClean="0">
                <a:latin typeface="Times New Roman" pitchFamily="18" charset="0"/>
              </a:rPr>
              <a:t>min-</a:t>
            </a:r>
            <a:r>
              <a:rPr lang="zh-CN" altLang="en-US" sz="2000" dirty="0" smtClean="0">
                <a:latin typeface="Times New Roman" pitchFamily="18" charset="0"/>
              </a:rPr>
              <a:t>堆</a:t>
            </a:r>
          </a:p>
          <a:p>
            <a:pPr marL="609600" indent="-609600">
              <a:lnSpc>
                <a:spcPct val="80000"/>
              </a:lnSpc>
              <a:buNone/>
            </a:pPr>
            <a:r>
              <a:rPr lang="zh-CN" altLang="en-US" sz="2000" dirty="0" smtClean="0">
                <a:latin typeface="Times New Roman" pitchFamily="18" charset="0"/>
              </a:rPr>
              <a:t>  </a:t>
            </a:r>
            <a:r>
              <a:rPr lang="en-US" altLang="zh-CN" sz="2000" dirty="0" smtClean="0">
                <a:latin typeface="Times New Roman" pitchFamily="18" charset="0"/>
              </a:rPr>
              <a:t>8      j:= Find(u); k:= Find(v);</a:t>
            </a:r>
            <a:endParaRPr lang="en-US" altLang="zh-CN" sz="2000" b="1" dirty="0" smtClean="0">
              <a:latin typeface="Times New Roman" pitchFamily="18" charset="0"/>
            </a:endParaRPr>
          </a:p>
          <a:p>
            <a:pPr marL="609600" indent="-609600">
              <a:lnSpc>
                <a:spcPct val="80000"/>
              </a:lnSpc>
              <a:buNone/>
            </a:pPr>
            <a:r>
              <a:rPr lang="en-US" altLang="zh-CN" sz="2000" b="1" dirty="0" smtClean="0">
                <a:latin typeface="Times New Roman" pitchFamily="18" charset="0"/>
              </a:rPr>
              <a:t>  9      if</a:t>
            </a:r>
            <a:r>
              <a:rPr lang="en-US" altLang="zh-CN" sz="2000" dirty="0" smtClean="0">
                <a:latin typeface="Times New Roman" pitchFamily="18" charset="0"/>
              </a:rPr>
              <a:t> </a:t>
            </a:r>
            <a:r>
              <a:rPr lang="en-US" altLang="zh-CN" sz="2000" dirty="0" err="1" smtClean="0">
                <a:latin typeface="Times New Roman" pitchFamily="18" charset="0"/>
              </a:rPr>
              <a:t>j</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k</a:t>
            </a:r>
            <a:r>
              <a:rPr lang="en-US" altLang="zh-CN" sz="2000" dirty="0" smtClean="0">
                <a:latin typeface="Times New Roman" pitchFamily="18" charset="0"/>
              </a:rPr>
              <a:t> </a:t>
            </a:r>
            <a:r>
              <a:rPr lang="en-US" altLang="zh-CN" sz="2000" b="1" dirty="0" smtClean="0">
                <a:latin typeface="Times New Roman" pitchFamily="18" charset="0"/>
              </a:rPr>
              <a:t>then  </a:t>
            </a:r>
            <a:r>
              <a:rPr lang="en-US" altLang="zh-CN" sz="2000" dirty="0" smtClean="0">
                <a:latin typeface="Times New Roman" pitchFamily="18" charset="0"/>
              </a:rPr>
              <a:t>//</a:t>
            </a:r>
            <a:r>
              <a:rPr lang="zh-CN" altLang="en-US" sz="2000" dirty="0" smtClean="0">
                <a:latin typeface="Times New Roman" pitchFamily="18" charset="0"/>
              </a:rPr>
              <a:t>保证不出现圈</a:t>
            </a:r>
          </a:p>
          <a:p>
            <a:pPr marL="609600" indent="-609600">
              <a:lnSpc>
                <a:spcPct val="80000"/>
              </a:lnSpc>
              <a:buNone/>
            </a:pPr>
            <a:r>
              <a:rPr lang="en-US" altLang="zh-CN" sz="2000" dirty="0" smtClean="0">
                <a:latin typeface="Times New Roman" pitchFamily="18" charset="0"/>
              </a:rPr>
              <a:t>10        </a:t>
            </a:r>
            <a:r>
              <a:rPr lang="en-US" altLang="zh-CN" sz="2000" dirty="0" err="1" smtClean="0">
                <a:latin typeface="Times New Roman" pitchFamily="18" charset="0"/>
              </a:rPr>
              <a:t>i</a:t>
            </a:r>
            <a:r>
              <a:rPr lang="en-US" altLang="zh-CN" sz="2000" dirty="0" smtClean="0">
                <a:latin typeface="Times New Roman" pitchFamily="18" charset="0"/>
              </a:rPr>
              <a:t>=:i+1; T[i,1]:=u; T[i,2]:=v;</a:t>
            </a:r>
          </a:p>
          <a:p>
            <a:pPr marL="609600" indent="-609600">
              <a:lnSpc>
                <a:spcPct val="80000"/>
              </a:lnSpc>
              <a:buNone/>
            </a:pPr>
            <a:r>
              <a:rPr lang="en-US" altLang="zh-CN" sz="2000" dirty="0" smtClean="0">
                <a:latin typeface="Times New Roman" pitchFamily="18" charset="0"/>
              </a:rPr>
              <a:t>11        </a:t>
            </a:r>
            <a:r>
              <a:rPr lang="en-US" altLang="zh-CN" sz="2000" dirty="0" err="1" smtClean="0">
                <a:latin typeface="Times New Roman" pitchFamily="18" charset="0"/>
              </a:rPr>
              <a:t>mincost</a:t>
            </a:r>
            <a:r>
              <a:rPr lang="en-US" altLang="zh-CN" sz="2000" dirty="0" smtClean="0">
                <a:latin typeface="Times New Roman" pitchFamily="18" charset="0"/>
              </a:rPr>
              <a:t>:=</a:t>
            </a:r>
            <a:r>
              <a:rPr lang="en-US" altLang="zh-CN" sz="2000" dirty="0" err="1" smtClean="0">
                <a:latin typeface="Times New Roman" pitchFamily="18" charset="0"/>
              </a:rPr>
              <a:t>mincost+COST</a:t>
            </a:r>
            <a:r>
              <a:rPr lang="en-US" altLang="zh-CN" sz="2000" dirty="0" smtClean="0">
                <a:latin typeface="Times New Roman" pitchFamily="18" charset="0"/>
              </a:rPr>
              <a:t>[</a:t>
            </a:r>
            <a:r>
              <a:rPr lang="en-US" altLang="zh-CN" sz="2000" dirty="0" err="1" smtClean="0">
                <a:latin typeface="Times New Roman" pitchFamily="18" charset="0"/>
              </a:rPr>
              <a:t>u,v</a:t>
            </a:r>
            <a:r>
              <a:rPr lang="en-US" altLang="zh-CN" sz="2000" dirty="0" smtClean="0">
                <a:latin typeface="Times New Roman" pitchFamily="18" charset="0"/>
              </a:rPr>
              <a:t>];</a:t>
            </a:r>
          </a:p>
          <a:p>
            <a:pPr marL="609600" indent="-609600">
              <a:lnSpc>
                <a:spcPct val="80000"/>
              </a:lnSpc>
              <a:buNone/>
            </a:pPr>
            <a:r>
              <a:rPr lang="en-US" altLang="zh-CN" sz="2000" dirty="0" smtClean="0">
                <a:latin typeface="Times New Roman" pitchFamily="18" charset="0"/>
              </a:rPr>
              <a:t>12        Union(</a:t>
            </a:r>
            <a:r>
              <a:rPr lang="en-US" altLang="zh-CN" sz="2000" dirty="0" err="1" smtClean="0">
                <a:latin typeface="Times New Roman" pitchFamily="18" charset="0"/>
              </a:rPr>
              <a:t>j,k</a:t>
            </a:r>
            <a:r>
              <a:rPr lang="en-US" altLang="zh-CN" sz="2000" dirty="0" smtClean="0">
                <a:latin typeface="Times New Roman" pitchFamily="18" charset="0"/>
              </a:rPr>
              <a:t>); //</a:t>
            </a:r>
            <a:r>
              <a:rPr lang="zh-CN" altLang="en-US" sz="2000" dirty="0" smtClean="0">
                <a:latin typeface="Times New Roman" pitchFamily="18" charset="0"/>
              </a:rPr>
              <a:t>把两个子树联合起来</a:t>
            </a:r>
            <a:endParaRPr lang="zh-CN" altLang="en-US" sz="2000" b="1" dirty="0" smtClean="0">
              <a:latin typeface="Times New Roman" pitchFamily="18" charset="0"/>
            </a:endParaRPr>
          </a:p>
          <a:p>
            <a:pPr marL="609600" indent="-609600">
              <a:lnSpc>
                <a:spcPct val="80000"/>
              </a:lnSpc>
              <a:buNone/>
            </a:pPr>
            <a:r>
              <a:rPr lang="en-US" altLang="zh-CN" sz="2000" b="1" dirty="0" smtClean="0">
                <a:latin typeface="Times New Roman" pitchFamily="18" charset="0"/>
              </a:rPr>
              <a:t>1</a:t>
            </a:r>
            <a:r>
              <a:rPr lang="en-US" altLang="zh-CN" sz="2000" dirty="0" smtClean="0">
                <a:latin typeface="Times New Roman" pitchFamily="18" charset="0"/>
              </a:rPr>
              <a:t>3</a:t>
            </a:r>
            <a:r>
              <a:rPr lang="en-US" altLang="zh-CN" sz="2000" b="1" dirty="0" smtClean="0">
                <a:latin typeface="Times New Roman" pitchFamily="18" charset="0"/>
              </a:rPr>
              <a:t>      end{if}</a:t>
            </a:r>
          </a:p>
          <a:p>
            <a:pPr marL="609600" indent="-609600">
              <a:lnSpc>
                <a:spcPct val="80000"/>
              </a:lnSpc>
              <a:buNone/>
            </a:pPr>
            <a:r>
              <a:rPr lang="en-US" altLang="zh-CN" sz="2000" dirty="0" smtClean="0">
                <a:latin typeface="Times New Roman" pitchFamily="18" charset="0"/>
              </a:rPr>
              <a:t>14</a:t>
            </a:r>
            <a:r>
              <a:rPr lang="en-US" altLang="zh-CN" sz="2000" b="1" dirty="0" smtClean="0">
                <a:latin typeface="Times New Roman" pitchFamily="18" charset="0"/>
              </a:rPr>
              <a:t>   end{while}</a:t>
            </a:r>
          </a:p>
        </p:txBody>
      </p:sp>
      <p:sp>
        <p:nvSpPr>
          <p:cNvPr id="4" name="TextBox 3"/>
          <p:cNvSpPr txBox="1"/>
          <p:nvPr/>
        </p:nvSpPr>
        <p:spPr>
          <a:xfrm>
            <a:off x="5643570" y="4786322"/>
            <a:ext cx="3347391" cy="1323439"/>
          </a:xfrm>
          <a:prstGeom prst="rect">
            <a:avLst/>
          </a:prstGeom>
          <a:noFill/>
          <a:ln w="3175">
            <a:solidFill>
              <a:schemeClr val="tx1"/>
            </a:solidFill>
          </a:ln>
        </p:spPr>
        <p:txBody>
          <a:bodyPr wrap="square" rtlCol="0">
            <a:spAutoFit/>
          </a:bodyPr>
          <a:lstStyle/>
          <a:p>
            <a:pPr marL="609600" indent="-609600" algn="l">
              <a:lnSpc>
                <a:spcPct val="80000"/>
              </a:lnSpc>
            </a:pPr>
            <a:r>
              <a:rPr lang="en-US" altLang="zh-CN" sz="2000" dirty="0" smtClean="0">
                <a:latin typeface="Times New Roman" pitchFamily="18" charset="0"/>
              </a:rPr>
              <a:t>15</a:t>
            </a:r>
            <a:r>
              <a:rPr lang="en-US" altLang="zh-CN" sz="2000" b="1" dirty="0" smtClean="0">
                <a:latin typeface="Times New Roman" pitchFamily="18" charset="0"/>
              </a:rPr>
              <a:t>   if</a:t>
            </a:r>
            <a:r>
              <a:rPr lang="en-US" altLang="zh-CN" sz="2000" dirty="0" smtClean="0">
                <a:latin typeface="Times New Roman" pitchFamily="18" charset="0"/>
              </a:rPr>
              <a:t> 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n-1 </a:t>
            </a:r>
            <a:r>
              <a:rPr lang="en-US" altLang="zh-CN" sz="2000" b="1" dirty="0" smtClean="0">
                <a:latin typeface="Times New Roman" pitchFamily="18" charset="0"/>
              </a:rPr>
              <a:t>then</a:t>
            </a:r>
            <a:endParaRPr lang="en-US" altLang="zh-CN" sz="2000" dirty="0" smtClean="0">
              <a:latin typeface="Times New Roman" pitchFamily="18" charset="0"/>
            </a:endParaRPr>
          </a:p>
          <a:p>
            <a:pPr marL="609600" indent="-609600" algn="l">
              <a:lnSpc>
                <a:spcPct val="80000"/>
              </a:lnSpc>
            </a:pPr>
            <a:r>
              <a:rPr lang="en-US" altLang="zh-CN" sz="2000" dirty="0" smtClean="0">
                <a:latin typeface="Times New Roman" pitchFamily="18" charset="0"/>
              </a:rPr>
              <a:t>16     print(‘no spanning tree’);</a:t>
            </a:r>
            <a:endParaRPr lang="en-US" altLang="zh-CN" sz="2000" b="1" dirty="0" smtClean="0">
              <a:latin typeface="Times New Roman" pitchFamily="18" charset="0"/>
            </a:endParaRPr>
          </a:p>
          <a:p>
            <a:pPr marL="609600" indent="-609600" algn="l">
              <a:lnSpc>
                <a:spcPct val="80000"/>
              </a:lnSpc>
            </a:pPr>
            <a:r>
              <a:rPr lang="en-US" altLang="zh-CN" sz="2000" dirty="0" smtClean="0">
                <a:latin typeface="Times New Roman" pitchFamily="18" charset="0"/>
              </a:rPr>
              <a:t>17 </a:t>
            </a:r>
            <a:r>
              <a:rPr lang="en-US" altLang="zh-CN" sz="2000" b="1" dirty="0" smtClean="0">
                <a:latin typeface="Times New Roman" pitchFamily="18" charset="0"/>
              </a:rPr>
              <a:t>  end{if}</a:t>
            </a:r>
            <a:endParaRPr lang="en-US" altLang="zh-CN" sz="2000" dirty="0" smtClean="0">
              <a:latin typeface="Times New Roman" pitchFamily="18" charset="0"/>
            </a:endParaRPr>
          </a:p>
          <a:p>
            <a:pPr marL="609600" indent="-609600" algn="l">
              <a:lnSpc>
                <a:spcPct val="80000"/>
              </a:lnSpc>
            </a:pPr>
            <a:r>
              <a:rPr lang="en-US" altLang="zh-CN" sz="2000" dirty="0" smtClean="0">
                <a:latin typeface="Times New Roman" pitchFamily="18" charset="0"/>
              </a:rPr>
              <a:t>18   return;</a:t>
            </a:r>
            <a:endParaRPr lang="en-US" altLang="zh-CN" sz="2000" b="1" dirty="0" smtClean="0">
              <a:latin typeface="Times New Roman" pitchFamily="18" charset="0"/>
            </a:endParaRPr>
          </a:p>
          <a:p>
            <a:pPr marL="609600" indent="-609600" algn="l">
              <a:lnSpc>
                <a:spcPct val="80000"/>
              </a:lnSpc>
            </a:pPr>
            <a:r>
              <a:rPr lang="en-US" altLang="zh-CN" sz="2000" b="1" dirty="0" smtClean="0">
                <a:latin typeface="Times New Roman" pitchFamily="18" charset="0"/>
              </a:rPr>
              <a:t>end{</a:t>
            </a:r>
            <a:r>
              <a:rPr lang="en-US" altLang="zh-CN" sz="2000" b="1" dirty="0" err="1" smtClean="0">
                <a:latin typeface="Times New Roman" pitchFamily="18" charset="0"/>
              </a:rPr>
              <a:t>KruskalTree</a:t>
            </a:r>
            <a:r>
              <a:rPr lang="en-US" altLang="zh-CN" sz="2000" b="1" dirty="0" smtClean="0">
                <a:latin typeface="Times New Roman" pitchFamily="18" charset="0"/>
              </a:rPr>
              <a:t>}</a:t>
            </a:r>
            <a:endParaRPr lang="zh-CN" altLang="en-US" dirty="0" smtClean="0"/>
          </a:p>
        </p:txBody>
      </p:sp>
      <p:cxnSp>
        <p:nvCxnSpPr>
          <p:cNvPr id="6" name="直接箭头连接符 5"/>
          <p:cNvCxnSpPr/>
          <p:nvPr/>
        </p:nvCxnSpPr>
        <p:spPr bwMode="auto">
          <a:xfrm>
            <a:off x="3428992" y="5857892"/>
            <a:ext cx="214314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最优生成树问题</a:t>
            </a:r>
            <a:endParaRPr lang="zh-CN" altLang="en-US" dirty="0"/>
          </a:p>
        </p:txBody>
      </p:sp>
      <p:grpSp>
        <p:nvGrpSpPr>
          <p:cNvPr id="4" name="Group 79"/>
          <p:cNvGrpSpPr>
            <a:grpSpLocks/>
          </p:cNvGrpSpPr>
          <p:nvPr/>
        </p:nvGrpSpPr>
        <p:grpSpPr bwMode="auto">
          <a:xfrm>
            <a:off x="755650" y="1678004"/>
            <a:ext cx="7704138" cy="4108450"/>
            <a:chOff x="476" y="391"/>
            <a:chExt cx="4853" cy="2588"/>
          </a:xfrm>
        </p:grpSpPr>
        <p:grpSp>
          <p:nvGrpSpPr>
            <p:cNvPr id="5" name="Group 78"/>
            <p:cNvGrpSpPr>
              <a:grpSpLocks/>
            </p:cNvGrpSpPr>
            <p:nvPr/>
          </p:nvGrpSpPr>
          <p:grpSpPr bwMode="auto">
            <a:xfrm>
              <a:off x="475" y="951"/>
              <a:ext cx="2133" cy="2033"/>
              <a:chOff x="475" y="951"/>
              <a:chExt cx="2133" cy="2033"/>
            </a:xfrm>
          </p:grpSpPr>
          <p:grpSp>
            <p:nvGrpSpPr>
              <p:cNvPr id="40" name="Group 6"/>
              <p:cNvGrpSpPr>
                <a:grpSpLocks/>
              </p:cNvGrpSpPr>
              <p:nvPr/>
            </p:nvGrpSpPr>
            <p:grpSpPr bwMode="auto">
              <a:xfrm>
                <a:off x="475" y="1029"/>
                <a:ext cx="2133" cy="1955"/>
                <a:chOff x="1230" y="1058"/>
                <a:chExt cx="3600" cy="2716"/>
              </a:xfrm>
            </p:grpSpPr>
            <p:sp>
              <p:nvSpPr>
                <p:cNvPr id="57" name="Oval 7"/>
                <p:cNvSpPr>
                  <a:spLocks noChangeArrowheads="1"/>
                </p:cNvSpPr>
                <p:nvPr/>
              </p:nvSpPr>
              <p:spPr bwMode="auto">
                <a:xfrm>
                  <a:off x="2850" y="2260"/>
                  <a:ext cx="540" cy="468"/>
                </a:xfrm>
                <a:prstGeom prst="ellipse">
                  <a:avLst/>
                </a:prstGeom>
                <a:solidFill>
                  <a:schemeClr val="bg1"/>
                </a:solidFill>
                <a:ln w="9525">
                  <a:solidFill>
                    <a:schemeClr val="tx1"/>
                  </a:solidFill>
                  <a:round/>
                  <a:headEnd/>
                  <a:tailEnd/>
                </a:ln>
              </p:spPr>
              <p:txBody>
                <a:bodyPr/>
                <a:lstStyle/>
                <a:p>
                  <a:pPr algn="just"/>
                  <a:r>
                    <a:rPr lang="en-US" altLang="zh-CN">
                      <a:latin typeface="Times New Roman" pitchFamily="18" charset="0"/>
                    </a:rPr>
                    <a:t>5</a:t>
                  </a:r>
                  <a:endParaRPr lang="en-US" altLang="zh-CN"/>
                </a:p>
              </p:txBody>
            </p:sp>
            <p:grpSp>
              <p:nvGrpSpPr>
                <p:cNvPr id="58" name="Group 8"/>
                <p:cNvGrpSpPr>
                  <a:grpSpLocks/>
                </p:cNvGrpSpPr>
                <p:nvPr/>
              </p:nvGrpSpPr>
              <p:grpSpPr bwMode="auto">
                <a:xfrm>
                  <a:off x="1230" y="1058"/>
                  <a:ext cx="3600" cy="2716"/>
                  <a:chOff x="1230" y="1058"/>
                  <a:chExt cx="3600" cy="2716"/>
                </a:xfrm>
              </p:grpSpPr>
              <p:sp>
                <p:nvSpPr>
                  <p:cNvPr id="59" name="Oval 9"/>
                  <p:cNvSpPr>
                    <a:spLocks noChangeArrowheads="1"/>
                  </p:cNvSpPr>
                  <p:nvPr/>
                </p:nvSpPr>
                <p:spPr bwMode="auto">
                  <a:xfrm>
                    <a:off x="1230" y="2104"/>
                    <a:ext cx="540" cy="468"/>
                  </a:xfrm>
                  <a:prstGeom prst="ellipse">
                    <a:avLst/>
                  </a:prstGeom>
                  <a:solidFill>
                    <a:schemeClr val="bg1"/>
                  </a:solidFill>
                  <a:ln w="9525">
                    <a:solidFill>
                      <a:schemeClr val="tx1"/>
                    </a:solidFill>
                    <a:round/>
                    <a:headEnd/>
                    <a:tailEnd/>
                  </a:ln>
                </p:spPr>
                <p:txBody>
                  <a:bodyPr/>
                  <a:lstStyle/>
                  <a:p>
                    <a:pPr algn="just"/>
                    <a:r>
                      <a:rPr lang="en-US" altLang="zh-CN" sz="1000">
                        <a:latin typeface="Times New Roman" pitchFamily="18" charset="0"/>
                      </a:rPr>
                      <a:t>4</a:t>
                    </a:r>
                    <a:endParaRPr lang="en-US" altLang="zh-CN"/>
                  </a:p>
                </p:txBody>
              </p:sp>
              <p:sp>
                <p:nvSpPr>
                  <p:cNvPr id="60" name="Oval 10"/>
                  <p:cNvSpPr>
                    <a:spLocks noChangeArrowheads="1"/>
                  </p:cNvSpPr>
                  <p:nvPr/>
                </p:nvSpPr>
                <p:spPr bwMode="auto">
                  <a:xfrm>
                    <a:off x="2130" y="3306"/>
                    <a:ext cx="540" cy="468"/>
                  </a:xfrm>
                  <a:prstGeom prst="ellipse">
                    <a:avLst/>
                  </a:prstGeom>
                  <a:solidFill>
                    <a:schemeClr val="bg1"/>
                  </a:solidFill>
                  <a:ln w="9525">
                    <a:solidFill>
                      <a:schemeClr val="tx1"/>
                    </a:solidFill>
                    <a:round/>
                    <a:headEnd/>
                    <a:tailEnd/>
                  </a:ln>
                </p:spPr>
                <p:txBody>
                  <a:bodyPr/>
                  <a:lstStyle/>
                  <a:p>
                    <a:pPr algn="just"/>
                    <a:r>
                      <a:rPr lang="en-US" altLang="zh-CN">
                        <a:latin typeface="Times New Roman" pitchFamily="18" charset="0"/>
                      </a:rPr>
                      <a:t>6</a:t>
                    </a:r>
                    <a:endParaRPr lang="en-US" altLang="zh-CN"/>
                  </a:p>
                </p:txBody>
              </p:sp>
              <p:sp>
                <p:nvSpPr>
                  <p:cNvPr id="61" name="Oval 11"/>
                  <p:cNvSpPr>
                    <a:spLocks noChangeArrowheads="1"/>
                  </p:cNvSpPr>
                  <p:nvPr/>
                </p:nvSpPr>
                <p:spPr bwMode="auto">
                  <a:xfrm>
                    <a:off x="4290" y="1659"/>
                    <a:ext cx="540" cy="468"/>
                  </a:xfrm>
                  <a:prstGeom prst="ellipse">
                    <a:avLst/>
                  </a:prstGeom>
                  <a:solidFill>
                    <a:schemeClr val="bg1"/>
                  </a:solidFill>
                  <a:ln w="9525">
                    <a:solidFill>
                      <a:schemeClr val="tx1"/>
                    </a:solidFill>
                    <a:round/>
                    <a:headEnd/>
                    <a:tailEnd/>
                  </a:ln>
                </p:spPr>
                <p:txBody>
                  <a:bodyPr/>
                  <a:lstStyle/>
                  <a:p>
                    <a:pPr algn="just"/>
                    <a:r>
                      <a:rPr lang="en-US" altLang="zh-CN">
                        <a:latin typeface="Times New Roman" pitchFamily="18" charset="0"/>
                      </a:rPr>
                      <a:t>3</a:t>
                    </a:r>
                    <a:endParaRPr lang="en-US" altLang="zh-CN"/>
                  </a:p>
                </p:txBody>
              </p:sp>
              <p:sp>
                <p:nvSpPr>
                  <p:cNvPr id="62" name="Line 12"/>
                  <p:cNvSpPr>
                    <a:spLocks noChangeShapeType="1"/>
                  </p:cNvSpPr>
                  <p:nvPr/>
                </p:nvSpPr>
                <p:spPr bwMode="auto">
                  <a:xfrm>
                    <a:off x="1590" y="1358"/>
                    <a:ext cx="0" cy="780"/>
                  </a:xfrm>
                  <a:prstGeom prst="line">
                    <a:avLst/>
                  </a:prstGeom>
                  <a:noFill/>
                  <a:ln w="9525">
                    <a:solidFill>
                      <a:schemeClr val="tx1"/>
                    </a:solidFill>
                    <a:round/>
                    <a:headEnd/>
                    <a:tailEnd/>
                  </a:ln>
                </p:spPr>
                <p:txBody>
                  <a:bodyPr/>
                  <a:lstStyle/>
                  <a:p>
                    <a:endParaRPr lang="zh-CN" altLang="en-US"/>
                  </a:p>
                </p:txBody>
              </p:sp>
              <p:sp>
                <p:nvSpPr>
                  <p:cNvPr id="63" name="Line 13"/>
                  <p:cNvSpPr>
                    <a:spLocks noChangeShapeType="1"/>
                  </p:cNvSpPr>
                  <p:nvPr/>
                </p:nvSpPr>
                <p:spPr bwMode="auto">
                  <a:xfrm>
                    <a:off x="1950" y="1202"/>
                    <a:ext cx="900" cy="156"/>
                  </a:xfrm>
                  <a:prstGeom prst="line">
                    <a:avLst/>
                  </a:prstGeom>
                  <a:noFill/>
                  <a:ln w="9525">
                    <a:solidFill>
                      <a:schemeClr val="tx1"/>
                    </a:solidFill>
                    <a:round/>
                    <a:headEnd/>
                    <a:tailEnd/>
                  </a:ln>
                </p:spPr>
                <p:txBody>
                  <a:bodyPr/>
                  <a:lstStyle/>
                  <a:p>
                    <a:endParaRPr lang="zh-CN" altLang="en-US"/>
                  </a:p>
                </p:txBody>
              </p:sp>
              <p:sp>
                <p:nvSpPr>
                  <p:cNvPr id="64" name="Line 14"/>
                  <p:cNvSpPr>
                    <a:spLocks noChangeShapeType="1"/>
                  </p:cNvSpPr>
                  <p:nvPr/>
                </p:nvSpPr>
                <p:spPr bwMode="auto">
                  <a:xfrm>
                    <a:off x="1770" y="1358"/>
                    <a:ext cx="1260" cy="936"/>
                  </a:xfrm>
                  <a:prstGeom prst="line">
                    <a:avLst/>
                  </a:prstGeom>
                  <a:noFill/>
                  <a:ln w="9525">
                    <a:solidFill>
                      <a:schemeClr val="tx1"/>
                    </a:solidFill>
                    <a:round/>
                    <a:headEnd/>
                    <a:tailEnd/>
                  </a:ln>
                </p:spPr>
                <p:txBody>
                  <a:bodyPr/>
                  <a:lstStyle/>
                  <a:p>
                    <a:endParaRPr lang="zh-CN" altLang="en-US"/>
                  </a:p>
                </p:txBody>
              </p:sp>
              <p:sp>
                <p:nvSpPr>
                  <p:cNvPr id="65" name="Line 15"/>
                  <p:cNvSpPr>
                    <a:spLocks noChangeShapeType="1"/>
                  </p:cNvSpPr>
                  <p:nvPr/>
                </p:nvSpPr>
                <p:spPr bwMode="auto">
                  <a:xfrm flipH="1">
                    <a:off x="3210" y="1959"/>
                    <a:ext cx="1080" cy="312"/>
                  </a:xfrm>
                  <a:prstGeom prst="line">
                    <a:avLst/>
                  </a:prstGeom>
                  <a:noFill/>
                  <a:ln w="9525">
                    <a:solidFill>
                      <a:schemeClr val="tx1"/>
                    </a:solidFill>
                    <a:round/>
                    <a:headEnd/>
                    <a:tailEnd/>
                  </a:ln>
                </p:spPr>
                <p:txBody>
                  <a:bodyPr/>
                  <a:lstStyle/>
                  <a:p>
                    <a:endParaRPr lang="zh-CN" altLang="en-US"/>
                  </a:p>
                </p:txBody>
              </p:sp>
              <p:sp>
                <p:nvSpPr>
                  <p:cNvPr id="66" name="Line 16"/>
                  <p:cNvSpPr>
                    <a:spLocks noChangeShapeType="1"/>
                  </p:cNvSpPr>
                  <p:nvPr/>
                </p:nvSpPr>
                <p:spPr bwMode="auto">
                  <a:xfrm flipH="1">
                    <a:off x="2490" y="2560"/>
                    <a:ext cx="360" cy="780"/>
                  </a:xfrm>
                  <a:prstGeom prst="line">
                    <a:avLst/>
                  </a:prstGeom>
                  <a:noFill/>
                  <a:ln w="9525">
                    <a:solidFill>
                      <a:schemeClr val="tx1"/>
                    </a:solidFill>
                    <a:round/>
                    <a:headEnd/>
                    <a:tailEnd/>
                  </a:ln>
                </p:spPr>
                <p:txBody>
                  <a:bodyPr/>
                  <a:lstStyle/>
                  <a:p>
                    <a:endParaRPr lang="zh-CN" altLang="en-US"/>
                  </a:p>
                </p:txBody>
              </p:sp>
              <p:sp>
                <p:nvSpPr>
                  <p:cNvPr id="67" name="Freeform 17"/>
                  <p:cNvSpPr>
                    <a:spLocks/>
                  </p:cNvSpPr>
                  <p:nvPr/>
                </p:nvSpPr>
                <p:spPr bwMode="auto">
                  <a:xfrm>
                    <a:off x="2670" y="2104"/>
                    <a:ext cx="1800" cy="1404"/>
                  </a:xfrm>
                  <a:custGeom>
                    <a:avLst/>
                    <a:gdLst>
                      <a:gd name="T0" fmla="*/ 1800 w 1800"/>
                      <a:gd name="T1" fmla="*/ 0 h 1404"/>
                      <a:gd name="T2" fmla="*/ 1260 w 1800"/>
                      <a:gd name="T3" fmla="*/ 1092 h 1404"/>
                      <a:gd name="T4" fmla="*/ 0 w 1800"/>
                      <a:gd name="T5" fmla="*/ 1404 h 1404"/>
                      <a:gd name="T6" fmla="*/ 0 60000 65536"/>
                      <a:gd name="T7" fmla="*/ 0 60000 65536"/>
                      <a:gd name="T8" fmla="*/ 0 60000 65536"/>
                      <a:gd name="T9" fmla="*/ 0 w 1800"/>
                      <a:gd name="T10" fmla="*/ 0 h 1404"/>
                      <a:gd name="T11" fmla="*/ 1800 w 1800"/>
                      <a:gd name="T12" fmla="*/ 1404 h 1404"/>
                    </a:gdLst>
                    <a:ahLst/>
                    <a:cxnLst>
                      <a:cxn ang="T6">
                        <a:pos x="T0" y="T1"/>
                      </a:cxn>
                      <a:cxn ang="T7">
                        <a:pos x="T2" y="T3"/>
                      </a:cxn>
                      <a:cxn ang="T8">
                        <a:pos x="T4" y="T5"/>
                      </a:cxn>
                    </a:cxnLst>
                    <a:rect l="T9" t="T10" r="T11" b="T12"/>
                    <a:pathLst>
                      <a:path w="1800" h="1404">
                        <a:moveTo>
                          <a:pt x="1800" y="0"/>
                        </a:moveTo>
                        <a:cubicBezTo>
                          <a:pt x="1680" y="429"/>
                          <a:pt x="1560" y="858"/>
                          <a:pt x="1260" y="1092"/>
                        </a:cubicBezTo>
                        <a:cubicBezTo>
                          <a:pt x="960" y="1326"/>
                          <a:pt x="210" y="1352"/>
                          <a:pt x="0" y="1404"/>
                        </a:cubicBezTo>
                      </a:path>
                    </a:pathLst>
                  </a:custGeom>
                  <a:solidFill>
                    <a:schemeClr val="bg1"/>
                  </a:solidFill>
                  <a:ln w="9525">
                    <a:solidFill>
                      <a:schemeClr val="tx1"/>
                    </a:solidFill>
                    <a:round/>
                    <a:headEnd/>
                    <a:tailEnd/>
                  </a:ln>
                </p:spPr>
                <p:txBody>
                  <a:bodyPr/>
                  <a:lstStyle/>
                  <a:p>
                    <a:endParaRPr lang="zh-CN" altLang="en-US"/>
                  </a:p>
                </p:txBody>
              </p:sp>
              <p:sp>
                <p:nvSpPr>
                  <p:cNvPr id="68" name="Line 18"/>
                  <p:cNvSpPr>
                    <a:spLocks noChangeShapeType="1"/>
                  </p:cNvSpPr>
                  <p:nvPr/>
                </p:nvSpPr>
                <p:spPr bwMode="auto">
                  <a:xfrm>
                    <a:off x="3390" y="1286"/>
                    <a:ext cx="900" cy="468"/>
                  </a:xfrm>
                  <a:prstGeom prst="line">
                    <a:avLst/>
                  </a:prstGeom>
                  <a:noFill/>
                  <a:ln w="9525">
                    <a:solidFill>
                      <a:schemeClr val="tx1"/>
                    </a:solidFill>
                    <a:round/>
                    <a:headEnd/>
                    <a:tailEnd/>
                  </a:ln>
                </p:spPr>
                <p:txBody>
                  <a:bodyPr/>
                  <a:lstStyle/>
                  <a:p>
                    <a:endParaRPr lang="zh-CN" altLang="en-US"/>
                  </a:p>
                </p:txBody>
              </p:sp>
              <p:sp>
                <p:nvSpPr>
                  <p:cNvPr id="69" name="Line 19"/>
                  <p:cNvSpPr>
                    <a:spLocks noChangeShapeType="1"/>
                  </p:cNvSpPr>
                  <p:nvPr/>
                </p:nvSpPr>
                <p:spPr bwMode="auto">
                  <a:xfrm>
                    <a:off x="1590" y="2560"/>
                    <a:ext cx="720" cy="780"/>
                  </a:xfrm>
                  <a:prstGeom prst="line">
                    <a:avLst/>
                  </a:prstGeom>
                  <a:noFill/>
                  <a:ln w="9525">
                    <a:solidFill>
                      <a:schemeClr val="tx1"/>
                    </a:solidFill>
                    <a:round/>
                    <a:headEnd/>
                    <a:tailEnd/>
                  </a:ln>
                </p:spPr>
                <p:txBody>
                  <a:bodyPr/>
                  <a:lstStyle/>
                  <a:p>
                    <a:endParaRPr lang="zh-CN" altLang="en-US"/>
                  </a:p>
                </p:txBody>
              </p:sp>
              <p:sp>
                <p:nvSpPr>
                  <p:cNvPr id="70" name="Freeform 20"/>
                  <p:cNvSpPr>
                    <a:spLocks/>
                  </p:cNvSpPr>
                  <p:nvPr/>
                </p:nvSpPr>
                <p:spPr bwMode="auto">
                  <a:xfrm>
                    <a:off x="2400" y="1503"/>
                    <a:ext cx="630" cy="1872"/>
                  </a:xfrm>
                  <a:custGeom>
                    <a:avLst/>
                    <a:gdLst>
                      <a:gd name="T0" fmla="*/ 630 w 630"/>
                      <a:gd name="T1" fmla="*/ 0 h 1872"/>
                      <a:gd name="T2" fmla="*/ 90 w 630"/>
                      <a:gd name="T3" fmla="*/ 624 h 1872"/>
                      <a:gd name="T4" fmla="*/ 90 w 630"/>
                      <a:gd name="T5" fmla="*/ 1872 h 1872"/>
                      <a:gd name="T6" fmla="*/ 0 60000 65536"/>
                      <a:gd name="T7" fmla="*/ 0 60000 65536"/>
                      <a:gd name="T8" fmla="*/ 0 60000 65536"/>
                      <a:gd name="T9" fmla="*/ 0 w 630"/>
                      <a:gd name="T10" fmla="*/ 0 h 1872"/>
                      <a:gd name="T11" fmla="*/ 630 w 630"/>
                      <a:gd name="T12" fmla="*/ 1872 h 1872"/>
                    </a:gdLst>
                    <a:ahLst/>
                    <a:cxnLst>
                      <a:cxn ang="T6">
                        <a:pos x="T0" y="T1"/>
                      </a:cxn>
                      <a:cxn ang="T7">
                        <a:pos x="T2" y="T3"/>
                      </a:cxn>
                      <a:cxn ang="T8">
                        <a:pos x="T4" y="T5"/>
                      </a:cxn>
                    </a:cxnLst>
                    <a:rect l="T9" t="T10" r="T11" b="T12"/>
                    <a:pathLst>
                      <a:path w="630" h="1872">
                        <a:moveTo>
                          <a:pt x="630" y="0"/>
                        </a:moveTo>
                        <a:cubicBezTo>
                          <a:pt x="405" y="156"/>
                          <a:pt x="180" y="312"/>
                          <a:pt x="90" y="624"/>
                        </a:cubicBezTo>
                        <a:cubicBezTo>
                          <a:pt x="0" y="936"/>
                          <a:pt x="90" y="1664"/>
                          <a:pt x="90" y="1872"/>
                        </a:cubicBezTo>
                      </a:path>
                    </a:pathLst>
                  </a:custGeom>
                  <a:solidFill>
                    <a:schemeClr val="bg1"/>
                  </a:solidFill>
                  <a:ln w="9525">
                    <a:solidFill>
                      <a:schemeClr val="tx1"/>
                    </a:solidFill>
                    <a:round/>
                    <a:headEnd/>
                    <a:tailEnd/>
                  </a:ln>
                </p:spPr>
                <p:txBody>
                  <a:bodyPr/>
                  <a:lstStyle/>
                  <a:p>
                    <a:endParaRPr lang="zh-CN" altLang="en-US"/>
                  </a:p>
                </p:txBody>
              </p:sp>
              <p:sp>
                <p:nvSpPr>
                  <p:cNvPr id="71" name="Line 21"/>
                  <p:cNvSpPr>
                    <a:spLocks noChangeShapeType="1"/>
                  </p:cNvSpPr>
                  <p:nvPr/>
                </p:nvSpPr>
                <p:spPr bwMode="auto">
                  <a:xfrm>
                    <a:off x="3210" y="1503"/>
                    <a:ext cx="0" cy="780"/>
                  </a:xfrm>
                  <a:prstGeom prst="line">
                    <a:avLst/>
                  </a:prstGeom>
                  <a:noFill/>
                  <a:ln w="9525">
                    <a:solidFill>
                      <a:schemeClr val="tx1"/>
                    </a:solidFill>
                    <a:round/>
                    <a:headEnd/>
                    <a:tailEnd/>
                  </a:ln>
                </p:spPr>
                <p:txBody>
                  <a:bodyPr/>
                  <a:lstStyle/>
                  <a:p>
                    <a:endParaRPr lang="zh-CN" altLang="en-US"/>
                  </a:p>
                </p:txBody>
              </p:sp>
              <p:sp>
                <p:nvSpPr>
                  <p:cNvPr id="72" name="Oval 22"/>
                  <p:cNvSpPr>
                    <a:spLocks noChangeArrowheads="1"/>
                  </p:cNvSpPr>
                  <p:nvPr/>
                </p:nvSpPr>
                <p:spPr bwMode="auto">
                  <a:xfrm>
                    <a:off x="1410" y="1058"/>
                    <a:ext cx="540" cy="468"/>
                  </a:xfrm>
                  <a:prstGeom prst="ellipse">
                    <a:avLst/>
                  </a:prstGeom>
                  <a:solidFill>
                    <a:schemeClr val="bg1"/>
                  </a:solidFill>
                  <a:ln w="9525">
                    <a:solidFill>
                      <a:schemeClr val="tx1"/>
                    </a:solidFill>
                    <a:round/>
                    <a:headEnd/>
                    <a:tailEnd/>
                  </a:ln>
                </p:spPr>
                <p:txBody>
                  <a:bodyPr/>
                  <a:lstStyle/>
                  <a:p>
                    <a:pPr algn="just"/>
                    <a:r>
                      <a:rPr lang="en-US" altLang="zh-CN">
                        <a:latin typeface="Times New Roman" pitchFamily="18" charset="0"/>
                      </a:rPr>
                      <a:t>1</a:t>
                    </a:r>
                    <a:endParaRPr lang="en-US" altLang="zh-CN"/>
                  </a:p>
                </p:txBody>
              </p:sp>
              <p:sp>
                <p:nvSpPr>
                  <p:cNvPr id="73" name="Oval 23"/>
                  <p:cNvSpPr>
                    <a:spLocks noChangeArrowheads="1"/>
                  </p:cNvSpPr>
                  <p:nvPr/>
                </p:nvSpPr>
                <p:spPr bwMode="auto">
                  <a:xfrm>
                    <a:off x="2850" y="1058"/>
                    <a:ext cx="540" cy="468"/>
                  </a:xfrm>
                  <a:prstGeom prst="ellipse">
                    <a:avLst/>
                  </a:prstGeom>
                  <a:solidFill>
                    <a:schemeClr val="bg1"/>
                  </a:solidFill>
                  <a:ln w="9525">
                    <a:solidFill>
                      <a:schemeClr val="tx1"/>
                    </a:solidFill>
                    <a:round/>
                    <a:headEnd/>
                    <a:tailEnd/>
                  </a:ln>
                </p:spPr>
                <p:txBody>
                  <a:bodyPr/>
                  <a:lstStyle/>
                  <a:p>
                    <a:pPr algn="just"/>
                    <a:r>
                      <a:rPr lang="en-US" altLang="zh-CN">
                        <a:latin typeface="Times New Roman" pitchFamily="18" charset="0"/>
                      </a:rPr>
                      <a:t>2</a:t>
                    </a:r>
                    <a:endParaRPr lang="en-US" altLang="zh-CN"/>
                  </a:p>
                </p:txBody>
              </p:sp>
            </p:grpSp>
          </p:grpSp>
          <p:grpSp>
            <p:nvGrpSpPr>
              <p:cNvPr id="41" name="Group 24"/>
              <p:cNvGrpSpPr>
                <a:grpSpLocks/>
              </p:cNvGrpSpPr>
              <p:nvPr/>
            </p:nvGrpSpPr>
            <p:grpSpPr bwMode="auto">
              <a:xfrm>
                <a:off x="495" y="951"/>
                <a:ext cx="1892" cy="1661"/>
                <a:chOff x="1260" y="959"/>
                <a:chExt cx="3192" cy="2314"/>
              </a:xfrm>
            </p:grpSpPr>
            <p:sp>
              <p:nvSpPr>
                <p:cNvPr id="42" name="Rectangle 25"/>
                <p:cNvSpPr>
                  <a:spLocks noChangeArrowheads="1"/>
                </p:cNvSpPr>
                <p:nvPr/>
              </p:nvSpPr>
              <p:spPr bwMode="auto">
                <a:xfrm>
                  <a:off x="2340" y="959"/>
                  <a:ext cx="312" cy="273"/>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10</a:t>
                  </a:r>
                  <a:endParaRPr lang="en-US" altLang="zh-CN"/>
                </a:p>
              </p:txBody>
            </p:sp>
            <p:sp>
              <p:nvSpPr>
                <p:cNvPr id="43" name="Rectangle 26"/>
                <p:cNvSpPr>
                  <a:spLocks noChangeArrowheads="1"/>
                </p:cNvSpPr>
                <p:nvPr/>
              </p:nvSpPr>
              <p:spPr bwMode="auto">
                <a:xfrm>
                  <a:off x="1440" y="2688"/>
                  <a:ext cx="312" cy="273"/>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20</a:t>
                  </a:r>
                  <a:endParaRPr lang="en-US" altLang="zh-CN"/>
                </a:p>
              </p:txBody>
            </p:sp>
            <p:sp>
              <p:nvSpPr>
                <p:cNvPr id="44" name="Rectangle 27"/>
                <p:cNvSpPr>
                  <a:spLocks noChangeArrowheads="1"/>
                </p:cNvSpPr>
                <p:nvPr/>
              </p:nvSpPr>
              <p:spPr bwMode="auto">
                <a:xfrm>
                  <a:off x="1260" y="1597"/>
                  <a:ext cx="312" cy="273"/>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30</a:t>
                  </a:r>
                  <a:endParaRPr lang="en-US" altLang="zh-CN"/>
                </a:p>
              </p:txBody>
            </p:sp>
            <p:sp>
              <p:nvSpPr>
                <p:cNvPr id="45" name="Rectangle 28"/>
                <p:cNvSpPr>
                  <a:spLocks noChangeArrowheads="1"/>
                </p:cNvSpPr>
                <p:nvPr/>
              </p:nvSpPr>
              <p:spPr bwMode="auto">
                <a:xfrm>
                  <a:off x="2880" y="1753"/>
                  <a:ext cx="312" cy="273"/>
                </a:xfrm>
                <a:prstGeom prst="rect">
                  <a:avLst/>
                </a:prstGeom>
                <a:solidFill>
                  <a:schemeClr val="bg1"/>
                </a:solidFill>
                <a:ln w="9525">
                  <a:noFill/>
                  <a:miter lim="800000"/>
                  <a:headEnd/>
                  <a:tailEnd/>
                </a:ln>
              </p:spPr>
              <p:txBody>
                <a:bodyPr lIns="0" tIns="0" rIns="0" bIns="0"/>
                <a:lstStyle/>
                <a:p>
                  <a:pPr algn="just"/>
                  <a:r>
                    <a:rPr lang="en-US" altLang="zh-CN" dirty="0">
                      <a:latin typeface="Times New Roman" pitchFamily="18" charset="0"/>
                    </a:rPr>
                    <a:t>40</a:t>
                  </a:r>
                  <a:endParaRPr lang="en-US" altLang="zh-CN" dirty="0"/>
                </a:p>
              </p:txBody>
            </p:sp>
            <p:sp>
              <p:nvSpPr>
                <p:cNvPr id="46" name="Rectangle 29"/>
                <p:cNvSpPr>
                  <a:spLocks noChangeArrowheads="1"/>
                </p:cNvSpPr>
                <p:nvPr/>
              </p:nvSpPr>
              <p:spPr bwMode="auto">
                <a:xfrm>
                  <a:off x="3420" y="1417"/>
                  <a:ext cx="312" cy="273"/>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50</a:t>
                  </a:r>
                  <a:endParaRPr lang="en-US" altLang="zh-CN"/>
                </a:p>
              </p:txBody>
            </p:sp>
            <p:sp>
              <p:nvSpPr>
                <p:cNvPr id="47" name="Rectangle 30"/>
                <p:cNvSpPr>
                  <a:spLocks noChangeArrowheads="1"/>
                </p:cNvSpPr>
                <p:nvPr/>
              </p:nvSpPr>
              <p:spPr bwMode="auto">
                <a:xfrm>
                  <a:off x="2160" y="2532"/>
                  <a:ext cx="312" cy="273"/>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25</a:t>
                  </a:r>
                  <a:endParaRPr lang="en-US" altLang="zh-CN"/>
                </a:p>
              </p:txBody>
            </p:sp>
            <p:sp>
              <p:nvSpPr>
                <p:cNvPr id="48" name="Rectangle 31"/>
                <p:cNvSpPr>
                  <a:spLocks noChangeArrowheads="1"/>
                </p:cNvSpPr>
                <p:nvPr/>
              </p:nvSpPr>
              <p:spPr bwMode="auto">
                <a:xfrm>
                  <a:off x="3780" y="1753"/>
                  <a:ext cx="312" cy="273"/>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35</a:t>
                  </a:r>
                  <a:endParaRPr lang="en-US" altLang="zh-CN"/>
                </a:p>
              </p:txBody>
            </p:sp>
            <p:sp>
              <p:nvSpPr>
                <p:cNvPr id="49" name="Rectangle 32"/>
                <p:cNvSpPr>
                  <a:spLocks noChangeArrowheads="1"/>
                </p:cNvSpPr>
                <p:nvPr/>
              </p:nvSpPr>
              <p:spPr bwMode="auto">
                <a:xfrm>
                  <a:off x="2700" y="2845"/>
                  <a:ext cx="312" cy="273"/>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55</a:t>
                  </a:r>
                  <a:endParaRPr lang="en-US" altLang="zh-CN"/>
                </a:p>
              </p:txBody>
            </p:sp>
            <p:sp>
              <p:nvSpPr>
                <p:cNvPr id="50" name="Rectangle 33"/>
                <p:cNvSpPr>
                  <a:spLocks noChangeArrowheads="1"/>
                </p:cNvSpPr>
                <p:nvPr/>
              </p:nvSpPr>
              <p:spPr bwMode="auto">
                <a:xfrm>
                  <a:off x="1839" y="1635"/>
                  <a:ext cx="312" cy="273"/>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45</a:t>
                  </a:r>
                  <a:endParaRPr lang="en-US" altLang="zh-CN"/>
                </a:p>
              </p:txBody>
            </p:sp>
            <p:sp>
              <p:nvSpPr>
                <p:cNvPr id="51" name="Rectangle 34"/>
                <p:cNvSpPr>
                  <a:spLocks noChangeArrowheads="1"/>
                </p:cNvSpPr>
                <p:nvPr/>
              </p:nvSpPr>
              <p:spPr bwMode="auto">
                <a:xfrm>
                  <a:off x="4140" y="3000"/>
                  <a:ext cx="312" cy="273"/>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15</a:t>
                  </a:r>
                  <a:endParaRPr lang="en-US" altLang="zh-CN"/>
                </a:p>
              </p:txBody>
            </p:sp>
            <p:sp>
              <p:nvSpPr>
                <p:cNvPr id="52" name="Rectangle 35"/>
                <p:cNvSpPr>
                  <a:spLocks noChangeArrowheads="1"/>
                </p:cNvSpPr>
                <p:nvPr/>
              </p:nvSpPr>
              <p:spPr bwMode="auto">
                <a:xfrm>
                  <a:off x="2340" y="1284"/>
                  <a:ext cx="142" cy="273"/>
                </a:xfrm>
                <a:prstGeom prst="rect">
                  <a:avLst/>
                </a:prstGeom>
                <a:solidFill>
                  <a:schemeClr val="bg1"/>
                </a:solidFill>
                <a:ln w="9525">
                  <a:noFill/>
                  <a:miter lim="800000"/>
                  <a:headEnd/>
                  <a:tailEnd/>
                </a:ln>
              </p:spPr>
              <p:txBody>
                <a:bodyPr lIns="0" tIns="0" rIns="0" bIns="0"/>
                <a:lstStyle/>
                <a:p>
                  <a:endParaRPr lang="zh-CN" altLang="en-US"/>
                </a:p>
              </p:txBody>
            </p:sp>
            <p:sp>
              <p:nvSpPr>
                <p:cNvPr id="53" name="Rectangle 36"/>
                <p:cNvSpPr>
                  <a:spLocks noChangeArrowheads="1"/>
                </p:cNvSpPr>
                <p:nvPr/>
              </p:nvSpPr>
              <p:spPr bwMode="auto">
                <a:xfrm>
                  <a:off x="3960" y="2688"/>
                  <a:ext cx="179" cy="273"/>
                </a:xfrm>
                <a:prstGeom prst="rect">
                  <a:avLst/>
                </a:prstGeom>
                <a:solidFill>
                  <a:schemeClr val="bg1"/>
                </a:solidFill>
                <a:ln w="9525">
                  <a:noFill/>
                  <a:miter lim="800000"/>
                  <a:headEnd/>
                  <a:tailEnd/>
                </a:ln>
              </p:spPr>
              <p:txBody>
                <a:bodyPr lIns="0" tIns="0" rIns="0" bIns="0"/>
                <a:lstStyle/>
                <a:p>
                  <a:endParaRPr lang="zh-CN" altLang="en-US"/>
                </a:p>
              </p:txBody>
            </p:sp>
            <p:sp>
              <p:nvSpPr>
                <p:cNvPr id="54" name="Rectangle 37"/>
                <p:cNvSpPr>
                  <a:spLocks noChangeArrowheads="1"/>
                </p:cNvSpPr>
                <p:nvPr/>
              </p:nvSpPr>
              <p:spPr bwMode="auto">
                <a:xfrm>
                  <a:off x="1800" y="3000"/>
                  <a:ext cx="180" cy="273"/>
                </a:xfrm>
                <a:prstGeom prst="rect">
                  <a:avLst/>
                </a:prstGeom>
                <a:solidFill>
                  <a:schemeClr val="bg1"/>
                </a:solidFill>
                <a:ln w="9525">
                  <a:noFill/>
                  <a:miter lim="800000"/>
                  <a:headEnd/>
                  <a:tailEnd/>
                </a:ln>
              </p:spPr>
              <p:txBody>
                <a:bodyPr lIns="0" tIns="0" rIns="0" bIns="0"/>
                <a:lstStyle/>
                <a:p>
                  <a:endParaRPr lang="zh-CN" altLang="en-US"/>
                </a:p>
              </p:txBody>
            </p:sp>
            <p:sp>
              <p:nvSpPr>
                <p:cNvPr id="55" name="Rectangle 38"/>
                <p:cNvSpPr>
                  <a:spLocks noChangeArrowheads="1"/>
                </p:cNvSpPr>
                <p:nvPr/>
              </p:nvSpPr>
              <p:spPr bwMode="auto">
                <a:xfrm>
                  <a:off x="3678" y="2169"/>
                  <a:ext cx="142" cy="273"/>
                </a:xfrm>
                <a:prstGeom prst="rect">
                  <a:avLst/>
                </a:prstGeom>
                <a:solidFill>
                  <a:schemeClr val="bg1"/>
                </a:solidFill>
                <a:ln w="9525">
                  <a:noFill/>
                  <a:miter lim="800000"/>
                  <a:headEnd/>
                  <a:tailEnd/>
                </a:ln>
              </p:spPr>
              <p:txBody>
                <a:bodyPr lIns="0" tIns="0" rIns="0" bIns="0"/>
                <a:lstStyle/>
                <a:p>
                  <a:endParaRPr lang="zh-CN" altLang="en-US"/>
                </a:p>
              </p:txBody>
            </p:sp>
            <p:sp>
              <p:nvSpPr>
                <p:cNvPr id="56" name="Rectangle 39"/>
                <p:cNvSpPr>
                  <a:spLocks noChangeArrowheads="1"/>
                </p:cNvSpPr>
                <p:nvPr/>
              </p:nvSpPr>
              <p:spPr bwMode="auto">
                <a:xfrm>
                  <a:off x="2251" y="2064"/>
                  <a:ext cx="142" cy="273"/>
                </a:xfrm>
                <a:prstGeom prst="rect">
                  <a:avLst/>
                </a:prstGeom>
                <a:solidFill>
                  <a:schemeClr val="bg1"/>
                </a:solidFill>
                <a:ln w="9525">
                  <a:noFill/>
                  <a:miter lim="800000"/>
                  <a:headEnd/>
                  <a:tailEnd/>
                </a:ln>
              </p:spPr>
              <p:txBody>
                <a:bodyPr lIns="0" tIns="0" rIns="0" bIns="0"/>
                <a:lstStyle/>
                <a:p>
                  <a:endParaRPr lang="zh-CN" altLang="en-US"/>
                </a:p>
              </p:txBody>
            </p:sp>
          </p:grpSp>
        </p:grpSp>
        <p:sp>
          <p:nvSpPr>
            <p:cNvPr id="6" name="Rectangle 40"/>
            <p:cNvSpPr>
              <a:spLocks noChangeArrowheads="1"/>
            </p:cNvSpPr>
            <p:nvPr/>
          </p:nvSpPr>
          <p:spPr bwMode="auto">
            <a:xfrm>
              <a:off x="2090" y="391"/>
              <a:ext cx="1494" cy="561"/>
            </a:xfrm>
            <a:prstGeom prst="rect">
              <a:avLst/>
            </a:prstGeom>
            <a:solidFill>
              <a:schemeClr val="bg1"/>
            </a:solidFill>
            <a:ln w="9525">
              <a:noFill/>
              <a:miter lim="800000"/>
              <a:headEnd/>
              <a:tailEnd/>
            </a:ln>
          </p:spPr>
          <p:txBody>
            <a:bodyPr/>
            <a:lstStyle/>
            <a:p>
              <a:pPr algn="ctr"/>
              <a:r>
                <a:rPr lang="zh-CN" altLang="en-US" sz="2000" dirty="0">
                  <a:latin typeface="Times New Roman" pitchFamily="18" charset="0"/>
                </a:rPr>
                <a:t>一个赋权图和它的</a:t>
              </a:r>
            </a:p>
            <a:p>
              <a:pPr algn="ctr"/>
              <a:r>
                <a:rPr lang="zh-CN" altLang="en-US" sz="2000" dirty="0">
                  <a:latin typeface="Times New Roman" pitchFamily="18" charset="0"/>
                </a:rPr>
                <a:t>边的最小堆</a:t>
              </a:r>
              <a:endParaRPr lang="zh-CN" altLang="en-US" sz="2000" dirty="0"/>
            </a:p>
          </p:txBody>
        </p:sp>
        <p:grpSp>
          <p:nvGrpSpPr>
            <p:cNvPr id="7" name="Group 77"/>
            <p:cNvGrpSpPr>
              <a:grpSpLocks/>
            </p:cNvGrpSpPr>
            <p:nvPr/>
          </p:nvGrpSpPr>
          <p:grpSpPr bwMode="auto">
            <a:xfrm>
              <a:off x="2729" y="905"/>
              <a:ext cx="2600" cy="1953"/>
              <a:chOff x="2729" y="905"/>
              <a:chExt cx="2600" cy="1953"/>
            </a:xfrm>
          </p:grpSpPr>
          <p:grpSp>
            <p:nvGrpSpPr>
              <p:cNvPr id="8" name="Group 75"/>
              <p:cNvGrpSpPr>
                <a:grpSpLocks/>
              </p:cNvGrpSpPr>
              <p:nvPr/>
            </p:nvGrpSpPr>
            <p:grpSpPr bwMode="auto">
              <a:xfrm>
                <a:off x="2908" y="1313"/>
                <a:ext cx="2242" cy="1089"/>
                <a:chOff x="2908" y="1313"/>
                <a:chExt cx="2242" cy="1089"/>
              </a:xfrm>
            </p:grpSpPr>
            <p:sp>
              <p:nvSpPr>
                <p:cNvPr id="31" name="Line 43"/>
                <p:cNvSpPr>
                  <a:spLocks noChangeShapeType="1"/>
                </p:cNvSpPr>
                <p:nvPr/>
              </p:nvSpPr>
              <p:spPr bwMode="auto">
                <a:xfrm flipH="1">
                  <a:off x="3549" y="1313"/>
                  <a:ext cx="533" cy="224"/>
                </a:xfrm>
                <a:prstGeom prst="line">
                  <a:avLst/>
                </a:prstGeom>
                <a:noFill/>
                <a:ln w="9525">
                  <a:solidFill>
                    <a:schemeClr val="tx1"/>
                  </a:solidFill>
                  <a:round/>
                  <a:headEnd/>
                  <a:tailEnd/>
                </a:ln>
              </p:spPr>
              <p:txBody>
                <a:bodyPr/>
                <a:lstStyle/>
                <a:p>
                  <a:endParaRPr lang="zh-CN" altLang="en-US"/>
                </a:p>
              </p:txBody>
            </p:sp>
            <p:sp>
              <p:nvSpPr>
                <p:cNvPr id="32" name="Line 44"/>
                <p:cNvSpPr>
                  <a:spLocks noChangeShapeType="1"/>
                </p:cNvSpPr>
                <p:nvPr/>
              </p:nvSpPr>
              <p:spPr bwMode="auto">
                <a:xfrm flipH="1">
                  <a:off x="3122" y="1745"/>
                  <a:ext cx="427" cy="224"/>
                </a:xfrm>
                <a:prstGeom prst="line">
                  <a:avLst/>
                </a:prstGeom>
                <a:noFill/>
                <a:ln w="9525">
                  <a:solidFill>
                    <a:schemeClr val="tx1"/>
                  </a:solidFill>
                  <a:round/>
                  <a:headEnd/>
                  <a:tailEnd/>
                </a:ln>
              </p:spPr>
              <p:txBody>
                <a:bodyPr/>
                <a:lstStyle/>
                <a:p>
                  <a:endParaRPr lang="zh-CN" altLang="en-US"/>
                </a:p>
              </p:txBody>
            </p:sp>
            <p:sp>
              <p:nvSpPr>
                <p:cNvPr id="33" name="Line 45"/>
                <p:cNvSpPr>
                  <a:spLocks noChangeShapeType="1"/>
                </p:cNvSpPr>
                <p:nvPr/>
              </p:nvSpPr>
              <p:spPr bwMode="auto">
                <a:xfrm flipH="1">
                  <a:off x="2908" y="2177"/>
                  <a:ext cx="214" cy="225"/>
                </a:xfrm>
                <a:prstGeom prst="line">
                  <a:avLst/>
                </a:prstGeom>
                <a:noFill/>
                <a:ln w="9525">
                  <a:solidFill>
                    <a:schemeClr val="tx1"/>
                  </a:solidFill>
                  <a:round/>
                  <a:headEnd/>
                  <a:tailEnd/>
                </a:ln>
              </p:spPr>
              <p:txBody>
                <a:bodyPr/>
                <a:lstStyle/>
                <a:p>
                  <a:endParaRPr lang="zh-CN" altLang="en-US"/>
                </a:p>
              </p:txBody>
            </p:sp>
            <p:sp>
              <p:nvSpPr>
                <p:cNvPr id="34" name="Line 46"/>
                <p:cNvSpPr>
                  <a:spLocks noChangeShapeType="1"/>
                </p:cNvSpPr>
                <p:nvPr/>
              </p:nvSpPr>
              <p:spPr bwMode="auto">
                <a:xfrm>
                  <a:off x="3122" y="2177"/>
                  <a:ext cx="213" cy="225"/>
                </a:xfrm>
                <a:prstGeom prst="line">
                  <a:avLst/>
                </a:prstGeom>
                <a:noFill/>
                <a:ln w="9525">
                  <a:solidFill>
                    <a:schemeClr val="tx1"/>
                  </a:solidFill>
                  <a:round/>
                  <a:headEnd/>
                  <a:tailEnd/>
                </a:ln>
              </p:spPr>
              <p:txBody>
                <a:bodyPr/>
                <a:lstStyle/>
                <a:p>
                  <a:endParaRPr lang="zh-CN" altLang="en-US"/>
                </a:p>
              </p:txBody>
            </p:sp>
            <p:sp>
              <p:nvSpPr>
                <p:cNvPr id="35" name="Line 47"/>
                <p:cNvSpPr>
                  <a:spLocks noChangeShapeType="1"/>
                </p:cNvSpPr>
                <p:nvPr/>
              </p:nvSpPr>
              <p:spPr bwMode="auto">
                <a:xfrm>
                  <a:off x="3549" y="1745"/>
                  <a:ext cx="320" cy="224"/>
                </a:xfrm>
                <a:prstGeom prst="line">
                  <a:avLst/>
                </a:prstGeom>
                <a:noFill/>
                <a:ln w="9525">
                  <a:solidFill>
                    <a:schemeClr val="tx1"/>
                  </a:solidFill>
                  <a:round/>
                  <a:headEnd/>
                  <a:tailEnd/>
                </a:ln>
              </p:spPr>
              <p:txBody>
                <a:bodyPr/>
                <a:lstStyle/>
                <a:p>
                  <a:endParaRPr lang="zh-CN" altLang="en-US"/>
                </a:p>
              </p:txBody>
            </p:sp>
            <p:sp>
              <p:nvSpPr>
                <p:cNvPr id="36" name="Line 48"/>
                <p:cNvSpPr>
                  <a:spLocks noChangeShapeType="1"/>
                </p:cNvSpPr>
                <p:nvPr/>
              </p:nvSpPr>
              <p:spPr bwMode="auto">
                <a:xfrm>
                  <a:off x="4189" y="1313"/>
                  <a:ext cx="641" cy="224"/>
                </a:xfrm>
                <a:prstGeom prst="line">
                  <a:avLst/>
                </a:prstGeom>
                <a:noFill/>
                <a:ln w="9525">
                  <a:solidFill>
                    <a:schemeClr val="tx1"/>
                  </a:solidFill>
                  <a:round/>
                  <a:headEnd/>
                  <a:tailEnd/>
                </a:ln>
              </p:spPr>
              <p:txBody>
                <a:bodyPr/>
                <a:lstStyle/>
                <a:p>
                  <a:endParaRPr lang="zh-CN" altLang="en-US"/>
                </a:p>
              </p:txBody>
            </p:sp>
            <p:sp>
              <p:nvSpPr>
                <p:cNvPr id="37" name="Line 49"/>
                <p:cNvSpPr>
                  <a:spLocks noChangeShapeType="1"/>
                </p:cNvSpPr>
                <p:nvPr/>
              </p:nvSpPr>
              <p:spPr bwMode="auto">
                <a:xfrm flipH="1">
                  <a:off x="4509" y="1745"/>
                  <a:ext cx="321" cy="224"/>
                </a:xfrm>
                <a:prstGeom prst="line">
                  <a:avLst/>
                </a:prstGeom>
                <a:noFill/>
                <a:ln w="9525">
                  <a:solidFill>
                    <a:schemeClr val="tx1"/>
                  </a:solidFill>
                  <a:round/>
                  <a:headEnd/>
                  <a:tailEnd/>
                </a:ln>
              </p:spPr>
              <p:txBody>
                <a:bodyPr/>
                <a:lstStyle/>
                <a:p>
                  <a:endParaRPr lang="zh-CN" altLang="en-US"/>
                </a:p>
              </p:txBody>
            </p:sp>
            <p:sp>
              <p:nvSpPr>
                <p:cNvPr id="38" name="Line 50"/>
                <p:cNvSpPr>
                  <a:spLocks noChangeShapeType="1"/>
                </p:cNvSpPr>
                <p:nvPr/>
              </p:nvSpPr>
              <p:spPr bwMode="auto">
                <a:xfrm>
                  <a:off x="4830" y="1745"/>
                  <a:ext cx="320" cy="224"/>
                </a:xfrm>
                <a:prstGeom prst="line">
                  <a:avLst/>
                </a:prstGeom>
                <a:noFill/>
                <a:ln w="9525">
                  <a:solidFill>
                    <a:schemeClr val="tx1"/>
                  </a:solidFill>
                  <a:round/>
                  <a:headEnd/>
                  <a:tailEnd/>
                </a:ln>
              </p:spPr>
              <p:txBody>
                <a:bodyPr/>
                <a:lstStyle/>
                <a:p>
                  <a:endParaRPr lang="zh-CN" altLang="en-US"/>
                </a:p>
              </p:txBody>
            </p:sp>
            <p:sp>
              <p:nvSpPr>
                <p:cNvPr id="39" name="Line 51"/>
                <p:cNvSpPr>
                  <a:spLocks noChangeShapeType="1"/>
                </p:cNvSpPr>
                <p:nvPr/>
              </p:nvSpPr>
              <p:spPr bwMode="auto">
                <a:xfrm flipH="1">
                  <a:off x="3655" y="2177"/>
                  <a:ext cx="214" cy="225"/>
                </a:xfrm>
                <a:prstGeom prst="line">
                  <a:avLst/>
                </a:prstGeom>
                <a:noFill/>
                <a:ln w="9525">
                  <a:solidFill>
                    <a:schemeClr val="tx1"/>
                  </a:solidFill>
                  <a:round/>
                  <a:headEnd/>
                  <a:tailEnd/>
                </a:ln>
              </p:spPr>
              <p:txBody>
                <a:bodyPr/>
                <a:lstStyle/>
                <a:p>
                  <a:endParaRPr lang="zh-CN" altLang="en-US"/>
                </a:p>
              </p:txBody>
            </p:sp>
          </p:grpSp>
          <p:grpSp>
            <p:nvGrpSpPr>
              <p:cNvPr id="9" name="Group 74"/>
              <p:cNvGrpSpPr>
                <a:grpSpLocks/>
              </p:cNvGrpSpPr>
              <p:nvPr/>
            </p:nvGrpSpPr>
            <p:grpSpPr bwMode="auto">
              <a:xfrm>
                <a:off x="2729" y="1121"/>
                <a:ext cx="2600" cy="1505"/>
                <a:chOff x="2729" y="1121"/>
                <a:chExt cx="2600" cy="1505"/>
              </a:xfrm>
            </p:grpSpPr>
            <p:sp>
              <p:nvSpPr>
                <p:cNvPr id="21" name="Rectangle 52"/>
                <p:cNvSpPr>
                  <a:spLocks noChangeArrowheads="1"/>
                </p:cNvSpPr>
                <p:nvPr/>
              </p:nvSpPr>
              <p:spPr bwMode="auto">
                <a:xfrm>
                  <a:off x="3991" y="1121"/>
                  <a:ext cx="286" cy="224"/>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(1,2)</a:t>
                  </a:r>
                  <a:endParaRPr lang="en-US" altLang="zh-CN"/>
                </a:p>
              </p:txBody>
            </p:sp>
            <p:sp>
              <p:nvSpPr>
                <p:cNvPr id="22" name="Rectangle 53"/>
                <p:cNvSpPr>
                  <a:spLocks noChangeArrowheads="1"/>
                </p:cNvSpPr>
                <p:nvPr/>
              </p:nvSpPr>
              <p:spPr bwMode="auto">
                <a:xfrm>
                  <a:off x="3400" y="1504"/>
                  <a:ext cx="286" cy="225"/>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(6,3)</a:t>
                  </a:r>
                  <a:endParaRPr lang="en-US" altLang="zh-CN"/>
                </a:p>
              </p:txBody>
            </p:sp>
            <p:sp>
              <p:nvSpPr>
                <p:cNvPr id="23" name="Rectangle 54"/>
                <p:cNvSpPr>
                  <a:spLocks noChangeArrowheads="1"/>
                </p:cNvSpPr>
                <p:nvPr/>
              </p:nvSpPr>
              <p:spPr bwMode="auto">
                <a:xfrm>
                  <a:off x="4700" y="1523"/>
                  <a:ext cx="286" cy="224"/>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(6,4)</a:t>
                  </a:r>
                  <a:endParaRPr lang="en-US" altLang="zh-CN"/>
                </a:p>
              </p:txBody>
            </p:sp>
            <p:sp>
              <p:nvSpPr>
                <p:cNvPr id="24" name="Rectangle 55"/>
                <p:cNvSpPr>
                  <a:spLocks noChangeArrowheads="1"/>
                </p:cNvSpPr>
                <p:nvPr/>
              </p:nvSpPr>
              <p:spPr bwMode="auto">
                <a:xfrm>
                  <a:off x="2951" y="1953"/>
                  <a:ext cx="286" cy="224"/>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(6,2)</a:t>
                  </a:r>
                  <a:endParaRPr lang="en-US" altLang="zh-CN"/>
                </a:p>
              </p:txBody>
            </p:sp>
            <p:sp>
              <p:nvSpPr>
                <p:cNvPr id="25" name="Rectangle 56"/>
                <p:cNvSpPr>
                  <a:spLocks noChangeArrowheads="1"/>
                </p:cNvSpPr>
                <p:nvPr/>
              </p:nvSpPr>
              <p:spPr bwMode="auto">
                <a:xfrm>
                  <a:off x="3839" y="1962"/>
                  <a:ext cx="286" cy="225"/>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(4,1)</a:t>
                  </a:r>
                  <a:endParaRPr lang="en-US" altLang="zh-CN"/>
                </a:p>
              </p:txBody>
            </p:sp>
            <p:sp>
              <p:nvSpPr>
                <p:cNvPr id="26" name="Rectangle 57"/>
                <p:cNvSpPr>
                  <a:spLocks noChangeArrowheads="1"/>
                </p:cNvSpPr>
                <p:nvPr/>
              </p:nvSpPr>
              <p:spPr bwMode="auto">
                <a:xfrm>
                  <a:off x="4296" y="1953"/>
                  <a:ext cx="286" cy="224"/>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(5,3)</a:t>
                  </a:r>
                  <a:endParaRPr lang="en-US" altLang="zh-CN"/>
                </a:p>
              </p:txBody>
            </p:sp>
            <p:sp>
              <p:nvSpPr>
                <p:cNvPr id="27" name="Rectangle 58"/>
                <p:cNvSpPr>
                  <a:spLocks noChangeArrowheads="1"/>
                </p:cNvSpPr>
                <p:nvPr/>
              </p:nvSpPr>
              <p:spPr bwMode="auto">
                <a:xfrm>
                  <a:off x="5043" y="1953"/>
                  <a:ext cx="286" cy="224"/>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(5,2)</a:t>
                  </a:r>
                  <a:endParaRPr lang="en-US" altLang="zh-CN"/>
                </a:p>
              </p:txBody>
            </p:sp>
            <p:sp>
              <p:nvSpPr>
                <p:cNvPr id="28" name="Rectangle 59"/>
                <p:cNvSpPr>
                  <a:spLocks noChangeArrowheads="1"/>
                </p:cNvSpPr>
                <p:nvPr/>
              </p:nvSpPr>
              <p:spPr bwMode="auto">
                <a:xfrm>
                  <a:off x="3228" y="2402"/>
                  <a:ext cx="286" cy="224"/>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(3,2)</a:t>
                  </a:r>
                  <a:endParaRPr lang="en-US" altLang="zh-CN"/>
                </a:p>
              </p:txBody>
            </p:sp>
            <p:sp>
              <p:nvSpPr>
                <p:cNvPr id="29" name="Rectangle 60"/>
                <p:cNvSpPr>
                  <a:spLocks noChangeArrowheads="1"/>
                </p:cNvSpPr>
                <p:nvPr/>
              </p:nvSpPr>
              <p:spPr bwMode="auto">
                <a:xfrm>
                  <a:off x="2729" y="2402"/>
                  <a:ext cx="286" cy="224"/>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(5,1)</a:t>
                  </a:r>
                  <a:endParaRPr lang="en-US" altLang="zh-CN"/>
                </a:p>
              </p:txBody>
            </p:sp>
            <p:sp>
              <p:nvSpPr>
                <p:cNvPr id="30" name="Rectangle 61"/>
                <p:cNvSpPr>
                  <a:spLocks noChangeArrowheads="1"/>
                </p:cNvSpPr>
                <p:nvPr/>
              </p:nvSpPr>
              <p:spPr bwMode="auto">
                <a:xfrm>
                  <a:off x="3534" y="2402"/>
                  <a:ext cx="286" cy="224"/>
                </a:xfrm>
                <a:prstGeom prst="rect">
                  <a:avLst/>
                </a:prstGeom>
                <a:solidFill>
                  <a:schemeClr val="bg1"/>
                </a:solidFill>
                <a:ln w="9525">
                  <a:noFill/>
                  <a:miter lim="800000"/>
                  <a:headEnd/>
                  <a:tailEnd/>
                </a:ln>
              </p:spPr>
              <p:txBody>
                <a:bodyPr lIns="0" tIns="0" rIns="0" bIns="0"/>
                <a:lstStyle/>
                <a:p>
                  <a:pPr algn="just"/>
                  <a:r>
                    <a:rPr lang="en-US" altLang="zh-CN">
                      <a:latin typeface="Times New Roman" pitchFamily="18" charset="0"/>
                    </a:rPr>
                    <a:t>(6,5)</a:t>
                  </a:r>
                  <a:endParaRPr lang="en-US" altLang="zh-CN"/>
                </a:p>
              </p:txBody>
            </p:sp>
          </p:grpSp>
          <p:grpSp>
            <p:nvGrpSpPr>
              <p:cNvPr id="10" name="Group 76"/>
              <p:cNvGrpSpPr>
                <a:grpSpLocks/>
              </p:cNvGrpSpPr>
              <p:nvPr/>
            </p:nvGrpSpPr>
            <p:grpSpPr bwMode="auto">
              <a:xfrm>
                <a:off x="2729" y="905"/>
                <a:ext cx="2514" cy="1953"/>
                <a:chOff x="2729" y="905"/>
                <a:chExt cx="2514" cy="1953"/>
              </a:xfrm>
            </p:grpSpPr>
            <p:sp>
              <p:nvSpPr>
                <p:cNvPr id="11" name="Rectangle 63"/>
                <p:cNvSpPr>
                  <a:spLocks noChangeArrowheads="1"/>
                </p:cNvSpPr>
                <p:nvPr/>
              </p:nvSpPr>
              <p:spPr bwMode="auto">
                <a:xfrm>
                  <a:off x="4038" y="905"/>
                  <a:ext cx="151" cy="220"/>
                </a:xfrm>
                <a:prstGeom prst="rect">
                  <a:avLst/>
                </a:prstGeom>
                <a:solidFill>
                  <a:schemeClr val="bg1"/>
                </a:solidFill>
                <a:ln w="9525">
                  <a:noFill/>
                  <a:miter lim="800000"/>
                  <a:headEnd/>
                  <a:tailEnd/>
                </a:ln>
              </p:spPr>
              <p:txBody>
                <a:bodyPr lIns="0" tIns="0" rIns="0" bIns="0"/>
                <a:lstStyle/>
                <a:p>
                  <a:pPr algn="just"/>
                  <a:r>
                    <a:rPr lang="en-US" altLang="zh-CN">
                      <a:solidFill>
                        <a:srgbClr val="FF0000"/>
                      </a:solidFill>
                      <a:latin typeface="Times New Roman" pitchFamily="18" charset="0"/>
                    </a:rPr>
                    <a:t>10</a:t>
                  </a:r>
                  <a:endParaRPr lang="en-US" altLang="zh-CN"/>
                </a:p>
              </p:txBody>
            </p:sp>
            <p:sp>
              <p:nvSpPr>
                <p:cNvPr id="12" name="Rectangle 64"/>
                <p:cNvSpPr>
                  <a:spLocks noChangeArrowheads="1"/>
                </p:cNvSpPr>
                <p:nvPr/>
              </p:nvSpPr>
              <p:spPr bwMode="auto">
                <a:xfrm>
                  <a:off x="3335" y="1287"/>
                  <a:ext cx="152" cy="220"/>
                </a:xfrm>
                <a:prstGeom prst="rect">
                  <a:avLst/>
                </a:prstGeom>
                <a:solidFill>
                  <a:schemeClr val="bg1"/>
                </a:solidFill>
                <a:ln w="9525">
                  <a:noFill/>
                  <a:miter lim="800000"/>
                  <a:headEnd/>
                  <a:tailEnd/>
                </a:ln>
              </p:spPr>
              <p:txBody>
                <a:bodyPr lIns="0" tIns="0" rIns="0" bIns="0"/>
                <a:lstStyle/>
                <a:p>
                  <a:pPr algn="just"/>
                  <a:r>
                    <a:rPr lang="en-US" altLang="zh-CN">
                      <a:solidFill>
                        <a:srgbClr val="FF0000"/>
                      </a:solidFill>
                      <a:latin typeface="Times New Roman" pitchFamily="18" charset="0"/>
                    </a:rPr>
                    <a:t>15</a:t>
                  </a:r>
                  <a:endParaRPr lang="en-US" altLang="zh-CN"/>
                </a:p>
              </p:txBody>
            </p:sp>
            <p:sp>
              <p:nvSpPr>
                <p:cNvPr id="13" name="Rectangle 65"/>
                <p:cNvSpPr>
                  <a:spLocks noChangeArrowheads="1"/>
                </p:cNvSpPr>
                <p:nvPr/>
              </p:nvSpPr>
              <p:spPr bwMode="auto">
                <a:xfrm>
                  <a:off x="4834" y="1268"/>
                  <a:ext cx="152" cy="220"/>
                </a:xfrm>
                <a:prstGeom prst="rect">
                  <a:avLst/>
                </a:prstGeom>
                <a:solidFill>
                  <a:schemeClr val="bg1"/>
                </a:solidFill>
                <a:ln w="9525">
                  <a:noFill/>
                  <a:miter lim="800000"/>
                  <a:headEnd/>
                  <a:tailEnd/>
                </a:ln>
              </p:spPr>
              <p:txBody>
                <a:bodyPr lIns="0" tIns="0" rIns="0" bIns="0"/>
                <a:lstStyle/>
                <a:p>
                  <a:pPr algn="just"/>
                  <a:r>
                    <a:rPr lang="en-US" altLang="zh-CN">
                      <a:solidFill>
                        <a:srgbClr val="FF0000"/>
                      </a:solidFill>
                      <a:latin typeface="Times New Roman" pitchFamily="18" charset="0"/>
                    </a:rPr>
                    <a:t>20</a:t>
                  </a:r>
                  <a:endParaRPr lang="en-US" altLang="zh-CN"/>
                </a:p>
              </p:txBody>
            </p:sp>
            <p:sp>
              <p:nvSpPr>
                <p:cNvPr id="14" name="Rectangle 66"/>
                <p:cNvSpPr>
                  <a:spLocks noChangeArrowheads="1"/>
                </p:cNvSpPr>
                <p:nvPr/>
              </p:nvSpPr>
              <p:spPr bwMode="auto">
                <a:xfrm>
                  <a:off x="2864" y="1795"/>
                  <a:ext cx="151" cy="220"/>
                </a:xfrm>
                <a:prstGeom prst="rect">
                  <a:avLst/>
                </a:prstGeom>
                <a:solidFill>
                  <a:schemeClr val="bg1"/>
                </a:solidFill>
                <a:ln w="9525">
                  <a:noFill/>
                  <a:miter lim="800000"/>
                  <a:headEnd/>
                  <a:tailEnd/>
                </a:ln>
              </p:spPr>
              <p:txBody>
                <a:bodyPr lIns="0" tIns="0" rIns="0" bIns="0"/>
                <a:lstStyle/>
                <a:p>
                  <a:pPr algn="just"/>
                  <a:r>
                    <a:rPr lang="en-US" altLang="zh-CN">
                      <a:solidFill>
                        <a:srgbClr val="FF0000"/>
                      </a:solidFill>
                      <a:latin typeface="Times New Roman" pitchFamily="18" charset="0"/>
                    </a:rPr>
                    <a:t>25</a:t>
                  </a:r>
                  <a:endParaRPr lang="en-US" altLang="zh-CN"/>
                </a:p>
              </p:txBody>
            </p:sp>
            <p:sp>
              <p:nvSpPr>
                <p:cNvPr id="15" name="Rectangle 67"/>
                <p:cNvSpPr>
                  <a:spLocks noChangeArrowheads="1"/>
                </p:cNvSpPr>
                <p:nvPr/>
              </p:nvSpPr>
              <p:spPr bwMode="auto">
                <a:xfrm>
                  <a:off x="3931" y="1735"/>
                  <a:ext cx="152" cy="220"/>
                </a:xfrm>
                <a:prstGeom prst="rect">
                  <a:avLst/>
                </a:prstGeom>
                <a:solidFill>
                  <a:schemeClr val="bg1"/>
                </a:solidFill>
                <a:ln w="9525">
                  <a:noFill/>
                  <a:miter lim="800000"/>
                  <a:headEnd/>
                  <a:tailEnd/>
                </a:ln>
              </p:spPr>
              <p:txBody>
                <a:bodyPr lIns="0" tIns="0" rIns="0" bIns="0"/>
                <a:lstStyle/>
                <a:p>
                  <a:pPr algn="just"/>
                  <a:r>
                    <a:rPr lang="en-US" altLang="zh-CN">
                      <a:solidFill>
                        <a:srgbClr val="FF0000"/>
                      </a:solidFill>
                      <a:latin typeface="Times New Roman" pitchFamily="18" charset="0"/>
                    </a:rPr>
                    <a:t>30</a:t>
                  </a:r>
                  <a:endParaRPr lang="en-US" altLang="zh-CN"/>
                </a:p>
              </p:txBody>
            </p:sp>
            <p:sp>
              <p:nvSpPr>
                <p:cNvPr id="16" name="Rectangle 68"/>
                <p:cNvSpPr>
                  <a:spLocks noChangeArrowheads="1"/>
                </p:cNvSpPr>
                <p:nvPr/>
              </p:nvSpPr>
              <p:spPr bwMode="auto">
                <a:xfrm>
                  <a:off x="4358" y="2188"/>
                  <a:ext cx="151" cy="220"/>
                </a:xfrm>
                <a:prstGeom prst="rect">
                  <a:avLst/>
                </a:prstGeom>
                <a:solidFill>
                  <a:schemeClr val="bg1"/>
                </a:solidFill>
                <a:ln w="9525">
                  <a:noFill/>
                  <a:miter lim="800000"/>
                  <a:headEnd/>
                  <a:tailEnd/>
                </a:ln>
              </p:spPr>
              <p:txBody>
                <a:bodyPr lIns="0" tIns="0" rIns="0" bIns="0"/>
                <a:lstStyle/>
                <a:p>
                  <a:pPr algn="just"/>
                  <a:r>
                    <a:rPr lang="en-US" altLang="zh-CN">
                      <a:solidFill>
                        <a:srgbClr val="FF0000"/>
                      </a:solidFill>
                      <a:latin typeface="Times New Roman" pitchFamily="18" charset="0"/>
                    </a:rPr>
                    <a:t>35</a:t>
                  </a:r>
                  <a:endParaRPr lang="en-US" altLang="zh-CN"/>
                </a:p>
              </p:txBody>
            </p:sp>
            <p:sp>
              <p:nvSpPr>
                <p:cNvPr id="17" name="Rectangle 69"/>
                <p:cNvSpPr>
                  <a:spLocks noChangeArrowheads="1"/>
                </p:cNvSpPr>
                <p:nvPr/>
              </p:nvSpPr>
              <p:spPr bwMode="auto">
                <a:xfrm>
                  <a:off x="5092" y="2188"/>
                  <a:ext cx="151" cy="220"/>
                </a:xfrm>
                <a:prstGeom prst="rect">
                  <a:avLst/>
                </a:prstGeom>
                <a:solidFill>
                  <a:schemeClr val="bg1"/>
                </a:solidFill>
                <a:ln w="9525">
                  <a:noFill/>
                  <a:miter lim="800000"/>
                  <a:headEnd/>
                  <a:tailEnd/>
                </a:ln>
              </p:spPr>
              <p:txBody>
                <a:bodyPr lIns="0" tIns="0" rIns="0" bIns="0"/>
                <a:lstStyle/>
                <a:p>
                  <a:pPr algn="just"/>
                  <a:r>
                    <a:rPr lang="en-US" altLang="zh-CN">
                      <a:solidFill>
                        <a:srgbClr val="FF0000"/>
                      </a:solidFill>
                      <a:latin typeface="Times New Roman" pitchFamily="18" charset="0"/>
                    </a:rPr>
                    <a:t>40</a:t>
                  </a:r>
                  <a:endParaRPr lang="en-US" altLang="zh-CN"/>
                </a:p>
              </p:txBody>
            </p:sp>
            <p:sp>
              <p:nvSpPr>
                <p:cNvPr id="18" name="Rectangle 71"/>
                <p:cNvSpPr>
                  <a:spLocks noChangeArrowheads="1"/>
                </p:cNvSpPr>
                <p:nvPr/>
              </p:nvSpPr>
              <p:spPr bwMode="auto">
                <a:xfrm>
                  <a:off x="3222" y="2638"/>
                  <a:ext cx="152" cy="220"/>
                </a:xfrm>
                <a:prstGeom prst="rect">
                  <a:avLst/>
                </a:prstGeom>
                <a:solidFill>
                  <a:schemeClr val="bg1"/>
                </a:solidFill>
                <a:ln w="9525">
                  <a:noFill/>
                  <a:miter lim="800000"/>
                  <a:headEnd/>
                  <a:tailEnd/>
                </a:ln>
              </p:spPr>
              <p:txBody>
                <a:bodyPr lIns="0" tIns="0" rIns="0" bIns="0"/>
                <a:lstStyle/>
                <a:p>
                  <a:pPr algn="just"/>
                  <a:r>
                    <a:rPr lang="en-US" altLang="zh-CN">
                      <a:solidFill>
                        <a:srgbClr val="FF0000"/>
                      </a:solidFill>
                      <a:latin typeface="Times New Roman" pitchFamily="18" charset="0"/>
                    </a:rPr>
                    <a:t>50</a:t>
                  </a:r>
                  <a:endParaRPr lang="en-US" altLang="zh-CN"/>
                </a:p>
              </p:txBody>
            </p:sp>
            <p:sp>
              <p:nvSpPr>
                <p:cNvPr id="19" name="Rectangle 72"/>
                <p:cNvSpPr>
                  <a:spLocks noChangeArrowheads="1"/>
                </p:cNvSpPr>
                <p:nvPr/>
              </p:nvSpPr>
              <p:spPr bwMode="auto">
                <a:xfrm>
                  <a:off x="3597" y="2638"/>
                  <a:ext cx="151" cy="220"/>
                </a:xfrm>
                <a:prstGeom prst="rect">
                  <a:avLst/>
                </a:prstGeom>
                <a:solidFill>
                  <a:schemeClr val="bg1"/>
                </a:solidFill>
                <a:ln w="9525">
                  <a:noFill/>
                  <a:miter lim="800000"/>
                  <a:headEnd/>
                  <a:tailEnd/>
                </a:ln>
              </p:spPr>
              <p:txBody>
                <a:bodyPr lIns="0" tIns="0" rIns="0" bIns="0"/>
                <a:lstStyle/>
                <a:p>
                  <a:pPr algn="just"/>
                  <a:r>
                    <a:rPr lang="en-US" altLang="zh-CN">
                      <a:solidFill>
                        <a:srgbClr val="FF0000"/>
                      </a:solidFill>
                      <a:latin typeface="Times New Roman" pitchFamily="18" charset="0"/>
                    </a:rPr>
                    <a:t>55</a:t>
                  </a:r>
                  <a:endParaRPr lang="en-US" altLang="zh-CN"/>
                </a:p>
              </p:txBody>
            </p:sp>
            <p:sp>
              <p:nvSpPr>
                <p:cNvPr id="20" name="Rectangle 73"/>
                <p:cNvSpPr>
                  <a:spLocks noChangeArrowheads="1"/>
                </p:cNvSpPr>
                <p:nvPr/>
              </p:nvSpPr>
              <p:spPr bwMode="auto">
                <a:xfrm>
                  <a:off x="2729" y="2589"/>
                  <a:ext cx="151" cy="220"/>
                </a:xfrm>
                <a:prstGeom prst="rect">
                  <a:avLst/>
                </a:prstGeom>
                <a:solidFill>
                  <a:schemeClr val="bg1"/>
                </a:solidFill>
                <a:ln w="9525">
                  <a:noFill/>
                  <a:miter lim="800000"/>
                  <a:headEnd/>
                  <a:tailEnd/>
                </a:ln>
              </p:spPr>
              <p:txBody>
                <a:bodyPr lIns="0" tIns="0" rIns="0" bIns="0"/>
                <a:lstStyle/>
                <a:p>
                  <a:pPr algn="just"/>
                  <a:r>
                    <a:rPr lang="en-US" altLang="zh-CN">
                      <a:solidFill>
                        <a:srgbClr val="FF0000"/>
                      </a:solidFill>
                      <a:latin typeface="Times New Roman" pitchFamily="18" charset="0"/>
                    </a:rPr>
                    <a:t>45</a:t>
                  </a:r>
                  <a:endParaRPr lang="en-US" altLang="zh-CN"/>
                </a:p>
              </p:txBody>
            </p:sp>
          </p:gr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最优生成树问题</a:t>
            </a:r>
            <a:endParaRPr lang="zh-CN" altLang="en-US" dirty="0"/>
          </a:p>
        </p:txBody>
      </p:sp>
      <p:sp>
        <p:nvSpPr>
          <p:cNvPr id="3" name="内容占位符 2"/>
          <p:cNvSpPr>
            <a:spLocks noGrp="1"/>
          </p:cNvSpPr>
          <p:nvPr>
            <p:ph idx="1"/>
          </p:nvPr>
        </p:nvSpPr>
        <p:spPr/>
        <p:txBody>
          <a:bodyPr/>
          <a:lstStyle/>
          <a:p>
            <a:pPr lvl="1"/>
            <a:r>
              <a:rPr lang="en-US" altLang="zh-CN" sz="2400" dirty="0" err="1" smtClean="0">
                <a:latin typeface="Times New Roman" pitchFamily="18" charset="0"/>
              </a:rPr>
              <a:t>KruskalTree</a:t>
            </a:r>
            <a:r>
              <a:rPr lang="zh-CN" altLang="en-US" sz="2400" dirty="0" smtClean="0">
                <a:latin typeface="Times New Roman" pitchFamily="18" charset="0"/>
              </a:rPr>
              <a:t>正确性证明</a:t>
            </a:r>
            <a:endParaRPr lang="en-US" altLang="zh-CN" sz="2400" dirty="0" smtClean="0"/>
          </a:p>
          <a:p>
            <a:pPr lvl="2">
              <a:lnSpc>
                <a:spcPct val="80000"/>
              </a:lnSpc>
            </a:pPr>
            <a:r>
              <a:rPr lang="zh-CN" altLang="en-US" sz="2000" dirty="0" smtClean="0">
                <a:latin typeface="Times New Roman" pitchFamily="18" charset="0"/>
              </a:rPr>
              <a:t>设</a:t>
            </a:r>
            <a:r>
              <a:rPr lang="en-US" altLang="zh-CN" sz="2000" dirty="0" smtClean="0">
                <a:latin typeface="Times New Roman" pitchFamily="18" charset="0"/>
              </a:rPr>
              <a:t>T</a:t>
            </a:r>
            <a:r>
              <a:rPr lang="zh-CN" altLang="en-US" sz="2000" dirty="0" smtClean="0">
                <a:latin typeface="Times New Roman" pitchFamily="18" charset="0"/>
              </a:rPr>
              <a:t>是算法产生的</a:t>
            </a:r>
            <a:r>
              <a:rPr lang="en-US" altLang="zh-CN" sz="2000" dirty="0" smtClean="0">
                <a:latin typeface="Times New Roman" pitchFamily="18" charset="0"/>
              </a:rPr>
              <a:t>G</a:t>
            </a:r>
            <a:r>
              <a:rPr lang="zh-CN" altLang="en-US" sz="2000" dirty="0" smtClean="0">
                <a:latin typeface="Times New Roman" pitchFamily="18" charset="0"/>
              </a:rPr>
              <a:t>的一棵生成树，而</a:t>
            </a:r>
            <a:r>
              <a:rPr lang="en-US" altLang="zh-CN" sz="2000" dirty="0" smtClean="0">
                <a:latin typeface="Times New Roman" pitchFamily="18" charset="0"/>
              </a:rPr>
              <a:t>T</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是</a:t>
            </a:r>
            <a:r>
              <a:rPr lang="en-US" altLang="zh-CN" sz="2000" dirty="0" smtClean="0">
                <a:latin typeface="Times New Roman" pitchFamily="18" charset="0"/>
              </a:rPr>
              <a:t>G</a:t>
            </a:r>
            <a:r>
              <a:rPr lang="zh-CN" altLang="en-US" sz="2000" dirty="0" smtClean="0">
                <a:latin typeface="Times New Roman" pitchFamily="18" charset="0"/>
              </a:rPr>
              <a:t>的一棵最优生成树且使得</a:t>
            </a:r>
            <a:r>
              <a:rPr lang="en-US" altLang="zh-CN" sz="2000" dirty="0" smtClean="0">
                <a:latin typeface="Times New Roman" pitchFamily="18" charset="0"/>
              </a:rPr>
              <a:t>|E(T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E(T)|</a:t>
            </a:r>
            <a:r>
              <a:rPr lang="zh-CN" altLang="en-US" sz="2000" dirty="0" smtClean="0">
                <a:latin typeface="Times New Roman" pitchFamily="18" charset="0"/>
              </a:rPr>
              <a:t>最大。用</a:t>
            </a:r>
            <a:r>
              <a:rPr lang="en-US" altLang="zh-CN" sz="2000" dirty="0" smtClean="0">
                <a:latin typeface="Times New Roman" pitchFamily="18" charset="0"/>
              </a:rPr>
              <a:t>E(T)</a:t>
            </a:r>
            <a:r>
              <a:rPr lang="zh-CN" altLang="en-US" sz="2000" dirty="0" smtClean="0">
                <a:latin typeface="Times New Roman" pitchFamily="18" charset="0"/>
              </a:rPr>
              <a:t>表示树</a:t>
            </a:r>
            <a:r>
              <a:rPr lang="en-US" altLang="zh-CN" sz="2000" dirty="0" smtClean="0">
                <a:latin typeface="Times New Roman" pitchFamily="18" charset="0"/>
              </a:rPr>
              <a:t>T</a:t>
            </a:r>
            <a:r>
              <a:rPr lang="zh-CN" altLang="en-US" sz="2000" dirty="0" smtClean="0">
                <a:latin typeface="Times New Roman" pitchFamily="18" charset="0"/>
              </a:rPr>
              <a:t>的边集，</a:t>
            </a:r>
            <a:r>
              <a:rPr lang="en-US" altLang="zh-CN" sz="2000" dirty="0" smtClean="0">
                <a:latin typeface="Times New Roman" pitchFamily="18" charset="0"/>
              </a:rPr>
              <a:t>w(e)</a:t>
            </a:r>
            <a:r>
              <a:rPr lang="zh-CN" altLang="en-US" sz="2000" dirty="0" smtClean="0">
                <a:latin typeface="Times New Roman" pitchFamily="18" charset="0"/>
              </a:rPr>
              <a:t>表示边</a:t>
            </a:r>
            <a:r>
              <a:rPr lang="en-US" altLang="zh-CN" sz="2000" dirty="0" smtClean="0">
                <a:latin typeface="Times New Roman" pitchFamily="18" charset="0"/>
              </a:rPr>
              <a:t>e</a:t>
            </a:r>
            <a:r>
              <a:rPr lang="zh-CN" altLang="en-US" sz="2000" dirty="0" smtClean="0">
                <a:latin typeface="Times New Roman" pitchFamily="18" charset="0"/>
              </a:rPr>
              <a:t>的权值，而边集</a:t>
            </a:r>
            <a:r>
              <a:rPr lang="en-US" altLang="zh-CN" sz="2000" dirty="0" smtClean="0">
                <a:latin typeface="Times New Roman" pitchFamily="18" charset="0"/>
              </a:rPr>
              <a:t>E</a:t>
            </a:r>
            <a:r>
              <a:rPr lang="zh-CN" altLang="en-US" sz="2000" dirty="0" smtClean="0">
                <a:latin typeface="Times New Roman" pitchFamily="18" charset="0"/>
              </a:rPr>
              <a:t>的权值之和用</a:t>
            </a:r>
            <a:r>
              <a:rPr lang="en-US" altLang="zh-CN" sz="2000" dirty="0" smtClean="0">
                <a:latin typeface="Times New Roman" pitchFamily="18" charset="0"/>
              </a:rPr>
              <a:t>w(E)</a:t>
            </a:r>
            <a:r>
              <a:rPr lang="zh-CN" altLang="en-US" sz="2000" dirty="0" smtClean="0">
                <a:latin typeface="Times New Roman" pitchFamily="18" charset="0"/>
              </a:rPr>
              <a:t>表示。以下证明</a:t>
            </a:r>
            <a:r>
              <a:rPr lang="en-US" altLang="zh-CN" sz="2000" dirty="0" smtClean="0">
                <a:latin typeface="Times New Roman" pitchFamily="18" charset="0"/>
              </a:rPr>
              <a:t>E(T)=E(T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p>
          <a:p>
            <a:pPr lvl="2">
              <a:lnSpc>
                <a:spcPct val="80000"/>
              </a:lnSpc>
            </a:pPr>
            <a:r>
              <a:rPr lang="zh-CN" altLang="en-US" sz="2000" dirty="0" smtClean="0">
                <a:latin typeface="Times New Roman" pitchFamily="18" charset="0"/>
              </a:rPr>
              <a:t>反证。假设</a:t>
            </a:r>
            <a:r>
              <a:rPr lang="en-US" altLang="zh-CN" sz="2000" dirty="0" smtClean="0">
                <a:latin typeface="Times New Roman" pitchFamily="18" charset="0"/>
              </a:rPr>
              <a:t>E(T)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E(T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因为</a:t>
            </a:r>
            <a:r>
              <a:rPr lang="en-US" altLang="zh-CN" sz="2000" dirty="0" smtClean="0">
                <a:latin typeface="Times New Roman" pitchFamily="18" charset="0"/>
              </a:rPr>
              <a:t>|E(T)|=|E(T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所以</a:t>
            </a:r>
            <a:r>
              <a:rPr lang="en-US" altLang="zh-CN" sz="2000" dirty="0" smtClean="0">
                <a:latin typeface="Times New Roman" pitchFamily="18" charset="0"/>
              </a:rPr>
              <a:t>E(T)</a:t>
            </a:r>
            <a:r>
              <a:rPr lang="zh-CN" altLang="en-US" sz="2000" dirty="0" smtClean="0">
                <a:latin typeface="Times New Roman" pitchFamily="18" charset="0"/>
              </a:rPr>
              <a:t>与</a:t>
            </a:r>
            <a:r>
              <a:rPr lang="en-US" altLang="zh-CN" sz="2000" dirty="0" smtClean="0">
                <a:latin typeface="Times New Roman" pitchFamily="18" charset="0"/>
              </a:rPr>
              <a:t>E(T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没有包含关系。设</a:t>
            </a:r>
            <a:r>
              <a:rPr lang="en-US" altLang="zh-CN" sz="2000" dirty="0" smtClean="0">
                <a:latin typeface="Times New Roman" pitchFamily="18" charset="0"/>
              </a:rPr>
              <a:t>e</a:t>
            </a:r>
            <a:r>
              <a:rPr lang="zh-CN" altLang="en-US" sz="2000" dirty="0" smtClean="0">
                <a:latin typeface="Times New Roman" pitchFamily="18" charset="0"/>
              </a:rPr>
              <a:t>是</a:t>
            </a:r>
            <a:r>
              <a:rPr lang="en-US" altLang="zh-CN" sz="2000" dirty="0" smtClean="0">
                <a:latin typeface="Times New Roman" pitchFamily="18" charset="0"/>
              </a:rPr>
              <a:t>E(T)\E(T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中权值最小的边。将</a:t>
            </a:r>
            <a:r>
              <a:rPr lang="en-US" altLang="zh-CN" sz="2000" dirty="0" smtClean="0">
                <a:latin typeface="Times New Roman" pitchFamily="18" charset="0"/>
              </a:rPr>
              <a:t>e</a:t>
            </a:r>
            <a:r>
              <a:rPr lang="zh-CN" altLang="en-US" sz="2000" dirty="0" smtClean="0">
                <a:latin typeface="Times New Roman" pitchFamily="18" charset="0"/>
              </a:rPr>
              <a:t>添加到</a:t>
            </a:r>
            <a:r>
              <a:rPr lang="en-US" altLang="zh-CN" sz="2000" dirty="0" smtClean="0">
                <a:latin typeface="Times New Roman" pitchFamily="18" charset="0"/>
              </a:rPr>
              <a:t>T</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中即得到</a:t>
            </a:r>
            <a:r>
              <a:rPr lang="en-US" altLang="zh-CN" sz="2000" dirty="0" smtClean="0">
                <a:latin typeface="Times New Roman" pitchFamily="18" charset="0"/>
              </a:rPr>
              <a:t>T</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的一个圈</a:t>
            </a:r>
            <a:r>
              <a:rPr lang="en-US" altLang="zh-CN" sz="2000" dirty="0" smtClean="0">
                <a:latin typeface="Times New Roman" pitchFamily="18" charset="0"/>
              </a:rPr>
              <a:t>,</a:t>
            </a:r>
            <a:r>
              <a:rPr lang="zh-CN" altLang="en-US" sz="2000" dirty="0" smtClean="0">
                <a:latin typeface="Times New Roman" pitchFamily="18" charset="0"/>
              </a:rPr>
              <a:t> 记为</a:t>
            </a:r>
            <a:r>
              <a:rPr lang="en-US" altLang="zh-CN" sz="2000" dirty="0" smtClean="0">
                <a:latin typeface="Times New Roman" pitchFamily="18" charset="0"/>
              </a:rPr>
              <a:t> e</a:t>
            </a:r>
            <a:r>
              <a:rPr lang="zh-CN" altLang="en-US" sz="2000" dirty="0" smtClean="0">
                <a:latin typeface="Times New Roman" pitchFamily="18" charset="0"/>
              </a:rPr>
              <a:t>，</a:t>
            </a:r>
            <a:r>
              <a:rPr lang="en-US" altLang="zh-CN" sz="2000" dirty="0" smtClean="0">
                <a:latin typeface="Times New Roman" pitchFamily="18" charset="0"/>
              </a:rPr>
              <a:t>e</a:t>
            </a:r>
            <a:r>
              <a:rPr lang="en-US" altLang="zh-CN" sz="2000" baseline="-25000" dirty="0" smtClean="0">
                <a:latin typeface="Times New Roman" pitchFamily="18" charset="0"/>
              </a:rPr>
              <a:t>1</a:t>
            </a:r>
            <a:r>
              <a:rPr lang="en-US" altLang="zh-CN" sz="2000" dirty="0" smtClean="0">
                <a:latin typeface="Times New Roman" pitchFamily="18" charset="0"/>
              </a:rPr>
              <a:t> ,e</a:t>
            </a:r>
            <a:r>
              <a:rPr lang="en-US" altLang="zh-CN" sz="2000" baseline="-25000" dirty="0" smtClean="0">
                <a:latin typeface="Times New Roman" pitchFamily="18" charset="0"/>
              </a:rPr>
              <a:t>2</a:t>
            </a:r>
            <a:r>
              <a:rPr lang="en-US" altLang="zh-CN" sz="2000" dirty="0" smtClean="0">
                <a:latin typeface="Times New Roman" pitchFamily="18" charset="0"/>
              </a:rPr>
              <a:t> ,…,</a:t>
            </a:r>
            <a:r>
              <a:rPr lang="en-US" altLang="zh-CN" sz="2000" dirty="0" err="1" smtClean="0">
                <a:latin typeface="Times New Roman" pitchFamily="18" charset="0"/>
              </a:rPr>
              <a:t>e</a:t>
            </a:r>
            <a:r>
              <a:rPr lang="en-US" altLang="zh-CN" sz="2000" baseline="-25000" dirty="0" err="1" smtClean="0">
                <a:latin typeface="Times New Roman" pitchFamily="18" charset="0"/>
              </a:rPr>
              <a:t>k</a:t>
            </a:r>
            <a:r>
              <a:rPr lang="zh-CN" altLang="en-US" sz="2000" dirty="0" smtClean="0">
                <a:latin typeface="Times New Roman" pitchFamily="18" charset="0"/>
              </a:rPr>
              <a:t>。因为</a:t>
            </a:r>
            <a:r>
              <a:rPr lang="en-US" altLang="zh-CN" sz="2000" dirty="0" smtClean="0">
                <a:latin typeface="Times New Roman" pitchFamily="18" charset="0"/>
              </a:rPr>
              <a:t>T</a:t>
            </a:r>
            <a:r>
              <a:rPr lang="zh-CN" altLang="en-US" sz="2000" dirty="0" smtClean="0">
                <a:latin typeface="Times New Roman" pitchFamily="18" charset="0"/>
              </a:rPr>
              <a:t>是树，诸</a:t>
            </a:r>
            <a:r>
              <a:rPr lang="en-US" altLang="zh-CN" sz="2000" dirty="0" err="1" smtClean="0">
                <a:latin typeface="Times New Roman" pitchFamily="18" charset="0"/>
              </a:rPr>
              <a:t>e</a:t>
            </a:r>
            <a:r>
              <a:rPr lang="en-US" altLang="zh-CN" sz="2000" baseline="-25000" dirty="0" err="1" smtClean="0">
                <a:latin typeface="Times New Roman" pitchFamily="18" charset="0"/>
              </a:rPr>
              <a:t>i</a:t>
            </a:r>
            <a:r>
              <a:rPr lang="zh-CN" altLang="en-US" sz="2000" dirty="0" smtClean="0">
                <a:latin typeface="Times New Roman" pitchFamily="18" charset="0"/>
              </a:rPr>
              <a:t>中至少有一个不属于</a:t>
            </a:r>
            <a:r>
              <a:rPr lang="en-US" altLang="zh-CN" sz="2000" dirty="0" smtClean="0">
                <a:latin typeface="Times New Roman" pitchFamily="18" charset="0"/>
              </a:rPr>
              <a:t>E(T),</a:t>
            </a:r>
            <a:r>
              <a:rPr lang="zh-CN" altLang="en-US" sz="2000" dirty="0" smtClean="0">
                <a:latin typeface="Times New Roman" pitchFamily="18" charset="0"/>
              </a:rPr>
              <a:t>不妨设是</a:t>
            </a:r>
            <a:r>
              <a:rPr lang="en-US" altLang="zh-CN" sz="2000" dirty="0" err="1" smtClean="0">
                <a:latin typeface="Times New Roman" pitchFamily="18" charset="0"/>
              </a:rPr>
              <a:t>e</a:t>
            </a:r>
            <a:r>
              <a:rPr lang="en-US" altLang="zh-CN" sz="2000"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则必然有</a:t>
            </a:r>
            <a:r>
              <a:rPr lang="en-US" altLang="zh-CN" sz="2000" dirty="0" smtClean="0">
                <a:latin typeface="Times New Roman" pitchFamily="18" charset="0"/>
              </a:rPr>
              <a:t>w(e)</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w(</a:t>
            </a:r>
            <a:r>
              <a:rPr lang="en-US" altLang="zh-CN" sz="2000" dirty="0" err="1" smtClean="0">
                <a:latin typeface="Times New Roman" pitchFamily="18" charset="0"/>
              </a:rPr>
              <a:t>e</a:t>
            </a:r>
            <a:r>
              <a:rPr lang="en-US" altLang="zh-CN" sz="2000"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。否则，由</a:t>
            </a:r>
            <a:r>
              <a:rPr lang="en-US" altLang="zh-CN" sz="2000" dirty="0" smtClean="0">
                <a:latin typeface="Times New Roman" pitchFamily="18" charset="0"/>
              </a:rPr>
              <a:t>w(e)&gt;w(</a:t>
            </a:r>
            <a:r>
              <a:rPr lang="en-US" altLang="zh-CN" sz="2000" dirty="0" err="1" smtClean="0">
                <a:latin typeface="Times New Roman" pitchFamily="18" charset="0"/>
              </a:rPr>
              <a:t>e</a:t>
            </a:r>
            <a:r>
              <a:rPr lang="en-US" altLang="zh-CN" sz="2000"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以及</a:t>
            </a:r>
            <a:r>
              <a:rPr lang="en-US" altLang="zh-CN" sz="2000" dirty="0" smtClean="0">
                <a:latin typeface="Times New Roman" pitchFamily="18" charset="0"/>
              </a:rPr>
              <a:t>E(T)</a:t>
            </a:r>
            <a:r>
              <a:rPr lang="zh-CN" altLang="en-US" sz="2000" dirty="0" smtClean="0">
                <a:latin typeface="Times New Roman" pitchFamily="18" charset="0"/>
              </a:rPr>
              <a:t>中比</a:t>
            </a:r>
            <a:r>
              <a:rPr lang="en-US" altLang="zh-CN" sz="2000" dirty="0" smtClean="0">
                <a:latin typeface="Times New Roman" pitchFamily="18" charset="0"/>
              </a:rPr>
              <a:t>e</a:t>
            </a:r>
            <a:r>
              <a:rPr lang="zh-CN" altLang="en-US" sz="2000" dirty="0" smtClean="0">
                <a:latin typeface="Times New Roman" pitchFamily="18" charset="0"/>
              </a:rPr>
              <a:t>权值小的边都在</a:t>
            </a:r>
            <a:r>
              <a:rPr lang="en-US" altLang="zh-CN" sz="2000" dirty="0" smtClean="0">
                <a:latin typeface="Times New Roman" pitchFamily="18" charset="0"/>
              </a:rPr>
              <a:t>T</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中，</a:t>
            </a:r>
            <a:r>
              <a:rPr lang="en-US" altLang="zh-CN" sz="2000" dirty="0" err="1" smtClean="0">
                <a:latin typeface="Times New Roman" pitchFamily="18" charset="0"/>
              </a:rPr>
              <a:t>e</a:t>
            </a:r>
            <a:r>
              <a:rPr lang="en-US" altLang="zh-CN" sz="2000" baseline="-25000" dirty="0" err="1" smtClean="0">
                <a:latin typeface="Times New Roman" pitchFamily="18" charset="0"/>
              </a:rPr>
              <a:t>i</a:t>
            </a:r>
            <a:r>
              <a:rPr lang="zh-CN" altLang="en-US" sz="2000" dirty="0" smtClean="0">
                <a:latin typeface="Times New Roman" pitchFamily="18" charset="0"/>
              </a:rPr>
              <a:t>同这些边一起不含有圈，因而，按</a:t>
            </a:r>
            <a:r>
              <a:rPr lang="en-US" altLang="zh-CN" sz="2000" dirty="0" err="1" smtClean="0">
                <a:latin typeface="Times New Roman" pitchFamily="18" charset="0"/>
              </a:rPr>
              <a:t>Kruskal</a:t>
            </a:r>
            <a:r>
              <a:rPr lang="zh-CN" altLang="en-US" sz="2000" dirty="0" smtClean="0">
                <a:latin typeface="Times New Roman" pitchFamily="18" charset="0"/>
              </a:rPr>
              <a:t>算法，</a:t>
            </a:r>
            <a:r>
              <a:rPr lang="en-US" altLang="zh-CN" sz="2000" dirty="0" err="1" smtClean="0">
                <a:latin typeface="Times New Roman" pitchFamily="18" charset="0"/>
              </a:rPr>
              <a:t>e</a:t>
            </a:r>
            <a:r>
              <a:rPr lang="en-US" altLang="zh-CN" sz="2000" baseline="-25000" dirty="0" err="1" smtClean="0">
                <a:latin typeface="Times New Roman" pitchFamily="18" charset="0"/>
              </a:rPr>
              <a:t>i</a:t>
            </a:r>
            <a:r>
              <a:rPr lang="zh-CN" altLang="en-US" sz="2000" dirty="0" smtClean="0">
                <a:latin typeface="Times New Roman" pitchFamily="18" charset="0"/>
              </a:rPr>
              <a:t>将被选到</a:t>
            </a:r>
            <a:r>
              <a:rPr lang="en-US" altLang="zh-CN" sz="2000" dirty="0" smtClean="0">
                <a:latin typeface="Times New Roman" pitchFamily="18" charset="0"/>
              </a:rPr>
              <a:t>E(T)</a:t>
            </a:r>
            <a:r>
              <a:rPr lang="zh-CN" altLang="en-US" sz="2000" dirty="0" smtClean="0">
                <a:latin typeface="Times New Roman" pitchFamily="18" charset="0"/>
              </a:rPr>
              <a:t>中，矛盾。</a:t>
            </a:r>
            <a:endParaRPr lang="en-US" altLang="zh-CN" sz="2000" dirty="0" smtClean="0">
              <a:latin typeface="Times New Roman" pitchFamily="18" charset="0"/>
            </a:endParaRPr>
          </a:p>
          <a:p>
            <a:pPr lvl="2">
              <a:lnSpc>
                <a:spcPct val="80000"/>
              </a:lnSpc>
            </a:pPr>
            <a:r>
              <a:rPr lang="zh-CN" altLang="en-US" sz="2000" dirty="0" smtClean="0">
                <a:latin typeface="Times New Roman" pitchFamily="18" charset="0"/>
              </a:rPr>
              <a:t>在</a:t>
            </a:r>
            <a:r>
              <a:rPr lang="en-US" altLang="zh-CN" sz="2000" dirty="0" smtClean="0">
                <a:latin typeface="Times New Roman" pitchFamily="18" charset="0"/>
              </a:rPr>
              <a:t>T</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中去掉边</a:t>
            </a:r>
            <a:r>
              <a:rPr lang="en-US" altLang="zh-CN" sz="2000" dirty="0" err="1" smtClean="0">
                <a:latin typeface="Times New Roman" pitchFamily="18" charset="0"/>
              </a:rPr>
              <a:t>e</a:t>
            </a:r>
            <a:r>
              <a:rPr lang="en-US" altLang="zh-CN" sz="2000" baseline="-25000" dirty="0" err="1" smtClean="0">
                <a:latin typeface="Times New Roman" pitchFamily="18" charset="0"/>
              </a:rPr>
              <a:t>i</a:t>
            </a:r>
            <a:r>
              <a:rPr lang="zh-CN" altLang="en-US" sz="2000" dirty="0" smtClean="0">
                <a:latin typeface="Times New Roman" pitchFamily="18" charset="0"/>
              </a:rPr>
              <a:t>，换上边</a:t>
            </a:r>
            <a:r>
              <a:rPr lang="en-US" altLang="zh-CN" sz="2000" dirty="0" smtClean="0">
                <a:latin typeface="Times New Roman" pitchFamily="18" charset="0"/>
              </a:rPr>
              <a:t>e</a:t>
            </a:r>
            <a:r>
              <a:rPr lang="zh-CN" altLang="en-US" sz="2000" dirty="0" smtClean="0">
                <a:latin typeface="Times New Roman" pitchFamily="18" charset="0"/>
              </a:rPr>
              <a:t>，得到</a:t>
            </a:r>
            <a:r>
              <a:rPr lang="en-US" altLang="zh-CN" sz="2000" dirty="0" smtClean="0">
                <a:latin typeface="Times New Roman" pitchFamily="18" charset="0"/>
              </a:rPr>
              <a:t>G</a:t>
            </a:r>
            <a:r>
              <a:rPr lang="zh-CN" altLang="en-US" sz="2000" dirty="0" smtClean="0">
                <a:latin typeface="Times New Roman" pitchFamily="18" charset="0"/>
              </a:rPr>
              <a:t>的一棵新的生成树</a:t>
            </a:r>
            <a:r>
              <a:rPr lang="en-US" altLang="zh-CN" sz="2000" dirty="0" smtClean="0">
                <a:latin typeface="Times New Roman" pitchFamily="18" charset="0"/>
              </a:rPr>
              <a:t>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这棵树有两个特点：</a:t>
            </a:r>
          </a:p>
          <a:p>
            <a:pPr lvl="2">
              <a:lnSpc>
                <a:spcPct val="80000"/>
              </a:lnSpc>
              <a:buNone/>
            </a:pPr>
            <a:r>
              <a:rPr lang="en-US" altLang="zh-CN" sz="2000" dirty="0" smtClean="0">
                <a:latin typeface="Times New Roman" pitchFamily="18" charset="0"/>
              </a:rPr>
              <a:t>      a).  T</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的权值不大于</a:t>
            </a:r>
            <a:r>
              <a:rPr lang="en-US" altLang="zh-CN" sz="2000" dirty="0" smtClean="0">
                <a:latin typeface="Times New Roman" pitchFamily="18" charset="0"/>
              </a:rPr>
              <a:t>T</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的权值，因而与</a:t>
            </a:r>
            <a:r>
              <a:rPr lang="en-US" altLang="zh-CN" sz="2000" dirty="0" smtClean="0">
                <a:latin typeface="Times New Roman" pitchFamily="18" charset="0"/>
              </a:rPr>
              <a:t>T</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有相等的权值；</a:t>
            </a:r>
          </a:p>
          <a:p>
            <a:pPr lvl="2">
              <a:lnSpc>
                <a:spcPct val="80000"/>
              </a:lnSpc>
              <a:buNone/>
            </a:pPr>
            <a:r>
              <a:rPr lang="en-US" altLang="zh-CN" sz="2000" dirty="0" smtClean="0">
                <a:latin typeface="Times New Roman" pitchFamily="18" charset="0"/>
              </a:rPr>
              <a:t>      b). |E(T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E(T)| &gt; |E(T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E(T)|.</a:t>
            </a:r>
          </a:p>
          <a:p>
            <a:pPr lvl="2">
              <a:lnSpc>
                <a:spcPct val="80000"/>
              </a:lnSpc>
              <a:buNone/>
            </a:pPr>
            <a:r>
              <a:rPr lang="en-US" altLang="zh-CN" sz="2000" dirty="0" smtClean="0">
                <a:latin typeface="Times New Roman" pitchFamily="18" charset="0"/>
              </a:rPr>
              <a:t>      a)</a:t>
            </a:r>
            <a:r>
              <a:rPr lang="zh-CN" altLang="en-US" sz="2000" dirty="0" smtClean="0">
                <a:latin typeface="Times New Roman" pitchFamily="18" charset="0"/>
              </a:rPr>
              <a:t>说明</a:t>
            </a:r>
            <a:r>
              <a:rPr lang="en-US" altLang="zh-CN" sz="2000" dirty="0" smtClean="0">
                <a:latin typeface="Times New Roman" pitchFamily="18" charset="0"/>
              </a:rPr>
              <a:t>T</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也是一棵最优树，而</a:t>
            </a:r>
            <a:r>
              <a:rPr lang="en-US" altLang="zh-CN" sz="2000" dirty="0" smtClean="0">
                <a:latin typeface="Times New Roman" pitchFamily="18" charset="0"/>
              </a:rPr>
              <a:t>b)</a:t>
            </a:r>
            <a:r>
              <a:rPr lang="zh-CN" altLang="en-US" sz="2000" dirty="0" smtClean="0">
                <a:latin typeface="Times New Roman" pitchFamily="18" charset="0"/>
              </a:rPr>
              <a:t>与</a:t>
            </a:r>
            <a:r>
              <a:rPr lang="en-US" altLang="zh-CN" sz="2000" dirty="0" smtClean="0">
                <a:latin typeface="Times New Roman" pitchFamily="18" charset="0"/>
              </a:rPr>
              <a:t>T</a:t>
            </a:r>
            <a:r>
              <a:rPr lang="en-US" altLang="zh-CN" sz="2000" dirty="0" smtClean="0">
                <a:latin typeface="Times New Roman" pitchFamily="18" charset="0"/>
                <a:sym typeface="Symbol" pitchFamily="18" charset="2"/>
              </a:rPr>
              <a:t></a:t>
            </a:r>
            <a:r>
              <a:rPr lang="zh-CN" altLang="en-US" sz="2000" dirty="0" smtClean="0">
                <a:latin typeface="Times New Roman" pitchFamily="18" charset="0"/>
              </a:rPr>
              <a:t>取法相悖。因此</a:t>
            </a:r>
          </a:p>
          <a:p>
            <a:pPr lvl="2">
              <a:lnSpc>
                <a:spcPct val="80000"/>
              </a:lnSpc>
              <a:buNone/>
            </a:pPr>
            <a:r>
              <a:rPr lang="en-US" altLang="zh-CN" sz="2000" dirty="0" smtClean="0">
                <a:latin typeface="Times New Roman" pitchFamily="18" charset="0"/>
              </a:rPr>
              <a:t>         E(T) =E(T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T</a:t>
            </a:r>
            <a:r>
              <a:rPr lang="zh-CN" altLang="en-US" sz="2000" dirty="0" smtClean="0">
                <a:latin typeface="Times New Roman" pitchFamily="18" charset="0"/>
              </a:rPr>
              <a:t>是最优生成树。</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最优生成树问题</a:t>
            </a:r>
            <a:endParaRPr lang="zh-CN" altLang="en-US" dirty="0"/>
          </a:p>
        </p:txBody>
      </p:sp>
      <p:sp>
        <p:nvSpPr>
          <p:cNvPr id="3" name="内容占位符 2"/>
          <p:cNvSpPr>
            <a:spLocks noGrp="1"/>
          </p:cNvSpPr>
          <p:nvPr>
            <p:ph idx="1"/>
          </p:nvPr>
        </p:nvSpPr>
        <p:spPr>
          <a:xfrm>
            <a:off x="214282" y="1470043"/>
            <a:ext cx="7115196" cy="4673601"/>
          </a:xfrm>
        </p:spPr>
        <p:txBody>
          <a:bodyPr/>
          <a:lstStyle/>
          <a:p>
            <a:r>
              <a:rPr lang="en-US" altLang="zh-CN" sz="2400" dirty="0" err="1" smtClean="0">
                <a:latin typeface="Times New Roman" pitchFamily="18" charset="0"/>
              </a:rPr>
              <a:t>KruskalTree</a:t>
            </a:r>
            <a:r>
              <a:rPr lang="zh-CN" altLang="en-US" sz="2400" dirty="0" smtClean="0">
                <a:latin typeface="Times New Roman" pitchFamily="18" charset="0"/>
              </a:rPr>
              <a:t>正确性证明</a:t>
            </a:r>
            <a:r>
              <a:rPr lang="en-US" altLang="zh-CN" sz="2400" dirty="0" smtClean="0">
                <a:latin typeface="Times New Roman" pitchFamily="18" charset="0"/>
              </a:rPr>
              <a:t>2</a:t>
            </a:r>
            <a:r>
              <a:rPr lang="zh-CN" altLang="en-US" sz="2400" dirty="0" smtClean="0">
                <a:latin typeface="Times New Roman" pitchFamily="18" charset="0"/>
              </a:rPr>
              <a:t>（归纳法，</a:t>
            </a:r>
            <a:r>
              <a:rPr lang="zh-CN" altLang="en-US" sz="2400" b="1" dirty="0" smtClean="0">
                <a:latin typeface="Times New Roman" pitchFamily="18" charset="0"/>
              </a:rPr>
              <a:t>自学</a:t>
            </a:r>
            <a:r>
              <a:rPr lang="zh-CN" altLang="en-US" sz="2400" dirty="0" smtClean="0">
                <a:latin typeface="Times New Roman" pitchFamily="18" charset="0"/>
              </a:rPr>
              <a:t>）</a:t>
            </a:r>
            <a:endParaRPr lang="en-US" altLang="zh-CN" sz="2400" dirty="0" smtClean="0">
              <a:latin typeface="Times New Roman" pitchFamily="18" charset="0"/>
            </a:endParaRPr>
          </a:p>
          <a:p>
            <a:pPr lvl="1"/>
            <a:r>
              <a:rPr lang="zh-CN" altLang="en-US" sz="2000" dirty="0" smtClean="0">
                <a:latin typeface="Times New Roman" pitchFamily="18" charset="0"/>
              </a:rPr>
              <a:t>证：</a:t>
            </a:r>
            <a:r>
              <a:rPr lang="en-US" altLang="zh-CN" sz="2000" dirty="0" smtClean="0">
                <a:latin typeface="Times New Roman" pitchFamily="18" charset="0"/>
              </a:rPr>
              <a:t>n=2</a:t>
            </a:r>
            <a:r>
              <a:rPr lang="zh-CN" altLang="en-US" sz="2000" dirty="0" smtClean="0">
                <a:latin typeface="Times New Roman" pitchFamily="18" charset="0"/>
              </a:rPr>
              <a:t>时，只有两个顶点，算法最小边，是最小生成树。</a:t>
            </a:r>
            <a:endParaRPr lang="en-US" altLang="zh-CN" sz="2000" dirty="0" smtClean="0">
              <a:latin typeface="Times New Roman" pitchFamily="18" charset="0"/>
            </a:endParaRPr>
          </a:p>
          <a:p>
            <a:pPr lvl="1"/>
            <a:r>
              <a:rPr lang="zh-CN" altLang="en-US" sz="2000" dirty="0" smtClean="0">
                <a:latin typeface="Times New Roman" pitchFamily="18" charset="0"/>
              </a:rPr>
              <a:t>设对</a:t>
            </a:r>
            <a:r>
              <a:rPr lang="en-US" altLang="zh-CN" sz="2000" dirty="0" smtClean="0">
                <a:latin typeface="Times New Roman" pitchFamily="18" charset="0"/>
              </a:rPr>
              <a:t>n</a:t>
            </a:r>
            <a:r>
              <a:rPr lang="zh-CN" altLang="en-US" sz="2000" dirty="0" smtClean="0">
                <a:latin typeface="Times New Roman" pitchFamily="18" charset="0"/>
              </a:rPr>
              <a:t>，结论成立。考虑</a:t>
            </a:r>
            <a:r>
              <a:rPr lang="en-US" altLang="zh-CN" sz="2000" dirty="0" smtClean="0">
                <a:latin typeface="Times New Roman" pitchFamily="18" charset="0"/>
              </a:rPr>
              <a:t>n+1</a:t>
            </a:r>
            <a:r>
              <a:rPr lang="zh-CN" altLang="en-US" sz="2000" dirty="0" smtClean="0">
                <a:latin typeface="Times New Roman" pitchFamily="18" charset="0"/>
              </a:rPr>
              <a:t>阶连通图</a:t>
            </a:r>
            <a:r>
              <a:rPr lang="en-US" altLang="zh-CN" sz="2000" dirty="0" smtClean="0">
                <a:latin typeface="Times New Roman" pitchFamily="18" charset="0"/>
              </a:rPr>
              <a:t>G</a:t>
            </a:r>
            <a:r>
              <a:rPr lang="zh-CN" altLang="en-US" sz="2000" dirty="0" smtClean="0">
                <a:latin typeface="Times New Roman" pitchFamily="18" charset="0"/>
              </a:rPr>
              <a:t>，设其最小边为</a:t>
            </a:r>
            <a:r>
              <a:rPr lang="en-US" altLang="zh-CN" sz="2000" dirty="0" smtClean="0">
                <a:latin typeface="Times New Roman" pitchFamily="18" charset="0"/>
              </a:rPr>
              <a:t>e=(</a:t>
            </a:r>
            <a:r>
              <a:rPr lang="en-US" altLang="zh-CN" sz="2000" dirty="0" err="1" smtClean="0">
                <a:latin typeface="Times New Roman" pitchFamily="18" charset="0"/>
              </a:rPr>
              <a:t>i,j</a:t>
            </a:r>
            <a:r>
              <a:rPr lang="en-US" altLang="zh-CN" sz="2000" dirty="0" smtClean="0">
                <a:latin typeface="Times New Roman" pitchFamily="18" charset="0"/>
              </a:rPr>
              <a:t>)</a:t>
            </a:r>
            <a:r>
              <a:rPr lang="zh-CN" altLang="en-US" sz="2000" dirty="0" smtClean="0">
                <a:latin typeface="Times New Roman" pitchFamily="18" charset="0"/>
              </a:rPr>
              <a:t>，从</a:t>
            </a:r>
            <a:r>
              <a:rPr lang="en-US" altLang="zh-CN" sz="2000" dirty="0" smtClean="0">
                <a:latin typeface="Times New Roman" pitchFamily="18" charset="0"/>
              </a:rPr>
              <a:t>G</a:t>
            </a:r>
            <a:r>
              <a:rPr lang="zh-CN" altLang="en-US" sz="2000" dirty="0" smtClean="0">
                <a:latin typeface="Times New Roman" pitchFamily="18" charset="0"/>
              </a:rPr>
              <a:t>中短接</a:t>
            </a:r>
            <a:r>
              <a:rPr lang="en-US" altLang="zh-CN" sz="2000" dirty="0" err="1" smtClean="0">
                <a:latin typeface="Times New Roman" pitchFamily="18" charset="0"/>
              </a:rPr>
              <a:t>i</a:t>
            </a:r>
            <a:r>
              <a:rPr lang="zh-CN" altLang="en-US" sz="2000" dirty="0" smtClean="0">
                <a:latin typeface="Times New Roman" pitchFamily="18" charset="0"/>
              </a:rPr>
              <a:t>和</a:t>
            </a:r>
            <a:r>
              <a:rPr lang="en-US" altLang="zh-CN" sz="2000" dirty="0" smtClean="0">
                <a:latin typeface="Times New Roman" pitchFamily="18" charset="0"/>
              </a:rPr>
              <a:t>j</a:t>
            </a:r>
            <a:r>
              <a:rPr lang="zh-CN" altLang="en-US" sz="2000" dirty="0" smtClean="0">
                <a:latin typeface="Times New Roman" pitchFamily="18" charset="0"/>
              </a:rPr>
              <a:t>，得到</a:t>
            </a:r>
            <a:r>
              <a:rPr lang="en-US" altLang="zh-CN" sz="2000" dirty="0" smtClean="0">
                <a:latin typeface="Times New Roman" pitchFamily="18" charset="0"/>
              </a:rPr>
              <a:t>n</a:t>
            </a:r>
            <a:r>
              <a:rPr lang="zh-CN" altLang="en-US" sz="2000" dirty="0" smtClean="0">
                <a:latin typeface="Times New Roman" pitchFamily="18" charset="0"/>
              </a:rPr>
              <a:t>阶图</a:t>
            </a:r>
            <a:r>
              <a:rPr lang="en-US" altLang="zh-CN" sz="2000" dirty="0" smtClean="0">
                <a:latin typeface="Times New Roman" pitchFamily="18" charset="0"/>
              </a:rPr>
              <a:t>G</a:t>
            </a:r>
            <a:r>
              <a:rPr lang="en-US" altLang="zh-CN" sz="2000" baseline="30000" dirty="0" smtClean="0">
                <a:latin typeface="Times New Roman" pitchFamily="18" charset="0"/>
              </a:rPr>
              <a:t>/</a:t>
            </a:r>
            <a:r>
              <a:rPr lang="zh-CN" altLang="en-US" sz="2000" dirty="0" smtClean="0">
                <a:latin typeface="Times New Roman" pitchFamily="18" charset="0"/>
              </a:rPr>
              <a:t>，根据归纳假设，使用算法可得到</a:t>
            </a:r>
            <a:r>
              <a:rPr lang="en-US" altLang="zh-CN" sz="2000" dirty="0" smtClean="0">
                <a:latin typeface="Times New Roman" pitchFamily="18" charset="0"/>
              </a:rPr>
              <a:t>G</a:t>
            </a:r>
            <a:r>
              <a:rPr lang="en-US" altLang="zh-CN" sz="2000" baseline="30000" dirty="0" smtClean="0">
                <a:latin typeface="Times New Roman" pitchFamily="18" charset="0"/>
              </a:rPr>
              <a:t>/</a:t>
            </a:r>
            <a:r>
              <a:rPr lang="zh-CN" altLang="en-US" sz="2000" dirty="0" smtClean="0">
                <a:latin typeface="Times New Roman" pitchFamily="18" charset="0"/>
              </a:rPr>
              <a:t>的一颗最小生成树</a:t>
            </a:r>
            <a:r>
              <a:rPr lang="en-US" altLang="zh-CN" sz="2000" dirty="0" smtClean="0">
                <a:latin typeface="Times New Roman" pitchFamily="18" charset="0"/>
              </a:rPr>
              <a:t>T</a:t>
            </a:r>
            <a:r>
              <a:rPr lang="en-US" altLang="zh-CN" sz="2000" baseline="30000" dirty="0" smtClean="0">
                <a:latin typeface="Times New Roman" pitchFamily="18" charset="0"/>
              </a:rPr>
              <a:t>/</a:t>
            </a:r>
            <a:r>
              <a:rPr lang="zh-CN" altLang="en-US" sz="2000" dirty="0" smtClean="0">
                <a:latin typeface="Times New Roman" pitchFamily="18" charset="0"/>
              </a:rPr>
              <a:t>，令</a:t>
            </a:r>
            <a:r>
              <a:rPr lang="en-US" altLang="zh-CN" sz="2000" dirty="0" smtClean="0">
                <a:latin typeface="Times New Roman" pitchFamily="18" charset="0"/>
              </a:rPr>
              <a:t>T=T</a:t>
            </a:r>
            <a:r>
              <a:rPr lang="en-US" altLang="zh-CN" sz="2000" baseline="30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{e}</a:t>
            </a:r>
            <a:r>
              <a:rPr lang="zh-CN" altLang="en-US" sz="2000" dirty="0" smtClean="0">
                <a:latin typeface="Times New Roman" pitchFamily="18" charset="0"/>
              </a:rPr>
              <a:t>，则</a:t>
            </a:r>
            <a:r>
              <a:rPr lang="en-US" altLang="zh-CN" sz="2000" dirty="0" smtClean="0">
                <a:latin typeface="Times New Roman" pitchFamily="18" charset="0"/>
              </a:rPr>
              <a:t>T</a:t>
            </a:r>
            <a:r>
              <a:rPr lang="zh-CN" altLang="en-US" sz="2000" dirty="0" smtClean="0">
                <a:latin typeface="Times New Roman" pitchFamily="18" charset="0"/>
              </a:rPr>
              <a:t>是算法生成的</a:t>
            </a:r>
            <a:r>
              <a:rPr lang="en-US" altLang="zh-CN" sz="2000" dirty="0" smtClean="0">
                <a:latin typeface="Times New Roman" pitchFamily="18" charset="0"/>
              </a:rPr>
              <a:t>G</a:t>
            </a:r>
            <a:r>
              <a:rPr lang="zh-CN" altLang="en-US" sz="2000" dirty="0" smtClean="0">
                <a:latin typeface="Times New Roman" pitchFamily="18" charset="0"/>
              </a:rPr>
              <a:t>生成树。下面反正</a:t>
            </a:r>
            <a:r>
              <a:rPr lang="en-US" altLang="zh-CN" sz="2000" dirty="0" smtClean="0">
                <a:latin typeface="Times New Roman" pitchFamily="18" charset="0"/>
              </a:rPr>
              <a:t>T</a:t>
            </a:r>
            <a:r>
              <a:rPr lang="zh-CN" altLang="en-US" sz="2000" dirty="0" smtClean="0">
                <a:latin typeface="Times New Roman" pitchFamily="18" charset="0"/>
              </a:rPr>
              <a:t>是最小生成树。</a:t>
            </a:r>
            <a:endParaRPr lang="en-US" altLang="zh-CN" sz="2000" dirty="0" smtClean="0">
              <a:latin typeface="Times New Roman" pitchFamily="18" charset="0"/>
            </a:endParaRPr>
          </a:p>
          <a:p>
            <a:pPr lvl="1"/>
            <a:r>
              <a:rPr lang="zh-CN" altLang="en-US" sz="2000" dirty="0" smtClean="0">
                <a:latin typeface="Times New Roman" pitchFamily="18" charset="0"/>
              </a:rPr>
              <a:t>如不然，存在</a:t>
            </a:r>
            <a:r>
              <a:rPr lang="en-US" altLang="zh-CN" sz="2000" dirty="0" smtClean="0">
                <a:latin typeface="Times New Roman" pitchFamily="18" charset="0"/>
              </a:rPr>
              <a:t>G</a:t>
            </a:r>
            <a:r>
              <a:rPr lang="zh-CN" altLang="en-US" sz="2000" dirty="0" smtClean="0">
                <a:latin typeface="Times New Roman" pitchFamily="18" charset="0"/>
              </a:rPr>
              <a:t>的一颗最小生成树</a:t>
            </a:r>
            <a:r>
              <a:rPr lang="en-US" altLang="zh-CN" sz="2000" dirty="0" smtClean="0">
                <a:latin typeface="Times New Roman" pitchFamily="18" charset="0"/>
              </a:rPr>
              <a:t>T*</a:t>
            </a:r>
            <a:r>
              <a:rPr lang="zh-CN" altLang="en-US" sz="2000" dirty="0" smtClean="0">
                <a:latin typeface="Times New Roman" pitchFamily="18" charset="0"/>
              </a:rPr>
              <a:t>，</a:t>
            </a:r>
            <a:r>
              <a:rPr lang="en-US" altLang="zh-CN" sz="2000" dirty="0" smtClean="0">
                <a:latin typeface="Times New Roman" pitchFamily="18" charset="0"/>
              </a:rPr>
              <a:t>w(T*)&lt;w(T)</a:t>
            </a:r>
            <a:r>
              <a:rPr lang="zh-CN" altLang="en-US" sz="2000" dirty="0" smtClean="0">
                <a:latin typeface="Times New Roman" pitchFamily="18" charset="0"/>
              </a:rPr>
              <a:t>。首先说明存在一颗这样的树</a:t>
            </a:r>
            <a:r>
              <a:rPr lang="en-US" altLang="zh-CN" sz="2000" dirty="0" smtClean="0">
                <a:latin typeface="Times New Roman" pitchFamily="18" charset="0"/>
              </a:rPr>
              <a:t>T*</a:t>
            </a:r>
            <a:r>
              <a:rPr lang="zh-CN" altLang="en-US" sz="2000" dirty="0" smtClean="0">
                <a:latin typeface="Times New Roman" pitchFamily="18" charset="0"/>
              </a:rPr>
              <a:t>包含</a:t>
            </a:r>
            <a:r>
              <a:rPr lang="en-US" altLang="zh-CN" sz="2000" dirty="0" smtClean="0">
                <a:latin typeface="Times New Roman" pitchFamily="18" charset="0"/>
              </a:rPr>
              <a:t>e</a:t>
            </a:r>
            <a:r>
              <a:rPr lang="zh-CN" altLang="en-US" sz="2000" dirty="0" smtClean="0">
                <a:latin typeface="Times New Roman" pitchFamily="18" charset="0"/>
              </a:rPr>
              <a:t>。因为如果</a:t>
            </a:r>
            <a:r>
              <a:rPr lang="en-US" altLang="zh-CN" sz="2000" dirty="0" smtClean="0">
                <a:latin typeface="Times New Roman" pitchFamily="18" charset="0"/>
              </a:rPr>
              <a:t>e    T*</a:t>
            </a:r>
            <a:r>
              <a:rPr lang="zh-CN" altLang="en-US" sz="2000" dirty="0" smtClean="0">
                <a:latin typeface="Times New Roman" pitchFamily="18" charset="0"/>
              </a:rPr>
              <a:t>，在</a:t>
            </a:r>
            <a:r>
              <a:rPr lang="en-US" altLang="zh-CN" sz="2000" dirty="0" smtClean="0">
                <a:latin typeface="Times New Roman" pitchFamily="18" charset="0"/>
              </a:rPr>
              <a:t>T*</a:t>
            </a:r>
            <a:r>
              <a:rPr lang="zh-CN" altLang="en-US" sz="2000" dirty="0" smtClean="0">
                <a:latin typeface="Times New Roman" pitchFamily="18" charset="0"/>
              </a:rPr>
              <a:t>中加入</a:t>
            </a:r>
            <a:r>
              <a:rPr lang="en-US" altLang="zh-CN" sz="2000" dirty="0" smtClean="0">
                <a:latin typeface="Times New Roman" pitchFamily="18" charset="0"/>
              </a:rPr>
              <a:t>e</a:t>
            </a:r>
            <a:r>
              <a:rPr lang="zh-CN" altLang="en-US" sz="2000" dirty="0" smtClean="0">
                <a:latin typeface="Times New Roman" pitchFamily="18" charset="0"/>
              </a:rPr>
              <a:t>，根据引理，形成一条回路</a:t>
            </a:r>
            <a:r>
              <a:rPr lang="en-US" altLang="zh-CN" sz="2000" dirty="0" smtClean="0">
                <a:latin typeface="Times New Roman" pitchFamily="18" charset="0"/>
              </a:rPr>
              <a:t>C</a:t>
            </a:r>
            <a:r>
              <a:rPr lang="zh-CN" altLang="en-US" sz="2000" dirty="0" smtClean="0">
                <a:latin typeface="Times New Roman" pitchFamily="18" charset="0"/>
              </a:rPr>
              <a:t>，去掉</a:t>
            </a:r>
            <a:r>
              <a:rPr lang="en-US" altLang="zh-CN" sz="2000" dirty="0" smtClean="0">
                <a:latin typeface="Times New Roman" pitchFamily="18" charset="0"/>
              </a:rPr>
              <a:t>C</a:t>
            </a:r>
            <a:r>
              <a:rPr lang="zh-CN" altLang="en-US" sz="2000" dirty="0" smtClean="0">
                <a:latin typeface="Times New Roman" pitchFamily="18" charset="0"/>
              </a:rPr>
              <a:t>中任意一条其它的边，所得到的 生成树的权不大于</a:t>
            </a:r>
            <a:r>
              <a:rPr lang="en-US" altLang="zh-CN" sz="2000" dirty="0" smtClean="0">
                <a:latin typeface="Times New Roman" pitchFamily="18" charset="0"/>
              </a:rPr>
              <a:t>w(T*)</a:t>
            </a:r>
            <a:r>
              <a:rPr lang="zh-CN" altLang="en-US" sz="2000" dirty="0" smtClean="0">
                <a:latin typeface="Times New Roman" pitchFamily="18" charset="0"/>
              </a:rPr>
              <a:t>，且包含</a:t>
            </a:r>
            <a:r>
              <a:rPr lang="en-US" altLang="zh-CN" sz="2000" dirty="0" smtClean="0">
                <a:latin typeface="Times New Roman" pitchFamily="18" charset="0"/>
              </a:rPr>
              <a:t>e</a:t>
            </a:r>
            <a:r>
              <a:rPr lang="zh-CN" altLang="en-US" sz="2000" dirty="0" smtClean="0">
                <a:latin typeface="Times New Roman" pitchFamily="18" charset="0"/>
              </a:rPr>
              <a:t>。</a:t>
            </a:r>
            <a:endParaRPr lang="en-US" altLang="zh-CN" sz="2000" dirty="0" smtClean="0">
              <a:latin typeface="Times New Roman" pitchFamily="18" charset="0"/>
            </a:endParaRPr>
          </a:p>
          <a:p>
            <a:pPr lvl="1"/>
            <a:r>
              <a:rPr lang="zh-CN" altLang="en-US" sz="2000" dirty="0" smtClean="0">
                <a:latin typeface="Times New Roman" pitchFamily="18" charset="0"/>
              </a:rPr>
              <a:t>在</a:t>
            </a:r>
            <a:r>
              <a:rPr lang="en-US" altLang="zh-CN" sz="2000" dirty="0" smtClean="0">
                <a:latin typeface="Times New Roman" pitchFamily="18" charset="0"/>
              </a:rPr>
              <a:t>T*</a:t>
            </a:r>
            <a:r>
              <a:rPr lang="zh-CN" altLang="en-US" sz="2000" dirty="0" smtClean="0">
                <a:latin typeface="Times New Roman" pitchFamily="18" charset="0"/>
              </a:rPr>
              <a:t>中短接</a:t>
            </a:r>
            <a:r>
              <a:rPr lang="en-US" altLang="zh-CN" sz="2000" dirty="0" err="1" smtClean="0">
                <a:latin typeface="Times New Roman" pitchFamily="18" charset="0"/>
              </a:rPr>
              <a:t>i,j</a:t>
            </a:r>
            <a:r>
              <a:rPr lang="zh-CN" altLang="en-US" sz="2000" dirty="0" smtClean="0">
                <a:latin typeface="Times New Roman" pitchFamily="18" charset="0"/>
              </a:rPr>
              <a:t>就得到</a:t>
            </a:r>
            <a:r>
              <a:rPr lang="en-US" altLang="zh-CN" sz="2000" dirty="0" smtClean="0">
                <a:latin typeface="Times New Roman" pitchFamily="18" charset="0"/>
              </a:rPr>
              <a:t>G</a:t>
            </a:r>
            <a:r>
              <a:rPr lang="en-US" altLang="zh-CN" sz="2000" baseline="30000" dirty="0" smtClean="0">
                <a:latin typeface="Times New Roman" pitchFamily="18" charset="0"/>
              </a:rPr>
              <a:t>/</a:t>
            </a:r>
            <a:r>
              <a:rPr lang="zh-CN" altLang="en-US" sz="2000" dirty="0" smtClean="0">
                <a:latin typeface="Times New Roman" pitchFamily="18" charset="0"/>
              </a:rPr>
              <a:t>的生成树</a:t>
            </a:r>
            <a:r>
              <a:rPr lang="en-US" altLang="zh-CN" sz="2000" dirty="0" smtClean="0">
                <a:latin typeface="Times New Roman" pitchFamily="18" charset="0"/>
              </a:rPr>
              <a:t>T*-{e}</a:t>
            </a:r>
            <a:r>
              <a:rPr lang="zh-CN" altLang="en-US" sz="2000" dirty="0" smtClean="0">
                <a:latin typeface="Times New Roman" pitchFamily="18" charset="0"/>
              </a:rPr>
              <a:t>，且</a:t>
            </a:r>
            <a:endParaRPr lang="en-US" altLang="zh-CN" sz="2000" dirty="0" smtClean="0">
              <a:latin typeface="Times New Roman" pitchFamily="18" charset="0"/>
            </a:endParaRPr>
          </a:p>
          <a:p>
            <a:pPr lvl="1">
              <a:buNone/>
            </a:pPr>
            <a:r>
              <a:rPr lang="en-US" altLang="zh-CN" sz="2000" dirty="0" smtClean="0">
                <a:latin typeface="Times New Roman" pitchFamily="18" charset="0"/>
              </a:rPr>
              <a:t>  </a:t>
            </a:r>
            <a:r>
              <a:rPr lang="zh-CN" altLang="en-US" sz="2000" dirty="0" smtClean="0">
                <a:latin typeface="Times New Roman" pitchFamily="18" charset="0"/>
              </a:rPr>
              <a:t>     </a:t>
            </a:r>
            <a:r>
              <a:rPr lang="en-US" altLang="zh-CN" sz="2000" dirty="0" smtClean="0">
                <a:latin typeface="Times New Roman" pitchFamily="18" charset="0"/>
              </a:rPr>
              <a:t>w(T*-{e})=w(T*)-w(e)&lt;w(T)-w(e)=w(T</a:t>
            </a:r>
            <a:r>
              <a:rPr lang="en-US" altLang="zh-CN" sz="2000" baseline="30000" dirty="0" smtClean="0">
                <a:latin typeface="Times New Roman" pitchFamily="18" charset="0"/>
              </a:rPr>
              <a:t>/)</a:t>
            </a:r>
            <a:r>
              <a:rPr lang="zh-CN" altLang="en-US" sz="2000" dirty="0" smtClean="0">
                <a:latin typeface="Times New Roman" pitchFamily="18" charset="0"/>
              </a:rPr>
              <a:t>，与</a:t>
            </a:r>
            <a:r>
              <a:rPr lang="en-US" altLang="zh-CN" sz="2000" dirty="0" smtClean="0">
                <a:latin typeface="Times New Roman" pitchFamily="18" charset="0"/>
              </a:rPr>
              <a:t>T</a:t>
            </a:r>
            <a:r>
              <a:rPr lang="en-US" altLang="zh-CN" sz="2000" baseline="30000" dirty="0" smtClean="0">
                <a:latin typeface="Times New Roman" pitchFamily="18" charset="0"/>
              </a:rPr>
              <a:t>/</a:t>
            </a:r>
            <a:r>
              <a:rPr lang="zh-CN" altLang="en-US" sz="2000" dirty="0" smtClean="0">
                <a:latin typeface="Times New Roman" pitchFamily="18" charset="0"/>
              </a:rPr>
              <a:t>最优矛盾。得证。</a:t>
            </a:r>
            <a:endParaRPr lang="en-US" altLang="zh-CN" sz="2000" dirty="0" smtClean="0"/>
          </a:p>
        </p:txBody>
      </p:sp>
      <p:graphicFrame>
        <p:nvGraphicFramePr>
          <p:cNvPr id="4" name="对象 3"/>
          <p:cNvGraphicFramePr>
            <a:graphicFrameLocks noChangeAspect="1"/>
          </p:cNvGraphicFramePr>
          <p:nvPr/>
        </p:nvGraphicFramePr>
        <p:xfrm>
          <a:off x="6016636" y="3857628"/>
          <a:ext cx="269876" cy="357190"/>
        </p:xfrm>
        <a:graphic>
          <a:graphicData uri="http://schemas.openxmlformats.org/presentationml/2006/ole">
            <p:oleObj spid="_x0000_s35842" name="公式" r:id="rId3" imgW="126720" imgH="152280" progId="Equation.3">
              <p:embed/>
            </p:oleObj>
          </a:graphicData>
        </a:graphic>
      </p:graphicFrame>
      <p:pic>
        <p:nvPicPr>
          <p:cNvPr id="5" name="图片 4" descr="短接的边.png"/>
          <p:cNvPicPr>
            <a:picLocks noChangeAspect="1"/>
          </p:cNvPicPr>
          <p:nvPr/>
        </p:nvPicPr>
        <p:blipFill>
          <a:blip r:embed="rId4"/>
          <a:stretch>
            <a:fillRect/>
          </a:stretch>
        </p:blipFill>
        <p:spPr>
          <a:xfrm>
            <a:off x="7215206" y="2285992"/>
            <a:ext cx="1643074" cy="2714644"/>
          </a:xfrm>
          <a:prstGeom prst="rect">
            <a:avLst/>
          </a:prstGeom>
        </p:spPr>
      </p:pic>
      <p:sp>
        <p:nvSpPr>
          <p:cNvPr id="6" name="TextBox 5"/>
          <p:cNvSpPr txBox="1"/>
          <p:nvPr/>
        </p:nvSpPr>
        <p:spPr>
          <a:xfrm>
            <a:off x="7572396" y="5072074"/>
            <a:ext cx="1005404" cy="369332"/>
          </a:xfrm>
          <a:prstGeom prst="rect">
            <a:avLst/>
          </a:prstGeom>
          <a:noFill/>
        </p:spPr>
        <p:txBody>
          <a:bodyPr wrap="none" rtlCol="0">
            <a:spAutoFit/>
          </a:bodyPr>
          <a:lstStyle/>
          <a:p>
            <a:r>
              <a:rPr lang="zh-CN" altLang="en-US" dirty="0" smtClean="0"/>
              <a:t>短接边</a:t>
            </a:r>
            <a:r>
              <a:rPr lang="en-US" altLang="zh-CN" dirty="0" smtClean="0"/>
              <a:t>e</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贪心算法的基本思想</a:t>
            </a:r>
            <a:endParaRPr lang="zh-CN" altLang="en-US" dirty="0"/>
          </a:p>
        </p:txBody>
      </p:sp>
      <p:sp>
        <p:nvSpPr>
          <p:cNvPr id="3" name="内容占位符 2"/>
          <p:cNvSpPr>
            <a:spLocks noGrp="1"/>
          </p:cNvSpPr>
          <p:nvPr>
            <p:ph idx="1"/>
          </p:nvPr>
        </p:nvSpPr>
        <p:spPr>
          <a:xfrm>
            <a:off x="457200" y="1643050"/>
            <a:ext cx="8229600" cy="4487875"/>
          </a:xfrm>
        </p:spPr>
        <p:txBody>
          <a:bodyPr/>
          <a:lstStyle/>
          <a:p>
            <a:pPr>
              <a:lnSpc>
                <a:spcPct val="90000"/>
              </a:lnSpc>
              <a:buNone/>
            </a:pPr>
            <a:r>
              <a:rPr lang="en-US" altLang="zh-CN" sz="2000" b="1" dirty="0" smtClean="0">
                <a:latin typeface="Times New Roman" pitchFamily="18" charset="0"/>
              </a:rPr>
              <a:t>proc </a:t>
            </a:r>
            <a:r>
              <a:rPr lang="en-US" altLang="zh-CN" sz="2000" b="1" dirty="0" err="1" smtClean="0">
                <a:latin typeface="Times New Roman" pitchFamily="18" charset="0"/>
              </a:rPr>
              <a:t>GreedyAction</a:t>
            </a:r>
            <a:r>
              <a:rPr lang="en-US" altLang="zh-CN" sz="2000" dirty="0" smtClean="0">
                <a:latin typeface="Times New Roman" pitchFamily="18" charset="0"/>
              </a:rPr>
              <a:t>(s, f</a:t>
            </a:r>
            <a:r>
              <a:rPr lang="zh-CN" altLang="en-US" sz="2000" dirty="0" smtClean="0">
                <a:latin typeface="Times New Roman" pitchFamily="18" charset="0"/>
              </a:rPr>
              <a:t>，</a:t>
            </a:r>
            <a:r>
              <a:rPr lang="en-US" altLang="zh-CN" sz="2000" dirty="0" smtClean="0">
                <a:latin typeface="Times New Roman" pitchFamily="18" charset="0"/>
              </a:rPr>
              <a:t>n)     //</a:t>
            </a:r>
            <a:r>
              <a:rPr lang="zh-CN" altLang="en-US" sz="2000" dirty="0" smtClean="0">
                <a:latin typeface="Times New Roman" pitchFamily="18" charset="0"/>
              </a:rPr>
              <a:t>策略</a:t>
            </a:r>
            <a:r>
              <a:rPr lang="en-US" altLang="zh-CN" sz="2000" dirty="0" smtClean="0">
                <a:latin typeface="Times New Roman" pitchFamily="18" charset="0"/>
              </a:rPr>
              <a:t>3</a:t>
            </a:r>
            <a:r>
              <a:rPr lang="zh-CN" altLang="en-US" sz="2000" dirty="0" smtClean="0">
                <a:latin typeface="Times New Roman" pitchFamily="18" charset="0"/>
              </a:rPr>
              <a:t>的活动安排贪心算法</a:t>
            </a:r>
            <a:endParaRPr lang="en-US" altLang="zh-CN" sz="2000" dirty="0" smtClean="0">
              <a:latin typeface="Times New Roman" pitchFamily="18" charset="0"/>
            </a:endParaRPr>
          </a:p>
          <a:p>
            <a:pPr>
              <a:lnSpc>
                <a:spcPct val="90000"/>
              </a:lnSpc>
              <a:buNone/>
            </a:pPr>
            <a:r>
              <a:rPr lang="en-US" altLang="zh-CN" sz="2000" dirty="0" smtClean="0">
                <a:latin typeface="Times New Roman" pitchFamily="18" charset="0"/>
              </a:rPr>
              <a:t>    //s[1..n]</a:t>
            </a:r>
            <a:r>
              <a:rPr lang="zh-CN" altLang="en-US" sz="2000" dirty="0" smtClean="0">
                <a:latin typeface="Times New Roman" pitchFamily="18" charset="0"/>
              </a:rPr>
              <a:t>、</a:t>
            </a:r>
            <a:r>
              <a:rPr lang="en-US" altLang="zh-CN" sz="2000" dirty="0" smtClean="0">
                <a:latin typeface="Times New Roman" pitchFamily="18" charset="0"/>
              </a:rPr>
              <a:t>f[1..n]</a:t>
            </a:r>
            <a:r>
              <a:rPr lang="zh-CN" altLang="en-US" sz="2000" dirty="0" smtClean="0">
                <a:latin typeface="Times New Roman" pitchFamily="18" charset="0"/>
              </a:rPr>
              <a:t>分别代表</a:t>
            </a:r>
            <a:r>
              <a:rPr lang="en-US" altLang="zh-CN" sz="2000" dirty="0" smtClean="0">
                <a:latin typeface="Times New Roman" pitchFamily="18" charset="0"/>
              </a:rPr>
              <a:t>n</a:t>
            </a:r>
            <a:r>
              <a:rPr lang="zh-CN" altLang="en-US" sz="2000" dirty="0" smtClean="0">
                <a:latin typeface="Times New Roman" pitchFamily="18" charset="0"/>
              </a:rPr>
              <a:t>项活动的起始时间和结束时间</a:t>
            </a:r>
            <a:r>
              <a:rPr lang="en-US" altLang="zh-CN" sz="2000" dirty="0" smtClean="0">
                <a:latin typeface="Times New Roman" pitchFamily="18" charset="0"/>
              </a:rPr>
              <a:t>, </a:t>
            </a:r>
            <a:endParaRPr lang="zh-CN" altLang="en-US" sz="2000" dirty="0" smtClean="0">
              <a:latin typeface="Times New Roman" pitchFamily="18" charset="0"/>
            </a:endParaRPr>
          </a:p>
          <a:p>
            <a:pPr>
              <a:lnSpc>
                <a:spcPct val="90000"/>
              </a:lnSpc>
              <a:buNone/>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并且满足</a:t>
            </a:r>
            <a:r>
              <a:rPr lang="en-US" altLang="zh-CN" sz="2000" dirty="0" smtClean="0">
                <a:latin typeface="Times New Roman" pitchFamily="18" charset="0"/>
              </a:rPr>
              <a:t>f[1]</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f[2]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f[n]</a:t>
            </a:r>
          </a:p>
          <a:p>
            <a:pPr>
              <a:lnSpc>
                <a:spcPct val="90000"/>
              </a:lnSpc>
              <a:buNone/>
            </a:pPr>
            <a:r>
              <a:rPr lang="en-US" altLang="zh-CN" sz="2000" dirty="0" smtClean="0">
                <a:latin typeface="Times New Roman" pitchFamily="18" charset="0"/>
              </a:rPr>
              <a:t>   j:=1; solution:={1}; //</a:t>
            </a:r>
            <a:r>
              <a:rPr lang="zh-CN" altLang="en-US" sz="2000" dirty="0" smtClean="0">
                <a:latin typeface="Times New Roman" pitchFamily="18" charset="0"/>
              </a:rPr>
              <a:t>解向量初始化</a:t>
            </a:r>
            <a:endParaRPr lang="zh-CN" altLang="en-US" sz="2000" b="1" dirty="0" smtClean="0">
              <a:latin typeface="Times New Roman" pitchFamily="18" charset="0"/>
            </a:endParaRPr>
          </a:p>
          <a:p>
            <a:pPr>
              <a:lnSpc>
                <a:spcPct val="90000"/>
              </a:lnSpc>
              <a:buNone/>
            </a:pPr>
            <a:r>
              <a:rPr lang="en-US" altLang="zh-CN" sz="2000" b="1" dirty="0" smtClean="0">
                <a:latin typeface="Times New Roman" pitchFamily="18" charset="0"/>
              </a:rPr>
              <a:t>   for </a:t>
            </a:r>
            <a:r>
              <a:rPr lang="en-US" altLang="zh-CN" sz="2000" dirty="0" err="1" smtClean="0">
                <a:latin typeface="Times New Roman" pitchFamily="18" charset="0"/>
              </a:rPr>
              <a:t>i</a:t>
            </a:r>
            <a:r>
              <a:rPr lang="en-US" altLang="zh-CN" sz="2000" dirty="0" smtClean="0">
                <a:latin typeface="Times New Roman" pitchFamily="18" charset="0"/>
              </a:rPr>
              <a:t> </a:t>
            </a:r>
            <a:r>
              <a:rPr lang="en-US" altLang="zh-CN" sz="2000" b="1" dirty="0" smtClean="0">
                <a:latin typeface="Times New Roman" pitchFamily="18" charset="0"/>
              </a:rPr>
              <a:t>from </a:t>
            </a:r>
            <a:r>
              <a:rPr lang="en-US" altLang="zh-CN" sz="2000" dirty="0" smtClean="0">
                <a:latin typeface="Times New Roman" pitchFamily="18" charset="0"/>
              </a:rPr>
              <a:t>2 </a:t>
            </a:r>
            <a:r>
              <a:rPr lang="en-US" altLang="zh-CN" sz="2000" b="1" dirty="0" smtClean="0">
                <a:latin typeface="Times New Roman" pitchFamily="18" charset="0"/>
              </a:rPr>
              <a:t>to</a:t>
            </a:r>
            <a:r>
              <a:rPr lang="en-US" altLang="zh-CN" sz="2000" dirty="0" smtClean="0">
                <a:latin typeface="Times New Roman" pitchFamily="18" charset="0"/>
              </a:rPr>
              <a:t> n </a:t>
            </a:r>
            <a:r>
              <a:rPr lang="en-US" altLang="zh-CN" sz="2000" b="1" dirty="0" smtClean="0">
                <a:latin typeface="Times New Roman" pitchFamily="18" charset="0"/>
              </a:rPr>
              <a:t>do</a:t>
            </a:r>
            <a:endParaRPr lang="en-US" altLang="zh-CN" sz="2000" dirty="0" smtClean="0">
              <a:latin typeface="Times New Roman" pitchFamily="18" charset="0"/>
            </a:endParaRPr>
          </a:p>
          <a:p>
            <a:pPr>
              <a:lnSpc>
                <a:spcPct val="90000"/>
              </a:lnSpc>
              <a:buNone/>
            </a:pPr>
            <a:r>
              <a:rPr lang="en-US" altLang="zh-CN" sz="2000" b="1" dirty="0" smtClean="0">
                <a:latin typeface="Times New Roman" pitchFamily="18" charset="0"/>
              </a:rPr>
              <a:t>      if</a:t>
            </a:r>
            <a:r>
              <a:rPr lang="en-US" altLang="zh-CN" sz="2000" dirty="0" smtClean="0">
                <a:latin typeface="Times New Roman" pitchFamily="18" charset="0"/>
              </a:rPr>
              <a:t> </a:t>
            </a:r>
            <a:r>
              <a:rPr lang="en-US" altLang="zh-CN" sz="2000" dirty="0" err="1" smtClean="0">
                <a:latin typeface="Times New Roman" pitchFamily="18" charset="0"/>
              </a:rPr>
              <a:t>s</a:t>
            </a:r>
            <a:r>
              <a:rPr lang="en-US" altLang="zh-CN" sz="2000" baseline="-25000" dirty="0" err="1" smtClean="0">
                <a:latin typeface="Times New Roman" pitchFamily="18" charset="0"/>
              </a:rPr>
              <a:t>i</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f</a:t>
            </a:r>
            <a:r>
              <a:rPr lang="en-US" altLang="zh-CN" sz="2000" baseline="-25000" dirty="0" err="1" smtClean="0">
                <a:latin typeface="Times New Roman" pitchFamily="18" charset="0"/>
              </a:rPr>
              <a:t>j</a:t>
            </a:r>
            <a:r>
              <a:rPr lang="en-US" altLang="zh-CN" sz="2000" dirty="0" smtClean="0">
                <a:latin typeface="Times New Roman" pitchFamily="18" charset="0"/>
              </a:rPr>
              <a:t> </a:t>
            </a:r>
            <a:r>
              <a:rPr lang="en-US" altLang="zh-CN" sz="2000" b="1" dirty="0" smtClean="0">
                <a:latin typeface="Times New Roman" pitchFamily="18" charset="0"/>
              </a:rPr>
              <a:t>then</a:t>
            </a:r>
          </a:p>
          <a:p>
            <a:pPr>
              <a:lnSpc>
                <a:spcPct val="90000"/>
              </a:lnSpc>
              <a:buNone/>
            </a:pPr>
            <a:r>
              <a:rPr lang="en-US" altLang="zh-CN" sz="2000" dirty="0" smtClean="0">
                <a:latin typeface="Times New Roman" pitchFamily="18" charset="0"/>
              </a:rPr>
              <a:t>        // </a:t>
            </a:r>
            <a:r>
              <a:rPr lang="zh-CN" altLang="en-US" sz="2000" dirty="0" smtClean="0">
                <a:latin typeface="Times New Roman" pitchFamily="18" charset="0"/>
              </a:rPr>
              <a:t>将</a:t>
            </a:r>
            <a:r>
              <a:rPr lang="en-US" altLang="zh-CN" sz="2000" dirty="0" err="1" smtClean="0">
                <a:latin typeface="Times New Roman" pitchFamily="18" charset="0"/>
              </a:rPr>
              <a:t>i</a:t>
            </a:r>
            <a:r>
              <a:rPr lang="zh-CN" altLang="en-US" sz="2000" dirty="0" smtClean="0">
                <a:latin typeface="Times New Roman" pitchFamily="18" charset="0"/>
              </a:rPr>
              <a:t>加入解中</a:t>
            </a:r>
            <a:endParaRPr lang="en-US" altLang="zh-CN" sz="2000" dirty="0" smtClean="0">
              <a:latin typeface="Times New Roman" pitchFamily="18" charset="0"/>
            </a:endParaRPr>
          </a:p>
          <a:p>
            <a:pPr>
              <a:lnSpc>
                <a:spcPct val="90000"/>
              </a:lnSpc>
              <a:buNone/>
            </a:pPr>
            <a:r>
              <a:rPr lang="en-US" altLang="zh-CN" sz="2000" dirty="0" smtClean="0">
                <a:latin typeface="Times New Roman" pitchFamily="18" charset="0"/>
              </a:rPr>
              <a:t>         solution:=solution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a:t>
            </a:r>
            <a:endParaRPr lang="zh-CN" altLang="en-US" sz="2000" dirty="0" smtClean="0">
              <a:latin typeface="Times New Roman" pitchFamily="18" charset="0"/>
            </a:endParaRPr>
          </a:p>
          <a:p>
            <a:pPr>
              <a:lnSpc>
                <a:spcPct val="90000"/>
              </a:lnSpc>
              <a:buNone/>
            </a:pPr>
            <a:r>
              <a:rPr lang="zh-CN" altLang="en-US" sz="2000" dirty="0" smtClean="0">
                <a:latin typeface="Times New Roman" pitchFamily="18" charset="0"/>
              </a:rPr>
              <a:t>         </a:t>
            </a:r>
            <a:r>
              <a:rPr lang="en-US" altLang="zh-CN" sz="2000" dirty="0" smtClean="0">
                <a:latin typeface="Times New Roman" pitchFamily="18" charset="0"/>
              </a:rPr>
              <a:t>j:=</a:t>
            </a:r>
            <a:r>
              <a:rPr lang="en-US" altLang="zh-CN" sz="2000" dirty="0" err="1" smtClean="0">
                <a:latin typeface="Times New Roman" pitchFamily="18" charset="0"/>
              </a:rPr>
              <a:t>i</a:t>
            </a:r>
            <a:r>
              <a:rPr lang="en-US" altLang="zh-CN" sz="2000" dirty="0" smtClean="0">
                <a:latin typeface="Times New Roman" pitchFamily="18" charset="0"/>
              </a:rPr>
              <a:t>;</a:t>
            </a:r>
          </a:p>
          <a:p>
            <a:pPr>
              <a:lnSpc>
                <a:spcPct val="90000"/>
              </a:lnSpc>
              <a:buNone/>
            </a:pPr>
            <a:r>
              <a:rPr lang="en-US" altLang="zh-CN" sz="2000" b="1" dirty="0" smtClean="0">
                <a:latin typeface="Times New Roman" pitchFamily="18" charset="0"/>
              </a:rPr>
              <a:t>      end{if}</a:t>
            </a:r>
            <a:endParaRPr lang="en-US" altLang="zh-CN" sz="2000" dirty="0" smtClean="0">
              <a:latin typeface="Times New Roman" pitchFamily="18" charset="0"/>
            </a:endParaRPr>
          </a:p>
          <a:p>
            <a:pPr>
              <a:lnSpc>
                <a:spcPct val="90000"/>
              </a:lnSpc>
              <a:buNone/>
            </a:pPr>
            <a:r>
              <a:rPr lang="en-US" altLang="zh-CN" sz="2000" b="1" dirty="0" smtClean="0">
                <a:latin typeface="Times New Roman" pitchFamily="18" charset="0"/>
              </a:rPr>
              <a:t>   end{for}</a:t>
            </a:r>
            <a:endParaRPr lang="en-US" altLang="zh-CN" sz="2000" dirty="0" smtClean="0">
              <a:latin typeface="Times New Roman" pitchFamily="18" charset="0"/>
            </a:endParaRPr>
          </a:p>
          <a:p>
            <a:pPr>
              <a:lnSpc>
                <a:spcPct val="90000"/>
              </a:lnSpc>
              <a:buNone/>
            </a:pPr>
            <a:r>
              <a:rPr lang="en-US" altLang="zh-CN" sz="2000" dirty="0" smtClean="0">
                <a:latin typeface="Times New Roman" pitchFamily="18" charset="0"/>
              </a:rPr>
              <a:t>   return(solution);</a:t>
            </a:r>
          </a:p>
          <a:p>
            <a:pPr>
              <a:lnSpc>
                <a:spcPct val="90000"/>
              </a:lnSpc>
              <a:buNone/>
            </a:pPr>
            <a:r>
              <a:rPr lang="en-US" altLang="zh-CN" sz="2000" b="1" dirty="0" smtClean="0">
                <a:latin typeface="Times New Roman" pitchFamily="18" charset="0"/>
              </a:rPr>
              <a:t>end{</a:t>
            </a:r>
            <a:r>
              <a:rPr lang="en-US" altLang="zh-CN" sz="2000" b="1" dirty="0" err="1" smtClean="0">
                <a:latin typeface="Times New Roman" pitchFamily="18" charset="0"/>
              </a:rPr>
              <a:t>GreedyAction</a:t>
            </a:r>
            <a:r>
              <a:rPr lang="en-US" altLang="zh-CN" sz="2000" b="1" dirty="0" smtClean="0">
                <a:latin typeface="Times New Roman" pitchFamily="18" charset="0"/>
              </a:rPr>
              <a:t>}</a:t>
            </a:r>
            <a:r>
              <a:rPr lang="en-US" altLang="zh-CN" sz="2000" dirty="0" smtClean="0">
                <a:latin typeface="Times New Roman" pitchFamily="18" charset="0"/>
              </a:rPr>
              <a:t> </a:t>
            </a:r>
            <a:endParaRPr lang="zh-CN" altLang="en-US" sz="2000" dirty="0" smtClean="0">
              <a:latin typeface="Times New Roman" pitchFamily="18" charset="0"/>
            </a:endParaRPr>
          </a:p>
          <a:p>
            <a:pPr lvl="1"/>
            <a:endParaRPr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最优生成树问题</a:t>
            </a:r>
            <a:endParaRPr lang="zh-CN" altLang="en-US" dirty="0"/>
          </a:p>
        </p:txBody>
      </p:sp>
      <p:sp>
        <p:nvSpPr>
          <p:cNvPr id="3" name="内容占位符 2"/>
          <p:cNvSpPr>
            <a:spLocks noGrp="1"/>
          </p:cNvSpPr>
          <p:nvPr>
            <p:ph idx="1"/>
          </p:nvPr>
        </p:nvSpPr>
        <p:spPr/>
        <p:txBody>
          <a:bodyPr/>
          <a:lstStyle/>
          <a:p>
            <a:pPr lvl="1"/>
            <a:r>
              <a:rPr lang="en-US" altLang="zh-CN" sz="2800" dirty="0" err="1" smtClean="0">
                <a:latin typeface="Times New Roman" pitchFamily="18" charset="0"/>
              </a:rPr>
              <a:t>Kruskal</a:t>
            </a:r>
            <a:r>
              <a:rPr lang="zh-CN" altLang="en-US" sz="2800" dirty="0" smtClean="0">
                <a:latin typeface="Times New Roman" pitchFamily="18" charset="0"/>
              </a:rPr>
              <a:t>算法的复杂度</a:t>
            </a:r>
            <a:endParaRPr lang="en-US" altLang="zh-CN" sz="2800" dirty="0" smtClean="0">
              <a:latin typeface="Times New Roman" pitchFamily="18" charset="0"/>
            </a:endParaRPr>
          </a:p>
          <a:p>
            <a:pPr lvl="2"/>
            <a:r>
              <a:rPr lang="zh-CN" altLang="en-US" dirty="0" smtClean="0"/>
              <a:t>设图</a:t>
            </a:r>
            <a:r>
              <a:rPr lang="en-US" altLang="zh-CN" dirty="0" smtClean="0"/>
              <a:t>G</a:t>
            </a:r>
            <a:r>
              <a:rPr lang="zh-CN" altLang="en-US" dirty="0" smtClean="0"/>
              <a:t>有</a:t>
            </a:r>
            <a:r>
              <a:rPr lang="en-US" altLang="zh-CN" dirty="0" smtClean="0"/>
              <a:t>n</a:t>
            </a:r>
            <a:r>
              <a:rPr lang="zh-CN" altLang="en-US" dirty="0" smtClean="0"/>
              <a:t>个顶点，</a:t>
            </a:r>
            <a:r>
              <a:rPr lang="en-US" altLang="zh-CN" dirty="0" smtClean="0"/>
              <a:t>m</a:t>
            </a:r>
            <a:r>
              <a:rPr lang="zh-CN" altLang="en-US" dirty="0" smtClean="0"/>
              <a:t>条边。</a:t>
            </a:r>
            <a:endParaRPr lang="en-US" altLang="zh-CN" dirty="0" smtClean="0"/>
          </a:p>
          <a:p>
            <a:pPr lvl="2"/>
            <a:r>
              <a:rPr lang="zh-CN" altLang="en-US" dirty="0" smtClean="0"/>
              <a:t>建立带权边的</a:t>
            </a:r>
            <a:r>
              <a:rPr lang="en-US" altLang="zh-CN" dirty="0" smtClean="0"/>
              <a:t>min-</a:t>
            </a:r>
            <a:r>
              <a:rPr lang="zh-CN" altLang="en-US" dirty="0" smtClean="0"/>
              <a:t>堆</a:t>
            </a:r>
            <a:r>
              <a:rPr lang="en-US" altLang="zh-CN" dirty="0" smtClean="0"/>
              <a:t>O(</a:t>
            </a:r>
            <a:r>
              <a:rPr lang="en-US" altLang="zh-CN" dirty="0" err="1" smtClean="0"/>
              <a:t>mlogm</a:t>
            </a:r>
            <a:r>
              <a:rPr lang="en-US" altLang="zh-CN" dirty="0" smtClean="0"/>
              <a:t>)</a:t>
            </a:r>
            <a:r>
              <a:rPr lang="zh-CN" altLang="en-US" dirty="0" smtClean="0"/>
              <a:t>，</a:t>
            </a:r>
            <a:r>
              <a:rPr lang="en-US" altLang="zh-CN" dirty="0" smtClean="0"/>
              <a:t>while</a:t>
            </a:r>
            <a:r>
              <a:rPr lang="zh-CN" altLang="en-US" dirty="0" smtClean="0"/>
              <a:t>循环内每次删除堆顶并调整</a:t>
            </a:r>
            <a:r>
              <a:rPr lang="en-US" altLang="zh-CN" dirty="0" smtClean="0"/>
              <a:t>O(</a:t>
            </a:r>
            <a:r>
              <a:rPr lang="en-US" altLang="zh-CN" dirty="0" err="1" smtClean="0"/>
              <a:t>logm</a:t>
            </a:r>
            <a:r>
              <a:rPr lang="en-US" altLang="zh-CN" dirty="0" smtClean="0"/>
              <a:t>)</a:t>
            </a:r>
            <a:r>
              <a:rPr lang="zh-CN" altLang="en-US" dirty="0" smtClean="0"/>
              <a:t>，总计</a:t>
            </a:r>
            <a:r>
              <a:rPr lang="en-US" altLang="zh-CN" dirty="0" smtClean="0"/>
              <a:t>O(</a:t>
            </a:r>
            <a:r>
              <a:rPr lang="en-US" altLang="zh-CN" dirty="0" err="1" smtClean="0"/>
              <a:t>nlogm</a:t>
            </a:r>
            <a:r>
              <a:rPr lang="en-US" altLang="zh-CN" dirty="0" smtClean="0"/>
              <a:t>).(</a:t>
            </a:r>
            <a:r>
              <a:rPr lang="zh-CN" altLang="en-US" dirty="0" smtClean="0"/>
              <a:t>讲义附录</a:t>
            </a:r>
            <a:r>
              <a:rPr lang="en-US" altLang="zh-CN" dirty="0" smtClean="0"/>
              <a:t>)</a:t>
            </a:r>
          </a:p>
          <a:p>
            <a:pPr lvl="2"/>
            <a:r>
              <a:rPr lang="en-US" altLang="zh-CN" dirty="0" smtClean="0"/>
              <a:t>Parent</a:t>
            </a:r>
            <a:r>
              <a:rPr lang="zh-CN" altLang="en-US" dirty="0" smtClean="0"/>
              <a:t>赋初值值</a:t>
            </a:r>
            <a:r>
              <a:rPr lang="en-US" altLang="zh-CN" dirty="0" smtClean="0"/>
              <a:t>O(n)</a:t>
            </a:r>
            <a:r>
              <a:rPr lang="zh-CN" altLang="en-US" dirty="0" smtClean="0"/>
              <a:t>、</a:t>
            </a:r>
            <a:r>
              <a:rPr lang="en-US" altLang="zh-CN" dirty="0" smtClean="0"/>
              <a:t>while</a:t>
            </a:r>
            <a:r>
              <a:rPr lang="zh-CN" altLang="en-US" dirty="0" smtClean="0"/>
              <a:t>循环内通过</a:t>
            </a:r>
            <a:r>
              <a:rPr lang="en-US" altLang="zh-CN" dirty="0" smtClean="0"/>
              <a:t>find()</a:t>
            </a:r>
            <a:r>
              <a:rPr lang="zh-CN" altLang="en-US" dirty="0" smtClean="0"/>
              <a:t>、</a:t>
            </a:r>
            <a:r>
              <a:rPr lang="en-US" altLang="zh-CN" dirty="0" smtClean="0"/>
              <a:t>union()</a:t>
            </a:r>
            <a:r>
              <a:rPr lang="zh-CN" altLang="en-US" dirty="0" smtClean="0"/>
              <a:t>操作建立连通分支总的时间为</a:t>
            </a:r>
            <a:r>
              <a:rPr lang="en-US" altLang="zh-CN" dirty="0" smtClean="0"/>
              <a:t>O(</a:t>
            </a:r>
            <a:r>
              <a:rPr lang="en-US" altLang="zh-CN" dirty="0" err="1" smtClean="0"/>
              <a:t>nlogn</a:t>
            </a:r>
            <a:r>
              <a:rPr lang="en-US" altLang="zh-CN" dirty="0" smtClean="0"/>
              <a:t>)(</a:t>
            </a:r>
            <a:r>
              <a:rPr lang="zh-CN" altLang="en-US" dirty="0" smtClean="0"/>
              <a:t>严格是</a:t>
            </a:r>
            <a:r>
              <a:rPr lang="en-US" altLang="zh-CN" dirty="0" smtClean="0"/>
              <a:t>n.</a:t>
            </a:r>
            <a:r>
              <a:rPr lang="el-GR" altLang="zh-CN" sz="2000" dirty="0" smtClean="0"/>
              <a:t>β</a:t>
            </a:r>
            <a:r>
              <a:rPr lang="en-US" altLang="zh-CN" sz="2000" dirty="0" smtClean="0"/>
              <a:t>(2n,n)</a:t>
            </a:r>
            <a:r>
              <a:rPr lang="en-US" altLang="zh-CN" dirty="0" smtClean="0"/>
              <a:t>)</a:t>
            </a:r>
            <a:r>
              <a:rPr lang="zh-CN" altLang="en-US" dirty="0" smtClean="0"/>
              <a:t>。</a:t>
            </a:r>
            <a:endParaRPr lang="en-US" altLang="zh-CN" dirty="0" smtClean="0"/>
          </a:p>
          <a:p>
            <a:pPr lvl="2"/>
            <a:r>
              <a:rPr lang="en-US" altLang="zh-CN" dirty="0" smtClean="0"/>
              <a:t>While</a:t>
            </a:r>
            <a:r>
              <a:rPr lang="zh-CN" altLang="en-US" dirty="0" smtClean="0"/>
              <a:t>循环其他操作常数项</a:t>
            </a:r>
            <a:r>
              <a:rPr lang="en-US" altLang="zh-CN" dirty="0" smtClean="0"/>
              <a:t>O(n)</a:t>
            </a:r>
          </a:p>
          <a:p>
            <a:pPr lvl="2"/>
            <a:r>
              <a:rPr lang="zh-CN" altLang="en-US" dirty="0" smtClean="0"/>
              <a:t>所以 </a:t>
            </a:r>
            <a:r>
              <a:rPr lang="en-US" altLang="zh-CN" dirty="0" smtClean="0"/>
              <a:t>T(n)=O(</a:t>
            </a:r>
            <a:r>
              <a:rPr lang="en-US" altLang="zh-CN" dirty="0" err="1" smtClean="0"/>
              <a:t>mlogm+nlogm+nlogn+n</a:t>
            </a:r>
            <a:r>
              <a:rPr lang="en-US" altLang="zh-CN" dirty="0" smtClean="0"/>
              <a:t>)</a:t>
            </a:r>
            <a:r>
              <a:rPr lang="zh-CN" altLang="en-US" dirty="0" smtClean="0"/>
              <a:t>，因为简单连通图的边</a:t>
            </a:r>
            <a:r>
              <a:rPr lang="en-US" altLang="zh-CN" dirty="0" smtClean="0"/>
              <a:t>m</a:t>
            </a:r>
            <a:r>
              <a:rPr lang="zh-CN" altLang="en-US" dirty="0" smtClean="0"/>
              <a:t>满足</a:t>
            </a:r>
            <a:r>
              <a:rPr lang="en-US" altLang="zh-CN" dirty="0" smtClean="0"/>
              <a:t>n(n-1)/2 ≥m ≥n-1</a:t>
            </a:r>
            <a:r>
              <a:rPr lang="zh-CN" altLang="en-US" dirty="0" smtClean="0"/>
              <a:t>，得到</a:t>
            </a:r>
            <a:r>
              <a:rPr lang="en-US" altLang="zh-CN" dirty="0" err="1" smtClean="0"/>
              <a:t>mlogm</a:t>
            </a:r>
            <a:r>
              <a:rPr lang="en-US" altLang="zh-CN" dirty="0" smtClean="0"/>
              <a:t>=O(mlogn</a:t>
            </a:r>
            <a:r>
              <a:rPr lang="en-US" altLang="zh-CN" baseline="30000" dirty="0" smtClean="0"/>
              <a:t>2</a:t>
            </a:r>
            <a:r>
              <a:rPr lang="en-US" altLang="zh-CN" dirty="0" smtClean="0"/>
              <a:t>)=O(</a:t>
            </a:r>
            <a:r>
              <a:rPr lang="en-US" altLang="zh-CN" dirty="0" err="1" smtClean="0"/>
              <a:t>mlogn</a:t>
            </a:r>
            <a:r>
              <a:rPr lang="en-US" altLang="zh-CN" dirty="0" smtClean="0"/>
              <a:t>)</a:t>
            </a:r>
          </a:p>
          <a:p>
            <a:pPr lvl="2"/>
            <a:r>
              <a:rPr lang="en-US" altLang="zh-CN" dirty="0" smtClean="0"/>
              <a:t>T(n)=O(</a:t>
            </a:r>
            <a:r>
              <a:rPr lang="en-US" altLang="zh-CN" dirty="0" err="1" smtClean="0"/>
              <a:t>mlogn</a:t>
            </a:r>
            <a:r>
              <a:rPr lang="en-US" altLang="zh-CN" dirty="0" smtClean="0"/>
              <a:t>)</a:t>
            </a:r>
          </a:p>
          <a:p>
            <a:pPr lvl="2"/>
            <a:r>
              <a:rPr lang="zh-CN" altLang="en-US" dirty="0" smtClean="0"/>
              <a:t>问：</a:t>
            </a:r>
            <a:r>
              <a:rPr lang="en-US" altLang="zh-CN" sz="2000" dirty="0" smtClean="0">
                <a:latin typeface="Times New Roman" pitchFamily="18" charset="0"/>
              </a:rPr>
              <a:t>Prim</a:t>
            </a:r>
            <a:r>
              <a:rPr lang="zh-CN" altLang="en-US" sz="2000" dirty="0" smtClean="0">
                <a:latin typeface="Times New Roman" pitchFamily="18" charset="0"/>
              </a:rPr>
              <a:t>算法、</a:t>
            </a:r>
            <a:r>
              <a:rPr lang="en-US" altLang="zh-CN" sz="2000" dirty="0" smtClean="0">
                <a:latin typeface="Times New Roman" pitchFamily="18" charset="0"/>
              </a:rPr>
              <a:t> </a:t>
            </a:r>
            <a:r>
              <a:rPr lang="en-US" altLang="zh-CN" sz="2000" dirty="0" err="1" smtClean="0">
                <a:latin typeface="Times New Roman" pitchFamily="18" charset="0"/>
              </a:rPr>
              <a:t>Kruskal</a:t>
            </a:r>
            <a:r>
              <a:rPr lang="zh-CN" altLang="en-US" sz="2000" dirty="0" smtClean="0">
                <a:latin typeface="Times New Roman" pitchFamily="18" charset="0"/>
              </a:rPr>
              <a:t>算法哪个算法效率高</a:t>
            </a:r>
            <a:r>
              <a:rPr lang="en-US" altLang="zh-CN" sz="2000" smtClean="0">
                <a:latin typeface="Times New Roman" pitchFamily="18" charset="0"/>
              </a:rPr>
              <a:t>?</a:t>
            </a:r>
            <a:endParaRPr lang="en-US" altLang="zh-CN" sz="2000" dirty="0" smtClean="0">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第四章 贪心算法</a:t>
            </a:r>
            <a:endParaRPr lang="zh-CN" altLang="en-US" dirty="0"/>
          </a:p>
        </p:txBody>
      </p:sp>
      <p:sp>
        <p:nvSpPr>
          <p:cNvPr id="3" name="内容占位符 2"/>
          <p:cNvSpPr>
            <a:spLocks noGrp="1"/>
          </p:cNvSpPr>
          <p:nvPr>
            <p:ph idx="1"/>
          </p:nvPr>
        </p:nvSpPr>
        <p:spPr>
          <a:xfrm>
            <a:off x="357158" y="1714488"/>
            <a:ext cx="4929222" cy="4429156"/>
          </a:xfrm>
        </p:spPr>
        <p:txBody>
          <a:bodyPr/>
          <a:lstStyle/>
          <a:p>
            <a:r>
              <a:rPr lang="en-US" altLang="zh-CN" dirty="0" smtClean="0"/>
              <a:t>4.4 </a:t>
            </a:r>
            <a:r>
              <a:rPr lang="zh-CN" altLang="en-US" sz="2800" dirty="0" smtClean="0">
                <a:latin typeface="Times New Roman" pitchFamily="18" charset="0"/>
              </a:rPr>
              <a:t>单点源最短路径问题</a:t>
            </a:r>
            <a:endParaRPr lang="en-US" altLang="zh-CN" sz="2800" dirty="0" smtClean="0">
              <a:latin typeface="Times New Roman" pitchFamily="18" charset="0"/>
            </a:endParaRPr>
          </a:p>
          <a:p>
            <a:pPr lvl="1"/>
            <a:r>
              <a:rPr lang="zh-CN" altLang="en-US" sz="2000" dirty="0" smtClean="0">
                <a:latin typeface="Times New Roman" pitchFamily="18" charset="0"/>
              </a:rPr>
              <a:t>问题：赋权有向图</a:t>
            </a:r>
            <a:r>
              <a:rPr lang="en-US" altLang="zh-CN" sz="2000" dirty="0" smtClean="0">
                <a:latin typeface="Times New Roman" pitchFamily="18" charset="0"/>
              </a:rPr>
              <a:t>G=(</a:t>
            </a:r>
            <a:r>
              <a:rPr lang="en-US" altLang="zh-CN" sz="2000" dirty="0" err="1" smtClean="0">
                <a:latin typeface="Times New Roman" pitchFamily="18" charset="0"/>
              </a:rPr>
              <a:t>V,E,w</a:t>
            </a:r>
            <a:r>
              <a:rPr lang="en-US" altLang="zh-CN" sz="2000" dirty="0" smtClean="0">
                <a:latin typeface="Times New Roman" pitchFamily="18" charset="0"/>
              </a:rPr>
              <a:t>),</a:t>
            </a:r>
            <a:r>
              <a:rPr lang="zh-CN" altLang="en-US" sz="2000" dirty="0" smtClean="0">
                <a:latin typeface="Times New Roman" pitchFamily="18" charset="0"/>
              </a:rPr>
              <a:t> 指定的顶点</a:t>
            </a:r>
            <a:r>
              <a:rPr lang="en-US" altLang="zh-CN" sz="2000" dirty="0" smtClean="0">
                <a:latin typeface="Times New Roman" pitchFamily="18" charset="0"/>
              </a:rPr>
              <a:t>v</a:t>
            </a:r>
            <a:r>
              <a:rPr lang="en-US" altLang="zh-CN" sz="2000" baseline="-25000" dirty="0" smtClean="0">
                <a:latin typeface="Times New Roman" pitchFamily="18" charset="0"/>
              </a:rPr>
              <a:t>0</a:t>
            </a:r>
            <a:r>
              <a:rPr lang="zh-CN" altLang="en-US" sz="2000" dirty="0" smtClean="0">
                <a:latin typeface="Times New Roman" pitchFamily="18" charset="0"/>
              </a:rPr>
              <a:t>，求由</a:t>
            </a:r>
            <a:r>
              <a:rPr lang="en-US" altLang="zh-CN" sz="2000" dirty="0" smtClean="0">
                <a:latin typeface="Times New Roman" pitchFamily="18" charset="0"/>
              </a:rPr>
              <a:t>v</a:t>
            </a:r>
            <a:r>
              <a:rPr lang="en-US" altLang="zh-CN" sz="2000" baseline="-25000" dirty="0" smtClean="0">
                <a:latin typeface="Times New Roman" pitchFamily="18" charset="0"/>
              </a:rPr>
              <a:t>0</a:t>
            </a:r>
            <a:r>
              <a:rPr lang="zh-CN" altLang="en-US" sz="2000" dirty="0" smtClean="0">
                <a:latin typeface="Times New Roman" pitchFamily="18" charset="0"/>
              </a:rPr>
              <a:t> 出发到</a:t>
            </a:r>
            <a:r>
              <a:rPr lang="en-US" altLang="zh-CN" sz="2000" dirty="0" smtClean="0">
                <a:latin typeface="Times New Roman" pitchFamily="18" charset="0"/>
              </a:rPr>
              <a:t>G</a:t>
            </a:r>
            <a:r>
              <a:rPr lang="zh-CN" altLang="en-US" sz="2000" dirty="0" smtClean="0">
                <a:latin typeface="Times New Roman" pitchFamily="18" charset="0"/>
              </a:rPr>
              <a:t>中其它各个顶点的最短路径。</a:t>
            </a:r>
          </a:p>
          <a:p>
            <a:pPr lvl="1"/>
            <a:r>
              <a:rPr lang="zh-CN" altLang="en-US" sz="2000" dirty="0" smtClean="0">
                <a:latin typeface="Times New Roman" pitchFamily="18" charset="0"/>
              </a:rPr>
              <a:t>贪心准则：迄今已生成的所有路径长度之和为最小 ：</a:t>
            </a:r>
          </a:p>
          <a:p>
            <a:pPr lvl="1"/>
            <a:r>
              <a:rPr lang="zh-CN" altLang="en-US" sz="2000" dirty="0" smtClean="0">
                <a:latin typeface="Times New Roman" pitchFamily="18" charset="0"/>
              </a:rPr>
              <a:t> </a:t>
            </a:r>
            <a:r>
              <a:rPr lang="en-US" altLang="zh-CN" sz="2000" dirty="0" smtClean="0">
                <a:latin typeface="Times New Roman" pitchFamily="18" charset="0"/>
              </a:rPr>
              <a:t>S-</a:t>
            </a:r>
            <a:r>
              <a:rPr lang="zh-CN" altLang="en-US" sz="2000" dirty="0" smtClean="0">
                <a:latin typeface="Times New Roman" pitchFamily="18" charset="0"/>
              </a:rPr>
              <a:t>当前已构造出最短路径终点集，初始</a:t>
            </a:r>
            <a:r>
              <a:rPr lang="en-US" altLang="zh-CN" sz="2000" dirty="0" smtClean="0">
                <a:latin typeface="Times New Roman" pitchFamily="18" charset="0"/>
              </a:rPr>
              <a:t>S={v</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算法每步将</a:t>
            </a:r>
            <a:r>
              <a:rPr lang="en-US" altLang="zh-CN" sz="2000" dirty="0" smtClean="0">
                <a:latin typeface="Times New Roman" pitchFamily="18" charset="0"/>
                <a:sym typeface="Symbol" pitchFamily="18" charset="2"/>
              </a:rPr>
              <a:t>1</a:t>
            </a:r>
            <a:r>
              <a:rPr lang="zh-CN" altLang="en-US" sz="2000" dirty="0" smtClean="0">
                <a:latin typeface="Times New Roman" pitchFamily="18" charset="0"/>
                <a:sym typeface="Symbol" pitchFamily="18" charset="2"/>
              </a:rPr>
              <a:t>个顶点加入</a:t>
            </a:r>
            <a:r>
              <a:rPr lang="en-US" altLang="zh-CN" sz="2000" dirty="0" smtClean="0">
                <a:latin typeface="Times New Roman" pitchFamily="18" charset="0"/>
                <a:sym typeface="Symbol" pitchFamily="18" charset="2"/>
              </a:rPr>
              <a:t>S</a:t>
            </a:r>
            <a:r>
              <a:rPr lang="zh-CN" altLang="en-US" sz="2000" dirty="0" smtClean="0">
                <a:latin typeface="Times New Roman" pitchFamily="18" charset="0"/>
                <a:sym typeface="Symbol" pitchFamily="18" charset="2"/>
              </a:rPr>
              <a:t>，加入的顶点</a:t>
            </a:r>
            <a:r>
              <a:rPr lang="en-US" altLang="zh-CN" sz="2000" dirty="0" err="1" smtClean="0">
                <a:latin typeface="Times New Roman" pitchFamily="18" charset="0"/>
                <a:sym typeface="Symbol" pitchFamily="18" charset="2"/>
              </a:rPr>
              <a:t>iV</a:t>
            </a:r>
            <a:r>
              <a:rPr lang="en-US" altLang="zh-CN" sz="2000" dirty="0" smtClean="0">
                <a:latin typeface="Times New Roman" pitchFamily="18" charset="0"/>
                <a:sym typeface="Symbol" pitchFamily="18" charset="2"/>
              </a:rPr>
              <a:t>-S</a:t>
            </a:r>
            <a:r>
              <a:rPr lang="zh-CN" altLang="en-US" sz="2000" dirty="0" smtClean="0">
                <a:latin typeface="Times New Roman" pitchFamily="18" charset="0"/>
                <a:sym typeface="Symbol" pitchFamily="18" charset="2"/>
              </a:rPr>
              <a:t>满足贪心规则：</a:t>
            </a:r>
            <a:r>
              <a:rPr lang="en-US" altLang="zh-CN" sz="2000" dirty="0" smtClean="0">
                <a:latin typeface="Times New Roman" pitchFamily="18" charset="0"/>
                <a:sym typeface="Symbol" pitchFamily="18" charset="2"/>
              </a:rPr>
              <a:t>v0</a:t>
            </a:r>
            <a:r>
              <a:rPr lang="zh-CN" altLang="en-US" sz="2000" dirty="0" smtClean="0">
                <a:latin typeface="Times New Roman" pitchFamily="18" charset="0"/>
                <a:sym typeface="Symbol" pitchFamily="18" charset="2"/>
              </a:rPr>
              <a:t>经过</a:t>
            </a:r>
            <a:r>
              <a:rPr lang="en-US" altLang="zh-CN" sz="2000" dirty="0" smtClean="0">
                <a:latin typeface="Times New Roman" pitchFamily="18" charset="0"/>
                <a:sym typeface="Symbol" pitchFamily="18" charset="2"/>
              </a:rPr>
              <a:t>S</a:t>
            </a:r>
            <a:r>
              <a:rPr lang="zh-CN" altLang="en-US" sz="2000" dirty="0" smtClean="0">
                <a:latin typeface="Times New Roman" pitchFamily="18" charset="0"/>
                <a:sym typeface="Symbol" pitchFamily="18" charset="2"/>
              </a:rPr>
              <a:t>中的顶点到达</a:t>
            </a:r>
            <a:r>
              <a:rPr lang="en-US" altLang="zh-CN" sz="2000" dirty="0" err="1" smtClean="0">
                <a:latin typeface="Times New Roman" pitchFamily="18" charset="0"/>
                <a:sym typeface="Symbol" pitchFamily="18" charset="2"/>
              </a:rPr>
              <a:t>i</a:t>
            </a:r>
            <a:r>
              <a:rPr lang="zh-CN" altLang="en-US" sz="2000" dirty="0" smtClean="0">
                <a:latin typeface="Times New Roman" pitchFamily="18" charset="0"/>
                <a:sym typeface="Symbol" pitchFamily="18" charset="2"/>
              </a:rPr>
              <a:t>经过的路径最短。</a:t>
            </a:r>
            <a:endParaRPr lang="en-US" altLang="zh-CN" sz="2000" dirty="0" smtClean="0">
              <a:latin typeface="Times New Roman" pitchFamily="18" charset="0"/>
              <a:sym typeface="Symbol" pitchFamily="18" charset="2"/>
            </a:endParaRPr>
          </a:p>
          <a:p>
            <a:pPr lvl="1"/>
            <a:r>
              <a:rPr lang="en-US" altLang="zh-CN" sz="2000" dirty="0" smtClean="0"/>
              <a:t>P=v</a:t>
            </a:r>
            <a:r>
              <a:rPr lang="en-US" altLang="zh-CN" sz="2000" baseline="-25000" dirty="0" smtClean="0"/>
              <a:t>0</a:t>
            </a:r>
            <a:r>
              <a:rPr lang="en-US" altLang="zh-CN" sz="2000" dirty="0" smtClean="0"/>
              <a:t>u</a:t>
            </a:r>
            <a:r>
              <a:rPr lang="en-US" altLang="zh-CN" sz="2000" baseline="-25000" dirty="0" smtClean="0"/>
              <a:t>1</a:t>
            </a:r>
            <a:r>
              <a:rPr lang="en-US" altLang="zh-CN" sz="2000" dirty="0" smtClean="0"/>
              <a:t>u</a:t>
            </a:r>
            <a:r>
              <a:rPr lang="en-US" altLang="zh-CN" sz="2000" baseline="-25000" dirty="0" smtClean="0"/>
              <a:t>1</a:t>
            </a:r>
            <a:r>
              <a:rPr lang="en-US" altLang="zh-CN" sz="2000" dirty="0" smtClean="0"/>
              <a:t>..</a:t>
            </a:r>
            <a:r>
              <a:rPr lang="en-US" altLang="zh-CN" sz="2000" dirty="0" err="1" smtClean="0"/>
              <a:t>u</a:t>
            </a:r>
            <a:r>
              <a:rPr lang="en-US" altLang="zh-CN" sz="2000" baseline="-25000" dirty="0" err="1" smtClean="0"/>
              <a:t>s</a:t>
            </a:r>
            <a:r>
              <a:rPr lang="en-US" altLang="zh-CN" sz="2000" dirty="0" err="1" smtClean="0"/>
              <a:t>v</a:t>
            </a:r>
            <a:r>
              <a:rPr lang="en-US" altLang="zh-CN" sz="2000" baseline="-25000" dirty="0" err="1" smtClean="0"/>
              <a:t>k</a:t>
            </a:r>
            <a:r>
              <a:rPr lang="zh-CN" altLang="en-US" sz="2000" dirty="0" smtClean="0"/>
              <a:t>是</a:t>
            </a:r>
            <a:r>
              <a:rPr lang="en-US" altLang="zh-CN" sz="2000" dirty="0" err="1" smtClean="0"/>
              <a:t>v</a:t>
            </a:r>
            <a:r>
              <a:rPr lang="en-US" altLang="zh-CN" sz="2000" baseline="-25000" dirty="0" err="1" smtClean="0"/>
              <a:t>k</a:t>
            </a:r>
            <a:r>
              <a:rPr lang="zh-CN" altLang="en-US" sz="2000" dirty="0" smtClean="0"/>
              <a:t>的最短路径，则</a:t>
            </a:r>
            <a:r>
              <a:rPr lang="en-US" altLang="zh-CN" sz="2000" dirty="0" smtClean="0"/>
              <a:t>p</a:t>
            </a:r>
            <a:r>
              <a:rPr lang="en-US" altLang="zh-CN" sz="2000" baseline="-25000" dirty="0" smtClean="0"/>
              <a:t>1</a:t>
            </a:r>
            <a:r>
              <a:rPr lang="en-US" altLang="zh-CN" sz="2000" dirty="0" smtClean="0"/>
              <a:t>= P=v</a:t>
            </a:r>
            <a:r>
              <a:rPr lang="en-US" altLang="zh-CN" sz="2000" baseline="-25000" dirty="0" smtClean="0"/>
              <a:t>0</a:t>
            </a:r>
            <a:r>
              <a:rPr lang="en-US" altLang="zh-CN" sz="2000" dirty="0" smtClean="0"/>
              <a:t>u</a:t>
            </a:r>
            <a:r>
              <a:rPr lang="en-US" altLang="zh-CN" sz="2000" baseline="-25000" dirty="0" smtClean="0"/>
              <a:t>1</a:t>
            </a:r>
            <a:r>
              <a:rPr lang="en-US" altLang="zh-CN" sz="2000" dirty="0" smtClean="0"/>
              <a:t>u</a:t>
            </a:r>
            <a:r>
              <a:rPr lang="en-US" altLang="zh-CN" sz="2000" baseline="-25000" dirty="0" smtClean="0"/>
              <a:t>1</a:t>
            </a:r>
            <a:r>
              <a:rPr lang="en-US" altLang="zh-CN" sz="2000" dirty="0" smtClean="0"/>
              <a:t>..u</a:t>
            </a:r>
            <a:r>
              <a:rPr lang="en-US" altLang="zh-CN" sz="2000" baseline="-25000" dirty="0" smtClean="0"/>
              <a:t>s</a:t>
            </a:r>
            <a:r>
              <a:rPr lang="zh-CN" altLang="en-US" sz="2000" dirty="0" smtClean="0"/>
              <a:t>是</a:t>
            </a:r>
            <a:r>
              <a:rPr lang="en-US" altLang="zh-CN" sz="2000" dirty="0" smtClean="0"/>
              <a:t>u</a:t>
            </a:r>
            <a:r>
              <a:rPr lang="en-US" altLang="zh-CN" sz="2000" baseline="-25000" dirty="0" smtClean="0"/>
              <a:t>s</a:t>
            </a:r>
            <a:r>
              <a:rPr lang="zh-CN" altLang="en-US" sz="2000" dirty="0" smtClean="0"/>
              <a:t>的最短路径。</a:t>
            </a:r>
            <a:endParaRPr lang="zh-CN" altLang="en-US" sz="2000" dirty="0"/>
          </a:p>
        </p:txBody>
      </p:sp>
      <p:sp>
        <p:nvSpPr>
          <p:cNvPr id="8" name="TextBox 7"/>
          <p:cNvSpPr txBox="1"/>
          <p:nvPr/>
        </p:nvSpPr>
        <p:spPr>
          <a:xfrm>
            <a:off x="5214942" y="3896875"/>
            <a:ext cx="3495911" cy="2246769"/>
          </a:xfrm>
          <a:prstGeom prst="rect">
            <a:avLst/>
          </a:prstGeom>
          <a:noFill/>
        </p:spPr>
        <p:txBody>
          <a:bodyPr wrap="square" rtlCol="0">
            <a:spAutoFit/>
          </a:bodyPr>
          <a:lstStyle/>
          <a:p>
            <a:pPr eaLnBrk="1" hangingPunct="1">
              <a:buFontTx/>
              <a:buNone/>
            </a:pPr>
            <a:r>
              <a:rPr lang="zh-CN" altLang="en-US" sz="2000" dirty="0" smtClean="0">
                <a:latin typeface="Times New Roman" pitchFamily="18" charset="0"/>
              </a:rPr>
              <a:t>从</a:t>
            </a:r>
            <a:r>
              <a:rPr lang="en-US" altLang="zh-CN" sz="2000" dirty="0" smtClean="0">
                <a:latin typeface="Times New Roman" pitchFamily="18" charset="0"/>
              </a:rPr>
              <a:t>v</a:t>
            </a:r>
            <a:r>
              <a:rPr lang="en-US" altLang="zh-CN" sz="2000" baseline="-25000" dirty="0" smtClean="0">
                <a:latin typeface="Times New Roman" pitchFamily="18" charset="0"/>
              </a:rPr>
              <a:t>0</a:t>
            </a:r>
            <a:r>
              <a:rPr lang="zh-CN" altLang="en-US" sz="2000" dirty="0" smtClean="0">
                <a:latin typeface="Times New Roman" pitchFamily="18" charset="0"/>
              </a:rPr>
              <a:t>到各顶点的最短路径</a:t>
            </a:r>
            <a:endParaRPr lang="en-US" altLang="zh-CN" sz="2000" dirty="0" smtClean="0">
              <a:latin typeface="Times New Roman" pitchFamily="18" charset="0"/>
            </a:endParaRPr>
          </a:p>
          <a:p>
            <a:pPr eaLnBrk="1" hangingPunct="1">
              <a:buFontTx/>
              <a:buNone/>
            </a:pPr>
            <a:endParaRPr lang="zh-CN" altLang="en-US" sz="2000" dirty="0" smtClean="0">
              <a:latin typeface="Times New Roman" pitchFamily="18" charset="0"/>
            </a:endParaRPr>
          </a:p>
          <a:p>
            <a:pPr eaLnBrk="1" hangingPunct="1">
              <a:buFontTx/>
              <a:buNone/>
            </a:pPr>
            <a:r>
              <a:rPr lang="zh-CN" altLang="en-US" sz="2000" dirty="0" smtClean="0">
                <a:latin typeface="Times New Roman" pitchFamily="18" charset="0"/>
              </a:rPr>
              <a:t>              路径               长度</a:t>
            </a:r>
          </a:p>
          <a:p>
            <a:pPr eaLnBrk="1" hangingPunct="1">
              <a:buFontTx/>
              <a:buNone/>
            </a:pPr>
            <a:r>
              <a:rPr lang="en-US" altLang="zh-CN" sz="2000" dirty="0" smtClean="0">
                <a:latin typeface="Times New Roman" pitchFamily="18" charset="0"/>
              </a:rPr>
              <a:t>        (1)  v</a:t>
            </a:r>
            <a:r>
              <a:rPr lang="en-US" altLang="zh-CN" sz="2000" baseline="-25000" dirty="0" smtClean="0">
                <a:latin typeface="Times New Roman" pitchFamily="18" charset="0"/>
              </a:rPr>
              <a:t>0</a:t>
            </a:r>
            <a:r>
              <a:rPr lang="en-US" altLang="zh-CN" sz="2000" dirty="0" smtClean="0">
                <a:latin typeface="Times New Roman" pitchFamily="18" charset="0"/>
              </a:rPr>
              <a:t>v</a:t>
            </a:r>
            <a:r>
              <a:rPr lang="en-US" altLang="zh-CN" sz="2000" baseline="-25000" dirty="0" smtClean="0">
                <a:latin typeface="Times New Roman" pitchFamily="18" charset="0"/>
              </a:rPr>
              <a:t>2</a:t>
            </a:r>
            <a:r>
              <a:rPr lang="en-US" altLang="zh-CN" sz="2000" dirty="0" smtClean="0">
                <a:latin typeface="Times New Roman" pitchFamily="18" charset="0"/>
              </a:rPr>
              <a:t>                 10</a:t>
            </a:r>
          </a:p>
          <a:p>
            <a:pPr eaLnBrk="1" hangingPunct="1">
              <a:buFontTx/>
              <a:buNone/>
            </a:pPr>
            <a:r>
              <a:rPr lang="en-US" altLang="zh-CN" sz="2000" dirty="0" smtClean="0">
                <a:latin typeface="Times New Roman" pitchFamily="18" charset="0"/>
              </a:rPr>
              <a:t>        (2)  v</a:t>
            </a:r>
            <a:r>
              <a:rPr lang="en-US" altLang="zh-CN" sz="2000" baseline="-25000" dirty="0" smtClean="0">
                <a:latin typeface="Times New Roman" pitchFamily="18" charset="0"/>
              </a:rPr>
              <a:t>0</a:t>
            </a:r>
            <a:r>
              <a:rPr lang="en-US" altLang="zh-CN" sz="2000" dirty="0" smtClean="0">
                <a:latin typeface="Times New Roman" pitchFamily="18" charset="0"/>
              </a:rPr>
              <a:t>v</a:t>
            </a:r>
            <a:r>
              <a:rPr lang="en-US" altLang="zh-CN" sz="2000" baseline="-25000" dirty="0" smtClean="0">
                <a:latin typeface="Times New Roman" pitchFamily="18" charset="0"/>
              </a:rPr>
              <a:t>2</a:t>
            </a:r>
            <a:r>
              <a:rPr lang="en-US" altLang="zh-CN" sz="2000" dirty="0" smtClean="0">
                <a:latin typeface="Times New Roman" pitchFamily="18" charset="0"/>
              </a:rPr>
              <a:t>v</a:t>
            </a:r>
            <a:r>
              <a:rPr lang="en-US" altLang="zh-CN" sz="2000" baseline="-25000" dirty="0" smtClean="0">
                <a:latin typeface="Times New Roman" pitchFamily="18" charset="0"/>
              </a:rPr>
              <a:t>3</a:t>
            </a:r>
            <a:r>
              <a:rPr lang="en-US" altLang="zh-CN" sz="2000" dirty="0" smtClean="0">
                <a:latin typeface="Times New Roman" pitchFamily="18" charset="0"/>
              </a:rPr>
              <a:t>              25</a:t>
            </a:r>
          </a:p>
          <a:p>
            <a:pPr eaLnBrk="1" hangingPunct="1">
              <a:buFontTx/>
              <a:buNone/>
            </a:pPr>
            <a:r>
              <a:rPr lang="en-US" altLang="zh-CN" sz="2000" dirty="0" smtClean="0">
                <a:latin typeface="Times New Roman" pitchFamily="18" charset="0"/>
              </a:rPr>
              <a:t>        (3)  v</a:t>
            </a:r>
            <a:r>
              <a:rPr lang="en-US" altLang="zh-CN" sz="2000" baseline="-25000" dirty="0" smtClean="0">
                <a:latin typeface="Times New Roman" pitchFamily="18" charset="0"/>
              </a:rPr>
              <a:t>0</a:t>
            </a:r>
            <a:r>
              <a:rPr lang="en-US" altLang="zh-CN" sz="2000" dirty="0" smtClean="0">
                <a:latin typeface="Times New Roman" pitchFamily="18" charset="0"/>
              </a:rPr>
              <a:t>v</a:t>
            </a:r>
            <a:r>
              <a:rPr lang="en-US" altLang="zh-CN" sz="2000" baseline="-25000" dirty="0" smtClean="0">
                <a:latin typeface="Times New Roman" pitchFamily="18" charset="0"/>
              </a:rPr>
              <a:t>2</a:t>
            </a:r>
            <a:r>
              <a:rPr lang="en-US" altLang="zh-CN" sz="2000" dirty="0" smtClean="0">
                <a:latin typeface="Times New Roman" pitchFamily="18" charset="0"/>
              </a:rPr>
              <a:t>v</a:t>
            </a:r>
            <a:r>
              <a:rPr lang="en-US" altLang="zh-CN" sz="2000" baseline="-25000" dirty="0" smtClean="0">
                <a:latin typeface="Times New Roman" pitchFamily="18" charset="0"/>
              </a:rPr>
              <a:t>3</a:t>
            </a:r>
            <a:r>
              <a:rPr lang="en-US" altLang="zh-CN" sz="2000" dirty="0" smtClean="0">
                <a:latin typeface="Times New Roman" pitchFamily="18" charset="0"/>
              </a:rPr>
              <a:t>v</a:t>
            </a:r>
            <a:r>
              <a:rPr lang="en-US" altLang="zh-CN" sz="2000" baseline="-25000" dirty="0" smtClean="0">
                <a:latin typeface="Times New Roman" pitchFamily="18" charset="0"/>
              </a:rPr>
              <a:t>1</a:t>
            </a:r>
            <a:r>
              <a:rPr lang="en-US" altLang="zh-CN" sz="2000" dirty="0" smtClean="0">
                <a:latin typeface="Times New Roman" pitchFamily="18" charset="0"/>
              </a:rPr>
              <a:t>           45</a:t>
            </a:r>
          </a:p>
          <a:p>
            <a:pPr eaLnBrk="1" hangingPunct="1">
              <a:buFontTx/>
              <a:buNone/>
            </a:pPr>
            <a:r>
              <a:rPr lang="en-US" altLang="zh-CN" sz="2000" dirty="0" smtClean="0">
                <a:latin typeface="Times New Roman" pitchFamily="18" charset="0"/>
              </a:rPr>
              <a:t>        (4)  v</a:t>
            </a:r>
            <a:r>
              <a:rPr lang="en-US" altLang="zh-CN" sz="2000" baseline="-25000" dirty="0" smtClean="0">
                <a:latin typeface="Times New Roman" pitchFamily="18" charset="0"/>
              </a:rPr>
              <a:t>0</a:t>
            </a:r>
            <a:r>
              <a:rPr lang="en-US" altLang="zh-CN" sz="2000" dirty="0" smtClean="0">
                <a:latin typeface="Times New Roman" pitchFamily="18" charset="0"/>
              </a:rPr>
              <a:t>v</a:t>
            </a:r>
            <a:r>
              <a:rPr lang="en-US" altLang="zh-CN" sz="2000" baseline="-25000" dirty="0" smtClean="0">
                <a:latin typeface="Times New Roman" pitchFamily="18" charset="0"/>
              </a:rPr>
              <a:t>4</a:t>
            </a:r>
            <a:r>
              <a:rPr lang="en-US" altLang="zh-CN" sz="2000" dirty="0" smtClean="0">
                <a:latin typeface="Times New Roman" pitchFamily="18" charset="0"/>
              </a:rPr>
              <a:t>                 45</a:t>
            </a:r>
            <a:endParaRPr lang="zh-CN" altLang="en-US" sz="2000" dirty="0" smtClean="0">
              <a:latin typeface="Times New Roman" pitchFamily="18" charset="0"/>
            </a:endParaRPr>
          </a:p>
        </p:txBody>
      </p:sp>
      <p:grpSp>
        <p:nvGrpSpPr>
          <p:cNvPr id="9" name="Group 39"/>
          <p:cNvGrpSpPr>
            <a:grpSpLocks/>
          </p:cNvGrpSpPr>
          <p:nvPr/>
        </p:nvGrpSpPr>
        <p:grpSpPr bwMode="auto">
          <a:xfrm>
            <a:off x="5403879" y="1482728"/>
            <a:ext cx="3311525" cy="2303462"/>
            <a:chOff x="3334" y="845"/>
            <a:chExt cx="2086" cy="1451"/>
          </a:xfrm>
        </p:grpSpPr>
        <p:grpSp>
          <p:nvGrpSpPr>
            <p:cNvPr id="10" name="Group 8"/>
            <p:cNvGrpSpPr>
              <a:grpSpLocks/>
            </p:cNvGrpSpPr>
            <p:nvPr/>
          </p:nvGrpSpPr>
          <p:grpSpPr bwMode="auto">
            <a:xfrm>
              <a:off x="3334" y="844"/>
              <a:ext cx="2080" cy="1346"/>
              <a:chOff x="360" y="2689"/>
              <a:chExt cx="2841" cy="1814"/>
            </a:xfrm>
          </p:grpSpPr>
          <p:sp>
            <p:nvSpPr>
              <p:cNvPr id="29" name="Rectangle 9"/>
              <p:cNvSpPr>
                <a:spLocks noChangeArrowheads="1"/>
              </p:cNvSpPr>
              <p:nvPr/>
            </p:nvSpPr>
            <p:spPr bwMode="auto">
              <a:xfrm>
                <a:off x="1800" y="2689"/>
                <a:ext cx="306" cy="255"/>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45</a:t>
                </a:r>
                <a:endParaRPr lang="en-US" altLang="zh-CN" sz="1600"/>
              </a:p>
            </p:txBody>
          </p:sp>
          <p:sp>
            <p:nvSpPr>
              <p:cNvPr id="30" name="Rectangle 10"/>
              <p:cNvSpPr>
                <a:spLocks noChangeArrowheads="1"/>
              </p:cNvSpPr>
              <p:nvPr/>
            </p:nvSpPr>
            <p:spPr bwMode="auto">
              <a:xfrm>
                <a:off x="1080" y="3000"/>
                <a:ext cx="306" cy="255"/>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50</a:t>
                </a:r>
                <a:endParaRPr lang="en-US" altLang="zh-CN" sz="1600"/>
              </a:p>
            </p:txBody>
          </p:sp>
          <p:sp>
            <p:nvSpPr>
              <p:cNvPr id="31" name="Rectangle 11"/>
              <p:cNvSpPr>
                <a:spLocks noChangeArrowheads="1"/>
              </p:cNvSpPr>
              <p:nvPr/>
            </p:nvSpPr>
            <p:spPr bwMode="auto">
              <a:xfrm>
                <a:off x="2160" y="3000"/>
                <a:ext cx="306" cy="255"/>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10</a:t>
                </a:r>
                <a:endParaRPr lang="en-US" altLang="zh-CN" sz="1600"/>
              </a:p>
            </p:txBody>
          </p:sp>
          <p:sp>
            <p:nvSpPr>
              <p:cNvPr id="32" name="Rectangle 12"/>
              <p:cNvSpPr>
                <a:spLocks noChangeArrowheads="1"/>
              </p:cNvSpPr>
              <p:nvPr/>
            </p:nvSpPr>
            <p:spPr bwMode="auto">
              <a:xfrm>
                <a:off x="2160" y="3469"/>
                <a:ext cx="306" cy="255"/>
              </a:xfrm>
              <a:prstGeom prst="rect">
                <a:avLst/>
              </a:prstGeom>
              <a:solidFill>
                <a:schemeClr val="bg1"/>
              </a:solidFill>
              <a:ln w="9525">
                <a:noFill/>
                <a:miter lim="800000"/>
                <a:headEnd/>
                <a:tailEnd/>
              </a:ln>
            </p:spPr>
            <p:txBody>
              <a:bodyPr lIns="0" tIns="0" rIns="0" bIns="0"/>
              <a:lstStyle/>
              <a:p>
                <a:pPr algn="just"/>
                <a:r>
                  <a:rPr lang="en-US" altLang="zh-CN" sz="1600" dirty="0">
                    <a:latin typeface="Times New Roman" pitchFamily="18" charset="0"/>
                  </a:rPr>
                  <a:t>35</a:t>
                </a:r>
                <a:endParaRPr lang="en-US" altLang="zh-CN" sz="1600" dirty="0"/>
              </a:p>
            </p:txBody>
          </p:sp>
          <p:sp>
            <p:nvSpPr>
              <p:cNvPr id="33" name="Rectangle 13"/>
              <p:cNvSpPr>
                <a:spLocks noChangeArrowheads="1"/>
              </p:cNvSpPr>
              <p:nvPr/>
            </p:nvSpPr>
            <p:spPr bwMode="auto">
              <a:xfrm>
                <a:off x="2895" y="3780"/>
                <a:ext cx="306" cy="255"/>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30</a:t>
                </a:r>
                <a:endParaRPr lang="en-US" altLang="zh-CN" sz="1600"/>
              </a:p>
            </p:txBody>
          </p:sp>
          <p:sp>
            <p:nvSpPr>
              <p:cNvPr id="34" name="Rectangle 14"/>
              <p:cNvSpPr>
                <a:spLocks noChangeArrowheads="1"/>
              </p:cNvSpPr>
              <p:nvPr/>
            </p:nvSpPr>
            <p:spPr bwMode="auto">
              <a:xfrm>
                <a:off x="2340" y="4248"/>
                <a:ext cx="306" cy="255"/>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30</a:t>
                </a:r>
                <a:endParaRPr lang="en-US" altLang="zh-CN" sz="1600"/>
              </a:p>
            </p:txBody>
          </p:sp>
          <p:sp>
            <p:nvSpPr>
              <p:cNvPr id="35" name="Rectangle 15"/>
              <p:cNvSpPr>
                <a:spLocks noChangeArrowheads="1"/>
              </p:cNvSpPr>
              <p:nvPr/>
            </p:nvSpPr>
            <p:spPr bwMode="auto">
              <a:xfrm>
                <a:off x="1620" y="3780"/>
                <a:ext cx="306" cy="255"/>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20</a:t>
                </a:r>
                <a:endParaRPr lang="en-US" altLang="zh-CN" sz="1600"/>
              </a:p>
            </p:txBody>
          </p:sp>
          <p:sp>
            <p:nvSpPr>
              <p:cNvPr id="36" name="Rectangle 16"/>
              <p:cNvSpPr>
                <a:spLocks noChangeArrowheads="1"/>
              </p:cNvSpPr>
              <p:nvPr/>
            </p:nvSpPr>
            <p:spPr bwMode="auto">
              <a:xfrm>
                <a:off x="1260" y="3832"/>
                <a:ext cx="306" cy="255"/>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15</a:t>
                </a:r>
                <a:endParaRPr lang="en-US" altLang="zh-CN" sz="1600"/>
              </a:p>
            </p:txBody>
          </p:sp>
          <p:sp>
            <p:nvSpPr>
              <p:cNvPr id="37" name="Rectangle 17"/>
              <p:cNvSpPr>
                <a:spLocks noChangeArrowheads="1"/>
              </p:cNvSpPr>
              <p:nvPr/>
            </p:nvSpPr>
            <p:spPr bwMode="auto">
              <a:xfrm>
                <a:off x="837" y="3663"/>
                <a:ext cx="306" cy="255"/>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10</a:t>
                </a:r>
                <a:endParaRPr lang="en-US" altLang="zh-CN" sz="1600"/>
              </a:p>
            </p:txBody>
          </p:sp>
          <p:sp>
            <p:nvSpPr>
              <p:cNvPr id="38" name="Rectangle 18"/>
              <p:cNvSpPr>
                <a:spLocks noChangeArrowheads="1"/>
              </p:cNvSpPr>
              <p:nvPr/>
            </p:nvSpPr>
            <p:spPr bwMode="auto">
              <a:xfrm>
                <a:off x="360" y="3780"/>
                <a:ext cx="306" cy="255"/>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20</a:t>
                </a:r>
                <a:endParaRPr lang="en-US" altLang="zh-CN" sz="1600"/>
              </a:p>
            </p:txBody>
          </p:sp>
          <p:sp>
            <p:nvSpPr>
              <p:cNvPr id="39" name="Rectangle 19"/>
              <p:cNvSpPr>
                <a:spLocks noChangeArrowheads="1"/>
              </p:cNvSpPr>
              <p:nvPr/>
            </p:nvSpPr>
            <p:spPr bwMode="auto">
              <a:xfrm>
                <a:off x="1080" y="4248"/>
                <a:ext cx="306" cy="255"/>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15</a:t>
                </a:r>
                <a:endParaRPr lang="en-US" altLang="zh-CN" sz="1600"/>
              </a:p>
            </p:txBody>
          </p:sp>
        </p:grpSp>
        <p:grpSp>
          <p:nvGrpSpPr>
            <p:cNvPr id="11" name="Group 20"/>
            <p:cNvGrpSpPr>
              <a:grpSpLocks/>
            </p:cNvGrpSpPr>
            <p:nvPr/>
          </p:nvGrpSpPr>
          <p:grpSpPr bwMode="auto">
            <a:xfrm>
              <a:off x="3443" y="1033"/>
              <a:ext cx="1975" cy="1273"/>
              <a:chOff x="2160" y="12984"/>
              <a:chExt cx="2700" cy="1716"/>
            </a:xfrm>
          </p:grpSpPr>
          <p:sp>
            <p:nvSpPr>
              <p:cNvPr id="12" name="Oval 21"/>
              <p:cNvSpPr>
                <a:spLocks noChangeArrowheads="1"/>
              </p:cNvSpPr>
              <p:nvPr/>
            </p:nvSpPr>
            <p:spPr bwMode="auto">
              <a:xfrm>
                <a:off x="2160" y="13140"/>
                <a:ext cx="540" cy="468"/>
              </a:xfrm>
              <a:prstGeom prst="ellipse">
                <a:avLst/>
              </a:prstGeom>
              <a:solidFill>
                <a:schemeClr val="bg1">
                  <a:alpha val="0"/>
                </a:schemeClr>
              </a:solidFill>
              <a:ln w="9525">
                <a:solidFill>
                  <a:schemeClr val="tx1"/>
                </a:solidFill>
                <a:round/>
                <a:headEnd/>
                <a:tailEnd/>
              </a:ln>
            </p:spPr>
            <p:txBody>
              <a:bodyPr lIns="36000" tIns="0" rIns="36000" bIns="0"/>
              <a:lstStyle/>
              <a:p>
                <a:pPr algn="just"/>
                <a:r>
                  <a:rPr lang="en-US" altLang="zh-CN">
                    <a:latin typeface="Times New Roman" pitchFamily="18" charset="0"/>
                  </a:rPr>
                  <a:t>V</a:t>
                </a:r>
                <a:r>
                  <a:rPr lang="en-US" altLang="zh-CN" baseline="-25000">
                    <a:latin typeface="Times New Roman" pitchFamily="18" charset="0"/>
                  </a:rPr>
                  <a:t>0</a:t>
                </a:r>
                <a:endParaRPr lang="en-US" altLang="zh-CN"/>
              </a:p>
            </p:txBody>
          </p:sp>
          <p:sp>
            <p:nvSpPr>
              <p:cNvPr id="13" name="Oval 22"/>
              <p:cNvSpPr>
                <a:spLocks noChangeArrowheads="1"/>
              </p:cNvSpPr>
              <p:nvPr/>
            </p:nvSpPr>
            <p:spPr bwMode="auto">
              <a:xfrm>
                <a:off x="2160" y="14232"/>
                <a:ext cx="540" cy="468"/>
              </a:xfrm>
              <a:prstGeom prst="ellipse">
                <a:avLst/>
              </a:prstGeom>
              <a:solidFill>
                <a:schemeClr val="bg1">
                  <a:alpha val="0"/>
                </a:schemeClr>
              </a:solidFill>
              <a:ln w="9525">
                <a:solidFill>
                  <a:schemeClr val="tx1"/>
                </a:solidFill>
                <a:round/>
                <a:headEnd/>
                <a:tailEnd/>
              </a:ln>
            </p:spPr>
            <p:txBody>
              <a:bodyPr lIns="36000" tIns="0" rIns="36000" bIns="0"/>
              <a:lstStyle/>
              <a:p>
                <a:pPr algn="just"/>
                <a:r>
                  <a:rPr lang="en-US" altLang="zh-CN">
                    <a:latin typeface="Times New Roman" pitchFamily="18" charset="0"/>
                  </a:rPr>
                  <a:t>V</a:t>
                </a:r>
                <a:r>
                  <a:rPr lang="en-US" altLang="zh-CN" baseline="-25000">
                    <a:latin typeface="Times New Roman" pitchFamily="18" charset="0"/>
                  </a:rPr>
                  <a:t>2</a:t>
                </a:r>
                <a:endParaRPr lang="en-US" altLang="zh-CN"/>
              </a:p>
            </p:txBody>
          </p:sp>
          <p:sp>
            <p:nvSpPr>
              <p:cNvPr id="14" name="Oval 23"/>
              <p:cNvSpPr>
                <a:spLocks noChangeArrowheads="1"/>
              </p:cNvSpPr>
              <p:nvPr/>
            </p:nvSpPr>
            <p:spPr bwMode="auto">
              <a:xfrm>
                <a:off x="3240" y="13140"/>
                <a:ext cx="540" cy="468"/>
              </a:xfrm>
              <a:prstGeom prst="ellipse">
                <a:avLst/>
              </a:prstGeom>
              <a:solidFill>
                <a:schemeClr val="bg1">
                  <a:alpha val="0"/>
                </a:schemeClr>
              </a:solidFill>
              <a:ln w="9525">
                <a:solidFill>
                  <a:schemeClr val="tx1"/>
                </a:solidFill>
                <a:round/>
                <a:headEnd/>
                <a:tailEnd/>
              </a:ln>
            </p:spPr>
            <p:txBody>
              <a:bodyPr lIns="36000" tIns="0" rIns="36000" bIns="0"/>
              <a:lstStyle/>
              <a:p>
                <a:pPr algn="just"/>
                <a:r>
                  <a:rPr lang="en-US" altLang="zh-CN">
                    <a:latin typeface="Times New Roman" pitchFamily="18" charset="0"/>
                  </a:rPr>
                  <a:t>V</a:t>
                </a:r>
                <a:r>
                  <a:rPr lang="en-US" altLang="zh-CN" baseline="-25000">
                    <a:latin typeface="Times New Roman" pitchFamily="18" charset="0"/>
                  </a:rPr>
                  <a:t>1</a:t>
                </a:r>
                <a:endParaRPr lang="en-US" altLang="zh-CN"/>
              </a:p>
            </p:txBody>
          </p:sp>
          <p:sp>
            <p:nvSpPr>
              <p:cNvPr id="15" name="Oval 24"/>
              <p:cNvSpPr>
                <a:spLocks noChangeArrowheads="1"/>
              </p:cNvSpPr>
              <p:nvPr/>
            </p:nvSpPr>
            <p:spPr bwMode="auto">
              <a:xfrm>
                <a:off x="4320" y="13140"/>
                <a:ext cx="540" cy="468"/>
              </a:xfrm>
              <a:prstGeom prst="ellipse">
                <a:avLst/>
              </a:prstGeom>
              <a:solidFill>
                <a:schemeClr val="bg1">
                  <a:alpha val="0"/>
                </a:schemeClr>
              </a:solidFill>
              <a:ln w="9525">
                <a:solidFill>
                  <a:schemeClr val="tx1"/>
                </a:solidFill>
                <a:round/>
                <a:headEnd/>
                <a:tailEnd/>
              </a:ln>
            </p:spPr>
            <p:txBody>
              <a:bodyPr lIns="36000" tIns="0" rIns="36000" bIns="0"/>
              <a:lstStyle/>
              <a:p>
                <a:pPr algn="just"/>
                <a:r>
                  <a:rPr lang="en-US" altLang="zh-CN">
                    <a:latin typeface="Times New Roman" pitchFamily="18" charset="0"/>
                  </a:rPr>
                  <a:t>V</a:t>
                </a:r>
                <a:r>
                  <a:rPr lang="en-US" altLang="zh-CN" baseline="-25000">
                    <a:latin typeface="Times New Roman" pitchFamily="18" charset="0"/>
                  </a:rPr>
                  <a:t>4</a:t>
                </a:r>
                <a:endParaRPr lang="en-US" altLang="zh-CN"/>
              </a:p>
            </p:txBody>
          </p:sp>
          <p:sp>
            <p:nvSpPr>
              <p:cNvPr id="16" name="Oval 25"/>
              <p:cNvSpPr>
                <a:spLocks noChangeArrowheads="1"/>
              </p:cNvSpPr>
              <p:nvPr/>
            </p:nvSpPr>
            <p:spPr bwMode="auto">
              <a:xfrm>
                <a:off x="4320" y="14232"/>
                <a:ext cx="540" cy="468"/>
              </a:xfrm>
              <a:prstGeom prst="ellipse">
                <a:avLst/>
              </a:prstGeom>
              <a:solidFill>
                <a:schemeClr val="bg1">
                  <a:alpha val="0"/>
                </a:schemeClr>
              </a:solidFill>
              <a:ln w="9525">
                <a:solidFill>
                  <a:schemeClr val="tx1"/>
                </a:solidFill>
                <a:round/>
                <a:headEnd/>
                <a:tailEnd/>
              </a:ln>
            </p:spPr>
            <p:txBody>
              <a:bodyPr lIns="36000" tIns="0" rIns="36000" bIns="0"/>
              <a:lstStyle/>
              <a:p>
                <a:pPr algn="just"/>
                <a:r>
                  <a:rPr lang="en-US" altLang="zh-CN">
                    <a:latin typeface="Times New Roman" pitchFamily="18" charset="0"/>
                  </a:rPr>
                  <a:t>V</a:t>
                </a:r>
                <a:r>
                  <a:rPr lang="en-US" altLang="zh-CN" baseline="-25000">
                    <a:latin typeface="Times New Roman" pitchFamily="18" charset="0"/>
                  </a:rPr>
                  <a:t>5</a:t>
                </a:r>
                <a:endParaRPr lang="en-US" altLang="zh-CN"/>
              </a:p>
            </p:txBody>
          </p:sp>
          <p:sp>
            <p:nvSpPr>
              <p:cNvPr id="17" name="Oval 26"/>
              <p:cNvSpPr>
                <a:spLocks noChangeArrowheads="1"/>
              </p:cNvSpPr>
              <p:nvPr/>
            </p:nvSpPr>
            <p:spPr bwMode="auto">
              <a:xfrm>
                <a:off x="3240" y="14232"/>
                <a:ext cx="540" cy="468"/>
              </a:xfrm>
              <a:prstGeom prst="ellipse">
                <a:avLst/>
              </a:prstGeom>
              <a:solidFill>
                <a:schemeClr val="bg1">
                  <a:alpha val="0"/>
                </a:schemeClr>
              </a:solidFill>
              <a:ln w="9525">
                <a:solidFill>
                  <a:schemeClr val="tx1"/>
                </a:solidFill>
                <a:round/>
                <a:headEnd/>
                <a:tailEnd/>
              </a:ln>
            </p:spPr>
            <p:txBody>
              <a:bodyPr lIns="36000" tIns="0" rIns="36000" bIns="0"/>
              <a:lstStyle/>
              <a:p>
                <a:pPr algn="just"/>
                <a:r>
                  <a:rPr lang="en-US" altLang="zh-CN">
                    <a:latin typeface="Times New Roman" pitchFamily="18" charset="0"/>
                  </a:rPr>
                  <a:t>V</a:t>
                </a:r>
                <a:r>
                  <a:rPr lang="en-US" altLang="zh-CN" baseline="-25000">
                    <a:latin typeface="Times New Roman" pitchFamily="18" charset="0"/>
                  </a:rPr>
                  <a:t>3</a:t>
                </a:r>
                <a:endParaRPr lang="en-US" altLang="zh-CN"/>
              </a:p>
            </p:txBody>
          </p:sp>
          <p:sp>
            <p:nvSpPr>
              <p:cNvPr id="18" name="Line 27"/>
              <p:cNvSpPr>
                <a:spLocks noChangeShapeType="1"/>
              </p:cNvSpPr>
              <p:nvPr/>
            </p:nvSpPr>
            <p:spPr bwMode="auto">
              <a:xfrm>
                <a:off x="2475" y="13608"/>
                <a:ext cx="0" cy="624"/>
              </a:xfrm>
              <a:prstGeom prst="line">
                <a:avLst/>
              </a:prstGeom>
              <a:noFill/>
              <a:ln w="9525">
                <a:solidFill>
                  <a:schemeClr val="tx1"/>
                </a:solidFill>
                <a:round/>
                <a:headEnd/>
                <a:tailEnd type="triangle" w="med" len="med"/>
              </a:ln>
            </p:spPr>
            <p:txBody>
              <a:bodyPr/>
              <a:lstStyle/>
              <a:p>
                <a:endParaRPr lang="zh-CN" altLang="en-US"/>
              </a:p>
            </p:txBody>
          </p:sp>
          <p:sp>
            <p:nvSpPr>
              <p:cNvPr id="19" name="Line 28"/>
              <p:cNvSpPr>
                <a:spLocks noChangeShapeType="1"/>
              </p:cNvSpPr>
              <p:nvPr/>
            </p:nvSpPr>
            <p:spPr bwMode="auto">
              <a:xfrm flipV="1">
                <a:off x="2340" y="13608"/>
                <a:ext cx="0" cy="624"/>
              </a:xfrm>
              <a:prstGeom prst="line">
                <a:avLst/>
              </a:prstGeom>
              <a:noFill/>
              <a:ln w="9525">
                <a:solidFill>
                  <a:schemeClr val="tx1"/>
                </a:solidFill>
                <a:round/>
                <a:headEnd/>
                <a:tailEnd type="triangle" w="med" len="med"/>
              </a:ln>
            </p:spPr>
            <p:txBody>
              <a:bodyPr/>
              <a:lstStyle/>
              <a:p>
                <a:endParaRPr lang="zh-CN" altLang="en-US"/>
              </a:p>
            </p:txBody>
          </p:sp>
          <p:sp>
            <p:nvSpPr>
              <p:cNvPr id="20" name="Line 29"/>
              <p:cNvSpPr>
                <a:spLocks noChangeShapeType="1"/>
              </p:cNvSpPr>
              <p:nvPr/>
            </p:nvSpPr>
            <p:spPr bwMode="auto">
              <a:xfrm>
                <a:off x="2700" y="13296"/>
                <a:ext cx="540" cy="0"/>
              </a:xfrm>
              <a:prstGeom prst="line">
                <a:avLst/>
              </a:prstGeom>
              <a:noFill/>
              <a:ln w="9525">
                <a:solidFill>
                  <a:schemeClr val="tx1"/>
                </a:solidFill>
                <a:round/>
                <a:headEnd/>
                <a:tailEnd type="triangle" w="med" len="med"/>
              </a:ln>
            </p:spPr>
            <p:txBody>
              <a:bodyPr/>
              <a:lstStyle/>
              <a:p>
                <a:endParaRPr lang="zh-CN" altLang="en-US"/>
              </a:p>
            </p:txBody>
          </p:sp>
          <p:sp>
            <p:nvSpPr>
              <p:cNvPr id="21" name="Line 30"/>
              <p:cNvSpPr>
                <a:spLocks noChangeShapeType="1"/>
              </p:cNvSpPr>
              <p:nvPr/>
            </p:nvSpPr>
            <p:spPr bwMode="auto">
              <a:xfrm>
                <a:off x="3780" y="13296"/>
                <a:ext cx="540" cy="0"/>
              </a:xfrm>
              <a:prstGeom prst="line">
                <a:avLst/>
              </a:prstGeom>
              <a:noFill/>
              <a:ln w="9525">
                <a:solidFill>
                  <a:schemeClr val="tx1"/>
                </a:solidFill>
                <a:round/>
                <a:headEnd/>
                <a:tailEnd type="triangle" w="med" len="med"/>
              </a:ln>
            </p:spPr>
            <p:txBody>
              <a:bodyPr/>
              <a:lstStyle/>
              <a:p>
                <a:endParaRPr lang="zh-CN" altLang="en-US"/>
              </a:p>
            </p:txBody>
          </p:sp>
          <p:sp>
            <p:nvSpPr>
              <p:cNvPr id="22" name="Freeform 31"/>
              <p:cNvSpPr>
                <a:spLocks/>
              </p:cNvSpPr>
              <p:nvPr/>
            </p:nvSpPr>
            <p:spPr bwMode="auto">
              <a:xfrm>
                <a:off x="2520" y="12984"/>
                <a:ext cx="1980" cy="156"/>
              </a:xfrm>
              <a:custGeom>
                <a:avLst/>
                <a:gdLst>
                  <a:gd name="T0" fmla="*/ 0 w 1980"/>
                  <a:gd name="T1" fmla="*/ 156 h 156"/>
                  <a:gd name="T2" fmla="*/ 1080 w 1980"/>
                  <a:gd name="T3" fmla="*/ 0 h 156"/>
                  <a:gd name="T4" fmla="*/ 1980 w 1980"/>
                  <a:gd name="T5" fmla="*/ 156 h 156"/>
                  <a:gd name="T6" fmla="*/ 0 60000 65536"/>
                  <a:gd name="T7" fmla="*/ 0 60000 65536"/>
                  <a:gd name="T8" fmla="*/ 0 60000 65536"/>
                  <a:gd name="T9" fmla="*/ 0 w 1980"/>
                  <a:gd name="T10" fmla="*/ 0 h 156"/>
                  <a:gd name="T11" fmla="*/ 1980 w 1980"/>
                  <a:gd name="T12" fmla="*/ 156 h 156"/>
                </a:gdLst>
                <a:ahLst/>
                <a:cxnLst>
                  <a:cxn ang="T6">
                    <a:pos x="T0" y="T1"/>
                  </a:cxn>
                  <a:cxn ang="T7">
                    <a:pos x="T2" y="T3"/>
                  </a:cxn>
                  <a:cxn ang="T8">
                    <a:pos x="T4" y="T5"/>
                  </a:cxn>
                </a:cxnLst>
                <a:rect l="T9" t="T10" r="T11" b="T12"/>
                <a:pathLst>
                  <a:path w="1980" h="156">
                    <a:moveTo>
                      <a:pt x="0" y="156"/>
                    </a:moveTo>
                    <a:cubicBezTo>
                      <a:pt x="375" y="78"/>
                      <a:pt x="750" y="0"/>
                      <a:pt x="1080" y="0"/>
                    </a:cubicBezTo>
                    <a:cubicBezTo>
                      <a:pt x="1410" y="0"/>
                      <a:pt x="1830" y="130"/>
                      <a:pt x="1980" y="156"/>
                    </a:cubicBezTo>
                  </a:path>
                </a:pathLst>
              </a:custGeom>
              <a:solidFill>
                <a:schemeClr val="bg1">
                  <a:alpha val="0"/>
                </a:schemeClr>
              </a:solidFill>
              <a:ln w="9525">
                <a:solidFill>
                  <a:schemeClr val="tx1"/>
                </a:solidFill>
                <a:round/>
                <a:headEnd/>
                <a:tailEnd type="triangle" w="med" len="med"/>
              </a:ln>
            </p:spPr>
            <p:txBody>
              <a:bodyPr/>
              <a:lstStyle/>
              <a:p>
                <a:endParaRPr lang="zh-CN" altLang="en-US"/>
              </a:p>
            </p:txBody>
          </p:sp>
          <p:sp>
            <p:nvSpPr>
              <p:cNvPr id="23" name="Line 32"/>
              <p:cNvSpPr>
                <a:spLocks noChangeShapeType="1"/>
              </p:cNvSpPr>
              <p:nvPr/>
            </p:nvSpPr>
            <p:spPr bwMode="auto">
              <a:xfrm flipH="1">
                <a:off x="2520" y="13608"/>
                <a:ext cx="900" cy="624"/>
              </a:xfrm>
              <a:prstGeom prst="line">
                <a:avLst/>
              </a:prstGeom>
              <a:noFill/>
              <a:ln w="9525">
                <a:solidFill>
                  <a:schemeClr val="tx1"/>
                </a:solidFill>
                <a:round/>
                <a:headEnd/>
                <a:tailEnd type="triangle" w="med" len="med"/>
              </a:ln>
            </p:spPr>
            <p:txBody>
              <a:bodyPr/>
              <a:lstStyle/>
              <a:p>
                <a:endParaRPr lang="zh-CN" altLang="en-US"/>
              </a:p>
            </p:txBody>
          </p:sp>
          <p:sp>
            <p:nvSpPr>
              <p:cNvPr id="24" name="Line 33"/>
              <p:cNvSpPr>
                <a:spLocks noChangeShapeType="1"/>
              </p:cNvSpPr>
              <p:nvPr/>
            </p:nvSpPr>
            <p:spPr bwMode="auto">
              <a:xfrm>
                <a:off x="2700" y="14544"/>
                <a:ext cx="540" cy="0"/>
              </a:xfrm>
              <a:prstGeom prst="line">
                <a:avLst/>
              </a:prstGeom>
              <a:noFill/>
              <a:ln w="9525">
                <a:solidFill>
                  <a:schemeClr val="tx1"/>
                </a:solidFill>
                <a:round/>
                <a:headEnd/>
                <a:tailEnd type="triangle" w="med" len="med"/>
              </a:ln>
            </p:spPr>
            <p:txBody>
              <a:bodyPr/>
              <a:lstStyle/>
              <a:p>
                <a:endParaRPr lang="zh-CN" altLang="en-US"/>
              </a:p>
            </p:txBody>
          </p:sp>
          <p:sp>
            <p:nvSpPr>
              <p:cNvPr id="25" name="Line 34"/>
              <p:cNvSpPr>
                <a:spLocks noChangeShapeType="1"/>
              </p:cNvSpPr>
              <p:nvPr/>
            </p:nvSpPr>
            <p:spPr bwMode="auto">
              <a:xfrm flipV="1">
                <a:off x="3525" y="13608"/>
                <a:ext cx="0" cy="624"/>
              </a:xfrm>
              <a:prstGeom prst="line">
                <a:avLst/>
              </a:prstGeom>
              <a:noFill/>
              <a:ln w="9525">
                <a:solidFill>
                  <a:schemeClr val="tx1"/>
                </a:solidFill>
                <a:round/>
                <a:headEnd/>
                <a:tailEnd type="triangle" w="med" len="med"/>
              </a:ln>
            </p:spPr>
            <p:txBody>
              <a:bodyPr/>
              <a:lstStyle/>
              <a:p>
                <a:endParaRPr lang="zh-CN" altLang="en-US"/>
              </a:p>
            </p:txBody>
          </p:sp>
          <p:sp>
            <p:nvSpPr>
              <p:cNvPr id="26" name="Line 35"/>
              <p:cNvSpPr>
                <a:spLocks noChangeShapeType="1"/>
              </p:cNvSpPr>
              <p:nvPr/>
            </p:nvSpPr>
            <p:spPr bwMode="auto">
              <a:xfrm flipH="1">
                <a:off x="3780" y="14544"/>
                <a:ext cx="540" cy="0"/>
              </a:xfrm>
              <a:prstGeom prst="line">
                <a:avLst/>
              </a:prstGeom>
              <a:noFill/>
              <a:ln w="9525">
                <a:solidFill>
                  <a:schemeClr val="tx1"/>
                </a:solidFill>
                <a:round/>
                <a:headEnd/>
                <a:tailEnd type="triangle" w="med" len="med"/>
              </a:ln>
            </p:spPr>
            <p:txBody>
              <a:bodyPr/>
              <a:lstStyle/>
              <a:p>
                <a:endParaRPr lang="zh-CN" altLang="en-US"/>
              </a:p>
            </p:txBody>
          </p:sp>
          <p:sp>
            <p:nvSpPr>
              <p:cNvPr id="27" name="Freeform 36"/>
              <p:cNvSpPr>
                <a:spLocks/>
              </p:cNvSpPr>
              <p:nvPr/>
            </p:nvSpPr>
            <p:spPr bwMode="auto">
              <a:xfrm>
                <a:off x="3780" y="13608"/>
                <a:ext cx="900" cy="780"/>
              </a:xfrm>
              <a:custGeom>
                <a:avLst/>
                <a:gdLst>
                  <a:gd name="T0" fmla="*/ 1406 w 720"/>
                  <a:gd name="T1" fmla="*/ 0 h 780"/>
                  <a:gd name="T2" fmla="*/ 1055 w 720"/>
                  <a:gd name="T3" fmla="*/ 312 h 780"/>
                  <a:gd name="T4" fmla="*/ 0 w 720"/>
                  <a:gd name="T5" fmla="*/ 780 h 780"/>
                  <a:gd name="T6" fmla="*/ 0 60000 65536"/>
                  <a:gd name="T7" fmla="*/ 0 60000 65536"/>
                  <a:gd name="T8" fmla="*/ 0 60000 65536"/>
                  <a:gd name="T9" fmla="*/ 0 w 720"/>
                  <a:gd name="T10" fmla="*/ 0 h 780"/>
                  <a:gd name="T11" fmla="*/ 720 w 720"/>
                  <a:gd name="T12" fmla="*/ 780 h 780"/>
                </a:gdLst>
                <a:ahLst/>
                <a:cxnLst>
                  <a:cxn ang="T6">
                    <a:pos x="T0" y="T1"/>
                  </a:cxn>
                  <a:cxn ang="T7">
                    <a:pos x="T2" y="T3"/>
                  </a:cxn>
                  <a:cxn ang="T8">
                    <a:pos x="T4" y="T5"/>
                  </a:cxn>
                </a:cxnLst>
                <a:rect l="T9" t="T10" r="T11" b="T12"/>
                <a:pathLst>
                  <a:path w="720" h="780">
                    <a:moveTo>
                      <a:pt x="720" y="0"/>
                    </a:moveTo>
                    <a:cubicBezTo>
                      <a:pt x="690" y="91"/>
                      <a:pt x="660" y="182"/>
                      <a:pt x="540" y="312"/>
                    </a:cubicBezTo>
                    <a:cubicBezTo>
                      <a:pt x="420" y="442"/>
                      <a:pt x="90" y="702"/>
                      <a:pt x="0" y="780"/>
                    </a:cubicBezTo>
                  </a:path>
                </a:pathLst>
              </a:custGeom>
              <a:solidFill>
                <a:schemeClr val="bg1">
                  <a:alpha val="0"/>
                </a:schemeClr>
              </a:solidFill>
              <a:ln w="9525">
                <a:solidFill>
                  <a:schemeClr val="tx1"/>
                </a:solidFill>
                <a:round/>
                <a:headEnd/>
                <a:tailEnd type="triangle" w="med" len="med"/>
              </a:ln>
            </p:spPr>
            <p:txBody>
              <a:bodyPr/>
              <a:lstStyle/>
              <a:p>
                <a:endParaRPr lang="zh-CN" altLang="en-US"/>
              </a:p>
            </p:txBody>
          </p:sp>
          <p:sp>
            <p:nvSpPr>
              <p:cNvPr id="28" name="Freeform 37"/>
              <p:cNvSpPr>
                <a:spLocks/>
              </p:cNvSpPr>
              <p:nvPr/>
            </p:nvSpPr>
            <p:spPr bwMode="auto">
              <a:xfrm>
                <a:off x="3780" y="13608"/>
                <a:ext cx="720" cy="780"/>
              </a:xfrm>
              <a:custGeom>
                <a:avLst/>
                <a:gdLst>
                  <a:gd name="T0" fmla="*/ 0 w 720"/>
                  <a:gd name="T1" fmla="*/ 780 h 780"/>
                  <a:gd name="T2" fmla="*/ 180 w 720"/>
                  <a:gd name="T3" fmla="*/ 156 h 780"/>
                  <a:gd name="T4" fmla="*/ 720 w 720"/>
                  <a:gd name="T5" fmla="*/ 0 h 780"/>
                  <a:gd name="T6" fmla="*/ 0 60000 65536"/>
                  <a:gd name="T7" fmla="*/ 0 60000 65536"/>
                  <a:gd name="T8" fmla="*/ 0 60000 65536"/>
                  <a:gd name="T9" fmla="*/ 0 w 720"/>
                  <a:gd name="T10" fmla="*/ 0 h 780"/>
                  <a:gd name="T11" fmla="*/ 720 w 720"/>
                  <a:gd name="T12" fmla="*/ 780 h 780"/>
                </a:gdLst>
                <a:ahLst/>
                <a:cxnLst>
                  <a:cxn ang="T6">
                    <a:pos x="T0" y="T1"/>
                  </a:cxn>
                  <a:cxn ang="T7">
                    <a:pos x="T2" y="T3"/>
                  </a:cxn>
                  <a:cxn ang="T8">
                    <a:pos x="T4" y="T5"/>
                  </a:cxn>
                </a:cxnLst>
                <a:rect l="T9" t="T10" r="T11" b="T12"/>
                <a:pathLst>
                  <a:path w="720" h="780">
                    <a:moveTo>
                      <a:pt x="0" y="780"/>
                    </a:moveTo>
                    <a:cubicBezTo>
                      <a:pt x="30" y="533"/>
                      <a:pt x="60" y="286"/>
                      <a:pt x="180" y="156"/>
                    </a:cubicBezTo>
                    <a:cubicBezTo>
                      <a:pt x="300" y="26"/>
                      <a:pt x="630" y="26"/>
                      <a:pt x="720" y="0"/>
                    </a:cubicBezTo>
                  </a:path>
                </a:pathLst>
              </a:custGeom>
              <a:solidFill>
                <a:schemeClr val="bg1">
                  <a:alpha val="0"/>
                </a:schemeClr>
              </a:solidFill>
              <a:ln w="9525">
                <a:solidFill>
                  <a:schemeClr val="tx1"/>
                </a:solidFill>
                <a:round/>
                <a:headEnd/>
                <a:tailEnd type="triangle" w="med" len="med"/>
              </a:ln>
            </p:spPr>
            <p:txBody>
              <a:bodyPr/>
              <a:lstStyle/>
              <a:p>
                <a:endParaRPr lang="zh-CN" altLang="en-US"/>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a:r>
              <a:rPr lang="zh-CN" altLang="en-US" sz="4000" dirty="0" smtClean="0">
                <a:latin typeface="Times New Roman" pitchFamily="18" charset="0"/>
              </a:rPr>
              <a:t>单点源最短路径问题</a:t>
            </a:r>
            <a:r>
              <a:rPr lang="zh-CN" altLang="en-US" dirty="0" smtClean="0"/>
              <a:t/>
            </a:r>
            <a:br>
              <a:rPr lang="zh-CN" altLang="en-US" dirty="0" smtClean="0"/>
            </a:br>
            <a:endParaRPr lang="zh-CN" altLang="en-US" dirty="0"/>
          </a:p>
        </p:txBody>
      </p:sp>
      <p:sp>
        <p:nvSpPr>
          <p:cNvPr id="3" name="内容占位符 2"/>
          <p:cNvSpPr>
            <a:spLocks noGrp="1"/>
          </p:cNvSpPr>
          <p:nvPr>
            <p:ph idx="1"/>
          </p:nvPr>
        </p:nvSpPr>
        <p:spPr>
          <a:xfrm>
            <a:off x="-71470" y="1357298"/>
            <a:ext cx="5043494" cy="4773627"/>
          </a:xfrm>
        </p:spPr>
        <p:txBody>
          <a:bodyPr/>
          <a:lstStyle/>
          <a:p>
            <a:pPr lvl="1"/>
            <a:r>
              <a:rPr lang="en-US" altLang="zh-CN" sz="2800" dirty="0" err="1" smtClean="0">
                <a:latin typeface="Times New Roman" pitchFamily="18" charset="0"/>
              </a:rPr>
              <a:t>Dijkstra</a:t>
            </a:r>
            <a:r>
              <a:rPr lang="zh-CN" altLang="en-US" sz="2800" dirty="0" smtClean="0">
                <a:latin typeface="Times New Roman" pitchFamily="18" charset="0"/>
              </a:rPr>
              <a:t>算法</a:t>
            </a:r>
            <a:endParaRPr lang="en-US" altLang="zh-CN" sz="2800" dirty="0" smtClean="0">
              <a:latin typeface="Times New Roman" pitchFamily="18" charset="0"/>
            </a:endParaRPr>
          </a:p>
          <a:p>
            <a:pPr marL="860425" lvl="1" indent="-533400">
              <a:lnSpc>
                <a:spcPct val="90000"/>
              </a:lnSpc>
              <a:buNone/>
            </a:pPr>
            <a:r>
              <a:rPr lang="en-US" altLang="zh-CN" sz="2000" b="1" dirty="0" smtClean="0">
                <a:latin typeface="Times New Roman" pitchFamily="18" charset="0"/>
              </a:rPr>
              <a:t>Proc </a:t>
            </a:r>
            <a:r>
              <a:rPr lang="en-US" altLang="zh-CN" sz="2000" b="1" dirty="0" err="1" smtClean="0">
                <a:latin typeface="Times New Roman" pitchFamily="18" charset="0"/>
              </a:rPr>
              <a:t>DijkstraPaths</a:t>
            </a:r>
            <a:r>
              <a:rPr lang="en-US" altLang="zh-CN" sz="2000" dirty="0" smtClean="0">
                <a:latin typeface="Times New Roman" pitchFamily="18" charset="0"/>
              </a:rPr>
              <a:t>(</a:t>
            </a:r>
            <a:r>
              <a:rPr lang="en-US" altLang="zh-CN" sz="2000" dirty="0" err="1" smtClean="0">
                <a:latin typeface="Times New Roman" pitchFamily="18" charset="0"/>
              </a:rPr>
              <a:t>v,COST,n</a:t>
            </a:r>
            <a:r>
              <a:rPr lang="en-US" altLang="zh-CN" sz="2000" dirty="0" smtClean="0">
                <a:latin typeface="Times New Roman" pitchFamily="18" charset="0"/>
              </a:rPr>
              <a:t>, </a:t>
            </a:r>
            <a:r>
              <a:rPr lang="en-US" altLang="zh-CN" sz="2000" dirty="0" err="1" smtClean="0">
                <a:latin typeface="Times New Roman" pitchFamily="18" charset="0"/>
              </a:rPr>
              <a:t>Dist,Parent</a:t>
            </a:r>
            <a:r>
              <a:rPr lang="en-US" altLang="zh-CN" sz="2000" dirty="0" smtClean="0">
                <a:latin typeface="Times New Roman" pitchFamily="18" charset="0"/>
              </a:rPr>
              <a:t>)</a:t>
            </a:r>
          </a:p>
          <a:p>
            <a:pPr marL="860425" lvl="1" indent="-533400">
              <a:lnSpc>
                <a:spcPct val="90000"/>
              </a:lnSpc>
              <a:buNone/>
            </a:pPr>
            <a:r>
              <a:rPr lang="en-US" altLang="zh-CN" sz="2000" dirty="0" smtClean="0">
                <a:latin typeface="Times New Roman" pitchFamily="18" charset="0"/>
              </a:rPr>
              <a:t> //G</a:t>
            </a:r>
            <a:r>
              <a:rPr lang="zh-CN" altLang="en-US" sz="2000" dirty="0" smtClean="0">
                <a:latin typeface="Times New Roman" pitchFamily="18" charset="0"/>
              </a:rPr>
              <a:t>是具有顶点</a:t>
            </a:r>
            <a:r>
              <a:rPr lang="en-US" altLang="zh-CN" sz="2000" dirty="0" smtClean="0">
                <a:latin typeface="Times New Roman" pitchFamily="18" charset="0"/>
              </a:rPr>
              <a:t>{1,2,…,n}</a:t>
            </a:r>
            <a:r>
              <a:rPr lang="zh-CN" altLang="en-US" sz="2000" dirty="0" smtClean="0">
                <a:latin typeface="Times New Roman" pitchFamily="18" charset="0"/>
              </a:rPr>
              <a:t>的有向图</a:t>
            </a:r>
            <a:r>
              <a:rPr lang="en-US" altLang="zh-CN" sz="2000" dirty="0" smtClean="0">
                <a:latin typeface="Times New Roman" pitchFamily="18" charset="0"/>
              </a:rPr>
              <a:t>, v</a:t>
            </a:r>
            <a:r>
              <a:rPr lang="zh-CN" altLang="en-US" sz="2000" dirty="0" smtClean="0">
                <a:latin typeface="Times New Roman" pitchFamily="18" charset="0"/>
              </a:rPr>
              <a:t>是</a:t>
            </a:r>
          </a:p>
          <a:p>
            <a:pPr marL="860425" lvl="1" indent="-533400">
              <a:lnSpc>
                <a:spcPct val="90000"/>
              </a:lnSpc>
              <a:buNone/>
            </a:pPr>
            <a:r>
              <a:rPr lang="zh-CN" altLang="en-US" sz="2000" dirty="0" smtClean="0">
                <a:latin typeface="Times New Roman" pitchFamily="18" charset="0"/>
              </a:rPr>
              <a:t> </a:t>
            </a:r>
            <a:r>
              <a:rPr lang="en-US" altLang="zh-CN" sz="2000" dirty="0" smtClean="0">
                <a:latin typeface="Times New Roman" pitchFamily="18" charset="0"/>
              </a:rPr>
              <a:t>//G</a:t>
            </a:r>
            <a:r>
              <a:rPr lang="zh-CN" altLang="en-US" sz="2000" dirty="0" smtClean="0">
                <a:latin typeface="Times New Roman" pitchFamily="18" charset="0"/>
              </a:rPr>
              <a:t>中取定的顶点</a:t>
            </a:r>
            <a:r>
              <a:rPr lang="en-US" altLang="zh-CN" sz="2000" dirty="0" smtClean="0">
                <a:latin typeface="Times New Roman" pitchFamily="18" charset="0"/>
              </a:rPr>
              <a:t>, COST</a:t>
            </a:r>
            <a:r>
              <a:rPr lang="zh-CN" altLang="en-US" sz="2000" dirty="0" smtClean="0">
                <a:latin typeface="Times New Roman" pitchFamily="18" charset="0"/>
              </a:rPr>
              <a:t>是</a:t>
            </a:r>
            <a:r>
              <a:rPr lang="en-US" altLang="zh-CN" sz="2000" dirty="0" smtClean="0">
                <a:latin typeface="Times New Roman" pitchFamily="18" charset="0"/>
              </a:rPr>
              <a:t>G</a:t>
            </a:r>
            <a:r>
              <a:rPr lang="zh-CN" altLang="en-US" sz="2000" dirty="0" smtClean="0">
                <a:latin typeface="Times New Roman" pitchFamily="18" charset="0"/>
              </a:rPr>
              <a:t>的邻接矩阵</a:t>
            </a:r>
            <a:r>
              <a:rPr lang="en-US" altLang="zh-CN" sz="2000" dirty="0" smtClean="0">
                <a:latin typeface="Times New Roman" pitchFamily="18" charset="0"/>
              </a:rPr>
              <a:t>,</a:t>
            </a:r>
            <a:endParaRPr lang="zh-CN" altLang="en-US" sz="2000" dirty="0" smtClean="0">
              <a:latin typeface="Times New Roman" pitchFamily="18" charset="0"/>
            </a:endParaRPr>
          </a:p>
          <a:p>
            <a:pPr marL="860425" lvl="1" indent="-533400">
              <a:lnSpc>
                <a:spcPct val="90000"/>
              </a:lnSpc>
              <a:buNone/>
            </a:pPr>
            <a:r>
              <a:rPr lang="en-US" altLang="zh-CN" sz="2000" dirty="0" smtClean="0">
                <a:latin typeface="Times New Roman" pitchFamily="18" charset="0"/>
              </a:rPr>
              <a:t> //Dist</a:t>
            </a:r>
            <a:r>
              <a:rPr lang="zh-CN" altLang="en-US" sz="2000" dirty="0" smtClean="0">
                <a:latin typeface="Times New Roman" pitchFamily="18" charset="0"/>
              </a:rPr>
              <a:t>表示</a:t>
            </a:r>
            <a:r>
              <a:rPr lang="en-US" altLang="zh-CN" sz="2000" dirty="0" smtClean="0">
                <a:latin typeface="Times New Roman" pitchFamily="18" charset="0"/>
              </a:rPr>
              <a:t>v</a:t>
            </a:r>
            <a:r>
              <a:rPr lang="zh-CN" altLang="en-US" sz="2000" dirty="0" smtClean="0">
                <a:latin typeface="Times New Roman" pitchFamily="18" charset="0"/>
              </a:rPr>
              <a:t>到各点的最短路径之长度</a:t>
            </a:r>
            <a:r>
              <a:rPr lang="en-US" altLang="zh-CN" sz="2000" dirty="0" smtClean="0">
                <a:latin typeface="Times New Roman" pitchFamily="18" charset="0"/>
              </a:rPr>
              <a:t>,</a:t>
            </a:r>
            <a:endParaRPr lang="zh-CN" altLang="en-US" sz="2000" dirty="0" smtClean="0">
              <a:latin typeface="Times New Roman" pitchFamily="18" charset="0"/>
            </a:endParaRPr>
          </a:p>
          <a:p>
            <a:pPr marL="860425" lvl="1" indent="-533400">
              <a:lnSpc>
                <a:spcPct val="90000"/>
              </a:lnSpc>
              <a:buNone/>
            </a:pPr>
            <a:r>
              <a:rPr lang="en-US" altLang="zh-CN" sz="2000" dirty="0" smtClean="0">
                <a:latin typeface="Times New Roman" pitchFamily="18" charset="0"/>
              </a:rPr>
              <a:t> //Parent</a:t>
            </a:r>
            <a:r>
              <a:rPr lang="zh-CN" altLang="en-US" sz="2000" dirty="0" smtClean="0">
                <a:latin typeface="Times New Roman" pitchFamily="18" charset="0"/>
              </a:rPr>
              <a:t>表示各顶点在最短路径上的前继。</a:t>
            </a:r>
            <a:endParaRPr lang="en-US" altLang="zh-CN" sz="2000" dirty="0" smtClean="0">
              <a:latin typeface="Times New Roman" pitchFamily="18" charset="0"/>
            </a:endParaRPr>
          </a:p>
          <a:p>
            <a:pPr marL="860425" lvl="1" indent="-533400">
              <a:lnSpc>
                <a:spcPct val="90000"/>
              </a:lnSpc>
              <a:buNone/>
            </a:pPr>
            <a:r>
              <a:rPr lang="en-US" altLang="zh-CN" sz="2000" dirty="0" smtClean="0">
                <a:latin typeface="Times New Roman" pitchFamily="18" charset="0"/>
              </a:rPr>
              <a:t> //{S[</a:t>
            </a:r>
            <a:r>
              <a:rPr lang="en-US" altLang="zh-CN" sz="2000" dirty="0" err="1" smtClean="0">
                <a:latin typeface="Times New Roman" pitchFamily="18" charset="0"/>
              </a:rPr>
              <a:t>i</a:t>
            </a:r>
            <a:r>
              <a:rPr lang="en-US" altLang="zh-CN" sz="2000" dirty="0" smtClean="0">
                <a:latin typeface="Times New Roman" pitchFamily="18" charset="0"/>
              </a:rPr>
              <a:t>]=1}</a:t>
            </a:r>
            <a:r>
              <a:rPr lang="zh-CN" altLang="en-US" sz="2000" dirty="0" smtClean="0">
                <a:latin typeface="Times New Roman" pitchFamily="18" charset="0"/>
              </a:rPr>
              <a:t>表示</a:t>
            </a:r>
            <a:r>
              <a:rPr lang="en-US" altLang="zh-CN" sz="2000" dirty="0" smtClean="0">
                <a:latin typeface="Times New Roman" pitchFamily="18" charset="0"/>
              </a:rPr>
              <a:t>S</a:t>
            </a:r>
            <a:r>
              <a:rPr lang="zh-CN" altLang="en-US" sz="2000" dirty="0" smtClean="0">
                <a:latin typeface="Times New Roman" pitchFamily="18" charset="0"/>
              </a:rPr>
              <a:t>集合</a:t>
            </a:r>
            <a:r>
              <a:rPr lang="en-US" altLang="zh-CN" sz="2000" dirty="0" smtClean="0">
                <a:latin typeface="Times New Roman" pitchFamily="18" charset="0"/>
              </a:rPr>
              <a:t>,{S[</a:t>
            </a:r>
            <a:r>
              <a:rPr lang="en-US" altLang="zh-CN" sz="2000" dirty="0" err="1" smtClean="0">
                <a:latin typeface="Times New Roman" pitchFamily="18" charset="0"/>
              </a:rPr>
              <a:t>i</a:t>
            </a:r>
            <a:r>
              <a:rPr lang="en-US" altLang="zh-CN" sz="2000" dirty="0" smtClean="0">
                <a:latin typeface="Times New Roman" pitchFamily="18" charset="0"/>
              </a:rPr>
              <a:t>]=0}</a:t>
            </a:r>
            <a:r>
              <a:rPr lang="zh-CN" altLang="en-US" sz="2000" dirty="0" smtClean="0">
                <a:latin typeface="Times New Roman" pitchFamily="18" charset="0"/>
              </a:rPr>
              <a:t>表示</a:t>
            </a:r>
            <a:r>
              <a:rPr lang="en-US" altLang="zh-CN" sz="2000" dirty="0" smtClean="0">
                <a:latin typeface="Times New Roman" pitchFamily="18" charset="0"/>
              </a:rPr>
              <a:t>V-S</a:t>
            </a:r>
            <a:endParaRPr lang="zh-CN" altLang="en-US" sz="2000" dirty="0" smtClean="0">
              <a:latin typeface="Times New Roman" pitchFamily="18" charset="0"/>
            </a:endParaRPr>
          </a:p>
          <a:p>
            <a:pPr marL="860425" lvl="1" indent="-533400">
              <a:lnSpc>
                <a:spcPct val="90000"/>
              </a:lnSpc>
              <a:buNone/>
            </a:pPr>
            <a:r>
              <a:rPr lang="en-US" altLang="zh-CN" sz="2000" b="1" dirty="0" smtClean="0">
                <a:latin typeface="Times New Roman" pitchFamily="18" charset="0"/>
              </a:rPr>
              <a:t>    </a:t>
            </a:r>
            <a:r>
              <a:rPr lang="en-US" altLang="zh-CN" sz="2000" b="1" dirty="0" err="1" smtClean="0">
                <a:latin typeface="Times New Roman" pitchFamily="18" charset="0"/>
              </a:rPr>
              <a:t>bool</a:t>
            </a:r>
            <a:r>
              <a:rPr lang="en-US" altLang="zh-CN" sz="2000" dirty="0" smtClean="0">
                <a:latin typeface="Times New Roman" pitchFamily="18" charset="0"/>
              </a:rPr>
              <a:t> S[1..n];  </a:t>
            </a:r>
            <a:r>
              <a:rPr lang="en-US" altLang="zh-CN" sz="2000" b="1" dirty="0" smtClean="0">
                <a:latin typeface="Times New Roman" pitchFamily="18" charset="0"/>
              </a:rPr>
              <a:t>float</a:t>
            </a:r>
            <a:r>
              <a:rPr lang="en-US" altLang="zh-CN" sz="2000" dirty="0" smtClean="0">
                <a:latin typeface="Times New Roman" pitchFamily="18" charset="0"/>
              </a:rPr>
              <a:t> </a:t>
            </a:r>
          </a:p>
          <a:p>
            <a:pPr marL="860425" lvl="1" indent="-533400">
              <a:lnSpc>
                <a:spcPct val="90000"/>
              </a:lnSpc>
              <a:buNone/>
            </a:pPr>
            <a:r>
              <a:rPr lang="en-US" altLang="zh-CN" sz="2000" dirty="0" smtClean="0">
                <a:latin typeface="Times New Roman" pitchFamily="18" charset="0"/>
              </a:rPr>
              <a:t>    COST[1..n,1..n], Dist[1..n];</a:t>
            </a:r>
            <a:endParaRPr lang="en-US" altLang="zh-CN" sz="2000" b="1" dirty="0" smtClean="0">
              <a:latin typeface="Times New Roman" pitchFamily="18" charset="0"/>
            </a:endParaRPr>
          </a:p>
          <a:p>
            <a:pPr marL="860425" lvl="1" indent="-533400">
              <a:lnSpc>
                <a:spcPct val="90000"/>
              </a:lnSpc>
              <a:buNone/>
            </a:pPr>
            <a:r>
              <a:rPr lang="en-US" altLang="zh-CN" sz="2000" b="1" dirty="0" smtClean="0">
                <a:latin typeface="Times New Roman" pitchFamily="18" charset="0"/>
              </a:rPr>
              <a:t>    integer</a:t>
            </a:r>
            <a:r>
              <a:rPr lang="en-US" altLang="zh-CN" sz="2000" dirty="0" smtClean="0">
                <a:latin typeface="Times New Roman" pitchFamily="18" charset="0"/>
              </a:rPr>
              <a:t> </a:t>
            </a:r>
            <a:r>
              <a:rPr lang="en-US" altLang="zh-CN" sz="2000" dirty="0" err="1" smtClean="0">
                <a:latin typeface="Times New Roman" pitchFamily="18" charset="0"/>
              </a:rPr>
              <a:t>u,v,n,num,i,w</a:t>
            </a:r>
            <a:r>
              <a:rPr lang="en-US" altLang="zh-CN" sz="2000" dirty="0" smtClean="0">
                <a:latin typeface="Times New Roman" pitchFamily="18" charset="0"/>
              </a:rPr>
              <a:t>;</a:t>
            </a:r>
            <a:endParaRPr lang="en-US" altLang="zh-CN" sz="2000" b="1" dirty="0" smtClean="0">
              <a:latin typeface="Times New Roman" pitchFamily="18" charset="0"/>
            </a:endParaRPr>
          </a:p>
          <a:p>
            <a:pPr marL="860425" lvl="1" indent="-533400">
              <a:lnSpc>
                <a:spcPct val="90000"/>
              </a:lnSpc>
              <a:buNone/>
            </a:pPr>
            <a:r>
              <a:rPr lang="en-US" altLang="zh-CN" sz="2000" b="1" dirty="0" smtClean="0">
                <a:latin typeface="Times New Roman" pitchFamily="18" charset="0"/>
              </a:rPr>
              <a:t>    for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=1 </a:t>
            </a:r>
            <a:r>
              <a:rPr lang="en-US" altLang="zh-CN" sz="2000" b="1" dirty="0" smtClean="0">
                <a:latin typeface="Times New Roman" pitchFamily="18" charset="0"/>
              </a:rPr>
              <a:t>to</a:t>
            </a:r>
            <a:r>
              <a:rPr lang="en-US" altLang="zh-CN" sz="2000" dirty="0" smtClean="0">
                <a:latin typeface="Times New Roman" pitchFamily="18" charset="0"/>
              </a:rPr>
              <a:t> n </a:t>
            </a:r>
            <a:r>
              <a:rPr lang="en-US" altLang="zh-CN" sz="2000" b="1" dirty="0" smtClean="0">
                <a:latin typeface="Times New Roman" pitchFamily="18" charset="0"/>
              </a:rPr>
              <a:t>do</a:t>
            </a:r>
            <a:r>
              <a:rPr lang="en-US" altLang="zh-CN" sz="2000" dirty="0" smtClean="0">
                <a:latin typeface="Times New Roman" pitchFamily="18" charset="0"/>
              </a:rPr>
              <a:t>  //</a:t>
            </a:r>
            <a:r>
              <a:rPr lang="zh-CN" altLang="en-US" sz="2000" dirty="0" smtClean="0">
                <a:latin typeface="Times New Roman" pitchFamily="18" charset="0"/>
              </a:rPr>
              <a:t>将集合</a:t>
            </a:r>
            <a:r>
              <a:rPr lang="en-US" altLang="zh-CN" sz="2000" dirty="0" smtClean="0">
                <a:latin typeface="Times New Roman" pitchFamily="18" charset="0"/>
              </a:rPr>
              <a:t>S</a:t>
            </a:r>
            <a:r>
              <a:rPr lang="zh-CN" altLang="en-US" sz="2000" dirty="0" smtClean="0">
                <a:latin typeface="Times New Roman" pitchFamily="18" charset="0"/>
              </a:rPr>
              <a:t>初始化为空</a:t>
            </a:r>
          </a:p>
          <a:p>
            <a:pPr marL="860425" lvl="1" indent="-533400">
              <a:lnSpc>
                <a:spcPct val="90000"/>
              </a:lnSpc>
              <a:buNone/>
            </a:pPr>
            <a:r>
              <a:rPr lang="zh-CN" altLang="en-US" sz="2000" dirty="0" smtClean="0">
                <a:latin typeface="Times New Roman" pitchFamily="18" charset="0"/>
              </a:rPr>
              <a:t>      </a:t>
            </a:r>
            <a:r>
              <a:rPr lang="en-US" altLang="zh-CN" sz="2000" dirty="0" smtClean="0">
                <a:latin typeface="Times New Roman" pitchFamily="18" charset="0"/>
              </a:rPr>
              <a:t> S[</a:t>
            </a:r>
            <a:r>
              <a:rPr lang="en-US" altLang="zh-CN" sz="2000" dirty="0" err="1" smtClean="0">
                <a:latin typeface="Times New Roman" pitchFamily="18" charset="0"/>
              </a:rPr>
              <a:t>i</a:t>
            </a:r>
            <a:r>
              <a:rPr lang="en-US" altLang="zh-CN" sz="2000" dirty="0" smtClean="0">
                <a:latin typeface="Times New Roman" pitchFamily="18" charset="0"/>
              </a:rPr>
              <a:t>]:=0; Parent[</a:t>
            </a:r>
            <a:r>
              <a:rPr lang="en-US" altLang="zh-CN" sz="2000" dirty="0" err="1" smtClean="0">
                <a:latin typeface="Times New Roman" pitchFamily="18" charset="0"/>
              </a:rPr>
              <a:t>i</a:t>
            </a:r>
            <a:r>
              <a:rPr lang="en-US" altLang="zh-CN" sz="2000" dirty="0" smtClean="0">
                <a:latin typeface="Times New Roman" pitchFamily="18" charset="0"/>
              </a:rPr>
              <a:t>]:=v; </a:t>
            </a:r>
          </a:p>
          <a:p>
            <a:pPr marL="860425" lvl="1" indent="-533400">
              <a:lnSpc>
                <a:spcPct val="90000"/>
              </a:lnSpc>
              <a:buNone/>
            </a:pPr>
            <a:r>
              <a:rPr lang="en-US" altLang="zh-CN" sz="2000" dirty="0" smtClean="0">
                <a:latin typeface="Times New Roman" pitchFamily="18" charset="0"/>
              </a:rPr>
              <a:t>       Dist[</a:t>
            </a:r>
            <a:r>
              <a:rPr lang="en-US" altLang="zh-CN" sz="2000" dirty="0" err="1" smtClean="0">
                <a:latin typeface="Times New Roman" pitchFamily="18" charset="0"/>
              </a:rPr>
              <a:t>i</a:t>
            </a:r>
            <a:r>
              <a:rPr lang="en-US" altLang="zh-CN" sz="2000" dirty="0" smtClean="0">
                <a:latin typeface="Times New Roman" pitchFamily="18" charset="0"/>
              </a:rPr>
              <a:t>]:=COST[</a:t>
            </a:r>
            <a:r>
              <a:rPr lang="en-US" altLang="zh-CN" sz="2000" dirty="0" err="1" smtClean="0">
                <a:latin typeface="Times New Roman" pitchFamily="18" charset="0"/>
              </a:rPr>
              <a:t>v,i</a:t>
            </a:r>
            <a:r>
              <a:rPr lang="en-US" altLang="zh-CN" sz="2000" dirty="0" smtClean="0">
                <a:latin typeface="Times New Roman" pitchFamily="18" charset="0"/>
              </a:rPr>
              <a:t>];</a:t>
            </a:r>
          </a:p>
          <a:p>
            <a:pPr marL="860425" lvl="1" indent="-533400">
              <a:lnSpc>
                <a:spcPct val="90000"/>
              </a:lnSpc>
              <a:buNone/>
            </a:pPr>
            <a:r>
              <a:rPr lang="en-US" altLang="zh-CN" sz="2000" dirty="0" smtClean="0">
                <a:latin typeface="Times New Roman" pitchFamily="18" charset="0"/>
              </a:rPr>
              <a:t>    </a:t>
            </a:r>
            <a:r>
              <a:rPr lang="en-US" altLang="zh-CN" sz="2000" b="1" dirty="0" smtClean="0">
                <a:latin typeface="Times New Roman" pitchFamily="18" charset="0"/>
              </a:rPr>
              <a:t>end{for}</a:t>
            </a:r>
            <a:r>
              <a:rPr lang="en-US" altLang="zh-CN" sz="2000" dirty="0" smtClean="0">
                <a:latin typeface="Times New Roman" pitchFamily="18" charset="0"/>
              </a:rPr>
              <a:t> </a:t>
            </a:r>
            <a:endParaRPr lang="zh-CN" altLang="en-US" sz="2000" dirty="0" smtClean="0">
              <a:latin typeface="Times New Roman" pitchFamily="18" charset="0"/>
            </a:endParaRPr>
          </a:p>
        </p:txBody>
      </p:sp>
      <p:sp>
        <p:nvSpPr>
          <p:cNvPr id="4" name="TextBox 3"/>
          <p:cNvSpPr txBox="1"/>
          <p:nvPr/>
        </p:nvSpPr>
        <p:spPr>
          <a:xfrm>
            <a:off x="4786314" y="1421053"/>
            <a:ext cx="4281300" cy="4801314"/>
          </a:xfrm>
          <a:prstGeom prst="rect">
            <a:avLst/>
          </a:prstGeom>
          <a:noFill/>
        </p:spPr>
        <p:txBody>
          <a:bodyPr wrap="none" rtlCol="0">
            <a:spAutoFit/>
          </a:bodyPr>
          <a:lstStyle/>
          <a:p>
            <a:pPr algn="l" eaLnBrk="1" hangingPunct="1">
              <a:lnSpc>
                <a:spcPct val="90000"/>
              </a:lnSpc>
            </a:pPr>
            <a:r>
              <a:rPr lang="en-US" altLang="zh-CN" sz="2000" dirty="0" smtClean="0">
                <a:latin typeface="Times New Roman" pitchFamily="18" charset="0"/>
              </a:rPr>
              <a:t>  S[v]:=1;  Dist[v]:=0; </a:t>
            </a:r>
          </a:p>
          <a:p>
            <a:pPr algn="l" eaLnBrk="1" hangingPunct="1">
              <a:lnSpc>
                <a:spcPct val="90000"/>
              </a:lnSpc>
            </a:pPr>
            <a:r>
              <a:rPr lang="en-US" altLang="zh-CN" sz="2000" dirty="0" smtClean="0">
                <a:latin typeface="Times New Roman" pitchFamily="18" charset="0"/>
              </a:rPr>
              <a:t>  Parent[v]:=-1; </a:t>
            </a:r>
            <a:endParaRPr lang="zh-CN" altLang="en-US" sz="2000" dirty="0" smtClean="0">
              <a:latin typeface="Times New Roman" pitchFamily="18" charset="0"/>
            </a:endParaRPr>
          </a:p>
          <a:p>
            <a:pPr algn="l" eaLnBrk="1" hangingPunct="1">
              <a:lnSpc>
                <a:spcPct val="90000"/>
              </a:lnSpc>
            </a:pPr>
            <a:r>
              <a:rPr lang="zh-CN" altLang="en-US" sz="2000" dirty="0" smtClean="0">
                <a:latin typeface="Times New Roman" pitchFamily="18" charset="0"/>
              </a:rPr>
              <a:t>  </a:t>
            </a:r>
            <a:r>
              <a:rPr lang="en-US" altLang="zh-CN" sz="2000" dirty="0" smtClean="0">
                <a:latin typeface="Times New Roman" pitchFamily="18" charset="0"/>
              </a:rPr>
              <a:t>//</a:t>
            </a:r>
            <a:r>
              <a:rPr lang="zh-CN" altLang="en-US" sz="2000" dirty="0" smtClean="0">
                <a:latin typeface="Times New Roman" pitchFamily="18" charset="0"/>
              </a:rPr>
              <a:t>首先将节点</a:t>
            </a:r>
            <a:r>
              <a:rPr lang="en-US" altLang="zh-CN" sz="2000" dirty="0" smtClean="0">
                <a:latin typeface="Times New Roman" pitchFamily="18" charset="0"/>
              </a:rPr>
              <a:t>v</a:t>
            </a:r>
            <a:r>
              <a:rPr lang="zh-CN" altLang="en-US" sz="2000" dirty="0" smtClean="0">
                <a:latin typeface="Times New Roman" pitchFamily="18" charset="0"/>
              </a:rPr>
              <a:t>记入 </a:t>
            </a:r>
            <a:r>
              <a:rPr lang="en-US" altLang="zh-CN" sz="2000" dirty="0" smtClean="0">
                <a:latin typeface="Times New Roman" pitchFamily="18" charset="0"/>
              </a:rPr>
              <a:t>S</a:t>
            </a:r>
            <a:endParaRPr lang="en-US" altLang="zh-CN" sz="2000" b="1" dirty="0" smtClean="0">
              <a:latin typeface="Times New Roman" pitchFamily="18" charset="0"/>
            </a:endParaRPr>
          </a:p>
          <a:p>
            <a:pPr algn="l" eaLnBrk="1" hangingPunct="1">
              <a:lnSpc>
                <a:spcPct val="90000"/>
              </a:lnSpc>
            </a:pPr>
            <a:r>
              <a:rPr lang="en-US" altLang="zh-CN" sz="2000" b="1" dirty="0" smtClean="0">
                <a:latin typeface="Times New Roman" pitchFamily="18" charset="0"/>
              </a:rPr>
              <a:t>  for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=1 </a:t>
            </a:r>
            <a:r>
              <a:rPr lang="en-US" altLang="zh-CN" sz="2000" b="1" dirty="0" smtClean="0">
                <a:latin typeface="Times New Roman" pitchFamily="18" charset="0"/>
              </a:rPr>
              <a:t>to</a:t>
            </a:r>
            <a:r>
              <a:rPr lang="en-US" altLang="zh-CN" sz="2000" dirty="0" smtClean="0">
                <a:latin typeface="Times New Roman" pitchFamily="18" charset="0"/>
              </a:rPr>
              <a:t> n-1 </a:t>
            </a:r>
            <a:r>
              <a:rPr lang="en-US" altLang="zh-CN" sz="2000" b="1" dirty="0" smtClean="0">
                <a:latin typeface="Times New Roman" pitchFamily="18" charset="0"/>
              </a:rPr>
              <a:t>do </a:t>
            </a:r>
          </a:p>
          <a:p>
            <a:pPr algn="l" eaLnBrk="1" hangingPunct="1">
              <a:lnSpc>
                <a:spcPct val="90000"/>
              </a:lnSpc>
            </a:pPr>
            <a:r>
              <a:rPr lang="en-US" altLang="zh-CN" sz="2000" b="1" dirty="0" smtClean="0">
                <a:latin typeface="Times New Roman" pitchFamily="18" charset="0"/>
              </a:rPr>
              <a:t>   </a:t>
            </a:r>
            <a:r>
              <a:rPr lang="zh-CN" altLang="en-US" sz="2000" dirty="0" smtClean="0">
                <a:latin typeface="Times New Roman" pitchFamily="18" charset="0"/>
              </a:rPr>
              <a:t>选取顶点</a:t>
            </a:r>
            <a:r>
              <a:rPr lang="en-US" altLang="zh-CN" sz="2000" dirty="0" smtClean="0">
                <a:latin typeface="Times New Roman" pitchFamily="18" charset="0"/>
              </a:rPr>
              <a:t>w</a:t>
            </a:r>
            <a:r>
              <a:rPr lang="zh-CN" altLang="en-US" sz="2000" dirty="0" smtClean="0">
                <a:latin typeface="Times New Roman" pitchFamily="18" charset="0"/>
              </a:rPr>
              <a:t>，满足</a:t>
            </a:r>
            <a:endParaRPr lang="en-US" altLang="zh-CN" sz="2000" dirty="0" smtClean="0">
              <a:latin typeface="Times New Roman" pitchFamily="18" charset="0"/>
            </a:endParaRPr>
          </a:p>
          <a:p>
            <a:pPr algn="l" eaLnBrk="1" hangingPunct="1">
              <a:lnSpc>
                <a:spcPct val="90000"/>
              </a:lnSpc>
            </a:pPr>
            <a:endParaRPr lang="zh-CN" altLang="en-US" sz="2000" dirty="0" smtClean="0">
              <a:latin typeface="Times New Roman" pitchFamily="18" charset="0"/>
            </a:endParaRPr>
          </a:p>
          <a:p>
            <a:pPr algn="l" eaLnBrk="1" hangingPunct="1">
              <a:lnSpc>
                <a:spcPct val="90000"/>
              </a:lnSpc>
            </a:pPr>
            <a:r>
              <a:rPr lang="zh-CN" altLang="en-US" sz="2000" dirty="0" smtClean="0">
                <a:latin typeface="Times New Roman" pitchFamily="18" charset="0"/>
              </a:rPr>
              <a:t>   </a:t>
            </a:r>
            <a:r>
              <a:rPr lang="en-US" altLang="zh-CN" sz="2000" dirty="0" smtClean="0">
                <a:latin typeface="Times New Roman" pitchFamily="18" charset="0"/>
              </a:rPr>
              <a:t>S[w]:=1</a:t>
            </a:r>
            <a:r>
              <a:rPr lang="zh-CN" altLang="en-US" sz="2000" dirty="0" smtClean="0">
                <a:latin typeface="Times New Roman" pitchFamily="18" charset="0"/>
              </a:rPr>
              <a:t>；</a:t>
            </a:r>
          </a:p>
          <a:p>
            <a:pPr algn="l" eaLnBrk="1" hangingPunct="1">
              <a:lnSpc>
                <a:spcPct val="90000"/>
              </a:lnSpc>
            </a:pPr>
            <a:r>
              <a:rPr lang="zh-CN" altLang="en-US" sz="2000" dirty="0" smtClean="0">
                <a:latin typeface="Times New Roman" pitchFamily="18" charset="0"/>
              </a:rPr>
              <a:t> </a:t>
            </a:r>
            <a:r>
              <a:rPr lang="zh-CN" altLang="en-US" sz="2000" b="1" dirty="0" smtClean="0">
                <a:latin typeface="Times New Roman" pitchFamily="18" charset="0"/>
              </a:rPr>
              <a:t>  </a:t>
            </a:r>
            <a:r>
              <a:rPr lang="en-US" altLang="zh-CN" sz="2000" b="1" dirty="0" smtClean="0">
                <a:latin typeface="Times New Roman" pitchFamily="18" charset="0"/>
              </a:rPr>
              <a:t>while</a:t>
            </a:r>
            <a:r>
              <a:rPr lang="en-US" altLang="zh-CN" sz="2000" dirty="0" smtClean="0">
                <a:latin typeface="Times New Roman" pitchFamily="18" charset="0"/>
              </a:rPr>
              <a:t> S[u]=0 </a:t>
            </a:r>
            <a:r>
              <a:rPr lang="en-US" altLang="zh-CN" sz="2000" b="1" dirty="0" smtClean="0">
                <a:latin typeface="Times New Roman" pitchFamily="18" charset="0"/>
              </a:rPr>
              <a:t>do </a:t>
            </a:r>
            <a:endParaRPr lang="zh-CN" altLang="en-US" sz="2000" dirty="0" smtClean="0">
              <a:latin typeface="Times New Roman" pitchFamily="18" charset="0"/>
            </a:endParaRPr>
          </a:p>
          <a:p>
            <a:pPr algn="l" eaLnBrk="1" hangingPunct="1">
              <a:lnSpc>
                <a:spcPct val="90000"/>
              </a:lnSpc>
            </a:pPr>
            <a:r>
              <a:rPr lang="en-US" altLang="zh-CN" sz="2000" dirty="0" smtClean="0">
                <a:latin typeface="Times New Roman" pitchFamily="18" charset="0"/>
              </a:rPr>
              <a:t>      //</a:t>
            </a:r>
            <a:r>
              <a:rPr lang="zh-CN" altLang="en-US" sz="2000" dirty="0" smtClean="0">
                <a:latin typeface="Times New Roman" pitchFamily="18" charset="0"/>
              </a:rPr>
              <a:t>修改</a:t>
            </a:r>
            <a:r>
              <a:rPr lang="en-US" altLang="zh-CN" sz="2000" dirty="0" smtClean="0">
                <a:latin typeface="Times New Roman" pitchFamily="18" charset="0"/>
              </a:rPr>
              <a:t>v</a:t>
            </a:r>
            <a:r>
              <a:rPr lang="zh-CN" altLang="en-US" sz="2000" dirty="0" smtClean="0">
                <a:latin typeface="Times New Roman" pitchFamily="18" charset="0"/>
              </a:rPr>
              <a:t>通过</a:t>
            </a:r>
            <a:r>
              <a:rPr lang="en-US" altLang="zh-CN" sz="2000" dirty="0" smtClean="0">
                <a:latin typeface="Times New Roman" pitchFamily="18" charset="0"/>
              </a:rPr>
              <a:t>S(S</a:t>
            </a:r>
            <a:r>
              <a:rPr lang="zh-CN" altLang="en-US" sz="2000" dirty="0" smtClean="0">
                <a:latin typeface="Times New Roman" pitchFamily="18" charset="0"/>
              </a:rPr>
              <a:t>新加了</a:t>
            </a:r>
            <a:r>
              <a:rPr lang="en-US" altLang="zh-CN" sz="2000" dirty="0" smtClean="0">
                <a:latin typeface="Times New Roman" pitchFamily="18" charset="0"/>
              </a:rPr>
              <a:t>w)</a:t>
            </a:r>
            <a:r>
              <a:rPr lang="zh-CN" altLang="en-US" sz="2000" dirty="0" smtClean="0">
                <a:latin typeface="Times New Roman" pitchFamily="18" charset="0"/>
              </a:rPr>
              <a:t>到达</a:t>
            </a:r>
          </a:p>
          <a:p>
            <a:pPr algn="l" eaLnBrk="1" hangingPunct="1">
              <a:lnSpc>
                <a:spcPct val="90000"/>
              </a:lnSpc>
            </a:pPr>
            <a:r>
              <a:rPr lang="zh-CN" altLang="en-US" sz="2000" dirty="0" smtClean="0">
                <a:latin typeface="Times New Roman" pitchFamily="18" charset="0"/>
              </a:rPr>
              <a:t>      </a:t>
            </a:r>
            <a:r>
              <a:rPr lang="en-US" altLang="zh-CN" sz="2000" dirty="0" smtClean="0">
                <a:latin typeface="Times New Roman" pitchFamily="18" charset="0"/>
              </a:rPr>
              <a:t>// S</a:t>
            </a:r>
            <a:r>
              <a:rPr lang="zh-CN" altLang="en-US" sz="2000" dirty="0" smtClean="0">
                <a:latin typeface="Times New Roman" pitchFamily="18" charset="0"/>
              </a:rPr>
              <a:t>以外的结点的最小距离值</a:t>
            </a:r>
          </a:p>
          <a:p>
            <a:pPr algn="l" eaLnBrk="1" hangingPunct="1">
              <a:lnSpc>
                <a:spcPct val="90000"/>
              </a:lnSpc>
            </a:pPr>
            <a:r>
              <a:rPr lang="en-US" altLang="zh-CN" sz="2000" b="1" dirty="0" smtClean="0">
                <a:latin typeface="Times New Roman" pitchFamily="18" charset="0"/>
              </a:rPr>
              <a:t>    if</a:t>
            </a:r>
            <a:r>
              <a:rPr lang="en-US" altLang="zh-CN" sz="2000" dirty="0" smtClean="0">
                <a:latin typeface="Times New Roman" pitchFamily="18" charset="0"/>
              </a:rPr>
              <a:t> Dist[u]&gt; Dist[w]+COST[</a:t>
            </a:r>
            <a:r>
              <a:rPr lang="en-US" altLang="zh-CN" sz="2000" dirty="0" err="1" smtClean="0">
                <a:latin typeface="Times New Roman" pitchFamily="18" charset="0"/>
              </a:rPr>
              <a:t>w,u</a:t>
            </a:r>
            <a:r>
              <a:rPr lang="en-US" altLang="zh-CN" sz="2000" dirty="0" smtClean="0">
                <a:latin typeface="Times New Roman" pitchFamily="18" charset="0"/>
              </a:rPr>
              <a:t>]  </a:t>
            </a:r>
            <a:r>
              <a:rPr lang="en-US" altLang="zh-CN" sz="2000" b="1" dirty="0" smtClean="0">
                <a:latin typeface="Times New Roman" pitchFamily="18" charset="0"/>
              </a:rPr>
              <a:t>then</a:t>
            </a:r>
            <a:endParaRPr lang="en-US" altLang="zh-CN" sz="2000" dirty="0" smtClean="0">
              <a:latin typeface="Times New Roman" pitchFamily="18" charset="0"/>
            </a:endParaRPr>
          </a:p>
          <a:p>
            <a:pPr algn="l" eaLnBrk="1" hangingPunct="1">
              <a:lnSpc>
                <a:spcPct val="90000"/>
              </a:lnSpc>
            </a:pPr>
            <a:r>
              <a:rPr lang="en-US" altLang="zh-CN" sz="2000" b="1" dirty="0" smtClean="0">
                <a:latin typeface="Times New Roman" pitchFamily="18" charset="0"/>
              </a:rPr>
              <a:t>        </a:t>
            </a:r>
            <a:r>
              <a:rPr lang="en-US" altLang="zh-CN" sz="2000" dirty="0" smtClean="0">
                <a:latin typeface="Times New Roman" pitchFamily="18" charset="0"/>
              </a:rPr>
              <a:t>Dist[u]:=Dist[w]+COST[</a:t>
            </a:r>
            <a:r>
              <a:rPr lang="en-US" altLang="zh-CN" sz="2000" dirty="0" err="1" smtClean="0">
                <a:latin typeface="Times New Roman" pitchFamily="18" charset="0"/>
              </a:rPr>
              <a:t>w,u</a:t>
            </a:r>
            <a:r>
              <a:rPr lang="en-US" altLang="zh-CN" sz="2000" dirty="0" smtClean="0">
                <a:latin typeface="Times New Roman" pitchFamily="18" charset="0"/>
              </a:rPr>
              <a:t>];</a:t>
            </a:r>
          </a:p>
          <a:p>
            <a:pPr algn="l" eaLnBrk="1" hangingPunct="1">
              <a:lnSpc>
                <a:spcPct val="90000"/>
              </a:lnSpc>
            </a:pPr>
            <a:r>
              <a:rPr lang="en-US" altLang="zh-CN" sz="2000" dirty="0" smtClean="0">
                <a:latin typeface="Times New Roman" pitchFamily="18" charset="0"/>
              </a:rPr>
              <a:t>        Parent[u]:=w;</a:t>
            </a:r>
          </a:p>
          <a:p>
            <a:pPr algn="l" eaLnBrk="1" hangingPunct="1">
              <a:lnSpc>
                <a:spcPct val="90000"/>
              </a:lnSpc>
            </a:pPr>
            <a:r>
              <a:rPr lang="en-US" altLang="zh-CN" sz="2000" b="1" dirty="0" smtClean="0">
                <a:latin typeface="Times New Roman" pitchFamily="18" charset="0"/>
              </a:rPr>
              <a:t>     end{if}</a:t>
            </a:r>
            <a:endParaRPr lang="en-US" altLang="zh-CN" sz="2000" dirty="0" smtClean="0">
              <a:latin typeface="Times New Roman" pitchFamily="18" charset="0"/>
            </a:endParaRPr>
          </a:p>
          <a:p>
            <a:pPr algn="l" eaLnBrk="1" hangingPunct="1">
              <a:lnSpc>
                <a:spcPct val="90000"/>
              </a:lnSpc>
            </a:pPr>
            <a:r>
              <a:rPr lang="en-US" altLang="zh-CN" sz="2000" dirty="0" smtClean="0">
                <a:latin typeface="Times New Roman" pitchFamily="18" charset="0"/>
              </a:rPr>
              <a:t>    </a:t>
            </a:r>
            <a:r>
              <a:rPr lang="en-US" altLang="zh-CN" sz="2000" b="1" dirty="0" smtClean="0">
                <a:latin typeface="Times New Roman" pitchFamily="18" charset="0"/>
              </a:rPr>
              <a:t>end{while} ; </a:t>
            </a:r>
          </a:p>
          <a:p>
            <a:pPr algn="l" eaLnBrk="1" hangingPunct="1">
              <a:lnSpc>
                <a:spcPct val="90000"/>
              </a:lnSpc>
            </a:pPr>
            <a:r>
              <a:rPr lang="en-US" altLang="zh-CN" sz="2000" b="1" dirty="0" smtClean="0">
                <a:latin typeface="Times New Roman" pitchFamily="18" charset="0"/>
              </a:rPr>
              <a:t>   end{for}</a:t>
            </a:r>
          </a:p>
          <a:p>
            <a:pPr algn="l" eaLnBrk="1" hangingPunct="1">
              <a:lnSpc>
                <a:spcPct val="90000"/>
              </a:lnSpc>
              <a:buFontTx/>
              <a:buNone/>
            </a:pPr>
            <a:r>
              <a:rPr lang="en-US" altLang="zh-CN" sz="2000" b="1" dirty="0" smtClean="0">
                <a:latin typeface="Times New Roman" pitchFamily="18" charset="0"/>
              </a:rPr>
              <a:t>  end{</a:t>
            </a:r>
            <a:r>
              <a:rPr lang="en-US" altLang="zh-CN" sz="2000" b="1" dirty="0" err="1" smtClean="0">
                <a:latin typeface="Times New Roman" pitchFamily="18" charset="0"/>
              </a:rPr>
              <a:t>DijkstraPath</a:t>
            </a:r>
            <a:r>
              <a:rPr lang="en-US" altLang="zh-CN" sz="2000" b="1" dirty="0" smtClean="0">
                <a:latin typeface="Times New Roman" pitchFamily="18" charset="0"/>
              </a:rPr>
              <a:t>}</a:t>
            </a:r>
            <a:endParaRPr lang="zh-CN" altLang="en-US" sz="2000" b="1" dirty="0" smtClean="0">
              <a:latin typeface="Times New Roman" pitchFamily="18" charset="0"/>
            </a:endParaRPr>
          </a:p>
        </p:txBody>
      </p:sp>
      <p:graphicFrame>
        <p:nvGraphicFramePr>
          <p:cNvPr id="40962" name="Object 7"/>
          <p:cNvGraphicFramePr>
            <a:graphicFrameLocks noChangeAspect="1"/>
          </p:cNvGraphicFramePr>
          <p:nvPr/>
        </p:nvGraphicFramePr>
        <p:xfrm>
          <a:off x="5143504" y="2786058"/>
          <a:ext cx="2449512" cy="439737"/>
        </p:xfrm>
        <a:graphic>
          <a:graphicData uri="http://schemas.openxmlformats.org/presentationml/2006/ole">
            <p:oleObj spid="_x0000_s40962" name="Equation" r:id="rId3" imgW="1325160" imgH="250920" progId="">
              <p:embed/>
            </p:oleObj>
          </a:graphicData>
        </a:graphic>
      </p:graphicFrame>
      <p:cxnSp>
        <p:nvCxnSpPr>
          <p:cNvPr id="7" name="直接连接符 6"/>
          <p:cNvCxnSpPr/>
          <p:nvPr/>
        </p:nvCxnSpPr>
        <p:spPr bwMode="auto">
          <a:xfrm rot="5400000">
            <a:off x="2572530" y="3785396"/>
            <a:ext cx="471490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Times New Roman" pitchFamily="18" charset="0"/>
              </a:rPr>
              <a:t>单点源最短路径问题</a:t>
            </a:r>
            <a:endParaRPr lang="zh-CN" altLang="en-US" dirty="0"/>
          </a:p>
        </p:txBody>
      </p:sp>
      <p:sp>
        <p:nvSpPr>
          <p:cNvPr id="3" name="内容占位符 2"/>
          <p:cNvSpPr>
            <a:spLocks noGrp="1"/>
          </p:cNvSpPr>
          <p:nvPr>
            <p:ph idx="1"/>
          </p:nvPr>
        </p:nvSpPr>
        <p:spPr>
          <a:xfrm>
            <a:off x="285720" y="1357298"/>
            <a:ext cx="8229600" cy="571504"/>
          </a:xfrm>
        </p:spPr>
        <p:txBody>
          <a:bodyPr/>
          <a:lstStyle/>
          <a:p>
            <a:pPr lvl="1"/>
            <a:r>
              <a:rPr lang="zh-CN" altLang="en-US" dirty="0" smtClean="0"/>
              <a:t>例：</a:t>
            </a:r>
            <a:endParaRPr lang="zh-CN" altLang="en-US" dirty="0"/>
          </a:p>
        </p:txBody>
      </p:sp>
      <p:grpSp>
        <p:nvGrpSpPr>
          <p:cNvPr id="4" name="Group 95"/>
          <p:cNvGrpSpPr>
            <a:grpSpLocks/>
          </p:cNvGrpSpPr>
          <p:nvPr/>
        </p:nvGrpSpPr>
        <p:grpSpPr bwMode="auto">
          <a:xfrm>
            <a:off x="571472" y="2058989"/>
            <a:ext cx="7920037" cy="4156093"/>
            <a:chOff x="476" y="1253"/>
            <a:chExt cx="4627" cy="2495"/>
          </a:xfrm>
        </p:grpSpPr>
        <p:grpSp>
          <p:nvGrpSpPr>
            <p:cNvPr id="5" name="Group 88"/>
            <p:cNvGrpSpPr>
              <a:grpSpLocks/>
            </p:cNvGrpSpPr>
            <p:nvPr/>
          </p:nvGrpSpPr>
          <p:grpSpPr bwMode="auto">
            <a:xfrm>
              <a:off x="477" y="1280"/>
              <a:ext cx="1401" cy="1896"/>
              <a:chOff x="477" y="1280"/>
              <a:chExt cx="1401" cy="1896"/>
            </a:xfrm>
          </p:grpSpPr>
          <p:grpSp>
            <p:nvGrpSpPr>
              <p:cNvPr id="58" name="Group 9"/>
              <p:cNvGrpSpPr>
                <a:grpSpLocks/>
              </p:cNvGrpSpPr>
              <p:nvPr/>
            </p:nvGrpSpPr>
            <p:grpSpPr bwMode="auto">
              <a:xfrm>
                <a:off x="477" y="1280"/>
                <a:ext cx="1401" cy="1896"/>
                <a:chOff x="1000" y="10380"/>
                <a:chExt cx="2359" cy="2588"/>
              </a:xfrm>
            </p:grpSpPr>
            <p:sp>
              <p:nvSpPr>
                <p:cNvPr id="71" name="Oval 10"/>
                <p:cNvSpPr>
                  <a:spLocks noChangeArrowheads="1"/>
                </p:cNvSpPr>
                <p:nvPr/>
              </p:nvSpPr>
              <p:spPr bwMode="auto">
                <a:xfrm>
                  <a:off x="1679" y="10380"/>
                  <a:ext cx="283" cy="340"/>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1</a:t>
                  </a:r>
                  <a:endParaRPr lang="en-US" altLang="zh-CN" sz="1600"/>
                </a:p>
              </p:txBody>
            </p:sp>
            <p:sp>
              <p:nvSpPr>
                <p:cNvPr id="72" name="Oval 11"/>
                <p:cNvSpPr>
                  <a:spLocks noChangeArrowheads="1"/>
                </p:cNvSpPr>
                <p:nvPr/>
              </p:nvSpPr>
              <p:spPr bwMode="auto">
                <a:xfrm>
                  <a:off x="1679" y="11239"/>
                  <a:ext cx="283" cy="340"/>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3</a:t>
                  </a:r>
                  <a:endParaRPr lang="en-US" altLang="zh-CN" sz="1600"/>
                </a:p>
              </p:txBody>
            </p:sp>
            <p:sp>
              <p:nvSpPr>
                <p:cNvPr id="73" name="Oval 12"/>
                <p:cNvSpPr>
                  <a:spLocks noChangeArrowheads="1"/>
                </p:cNvSpPr>
                <p:nvPr/>
              </p:nvSpPr>
              <p:spPr bwMode="auto">
                <a:xfrm>
                  <a:off x="1000" y="11239"/>
                  <a:ext cx="283" cy="340"/>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2</a:t>
                  </a:r>
                  <a:endParaRPr lang="en-US" altLang="zh-CN" sz="1600"/>
                </a:p>
              </p:txBody>
            </p:sp>
            <p:sp>
              <p:nvSpPr>
                <p:cNvPr id="74" name="Oval 13"/>
                <p:cNvSpPr>
                  <a:spLocks noChangeArrowheads="1"/>
                </p:cNvSpPr>
                <p:nvPr/>
              </p:nvSpPr>
              <p:spPr bwMode="auto">
                <a:xfrm>
                  <a:off x="2355" y="11238"/>
                  <a:ext cx="284" cy="341"/>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4</a:t>
                  </a:r>
                  <a:endParaRPr lang="en-US" altLang="zh-CN" sz="1600"/>
                </a:p>
              </p:txBody>
            </p:sp>
            <p:sp>
              <p:nvSpPr>
                <p:cNvPr id="75" name="Oval 14"/>
                <p:cNvSpPr>
                  <a:spLocks noChangeArrowheads="1"/>
                </p:cNvSpPr>
                <p:nvPr/>
              </p:nvSpPr>
              <p:spPr bwMode="auto">
                <a:xfrm>
                  <a:off x="1679" y="12061"/>
                  <a:ext cx="283" cy="341"/>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5</a:t>
                  </a:r>
                  <a:endParaRPr lang="en-US" altLang="zh-CN" sz="1600"/>
                </a:p>
              </p:txBody>
            </p:sp>
            <p:sp>
              <p:nvSpPr>
                <p:cNvPr id="76" name="Oval 15"/>
                <p:cNvSpPr>
                  <a:spLocks noChangeArrowheads="1"/>
                </p:cNvSpPr>
                <p:nvPr/>
              </p:nvSpPr>
              <p:spPr bwMode="auto">
                <a:xfrm>
                  <a:off x="1962" y="12628"/>
                  <a:ext cx="283" cy="340"/>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6</a:t>
                  </a:r>
                  <a:endParaRPr lang="en-US" altLang="zh-CN" sz="1600"/>
                </a:p>
              </p:txBody>
            </p:sp>
            <p:sp>
              <p:nvSpPr>
                <p:cNvPr id="77" name="Oval 16"/>
                <p:cNvSpPr>
                  <a:spLocks noChangeArrowheads="1"/>
                </p:cNvSpPr>
                <p:nvPr/>
              </p:nvSpPr>
              <p:spPr bwMode="auto">
                <a:xfrm>
                  <a:off x="2467" y="12063"/>
                  <a:ext cx="283" cy="33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7</a:t>
                  </a:r>
                  <a:endParaRPr lang="en-US" altLang="zh-CN" sz="1600"/>
                </a:p>
              </p:txBody>
            </p:sp>
            <p:sp>
              <p:nvSpPr>
                <p:cNvPr id="78" name="Oval 17"/>
                <p:cNvSpPr>
                  <a:spLocks noChangeArrowheads="1"/>
                </p:cNvSpPr>
                <p:nvPr/>
              </p:nvSpPr>
              <p:spPr bwMode="auto">
                <a:xfrm>
                  <a:off x="3077" y="11240"/>
                  <a:ext cx="282" cy="33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8</a:t>
                  </a:r>
                  <a:endParaRPr lang="en-US" altLang="zh-CN" sz="1600"/>
                </a:p>
              </p:txBody>
            </p:sp>
            <p:sp>
              <p:nvSpPr>
                <p:cNvPr id="79" name="Line 18"/>
                <p:cNvSpPr>
                  <a:spLocks noChangeShapeType="1"/>
                </p:cNvSpPr>
                <p:nvPr/>
              </p:nvSpPr>
              <p:spPr bwMode="auto">
                <a:xfrm flipH="1">
                  <a:off x="1200" y="10650"/>
                  <a:ext cx="479" cy="588"/>
                </a:xfrm>
                <a:prstGeom prst="line">
                  <a:avLst/>
                </a:prstGeom>
                <a:noFill/>
                <a:ln w="9525">
                  <a:solidFill>
                    <a:schemeClr val="tx1"/>
                  </a:solidFill>
                  <a:round/>
                  <a:headEnd/>
                  <a:tailEnd/>
                </a:ln>
              </p:spPr>
              <p:txBody>
                <a:bodyPr/>
                <a:lstStyle/>
                <a:p>
                  <a:endParaRPr lang="zh-CN" altLang="en-US"/>
                </a:p>
              </p:txBody>
            </p:sp>
            <p:sp>
              <p:nvSpPr>
                <p:cNvPr id="80" name="Line 19"/>
                <p:cNvSpPr>
                  <a:spLocks noChangeShapeType="1"/>
                </p:cNvSpPr>
                <p:nvPr/>
              </p:nvSpPr>
              <p:spPr bwMode="auto">
                <a:xfrm>
                  <a:off x="1820" y="10720"/>
                  <a:ext cx="0" cy="518"/>
                </a:xfrm>
                <a:prstGeom prst="line">
                  <a:avLst/>
                </a:prstGeom>
                <a:noFill/>
                <a:ln w="9525">
                  <a:solidFill>
                    <a:schemeClr val="tx1"/>
                  </a:solidFill>
                  <a:round/>
                  <a:headEnd/>
                  <a:tailEnd/>
                </a:ln>
              </p:spPr>
              <p:txBody>
                <a:bodyPr/>
                <a:lstStyle/>
                <a:p>
                  <a:endParaRPr lang="zh-CN" altLang="en-US"/>
                </a:p>
              </p:txBody>
            </p:sp>
            <p:sp>
              <p:nvSpPr>
                <p:cNvPr id="81" name="Line 20"/>
                <p:cNvSpPr>
                  <a:spLocks noChangeShapeType="1"/>
                </p:cNvSpPr>
                <p:nvPr/>
              </p:nvSpPr>
              <p:spPr bwMode="auto">
                <a:xfrm>
                  <a:off x="1962" y="10650"/>
                  <a:ext cx="444" cy="590"/>
                </a:xfrm>
                <a:prstGeom prst="line">
                  <a:avLst/>
                </a:prstGeom>
                <a:noFill/>
                <a:ln w="9525">
                  <a:solidFill>
                    <a:schemeClr val="tx1"/>
                  </a:solidFill>
                  <a:round/>
                  <a:headEnd/>
                  <a:tailEnd/>
                </a:ln>
              </p:spPr>
              <p:txBody>
                <a:bodyPr/>
                <a:lstStyle/>
                <a:p>
                  <a:endParaRPr lang="zh-CN" altLang="en-US"/>
                </a:p>
              </p:txBody>
            </p:sp>
            <p:sp>
              <p:nvSpPr>
                <p:cNvPr id="82" name="Line 21"/>
                <p:cNvSpPr>
                  <a:spLocks noChangeShapeType="1"/>
                </p:cNvSpPr>
                <p:nvPr/>
              </p:nvSpPr>
              <p:spPr bwMode="auto">
                <a:xfrm>
                  <a:off x="1820" y="11579"/>
                  <a:ext cx="0" cy="484"/>
                </a:xfrm>
                <a:prstGeom prst="line">
                  <a:avLst/>
                </a:prstGeom>
                <a:noFill/>
                <a:ln w="9525">
                  <a:solidFill>
                    <a:schemeClr val="tx1"/>
                  </a:solidFill>
                  <a:round/>
                  <a:headEnd/>
                  <a:tailEnd/>
                </a:ln>
              </p:spPr>
              <p:txBody>
                <a:bodyPr/>
                <a:lstStyle/>
                <a:p>
                  <a:endParaRPr lang="zh-CN" altLang="en-US"/>
                </a:p>
              </p:txBody>
            </p:sp>
            <p:sp>
              <p:nvSpPr>
                <p:cNvPr id="83" name="Line 22"/>
                <p:cNvSpPr>
                  <a:spLocks noChangeShapeType="1"/>
                </p:cNvSpPr>
                <p:nvPr/>
              </p:nvSpPr>
              <p:spPr bwMode="auto">
                <a:xfrm>
                  <a:off x="2639" y="11410"/>
                  <a:ext cx="438" cy="0"/>
                </a:xfrm>
                <a:prstGeom prst="line">
                  <a:avLst/>
                </a:prstGeom>
                <a:noFill/>
                <a:ln w="9525">
                  <a:solidFill>
                    <a:schemeClr val="tx1"/>
                  </a:solidFill>
                  <a:round/>
                  <a:headEnd/>
                  <a:tailEnd/>
                </a:ln>
              </p:spPr>
              <p:txBody>
                <a:bodyPr/>
                <a:lstStyle/>
                <a:p>
                  <a:endParaRPr lang="zh-CN" altLang="en-US"/>
                </a:p>
              </p:txBody>
            </p:sp>
            <p:sp>
              <p:nvSpPr>
                <p:cNvPr id="84" name="Line 23"/>
                <p:cNvSpPr>
                  <a:spLocks noChangeShapeType="1"/>
                </p:cNvSpPr>
                <p:nvPr/>
              </p:nvSpPr>
              <p:spPr bwMode="auto">
                <a:xfrm flipH="1">
                  <a:off x="2689" y="11579"/>
                  <a:ext cx="461" cy="542"/>
                </a:xfrm>
                <a:prstGeom prst="line">
                  <a:avLst/>
                </a:prstGeom>
                <a:noFill/>
                <a:ln w="9525">
                  <a:solidFill>
                    <a:schemeClr val="tx1"/>
                  </a:solidFill>
                  <a:round/>
                  <a:headEnd/>
                  <a:tailEnd/>
                </a:ln>
              </p:spPr>
              <p:txBody>
                <a:bodyPr/>
                <a:lstStyle/>
                <a:p>
                  <a:endParaRPr lang="zh-CN" altLang="en-US"/>
                </a:p>
              </p:txBody>
            </p:sp>
            <p:sp>
              <p:nvSpPr>
                <p:cNvPr id="85" name="Line 24"/>
                <p:cNvSpPr>
                  <a:spLocks noChangeShapeType="1"/>
                </p:cNvSpPr>
                <p:nvPr/>
              </p:nvSpPr>
              <p:spPr bwMode="auto">
                <a:xfrm flipH="1">
                  <a:off x="2245" y="12340"/>
                  <a:ext cx="222" cy="340"/>
                </a:xfrm>
                <a:prstGeom prst="line">
                  <a:avLst/>
                </a:prstGeom>
                <a:noFill/>
                <a:ln w="9525">
                  <a:solidFill>
                    <a:schemeClr val="tx1"/>
                  </a:solidFill>
                  <a:round/>
                  <a:headEnd/>
                  <a:tailEnd/>
                </a:ln>
              </p:spPr>
              <p:txBody>
                <a:bodyPr/>
                <a:lstStyle/>
                <a:p>
                  <a:endParaRPr lang="zh-CN" altLang="en-US"/>
                </a:p>
              </p:txBody>
            </p:sp>
            <p:sp>
              <p:nvSpPr>
                <p:cNvPr id="86" name="Line 25"/>
                <p:cNvSpPr>
                  <a:spLocks noChangeShapeType="1"/>
                </p:cNvSpPr>
                <p:nvPr/>
              </p:nvSpPr>
              <p:spPr bwMode="auto">
                <a:xfrm>
                  <a:off x="1962" y="12241"/>
                  <a:ext cx="505" cy="0"/>
                </a:xfrm>
                <a:prstGeom prst="line">
                  <a:avLst/>
                </a:prstGeom>
                <a:noFill/>
                <a:ln w="9525">
                  <a:solidFill>
                    <a:schemeClr val="tx1"/>
                  </a:solidFill>
                  <a:round/>
                  <a:headEnd/>
                  <a:tailEnd/>
                </a:ln>
              </p:spPr>
              <p:txBody>
                <a:bodyPr/>
                <a:lstStyle/>
                <a:p>
                  <a:endParaRPr lang="zh-CN" altLang="en-US"/>
                </a:p>
              </p:txBody>
            </p:sp>
            <p:sp>
              <p:nvSpPr>
                <p:cNvPr id="87" name="Line 26"/>
                <p:cNvSpPr>
                  <a:spLocks noChangeShapeType="1"/>
                </p:cNvSpPr>
                <p:nvPr/>
              </p:nvSpPr>
              <p:spPr bwMode="auto">
                <a:xfrm>
                  <a:off x="1200" y="11579"/>
                  <a:ext cx="479" cy="602"/>
                </a:xfrm>
                <a:prstGeom prst="line">
                  <a:avLst/>
                </a:prstGeom>
                <a:noFill/>
                <a:ln w="9525">
                  <a:solidFill>
                    <a:schemeClr val="tx1"/>
                  </a:solidFill>
                  <a:round/>
                  <a:headEnd/>
                  <a:tailEnd/>
                </a:ln>
              </p:spPr>
              <p:txBody>
                <a:bodyPr/>
                <a:lstStyle/>
                <a:p>
                  <a:endParaRPr lang="zh-CN" altLang="en-US"/>
                </a:p>
              </p:txBody>
            </p:sp>
          </p:grpSp>
          <p:grpSp>
            <p:nvGrpSpPr>
              <p:cNvPr id="59" name="Group 27"/>
              <p:cNvGrpSpPr>
                <a:grpSpLocks/>
              </p:cNvGrpSpPr>
              <p:nvPr/>
            </p:nvGrpSpPr>
            <p:grpSpPr bwMode="auto">
              <a:xfrm>
                <a:off x="553" y="1559"/>
                <a:ext cx="1216" cy="1519"/>
                <a:chOff x="1134" y="10719"/>
                <a:chExt cx="2056" cy="2064"/>
              </a:xfrm>
            </p:grpSpPr>
            <p:sp>
              <p:nvSpPr>
                <p:cNvPr id="60" name="Rectangle 28"/>
                <p:cNvSpPr>
                  <a:spLocks noChangeArrowheads="1"/>
                </p:cNvSpPr>
                <p:nvPr/>
              </p:nvSpPr>
              <p:spPr bwMode="auto">
                <a:xfrm>
                  <a:off x="1134" y="10720"/>
                  <a:ext cx="296" cy="283"/>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55</a:t>
                  </a:r>
                  <a:endParaRPr lang="en-US" altLang="zh-CN" sz="1600"/>
                </a:p>
              </p:txBody>
            </p:sp>
            <p:sp>
              <p:nvSpPr>
                <p:cNvPr id="61" name="Rectangle 29"/>
                <p:cNvSpPr>
                  <a:spLocks noChangeArrowheads="1"/>
                </p:cNvSpPr>
                <p:nvPr/>
              </p:nvSpPr>
              <p:spPr bwMode="auto">
                <a:xfrm>
                  <a:off x="2212" y="10719"/>
                  <a:ext cx="234" cy="284"/>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45</a:t>
                  </a:r>
                  <a:endParaRPr lang="en-US" altLang="zh-CN" sz="1600"/>
                </a:p>
              </p:txBody>
            </p:sp>
            <p:sp>
              <p:nvSpPr>
                <p:cNvPr id="62" name="Rectangle 30"/>
                <p:cNvSpPr>
                  <a:spLocks noChangeArrowheads="1"/>
                </p:cNvSpPr>
                <p:nvPr/>
              </p:nvSpPr>
              <p:spPr bwMode="auto">
                <a:xfrm>
                  <a:off x="1842" y="10900"/>
                  <a:ext cx="295" cy="284"/>
                </a:xfrm>
                <a:prstGeom prst="rect">
                  <a:avLst/>
                </a:prstGeom>
                <a:solidFill>
                  <a:schemeClr val="bg1"/>
                </a:solidFill>
                <a:ln w="9525">
                  <a:noFill/>
                  <a:miter lim="800000"/>
                  <a:headEnd/>
                  <a:tailEnd/>
                </a:ln>
              </p:spPr>
              <p:txBody>
                <a:bodyPr lIns="0" tIns="0" rIns="0" bIns="0"/>
                <a:lstStyle/>
                <a:p>
                  <a:pPr algn="just"/>
                  <a:r>
                    <a:rPr lang="en-US" altLang="zh-CN" sz="1600" dirty="0">
                      <a:latin typeface="Times New Roman" pitchFamily="18" charset="0"/>
                    </a:rPr>
                    <a:t>25</a:t>
                  </a:r>
                  <a:endParaRPr lang="en-US" altLang="zh-CN" sz="1600" dirty="0"/>
                </a:p>
              </p:txBody>
            </p:sp>
            <p:sp>
              <p:nvSpPr>
                <p:cNvPr id="63" name="Rectangle 31"/>
                <p:cNvSpPr>
                  <a:spLocks noChangeArrowheads="1"/>
                </p:cNvSpPr>
                <p:nvPr/>
              </p:nvSpPr>
              <p:spPr bwMode="auto">
                <a:xfrm>
                  <a:off x="1200" y="11778"/>
                  <a:ext cx="160" cy="284"/>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5</a:t>
                  </a:r>
                  <a:endParaRPr lang="en-US" altLang="zh-CN" sz="1600"/>
                </a:p>
              </p:txBody>
            </p:sp>
            <p:sp>
              <p:nvSpPr>
                <p:cNvPr id="64" name="Rectangle 32"/>
                <p:cNvSpPr>
                  <a:spLocks noChangeArrowheads="1"/>
                </p:cNvSpPr>
                <p:nvPr/>
              </p:nvSpPr>
              <p:spPr bwMode="auto">
                <a:xfrm>
                  <a:off x="1841" y="11662"/>
                  <a:ext cx="234" cy="282"/>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40</a:t>
                  </a:r>
                  <a:endParaRPr lang="en-US" altLang="zh-CN" sz="1600"/>
                </a:p>
              </p:txBody>
            </p:sp>
            <p:sp>
              <p:nvSpPr>
                <p:cNvPr id="65" name="Rectangle 33"/>
                <p:cNvSpPr>
                  <a:spLocks noChangeArrowheads="1"/>
                </p:cNvSpPr>
                <p:nvPr/>
              </p:nvSpPr>
              <p:spPr bwMode="auto">
                <a:xfrm>
                  <a:off x="2343" y="11662"/>
                  <a:ext cx="237" cy="282"/>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20</a:t>
                  </a:r>
                  <a:endParaRPr lang="en-US" altLang="zh-CN" sz="1600"/>
                </a:p>
              </p:txBody>
            </p:sp>
            <p:sp>
              <p:nvSpPr>
                <p:cNvPr id="66" name="Rectangle 34"/>
                <p:cNvSpPr>
                  <a:spLocks noChangeArrowheads="1"/>
                </p:cNvSpPr>
                <p:nvPr/>
              </p:nvSpPr>
              <p:spPr bwMode="auto">
                <a:xfrm>
                  <a:off x="2739" y="11127"/>
                  <a:ext cx="235" cy="283"/>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30</a:t>
                  </a:r>
                  <a:endParaRPr lang="en-US" altLang="zh-CN" sz="1600"/>
                </a:p>
              </p:txBody>
            </p:sp>
            <p:sp>
              <p:nvSpPr>
                <p:cNvPr id="67" name="Rectangle 35"/>
                <p:cNvSpPr>
                  <a:spLocks noChangeArrowheads="1"/>
                </p:cNvSpPr>
                <p:nvPr/>
              </p:nvSpPr>
              <p:spPr bwMode="auto">
                <a:xfrm>
                  <a:off x="2964" y="11788"/>
                  <a:ext cx="226" cy="283"/>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50</a:t>
                  </a:r>
                  <a:endParaRPr lang="en-US" altLang="zh-CN" sz="1600"/>
                </a:p>
              </p:txBody>
            </p:sp>
            <p:sp>
              <p:nvSpPr>
                <p:cNvPr id="68" name="Rectangle 36"/>
                <p:cNvSpPr>
                  <a:spLocks noChangeArrowheads="1"/>
                </p:cNvSpPr>
                <p:nvPr/>
              </p:nvSpPr>
              <p:spPr bwMode="auto">
                <a:xfrm>
                  <a:off x="2172" y="11954"/>
                  <a:ext cx="234" cy="283"/>
                </a:xfrm>
                <a:prstGeom prst="rect">
                  <a:avLst/>
                </a:prstGeom>
                <a:solidFill>
                  <a:schemeClr val="bg1"/>
                </a:solidFill>
                <a:ln w="9525">
                  <a:noFill/>
                  <a:miter lim="800000"/>
                  <a:headEnd/>
                  <a:tailEnd/>
                </a:ln>
              </p:spPr>
              <p:txBody>
                <a:bodyPr lIns="0" tIns="0" rIns="0" bIns="0"/>
                <a:lstStyle/>
                <a:p>
                  <a:pPr algn="just"/>
                  <a:r>
                    <a:rPr lang="en-US" altLang="zh-CN" sz="1600" dirty="0">
                      <a:latin typeface="Times New Roman" pitchFamily="18" charset="0"/>
                    </a:rPr>
                    <a:t>15</a:t>
                  </a:r>
                  <a:endParaRPr lang="en-US" altLang="zh-CN" sz="1600" dirty="0"/>
                </a:p>
              </p:txBody>
            </p:sp>
            <p:sp>
              <p:nvSpPr>
                <p:cNvPr id="69" name="Rectangle 37"/>
                <p:cNvSpPr>
                  <a:spLocks noChangeArrowheads="1"/>
                </p:cNvSpPr>
                <p:nvPr/>
              </p:nvSpPr>
              <p:spPr bwMode="auto">
                <a:xfrm>
                  <a:off x="2343" y="12500"/>
                  <a:ext cx="237" cy="283"/>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10</a:t>
                  </a:r>
                  <a:endParaRPr lang="en-US" altLang="zh-CN" sz="1600"/>
                </a:p>
              </p:txBody>
            </p:sp>
            <p:sp>
              <p:nvSpPr>
                <p:cNvPr id="70" name="Rectangle 38"/>
                <p:cNvSpPr>
                  <a:spLocks noChangeArrowheads="1"/>
                </p:cNvSpPr>
                <p:nvPr/>
              </p:nvSpPr>
              <p:spPr bwMode="auto">
                <a:xfrm>
                  <a:off x="1664" y="12487"/>
                  <a:ext cx="228" cy="283"/>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35</a:t>
                  </a:r>
                  <a:endParaRPr lang="en-US" altLang="zh-CN" sz="1600"/>
                </a:p>
              </p:txBody>
            </p:sp>
          </p:grpSp>
        </p:grpSp>
        <p:grpSp>
          <p:nvGrpSpPr>
            <p:cNvPr id="6" name="Group 94"/>
            <p:cNvGrpSpPr>
              <a:grpSpLocks/>
            </p:cNvGrpSpPr>
            <p:nvPr/>
          </p:nvGrpSpPr>
          <p:grpSpPr bwMode="auto">
            <a:xfrm>
              <a:off x="3705" y="1260"/>
              <a:ext cx="1398" cy="1895"/>
              <a:chOff x="3705" y="1260"/>
              <a:chExt cx="1398" cy="1895"/>
            </a:xfrm>
          </p:grpSpPr>
          <p:grpSp>
            <p:nvGrpSpPr>
              <p:cNvPr id="35" name="Group 93"/>
              <p:cNvGrpSpPr>
                <a:grpSpLocks/>
              </p:cNvGrpSpPr>
              <p:nvPr/>
            </p:nvGrpSpPr>
            <p:grpSpPr bwMode="auto">
              <a:xfrm>
                <a:off x="3705" y="1260"/>
                <a:ext cx="1398" cy="1895"/>
                <a:chOff x="3705" y="1260"/>
                <a:chExt cx="1398" cy="1895"/>
              </a:xfrm>
            </p:grpSpPr>
            <p:sp>
              <p:nvSpPr>
                <p:cNvPr id="43" name="Oval 40"/>
                <p:cNvSpPr>
                  <a:spLocks noChangeArrowheads="1"/>
                </p:cNvSpPr>
                <p:nvPr/>
              </p:nvSpPr>
              <p:spPr bwMode="auto">
                <a:xfrm>
                  <a:off x="4107" y="1260"/>
                  <a:ext cx="168" cy="24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1</a:t>
                  </a:r>
                  <a:endParaRPr lang="en-US" altLang="zh-CN" sz="1600"/>
                </a:p>
              </p:txBody>
            </p:sp>
            <p:sp>
              <p:nvSpPr>
                <p:cNvPr id="44" name="Oval 41"/>
                <p:cNvSpPr>
                  <a:spLocks noChangeArrowheads="1"/>
                </p:cNvSpPr>
                <p:nvPr/>
              </p:nvSpPr>
              <p:spPr bwMode="auto">
                <a:xfrm>
                  <a:off x="4107" y="1889"/>
                  <a:ext cx="168" cy="24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3</a:t>
                  </a:r>
                  <a:endParaRPr lang="en-US" altLang="zh-CN" sz="1600"/>
                </a:p>
              </p:txBody>
            </p:sp>
            <p:sp>
              <p:nvSpPr>
                <p:cNvPr id="45" name="Oval 42"/>
                <p:cNvSpPr>
                  <a:spLocks noChangeArrowheads="1"/>
                </p:cNvSpPr>
                <p:nvPr/>
              </p:nvSpPr>
              <p:spPr bwMode="auto">
                <a:xfrm>
                  <a:off x="3705" y="1889"/>
                  <a:ext cx="168" cy="24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2</a:t>
                  </a:r>
                  <a:endParaRPr lang="en-US" altLang="zh-CN" sz="1600"/>
                </a:p>
              </p:txBody>
            </p:sp>
            <p:sp>
              <p:nvSpPr>
                <p:cNvPr id="46" name="Oval 43"/>
                <p:cNvSpPr>
                  <a:spLocks noChangeArrowheads="1"/>
                </p:cNvSpPr>
                <p:nvPr/>
              </p:nvSpPr>
              <p:spPr bwMode="auto">
                <a:xfrm>
                  <a:off x="4508" y="1888"/>
                  <a:ext cx="168" cy="250"/>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4</a:t>
                  </a:r>
                  <a:endParaRPr lang="en-US" altLang="zh-CN" sz="1600"/>
                </a:p>
              </p:txBody>
            </p:sp>
            <p:sp>
              <p:nvSpPr>
                <p:cNvPr id="47" name="Oval 44"/>
                <p:cNvSpPr>
                  <a:spLocks noChangeArrowheads="1"/>
                </p:cNvSpPr>
                <p:nvPr/>
              </p:nvSpPr>
              <p:spPr bwMode="auto">
                <a:xfrm>
                  <a:off x="4107" y="2491"/>
                  <a:ext cx="168" cy="250"/>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5</a:t>
                  </a:r>
                  <a:endParaRPr lang="en-US" altLang="zh-CN" sz="1600"/>
                </a:p>
              </p:txBody>
            </p:sp>
            <p:sp>
              <p:nvSpPr>
                <p:cNvPr id="48" name="Oval 45"/>
                <p:cNvSpPr>
                  <a:spLocks noChangeArrowheads="1"/>
                </p:cNvSpPr>
                <p:nvPr/>
              </p:nvSpPr>
              <p:spPr bwMode="auto">
                <a:xfrm>
                  <a:off x="4275" y="2906"/>
                  <a:ext cx="168" cy="24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6</a:t>
                  </a:r>
                  <a:endParaRPr lang="en-US" altLang="zh-CN" sz="1600"/>
                </a:p>
              </p:txBody>
            </p:sp>
            <p:sp>
              <p:nvSpPr>
                <p:cNvPr id="49" name="Oval 46"/>
                <p:cNvSpPr>
                  <a:spLocks noChangeArrowheads="1"/>
                </p:cNvSpPr>
                <p:nvPr/>
              </p:nvSpPr>
              <p:spPr bwMode="auto">
                <a:xfrm>
                  <a:off x="4574" y="2492"/>
                  <a:ext cx="168" cy="24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7</a:t>
                  </a:r>
                  <a:endParaRPr lang="en-US" altLang="zh-CN" sz="1600"/>
                </a:p>
              </p:txBody>
            </p:sp>
            <p:sp>
              <p:nvSpPr>
                <p:cNvPr id="50" name="Oval 47"/>
                <p:cNvSpPr>
                  <a:spLocks noChangeArrowheads="1"/>
                </p:cNvSpPr>
                <p:nvPr/>
              </p:nvSpPr>
              <p:spPr bwMode="auto">
                <a:xfrm>
                  <a:off x="4936" y="1890"/>
                  <a:ext cx="167" cy="248"/>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8</a:t>
                  </a:r>
                  <a:endParaRPr lang="en-US" altLang="zh-CN" sz="1600"/>
                </a:p>
              </p:txBody>
            </p:sp>
            <p:sp>
              <p:nvSpPr>
                <p:cNvPr id="51" name="Line 48"/>
                <p:cNvSpPr>
                  <a:spLocks noChangeShapeType="1"/>
                </p:cNvSpPr>
                <p:nvPr/>
              </p:nvSpPr>
              <p:spPr bwMode="auto">
                <a:xfrm flipH="1">
                  <a:off x="3824" y="1458"/>
                  <a:ext cx="283" cy="430"/>
                </a:xfrm>
                <a:prstGeom prst="line">
                  <a:avLst/>
                </a:prstGeom>
                <a:noFill/>
                <a:ln w="9525">
                  <a:solidFill>
                    <a:schemeClr val="tx1"/>
                  </a:solidFill>
                  <a:round/>
                  <a:headEnd/>
                  <a:tailEnd/>
                </a:ln>
              </p:spPr>
              <p:txBody>
                <a:bodyPr/>
                <a:lstStyle/>
                <a:p>
                  <a:endParaRPr lang="zh-CN" altLang="en-US"/>
                </a:p>
              </p:txBody>
            </p:sp>
            <p:sp>
              <p:nvSpPr>
                <p:cNvPr id="52" name="Line 49"/>
                <p:cNvSpPr>
                  <a:spLocks noChangeShapeType="1"/>
                </p:cNvSpPr>
                <p:nvPr/>
              </p:nvSpPr>
              <p:spPr bwMode="auto">
                <a:xfrm>
                  <a:off x="4191" y="1509"/>
                  <a:ext cx="0" cy="379"/>
                </a:xfrm>
                <a:prstGeom prst="line">
                  <a:avLst/>
                </a:prstGeom>
                <a:noFill/>
                <a:ln w="9525">
                  <a:solidFill>
                    <a:schemeClr val="tx1"/>
                  </a:solidFill>
                  <a:round/>
                  <a:headEnd/>
                  <a:tailEnd/>
                </a:ln>
              </p:spPr>
              <p:txBody>
                <a:bodyPr/>
                <a:lstStyle/>
                <a:p>
                  <a:endParaRPr lang="zh-CN" altLang="en-US"/>
                </a:p>
              </p:txBody>
            </p:sp>
            <p:sp>
              <p:nvSpPr>
                <p:cNvPr id="53" name="Line 50"/>
                <p:cNvSpPr>
                  <a:spLocks noChangeShapeType="1"/>
                </p:cNvSpPr>
                <p:nvPr/>
              </p:nvSpPr>
              <p:spPr bwMode="auto">
                <a:xfrm>
                  <a:off x="4275" y="1458"/>
                  <a:ext cx="263" cy="432"/>
                </a:xfrm>
                <a:prstGeom prst="line">
                  <a:avLst/>
                </a:prstGeom>
                <a:noFill/>
                <a:ln w="9525">
                  <a:solidFill>
                    <a:schemeClr val="tx1"/>
                  </a:solidFill>
                  <a:round/>
                  <a:headEnd/>
                  <a:tailEnd/>
                </a:ln>
              </p:spPr>
              <p:txBody>
                <a:bodyPr/>
                <a:lstStyle/>
                <a:p>
                  <a:endParaRPr lang="zh-CN" altLang="en-US"/>
                </a:p>
              </p:txBody>
            </p:sp>
            <p:sp>
              <p:nvSpPr>
                <p:cNvPr id="54" name="Line 51"/>
                <p:cNvSpPr>
                  <a:spLocks noChangeShapeType="1"/>
                </p:cNvSpPr>
                <p:nvPr/>
              </p:nvSpPr>
              <p:spPr bwMode="auto">
                <a:xfrm>
                  <a:off x="4676" y="2014"/>
                  <a:ext cx="260" cy="0"/>
                </a:xfrm>
                <a:prstGeom prst="line">
                  <a:avLst/>
                </a:prstGeom>
                <a:noFill/>
                <a:ln w="9525">
                  <a:solidFill>
                    <a:schemeClr val="tx1"/>
                  </a:solidFill>
                  <a:round/>
                  <a:headEnd/>
                  <a:tailEnd/>
                </a:ln>
              </p:spPr>
              <p:txBody>
                <a:bodyPr/>
                <a:lstStyle/>
                <a:p>
                  <a:endParaRPr lang="zh-CN" altLang="en-US"/>
                </a:p>
              </p:txBody>
            </p:sp>
            <p:sp>
              <p:nvSpPr>
                <p:cNvPr id="55" name="Line 52"/>
                <p:cNvSpPr>
                  <a:spLocks noChangeShapeType="1"/>
                </p:cNvSpPr>
                <p:nvPr/>
              </p:nvSpPr>
              <p:spPr bwMode="auto">
                <a:xfrm flipH="1">
                  <a:off x="4443" y="2695"/>
                  <a:ext cx="131" cy="249"/>
                </a:xfrm>
                <a:prstGeom prst="line">
                  <a:avLst/>
                </a:prstGeom>
                <a:noFill/>
                <a:ln w="9525">
                  <a:solidFill>
                    <a:schemeClr val="tx1"/>
                  </a:solidFill>
                  <a:round/>
                  <a:headEnd/>
                  <a:tailEnd/>
                </a:ln>
              </p:spPr>
              <p:txBody>
                <a:bodyPr/>
                <a:lstStyle/>
                <a:p>
                  <a:endParaRPr lang="zh-CN" altLang="en-US"/>
                </a:p>
              </p:txBody>
            </p:sp>
            <p:sp>
              <p:nvSpPr>
                <p:cNvPr id="56" name="Line 53"/>
                <p:cNvSpPr>
                  <a:spLocks noChangeShapeType="1"/>
                </p:cNvSpPr>
                <p:nvPr/>
              </p:nvSpPr>
              <p:spPr bwMode="auto">
                <a:xfrm>
                  <a:off x="4275" y="2623"/>
                  <a:ext cx="299" cy="0"/>
                </a:xfrm>
                <a:prstGeom prst="line">
                  <a:avLst/>
                </a:prstGeom>
                <a:noFill/>
                <a:ln w="9525">
                  <a:solidFill>
                    <a:schemeClr val="tx1"/>
                  </a:solidFill>
                  <a:round/>
                  <a:headEnd/>
                  <a:tailEnd/>
                </a:ln>
              </p:spPr>
              <p:txBody>
                <a:bodyPr/>
                <a:lstStyle/>
                <a:p>
                  <a:endParaRPr lang="zh-CN" altLang="en-US"/>
                </a:p>
              </p:txBody>
            </p:sp>
            <p:sp>
              <p:nvSpPr>
                <p:cNvPr id="57" name="Line 54"/>
                <p:cNvSpPr>
                  <a:spLocks noChangeShapeType="1"/>
                </p:cNvSpPr>
                <p:nvPr/>
              </p:nvSpPr>
              <p:spPr bwMode="auto">
                <a:xfrm>
                  <a:off x="3824" y="2138"/>
                  <a:ext cx="283" cy="441"/>
                </a:xfrm>
                <a:prstGeom prst="line">
                  <a:avLst/>
                </a:prstGeom>
                <a:noFill/>
                <a:ln w="9525">
                  <a:solidFill>
                    <a:schemeClr val="tx1"/>
                  </a:solidFill>
                  <a:round/>
                  <a:headEnd/>
                  <a:tailEnd/>
                </a:ln>
              </p:spPr>
              <p:txBody>
                <a:bodyPr/>
                <a:lstStyle/>
                <a:p>
                  <a:endParaRPr lang="zh-CN" altLang="en-US"/>
                </a:p>
              </p:txBody>
            </p:sp>
          </p:grpSp>
          <p:grpSp>
            <p:nvGrpSpPr>
              <p:cNvPr id="36" name="Group 92"/>
              <p:cNvGrpSpPr>
                <a:grpSpLocks/>
              </p:cNvGrpSpPr>
              <p:nvPr/>
            </p:nvGrpSpPr>
            <p:grpSpPr bwMode="auto">
              <a:xfrm>
                <a:off x="3784" y="1508"/>
                <a:ext cx="1091" cy="1512"/>
                <a:chOff x="3784" y="1508"/>
                <a:chExt cx="1091" cy="1512"/>
              </a:xfrm>
            </p:grpSpPr>
            <p:sp>
              <p:nvSpPr>
                <p:cNvPr id="37" name="Rectangle 55"/>
                <p:cNvSpPr>
                  <a:spLocks noChangeArrowheads="1"/>
                </p:cNvSpPr>
                <p:nvPr/>
              </p:nvSpPr>
              <p:spPr bwMode="auto">
                <a:xfrm>
                  <a:off x="3784" y="1509"/>
                  <a:ext cx="176" cy="207"/>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55</a:t>
                  </a:r>
                  <a:endParaRPr lang="en-US" altLang="zh-CN" sz="1600"/>
                </a:p>
              </p:txBody>
            </p:sp>
            <p:sp>
              <p:nvSpPr>
                <p:cNvPr id="38" name="Rectangle 56"/>
                <p:cNvSpPr>
                  <a:spLocks noChangeArrowheads="1"/>
                </p:cNvSpPr>
                <p:nvPr/>
              </p:nvSpPr>
              <p:spPr bwMode="auto">
                <a:xfrm>
                  <a:off x="4423" y="1508"/>
                  <a:ext cx="139" cy="208"/>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45</a:t>
                  </a:r>
                  <a:endParaRPr lang="en-US" altLang="zh-CN" sz="1600"/>
                </a:p>
              </p:txBody>
            </p:sp>
            <p:sp>
              <p:nvSpPr>
                <p:cNvPr id="39" name="Rectangle 57"/>
                <p:cNvSpPr>
                  <a:spLocks noChangeArrowheads="1"/>
                </p:cNvSpPr>
                <p:nvPr/>
              </p:nvSpPr>
              <p:spPr bwMode="auto">
                <a:xfrm>
                  <a:off x="3824" y="2284"/>
                  <a:ext cx="94" cy="208"/>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5</a:t>
                  </a:r>
                  <a:endParaRPr lang="en-US" altLang="zh-CN" sz="1600"/>
                </a:p>
              </p:txBody>
            </p:sp>
            <p:sp>
              <p:nvSpPr>
                <p:cNvPr id="40" name="Rectangle 58"/>
                <p:cNvSpPr>
                  <a:spLocks noChangeArrowheads="1"/>
                </p:cNvSpPr>
                <p:nvPr/>
              </p:nvSpPr>
              <p:spPr bwMode="auto">
                <a:xfrm>
                  <a:off x="4736" y="1807"/>
                  <a:ext cx="139" cy="207"/>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30</a:t>
                  </a:r>
                  <a:endParaRPr lang="en-US" altLang="zh-CN" sz="1600"/>
                </a:p>
              </p:txBody>
            </p:sp>
            <p:sp>
              <p:nvSpPr>
                <p:cNvPr id="41" name="Rectangle 59"/>
                <p:cNvSpPr>
                  <a:spLocks noChangeArrowheads="1"/>
                </p:cNvSpPr>
                <p:nvPr/>
              </p:nvSpPr>
              <p:spPr bwMode="auto">
                <a:xfrm>
                  <a:off x="4400" y="2413"/>
                  <a:ext cx="138" cy="207"/>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15</a:t>
                  </a:r>
                  <a:endParaRPr lang="en-US" altLang="zh-CN" sz="1600"/>
                </a:p>
              </p:txBody>
            </p:sp>
            <p:sp>
              <p:nvSpPr>
                <p:cNvPr id="42" name="Rectangle 60"/>
                <p:cNvSpPr>
                  <a:spLocks noChangeArrowheads="1"/>
                </p:cNvSpPr>
                <p:nvPr/>
              </p:nvSpPr>
              <p:spPr bwMode="auto">
                <a:xfrm>
                  <a:off x="4501" y="2812"/>
                  <a:ext cx="140" cy="208"/>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10</a:t>
                  </a:r>
                  <a:endParaRPr lang="en-US" altLang="zh-CN" sz="1600"/>
                </a:p>
              </p:txBody>
            </p:sp>
          </p:grpSp>
        </p:grpSp>
        <p:sp>
          <p:nvSpPr>
            <p:cNvPr id="7" name="Rectangle 61"/>
            <p:cNvSpPr>
              <a:spLocks noChangeArrowheads="1"/>
            </p:cNvSpPr>
            <p:nvPr/>
          </p:nvSpPr>
          <p:spPr bwMode="auto">
            <a:xfrm>
              <a:off x="644" y="3484"/>
              <a:ext cx="803" cy="198"/>
            </a:xfrm>
            <a:prstGeom prst="rect">
              <a:avLst/>
            </a:prstGeom>
            <a:noFill/>
            <a:ln w="9525">
              <a:noFill/>
              <a:miter lim="800000"/>
              <a:headEnd/>
              <a:tailEnd/>
            </a:ln>
          </p:spPr>
          <p:txBody>
            <a:bodyPr lIns="0" tIns="0" rIns="0" bIns="0"/>
            <a:lstStyle/>
            <a:p>
              <a:pPr algn="just"/>
              <a:r>
                <a:rPr lang="zh-CN" altLang="en-US" sz="1600">
                  <a:latin typeface="Times New Roman" pitchFamily="18" charset="0"/>
                </a:rPr>
                <a:t>赋权连通图</a:t>
              </a:r>
              <a:r>
                <a:rPr lang="en-US" altLang="zh-CN" sz="1600">
                  <a:latin typeface="Times New Roman" pitchFamily="18" charset="0"/>
                </a:rPr>
                <a:t>G</a:t>
              </a:r>
              <a:endParaRPr lang="en-US" altLang="zh-CN" sz="1600"/>
            </a:p>
          </p:txBody>
        </p:sp>
        <p:sp>
          <p:nvSpPr>
            <p:cNvPr id="8" name="Rectangle 62"/>
            <p:cNvSpPr>
              <a:spLocks noChangeArrowheads="1"/>
            </p:cNvSpPr>
            <p:nvPr/>
          </p:nvSpPr>
          <p:spPr bwMode="auto">
            <a:xfrm>
              <a:off x="2248" y="3462"/>
              <a:ext cx="917" cy="198"/>
            </a:xfrm>
            <a:prstGeom prst="rect">
              <a:avLst/>
            </a:prstGeom>
            <a:noFill/>
            <a:ln w="9525">
              <a:noFill/>
              <a:miter lim="800000"/>
              <a:headEnd/>
              <a:tailEnd/>
            </a:ln>
          </p:spPr>
          <p:txBody>
            <a:bodyPr lIns="0" tIns="0" rIns="0" bIns="0"/>
            <a:lstStyle/>
            <a:p>
              <a:pPr algn="just"/>
              <a:r>
                <a:rPr lang="en-US" altLang="zh-CN" sz="1600">
                  <a:latin typeface="Times New Roman" pitchFamily="18" charset="0"/>
                </a:rPr>
                <a:t>G</a:t>
              </a:r>
              <a:r>
                <a:rPr lang="zh-CN" altLang="en-US" sz="1600">
                  <a:latin typeface="Times New Roman" pitchFamily="18" charset="0"/>
                </a:rPr>
                <a:t>的最优生成树</a:t>
              </a:r>
              <a:endParaRPr lang="zh-CN" altLang="en-US" sz="1600"/>
            </a:p>
          </p:txBody>
        </p:sp>
        <p:sp>
          <p:nvSpPr>
            <p:cNvPr id="9" name="Rectangle 63"/>
            <p:cNvSpPr>
              <a:spLocks noChangeArrowheads="1"/>
            </p:cNvSpPr>
            <p:nvPr/>
          </p:nvSpPr>
          <p:spPr bwMode="auto">
            <a:xfrm>
              <a:off x="4009" y="3338"/>
              <a:ext cx="927" cy="410"/>
            </a:xfrm>
            <a:prstGeom prst="rect">
              <a:avLst/>
            </a:prstGeom>
            <a:noFill/>
            <a:ln w="9525">
              <a:noFill/>
              <a:miter lim="800000"/>
              <a:headEnd/>
              <a:tailEnd/>
            </a:ln>
          </p:spPr>
          <p:txBody>
            <a:bodyPr lIns="0" tIns="0" rIns="0" bIns="0"/>
            <a:lstStyle/>
            <a:p>
              <a:pPr algn="just"/>
              <a:r>
                <a:rPr lang="en-US" altLang="zh-CN" sz="1600">
                  <a:latin typeface="Times New Roman" pitchFamily="18" charset="0"/>
                </a:rPr>
                <a:t>G</a:t>
              </a:r>
              <a:r>
                <a:rPr lang="zh-CN" altLang="en-US" sz="1600">
                  <a:latin typeface="Times New Roman" pitchFamily="18" charset="0"/>
                </a:rPr>
                <a:t>的一棵单点源</a:t>
              </a:r>
            </a:p>
            <a:p>
              <a:pPr algn="just"/>
              <a:r>
                <a:rPr lang="zh-CN" altLang="en-US" sz="1600">
                  <a:latin typeface="Times New Roman" pitchFamily="18" charset="0"/>
                </a:rPr>
                <a:t>最短路径生成树</a:t>
              </a:r>
              <a:endParaRPr lang="zh-CN" altLang="en-US" sz="1600"/>
            </a:p>
          </p:txBody>
        </p:sp>
        <p:grpSp>
          <p:nvGrpSpPr>
            <p:cNvPr id="10" name="Group 91"/>
            <p:cNvGrpSpPr>
              <a:grpSpLocks/>
            </p:cNvGrpSpPr>
            <p:nvPr/>
          </p:nvGrpSpPr>
          <p:grpSpPr bwMode="auto">
            <a:xfrm>
              <a:off x="2080" y="1253"/>
              <a:ext cx="1398" cy="1895"/>
              <a:chOff x="2080" y="1253"/>
              <a:chExt cx="1398" cy="1895"/>
            </a:xfrm>
          </p:grpSpPr>
          <p:grpSp>
            <p:nvGrpSpPr>
              <p:cNvPr id="11" name="Group 90"/>
              <p:cNvGrpSpPr>
                <a:grpSpLocks/>
              </p:cNvGrpSpPr>
              <p:nvPr/>
            </p:nvGrpSpPr>
            <p:grpSpPr bwMode="auto">
              <a:xfrm>
                <a:off x="2080" y="1253"/>
                <a:ext cx="1398" cy="1895"/>
                <a:chOff x="2080" y="1253"/>
                <a:chExt cx="1398" cy="1895"/>
              </a:xfrm>
            </p:grpSpPr>
            <p:sp>
              <p:nvSpPr>
                <p:cNvPr id="20" name="Line 66"/>
                <p:cNvSpPr>
                  <a:spLocks noChangeShapeType="1"/>
                </p:cNvSpPr>
                <p:nvPr/>
              </p:nvSpPr>
              <p:spPr bwMode="auto">
                <a:xfrm flipH="1">
                  <a:off x="2650" y="2131"/>
                  <a:ext cx="263" cy="397"/>
                </a:xfrm>
                <a:prstGeom prst="line">
                  <a:avLst/>
                </a:prstGeom>
                <a:noFill/>
                <a:ln w="9525">
                  <a:solidFill>
                    <a:schemeClr val="tx1"/>
                  </a:solidFill>
                  <a:round/>
                  <a:headEnd/>
                  <a:tailEnd/>
                </a:ln>
              </p:spPr>
              <p:txBody>
                <a:bodyPr/>
                <a:lstStyle/>
                <a:p>
                  <a:endParaRPr lang="zh-CN" altLang="en-US"/>
                </a:p>
              </p:txBody>
            </p:sp>
            <p:sp>
              <p:nvSpPr>
                <p:cNvPr id="21" name="Oval 67"/>
                <p:cNvSpPr>
                  <a:spLocks noChangeArrowheads="1"/>
                </p:cNvSpPr>
                <p:nvPr/>
              </p:nvSpPr>
              <p:spPr bwMode="auto">
                <a:xfrm>
                  <a:off x="2482" y="1253"/>
                  <a:ext cx="168" cy="24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1</a:t>
                  </a:r>
                  <a:endParaRPr lang="en-US" altLang="zh-CN" sz="1600"/>
                </a:p>
              </p:txBody>
            </p:sp>
            <p:sp>
              <p:nvSpPr>
                <p:cNvPr id="22" name="Oval 68"/>
                <p:cNvSpPr>
                  <a:spLocks noChangeArrowheads="1"/>
                </p:cNvSpPr>
                <p:nvPr/>
              </p:nvSpPr>
              <p:spPr bwMode="auto">
                <a:xfrm>
                  <a:off x="2482" y="1882"/>
                  <a:ext cx="168" cy="24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3</a:t>
                  </a:r>
                  <a:endParaRPr lang="en-US" altLang="zh-CN" sz="1600"/>
                </a:p>
              </p:txBody>
            </p:sp>
            <p:sp>
              <p:nvSpPr>
                <p:cNvPr id="23" name="Oval 69"/>
                <p:cNvSpPr>
                  <a:spLocks noChangeArrowheads="1"/>
                </p:cNvSpPr>
                <p:nvPr/>
              </p:nvSpPr>
              <p:spPr bwMode="auto">
                <a:xfrm>
                  <a:off x="2080" y="1882"/>
                  <a:ext cx="168" cy="24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2</a:t>
                  </a:r>
                  <a:endParaRPr lang="en-US" altLang="zh-CN" sz="1600"/>
                </a:p>
              </p:txBody>
            </p:sp>
            <p:sp>
              <p:nvSpPr>
                <p:cNvPr id="24" name="Oval 70"/>
                <p:cNvSpPr>
                  <a:spLocks noChangeArrowheads="1"/>
                </p:cNvSpPr>
                <p:nvPr/>
              </p:nvSpPr>
              <p:spPr bwMode="auto">
                <a:xfrm>
                  <a:off x="2883" y="1881"/>
                  <a:ext cx="168" cy="250"/>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4</a:t>
                  </a:r>
                  <a:endParaRPr lang="en-US" altLang="zh-CN" sz="1600"/>
                </a:p>
              </p:txBody>
            </p:sp>
            <p:sp>
              <p:nvSpPr>
                <p:cNvPr id="25" name="Oval 71"/>
                <p:cNvSpPr>
                  <a:spLocks noChangeArrowheads="1"/>
                </p:cNvSpPr>
                <p:nvPr/>
              </p:nvSpPr>
              <p:spPr bwMode="auto">
                <a:xfrm>
                  <a:off x="2482" y="2484"/>
                  <a:ext cx="168" cy="250"/>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5</a:t>
                  </a:r>
                  <a:endParaRPr lang="en-US" altLang="zh-CN" sz="1600"/>
                </a:p>
              </p:txBody>
            </p:sp>
            <p:sp>
              <p:nvSpPr>
                <p:cNvPr id="26" name="Oval 72"/>
                <p:cNvSpPr>
                  <a:spLocks noChangeArrowheads="1"/>
                </p:cNvSpPr>
                <p:nvPr/>
              </p:nvSpPr>
              <p:spPr bwMode="auto">
                <a:xfrm>
                  <a:off x="2650" y="2899"/>
                  <a:ext cx="168" cy="24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6</a:t>
                  </a:r>
                  <a:endParaRPr lang="en-US" altLang="zh-CN" sz="1600"/>
                </a:p>
              </p:txBody>
            </p:sp>
            <p:sp>
              <p:nvSpPr>
                <p:cNvPr id="27" name="Oval 73"/>
                <p:cNvSpPr>
                  <a:spLocks noChangeArrowheads="1"/>
                </p:cNvSpPr>
                <p:nvPr/>
              </p:nvSpPr>
              <p:spPr bwMode="auto">
                <a:xfrm>
                  <a:off x="2949" y="2485"/>
                  <a:ext cx="168" cy="249"/>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7</a:t>
                  </a:r>
                  <a:endParaRPr lang="en-US" altLang="zh-CN" sz="1600"/>
                </a:p>
              </p:txBody>
            </p:sp>
            <p:sp>
              <p:nvSpPr>
                <p:cNvPr id="28" name="Oval 74"/>
                <p:cNvSpPr>
                  <a:spLocks noChangeArrowheads="1"/>
                </p:cNvSpPr>
                <p:nvPr/>
              </p:nvSpPr>
              <p:spPr bwMode="auto">
                <a:xfrm>
                  <a:off x="3311" y="1883"/>
                  <a:ext cx="167" cy="248"/>
                </a:xfrm>
                <a:prstGeom prst="ellipse">
                  <a:avLst/>
                </a:prstGeom>
                <a:solidFill>
                  <a:schemeClr val="bg1"/>
                </a:solidFill>
                <a:ln w="9525">
                  <a:solidFill>
                    <a:schemeClr val="tx1"/>
                  </a:solidFill>
                  <a:round/>
                  <a:headEnd/>
                  <a:tailEnd/>
                </a:ln>
              </p:spPr>
              <p:txBody>
                <a:bodyPr lIns="0" tIns="0" rIns="0" bIns="0"/>
                <a:lstStyle/>
                <a:p>
                  <a:pPr algn="ctr"/>
                  <a:r>
                    <a:rPr lang="en-US" altLang="zh-CN" sz="1600">
                      <a:latin typeface="Times New Roman" pitchFamily="18" charset="0"/>
                    </a:rPr>
                    <a:t>8</a:t>
                  </a:r>
                  <a:endParaRPr lang="en-US" altLang="zh-CN" sz="1600"/>
                </a:p>
              </p:txBody>
            </p:sp>
            <p:sp>
              <p:nvSpPr>
                <p:cNvPr id="29" name="Line 75"/>
                <p:cNvSpPr>
                  <a:spLocks noChangeShapeType="1"/>
                </p:cNvSpPr>
                <p:nvPr/>
              </p:nvSpPr>
              <p:spPr bwMode="auto">
                <a:xfrm>
                  <a:off x="2566" y="1502"/>
                  <a:ext cx="0" cy="379"/>
                </a:xfrm>
                <a:prstGeom prst="line">
                  <a:avLst/>
                </a:prstGeom>
                <a:noFill/>
                <a:ln w="9525">
                  <a:solidFill>
                    <a:schemeClr val="tx1"/>
                  </a:solidFill>
                  <a:round/>
                  <a:headEnd/>
                  <a:tailEnd/>
                </a:ln>
              </p:spPr>
              <p:txBody>
                <a:bodyPr/>
                <a:lstStyle/>
                <a:p>
                  <a:endParaRPr lang="zh-CN" altLang="en-US"/>
                </a:p>
              </p:txBody>
            </p:sp>
            <p:sp>
              <p:nvSpPr>
                <p:cNvPr id="30" name="Line 76"/>
                <p:cNvSpPr>
                  <a:spLocks noChangeShapeType="1"/>
                </p:cNvSpPr>
                <p:nvPr/>
              </p:nvSpPr>
              <p:spPr bwMode="auto">
                <a:xfrm>
                  <a:off x="2566" y="2131"/>
                  <a:ext cx="0" cy="354"/>
                </a:xfrm>
                <a:prstGeom prst="line">
                  <a:avLst/>
                </a:prstGeom>
                <a:noFill/>
                <a:ln w="9525">
                  <a:solidFill>
                    <a:schemeClr val="tx1"/>
                  </a:solidFill>
                  <a:round/>
                  <a:headEnd/>
                  <a:tailEnd/>
                </a:ln>
              </p:spPr>
              <p:txBody>
                <a:bodyPr/>
                <a:lstStyle/>
                <a:p>
                  <a:endParaRPr lang="zh-CN" altLang="en-US"/>
                </a:p>
              </p:txBody>
            </p:sp>
            <p:sp>
              <p:nvSpPr>
                <p:cNvPr id="31" name="Line 77"/>
                <p:cNvSpPr>
                  <a:spLocks noChangeShapeType="1"/>
                </p:cNvSpPr>
                <p:nvPr/>
              </p:nvSpPr>
              <p:spPr bwMode="auto">
                <a:xfrm>
                  <a:off x="3051" y="2007"/>
                  <a:ext cx="260" cy="0"/>
                </a:xfrm>
                <a:prstGeom prst="line">
                  <a:avLst/>
                </a:prstGeom>
                <a:noFill/>
                <a:ln w="9525">
                  <a:solidFill>
                    <a:schemeClr val="tx1"/>
                  </a:solidFill>
                  <a:round/>
                  <a:headEnd/>
                  <a:tailEnd/>
                </a:ln>
              </p:spPr>
              <p:txBody>
                <a:bodyPr/>
                <a:lstStyle/>
                <a:p>
                  <a:endParaRPr lang="zh-CN" altLang="en-US"/>
                </a:p>
              </p:txBody>
            </p:sp>
            <p:sp>
              <p:nvSpPr>
                <p:cNvPr id="32" name="Line 78"/>
                <p:cNvSpPr>
                  <a:spLocks noChangeShapeType="1"/>
                </p:cNvSpPr>
                <p:nvPr/>
              </p:nvSpPr>
              <p:spPr bwMode="auto">
                <a:xfrm flipH="1">
                  <a:off x="2818" y="2688"/>
                  <a:ext cx="131" cy="249"/>
                </a:xfrm>
                <a:prstGeom prst="line">
                  <a:avLst/>
                </a:prstGeom>
                <a:noFill/>
                <a:ln w="9525">
                  <a:solidFill>
                    <a:schemeClr val="tx1"/>
                  </a:solidFill>
                  <a:round/>
                  <a:headEnd/>
                  <a:tailEnd/>
                </a:ln>
              </p:spPr>
              <p:txBody>
                <a:bodyPr/>
                <a:lstStyle/>
                <a:p>
                  <a:endParaRPr lang="zh-CN" altLang="en-US"/>
                </a:p>
              </p:txBody>
            </p:sp>
            <p:sp>
              <p:nvSpPr>
                <p:cNvPr id="33" name="Line 79"/>
                <p:cNvSpPr>
                  <a:spLocks noChangeShapeType="1"/>
                </p:cNvSpPr>
                <p:nvPr/>
              </p:nvSpPr>
              <p:spPr bwMode="auto">
                <a:xfrm>
                  <a:off x="2650" y="2616"/>
                  <a:ext cx="299" cy="0"/>
                </a:xfrm>
                <a:prstGeom prst="line">
                  <a:avLst/>
                </a:prstGeom>
                <a:noFill/>
                <a:ln w="9525">
                  <a:solidFill>
                    <a:schemeClr val="tx1"/>
                  </a:solidFill>
                  <a:round/>
                  <a:headEnd/>
                  <a:tailEnd/>
                </a:ln>
              </p:spPr>
              <p:txBody>
                <a:bodyPr/>
                <a:lstStyle/>
                <a:p>
                  <a:endParaRPr lang="zh-CN" altLang="en-US"/>
                </a:p>
              </p:txBody>
            </p:sp>
            <p:sp>
              <p:nvSpPr>
                <p:cNvPr id="34" name="Line 80"/>
                <p:cNvSpPr>
                  <a:spLocks noChangeShapeType="1"/>
                </p:cNvSpPr>
                <p:nvPr/>
              </p:nvSpPr>
              <p:spPr bwMode="auto">
                <a:xfrm>
                  <a:off x="2199" y="2131"/>
                  <a:ext cx="283" cy="441"/>
                </a:xfrm>
                <a:prstGeom prst="line">
                  <a:avLst/>
                </a:prstGeom>
                <a:noFill/>
                <a:ln w="9525">
                  <a:solidFill>
                    <a:schemeClr val="tx1"/>
                  </a:solidFill>
                  <a:round/>
                  <a:headEnd/>
                  <a:tailEnd/>
                </a:ln>
              </p:spPr>
              <p:txBody>
                <a:bodyPr/>
                <a:lstStyle/>
                <a:p>
                  <a:endParaRPr lang="zh-CN" altLang="en-US"/>
                </a:p>
              </p:txBody>
            </p:sp>
          </p:grpSp>
          <p:grpSp>
            <p:nvGrpSpPr>
              <p:cNvPr id="12" name="Group 89"/>
              <p:cNvGrpSpPr>
                <a:grpSpLocks/>
              </p:cNvGrpSpPr>
              <p:nvPr/>
            </p:nvGrpSpPr>
            <p:grpSpPr bwMode="auto">
              <a:xfrm>
                <a:off x="2199" y="1634"/>
                <a:ext cx="1084" cy="1379"/>
                <a:chOff x="2199" y="1634"/>
                <a:chExt cx="1084" cy="1379"/>
              </a:xfrm>
            </p:grpSpPr>
            <p:sp>
              <p:nvSpPr>
                <p:cNvPr id="13" name="Rectangle 81"/>
                <p:cNvSpPr>
                  <a:spLocks noChangeArrowheads="1"/>
                </p:cNvSpPr>
                <p:nvPr/>
              </p:nvSpPr>
              <p:spPr bwMode="auto">
                <a:xfrm>
                  <a:off x="2579" y="1634"/>
                  <a:ext cx="175" cy="208"/>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25</a:t>
                  </a:r>
                  <a:endParaRPr lang="en-US" altLang="zh-CN" sz="1600"/>
                </a:p>
              </p:txBody>
            </p:sp>
            <p:sp>
              <p:nvSpPr>
                <p:cNvPr id="14" name="Rectangle 82"/>
                <p:cNvSpPr>
                  <a:spLocks noChangeArrowheads="1"/>
                </p:cNvSpPr>
                <p:nvPr/>
              </p:nvSpPr>
              <p:spPr bwMode="auto">
                <a:xfrm>
                  <a:off x="2199" y="2277"/>
                  <a:ext cx="94" cy="208"/>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5</a:t>
                  </a:r>
                  <a:endParaRPr lang="en-US" altLang="zh-CN" sz="1600"/>
                </a:p>
              </p:txBody>
            </p:sp>
            <p:sp>
              <p:nvSpPr>
                <p:cNvPr id="15" name="Rectangle 83"/>
                <p:cNvSpPr>
                  <a:spLocks noChangeArrowheads="1"/>
                </p:cNvSpPr>
                <p:nvPr/>
              </p:nvSpPr>
              <p:spPr bwMode="auto">
                <a:xfrm>
                  <a:off x="2578" y="2192"/>
                  <a:ext cx="139" cy="206"/>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40</a:t>
                  </a:r>
                  <a:endParaRPr lang="en-US" altLang="zh-CN" sz="1600"/>
                </a:p>
              </p:txBody>
            </p:sp>
            <p:sp>
              <p:nvSpPr>
                <p:cNvPr id="16" name="Rectangle 84"/>
                <p:cNvSpPr>
                  <a:spLocks noChangeArrowheads="1"/>
                </p:cNvSpPr>
                <p:nvPr/>
              </p:nvSpPr>
              <p:spPr bwMode="auto">
                <a:xfrm>
                  <a:off x="2876" y="2192"/>
                  <a:ext cx="140" cy="206"/>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20</a:t>
                  </a:r>
                  <a:endParaRPr lang="en-US" altLang="zh-CN" sz="1600"/>
                </a:p>
              </p:txBody>
            </p:sp>
            <p:sp>
              <p:nvSpPr>
                <p:cNvPr id="17" name="Rectangle 85"/>
                <p:cNvSpPr>
                  <a:spLocks noChangeArrowheads="1"/>
                </p:cNvSpPr>
                <p:nvPr/>
              </p:nvSpPr>
              <p:spPr bwMode="auto">
                <a:xfrm>
                  <a:off x="2775" y="2406"/>
                  <a:ext cx="138" cy="207"/>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15</a:t>
                  </a:r>
                  <a:endParaRPr lang="en-US" altLang="zh-CN" sz="1600"/>
                </a:p>
              </p:txBody>
            </p:sp>
            <p:sp>
              <p:nvSpPr>
                <p:cNvPr id="18" name="Rectangle 86"/>
                <p:cNvSpPr>
                  <a:spLocks noChangeArrowheads="1"/>
                </p:cNvSpPr>
                <p:nvPr/>
              </p:nvSpPr>
              <p:spPr bwMode="auto">
                <a:xfrm>
                  <a:off x="2876" y="2805"/>
                  <a:ext cx="140" cy="208"/>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10</a:t>
                  </a:r>
                  <a:endParaRPr lang="en-US" altLang="zh-CN" sz="1600"/>
                </a:p>
              </p:txBody>
            </p:sp>
            <p:sp>
              <p:nvSpPr>
                <p:cNvPr id="19" name="Rectangle 87"/>
                <p:cNvSpPr>
                  <a:spLocks noChangeArrowheads="1"/>
                </p:cNvSpPr>
                <p:nvPr/>
              </p:nvSpPr>
              <p:spPr bwMode="auto">
                <a:xfrm>
                  <a:off x="3117" y="1807"/>
                  <a:ext cx="166" cy="191"/>
                </a:xfrm>
                <a:prstGeom prst="rect">
                  <a:avLst/>
                </a:prstGeom>
                <a:solidFill>
                  <a:schemeClr val="bg1"/>
                </a:solidFill>
                <a:ln w="9525">
                  <a:noFill/>
                  <a:miter lim="800000"/>
                  <a:headEnd/>
                  <a:tailEnd/>
                </a:ln>
              </p:spPr>
              <p:txBody>
                <a:bodyPr lIns="0" tIns="0" rIns="0" bIns="0"/>
                <a:lstStyle/>
                <a:p>
                  <a:pPr algn="just"/>
                  <a:r>
                    <a:rPr lang="en-US" altLang="zh-CN" sz="1600">
                      <a:latin typeface="Times New Roman" pitchFamily="18" charset="0"/>
                    </a:rPr>
                    <a:t>30</a:t>
                  </a:r>
                  <a:endParaRPr lang="en-US" altLang="zh-CN" sz="1600"/>
                </a:p>
              </p:txBody>
            </p:sp>
          </p:gr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latin typeface="Times New Roman" pitchFamily="18" charset="0"/>
              </a:rPr>
              <a:t>单点源最短路径问题</a:t>
            </a:r>
            <a:endParaRPr lang="zh-CN" altLang="en-US" dirty="0"/>
          </a:p>
        </p:txBody>
      </p:sp>
      <p:sp>
        <p:nvSpPr>
          <p:cNvPr id="3" name="内容占位符 2"/>
          <p:cNvSpPr>
            <a:spLocks noGrp="1"/>
          </p:cNvSpPr>
          <p:nvPr>
            <p:ph idx="1"/>
          </p:nvPr>
        </p:nvSpPr>
        <p:spPr>
          <a:xfrm>
            <a:off x="457200" y="1600201"/>
            <a:ext cx="8229600" cy="2971808"/>
          </a:xfrm>
        </p:spPr>
        <p:txBody>
          <a:bodyPr/>
          <a:lstStyle/>
          <a:p>
            <a:pPr lvl="1"/>
            <a:r>
              <a:rPr lang="zh-CN" altLang="en-US" sz="2800" dirty="0" smtClean="0">
                <a:latin typeface="Times New Roman" pitchFamily="18" charset="0"/>
              </a:rPr>
              <a:t>单点源最短路径问题正确性</a:t>
            </a:r>
            <a:endParaRPr lang="en-US" altLang="zh-CN" sz="2800" dirty="0" smtClean="0">
              <a:latin typeface="Times New Roman" pitchFamily="18" charset="0"/>
            </a:endParaRPr>
          </a:p>
          <a:p>
            <a:pPr lvl="2"/>
            <a:r>
              <a:rPr lang="zh-CN" altLang="en-US" sz="2000" dirty="0" smtClean="0">
                <a:latin typeface="Times New Roman" pitchFamily="18" charset="0"/>
              </a:rPr>
              <a:t>证：对</a:t>
            </a:r>
            <a:r>
              <a:rPr lang="en-US" altLang="zh-CN" sz="2000" dirty="0" smtClean="0">
                <a:latin typeface="Times New Roman" pitchFamily="18" charset="0"/>
              </a:rPr>
              <a:t>k</a:t>
            </a:r>
            <a:r>
              <a:rPr lang="zh-CN" altLang="en-US" sz="2000" dirty="0" smtClean="0">
                <a:latin typeface="Times New Roman" pitchFamily="18" charset="0"/>
              </a:rPr>
              <a:t>归纳。</a:t>
            </a:r>
            <a:r>
              <a:rPr lang="en-US" altLang="zh-CN" sz="2000" dirty="0" smtClean="0">
                <a:latin typeface="Times New Roman" pitchFamily="18" charset="0"/>
              </a:rPr>
              <a:t>K=1,S={v},</a:t>
            </a:r>
            <a:r>
              <a:rPr lang="zh-CN" altLang="en-US" sz="2000" dirty="0" smtClean="0">
                <a:latin typeface="Times New Roman" pitchFamily="18" charset="0"/>
              </a:rPr>
              <a:t>显然</a:t>
            </a:r>
            <a:r>
              <a:rPr lang="en-US" altLang="zh-CN" sz="2000" dirty="0" smtClean="0">
                <a:latin typeface="Times New Roman" pitchFamily="18" charset="0"/>
              </a:rPr>
              <a:t>dist(v)=short(v)=0.</a:t>
            </a:r>
          </a:p>
          <a:p>
            <a:pPr lvl="2"/>
            <a:r>
              <a:rPr lang="zh-CN" altLang="en-US" sz="2000" dirty="0" smtClean="0">
                <a:latin typeface="Times New Roman" pitchFamily="18" charset="0"/>
              </a:rPr>
              <a:t>设</a:t>
            </a:r>
            <a:r>
              <a:rPr lang="en-US" altLang="zh-CN" sz="2000" dirty="0" smtClean="0">
                <a:latin typeface="Times New Roman" pitchFamily="18" charset="0"/>
              </a:rPr>
              <a:t>n=k</a:t>
            </a:r>
            <a:r>
              <a:rPr lang="zh-CN" altLang="en-US" sz="2000" dirty="0" smtClean="0">
                <a:latin typeface="Times New Roman" pitchFamily="18" charset="0"/>
              </a:rPr>
              <a:t>时算法得到的路径最短。考虑算法在第</a:t>
            </a:r>
            <a:r>
              <a:rPr lang="en-US" altLang="zh-CN" sz="2000" dirty="0" smtClean="0">
                <a:latin typeface="Times New Roman" pitchFamily="18" charset="0"/>
              </a:rPr>
              <a:t>k+1</a:t>
            </a:r>
            <a:r>
              <a:rPr lang="zh-CN" altLang="en-US" sz="2000" dirty="0" smtClean="0">
                <a:latin typeface="Times New Roman" pitchFamily="18" charset="0"/>
              </a:rPr>
              <a:t>步选择了顶点</a:t>
            </a:r>
            <a:r>
              <a:rPr lang="en-US" altLang="zh-CN" sz="2000" dirty="0" smtClean="0">
                <a:latin typeface="Times New Roman" pitchFamily="18" charset="0"/>
              </a:rPr>
              <a:t>s</a:t>
            </a:r>
            <a:r>
              <a:rPr lang="zh-CN" altLang="en-US" sz="2000" dirty="0" smtClean="0">
                <a:latin typeface="Times New Roman" pitchFamily="18" charset="0"/>
              </a:rPr>
              <a:t>，其关联边为</a:t>
            </a:r>
            <a:r>
              <a:rPr lang="en-US" altLang="zh-CN" sz="2000" dirty="0" smtClean="0">
                <a:latin typeface="Times New Roman" pitchFamily="18" charset="0"/>
              </a:rPr>
              <a:t>(</a:t>
            </a:r>
            <a:r>
              <a:rPr lang="en-US" altLang="zh-CN" sz="2000" dirty="0" err="1" smtClean="0">
                <a:latin typeface="Times New Roman" pitchFamily="18" charset="0"/>
              </a:rPr>
              <a:t>u,s</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u</a:t>
            </a:r>
            <a:r>
              <a:rPr lang="zh-CN" altLang="en-US" sz="2000" dirty="0" smtClean="0">
                <a:latin typeface="Times New Roman" pitchFamily="18" charset="0"/>
              </a:rPr>
              <a:t>在</a:t>
            </a:r>
            <a:r>
              <a:rPr lang="en-US" altLang="zh-CN" sz="2000" dirty="0" smtClean="0">
                <a:latin typeface="Times New Roman" pitchFamily="18" charset="0"/>
              </a:rPr>
              <a:t>S</a:t>
            </a:r>
            <a:r>
              <a:rPr lang="zh-CN" altLang="en-US" sz="2000" dirty="0" smtClean="0">
                <a:latin typeface="Times New Roman" pitchFamily="18" charset="0"/>
              </a:rPr>
              <a:t>中。假如存在另一条从</a:t>
            </a:r>
            <a:r>
              <a:rPr lang="en-US" altLang="zh-CN" sz="2000" dirty="0" smtClean="0">
                <a:latin typeface="Times New Roman" pitchFamily="18" charset="0"/>
              </a:rPr>
              <a:t>v</a:t>
            </a:r>
            <a:r>
              <a:rPr lang="zh-CN" altLang="en-US" sz="2000" dirty="0" smtClean="0">
                <a:latin typeface="Times New Roman" pitchFamily="18" charset="0"/>
              </a:rPr>
              <a:t>到</a:t>
            </a:r>
            <a:r>
              <a:rPr lang="en-US" altLang="zh-CN" sz="2000" dirty="0" smtClean="0">
                <a:latin typeface="Times New Roman" pitchFamily="18" charset="0"/>
              </a:rPr>
              <a:t>s</a:t>
            </a:r>
            <a:r>
              <a:rPr lang="zh-CN" altLang="en-US" sz="2000" dirty="0" smtClean="0">
                <a:latin typeface="Times New Roman" pitchFamily="18" charset="0"/>
              </a:rPr>
              <a:t>的最短路径</a:t>
            </a:r>
            <a:r>
              <a:rPr lang="en-US" altLang="zh-CN" sz="2000" dirty="0" smtClean="0">
                <a:latin typeface="Times New Roman" pitchFamily="18" charset="0"/>
              </a:rPr>
              <a:t>L</a:t>
            </a:r>
            <a:r>
              <a:rPr lang="zh-CN" altLang="en-US" sz="2000" dirty="0" smtClean="0">
                <a:latin typeface="Times New Roman" pitchFamily="18" charset="0"/>
              </a:rPr>
              <a:t>，路径中第一次离开</a:t>
            </a:r>
            <a:r>
              <a:rPr lang="en-US" altLang="zh-CN" sz="2000" dirty="0" smtClean="0">
                <a:latin typeface="Times New Roman" pitchFamily="18" charset="0"/>
              </a:rPr>
              <a:t>S</a:t>
            </a:r>
            <a:r>
              <a:rPr lang="zh-CN" altLang="en-US" sz="2000" dirty="0" smtClean="0">
                <a:latin typeface="Times New Roman" pitchFamily="18" charset="0"/>
              </a:rPr>
              <a:t>的边为</a:t>
            </a:r>
            <a:r>
              <a:rPr lang="en-US" altLang="zh-CN" sz="2000" dirty="0" smtClean="0">
                <a:latin typeface="Times New Roman" pitchFamily="18" charset="0"/>
              </a:rPr>
              <a:t>(</a:t>
            </a:r>
            <a:r>
              <a:rPr lang="en-US" altLang="zh-CN" sz="2000" dirty="0" err="1" smtClean="0">
                <a:latin typeface="Times New Roman" pitchFamily="18" charset="0"/>
              </a:rPr>
              <a:t>x,y</a:t>
            </a:r>
            <a:r>
              <a:rPr lang="en-US" altLang="zh-CN" sz="2000" dirty="0" smtClean="0">
                <a:latin typeface="Times New Roman" pitchFamily="18" charset="0"/>
              </a:rPr>
              <a:t>)</a:t>
            </a:r>
            <a:r>
              <a:rPr lang="zh-CN" altLang="en-US" sz="2000" dirty="0" smtClean="0">
                <a:latin typeface="Times New Roman" pitchFamily="18" charset="0"/>
              </a:rPr>
              <a:t>，其中</a:t>
            </a:r>
            <a:r>
              <a:rPr lang="en-US" altLang="zh-CN" sz="2000" dirty="0" err="1" smtClean="0">
                <a:latin typeface="Times New Roman" pitchFamily="18" charset="0"/>
              </a:rPr>
              <a:t>x∈S,y</a:t>
            </a:r>
            <a:r>
              <a:rPr lang="en-US" altLang="zh-CN" sz="2000" dirty="0" smtClean="0">
                <a:latin typeface="Times New Roman" pitchFamily="18" charset="0"/>
              </a:rPr>
              <a:t> ∈V-S</a:t>
            </a:r>
            <a:r>
              <a:rPr lang="zh-CN" altLang="en-US" sz="2000" dirty="0" smtClean="0">
                <a:latin typeface="Times New Roman" pitchFamily="18" charset="0"/>
              </a:rPr>
              <a:t>。由于在这一步算法选择了</a:t>
            </a:r>
            <a:r>
              <a:rPr lang="en-US" altLang="zh-CN" sz="2000" dirty="0" smtClean="0">
                <a:latin typeface="Times New Roman" pitchFamily="18" charset="0"/>
              </a:rPr>
              <a:t>s</a:t>
            </a:r>
            <a:r>
              <a:rPr lang="zh-CN" altLang="en-US" sz="2000" dirty="0" smtClean="0">
                <a:latin typeface="Times New Roman" pitchFamily="18" charset="0"/>
              </a:rPr>
              <a:t>而没有选择</a:t>
            </a:r>
            <a:r>
              <a:rPr lang="en-US" altLang="zh-CN" sz="2000" dirty="0" smtClean="0">
                <a:latin typeface="Times New Roman" pitchFamily="18" charset="0"/>
              </a:rPr>
              <a:t>y</a:t>
            </a:r>
            <a:r>
              <a:rPr lang="zh-CN" altLang="en-US" sz="2000" dirty="0" smtClean="0">
                <a:latin typeface="Times New Roman" pitchFamily="18" charset="0"/>
              </a:rPr>
              <a:t>，则有：</a:t>
            </a:r>
            <a:endParaRPr lang="en-US" altLang="zh-CN" sz="2000" dirty="0" smtClean="0">
              <a:latin typeface="Times New Roman" pitchFamily="18" charset="0"/>
            </a:endParaRPr>
          </a:p>
          <a:p>
            <a:pPr lvl="2"/>
            <a:r>
              <a:rPr lang="en-US" altLang="zh-CN" sz="2000" dirty="0" smtClean="0">
                <a:latin typeface="Times New Roman" pitchFamily="18" charset="0"/>
              </a:rPr>
              <a:t>Dist(s) ≤dist(y)</a:t>
            </a:r>
            <a:r>
              <a:rPr lang="zh-CN" altLang="en-US" sz="2000" dirty="0" smtClean="0">
                <a:latin typeface="Times New Roman" pitchFamily="18" charset="0"/>
              </a:rPr>
              <a:t>，而</a:t>
            </a:r>
            <a:r>
              <a:rPr lang="en-US" altLang="zh-CN" sz="2000" dirty="0" smtClean="0">
                <a:latin typeface="Times New Roman" pitchFamily="18" charset="0"/>
              </a:rPr>
              <a:t>dist(y)+d(</a:t>
            </a:r>
            <a:r>
              <a:rPr lang="en-US" altLang="zh-CN" sz="2000" dirty="0" err="1" smtClean="0">
                <a:latin typeface="Times New Roman" pitchFamily="18" charset="0"/>
              </a:rPr>
              <a:t>y,s</a:t>
            </a:r>
            <a:r>
              <a:rPr lang="en-US" altLang="zh-CN" sz="2000" dirty="0" smtClean="0">
                <a:latin typeface="Times New Roman" pitchFamily="18" charset="0"/>
              </a:rPr>
              <a:t>)=L,(d(</a:t>
            </a:r>
            <a:r>
              <a:rPr lang="en-US" altLang="zh-CN" sz="2000" dirty="0" err="1" smtClean="0">
                <a:latin typeface="Times New Roman" pitchFamily="18" charset="0"/>
              </a:rPr>
              <a:t>y,s</a:t>
            </a:r>
            <a:r>
              <a:rPr lang="en-US" altLang="zh-CN" sz="2000" dirty="0" smtClean="0">
                <a:latin typeface="Times New Roman" pitchFamily="18" charset="0"/>
              </a:rPr>
              <a:t>)</a:t>
            </a:r>
            <a:r>
              <a:rPr lang="zh-CN" altLang="en-US" sz="2000" dirty="0" smtClean="0">
                <a:latin typeface="Times New Roman" pitchFamily="18" charset="0"/>
              </a:rPr>
              <a:t>表示</a:t>
            </a:r>
            <a:r>
              <a:rPr lang="en-US" altLang="zh-CN" sz="2000" dirty="0" smtClean="0">
                <a:latin typeface="Times New Roman" pitchFamily="18" charset="0"/>
              </a:rPr>
              <a:t>y</a:t>
            </a:r>
            <a:r>
              <a:rPr lang="zh-CN" altLang="en-US" sz="2000" dirty="0" smtClean="0">
                <a:latin typeface="Times New Roman" pitchFamily="18" charset="0"/>
              </a:rPr>
              <a:t>到</a:t>
            </a:r>
            <a:r>
              <a:rPr lang="en-US" altLang="zh-CN" sz="2000" dirty="0" smtClean="0">
                <a:latin typeface="Times New Roman" pitchFamily="18" charset="0"/>
              </a:rPr>
              <a:t>s</a:t>
            </a:r>
            <a:r>
              <a:rPr lang="zh-CN" altLang="en-US" sz="2000" dirty="0" smtClean="0">
                <a:latin typeface="Times New Roman" pitchFamily="18" charset="0"/>
              </a:rPr>
              <a:t>的距离</a:t>
            </a:r>
            <a:r>
              <a:rPr lang="en-US" altLang="zh-CN" sz="2000" dirty="0" smtClean="0">
                <a:latin typeface="Times New Roman" pitchFamily="18" charset="0"/>
              </a:rPr>
              <a:t>)</a:t>
            </a:r>
          </a:p>
          <a:p>
            <a:pPr lvl="2"/>
            <a:r>
              <a:rPr lang="zh-CN" altLang="en-US" sz="2000" dirty="0" smtClean="0">
                <a:latin typeface="Times New Roman" pitchFamily="18" charset="0"/>
              </a:rPr>
              <a:t>  于是，</a:t>
            </a:r>
            <a:r>
              <a:rPr lang="en-US" altLang="zh-CN" sz="2000" dirty="0" smtClean="0">
                <a:latin typeface="Times New Roman" pitchFamily="18" charset="0"/>
              </a:rPr>
              <a:t>dist(s)) ≤L</a:t>
            </a:r>
            <a:r>
              <a:rPr lang="zh-CN" altLang="en-US" sz="2000" dirty="0" smtClean="0">
                <a:latin typeface="Times New Roman" pitchFamily="18" charset="0"/>
              </a:rPr>
              <a:t>，即算法选择的路径是</a:t>
            </a:r>
            <a:r>
              <a:rPr lang="en-US" altLang="zh-CN" sz="2000" dirty="0" smtClean="0">
                <a:latin typeface="Times New Roman" pitchFamily="18" charset="0"/>
              </a:rPr>
              <a:t>v</a:t>
            </a:r>
            <a:r>
              <a:rPr lang="zh-CN" altLang="en-US" sz="2000" dirty="0" smtClean="0">
                <a:latin typeface="Times New Roman" pitchFamily="18" charset="0"/>
              </a:rPr>
              <a:t>到</a:t>
            </a:r>
            <a:r>
              <a:rPr lang="en-US" altLang="zh-CN" sz="2000" dirty="0" smtClean="0">
                <a:latin typeface="Times New Roman" pitchFamily="18" charset="0"/>
              </a:rPr>
              <a:t>s</a:t>
            </a:r>
            <a:r>
              <a:rPr lang="zh-CN" altLang="en-US" sz="2000" dirty="0" smtClean="0">
                <a:latin typeface="Times New Roman" pitchFamily="18" charset="0"/>
              </a:rPr>
              <a:t>的最短路径。</a:t>
            </a:r>
            <a:endParaRPr lang="zh-CN" altLang="en-US" sz="2000" dirty="0"/>
          </a:p>
        </p:txBody>
      </p:sp>
      <p:pic>
        <p:nvPicPr>
          <p:cNvPr id="4" name="图片 3" descr="单源最短路径.jpg"/>
          <p:cNvPicPr>
            <a:picLocks noChangeAspect="1"/>
          </p:cNvPicPr>
          <p:nvPr/>
        </p:nvPicPr>
        <p:blipFill>
          <a:blip r:embed="rId2"/>
          <a:stretch>
            <a:fillRect/>
          </a:stretch>
        </p:blipFill>
        <p:spPr>
          <a:xfrm>
            <a:off x="3286116" y="4738704"/>
            <a:ext cx="2428892" cy="133350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latin typeface="Times New Roman" pitchFamily="18" charset="0"/>
              </a:rPr>
              <a:t>单点源最短路径问题</a:t>
            </a:r>
            <a:endParaRPr lang="zh-CN" altLang="en-US" dirty="0"/>
          </a:p>
        </p:txBody>
      </p:sp>
      <p:sp>
        <p:nvSpPr>
          <p:cNvPr id="3" name="内容占位符 2"/>
          <p:cNvSpPr>
            <a:spLocks noGrp="1"/>
          </p:cNvSpPr>
          <p:nvPr>
            <p:ph idx="1"/>
          </p:nvPr>
        </p:nvSpPr>
        <p:spPr/>
        <p:txBody>
          <a:bodyPr/>
          <a:lstStyle/>
          <a:p>
            <a:pPr lvl="1"/>
            <a:r>
              <a:rPr lang="en-US" altLang="zh-CN" sz="2400" dirty="0" err="1" smtClean="0">
                <a:latin typeface="Times New Roman" pitchFamily="18" charset="0"/>
              </a:rPr>
              <a:t>Dijkstra</a:t>
            </a:r>
            <a:r>
              <a:rPr lang="zh-CN" altLang="en-US" sz="2400" dirty="0" smtClean="0">
                <a:latin typeface="Times New Roman" pitchFamily="18" charset="0"/>
              </a:rPr>
              <a:t>算法的复杂度</a:t>
            </a:r>
            <a:endParaRPr lang="en-US" altLang="zh-CN" sz="2400" dirty="0" smtClean="0">
              <a:latin typeface="Times New Roman" pitchFamily="18" charset="0"/>
            </a:endParaRPr>
          </a:p>
          <a:p>
            <a:pPr lvl="2"/>
            <a:r>
              <a:rPr lang="en-US" altLang="zh-CN" sz="2000" dirty="0" smtClean="0">
                <a:latin typeface="Times New Roman" pitchFamily="18" charset="0"/>
              </a:rPr>
              <a:t>For</a:t>
            </a:r>
            <a:r>
              <a:rPr lang="zh-CN" altLang="en-US" sz="2000" dirty="0" smtClean="0">
                <a:latin typeface="Times New Roman" pitchFamily="18" charset="0"/>
              </a:rPr>
              <a:t>循环中，求元素</a:t>
            </a:r>
            <a:r>
              <a:rPr lang="en-US" altLang="zh-CN" sz="2000" dirty="0" smtClean="0">
                <a:latin typeface="Times New Roman" pitchFamily="18" charset="0"/>
              </a:rPr>
              <a:t>w</a:t>
            </a:r>
            <a:r>
              <a:rPr lang="zh-CN" altLang="en-US" sz="2000" dirty="0" smtClean="0">
                <a:latin typeface="Times New Roman" pitchFamily="18" charset="0"/>
              </a:rPr>
              <a:t>需做</a:t>
            </a:r>
            <a:r>
              <a:rPr lang="en-US" altLang="zh-CN" sz="2000" dirty="0" smtClean="0">
                <a:latin typeface="Times New Roman" pitchFamily="18" charset="0"/>
              </a:rPr>
              <a:t>n-i-1</a:t>
            </a:r>
            <a:r>
              <a:rPr lang="zh-CN" altLang="en-US" sz="2000" dirty="0" smtClean="0">
                <a:latin typeface="Times New Roman" pitchFamily="18" charset="0"/>
              </a:rPr>
              <a:t>次比较，</a:t>
            </a:r>
            <a:endParaRPr lang="en-US" altLang="zh-CN" sz="2000" dirty="0" smtClean="0">
              <a:latin typeface="Times New Roman" pitchFamily="18" charset="0"/>
            </a:endParaRPr>
          </a:p>
          <a:p>
            <a:pPr lvl="2">
              <a:buNone/>
            </a:pPr>
            <a:r>
              <a:rPr lang="en-US" altLang="zh-CN" sz="2000" dirty="0" smtClean="0">
                <a:latin typeface="Times New Roman" pitchFamily="18" charset="0"/>
              </a:rPr>
              <a:t>     (</a:t>
            </a:r>
            <a:r>
              <a:rPr lang="zh-CN" altLang="en-US" sz="2000" dirty="0" smtClean="0">
                <a:latin typeface="Times New Roman" pitchFamily="18" charset="0"/>
              </a:rPr>
              <a:t>事实上本算法使用表示</a:t>
            </a:r>
            <a:r>
              <a:rPr lang="en-US" altLang="zh-CN" sz="2000" dirty="0" smtClean="0">
                <a:latin typeface="Times New Roman" pitchFamily="18" charset="0"/>
              </a:rPr>
              <a:t>S</a:t>
            </a:r>
            <a:r>
              <a:rPr lang="zh-CN" altLang="en-US" sz="2000" dirty="0" smtClean="0">
                <a:latin typeface="Times New Roman" pitchFamily="18" charset="0"/>
              </a:rPr>
              <a:t>、</a:t>
            </a:r>
            <a:r>
              <a:rPr lang="en-US" altLang="zh-CN" sz="2000" dirty="0" smtClean="0">
                <a:latin typeface="Times New Roman" pitchFamily="18" charset="0"/>
              </a:rPr>
              <a:t>V-S</a:t>
            </a:r>
            <a:r>
              <a:rPr lang="zh-CN" altLang="en-US" sz="2000" dirty="0" smtClean="0">
                <a:latin typeface="Times New Roman" pitchFamily="18" charset="0"/>
              </a:rPr>
              <a:t>的数据结构需</a:t>
            </a:r>
            <a:r>
              <a:rPr lang="en-US" altLang="zh-CN" sz="2000" dirty="0" smtClean="0">
                <a:latin typeface="Times New Roman" pitchFamily="18" charset="0"/>
              </a:rPr>
              <a:t>n-1</a:t>
            </a:r>
            <a:r>
              <a:rPr lang="zh-CN" altLang="en-US" sz="2000" dirty="0" smtClean="0">
                <a:latin typeface="Times New Roman" pitchFamily="18" charset="0"/>
              </a:rPr>
              <a:t>次判断、</a:t>
            </a:r>
            <a:r>
              <a:rPr lang="en-US" altLang="zh-CN" sz="2000" dirty="0" smtClean="0">
                <a:latin typeface="Times New Roman" pitchFamily="18" charset="0"/>
              </a:rPr>
              <a:t>n-i-1</a:t>
            </a:r>
            <a:r>
              <a:rPr lang="zh-CN" altLang="en-US" sz="2000" dirty="0" smtClean="0">
                <a:latin typeface="Times New Roman" pitchFamily="18" charset="0"/>
              </a:rPr>
              <a:t>次比较</a:t>
            </a:r>
            <a:r>
              <a:rPr lang="en-US" altLang="zh-CN" sz="2000" dirty="0" smtClean="0">
                <a:latin typeface="Times New Roman" pitchFamily="18" charset="0"/>
              </a:rPr>
              <a:t>)</a:t>
            </a:r>
          </a:p>
          <a:p>
            <a:pPr lvl="2"/>
            <a:r>
              <a:rPr lang="en-US" altLang="zh-CN" sz="2000" dirty="0" smtClean="0">
                <a:latin typeface="Times New Roman" pitchFamily="18" charset="0"/>
              </a:rPr>
              <a:t>While</a:t>
            </a:r>
            <a:r>
              <a:rPr lang="zh-CN" altLang="en-US" sz="2000" dirty="0" smtClean="0">
                <a:latin typeface="Times New Roman" pitchFamily="18" charset="0"/>
              </a:rPr>
              <a:t>循环更新</a:t>
            </a:r>
            <a:r>
              <a:rPr lang="en-US" altLang="zh-CN" sz="2000" dirty="0" smtClean="0">
                <a:latin typeface="Times New Roman" pitchFamily="18" charset="0"/>
              </a:rPr>
              <a:t>dist</a:t>
            </a:r>
            <a:r>
              <a:rPr lang="zh-CN" altLang="en-US" sz="2000" dirty="0" smtClean="0">
                <a:latin typeface="Times New Roman" pitchFamily="18" charset="0"/>
              </a:rPr>
              <a:t>值也需要</a:t>
            </a:r>
            <a:r>
              <a:rPr lang="en-US" altLang="zh-CN" sz="2000" dirty="0" smtClean="0">
                <a:latin typeface="Times New Roman" pitchFamily="18" charset="0"/>
              </a:rPr>
              <a:t>n-i-1</a:t>
            </a:r>
            <a:r>
              <a:rPr lang="zh-CN" altLang="en-US" sz="2000" dirty="0" smtClean="0">
                <a:latin typeface="Times New Roman" pitchFamily="18" charset="0"/>
              </a:rPr>
              <a:t>次操作</a:t>
            </a:r>
            <a:r>
              <a:rPr lang="en-US" altLang="zh-CN" sz="2000" dirty="0" smtClean="0">
                <a:latin typeface="Times New Roman" pitchFamily="18" charset="0"/>
              </a:rPr>
              <a:t>(</a:t>
            </a:r>
            <a:r>
              <a:rPr lang="zh-CN" altLang="en-US" sz="2000" dirty="0" smtClean="0">
                <a:latin typeface="Times New Roman" pitchFamily="18" charset="0"/>
              </a:rPr>
              <a:t>同上</a:t>
            </a:r>
            <a:r>
              <a:rPr lang="en-US" altLang="zh-CN" sz="2000" dirty="0" smtClean="0">
                <a:latin typeface="Times New Roman" pitchFamily="18" charset="0"/>
              </a:rPr>
              <a:t>)</a:t>
            </a:r>
          </a:p>
          <a:p>
            <a:pPr lvl="2"/>
            <a:r>
              <a:rPr lang="zh-CN" altLang="en-US" dirty="0" smtClean="0"/>
              <a:t>所以</a:t>
            </a:r>
            <a:r>
              <a:rPr lang="en-US" altLang="zh-CN" dirty="0" smtClean="0"/>
              <a:t>T(n)=1+2+…+n-1=n(n-1)/2=O(n</a:t>
            </a:r>
            <a:r>
              <a:rPr lang="en-US" altLang="zh-CN" baseline="30000" dirty="0" smtClean="0"/>
              <a:t>2</a:t>
            </a:r>
            <a:r>
              <a:rPr lang="en-US" altLang="zh-CN" dirty="0" smtClean="0"/>
              <a:t>)</a:t>
            </a:r>
          </a:p>
          <a:p>
            <a:pPr lvl="2">
              <a:buNone/>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第四章 贪心算法</a:t>
            </a:r>
            <a:endParaRPr lang="zh-CN" altLang="en-US" dirty="0"/>
          </a:p>
        </p:txBody>
      </p:sp>
      <p:sp>
        <p:nvSpPr>
          <p:cNvPr id="3" name="内容占位符 2"/>
          <p:cNvSpPr>
            <a:spLocks noGrp="1"/>
          </p:cNvSpPr>
          <p:nvPr>
            <p:ph idx="1"/>
          </p:nvPr>
        </p:nvSpPr>
        <p:spPr>
          <a:xfrm>
            <a:off x="71406" y="1214422"/>
            <a:ext cx="3786214" cy="5000660"/>
          </a:xfrm>
        </p:spPr>
        <p:txBody>
          <a:bodyPr/>
          <a:lstStyle/>
          <a:p>
            <a:r>
              <a:rPr lang="en-US" altLang="zh-CN" sz="2800" dirty="0" smtClean="0"/>
              <a:t>4.5</a:t>
            </a:r>
            <a:r>
              <a:rPr lang="zh-CN" altLang="en-US" sz="2800" dirty="0" smtClean="0"/>
              <a:t>最优前缀码</a:t>
            </a:r>
            <a:r>
              <a:rPr lang="en-US" altLang="zh-CN" sz="2800" dirty="0" smtClean="0"/>
              <a:t>-</a:t>
            </a:r>
            <a:r>
              <a:rPr lang="en-US" altLang="zh-CN" sz="2800" dirty="0" smtClean="0">
                <a:latin typeface="Times New Roman" pitchFamily="18" charset="0"/>
                <a:ea typeface="楷体_GB2312" pitchFamily="49" charset="-122"/>
              </a:rPr>
              <a:t>Huffman</a:t>
            </a:r>
            <a:r>
              <a:rPr lang="zh-CN" altLang="en-US" sz="2800" dirty="0" smtClean="0">
                <a:latin typeface="Times New Roman" pitchFamily="18" charset="0"/>
              </a:rPr>
              <a:t>编码</a:t>
            </a:r>
            <a:endParaRPr lang="en-US" altLang="zh-CN" sz="2800" dirty="0" smtClean="0">
              <a:latin typeface="Times New Roman" pitchFamily="18" charset="0"/>
            </a:endParaRPr>
          </a:p>
          <a:p>
            <a:pPr lvl="1"/>
            <a:r>
              <a:rPr lang="zh-CN" altLang="en-US" sz="2000" b="1" dirty="0" smtClean="0">
                <a:latin typeface="Times New Roman" pitchFamily="18" charset="0"/>
              </a:rPr>
              <a:t>二元前缀码</a:t>
            </a:r>
            <a:r>
              <a:rPr lang="zh-CN" altLang="en-US" sz="2000" dirty="0" smtClean="0">
                <a:latin typeface="Times New Roman" pitchFamily="18" charset="0"/>
              </a:rPr>
              <a:t>：表示一个字符的</a:t>
            </a:r>
            <a:r>
              <a:rPr lang="en-US" altLang="zh-CN" sz="2000" dirty="0" smtClean="0">
                <a:latin typeface="Times New Roman" pitchFamily="18" charset="0"/>
              </a:rPr>
              <a:t>0,1</a:t>
            </a:r>
            <a:r>
              <a:rPr lang="zh-CN" altLang="en-US" sz="2000" dirty="0" smtClean="0">
                <a:latin typeface="Times New Roman" pitchFamily="18" charset="0"/>
              </a:rPr>
              <a:t>字串不能是表示另一个字符的</a:t>
            </a:r>
            <a:r>
              <a:rPr lang="en-US" altLang="zh-CN" sz="2000" dirty="0" smtClean="0">
                <a:latin typeface="Times New Roman" pitchFamily="18" charset="0"/>
              </a:rPr>
              <a:t>0,1</a:t>
            </a:r>
            <a:r>
              <a:rPr lang="zh-CN" altLang="en-US" sz="2000" dirty="0" smtClean="0">
                <a:latin typeface="Times New Roman" pitchFamily="18" charset="0"/>
              </a:rPr>
              <a:t>字串的前缀。</a:t>
            </a:r>
            <a:endParaRPr lang="en-US" altLang="zh-CN" sz="2000" dirty="0" smtClean="0">
              <a:latin typeface="Times New Roman" pitchFamily="18" charset="0"/>
            </a:endParaRPr>
          </a:p>
          <a:p>
            <a:pPr lvl="1"/>
            <a:r>
              <a:rPr lang="en-US" altLang="zh-CN" sz="2000" dirty="0" smtClean="0">
                <a:latin typeface="Times New Roman" pitchFamily="18" charset="0"/>
              </a:rPr>
              <a:t>B=∑f(x</a:t>
            </a:r>
            <a:r>
              <a:rPr lang="en-US" altLang="zh-CN" sz="2000" baseline="-25000" dirty="0" smtClean="0">
                <a:latin typeface="Times New Roman" pitchFamily="18" charset="0"/>
              </a:rPr>
              <a:t>i</a:t>
            </a:r>
            <a:r>
              <a:rPr lang="en-US" altLang="zh-CN" sz="2000" dirty="0" smtClean="0">
                <a:latin typeface="Times New Roman" pitchFamily="18" charset="0"/>
              </a:rPr>
              <a:t>)d(x</a:t>
            </a:r>
            <a:r>
              <a:rPr lang="en-US" altLang="zh-CN" sz="2000"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是存储一个字符的平均值。</a:t>
            </a:r>
            <a:r>
              <a:rPr lang="en-US" altLang="zh-CN" sz="2000" dirty="0" smtClean="0">
                <a:latin typeface="Times New Roman" pitchFamily="18" charset="0"/>
              </a:rPr>
              <a:t>d(x</a:t>
            </a:r>
            <a:r>
              <a:rPr lang="en-US" altLang="zh-CN" sz="2000"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为码长。</a:t>
            </a:r>
            <a:endParaRPr lang="en-US" altLang="zh-CN" sz="2000" dirty="0" smtClean="0">
              <a:latin typeface="Times New Roman" pitchFamily="18" charset="0"/>
            </a:endParaRPr>
          </a:p>
          <a:p>
            <a:pPr lvl="1"/>
            <a:r>
              <a:rPr lang="zh-CN" altLang="en-US" sz="2000" dirty="0" smtClean="0">
                <a:latin typeface="Times New Roman" pitchFamily="18" charset="0"/>
              </a:rPr>
              <a:t>平均码长达到最小的前缀编码方案称为字符集</a:t>
            </a:r>
            <a:r>
              <a:rPr lang="en-US" altLang="zh-CN" sz="2000" dirty="0" smtClean="0">
                <a:latin typeface="Times New Roman" pitchFamily="18" charset="0"/>
              </a:rPr>
              <a:t>C</a:t>
            </a:r>
            <a:r>
              <a:rPr lang="zh-CN" altLang="en-US" sz="2000" dirty="0" smtClean="0">
                <a:latin typeface="Times New Roman" pitchFamily="18" charset="0"/>
              </a:rPr>
              <a:t>的一个最优前缀编码。</a:t>
            </a:r>
            <a:endParaRPr lang="en-US" altLang="zh-CN" sz="2000" dirty="0" smtClean="0">
              <a:latin typeface="Times New Roman" pitchFamily="18" charset="0"/>
            </a:endParaRPr>
          </a:p>
          <a:p>
            <a:pPr lvl="1"/>
            <a:r>
              <a:rPr lang="zh-CN" altLang="en-US" sz="2000" dirty="0" smtClean="0">
                <a:latin typeface="Times New Roman" pitchFamily="18" charset="0"/>
              </a:rPr>
              <a:t>例：字符集及其频率如</a:t>
            </a:r>
            <a:endParaRPr lang="en-US" altLang="zh-CN" sz="2000" dirty="0" smtClean="0">
              <a:latin typeface="Times New Roman" pitchFamily="18" charset="0"/>
            </a:endParaRPr>
          </a:p>
          <a:p>
            <a:pPr lvl="1">
              <a:buNone/>
            </a:pPr>
            <a:r>
              <a:rPr lang="zh-CN" altLang="en-US" sz="2000" dirty="0" smtClean="0">
                <a:latin typeface="Times New Roman" pitchFamily="18" charset="0"/>
              </a:rPr>
              <a:t>     表</a:t>
            </a:r>
            <a:r>
              <a:rPr lang="en-US" altLang="zh-CN" sz="2000" dirty="0" smtClean="0">
                <a:latin typeface="Times New Roman" pitchFamily="18" charset="0"/>
              </a:rPr>
              <a:t>.</a:t>
            </a:r>
            <a:r>
              <a:rPr lang="zh-CN" altLang="en-US" sz="2000" dirty="0" smtClean="0">
                <a:latin typeface="Times New Roman" pitchFamily="18" charset="0"/>
              </a:rPr>
              <a:t>长为</a:t>
            </a:r>
            <a:r>
              <a:rPr lang="en-US" altLang="zh-CN" sz="2000" dirty="0" smtClean="0">
                <a:latin typeface="Times New Roman" pitchFamily="18" charset="0"/>
              </a:rPr>
              <a:t>100000</a:t>
            </a:r>
            <a:r>
              <a:rPr lang="zh-CN" altLang="en-US" sz="2000" dirty="0" smtClean="0">
                <a:latin typeface="Times New Roman" pitchFamily="18" charset="0"/>
              </a:rPr>
              <a:t>的文件：</a:t>
            </a:r>
          </a:p>
          <a:p>
            <a:pPr lvl="1"/>
            <a:r>
              <a:rPr lang="zh-CN" altLang="en-US" sz="2000" dirty="0" smtClean="0">
                <a:latin typeface="Times New Roman" pitchFamily="18" charset="0"/>
              </a:rPr>
              <a:t>定长码：</a:t>
            </a:r>
            <a:r>
              <a:rPr lang="en-US" altLang="zh-CN" sz="2000" dirty="0" smtClean="0">
                <a:latin typeface="Times New Roman" pitchFamily="18" charset="0"/>
              </a:rPr>
              <a:t>300000 bit</a:t>
            </a:r>
            <a:r>
              <a:rPr lang="zh-CN" altLang="en-US" sz="2000" dirty="0" smtClean="0">
                <a:latin typeface="Times New Roman" pitchFamily="18" charset="0"/>
              </a:rPr>
              <a:t>，</a:t>
            </a:r>
            <a:endParaRPr lang="en-US" altLang="zh-CN" sz="2000" dirty="0" smtClean="0">
              <a:latin typeface="Times New Roman" pitchFamily="18" charset="0"/>
            </a:endParaRPr>
          </a:p>
          <a:p>
            <a:pPr lvl="1">
              <a:buNone/>
            </a:pPr>
            <a:r>
              <a:rPr lang="en-US" altLang="zh-CN" sz="2000" dirty="0" smtClean="0">
                <a:latin typeface="Times New Roman" pitchFamily="18" charset="0"/>
              </a:rPr>
              <a:t>      </a:t>
            </a:r>
            <a:r>
              <a:rPr lang="zh-CN" altLang="en-US" sz="2000" dirty="0" smtClean="0">
                <a:latin typeface="Times New Roman" pitchFamily="18" charset="0"/>
              </a:rPr>
              <a:t>变长码：</a:t>
            </a:r>
            <a:r>
              <a:rPr lang="en-US" altLang="zh-CN" sz="2000" dirty="0" smtClean="0">
                <a:latin typeface="Times New Roman" pitchFamily="18" charset="0"/>
              </a:rPr>
              <a:t>224000 ,</a:t>
            </a:r>
            <a:r>
              <a:rPr lang="zh-CN" altLang="en-US" sz="2000" dirty="0" smtClean="0">
                <a:latin typeface="Times New Roman" pitchFamily="18" charset="0"/>
              </a:rPr>
              <a:t>省</a:t>
            </a:r>
            <a:r>
              <a:rPr lang="en-US" altLang="zh-CN" sz="2000" dirty="0" smtClean="0">
                <a:latin typeface="Times New Roman" pitchFamily="18" charset="0"/>
              </a:rPr>
              <a:t>25%</a:t>
            </a:r>
          </a:p>
          <a:p>
            <a:pPr lvl="1"/>
            <a:endParaRPr lang="zh-CN" altLang="en-US" sz="2000" dirty="0" smtClean="0">
              <a:latin typeface="Times New Roman" pitchFamily="18" charset="0"/>
            </a:endParaRPr>
          </a:p>
          <a:p>
            <a:pPr lvl="1">
              <a:buNone/>
            </a:pPr>
            <a:endParaRPr lang="zh-CN" altLang="en-US" sz="2000" dirty="0"/>
          </a:p>
        </p:txBody>
      </p:sp>
      <p:graphicFrame>
        <p:nvGraphicFramePr>
          <p:cNvPr id="4" name="Group 211"/>
          <p:cNvGraphicFramePr>
            <a:graphicFrameLocks/>
          </p:cNvGraphicFramePr>
          <p:nvPr/>
        </p:nvGraphicFramePr>
        <p:xfrm>
          <a:off x="3959259" y="1357298"/>
          <a:ext cx="4899021" cy="1202975"/>
        </p:xfrm>
        <a:graphic>
          <a:graphicData uri="http://schemas.openxmlformats.org/drawingml/2006/table">
            <a:tbl>
              <a:tblPr/>
              <a:tblGrid>
                <a:gridCol w="1315262"/>
                <a:gridCol w="529900"/>
                <a:gridCol w="595590"/>
                <a:gridCol w="595590"/>
                <a:gridCol w="653981"/>
                <a:gridCol w="607269"/>
                <a:gridCol w="601429"/>
              </a:tblGrid>
              <a:tr h="23617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不同的字符</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b</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d</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e</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f</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49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频率</a:t>
                      </a: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f</a:t>
                      </a:r>
                      <a:r>
                        <a:rPr kumimoji="1" lang="zh-CN" altLang="en-US"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（千次）</a:t>
                      </a:r>
                      <a:endPar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45</a:t>
                      </a:r>
                      <a:endPar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13</a:t>
                      </a:r>
                      <a:endPar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12</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16</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9</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5</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27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定长码</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000</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001</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010</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011</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101</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08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变长码</a:t>
                      </a: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101</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100</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111</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1101</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1100</a:t>
                      </a:r>
                      <a:endParaRPr kumimoji="1" lang="en-US"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L="18000" marR="18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5" name="Group 290"/>
          <p:cNvGrpSpPr>
            <a:grpSpLocks/>
          </p:cNvGrpSpPr>
          <p:nvPr/>
        </p:nvGrpSpPr>
        <p:grpSpPr bwMode="auto">
          <a:xfrm>
            <a:off x="3500430" y="2714620"/>
            <a:ext cx="5572164" cy="3357586"/>
            <a:chOff x="68" y="1978"/>
            <a:chExt cx="3901" cy="2087"/>
          </a:xfrm>
        </p:grpSpPr>
        <p:grpSp>
          <p:nvGrpSpPr>
            <p:cNvPr id="6" name="Group 284"/>
            <p:cNvGrpSpPr>
              <a:grpSpLocks/>
            </p:cNvGrpSpPr>
            <p:nvPr/>
          </p:nvGrpSpPr>
          <p:grpSpPr bwMode="auto">
            <a:xfrm>
              <a:off x="68" y="1980"/>
              <a:ext cx="2041" cy="1724"/>
              <a:chOff x="68" y="1980"/>
              <a:chExt cx="2041" cy="1724"/>
            </a:xfrm>
          </p:grpSpPr>
          <p:grpSp>
            <p:nvGrpSpPr>
              <p:cNvPr id="42" name="Group 213"/>
              <p:cNvGrpSpPr>
                <a:grpSpLocks/>
              </p:cNvGrpSpPr>
              <p:nvPr/>
            </p:nvGrpSpPr>
            <p:grpSpPr bwMode="auto">
              <a:xfrm>
                <a:off x="124" y="2160"/>
                <a:ext cx="1936" cy="1213"/>
                <a:chOff x="1732" y="11112"/>
                <a:chExt cx="3917" cy="1971"/>
              </a:xfrm>
            </p:grpSpPr>
            <p:sp>
              <p:nvSpPr>
                <p:cNvPr id="69" name="Rectangle 214"/>
                <p:cNvSpPr>
                  <a:spLocks noChangeArrowheads="1"/>
                </p:cNvSpPr>
                <p:nvPr/>
              </p:nvSpPr>
              <p:spPr bwMode="auto">
                <a:xfrm>
                  <a:off x="3420" y="11112"/>
                  <a:ext cx="249" cy="255"/>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70" name="Rectangle 215"/>
                <p:cNvSpPr>
                  <a:spLocks noChangeArrowheads="1"/>
                </p:cNvSpPr>
                <p:nvPr/>
              </p:nvSpPr>
              <p:spPr bwMode="auto">
                <a:xfrm>
                  <a:off x="2493" y="11892"/>
                  <a:ext cx="249" cy="255"/>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71" name="Rectangle 216"/>
                <p:cNvSpPr>
                  <a:spLocks noChangeArrowheads="1"/>
                </p:cNvSpPr>
                <p:nvPr/>
              </p:nvSpPr>
              <p:spPr bwMode="auto">
                <a:xfrm>
                  <a:off x="1732" y="12828"/>
                  <a:ext cx="249" cy="255"/>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72" name="Rectangle 217"/>
                <p:cNvSpPr>
                  <a:spLocks noChangeArrowheads="1"/>
                </p:cNvSpPr>
                <p:nvPr/>
              </p:nvSpPr>
              <p:spPr bwMode="auto">
                <a:xfrm>
                  <a:off x="4986" y="11948"/>
                  <a:ext cx="249" cy="255"/>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73" name="Rectangle 218"/>
                <p:cNvSpPr>
                  <a:spLocks noChangeArrowheads="1"/>
                </p:cNvSpPr>
                <p:nvPr/>
              </p:nvSpPr>
              <p:spPr bwMode="auto">
                <a:xfrm>
                  <a:off x="4612" y="12828"/>
                  <a:ext cx="249" cy="255"/>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74" name="Rectangle 219"/>
                <p:cNvSpPr>
                  <a:spLocks noChangeArrowheads="1"/>
                </p:cNvSpPr>
                <p:nvPr/>
              </p:nvSpPr>
              <p:spPr bwMode="auto">
                <a:xfrm>
                  <a:off x="3420" y="11892"/>
                  <a:ext cx="249" cy="255"/>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sp>
              <p:nvSpPr>
                <p:cNvPr id="75" name="Rectangle 220"/>
                <p:cNvSpPr>
                  <a:spLocks noChangeArrowheads="1"/>
                </p:cNvSpPr>
                <p:nvPr/>
              </p:nvSpPr>
              <p:spPr bwMode="auto">
                <a:xfrm>
                  <a:off x="4860" y="11112"/>
                  <a:ext cx="249" cy="255"/>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sp>
              <p:nvSpPr>
                <p:cNvPr id="76" name="Rectangle 221"/>
                <p:cNvSpPr>
                  <a:spLocks noChangeArrowheads="1"/>
                </p:cNvSpPr>
                <p:nvPr/>
              </p:nvSpPr>
              <p:spPr bwMode="auto">
                <a:xfrm>
                  <a:off x="3150" y="12828"/>
                  <a:ext cx="249" cy="255"/>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77" name="Rectangle 222"/>
                <p:cNvSpPr>
                  <a:spLocks noChangeArrowheads="1"/>
                </p:cNvSpPr>
                <p:nvPr/>
              </p:nvSpPr>
              <p:spPr bwMode="auto">
                <a:xfrm>
                  <a:off x="3960" y="12672"/>
                  <a:ext cx="249" cy="255"/>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sp>
              <p:nvSpPr>
                <p:cNvPr id="78" name="Rectangle 223"/>
                <p:cNvSpPr>
                  <a:spLocks noChangeArrowheads="1"/>
                </p:cNvSpPr>
                <p:nvPr/>
              </p:nvSpPr>
              <p:spPr bwMode="auto">
                <a:xfrm>
                  <a:off x="2588" y="12828"/>
                  <a:ext cx="249" cy="255"/>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sp>
              <p:nvSpPr>
                <p:cNvPr id="79" name="Rectangle 224"/>
                <p:cNvSpPr>
                  <a:spLocks noChangeArrowheads="1"/>
                </p:cNvSpPr>
                <p:nvPr/>
              </p:nvSpPr>
              <p:spPr bwMode="auto">
                <a:xfrm>
                  <a:off x="5400" y="12828"/>
                  <a:ext cx="249" cy="255"/>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grpSp>
          <p:grpSp>
            <p:nvGrpSpPr>
              <p:cNvPr id="43" name="Group 225"/>
              <p:cNvGrpSpPr>
                <a:grpSpLocks/>
              </p:cNvGrpSpPr>
              <p:nvPr/>
            </p:nvGrpSpPr>
            <p:grpSpPr bwMode="auto">
              <a:xfrm>
                <a:off x="68" y="1980"/>
                <a:ext cx="2041" cy="1724"/>
                <a:chOff x="1619" y="4685"/>
                <a:chExt cx="4143" cy="2796"/>
              </a:xfrm>
            </p:grpSpPr>
            <p:grpSp>
              <p:nvGrpSpPr>
                <p:cNvPr id="44" name="Group 226"/>
                <p:cNvGrpSpPr>
                  <a:grpSpLocks/>
                </p:cNvGrpSpPr>
                <p:nvPr/>
              </p:nvGrpSpPr>
              <p:grpSpPr bwMode="auto">
                <a:xfrm>
                  <a:off x="1799" y="4952"/>
                  <a:ext cx="3780" cy="2229"/>
                  <a:chOff x="1800" y="11067"/>
                  <a:chExt cx="3780" cy="2229"/>
                </a:xfrm>
              </p:grpSpPr>
              <p:sp>
                <p:nvSpPr>
                  <p:cNvPr id="58" name="Line 227"/>
                  <p:cNvSpPr>
                    <a:spLocks noChangeShapeType="1"/>
                  </p:cNvSpPr>
                  <p:nvPr/>
                </p:nvSpPr>
                <p:spPr bwMode="auto">
                  <a:xfrm flipH="1">
                    <a:off x="2400" y="11922"/>
                    <a:ext cx="540" cy="468"/>
                  </a:xfrm>
                  <a:prstGeom prst="line">
                    <a:avLst/>
                  </a:prstGeom>
                  <a:noFill/>
                  <a:ln w="9525">
                    <a:solidFill>
                      <a:schemeClr val="tx1"/>
                    </a:solidFill>
                    <a:round/>
                    <a:headEnd/>
                    <a:tailEnd/>
                  </a:ln>
                </p:spPr>
                <p:txBody>
                  <a:bodyPr/>
                  <a:lstStyle/>
                  <a:p>
                    <a:endParaRPr lang="zh-CN" altLang="en-US"/>
                  </a:p>
                </p:txBody>
              </p:sp>
              <p:sp>
                <p:nvSpPr>
                  <p:cNvPr id="59" name="Line 228"/>
                  <p:cNvSpPr>
                    <a:spLocks noChangeShapeType="1"/>
                  </p:cNvSpPr>
                  <p:nvPr/>
                </p:nvSpPr>
                <p:spPr bwMode="auto">
                  <a:xfrm flipV="1">
                    <a:off x="3225" y="11067"/>
                    <a:ext cx="720" cy="624"/>
                  </a:xfrm>
                  <a:prstGeom prst="line">
                    <a:avLst/>
                  </a:prstGeom>
                  <a:noFill/>
                  <a:ln w="9525">
                    <a:solidFill>
                      <a:schemeClr val="tx1"/>
                    </a:solidFill>
                    <a:round/>
                    <a:headEnd/>
                    <a:tailEnd/>
                  </a:ln>
                </p:spPr>
                <p:txBody>
                  <a:bodyPr/>
                  <a:lstStyle/>
                  <a:p>
                    <a:endParaRPr lang="zh-CN" altLang="en-US"/>
                  </a:p>
                </p:txBody>
              </p:sp>
              <p:sp>
                <p:nvSpPr>
                  <p:cNvPr id="60" name="Line 229"/>
                  <p:cNvSpPr>
                    <a:spLocks noChangeShapeType="1"/>
                  </p:cNvSpPr>
                  <p:nvPr/>
                </p:nvSpPr>
                <p:spPr bwMode="auto">
                  <a:xfrm flipH="1">
                    <a:off x="1800" y="12672"/>
                    <a:ext cx="360" cy="624"/>
                  </a:xfrm>
                  <a:prstGeom prst="line">
                    <a:avLst/>
                  </a:prstGeom>
                  <a:noFill/>
                  <a:ln w="9525">
                    <a:solidFill>
                      <a:schemeClr val="tx1"/>
                    </a:solidFill>
                    <a:round/>
                    <a:headEnd/>
                    <a:tailEnd/>
                  </a:ln>
                </p:spPr>
                <p:txBody>
                  <a:bodyPr/>
                  <a:lstStyle/>
                  <a:p>
                    <a:endParaRPr lang="zh-CN" altLang="en-US"/>
                  </a:p>
                </p:txBody>
              </p:sp>
              <p:sp>
                <p:nvSpPr>
                  <p:cNvPr id="61" name="Line 230"/>
                  <p:cNvSpPr>
                    <a:spLocks noChangeShapeType="1"/>
                  </p:cNvSpPr>
                  <p:nvPr/>
                </p:nvSpPr>
                <p:spPr bwMode="auto">
                  <a:xfrm>
                    <a:off x="2340" y="12672"/>
                    <a:ext cx="360" cy="624"/>
                  </a:xfrm>
                  <a:prstGeom prst="line">
                    <a:avLst/>
                  </a:prstGeom>
                  <a:noFill/>
                  <a:ln w="9525">
                    <a:solidFill>
                      <a:schemeClr val="tx1"/>
                    </a:solidFill>
                    <a:round/>
                    <a:headEnd/>
                    <a:tailEnd/>
                  </a:ln>
                </p:spPr>
                <p:txBody>
                  <a:bodyPr/>
                  <a:lstStyle/>
                  <a:p>
                    <a:endParaRPr lang="zh-CN" altLang="en-US"/>
                  </a:p>
                </p:txBody>
              </p:sp>
              <p:sp>
                <p:nvSpPr>
                  <p:cNvPr id="62" name="Line 231"/>
                  <p:cNvSpPr>
                    <a:spLocks noChangeShapeType="1"/>
                  </p:cNvSpPr>
                  <p:nvPr/>
                </p:nvSpPr>
                <p:spPr bwMode="auto">
                  <a:xfrm>
                    <a:off x="3090" y="11922"/>
                    <a:ext cx="540" cy="468"/>
                  </a:xfrm>
                  <a:prstGeom prst="line">
                    <a:avLst/>
                  </a:prstGeom>
                  <a:noFill/>
                  <a:ln w="9525">
                    <a:solidFill>
                      <a:schemeClr val="tx1"/>
                    </a:solidFill>
                    <a:round/>
                    <a:headEnd/>
                    <a:tailEnd/>
                  </a:ln>
                </p:spPr>
                <p:txBody>
                  <a:bodyPr/>
                  <a:lstStyle/>
                  <a:p>
                    <a:endParaRPr lang="zh-CN" altLang="en-US"/>
                  </a:p>
                </p:txBody>
              </p:sp>
              <p:sp>
                <p:nvSpPr>
                  <p:cNvPr id="63" name="Line 232"/>
                  <p:cNvSpPr>
                    <a:spLocks noChangeShapeType="1"/>
                  </p:cNvSpPr>
                  <p:nvPr/>
                </p:nvSpPr>
                <p:spPr bwMode="auto">
                  <a:xfrm flipH="1">
                    <a:off x="3240" y="12672"/>
                    <a:ext cx="360" cy="624"/>
                  </a:xfrm>
                  <a:prstGeom prst="line">
                    <a:avLst/>
                  </a:prstGeom>
                  <a:noFill/>
                  <a:ln w="9525">
                    <a:solidFill>
                      <a:schemeClr val="tx1"/>
                    </a:solidFill>
                    <a:round/>
                    <a:headEnd/>
                    <a:tailEnd/>
                  </a:ln>
                </p:spPr>
                <p:txBody>
                  <a:bodyPr/>
                  <a:lstStyle/>
                  <a:p>
                    <a:endParaRPr lang="zh-CN" altLang="en-US"/>
                  </a:p>
                </p:txBody>
              </p:sp>
              <p:sp>
                <p:nvSpPr>
                  <p:cNvPr id="64" name="Line 233"/>
                  <p:cNvSpPr>
                    <a:spLocks noChangeShapeType="1"/>
                  </p:cNvSpPr>
                  <p:nvPr/>
                </p:nvSpPr>
                <p:spPr bwMode="auto">
                  <a:xfrm>
                    <a:off x="3780" y="12672"/>
                    <a:ext cx="360" cy="624"/>
                  </a:xfrm>
                  <a:prstGeom prst="line">
                    <a:avLst/>
                  </a:prstGeom>
                  <a:noFill/>
                  <a:ln w="9525">
                    <a:solidFill>
                      <a:schemeClr val="tx1"/>
                    </a:solidFill>
                    <a:round/>
                    <a:headEnd/>
                    <a:tailEnd/>
                  </a:ln>
                </p:spPr>
                <p:txBody>
                  <a:bodyPr/>
                  <a:lstStyle/>
                  <a:p>
                    <a:endParaRPr lang="zh-CN" altLang="en-US"/>
                  </a:p>
                </p:txBody>
              </p:sp>
              <p:sp>
                <p:nvSpPr>
                  <p:cNvPr id="65" name="Line 234"/>
                  <p:cNvSpPr>
                    <a:spLocks noChangeShapeType="1"/>
                  </p:cNvSpPr>
                  <p:nvPr/>
                </p:nvSpPr>
                <p:spPr bwMode="auto">
                  <a:xfrm>
                    <a:off x="4305" y="11082"/>
                    <a:ext cx="990" cy="543"/>
                  </a:xfrm>
                  <a:prstGeom prst="line">
                    <a:avLst/>
                  </a:prstGeom>
                  <a:noFill/>
                  <a:ln w="9525">
                    <a:solidFill>
                      <a:schemeClr val="tx1"/>
                    </a:solidFill>
                    <a:round/>
                    <a:headEnd/>
                    <a:tailEnd/>
                  </a:ln>
                </p:spPr>
                <p:txBody>
                  <a:bodyPr/>
                  <a:lstStyle/>
                  <a:p>
                    <a:endParaRPr lang="zh-CN" altLang="en-US"/>
                  </a:p>
                </p:txBody>
              </p:sp>
              <p:sp>
                <p:nvSpPr>
                  <p:cNvPr id="66" name="Line 235"/>
                  <p:cNvSpPr>
                    <a:spLocks noChangeShapeType="1"/>
                  </p:cNvSpPr>
                  <p:nvPr/>
                </p:nvSpPr>
                <p:spPr bwMode="auto">
                  <a:xfrm flipH="1">
                    <a:off x="5040" y="11892"/>
                    <a:ext cx="360" cy="468"/>
                  </a:xfrm>
                  <a:prstGeom prst="line">
                    <a:avLst/>
                  </a:prstGeom>
                  <a:noFill/>
                  <a:ln w="9525">
                    <a:solidFill>
                      <a:schemeClr val="tx1"/>
                    </a:solidFill>
                    <a:round/>
                    <a:headEnd/>
                    <a:tailEnd/>
                  </a:ln>
                </p:spPr>
                <p:txBody>
                  <a:bodyPr/>
                  <a:lstStyle/>
                  <a:p>
                    <a:endParaRPr lang="zh-CN" altLang="en-US"/>
                  </a:p>
                </p:txBody>
              </p:sp>
              <p:sp>
                <p:nvSpPr>
                  <p:cNvPr id="67" name="Line 236"/>
                  <p:cNvSpPr>
                    <a:spLocks noChangeShapeType="1"/>
                  </p:cNvSpPr>
                  <p:nvPr/>
                </p:nvSpPr>
                <p:spPr bwMode="auto">
                  <a:xfrm flipH="1">
                    <a:off x="4680" y="12672"/>
                    <a:ext cx="360" cy="624"/>
                  </a:xfrm>
                  <a:prstGeom prst="line">
                    <a:avLst/>
                  </a:prstGeom>
                  <a:noFill/>
                  <a:ln w="9525">
                    <a:solidFill>
                      <a:schemeClr val="tx1"/>
                    </a:solidFill>
                    <a:round/>
                    <a:headEnd/>
                    <a:tailEnd/>
                  </a:ln>
                </p:spPr>
                <p:txBody>
                  <a:bodyPr/>
                  <a:lstStyle/>
                  <a:p>
                    <a:endParaRPr lang="zh-CN" altLang="en-US"/>
                  </a:p>
                </p:txBody>
              </p:sp>
              <p:sp>
                <p:nvSpPr>
                  <p:cNvPr id="68" name="Line 237"/>
                  <p:cNvSpPr>
                    <a:spLocks noChangeShapeType="1"/>
                  </p:cNvSpPr>
                  <p:nvPr/>
                </p:nvSpPr>
                <p:spPr bwMode="auto">
                  <a:xfrm>
                    <a:off x="5040" y="12672"/>
                    <a:ext cx="540" cy="624"/>
                  </a:xfrm>
                  <a:prstGeom prst="line">
                    <a:avLst/>
                  </a:prstGeom>
                  <a:noFill/>
                  <a:ln w="9525">
                    <a:solidFill>
                      <a:schemeClr val="tx1"/>
                    </a:solidFill>
                    <a:round/>
                    <a:headEnd/>
                    <a:tailEnd/>
                  </a:ln>
                </p:spPr>
                <p:txBody>
                  <a:bodyPr/>
                  <a:lstStyle/>
                  <a:p>
                    <a:endParaRPr lang="zh-CN" altLang="en-US"/>
                  </a:p>
                </p:txBody>
              </p:sp>
            </p:grpSp>
            <p:grpSp>
              <p:nvGrpSpPr>
                <p:cNvPr id="45" name="Group 238"/>
                <p:cNvGrpSpPr>
                  <a:grpSpLocks/>
                </p:cNvGrpSpPr>
                <p:nvPr/>
              </p:nvGrpSpPr>
              <p:grpSpPr bwMode="auto">
                <a:xfrm>
                  <a:off x="1619" y="4685"/>
                  <a:ext cx="4143" cy="2796"/>
                  <a:chOff x="1619" y="4685"/>
                  <a:chExt cx="4143" cy="2796"/>
                </a:xfrm>
              </p:grpSpPr>
              <p:sp>
                <p:nvSpPr>
                  <p:cNvPr id="46" name="Rectangle 239"/>
                  <p:cNvSpPr>
                    <a:spLocks noChangeArrowheads="1"/>
                  </p:cNvSpPr>
                  <p:nvPr/>
                </p:nvSpPr>
                <p:spPr bwMode="auto">
                  <a:xfrm>
                    <a:off x="1619" y="7181"/>
                    <a:ext cx="543" cy="300"/>
                  </a:xfrm>
                  <a:prstGeom prst="rect">
                    <a:avLst/>
                  </a:prstGeom>
                  <a:noFill/>
                  <a:ln w="9525">
                    <a:solidFill>
                      <a:schemeClr val="tx1"/>
                    </a:solidFill>
                    <a:miter lim="800000"/>
                    <a:headEnd/>
                    <a:tailEnd/>
                  </a:ln>
                </p:spPr>
                <p:txBody>
                  <a:bodyPr lIns="18000" tIns="0" rIns="18000" bIns="0"/>
                  <a:lstStyle/>
                  <a:p>
                    <a:pPr algn="ctr"/>
                    <a:r>
                      <a:rPr lang="en-US" altLang="zh-CN" sz="1400">
                        <a:latin typeface="Times New Roman" pitchFamily="18" charset="0"/>
                      </a:rPr>
                      <a:t>a: 45</a:t>
                    </a:r>
                    <a:endParaRPr lang="en-US" altLang="zh-CN" sz="1400"/>
                  </a:p>
                </p:txBody>
              </p:sp>
              <p:sp>
                <p:nvSpPr>
                  <p:cNvPr id="47" name="Rectangle 240"/>
                  <p:cNvSpPr>
                    <a:spLocks noChangeArrowheads="1"/>
                  </p:cNvSpPr>
                  <p:nvPr/>
                </p:nvSpPr>
                <p:spPr bwMode="auto">
                  <a:xfrm>
                    <a:off x="3059" y="7181"/>
                    <a:ext cx="543" cy="300"/>
                  </a:xfrm>
                  <a:prstGeom prst="rect">
                    <a:avLst/>
                  </a:prstGeom>
                  <a:noFill/>
                  <a:ln w="9525">
                    <a:solidFill>
                      <a:schemeClr val="tx1"/>
                    </a:solidFill>
                    <a:miter lim="800000"/>
                    <a:headEnd/>
                    <a:tailEnd/>
                  </a:ln>
                </p:spPr>
                <p:txBody>
                  <a:bodyPr lIns="18000" tIns="0" rIns="18000" bIns="0"/>
                  <a:lstStyle/>
                  <a:p>
                    <a:pPr algn="ctr"/>
                    <a:r>
                      <a:rPr lang="en-US" altLang="zh-CN" sz="1400">
                        <a:latin typeface="Times New Roman" pitchFamily="18" charset="0"/>
                      </a:rPr>
                      <a:t>c: 12</a:t>
                    </a:r>
                    <a:endParaRPr lang="en-US" altLang="zh-CN" sz="1400"/>
                  </a:p>
                </p:txBody>
              </p:sp>
              <p:sp>
                <p:nvSpPr>
                  <p:cNvPr id="48" name="Rectangle 241"/>
                  <p:cNvSpPr>
                    <a:spLocks noChangeArrowheads="1"/>
                  </p:cNvSpPr>
                  <p:nvPr/>
                </p:nvSpPr>
                <p:spPr bwMode="auto">
                  <a:xfrm>
                    <a:off x="3779" y="7181"/>
                    <a:ext cx="543" cy="300"/>
                  </a:xfrm>
                  <a:prstGeom prst="rect">
                    <a:avLst/>
                  </a:prstGeom>
                  <a:noFill/>
                  <a:ln w="9525">
                    <a:solidFill>
                      <a:schemeClr val="tx1"/>
                    </a:solidFill>
                    <a:miter lim="800000"/>
                    <a:headEnd/>
                    <a:tailEnd/>
                  </a:ln>
                </p:spPr>
                <p:txBody>
                  <a:bodyPr lIns="18000" tIns="0" rIns="18000" bIns="0"/>
                  <a:lstStyle/>
                  <a:p>
                    <a:pPr algn="ctr"/>
                    <a:r>
                      <a:rPr lang="en-US" altLang="zh-CN" sz="1400">
                        <a:latin typeface="Times New Roman" pitchFamily="18" charset="0"/>
                      </a:rPr>
                      <a:t>d: 16</a:t>
                    </a:r>
                    <a:endParaRPr lang="en-US" altLang="zh-CN" sz="1400"/>
                  </a:p>
                </p:txBody>
              </p:sp>
              <p:sp>
                <p:nvSpPr>
                  <p:cNvPr id="49" name="Rectangle 242"/>
                  <p:cNvSpPr>
                    <a:spLocks noChangeArrowheads="1"/>
                  </p:cNvSpPr>
                  <p:nvPr/>
                </p:nvSpPr>
                <p:spPr bwMode="auto">
                  <a:xfrm>
                    <a:off x="4499" y="7181"/>
                    <a:ext cx="543" cy="300"/>
                  </a:xfrm>
                  <a:prstGeom prst="rect">
                    <a:avLst/>
                  </a:prstGeom>
                  <a:noFill/>
                  <a:ln w="9525">
                    <a:solidFill>
                      <a:schemeClr val="tx1"/>
                    </a:solidFill>
                    <a:miter lim="800000"/>
                    <a:headEnd/>
                    <a:tailEnd/>
                  </a:ln>
                </p:spPr>
                <p:txBody>
                  <a:bodyPr lIns="18000" tIns="0" rIns="18000" bIns="0"/>
                  <a:lstStyle/>
                  <a:p>
                    <a:pPr algn="ctr"/>
                    <a:r>
                      <a:rPr lang="en-US" altLang="zh-CN" sz="1400">
                        <a:latin typeface="Times New Roman" pitchFamily="18" charset="0"/>
                      </a:rPr>
                      <a:t>e: 9</a:t>
                    </a:r>
                    <a:endParaRPr lang="en-US" altLang="zh-CN" sz="1400"/>
                  </a:p>
                </p:txBody>
              </p:sp>
              <p:sp>
                <p:nvSpPr>
                  <p:cNvPr id="50" name="Rectangle 243"/>
                  <p:cNvSpPr>
                    <a:spLocks noChangeArrowheads="1"/>
                  </p:cNvSpPr>
                  <p:nvPr/>
                </p:nvSpPr>
                <p:spPr bwMode="auto">
                  <a:xfrm>
                    <a:off x="5219" y="7181"/>
                    <a:ext cx="543" cy="300"/>
                  </a:xfrm>
                  <a:prstGeom prst="rect">
                    <a:avLst/>
                  </a:prstGeom>
                  <a:noFill/>
                  <a:ln w="9525">
                    <a:solidFill>
                      <a:schemeClr val="tx1"/>
                    </a:solidFill>
                    <a:miter lim="800000"/>
                    <a:headEnd/>
                    <a:tailEnd/>
                  </a:ln>
                </p:spPr>
                <p:txBody>
                  <a:bodyPr lIns="18000" tIns="0" rIns="18000" bIns="0"/>
                  <a:lstStyle/>
                  <a:p>
                    <a:pPr algn="ctr"/>
                    <a:r>
                      <a:rPr lang="en-US" altLang="zh-CN" sz="1400">
                        <a:latin typeface="Times New Roman" pitchFamily="18" charset="0"/>
                      </a:rPr>
                      <a:t>f: 5</a:t>
                    </a:r>
                    <a:endParaRPr lang="en-US" altLang="zh-CN" sz="1400"/>
                  </a:p>
                </p:txBody>
              </p:sp>
              <p:sp>
                <p:nvSpPr>
                  <p:cNvPr id="51" name="Rectangle 244"/>
                  <p:cNvSpPr>
                    <a:spLocks noChangeArrowheads="1"/>
                  </p:cNvSpPr>
                  <p:nvPr/>
                </p:nvSpPr>
                <p:spPr bwMode="auto">
                  <a:xfrm>
                    <a:off x="2339" y="7181"/>
                    <a:ext cx="543" cy="300"/>
                  </a:xfrm>
                  <a:prstGeom prst="rect">
                    <a:avLst/>
                  </a:prstGeom>
                  <a:noFill/>
                  <a:ln w="9525">
                    <a:solidFill>
                      <a:schemeClr val="tx1"/>
                    </a:solidFill>
                    <a:miter lim="800000"/>
                    <a:headEnd/>
                    <a:tailEnd/>
                  </a:ln>
                </p:spPr>
                <p:txBody>
                  <a:bodyPr lIns="18000" tIns="0" rIns="18000" bIns="0"/>
                  <a:lstStyle/>
                  <a:p>
                    <a:pPr algn="ctr"/>
                    <a:r>
                      <a:rPr lang="en-US" altLang="zh-CN" sz="1400">
                        <a:latin typeface="Times New Roman" pitchFamily="18" charset="0"/>
                      </a:rPr>
                      <a:t>b: 13</a:t>
                    </a:r>
                    <a:endParaRPr lang="en-US" altLang="zh-CN" sz="1400"/>
                  </a:p>
                </p:txBody>
              </p:sp>
              <p:sp>
                <p:nvSpPr>
                  <p:cNvPr id="52" name="Oval 245"/>
                  <p:cNvSpPr>
                    <a:spLocks noChangeArrowheads="1"/>
                  </p:cNvSpPr>
                  <p:nvPr/>
                </p:nvSpPr>
                <p:spPr bwMode="auto">
                  <a:xfrm>
                    <a:off x="2159" y="6245"/>
                    <a:ext cx="360" cy="369"/>
                  </a:xfrm>
                  <a:prstGeom prst="ellipse">
                    <a:avLst/>
                  </a:prstGeom>
                  <a:noFill/>
                  <a:ln w="9525">
                    <a:solidFill>
                      <a:schemeClr val="tx1"/>
                    </a:solidFill>
                    <a:round/>
                    <a:headEnd/>
                    <a:tailEnd/>
                  </a:ln>
                </p:spPr>
                <p:txBody>
                  <a:bodyPr lIns="0" tIns="0" rIns="0" bIns="0"/>
                  <a:lstStyle/>
                  <a:p>
                    <a:pPr algn="just"/>
                    <a:r>
                      <a:rPr lang="en-US" altLang="zh-CN" sz="1400">
                        <a:latin typeface="Times New Roman" pitchFamily="18" charset="0"/>
                      </a:rPr>
                      <a:t>58</a:t>
                    </a:r>
                    <a:endParaRPr lang="en-US" altLang="zh-CN" sz="1400"/>
                  </a:p>
                </p:txBody>
              </p:sp>
              <p:sp>
                <p:nvSpPr>
                  <p:cNvPr id="53" name="Oval 246"/>
                  <p:cNvSpPr>
                    <a:spLocks noChangeArrowheads="1"/>
                  </p:cNvSpPr>
                  <p:nvPr/>
                </p:nvSpPr>
                <p:spPr bwMode="auto">
                  <a:xfrm>
                    <a:off x="3419" y="6245"/>
                    <a:ext cx="360" cy="369"/>
                  </a:xfrm>
                  <a:prstGeom prst="ellipse">
                    <a:avLst/>
                  </a:prstGeom>
                  <a:noFill/>
                  <a:ln w="9525">
                    <a:solidFill>
                      <a:schemeClr val="tx1"/>
                    </a:solidFill>
                    <a:round/>
                    <a:headEnd/>
                    <a:tailEnd/>
                  </a:ln>
                </p:spPr>
                <p:txBody>
                  <a:bodyPr lIns="0" tIns="0" rIns="0" bIns="0"/>
                  <a:lstStyle/>
                  <a:p>
                    <a:pPr algn="just"/>
                    <a:r>
                      <a:rPr lang="en-US" altLang="zh-CN" sz="1400" dirty="0">
                        <a:latin typeface="Times New Roman" pitchFamily="18" charset="0"/>
                      </a:rPr>
                      <a:t>28</a:t>
                    </a:r>
                    <a:endParaRPr lang="en-US" altLang="zh-CN" sz="1400" dirty="0"/>
                  </a:p>
                </p:txBody>
              </p:sp>
              <p:sp>
                <p:nvSpPr>
                  <p:cNvPr id="54" name="Oval 247"/>
                  <p:cNvSpPr>
                    <a:spLocks noChangeArrowheads="1"/>
                  </p:cNvSpPr>
                  <p:nvPr/>
                </p:nvSpPr>
                <p:spPr bwMode="auto">
                  <a:xfrm>
                    <a:off x="2879" y="5465"/>
                    <a:ext cx="360" cy="369"/>
                  </a:xfrm>
                  <a:prstGeom prst="ellipse">
                    <a:avLst/>
                  </a:prstGeom>
                  <a:noFill/>
                  <a:ln w="9525">
                    <a:solidFill>
                      <a:schemeClr val="tx1"/>
                    </a:solidFill>
                    <a:round/>
                    <a:headEnd/>
                    <a:tailEnd/>
                  </a:ln>
                </p:spPr>
                <p:txBody>
                  <a:bodyPr lIns="0" tIns="0" rIns="0" bIns="0"/>
                  <a:lstStyle/>
                  <a:p>
                    <a:pPr algn="just"/>
                    <a:r>
                      <a:rPr lang="en-US" altLang="zh-CN" sz="1400">
                        <a:latin typeface="Times New Roman" pitchFamily="18" charset="0"/>
                      </a:rPr>
                      <a:t>86</a:t>
                    </a:r>
                    <a:endParaRPr lang="en-US" altLang="zh-CN" sz="1400"/>
                  </a:p>
                </p:txBody>
              </p:sp>
              <p:sp>
                <p:nvSpPr>
                  <p:cNvPr id="55" name="Oval 248"/>
                  <p:cNvSpPr>
                    <a:spLocks noChangeArrowheads="1"/>
                  </p:cNvSpPr>
                  <p:nvPr/>
                </p:nvSpPr>
                <p:spPr bwMode="auto">
                  <a:xfrm>
                    <a:off x="4859" y="6245"/>
                    <a:ext cx="360" cy="369"/>
                  </a:xfrm>
                  <a:prstGeom prst="ellipse">
                    <a:avLst/>
                  </a:prstGeom>
                  <a:noFill/>
                  <a:ln w="9525">
                    <a:solidFill>
                      <a:schemeClr val="tx1"/>
                    </a:solidFill>
                    <a:round/>
                    <a:headEnd/>
                    <a:tailEnd/>
                  </a:ln>
                </p:spPr>
                <p:txBody>
                  <a:bodyPr lIns="0" tIns="0" rIns="0" bIns="0"/>
                  <a:lstStyle/>
                  <a:p>
                    <a:pPr algn="just"/>
                    <a:r>
                      <a:rPr lang="en-US" altLang="zh-CN" sz="1400">
                        <a:latin typeface="Times New Roman" pitchFamily="18" charset="0"/>
                      </a:rPr>
                      <a:t>14</a:t>
                    </a:r>
                    <a:endParaRPr lang="en-US" altLang="zh-CN" sz="1400"/>
                  </a:p>
                </p:txBody>
              </p:sp>
              <p:sp>
                <p:nvSpPr>
                  <p:cNvPr id="56" name="Oval 249"/>
                  <p:cNvSpPr>
                    <a:spLocks noChangeArrowheads="1"/>
                  </p:cNvSpPr>
                  <p:nvPr/>
                </p:nvSpPr>
                <p:spPr bwMode="auto">
                  <a:xfrm>
                    <a:off x="5219" y="5465"/>
                    <a:ext cx="360" cy="369"/>
                  </a:xfrm>
                  <a:prstGeom prst="ellipse">
                    <a:avLst/>
                  </a:prstGeom>
                  <a:noFill/>
                  <a:ln w="9525">
                    <a:solidFill>
                      <a:schemeClr val="tx1"/>
                    </a:solidFill>
                    <a:round/>
                    <a:headEnd/>
                    <a:tailEnd/>
                  </a:ln>
                </p:spPr>
                <p:txBody>
                  <a:bodyPr lIns="0" tIns="0" rIns="0" bIns="0"/>
                  <a:lstStyle/>
                  <a:p>
                    <a:pPr algn="just"/>
                    <a:r>
                      <a:rPr lang="en-US" altLang="zh-CN" sz="1400">
                        <a:latin typeface="Times New Roman" pitchFamily="18" charset="0"/>
                      </a:rPr>
                      <a:t>14</a:t>
                    </a:r>
                    <a:endParaRPr lang="en-US" altLang="zh-CN" sz="1400"/>
                  </a:p>
                </p:txBody>
              </p:sp>
              <p:sp>
                <p:nvSpPr>
                  <p:cNvPr id="57" name="Oval 250"/>
                  <p:cNvSpPr>
                    <a:spLocks noChangeArrowheads="1"/>
                  </p:cNvSpPr>
                  <p:nvPr/>
                </p:nvSpPr>
                <p:spPr bwMode="auto">
                  <a:xfrm>
                    <a:off x="3836" y="4685"/>
                    <a:ext cx="541" cy="369"/>
                  </a:xfrm>
                  <a:prstGeom prst="ellipse">
                    <a:avLst/>
                  </a:prstGeom>
                  <a:noFill/>
                  <a:ln w="9525">
                    <a:solidFill>
                      <a:schemeClr val="tx1"/>
                    </a:solidFill>
                    <a:round/>
                    <a:headEnd/>
                    <a:tailEnd/>
                  </a:ln>
                </p:spPr>
                <p:txBody>
                  <a:bodyPr lIns="0" tIns="0" rIns="0" bIns="0"/>
                  <a:lstStyle/>
                  <a:p>
                    <a:pPr algn="just"/>
                    <a:r>
                      <a:rPr lang="en-US" altLang="zh-CN" sz="1400" dirty="0">
                        <a:latin typeface="Times New Roman" pitchFamily="18" charset="0"/>
                      </a:rPr>
                      <a:t>100</a:t>
                    </a:r>
                    <a:endParaRPr lang="en-US" altLang="zh-CN" sz="1400" dirty="0"/>
                  </a:p>
                </p:txBody>
              </p:sp>
            </p:grpSp>
          </p:grpSp>
        </p:grpSp>
        <p:grpSp>
          <p:nvGrpSpPr>
            <p:cNvPr id="7" name="Group 286"/>
            <p:cNvGrpSpPr>
              <a:grpSpLocks/>
            </p:cNvGrpSpPr>
            <p:nvPr/>
          </p:nvGrpSpPr>
          <p:grpSpPr bwMode="auto">
            <a:xfrm>
              <a:off x="2242" y="1968"/>
              <a:ext cx="1723" cy="1948"/>
              <a:chOff x="2242" y="1968"/>
              <a:chExt cx="1723" cy="1948"/>
            </a:xfrm>
          </p:grpSpPr>
          <p:grpSp>
            <p:nvGrpSpPr>
              <p:cNvPr id="9" name="Group 285"/>
              <p:cNvGrpSpPr>
                <a:grpSpLocks/>
              </p:cNvGrpSpPr>
              <p:nvPr/>
            </p:nvGrpSpPr>
            <p:grpSpPr bwMode="auto">
              <a:xfrm>
                <a:off x="2503" y="2171"/>
                <a:ext cx="1402" cy="1509"/>
                <a:chOff x="2503" y="2171"/>
                <a:chExt cx="1402" cy="1509"/>
              </a:xfrm>
            </p:grpSpPr>
            <p:sp>
              <p:nvSpPr>
                <p:cNvPr id="32" name="Rectangle 252"/>
                <p:cNvSpPr>
                  <a:spLocks noChangeArrowheads="1"/>
                </p:cNvSpPr>
                <p:nvPr/>
              </p:nvSpPr>
              <p:spPr bwMode="auto">
                <a:xfrm>
                  <a:off x="2503" y="2171"/>
                  <a:ext cx="140" cy="139"/>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33" name="Rectangle 253"/>
                <p:cNvSpPr>
                  <a:spLocks noChangeArrowheads="1"/>
                </p:cNvSpPr>
                <p:nvPr/>
              </p:nvSpPr>
              <p:spPr bwMode="auto">
                <a:xfrm>
                  <a:off x="2838" y="2667"/>
                  <a:ext cx="140" cy="139"/>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34" name="Rectangle 254"/>
                <p:cNvSpPr>
                  <a:spLocks noChangeArrowheads="1"/>
                </p:cNvSpPr>
                <p:nvPr/>
              </p:nvSpPr>
              <p:spPr bwMode="auto">
                <a:xfrm>
                  <a:off x="2519" y="3107"/>
                  <a:ext cx="140" cy="139"/>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35" name="Rectangle 255"/>
                <p:cNvSpPr>
                  <a:spLocks noChangeArrowheads="1"/>
                </p:cNvSpPr>
                <p:nvPr/>
              </p:nvSpPr>
              <p:spPr bwMode="auto">
                <a:xfrm>
                  <a:off x="3345" y="3107"/>
                  <a:ext cx="140" cy="139"/>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36" name="Rectangle 256"/>
                <p:cNvSpPr>
                  <a:spLocks noChangeArrowheads="1"/>
                </p:cNvSpPr>
                <p:nvPr/>
              </p:nvSpPr>
              <p:spPr bwMode="auto">
                <a:xfrm>
                  <a:off x="3142" y="3541"/>
                  <a:ext cx="140" cy="139"/>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37" name="Rectangle 257"/>
                <p:cNvSpPr>
                  <a:spLocks noChangeArrowheads="1"/>
                </p:cNvSpPr>
                <p:nvPr/>
              </p:nvSpPr>
              <p:spPr bwMode="auto">
                <a:xfrm>
                  <a:off x="3562" y="3510"/>
                  <a:ext cx="140" cy="139"/>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sp>
              <p:nvSpPr>
                <p:cNvPr id="38" name="Rectangle 258"/>
                <p:cNvSpPr>
                  <a:spLocks noChangeArrowheads="1"/>
                </p:cNvSpPr>
                <p:nvPr/>
              </p:nvSpPr>
              <p:spPr bwMode="auto">
                <a:xfrm>
                  <a:off x="3765" y="3084"/>
                  <a:ext cx="140" cy="140"/>
                </a:xfrm>
                <a:prstGeom prst="rect">
                  <a:avLst/>
                </a:prstGeom>
                <a:noFill/>
                <a:ln w="9525">
                  <a:noFill/>
                  <a:miter lim="800000"/>
                  <a:headEnd/>
                  <a:tailEnd/>
                </a:ln>
              </p:spPr>
              <p:txBody>
                <a:bodyPr lIns="18000" tIns="0" rIns="18000" bIns="0"/>
                <a:lstStyle/>
                <a:p>
                  <a:pPr algn="just"/>
                  <a:r>
                    <a:rPr lang="en-US" altLang="zh-CN" sz="1000">
                      <a:latin typeface="Times New Roman" pitchFamily="18" charset="0"/>
                    </a:rPr>
                    <a:t>1</a:t>
                  </a:r>
                  <a:endParaRPr lang="en-US" altLang="zh-CN"/>
                </a:p>
              </p:txBody>
            </p:sp>
            <p:sp>
              <p:nvSpPr>
                <p:cNvPr id="39" name="Rectangle 259"/>
                <p:cNvSpPr>
                  <a:spLocks noChangeArrowheads="1"/>
                </p:cNvSpPr>
                <p:nvPr/>
              </p:nvSpPr>
              <p:spPr bwMode="auto">
                <a:xfrm>
                  <a:off x="3461" y="2659"/>
                  <a:ext cx="140" cy="139"/>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sp>
              <p:nvSpPr>
                <p:cNvPr id="40" name="Rectangle 260"/>
                <p:cNvSpPr>
                  <a:spLocks noChangeArrowheads="1"/>
                </p:cNvSpPr>
                <p:nvPr/>
              </p:nvSpPr>
              <p:spPr bwMode="auto">
                <a:xfrm>
                  <a:off x="3055" y="2233"/>
                  <a:ext cx="141" cy="139"/>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sp>
              <p:nvSpPr>
                <p:cNvPr id="41" name="Rectangle 261"/>
                <p:cNvSpPr>
                  <a:spLocks noChangeArrowheads="1"/>
                </p:cNvSpPr>
                <p:nvPr/>
              </p:nvSpPr>
              <p:spPr bwMode="auto">
                <a:xfrm>
                  <a:off x="2853" y="3084"/>
                  <a:ext cx="140" cy="140"/>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grpSp>
          <p:grpSp>
            <p:nvGrpSpPr>
              <p:cNvPr id="10" name="Group 262"/>
              <p:cNvGrpSpPr>
                <a:grpSpLocks/>
              </p:cNvGrpSpPr>
              <p:nvPr/>
            </p:nvGrpSpPr>
            <p:grpSpPr bwMode="auto">
              <a:xfrm>
                <a:off x="2242" y="1968"/>
                <a:ext cx="1723" cy="1948"/>
                <a:chOff x="6840" y="10488"/>
                <a:chExt cx="3063" cy="3576"/>
              </a:xfrm>
            </p:grpSpPr>
            <p:sp>
              <p:nvSpPr>
                <p:cNvPr id="11" name="Line 263"/>
                <p:cNvSpPr>
                  <a:spLocks noChangeShapeType="1"/>
                </p:cNvSpPr>
                <p:nvPr/>
              </p:nvSpPr>
              <p:spPr bwMode="auto">
                <a:xfrm flipH="1">
                  <a:off x="7200" y="10800"/>
                  <a:ext cx="540" cy="624"/>
                </a:xfrm>
                <a:prstGeom prst="line">
                  <a:avLst/>
                </a:prstGeom>
                <a:noFill/>
                <a:ln w="9525">
                  <a:solidFill>
                    <a:schemeClr val="tx1"/>
                  </a:solidFill>
                  <a:round/>
                  <a:headEnd/>
                  <a:tailEnd/>
                </a:ln>
              </p:spPr>
              <p:txBody>
                <a:bodyPr/>
                <a:lstStyle/>
                <a:p>
                  <a:endParaRPr lang="zh-CN" altLang="en-US"/>
                </a:p>
              </p:txBody>
            </p:sp>
            <p:sp>
              <p:nvSpPr>
                <p:cNvPr id="12" name="Line 264"/>
                <p:cNvSpPr>
                  <a:spLocks noChangeShapeType="1"/>
                </p:cNvSpPr>
                <p:nvPr/>
              </p:nvSpPr>
              <p:spPr bwMode="auto">
                <a:xfrm>
                  <a:off x="7920" y="10800"/>
                  <a:ext cx="540" cy="624"/>
                </a:xfrm>
                <a:prstGeom prst="line">
                  <a:avLst/>
                </a:prstGeom>
                <a:noFill/>
                <a:ln w="9525">
                  <a:solidFill>
                    <a:schemeClr val="tx1"/>
                  </a:solidFill>
                  <a:round/>
                  <a:headEnd/>
                  <a:tailEnd/>
                </a:ln>
              </p:spPr>
              <p:txBody>
                <a:bodyPr/>
                <a:lstStyle/>
                <a:p>
                  <a:endParaRPr lang="zh-CN" altLang="en-US"/>
                </a:p>
              </p:txBody>
            </p:sp>
            <p:sp>
              <p:nvSpPr>
                <p:cNvPr id="13" name="Line 265"/>
                <p:cNvSpPr>
                  <a:spLocks noChangeShapeType="1"/>
                </p:cNvSpPr>
                <p:nvPr/>
              </p:nvSpPr>
              <p:spPr bwMode="auto">
                <a:xfrm flipH="1">
                  <a:off x="7890" y="11736"/>
                  <a:ext cx="435" cy="468"/>
                </a:xfrm>
                <a:prstGeom prst="line">
                  <a:avLst/>
                </a:prstGeom>
                <a:noFill/>
                <a:ln w="9525">
                  <a:solidFill>
                    <a:schemeClr val="tx1"/>
                  </a:solidFill>
                  <a:round/>
                  <a:headEnd/>
                  <a:tailEnd/>
                </a:ln>
              </p:spPr>
              <p:txBody>
                <a:bodyPr/>
                <a:lstStyle/>
                <a:p>
                  <a:endParaRPr lang="zh-CN" altLang="en-US"/>
                </a:p>
              </p:txBody>
            </p:sp>
            <p:sp>
              <p:nvSpPr>
                <p:cNvPr id="14" name="Line 266"/>
                <p:cNvSpPr>
                  <a:spLocks noChangeShapeType="1"/>
                </p:cNvSpPr>
                <p:nvPr/>
              </p:nvSpPr>
              <p:spPr bwMode="auto">
                <a:xfrm>
                  <a:off x="8640" y="11736"/>
                  <a:ext cx="540" cy="468"/>
                </a:xfrm>
                <a:prstGeom prst="line">
                  <a:avLst/>
                </a:prstGeom>
                <a:noFill/>
                <a:ln w="9525">
                  <a:solidFill>
                    <a:schemeClr val="tx1"/>
                  </a:solidFill>
                  <a:round/>
                  <a:headEnd/>
                  <a:tailEnd/>
                </a:ln>
              </p:spPr>
              <p:txBody>
                <a:bodyPr/>
                <a:lstStyle/>
                <a:p>
                  <a:endParaRPr lang="zh-CN" altLang="en-US"/>
                </a:p>
              </p:txBody>
            </p:sp>
            <p:sp>
              <p:nvSpPr>
                <p:cNvPr id="15" name="Line 267"/>
                <p:cNvSpPr>
                  <a:spLocks noChangeShapeType="1"/>
                </p:cNvSpPr>
                <p:nvPr/>
              </p:nvSpPr>
              <p:spPr bwMode="auto">
                <a:xfrm flipH="1">
                  <a:off x="7380" y="12516"/>
                  <a:ext cx="360" cy="468"/>
                </a:xfrm>
                <a:prstGeom prst="line">
                  <a:avLst/>
                </a:prstGeom>
                <a:noFill/>
                <a:ln w="9525">
                  <a:solidFill>
                    <a:schemeClr val="tx1"/>
                  </a:solidFill>
                  <a:round/>
                  <a:headEnd/>
                  <a:tailEnd/>
                </a:ln>
              </p:spPr>
              <p:txBody>
                <a:bodyPr/>
                <a:lstStyle/>
                <a:p>
                  <a:endParaRPr lang="zh-CN" altLang="en-US"/>
                </a:p>
              </p:txBody>
            </p:sp>
            <p:sp>
              <p:nvSpPr>
                <p:cNvPr id="16" name="Line 268"/>
                <p:cNvSpPr>
                  <a:spLocks noChangeShapeType="1"/>
                </p:cNvSpPr>
                <p:nvPr/>
              </p:nvSpPr>
              <p:spPr bwMode="auto">
                <a:xfrm>
                  <a:off x="7740" y="12516"/>
                  <a:ext cx="360" cy="468"/>
                </a:xfrm>
                <a:prstGeom prst="line">
                  <a:avLst/>
                </a:prstGeom>
                <a:noFill/>
                <a:ln w="9525">
                  <a:solidFill>
                    <a:schemeClr val="tx1"/>
                  </a:solidFill>
                  <a:round/>
                  <a:headEnd/>
                  <a:tailEnd/>
                </a:ln>
              </p:spPr>
              <p:txBody>
                <a:bodyPr/>
                <a:lstStyle/>
                <a:p>
                  <a:endParaRPr lang="zh-CN" altLang="en-US"/>
                </a:p>
              </p:txBody>
            </p:sp>
            <p:sp>
              <p:nvSpPr>
                <p:cNvPr id="17" name="Line 269"/>
                <p:cNvSpPr>
                  <a:spLocks noChangeShapeType="1"/>
                </p:cNvSpPr>
                <p:nvPr/>
              </p:nvSpPr>
              <p:spPr bwMode="auto">
                <a:xfrm flipH="1">
                  <a:off x="8820" y="12516"/>
                  <a:ext cx="360" cy="468"/>
                </a:xfrm>
                <a:prstGeom prst="line">
                  <a:avLst/>
                </a:prstGeom>
                <a:noFill/>
                <a:ln w="9525">
                  <a:solidFill>
                    <a:schemeClr val="tx1"/>
                  </a:solidFill>
                  <a:round/>
                  <a:headEnd/>
                  <a:tailEnd/>
                </a:ln>
              </p:spPr>
              <p:txBody>
                <a:bodyPr/>
                <a:lstStyle/>
                <a:p>
                  <a:endParaRPr lang="zh-CN" altLang="en-US"/>
                </a:p>
              </p:txBody>
            </p:sp>
            <p:sp>
              <p:nvSpPr>
                <p:cNvPr id="18" name="Line 270"/>
                <p:cNvSpPr>
                  <a:spLocks noChangeShapeType="1"/>
                </p:cNvSpPr>
                <p:nvPr/>
              </p:nvSpPr>
              <p:spPr bwMode="auto">
                <a:xfrm>
                  <a:off x="9180" y="12516"/>
                  <a:ext cx="540" cy="468"/>
                </a:xfrm>
                <a:prstGeom prst="line">
                  <a:avLst/>
                </a:prstGeom>
                <a:noFill/>
                <a:ln w="9525">
                  <a:solidFill>
                    <a:schemeClr val="tx1"/>
                  </a:solidFill>
                  <a:round/>
                  <a:headEnd/>
                  <a:tailEnd/>
                </a:ln>
              </p:spPr>
              <p:txBody>
                <a:bodyPr/>
                <a:lstStyle/>
                <a:p>
                  <a:endParaRPr lang="zh-CN" altLang="en-US"/>
                </a:p>
              </p:txBody>
            </p:sp>
            <p:sp>
              <p:nvSpPr>
                <p:cNvPr id="19" name="Line 271"/>
                <p:cNvSpPr>
                  <a:spLocks noChangeShapeType="1"/>
                </p:cNvSpPr>
                <p:nvPr/>
              </p:nvSpPr>
              <p:spPr bwMode="auto">
                <a:xfrm flipH="1">
                  <a:off x="8460" y="13296"/>
                  <a:ext cx="360" cy="468"/>
                </a:xfrm>
                <a:prstGeom prst="line">
                  <a:avLst/>
                </a:prstGeom>
                <a:noFill/>
                <a:ln w="9525">
                  <a:solidFill>
                    <a:schemeClr val="tx1"/>
                  </a:solidFill>
                  <a:round/>
                  <a:headEnd/>
                  <a:tailEnd/>
                </a:ln>
              </p:spPr>
              <p:txBody>
                <a:bodyPr/>
                <a:lstStyle/>
                <a:p>
                  <a:endParaRPr lang="zh-CN" altLang="en-US"/>
                </a:p>
              </p:txBody>
            </p:sp>
            <p:sp>
              <p:nvSpPr>
                <p:cNvPr id="20" name="Line 272"/>
                <p:cNvSpPr>
                  <a:spLocks noChangeShapeType="1"/>
                </p:cNvSpPr>
                <p:nvPr/>
              </p:nvSpPr>
              <p:spPr bwMode="auto">
                <a:xfrm>
                  <a:off x="8820" y="13296"/>
                  <a:ext cx="540" cy="468"/>
                </a:xfrm>
                <a:prstGeom prst="line">
                  <a:avLst/>
                </a:prstGeom>
                <a:noFill/>
                <a:ln w="9525">
                  <a:solidFill>
                    <a:schemeClr val="tx1"/>
                  </a:solidFill>
                  <a:round/>
                  <a:headEnd/>
                  <a:tailEnd/>
                </a:ln>
              </p:spPr>
              <p:txBody>
                <a:bodyPr/>
                <a:lstStyle/>
                <a:p>
                  <a:endParaRPr lang="zh-CN" altLang="en-US"/>
                </a:p>
              </p:txBody>
            </p:sp>
            <p:sp>
              <p:nvSpPr>
                <p:cNvPr id="21" name="Rectangle 273"/>
                <p:cNvSpPr>
                  <a:spLocks noChangeArrowheads="1"/>
                </p:cNvSpPr>
                <p:nvPr/>
              </p:nvSpPr>
              <p:spPr bwMode="auto">
                <a:xfrm>
                  <a:off x="7020" y="1298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c: 12</a:t>
                  </a:r>
                  <a:endParaRPr lang="en-US" altLang="zh-CN" sz="1600"/>
                </a:p>
              </p:txBody>
            </p:sp>
            <p:sp>
              <p:nvSpPr>
                <p:cNvPr id="22" name="Rectangle 274"/>
                <p:cNvSpPr>
                  <a:spLocks noChangeArrowheads="1"/>
                </p:cNvSpPr>
                <p:nvPr/>
              </p:nvSpPr>
              <p:spPr bwMode="auto">
                <a:xfrm>
                  <a:off x="6840" y="1142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a: 45</a:t>
                  </a:r>
                  <a:endParaRPr lang="en-US" altLang="zh-CN" sz="1600"/>
                </a:p>
              </p:txBody>
            </p:sp>
            <p:sp>
              <p:nvSpPr>
                <p:cNvPr id="23" name="Rectangle 275"/>
                <p:cNvSpPr>
                  <a:spLocks noChangeArrowheads="1"/>
                </p:cNvSpPr>
                <p:nvPr/>
              </p:nvSpPr>
              <p:spPr bwMode="auto">
                <a:xfrm>
                  <a:off x="9360" y="1298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d: 16</a:t>
                  </a:r>
                  <a:endParaRPr lang="en-US" altLang="zh-CN" sz="1600"/>
                </a:p>
              </p:txBody>
            </p:sp>
            <p:sp>
              <p:nvSpPr>
                <p:cNvPr id="24" name="Rectangle 276"/>
                <p:cNvSpPr>
                  <a:spLocks noChangeArrowheads="1"/>
                </p:cNvSpPr>
                <p:nvPr/>
              </p:nvSpPr>
              <p:spPr bwMode="auto">
                <a:xfrm>
                  <a:off x="9000" y="1376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e: 9</a:t>
                  </a:r>
                  <a:endParaRPr lang="en-US" altLang="zh-CN" sz="1600"/>
                </a:p>
              </p:txBody>
            </p:sp>
            <p:sp>
              <p:nvSpPr>
                <p:cNvPr id="25" name="Rectangle 277"/>
                <p:cNvSpPr>
                  <a:spLocks noChangeArrowheads="1"/>
                </p:cNvSpPr>
                <p:nvPr/>
              </p:nvSpPr>
              <p:spPr bwMode="auto">
                <a:xfrm>
                  <a:off x="8250" y="1376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f: 5</a:t>
                  </a:r>
                  <a:endParaRPr lang="en-US" altLang="zh-CN" sz="1600"/>
                </a:p>
              </p:txBody>
            </p:sp>
            <p:sp>
              <p:nvSpPr>
                <p:cNvPr id="26" name="Rectangle 278"/>
                <p:cNvSpPr>
                  <a:spLocks noChangeArrowheads="1"/>
                </p:cNvSpPr>
                <p:nvPr/>
              </p:nvSpPr>
              <p:spPr bwMode="auto">
                <a:xfrm>
                  <a:off x="7740" y="12984"/>
                  <a:ext cx="543" cy="300"/>
                </a:xfrm>
                <a:prstGeom prst="rect">
                  <a:avLst/>
                </a:prstGeom>
                <a:noFill/>
                <a:ln w="9525">
                  <a:solidFill>
                    <a:schemeClr val="tx1"/>
                  </a:solidFill>
                  <a:miter lim="800000"/>
                  <a:headEnd/>
                  <a:tailEnd/>
                </a:ln>
              </p:spPr>
              <p:txBody>
                <a:bodyPr lIns="18000" tIns="0" rIns="18000" bIns="0"/>
                <a:lstStyle/>
                <a:p>
                  <a:pPr algn="ctr"/>
                  <a:r>
                    <a:rPr lang="en-US" altLang="zh-CN" sz="1600" dirty="0">
                      <a:latin typeface="Times New Roman" pitchFamily="18" charset="0"/>
                    </a:rPr>
                    <a:t>b: 13</a:t>
                  </a:r>
                  <a:endParaRPr lang="en-US" altLang="zh-CN" sz="1600" dirty="0"/>
                </a:p>
              </p:txBody>
            </p:sp>
            <p:sp>
              <p:nvSpPr>
                <p:cNvPr id="27" name="Oval 279"/>
                <p:cNvSpPr>
                  <a:spLocks noChangeArrowheads="1"/>
                </p:cNvSpPr>
                <p:nvPr/>
              </p:nvSpPr>
              <p:spPr bwMode="auto">
                <a:xfrm>
                  <a:off x="8640" y="12984"/>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14</a:t>
                  </a:r>
                  <a:endParaRPr lang="en-US" altLang="zh-CN" sz="1600"/>
                </a:p>
              </p:txBody>
            </p:sp>
            <p:sp>
              <p:nvSpPr>
                <p:cNvPr id="28" name="Oval 280"/>
                <p:cNvSpPr>
                  <a:spLocks noChangeArrowheads="1"/>
                </p:cNvSpPr>
                <p:nvPr/>
              </p:nvSpPr>
              <p:spPr bwMode="auto">
                <a:xfrm>
                  <a:off x="7560" y="12204"/>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25</a:t>
                  </a:r>
                  <a:endParaRPr lang="en-US" altLang="zh-CN" sz="1600"/>
                </a:p>
              </p:txBody>
            </p:sp>
            <p:sp>
              <p:nvSpPr>
                <p:cNvPr id="29" name="Oval 281"/>
                <p:cNvSpPr>
                  <a:spLocks noChangeArrowheads="1"/>
                </p:cNvSpPr>
                <p:nvPr/>
              </p:nvSpPr>
              <p:spPr bwMode="auto">
                <a:xfrm>
                  <a:off x="7560" y="10488"/>
                  <a:ext cx="540" cy="369"/>
                </a:xfrm>
                <a:prstGeom prst="ellipse">
                  <a:avLst/>
                </a:prstGeom>
                <a:noFill/>
                <a:ln w="9525">
                  <a:solidFill>
                    <a:schemeClr val="tx1"/>
                  </a:solidFill>
                  <a:round/>
                  <a:headEnd/>
                  <a:tailEnd/>
                </a:ln>
              </p:spPr>
              <p:txBody>
                <a:bodyPr lIns="0" tIns="0" rIns="0" bIns="0"/>
                <a:lstStyle/>
                <a:p>
                  <a:pPr algn="just"/>
                  <a:r>
                    <a:rPr lang="en-US" altLang="zh-CN" sz="1600" dirty="0">
                      <a:latin typeface="Times New Roman" pitchFamily="18" charset="0"/>
                    </a:rPr>
                    <a:t>100</a:t>
                  </a:r>
                  <a:endParaRPr lang="en-US" altLang="zh-CN" sz="1600" dirty="0"/>
                </a:p>
              </p:txBody>
            </p:sp>
            <p:sp>
              <p:nvSpPr>
                <p:cNvPr id="30" name="Oval 282"/>
                <p:cNvSpPr>
                  <a:spLocks noChangeArrowheads="1"/>
                </p:cNvSpPr>
                <p:nvPr/>
              </p:nvSpPr>
              <p:spPr bwMode="auto">
                <a:xfrm>
                  <a:off x="8280" y="11424"/>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55</a:t>
                  </a:r>
                  <a:endParaRPr lang="en-US" altLang="zh-CN" sz="1600"/>
                </a:p>
              </p:txBody>
            </p:sp>
            <p:sp>
              <p:nvSpPr>
                <p:cNvPr id="31" name="Oval 283"/>
                <p:cNvSpPr>
                  <a:spLocks noChangeArrowheads="1"/>
                </p:cNvSpPr>
                <p:nvPr/>
              </p:nvSpPr>
              <p:spPr bwMode="auto">
                <a:xfrm>
                  <a:off x="9000" y="12204"/>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30</a:t>
                  </a:r>
                  <a:endParaRPr lang="en-US" altLang="zh-CN" sz="1600"/>
                </a:p>
              </p:txBody>
            </p:sp>
          </p:grpSp>
        </p:grpSp>
        <p:sp>
          <p:nvSpPr>
            <p:cNvPr id="8" name="Rectangle 287"/>
            <p:cNvSpPr>
              <a:spLocks noChangeArrowheads="1"/>
            </p:cNvSpPr>
            <p:nvPr/>
          </p:nvSpPr>
          <p:spPr bwMode="auto">
            <a:xfrm>
              <a:off x="567" y="3793"/>
              <a:ext cx="1950" cy="272"/>
            </a:xfrm>
            <a:prstGeom prst="rect">
              <a:avLst/>
            </a:prstGeom>
            <a:noFill/>
            <a:ln w="9525">
              <a:noFill/>
              <a:miter lim="800000"/>
              <a:headEnd/>
              <a:tailEnd/>
            </a:ln>
          </p:spPr>
          <p:txBody>
            <a:bodyPr wrap="none" anchor="ctr"/>
            <a:lstStyle/>
            <a:p>
              <a:pPr algn="ctr"/>
              <a:r>
                <a:rPr lang="zh-CN" altLang="en-US" sz="2000"/>
                <a:t>前缀码的二叉树表示</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最优前缀码</a:t>
            </a:r>
            <a:endParaRPr lang="zh-CN" altLang="en-US" dirty="0"/>
          </a:p>
        </p:txBody>
      </p:sp>
      <p:sp>
        <p:nvSpPr>
          <p:cNvPr id="3" name="内容占位符 2"/>
          <p:cNvSpPr>
            <a:spLocks noGrp="1"/>
          </p:cNvSpPr>
          <p:nvPr>
            <p:ph idx="1"/>
          </p:nvPr>
        </p:nvSpPr>
        <p:spPr>
          <a:xfrm>
            <a:off x="457200" y="1285860"/>
            <a:ext cx="8229600" cy="4845065"/>
          </a:xfrm>
        </p:spPr>
        <p:txBody>
          <a:bodyPr/>
          <a:lstStyle/>
          <a:p>
            <a:pPr lvl="1"/>
            <a:r>
              <a:rPr lang="zh-CN" altLang="en-US" sz="2400" dirty="0" smtClean="0"/>
              <a:t>问题描述：给定字符集</a:t>
            </a:r>
            <a:r>
              <a:rPr lang="en-US" altLang="zh-CN" sz="2400" dirty="0" smtClean="0"/>
              <a:t>C={x</a:t>
            </a:r>
            <a:r>
              <a:rPr lang="en-US" altLang="zh-CN" sz="2400" baseline="-25000" dirty="0" smtClean="0"/>
              <a:t>1</a:t>
            </a:r>
            <a:r>
              <a:rPr lang="en-US" altLang="zh-CN" sz="2400" dirty="0" smtClean="0"/>
              <a:t>,x</a:t>
            </a:r>
            <a:r>
              <a:rPr lang="en-US" altLang="zh-CN" sz="2400" baseline="-25000" dirty="0" smtClean="0"/>
              <a:t>2</a:t>
            </a:r>
            <a:r>
              <a:rPr lang="en-US" altLang="zh-CN" sz="2400" dirty="0" smtClean="0"/>
              <a:t>,…,</a:t>
            </a:r>
            <a:r>
              <a:rPr lang="en-US" altLang="zh-CN" sz="2400" dirty="0" err="1" smtClean="0"/>
              <a:t>x</a:t>
            </a:r>
            <a:r>
              <a:rPr lang="en-US" altLang="zh-CN" sz="2400" baseline="-25000" dirty="0" err="1" smtClean="0"/>
              <a:t>n</a:t>
            </a:r>
            <a:r>
              <a:rPr lang="en-US" altLang="zh-CN" sz="2400" dirty="0" smtClean="0"/>
              <a:t>}</a:t>
            </a:r>
            <a:r>
              <a:rPr lang="zh-CN" altLang="en-US" sz="2400" dirty="0" smtClean="0"/>
              <a:t>和每个字符频率</a:t>
            </a:r>
            <a:r>
              <a:rPr lang="en-US" altLang="zh-CN" sz="2400" dirty="0" smtClean="0"/>
              <a:t>f(x</a:t>
            </a:r>
            <a:r>
              <a:rPr lang="en-US" altLang="zh-CN" sz="2400" baseline="-25000" dirty="0" smtClean="0"/>
              <a:t>i</a:t>
            </a:r>
            <a:r>
              <a:rPr lang="en-US" altLang="zh-CN" sz="2400" dirty="0" smtClean="0"/>
              <a:t>),</a:t>
            </a:r>
            <a:r>
              <a:rPr lang="en-US" altLang="zh-CN" sz="2400" dirty="0" err="1" smtClean="0"/>
              <a:t>i</a:t>
            </a:r>
            <a:r>
              <a:rPr lang="en-US" altLang="zh-CN" sz="2400" dirty="0" smtClean="0"/>
              <a:t>=1,2,..,3,</a:t>
            </a:r>
            <a:r>
              <a:rPr lang="zh-CN" altLang="en-US" sz="2400" dirty="0" smtClean="0"/>
              <a:t>求关于</a:t>
            </a:r>
            <a:r>
              <a:rPr lang="en-US" altLang="zh-CN" sz="2400" dirty="0" smtClean="0"/>
              <a:t>C</a:t>
            </a:r>
            <a:r>
              <a:rPr lang="zh-CN" altLang="en-US" sz="2400" dirty="0" smtClean="0"/>
              <a:t>的一个最优前缀码。</a:t>
            </a:r>
            <a:endParaRPr lang="en-US" altLang="zh-CN" sz="2400" dirty="0" smtClean="0"/>
          </a:p>
          <a:p>
            <a:pPr lvl="1"/>
            <a:r>
              <a:rPr lang="zh-CN" altLang="en-US" sz="2400" dirty="0" smtClean="0"/>
              <a:t>一个著名的贪心算法是</a:t>
            </a:r>
            <a:r>
              <a:rPr lang="en-US" altLang="zh-CN" sz="2400" dirty="0" smtClean="0">
                <a:latin typeface="Times New Roman" pitchFamily="18" charset="0"/>
                <a:ea typeface="楷体_GB2312" pitchFamily="49" charset="-122"/>
              </a:rPr>
              <a:t>Huffman</a:t>
            </a:r>
            <a:r>
              <a:rPr lang="zh-CN" altLang="en-US" sz="2400" dirty="0" smtClean="0">
                <a:latin typeface="Times New Roman" pitchFamily="18" charset="0"/>
              </a:rPr>
              <a:t>编码：</a:t>
            </a:r>
            <a:r>
              <a:rPr lang="en-US" altLang="zh-CN" sz="2400" dirty="0" smtClean="0">
                <a:latin typeface="Times New Roman" pitchFamily="18" charset="0"/>
                <a:ea typeface="楷体_GB2312" pitchFamily="49" charset="-122"/>
              </a:rPr>
              <a:t> Huffman(C)</a:t>
            </a:r>
          </a:p>
          <a:p>
            <a:pPr lvl="2"/>
            <a:r>
              <a:rPr lang="en-US" altLang="zh-CN" sz="2000" dirty="0" smtClean="0">
                <a:latin typeface="Times New Roman" pitchFamily="18" charset="0"/>
              </a:rPr>
              <a:t>1.n:=|C|</a:t>
            </a:r>
          </a:p>
          <a:p>
            <a:pPr lvl="2"/>
            <a:r>
              <a:rPr lang="en-US" altLang="zh-CN" sz="2000" dirty="0" smtClean="0">
                <a:latin typeface="Times New Roman" pitchFamily="18" charset="0"/>
              </a:rPr>
              <a:t>2.Q:=C  //</a:t>
            </a:r>
            <a:r>
              <a:rPr lang="zh-CN" altLang="en-US" sz="2000" dirty="0" smtClean="0">
                <a:latin typeface="Times New Roman" pitchFamily="18" charset="0"/>
              </a:rPr>
              <a:t>按频率递增构成队列</a:t>
            </a:r>
            <a:r>
              <a:rPr lang="en-US" altLang="zh-CN" sz="2000" dirty="0" smtClean="0">
                <a:latin typeface="Times New Roman" pitchFamily="18" charset="0"/>
              </a:rPr>
              <a:t>Q(</a:t>
            </a:r>
            <a:r>
              <a:rPr lang="zh-CN" altLang="en-US" sz="2000" dirty="0" smtClean="0">
                <a:latin typeface="Times New Roman" pitchFamily="18" charset="0"/>
              </a:rPr>
              <a:t>用</a:t>
            </a:r>
            <a:r>
              <a:rPr lang="en-US" altLang="zh-CN" sz="2000" dirty="0" smtClean="0">
                <a:latin typeface="Times New Roman" pitchFamily="18" charset="0"/>
              </a:rPr>
              <a:t>min</a:t>
            </a:r>
            <a:r>
              <a:rPr lang="zh-CN" altLang="en-US" sz="2000" dirty="0" smtClean="0">
                <a:latin typeface="Times New Roman" pitchFamily="18" charset="0"/>
              </a:rPr>
              <a:t>堆</a:t>
            </a:r>
            <a:r>
              <a:rPr lang="en-US" altLang="zh-CN" sz="2000" dirty="0" smtClean="0">
                <a:latin typeface="Times New Roman" pitchFamily="18" charset="0"/>
              </a:rPr>
              <a:t>)</a:t>
            </a:r>
            <a:endParaRPr lang="en-US" altLang="zh-CN" sz="2000" dirty="0" smtClean="0">
              <a:latin typeface="Times New Roman" pitchFamily="18" charset="0"/>
            </a:endParaRPr>
          </a:p>
          <a:p>
            <a:pPr lvl="2"/>
            <a:r>
              <a:rPr lang="en-US" altLang="zh-CN" sz="2000" dirty="0" smtClean="0">
                <a:latin typeface="Times New Roman" pitchFamily="18" charset="0"/>
              </a:rPr>
              <a:t>3.for </a:t>
            </a:r>
            <a:r>
              <a:rPr lang="en-US" altLang="zh-CN" sz="2000" dirty="0" err="1" smtClean="0">
                <a:latin typeface="Times New Roman" pitchFamily="18" charset="0"/>
              </a:rPr>
              <a:t>i</a:t>
            </a:r>
            <a:r>
              <a:rPr lang="en-US" altLang="zh-CN" sz="2000" dirty="0" smtClean="0">
                <a:latin typeface="Times New Roman" pitchFamily="18" charset="0"/>
              </a:rPr>
              <a:t>=1 to n-1 do </a:t>
            </a:r>
          </a:p>
          <a:p>
            <a:pPr lvl="2"/>
            <a:r>
              <a:rPr lang="en-US" altLang="zh-CN" sz="2000" dirty="0" smtClean="0">
                <a:latin typeface="Times New Roman" pitchFamily="18" charset="0"/>
              </a:rPr>
              <a:t>4.  z:=Allocate-node() //</a:t>
            </a:r>
            <a:r>
              <a:rPr lang="zh-CN" altLang="en-US" sz="2000" dirty="0" smtClean="0">
                <a:latin typeface="Times New Roman" pitchFamily="18" charset="0"/>
              </a:rPr>
              <a:t>生成树节点</a:t>
            </a:r>
            <a:r>
              <a:rPr lang="en-US" altLang="zh-CN" sz="2000" dirty="0" smtClean="0">
                <a:latin typeface="Times New Roman" pitchFamily="18" charset="0"/>
              </a:rPr>
              <a:t>z</a:t>
            </a:r>
          </a:p>
          <a:p>
            <a:pPr lvl="2"/>
            <a:r>
              <a:rPr lang="en-US" altLang="zh-CN" sz="2000" dirty="0" smtClean="0">
                <a:latin typeface="Times New Roman" pitchFamily="18" charset="0"/>
              </a:rPr>
              <a:t>5.  </a:t>
            </a:r>
            <a:r>
              <a:rPr lang="en-US" altLang="zh-CN" sz="2000" dirty="0" err="1" smtClean="0">
                <a:latin typeface="Times New Roman" pitchFamily="18" charset="0"/>
              </a:rPr>
              <a:t>z.left</a:t>
            </a:r>
            <a:r>
              <a:rPr lang="en-US" altLang="zh-CN" sz="2000" dirty="0" smtClean="0">
                <a:latin typeface="Times New Roman" pitchFamily="18" charset="0"/>
              </a:rPr>
              <a:t>:=Q</a:t>
            </a:r>
            <a:r>
              <a:rPr lang="zh-CN" altLang="en-US" sz="2000" dirty="0" smtClean="0">
                <a:latin typeface="Times New Roman" pitchFamily="18" charset="0"/>
              </a:rPr>
              <a:t>中最小元</a:t>
            </a:r>
            <a:r>
              <a:rPr lang="en-US" altLang="zh-CN" sz="2000" dirty="0" smtClean="0">
                <a:latin typeface="Times New Roman" pitchFamily="18" charset="0"/>
              </a:rPr>
              <a:t>x</a:t>
            </a:r>
          </a:p>
          <a:p>
            <a:pPr lvl="2"/>
            <a:r>
              <a:rPr lang="en-US" altLang="zh-CN" sz="2000" dirty="0" smtClean="0">
                <a:latin typeface="Times New Roman" pitchFamily="18" charset="0"/>
              </a:rPr>
              <a:t>6.  </a:t>
            </a:r>
            <a:r>
              <a:rPr lang="en-US" altLang="zh-CN" sz="2000" dirty="0" err="1" smtClean="0">
                <a:latin typeface="Times New Roman" pitchFamily="18" charset="0"/>
              </a:rPr>
              <a:t>z.right</a:t>
            </a:r>
            <a:r>
              <a:rPr lang="en-US" altLang="zh-CN" sz="2000" dirty="0" smtClean="0">
                <a:latin typeface="Times New Roman" pitchFamily="18" charset="0"/>
              </a:rPr>
              <a:t>:= Q</a:t>
            </a:r>
            <a:r>
              <a:rPr lang="zh-CN" altLang="en-US" sz="2000" dirty="0" smtClean="0">
                <a:latin typeface="Times New Roman" pitchFamily="18" charset="0"/>
              </a:rPr>
              <a:t>中最小元</a:t>
            </a:r>
            <a:r>
              <a:rPr lang="en-US" altLang="zh-CN" sz="2000" dirty="0" smtClean="0">
                <a:latin typeface="Times New Roman" pitchFamily="18" charset="0"/>
              </a:rPr>
              <a:t>y</a:t>
            </a:r>
          </a:p>
          <a:p>
            <a:pPr lvl="2"/>
            <a:r>
              <a:rPr lang="en-US" altLang="zh-CN" sz="2000" dirty="0" smtClean="0">
                <a:latin typeface="Times New Roman" pitchFamily="18" charset="0"/>
              </a:rPr>
              <a:t>7.  f(z):=f(x)+f(y)</a:t>
            </a:r>
          </a:p>
          <a:p>
            <a:pPr lvl="2"/>
            <a:r>
              <a:rPr lang="en-US" altLang="zh-CN" sz="2000" dirty="0" smtClean="0">
                <a:latin typeface="Times New Roman" pitchFamily="18" charset="0"/>
              </a:rPr>
              <a:t>8.   insert(</a:t>
            </a:r>
            <a:r>
              <a:rPr lang="en-US" altLang="zh-CN" sz="2000" dirty="0" err="1" smtClean="0">
                <a:latin typeface="Times New Roman" pitchFamily="18" charset="0"/>
              </a:rPr>
              <a:t>Q,z</a:t>
            </a:r>
            <a:r>
              <a:rPr lang="en-US" altLang="zh-CN" sz="2000" dirty="0" smtClean="0">
                <a:latin typeface="Times New Roman" pitchFamily="18" charset="0"/>
              </a:rPr>
              <a:t>)      //</a:t>
            </a:r>
            <a:r>
              <a:rPr lang="zh-CN" altLang="en-US" sz="2000" dirty="0" smtClean="0">
                <a:latin typeface="Times New Roman" pitchFamily="18" charset="0"/>
              </a:rPr>
              <a:t>将</a:t>
            </a:r>
            <a:r>
              <a:rPr lang="en-US" altLang="zh-CN" sz="2000" dirty="0" smtClean="0">
                <a:latin typeface="Times New Roman" pitchFamily="18" charset="0"/>
              </a:rPr>
              <a:t>z</a:t>
            </a:r>
            <a:r>
              <a:rPr lang="zh-CN" altLang="en-US" sz="2000" dirty="0" smtClean="0">
                <a:latin typeface="Times New Roman" pitchFamily="18" charset="0"/>
              </a:rPr>
              <a:t>插入</a:t>
            </a:r>
            <a:r>
              <a:rPr lang="en-US" altLang="zh-CN" sz="2000" dirty="0" smtClean="0">
                <a:latin typeface="Times New Roman" pitchFamily="18" charset="0"/>
              </a:rPr>
              <a:t>Q</a:t>
            </a:r>
            <a:r>
              <a:rPr lang="zh-CN" altLang="en-US" sz="2000" dirty="0" smtClean="0">
                <a:latin typeface="Times New Roman" pitchFamily="18" charset="0"/>
              </a:rPr>
              <a:t>并保持递增</a:t>
            </a:r>
            <a:endParaRPr lang="en-US" altLang="zh-CN" sz="2000" dirty="0" smtClean="0">
              <a:latin typeface="Times New Roman" pitchFamily="18" charset="0"/>
            </a:endParaRPr>
          </a:p>
          <a:p>
            <a:pPr lvl="2"/>
            <a:r>
              <a:rPr lang="en-US" altLang="zh-CN" sz="2000" dirty="0" smtClean="0">
                <a:latin typeface="Times New Roman" pitchFamily="18" charset="0"/>
              </a:rPr>
              <a:t>9 end for</a:t>
            </a:r>
          </a:p>
          <a:p>
            <a:pPr lvl="2"/>
            <a:r>
              <a:rPr lang="en-US" altLang="zh-CN" sz="2000" dirty="0" smtClean="0">
                <a:latin typeface="Times New Roman" pitchFamily="18" charset="0"/>
              </a:rPr>
              <a:t>10. return z    //</a:t>
            </a:r>
            <a:r>
              <a:rPr lang="zh-CN" altLang="en-US" sz="2000" dirty="0" smtClean="0">
                <a:latin typeface="Times New Roman" pitchFamily="18" charset="0"/>
              </a:rPr>
              <a:t>树</a:t>
            </a:r>
            <a:r>
              <a:rPr lang="en-US" altLang="zh-CN" sz="2000" dirty="0" smtClean="0">
                <a:latin typeface="Times New Roman" pitchFamily="18" charset="0"/>
              </a:rPr>
              <a:t>z</a:t>
            </a:r>
            <a:r>
              <a:rPr lang="zh-CN" altLang="en-US" sz="2000" dirty="0" smtClean="0">
                <a:latin typeface="Times New Roman" pitchFamily="18" charset="0"/>
              </a:rPr>
              <a:t>从根到叶子的路径即为叶子字符的编码</a:t>
            </a:r>
            <a:endParaRPr lang="en-US" altLang="zh-CN" sz="2000" dirty="0" smtClean="0">
              <a:latin typeface="Times New Roman" pitchFamily="18" charset="0"/>
            </a:endParaRPr>
          </a:p>
        </p:txBody>
      </p:sp>
      <p:sp>
        <p:nvSpPr>
          <p:cNvPr id="4" name="TextBox 3"/>
          <p:cNvSpPr txBox="1"/>
          <p:nvPr/>
        </p:nvSpPr>
        <p:spPr>
          <a:xfrm>
            <a:off x="5857884" y="3275958"/>
            <a:ext cx="2834430" cy="1938992"/>
          </a:xfrm>
          <a:prstGeom prst="rect">
            <a:avLst/>
          </a:prstGeom>
          <a:noFill/>
          <a:ln w="3175">
            <a:solidFill>
              <a:schemeClr val="tx1"/>
            </a:solidFill>
          </a:ln>
        </p:spPr>
        <p:txBody>
          <a:bodyPr wrap="none" rtlCol="0">
            <a:spAutoFit/>
          </a:bodyPr>
          <a:lstStyle/>
          <a:p>
            <a:pPr algn="l"/>
            <a:r>
              <a:rPr lang="zh-CN" altLang="en-US" sz="2000" dirty="0" smtClean="0"/>
              <a:t>算法复杂度：</a:t>
            </a:r>
            <a:endParaRPr lang="en-US" altLang="zh-CN" sz="2000" dirty="0" smtClean="0"/>
          </a:p>
          <a:p>
            <a:pPr algn="l"/>
            <a:r>
              <a:rPr lang="en-US" altLang="zh-CN" sz="2000" dirty="0" smtClean="0"/>
              <a:t>2</a:t>
            </a:r>
            <a:r>
              <a:rPr lang="zh-CN" altLang="en-US" sz="2000" dirty="0" smtClean="0"/>
              <a:t>行排序</a:t>
            </a:r>
            <a:r>
              <a:rPr lang="en-US" altLang="zh-CN" sz="2000" dirty="0" smtClean="0"/>
              <a:t>O(</a:t>
            </a:r>
            <a:r>
              <a:rPr lang="en-US" altLang="zh-CN" sz="2000" dirty="0" err="1" smtClean="0"/>
              <a:t>nlogn</a:t>
            </a:r>
            <a:r>
              <a:rPr lang="en-US" altLang="zh-CN" sz="2000" dirty="0" smtClean="0"/>
              <a:t>)</a:t>
            </a:r>
          </a:p>
          <a:p>
            <a:pPr algn="l"/>
            <a:r>
              <a:rPr lang="en-US" altLang="zh-CN" sz="2000" dirty="0" smtClean="0"/>
              <a:t>3</a:t>
            </a:r>
            <a:r>
              <a:rPr lang="zh-CN" altLang="en-US" sz="2000" dirty="0" smtClean="0"/>
              <a:t>行循环</a:t>
            </a:r>
            <a:r>
              <a:rPr lang="en-US" altLang="zh-CN" sz="2000" dirty="0" smtClean="0"/>
              <a:t>n-1</a:t>
            </a:r>
            <a:r>
              <a:rPr lang="zh-CN" altLang="en-US" sz="2000" dirty="0" smtClean="0"/>
              <a:t>次</a:t>
            </a:r>
            <a:endParaRPr lang="en-US" altLang="zh-CN" sz="2000" dirty="0" smtClean="0"/>
          </a:p>
          <a:p>
            <a:pPr algn="l"/>
            <a:r>
              <a:rPr lang="en-US" altLang="zh-CN" sz="2000" dirty="0" smtClean="0"/>
              <a:t>8</a:t>
            </a:r>
            <a:r>
              <a:rPr lang="zh-CN" altLang="en-US" sz="2000" dirty="0" smtClean="0"/>
              <a:t>行循环体内插入操作</a:t>
            </a:r>
            <a:endParaRPr lang="en-US" altLang="zh-CN" sz="2000" dirty="0" smtClean="0"/>
          </a:p>
          <a:p>
            <a:pPr algn="l"/>
            <a:r>
              <a:rPr lang="en-US" altLang="zh-CN" sz="2000" dirty="0" smtClean="0"/>
              <a:t>O(</a:t>
            </a:r>
            <a:r>
              <a:rPr lang="en-US" altLang="zh-CN" sz="2000" dirty="0" err="1" smtClean="0"/>
              <a:t>logn</a:t>
            </a:r>
            <a:r>
              <a:rPr lang="en-US" altLang="zh-CN" sz="2000" dirty="0" smtClean="0"/>
              <a:t>)</a:t>
            </a:r>
            <a:r>
              <a:rPr lang="zh-CN" altLang="en-US" sz="2000" dirty="0" smtClean="0"/>
              <a:t>，其它操作常量</a:t>
            </a:r>
            <a:endParaRPr lang="en-US" altLang="zh-CN" sz="2000" dirty="0" smtClean="0"/>
          </a:p>
          <a:p>
            <a:pPr algn="l"/>
            <a:r>
              <a:rPr lang="zh-CN" altLang="en-US" sz="2000" dirty="0" smtClean="0"/>
              <a:t>所以</a:t>
            </a:r>
            <a:r>
              <a:rPr lang="en-US" altLang="zh-CN" sz="2000" dirty="0" smtClean="0"/>
              <a:t>T(n)=O(</a:t>
            </a:r>
            <a:r>
              <a:rPr lang="en-US" altLang="zh-CN" sz="2000" dirty="0" err="1" smtClean="0"/>
              <a:t>nlogn</a:t>
            </a:r>
            <a:r>
              <a:rPr lang="en-US" altLang="zh-CN" dirty="0" smtClean="0"/>
              <a:t>)</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最优前缀码</a:t>
            </a:r>
            <a:endParaRPr lang="zh-CN" altLang="en-US" sz="4000" dirty="0"/>
          </a:p>
        </p:txBody>
      </p:sp>
      <p:grpSp>
        <p:nvGrpSpPr>
          <p:cNvPr id="3" name="Group 125"/>
          <p:cNvGrpSpPr>
            <a:grpSpLocks/>
          </p:cNvGrpSpPr>
          <p:nvPr/>
        </p:nvGrpSpPr>
        <p:grpSpPr bwMode="auto">
          <a:xfrm>
            <a:off x="684211" y="1214423"/>
            <a:ext cx="7816879" cy="4857784"/>
            <a:chOff x="136" y="618"/>
            <a:chExt cx="3377" cy="2927"/>
          </a:xfrm>
        </p:grpSpPr>
        <p:grpSp>
          <p:nvGrpSpPr>
            <p:cNvPr id="4" name="Group 6"/>
            <p:cNvGrpSpPr>
              <a:grpSpLocks/>
            </p:cNvGrpSpPr>
            <p:nvPr/>
          </p:nvGrpSpPr>
          <p:grpSpPr bwMode="auto">
            <a:xfrm>
              <a:off x="197" y="618"/>
              <a:ext cx="1657" cy="120"/>
              <a:chOff x="2160" y="7368"/>
              <a:chExt cx="4143" cy="300"/>
            </a:xfrm>
          </p:grpSpPr>
          <p:sp>
            <p:nvSpPr>
              <p:cNvPr id="117" name="Rectangle 7"/>
              <p:cNvSpPr>
                <a:spLocks noChangeArrowheads="1"/>
              </p:cNvSpPr>
              <p:nvPr/>
            </p:nvSpPr>
            <p:spPr bwMode="auto">
              <a:xfrm>
                <a:off x="2160" y="736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f: 5</a:t>
                </a:r>
                <a:endParaRPr lang="en-US" altLang="zh-CN" sz="1600"/>
              </a:p>
            </p:txBody>
          </p:sp>
          <p:sp>
            <p:nvSpPr>
              <p:cNvPr id="118" name="Rectangle 8"/>
              <p:cNvSpPr>
                <a:spLocks noChangeArrowheads="1"/>
              </p:cNvSpPr>
              <p:nvPr/>
            </p:nvSpPr>
            <p:spPr bwMode="auto">
              <a:xfrm>
                <a:off x="2880" y="736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e: 9</a:t>
                </a:r>
                <a:endParaRPr lang="en-US" altLang="zh-CN" sz="1600"/>
              </a:p>
            </p:txBody>
          </p:sp>
          <p:sp>
            <p:nvSpPr>
              <p:cNvPr id="119" name="Rectangle 9"/>
              <p:cNvSpPr>
                <a:spLocks noChangeArrowheads="1"/>
              </p:cNvSpPr>
              <p:nvPr/>
            </p:nvSpPr>
            <p:spPr bwMode="auto">
              <a:xfrm>
                <a:off x="3600" y="736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c: 12</a:t>
                </a:r>
                <a:endParaRPr lang="en-US" altLang="zh-CN" sz="1600"/>
              </a:p>
            </p:txBody>
          </p:sp>
          <p:sp>
            <p:nvSpPr>
              <p:cNvPr id="120" name="Rectangle 10"/>
              <p:cNvSpPr>
                <a:spLocks noChangeArrowheads="1"/>
              </p:cNvSpPr>
              <p:nvPr/>
            </p:nvSpPr>
            <p:spPr bwMode="auto">
              <a:xfrm>
                <a:off x="4320" y="7368"/>
                <a:ext cx="543" cy="300"/>
              </a:xfrm>
              <a:prstGeom prst="rect">
                <a:avLst/>
              </a:prstGeom>
              <a:noFill/>
              <a:ln w="9525">
                <a:solidFill>
                  <a:schemeClr val="tx1"/>
                </a:solidFill>
                <a:miter lim="800000"/>
                <a:headEnd/>
                <a:tailEnd/>
              </a:ln>
            </p:spPr>
            <p:txBody>
              <a:bodyPr lIns="18000" tIns="0" rIns="18000" bIns="0"/>
              <a:lstStyle/>
              <a:p>
                <a:pPr algn="ctr"/>
                <a:r>
                  <a:rPr lang="en-US" altLang="zh-CN" sz="1600" dirty="0">
                    <a:latin typeface="Times New Roman" pitchFamily="18" charset="0"/>
                  </a:rPr>
                  <a:t>b: 13</a:t>
                </a:r>
                <a:endParaRPr lang="en-US" altLang="zh-CN" sz="1600" dirty="0"/>
              </a:p>
            </p:txBody>
          </p:sp>
          <p:sp>
            <p:nvSpPr>
              <p:cNvPr id="121" name="Rectangle 11"/>
              <p:cNvSpPr>
                <a:spLocks noChangeArrowheads="1"/>
              </p:cNvSpPr>
              <p:nvPr/>
            </p:nvSpPr>
            <p:spPr bwMode="auto">
              <a:xfrm>
                <a:off x="5040" y="736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d: 16</a:t>
                </a:r>
                <a:endParaRPr lang="en-US" altLang="zh-CN" sz="1600"/>
              </a:p>
            </p:txBody>
          </p:sp>
          <p:sp>
            <p:nvSpPr>
              <p:cNvPr id="122" name="Rectangle 12"/>
              <p:cNvSpPr>
                <a:spLocks noChangeArrowheads="1"/>
              </p:cNvSpPr>
              <p:nvPr/>
            </p:nvSpPr>
            <p:spPr bwMode="auto">
              <a:xfrm>
                <a:off x="5760" y="736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a: 45</a:t>
                </a:r>
                <a:endParaRPr lang="en-US" altLang="zh-CN" sz="1600"/>
              </a:p>
            </p:txBody>
          </p:sp>
        </p:grpSp>
        <p:grpSp>
          <p:nvGrpSpPr>
            <p:cNvPr id="5" name="Group 13"/>
            <p:cNvGrpSpPr>
              <a:grpSpLocks/>
            </p:cNvGrpSpPr>
            <p:nvPr/>
          </p:nvGrpSpPr>
          <p:grpSpPr bwMode="auto">
            <a:xfrm>
              <a:off x="2022" y="618"/>
              <a:ext cx="1371" cy="437"/>
              <a:chOff x="6657" y="6432"/>
              <a:chExt cx="3426" cy="1092"/>
            </a:xfrm>
          </p:grpSpPr>
          <p:grpSp>
            <p:nvGrpSpPr>
              <p:cNvPr id="6" name="Group 14"/>
              <p:cNvGrpSpPr>
                <a:grpSpLocks/>
              </p:cNvGrpSpPr>
              <p:nvPr/>
            </p:nvGrpSpPr>
            <p:grpSpPr bwMode="auto">
              <a:xfrm>
                <a:off x="8100" y="6744"/>
                <a:ext cx="872" cy="496"/>
                <a:chOff x="8100" y="6744"/>
                <a:chExt cx="872" cy="496"/>
              </a:xfrm>
            </p:grpSpPr>
            <p:sp>
              <p:nvSpPr>
                <p:cNvPr id="115" name="Line 15"/>
                <p:cNvSpPr>
                  <a:spLocks noChangeShapeType="1"/>
                </p:cNvSpPr>
                <p:nvPr/>
              </p:nvSpPr>
              <p:spPr bwMode="auto">
                <a:xfrm flipH="1">
                  <a:off x="8100" y="6772"/>
                  <a:ext cx="360" cy="468"/>
                </a:xfrm>
                <a:prstGeom prst="line">
                  <a:avLst/>
                </a:prstGeom>
                <a:noFill/>
                <a:ln w="9525">
                  <a:solidFill>
                    <a:schemeClr val="tx1"/>
                  </a:solidFill>
                  <a:round/>
                  <a:headEnd/>
                  <a:tailEnd/>
                </a:ln>
              </p:spPr>
              <p:txBody>
                <a:bodyPr/>
                <a:lstStyle/>
                <a:p>
                  <a:endParaRPr lang="zh-CN" altLang="en-US"/>
                </a:p>
              </p:txBody>
            </p:sp>
            <p:sp>
              <p:nvSpPr>
                <p:cNvPr id="116" name="Line 16"/>
                <p:cNvSpPr>
                  <a:spLocks noChangeShapeType="1"/>
                </p:cNvSpPr>
                <p:nvPr/>
              </p:nvSpPr>
              <p:spPr bwMode="auto">
                <a:xfrm>
                  <a:off x="8612" y="6744"/>
                  <a:ext cx="360" cy="468"/>
                </a:xfrm>
                <a:prstGeom prst="line">
                  <a:avLst/>
                </a:prstGeom>
                <a:noFill/>
                <a:ln w="9525">
                  <a:solidFill>
                    <a:schemeClr val="tx1"/>
                  </a:solidFill>
                  <a:round/>
                  <a:headEnd/>
                  <a:tailEnd/>
                </a:ln>
              </p:spPr>
              <p:txBody>
                <a:bodyPr/>
                <a:lstStyle/>
                <a:p>
                  <a:endParaRPr lang="zh-CN" altLang="en-US"/>
                </a:p>
              </p:txBody>
            </p:sp>
          </p:grpSp>
          <p:sp>
            <p:nvSpPr>
              <p:cNvPr id="108" name="Rectangle 17"/>
              <p:cNvSpPr>
                <a:spLocks noChangeArrowheads="1"/>
              </p:cNvSpPr>
              <p:nvPr/>
            </p:nvSpPr>
            <p:spPr bwMode="auto">
              <a:xfrm>
                <a:off x="6657" y="6432"/>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c: 12</a:t>
                </a:r>
                <a:endParaRPr lang="en-US" altLang="zh-CN" sz="1600"/>
              </a:p>
            </p:txBody>
          </p:sp>
          <p:sp>
            <p:nvSpPr>
              <p:cNvPr id="109" name="Rectangle 18"/>
              <p:cNvSpPr>
                <a:spLocks noChangeArrowheads="1"/>
              </p:cNvSpPr>
              <p:nvPr/>
            </p:nvSpPr>
            <p:spPr bwMode="auto">
              <a:xfrm>
                <a:off x="8640" y="722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e: 9</a:t>
                </a:r>
                <a:endParaRPr lang="en-US" altLang="zh-CN" sz="1600"/>
              </a:p>
            </p:txBody>
          </p:sp>
          <p:sp>
            <p:nvSpPr>
              <p:cNvPr id="110" name="Rectangle 19"/>
              <p:cNvSpPr>
                <a:spLocks noChangeArrowheads="1"/>
              </p:cNvSpPr>
              <p:nvPr/>
            </p:nvSpPr>
            <p:spPr bwMode="auto">
              <a:xfrm>
                <a:off x="8820" y="6432"/>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d: 16</a:t>
                </a:r>
                <a:endParaRPr lang="en-US" altLang="zh-CN" sz="1600"/>
              </a:p>
            </p:txBody>
          </p:sp>
          <p:sp>
            <p:nvSpPr>
              <p:cNvPr id="111" name="Rectangle 20"/>
              <p:cNvSpPr>
                <a:spLocks noChangeArrowheads="1"/>
              </p:cNvSpPr>
              <p:nvPr/>
            </p:nvSpPr>
            <p:spPr bwMode="auto">
              <a:xfrm>
                <a:off x="7920" y="722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f: 5</a:t>
                </a:r>
                <a:endParaRPr lang="en-US" altLang="zh-CN" sz="1600"/>
              </a:p>
            </p:txBody>
          </p:sp>
          <p:sp>
            <p:nvSpPr>
              <p:cNvPr id="112" name="Rectangle 21"/>
              <p:cNvSpPr>
                <a:spLocks noChangeArrowheads="1"/>
              </p:cNvSpPr>
              <p:nvPr/>
            </p:nvSpPr>
            <p:spPr bwMode="auto">
              <a:xfrm>
                <a:off x="7380" y="6432"/>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b: 13</a:t>
                </a:r>
                <a:endParaRPr lang="en-US" altLang="zh-CN" sz="1600"/>
              </a:p>
            </p:txBody>
          </p:sp>
          <p:sp>
            <p:nvSpPr>
              <p:cNvPr id="113" name="Rectangle 22"/>
              <p:cNvSpPr>
                <a:spLocks noChangeArrowheads="1"/>
              </p:cNvSpPr>
              <p:nvPr/>
            </p:nvSpPr>
            <p:spPr bwMode="auto">
              <a:xfrm>
                <a:off x="9540" y="6432"/>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a: 45</a:t>
                </a:r>
                <a:endParaRPr lang="en-US" altLang="zh-CN" sz="1600"/>
              </a:p>
            </p:txBody>
          </p:sp>
          <p:sp>
            <p:nvSpPr>
              <p:cNvPr id="114" name="Oval 23"/>
              <p:cNvSpPr>
                <a:spLocks noChangeArrowheads="1"/>
              </p:cNvSpPr>
              <p:nvPr/>
            </p:nvSpPr>
            <p:spPr bwMode="auto">
              <a:xfrm>
                <a:off x="8280" y="6432"/>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14</a:t>
                </a:r>
                <a:endParaRPr lang="en-US" altLang="zh-CN" sz="1600"/>
              </a:p>
            </p:txBody>
          </p:sp>
        </p:grpSp>
        <p:grpSp>
          <p:nvGrpSpPr>
            <p:cNvPr id="7" name="Group 24"/>
            <p:cNvGrpSpPr>
              <a:grpSpLocks/>
            </p:cNvGrpSpPr>
            <p:nvPr/>
          </p:nvGrpSpPr>
          <p:grpSpPr bwMode="auto">
            <a:xfrm>
              <a:off x="173" y="1207"/>
              <a:ext cx="1659" cy="437"/>
              <a:chOff x="1077" y="8148"/>
              <a:chExt cx="4149" cy="1092"/>
            </a:xfrm>
          </p:grpSpPr>
          <p:sp>
            <p:nvSpPr>
              <p:cNvPr id="90" name="Rectangle 25"/>
              <p:cNvSpPr>
                <a:spLocks noChangeArrowheads="1"/>
              </p:cNvSpPr>
              <p:nvPr/>
            </p:nvSpPr>
            <p:spPr bwMode="auto">
              <a:xfrm>
                <a:off x="2337" y="814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d: 16</a:t>
                </a:r>
                <a:endParaRPr lang="en-US" altLang="zh-CN" sz="1600"/>
              </a:p>
            </p:txBody>
          </p:sp>
          <p:sp>
            <p:nvSpPr>
              <p:cNvPr id="91" name="Rectangle 26"/>
              <p:cNvSpPr>
                <a:spLocks noChangeArrowheads="1"/>
              </p:cNvSpPr>
              <p:nvPr/>
            </p:nvSpPr>
            <p:spPr bwMode="auto">
              <a:xfrm>
                <a:off x="4683" y="814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a: 45</a:t>
                </a:r>
                <a:endParaRPr lang="en-US" altLang="zh-CN" sz="1600"/>
              </a:p>
            </p:txBody>
          </p:sp>
          <p:grpSp>
            <p:nvGrpSpPr>
              <p:cNvPr id="8" name="Group 27"/>
              <p:cNvGrpSpPr>
                <a:grpSpLocks/>
              </p:cNvGrpSpPr>
              <p:nvPr/>
            </p:nvGrpSpPr>
            <p:grpSpPr bwMode="auto">
              <a:xfrm>
                <a:off x="1077" y="8148"/>
                <a:ext cx="1263" cy="1092"/>
                <a:chOff x="3063" y="8148"/>
                <a:chExt cx="1263" cy="1092"/>
              </a:xfrm>
            </p:grpSpPr>
            <p:grpSp>
              <p:nvGrpSpPr>
                <p:cNvPr id="9" name="Group 28"/>
                <p:cNvGrpSpPr>
                  <a:grpSpLocks/>
                </p:cNvGrpSpPr>
                <p:nvPr/>
              </p:nvGrpSpPr>
              <p:grpSpPr bwMode="auto">
                <a:xfrm>
                  <a:off x="3243" y="8460"/>
                  <a:ext cx="872" cy="496"/>
                  <a:chOff x="8100" y="6744"/>
                  <a:chExt cx="872" cy="496"/>
                </a:xfrm>
              </p:grpSpPr>
              <p:sp>
                <p:nvSpPr>
                  <p:cNvPr id="105" name="Line 29"/>
                  <p:cNvSpPr>
                    <a:spLocks noChangeShapeType="1"/>
                  </p:cNvSpPr>
                  <p:nvPr/>
                </p:nvSpPr>
                <p:spPr bwMode="auto">
                  <a:xfrm flipH="1">
                    <a:off x="8100" y="6772"/>
                    <a:ext cx="360" cy="468"/>
                  </a:xfrm>
                  <a:prstGeom prst="line">
                    <a:avLst/>
                  </a:prstGeom>
                  <a:noFill/>
                  <a:ln w="9525">
                    <a:solidFill>
                      <a:schemeClr val="tx1"/>
                    </a:solidFill>
                    <a:round/>
                    <a:headEnd/>
                    <a:tailEnd/>
                  </a:ln>
                </p:spPr>
                <p:txBody>
                  <a:bodyPr/>
                  <a:lstStyle/>
                  <a:p>
                    <a:endParaRPr lang="zh-CN" altLang="en-US"/>
                  </a:p>
                </p:txBody>
              </p:sp>
              <p:sp>
                <p:nvSpPr>
                  <p:cNvPr id="106" name="Line 30"/>
                  <p:cNvSpPr>
                    <a:spLocks noChangeShapeType="1"/>
                  </p:cNvSpPr>
                  <p:nvPr/>
                </p:nvSpPr>
                <p:spPr bwMode="auto">
                  <a:xfrm>
                    <a:off x="8612" y="6744"/>
                    <a:ext cx="360" cy="468"/>
                  </a:xfrm>
                  <a:prstGeom prst="line">
                    <a:avLst/>
                  </a:prstGeom>
                  <a:noFill/>
                  <a:ln w="9525">
                    <a:solidFill>
                      <a:schemeClr val="tx1"/>
                    </a:solidFill>
                    <a:round/>
                    <a:headEnd/>
                    <a:tailEnd/>
                  </a:ln>
                </p:spPr>
                <p:txBody>
                  <a:bodyPr/>
                  <a:lstStyle/>
                  <a:p>
                    <a:endParaRPr lang="zh-CN" altLang="en-US"/>
                  </a:p>
                </p:txBody>
              </p:sp>
            </p:grpSp>
            <p:sp>
              <p:nvSpPr>
                <p:cNvPr id="102" name="Rectangle 31"/>
                <p:cNvSpPr>
                  <a:spLocks noChangeArrowheads="1"/>
                </p:cNvSpPr>
                <p:nvPr/>
              </p:nvSpPr>
              <p:spPr bwMode="auto">
                <a:xfrm>
                  <a:off x="3783" y="8940"/>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e: 9</a:t>
                  </a:r>
                  <a:endParaRPr lang="en-US" altLang="zh-CN" sz="1600"/>
                </a:p>
              </p:txBody>
            </p:sp>
            <p:sp>
              <p:nvSpPr>
                <p:cNvPr id="103" name="Rectangle 32"/>
                <p:cNvSpPr>
                  <a:spLocks noChangeArrowheads="1"/>
                </p:cNvSpPr>
                <p:nvPr/>
              </p:nvSpPr>
              <p:spPr bwMode="auto">
                <a:xfrm>
                  <a:off x="3063" y="8940"/>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f: 5</a:t>
                  </a:r>
                  <a:endParaRPr lang="en-US" altLang="zh-CN" sz="1600"/>
                </a:p>
              </p:txBody>
            </p:sp>
            <p:sp>
              <p:nvSpPr>
                <p:cNvPr id="104" name="Oval 33"/>
                <p:cNvSpPr>
                  <a:spLocks noChangeArrowheads="1"/>
                </p:cNvSpPr>
                <p:nvPr/>
              </p:nvSpPr>
              <p:spPr bwMode="auto">
                <a:xfrm>
                  <a:off x="3423" y="8148"/>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14</a:t>
                  </a:r>
                  <a:endParaRPr lang="en-US" altLang="zh-CN" sz="1600"/>
                </a:p>
              </p:txBody>
            </p:sp>
          </p:grpSp>
          <p:grpSp>
            <p:nvGrpSpPr>
              <p:cNvPr id="10" name="Group 34"/>
              <p:cNvGrpSpPr>
                <a:grpSpLocks/>
              </p:cNvGrpSpPr>
              <p:nvPr/>
            </p:nvGrpSpPr>
            <p:grpSpPr bwMode="auto">
              <a:xfrm>
                <a:off x="3060" y="8148"/>
                <a:ext cx="1263" cy="1080"/>
                <a:chOff x="2340" y="8148"/>
                <a:chExt cx="1263" cy="1080"/>
              </a:xfrm>
            </p:grpSpPr>
            <p:grpSp>
              <p:nvGrpSpPr>
                <p:cNvPr id="11" name="Group 35"/>
                <p:cNvGrpSpPr>
                  <a:grpSpLocks/>
                </p:cNvGrpSpPr>
                <p:nvPr/>
              </p:nvGrpSpPr>
              <p:grpSpPr bwMode="auto">
                <a:xfrm>
                  <a:off x="2492" y="8460"/>
                  <a:ext cx="928" cy="468"/>
                  <a:chOff x="2492" y="8460"/>
                  <a:chExt cx="928" cy="468"/>
                </a:xfrm>
              </p:grpSpPr>
              <p:sp>
                <p:nvSpPr>
                  <p:cNvPr id="99" name="Line 36"/>
                  <p:cNvSpPr>
                    <a:spLocks noChangeShapeType="1"/>
                  </p:cNvSpPr>
                  <p:nvPr/>
                </p:nvSpPr>
                <p:spPr bwMode="auto">
                  <a:xfrm flipH="1">
                    <a:off x="2492" y="8460"/>
                    <a:ext cx="360" cy="468"/>
                  </a:xfrm>
                  <a:prstGeom prst="line">
                    <a:avLst/>
                  </a:prstGeom>
                  <a:noFill/>
                  <a:ln w="9525">
                    <a:solidFill>
                      <a:schemeClr val="tx1"/>
                    </a:solidFill>
                    <a:round/>
                    <a:headEnd/>
                    <a:tailEnd/>
                  </a:ln>
                </p:spPr>
                <p:txBody>
                  <a:bodyPr/>
                  <a:lstStyle/>
                  <a:p>
                    <a:endParaRPr lang="zh-CN" altLang="en-US"/>
                  </a:p>
                </p:txBody>
              </p:sp>
              <p:sp>
                <p:nvSpPr>
                  <p:cNvPr id="100" name="Line 37"/>
                  <p:cNvSpPr>
                    <a:spLocks noChangeShapeType="1"/>
                  </p:cNvSpPr>
                  <p:nvPr/>
                </p:nvSpPr>
                <p:spPr bwMode="auto">
                  <a:xfrm>
                    <a:off x="2880" y="8460"/>
                    <a:ext cx="540" cy="468"/>
                  </a:xfrm>
                  <a:prstGeom prst="line">
                    <a:avLst/>
                  </a:prstGeom>
                  <a:noFill/>
                  <a:ln w="9525">
                    <a:solidFill>
                      <a:schemeClr val="tx1"/>
                    </a:solidFill>
                    <a:round/>
                    <a:headEnd/>
                    <a:tailEnd/>
                  </a:ln>
                </p:spPr>
                <p:txBody>
                  <a:bodyPr/>
                  <a:lstStyle/>
                  <a:p>
                    <a:endParaRPr lang="zh-CN" altLang="en-US"/>
                  </a:p>
                </p:txBody>
              </p:sp>
            </p:grpSp>
            <p:grpSp>
              <p:nvGrpSpPr>
                <p:cNvPr id="12" name="Group 38"/>
                <p:cNvGrpSpPr>
                  <a:grpSpLocks/>
                </p:cNvGrpSpPr>
                <p:nvPr/>
              </p:nvGrpSpPr>
              <p:grpSpPr bwMode="auto">
                <a:xfrm>
                  <a:off x="2340" y="8148"/>
                  <a:ext cx="1263" cy="1080"/>
                  <a:chOff x="2340" y="8148"/>
                  <a:chExt cx="1263" cy="1080"/>
                </a:xfrm>
              </p:grpSpPr>
              <p:sp>
                <p:nvSpPr>
                  <p:cNvPr id="96" name="Rectangle 39"/>
                  <p:cNvSpPr>
                    <a:spLocks noChangeArrowheads="1"/>
                  </p:cNvSpPr>
                  <p:nvPr/>
                </p:nvSpPr>
                <p:spPr bwMode="auto">
                  <a:xfrm>
                    <a:off x="2340" y="892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c: 12</a:t>
                    </a:r>
                    <a:endParaRPr lang="en-US" altLang="zh-CN" sz="1600"/>
                  </a:p>
                </p:txBody>
              </p:sp>
              <p:sp>
                <p:nvSpPr>
                  <p:cNvPr id="97" name="Rectangle 40"/>
                  <p:cNvSpPr>
                    <a:spLocks noChangeArrowheads="1"/>
                  </p:cNvSpPr>
                  <p:nvPr/>
                </p:nvSpPr>
                <p:spPr bwMode="auto">
                  <a:xfrm>
                    <a:off x="3060" y="892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b: 13</a:t>
                    </a:r>
                    <a:endParaRPr lang="en-US" altLang="zh-CN" sz="1600"/>
                  </a:p>
                </p:txBody>
              </p:sp>
              <p:sp>
                <p:nvSpPr>
                  <p:cNvPr id="98" name="Oval 41"/>
                  <p:cNvSpPr>
                    <a:spLocks noChangeArrowheads="1"/>
                  </p:cNvSpPr>
                  <p:nvPr/>
                </p:nvSpPr>
                <p:spPr bwMode="auto">
                  <a:xfrm>
                    <a:off x="2700" y="8148"/>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25</a:t>
                    </a:r>
                    <a:endParaRPr lang="en-US" altLang="zh-CN" sz="1600"/>
                  </a:p>
                </p:txBody>
              </p:sp>
            </p:grpSp>
          </p:grpSp>
        </p:grpSp>
        <p:grpSp>
          <p:nvGrpSpPr>
            <p:cNvPr id="45" name="Group 42"/>
            <p:cNvGrpSpPr>
              <a:grpSpLocks/>
            </p:cNvGrpSpPr>
            <p:nvPr/>
          </p:nvGrpSpPr>
          <p:grpSpPr bwMode="auto">
            <a:xfrm>
              <a:off x="1924" y="1207"/>
              <a:ext cx="1584" cy="749"/>
              <a:chOff x="6120" y="8772"/>
              <a:chExt cx="3963" cy="1872"/>
            </a:xfrm>
          </p:grpSpPr>
          <p:sp>
            <p:nvSpPr>
              <p:cNvPr id="69" name="Rectangle 43"/>
              <p:cNvSpPr>
                <a:spLocks noChangeArrowheads="1"/>
              </p:cNvSpPr>
              <p:nvPr/>
            </p:nvSpPr>
            <p:spPr bwMode="auto">
              <a:xfrm>
                <a:off x="9540" y="8772"/>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a: 45</a:t>
                </a:r>
                <a:endParaRPr lang="en-US" altLang="zh-CN" sz="1600"/>
              </a:p>
            </p:txBody>
          </p:sp>
          <p:grpSp>
            <p:nvGrpSpPr>
              <p:cNvPr id="46" name="Group 44"/>
              <p:cNvGrpSpPr>
                <a:grpSpLocks/>
              </p:cNvGrpSpPr>
              <p:nvPr/>
            </p:nvGrpSpPr>
            <p:grpSpPr bwMode="auto">
              <a:xfrm>
                <a:off x="6120" y="8772"/>
                <a:ext cx="1263" cy="1080"/>
                <a:chOff x="2340" y="8148"/>
                <a:chExt cx="1263" cy="1080"/>
              </a:xfrm>
            </p:grpSpPr>
            <p:grpSp>
              <p:nvGrpSpPr>
                <p:cNvPr id="47" name="Group 45"/>
                <p:cNvGrpSpPr>
                  <a:grpSpLocks/>
                </p:cNvGrpSpPr>
                <p:nvPr/>
              </p:nvGrpSpPr>
              <p:grpSpPr bwMode="auto">
                <a:xfrm>
                  <a:off x="2492" y="8460"/>
                  <a:ext cx="928" cy="468"/>
                  <a:chOff x="2492" y="8460"/>
                  <a:chExt cx="928" cy="468"/>
                </a:xfrm>
              </p:grpSpPr>
              <p:sp>
                <p:nvSpPr>
                  <p:cNvPr id="88" name="Line 46"/>
                  <p:cNvSpPr>
                    <a:spLocks noChangeShapeType="1"/>
                  </p:cNvSpPr>
                  <p:nvPr/>
                </p:nvSpPr>
                <p:spPr bwMode="auto">
                  <a:xfrm flipH="1">
                    <a:off x="2492" y="8460"/>
                    <a:ext cx="360" cy="468"/>
                  </a:xfrm>
                  <a:prstGeom prst="line">
                    <a:avLst/>
                  </a:prstGeom>
                  <a:noFill/>
                  <a:ln w="9525">
                    <a:solidFill>
                      <a:schemeClr val="tx1"/>
                    </a:solidFill>
                    <a:round/>
                    <a:headEnd/>
                    <a:tailEnd/>
                  </a:ln>
                </p:spPr>
                <p:txBody>
                  <a:bodyPr/>
                  <a:lstStyle/>
                  <a:p>
                    <a:endParaRPr lang="zh-CN" altLang="en-US"/>
                  </a:p>
                </p:txBody>
              </p:sp>
              <p:sp>
                <p:nvSpPr>
                  <p:cNvPr id="89" name="Line 47"/>
                  <p:cNvSpPr>
                    <a:spLocks noChangeShapeType="1"/>
                  </p:cNvSpPr>
                  <p:nvPr/>
                </p:nvSpPr>
                <p:spPr bwMode="auto">
                  <a:xfrm>
                    <a:off x="2880" y="8460"/>
                    <a:ext cx="540" cy="468"/>
                  </a:xfrm>
                  <a:prstGeom prst="line">
                    <a:avLst/>
                  </a:prstGeom>
                  <a:noFill/>
                  <a:ln w="9525">
                    <a:solidFill>
                      <a:schemeClr val="tx1"/>
                    </a:solidFill>
                    <a:round/>
                    <a:headEnd/>
                    <a:tailEnd/>
                  </a:ln>
                </p:spPr>
                <p:txBody>
                  <a:bodyPr/>
                  <a:lstStyle/>
                  <a:p>
                    <a:endParaRPr lang="zh-CN" altLang="en-US"/>
                  </a:p>
                </p:txBody>
              </p:sp>
            </p:grpSp>
            <p:grpSp>
              <p:nvGrpSpPr>
                <p:cNvPr id="52" name="Group 48"/>
                <p:cNvGrpSpPr>
                  <a:grpSpLocks/>
                </p:cNvGrpSpPr>
                <p:nvPr/>
              </p:nvGrpSpPr>
              <p:grpSpPr bwMode="auto">
                <a:xfrm>
                  <a:off x="2340" y="8148"/>
                  <a:ext cx="1263" cy="1080"/>
                  <a:chOff x="2340" y="8148"/>
                  <a:chExt cx="1263" cy="1080"/>
                </a:xfrm>
              </p:grpSpPr>
              <p:sp>
                <p:nvSpPr>
                  <p:cNvPr id="85" name="Rectangle 49"/>
                  <p:cNvSpPr>
                    <a:spLocks noChangeArrowheads="1"/>
                  </p:cNvSpPr>
                  <p:nvPr/>
                </p:nvSpPr>
                <p:spPr bwMode="auto">
                  <a:xfrm>
                    <a:off x="2340" y="892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c: 12</a:t>
                    </a:r>
                    <a:endParaRPr lang="en-US" altLang="zh-CN" sz="1600"/>
                  </a:p>
                </p:txBody>
              </p:sp>
              <p:sp>
                <p:nvSpPr>
                  <p:cNvPr id="86" name="Rectangle 50"/>
                  <p:cNvSpPr>
                    <a:spLocks noChangeArrowheads="1"/>
                  </p:cNvSpPr>
                  <p:nvPr/>
                </p:nvSpPr>
                <p:spPr bwMode="auto">
                  <a:xfrm>
                    <a:off x="3060" y="892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b: 13</a:t>
                    </a:r>
                    <a:endParaRPr lang="en-US" altLang="zh-CN" sz="1600"/>
                  </a:p>
                </p:txBody>
              </p:sp>
              <p:sp>
                <p:nvSpPr>
                  <p:cNvPr id="87" name="Oval 51"/>
                  <p:cNvSpPr>
                    <a:spLocks noChangeArrowheads="1"/>
                  </p:cNvSpPr>
                  <p:nvPr/>
                </p:nvSpPr>
                <p:spPr bwMode="auto">
                  <a:xfrm>
                    <a:off x="2700" y="8148"/>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25</a:t>
                    </a:r>
                    <a:endParaRPr lang="en-US" altLang="zh-CN" sz="1600"/>
                  </a:p>
                </p:txBody>
              </p:sp>
            </p:grpSp>
          </p:grpSp>
          <p:grpSp>
            <p:nvGrpSpPr>
              <p:cNvPr id="56" name="Group 52"/>
              <p:cNvGrpSpPr>
                <a:grpSpLocks/>
              </p:cNvGrpSpPr>
              <p:nvPr/>
            </p:nvGrpSpPr>
            <p:grpSpPr bwMode="auto">
              <a:xfrm>
                <a:off x="7380" y="8772"/>
                <a:ext cx="1980" cy="1872"/>
                <a:chOff x="7380" y="8772"/>
                <a:chExt cx="1980" cy="1872"/>
              </a:xfrm>
            </p:grpSpPr>
            <p:sp>
              <p:nvSpPr>
                <p:cNvPr id="72" name="Rectangle 53"/>
                <p:cNvSpPr>
                  <a:spLocks noChangeArrowheads="1"/>
                </p:cNvSpPr>
                <p:nvPr/>
              </p:nvSpPr>
              <p:spPr bwMode="auto">
                <a:xfrm>
                  <a:off x="8817" y="9552"/>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d: 16</a:t>
                  </a:r>
                  <a:endParaRPr lang="en-US" altLang="zh-CN" sz="1600"/>
                </a:p>
              </p:txBody>
            </p:sp>
            <p:grpSp>
              <p:nvGrpSpPr>
                <p:cNvPr id="62" name="Group 54"/>
                <p:cNvGrpSpPr>
                  <a:grpSpLocks/>
                </p:cNvGrpSpPr>
                <p:nvPr/>
              </p:nvGrpSpPr>
              <p:grpSpPr bwMode="auto">
                <a:xfrm>
                  <a:off x="7380" y="9552"/>
                  <a:ext cx="1263" cy="1092"/>
                  <a:chOff x="3063" y="8148"/>
                  <a:chExt cx="1263" cy="1092"/>
                </a:xfrm>
              </p:grpSpPr>
              <p:grpSp>
                <p:nvGrpSpPr>
                  <p:cNvPr id="63" name="Group 55"/>
                  <p:cNvGrpSpPr>
                    <a:grpSpLocks/>
                  </p:cNvGrpSpPr>
                  <p:nvPr/>
                </p:nvGrpSpPr>
                <p:grpSpPr bwMode="auto">
                  <a:xfrm>
                    <a:off x="3243" y="8460"/>
                    <a:ext cx="872" cy="496"/>
                    <a:chOff x="8100" y="6744"/>
                    <a:chExt cx="872" cy="496"/>
                  </a:xfrm>
                </p:grpSpPr>
                <p:sp>
                  <p:nvSpPr>
                    <p:cNvPr id="81" name="Line 56"/>
                    <p:cNvSpPr>
                      <a:spLocks noChangeShapeType="1"/>
                    </p:cNvSpPr>
                    <p:nvPr/>
                  </p:nvSpPr>
                  <p:spPr bwMode="auto">
                    <a:xfrm flipH="1">
                      <a:off x="8100" y="6772"/>
                      <a:ext cx="360" cy="468"/>
                    </a:xfrm>
                    <a:prstGeom prst="line">
                      <a:avLst/>
                    </a:prstGeom>
                    <a:noFill/>
                    <a:ln w="9525">
                      <a:solidFill>
                        <a:schemeClr val="tx1"/>
                      </a:solidFill>
                      <a:round/>
                      <a:headEnd/>
                      <a:tailEnd/>
                    </a:ln>
                  </p:spPr>
                  <p:txBody>
                    <a:bodyPr/>
                    <a:lstStyle/>
                    <a:p>
                      <a:endParaRPr lang="zh-CN" altLang="en-US"/>
                    </a:p>
                  </p:txBody>
                </p:sp>
                <p:sp>
                  <p:nvSpPr>
                    <p:cNvPr id="82" name="Line 57"/>
                    <p:cNvSpPr>
                      <a:spLocks noChangeShapeType="1"/>
                    </p:cNvSpPr>
                    <p:nvPr/>
                  </p:nvSpPr>
                  <p:spPr bwMode="auto">
                    <a:xfrm>
                      <a:off x="8612" y="6744"/>
                      <a:ext cx="360" cy="468"/>
                    </a:xfrm>
                    <a:prstGeom prst="line">
                      <a:avLst/>
                    </a:prstGeom>
                    <a:noFill/>
                    <a:ln w="9525">
                      <a:solidFill>
                        <a:schemeClr val="tx1"/>
                      </a:solidFill>
                      <a:round/>
                      <a:headEnd/>
                      <a:tailEnd/>
                    </a:ln>
                  </p:spPr>
                  <p:txBody>
                    <a:bodyPr/>
                    <a:lstStyle/>
                    <a:p>
                      <a:endParaRPr lang="zh-CN" altLang="en-US"/>
                    </a:p>
                  </p:txBody>
                </p:sp>
              </p:grpSp>
              <p:sp>
                <p:nvSpPr>
                  <p:cNvPr id="78" name="Rectangle 58"/>
                  <p:cNvSpPr>
                    <a:spLocks noChangeArrowheads="1"/>
                  </p:cNvSpPr>
                  <p:nvPr/>
                </p:nvSpPr>
                <p:spPr bwMode="auto">
                  <a:xfrm>
                    <a:off x="3783" y="8940"/>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e: 9</a:t>
                    </a:r>
                    <a:endParaRPr lang="en-US" altLang="zh-CN" sz="1600"/>
                  </a:p>
                </p:txBody>
              </p:sp>
              <p:sp>
                <p:nvSpPr>
                  <p:cNvPr id="79" name="Rectangle 59"/>
                  <p:cNvSpPr>
                    <a:spLocks noChangeArrowheads="1"/>
                  </p:cNvSpPr>
                  <p:nvPr/>
                </p:nvSpPr>
                <p:spPr bwMode="auto">
                  <a:xfrm>
                    <a:off x="3063" y="8940"/>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f: 5</a:t>
                    </a:r>
                    <a:endParaRPr lang="en-US" altLang="zh-CN" sz="1600"/>
                  </a:p>
                </p:txBody>
              </p:sp>
              <p:sp>
                <p:nvSpPr>
                  <p:cNvPr id="80" name="Oval 60"/>
                  <p:cNvSpPr>
                    <a:spLocks noChangeArrowheads="1"/>
                  </p:cNvSpPr>
                  <p:nvPr/>
                </p:nvSpPr>
                <p:spPr bwMode="auto">
                  <a:xfrm>
                    <a:off x="3423" y="8148"/>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14</a:t>
                    </a:r>
                    <a:endParaRPr lang="en-US" altLang="zh-CN" sz="1600"/>
                  </a:p>
                </p:txBody>
              </p:sp>
            </p:grpSp>
            <p:sp>
              <p:nvSpPr>
                <p:cNvPr id="74" name="Oval 61"/>
                <p:cNvSpPr>
                  <a:spLocks noChangeArrowheads="1"/>
                </p:cNvSpPr>
                <p:nvPr/>
              </p:nvSpPr>
              <p:spPr bwMode="auto">
                <a:xfrm>
                  <a:off x="8280" y="8772"/>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30</a:t>
                  </a:r>
                  <a:endParaRPr lang="en-US" altLang="zh-CN" sz="1600"/>
                </a:p>
              </p:txBody>
            </p:sp>
            <p:sp>
              <p:nvSpPr>
                <p:cNvPr id="75" name="Line 62"/>
                <p:cNvSpPr>
                  <a:spLocks noChangeShapeType="1"/>
                </p:cNvSpPr>
                <p:nvPr/>
              </p:nvSpPr>
              <p:spPr bwMode="auto">
                <a:xfrm flipH="1">
                  <a:off x="8004" y="9084"/>
                  <a:ext cx="360" cy="468"/>
                </a:xfrm>
                <a:prstGeom prst="line">
                  <a:avLst/>
                </a:prstGeom>
                <a:noFill/>
                <a:ln w="9525">
                  <a:solidFill>
                    <a:schemeClr val="tx1"/>
                  </a:solidFill>
                  <a:round/>
                  <a:headEnd/>
                  <a:tailEnd/>
                </a:ln>
              </p:spPr>
              <p:txBody>
                <a:bodyPr/>
                <a:lstStyle/>
                <a:p>
                  <a:endParaRPr lang="zh-CN" altLang="en-US"/>
                </a:p>
              </p:txBody>
            </p:sp>
            <p:sp>
              <p:nvSpPr>
                <p:cNvPr id="76" name="Line 63"/>
                <p:cNvSpPr>
                  <a:spLocks noChangeShapeType="1"/>
                </p:cNvSpPr>
                <p:nvPr/>
              </p:nvSpPr>
              <p:spPr bwMode="auto">
                <a:xfrm>
                  <a:off x="8640" y="9084"/>
                  <a:ext cx="540" cy="468"/>
                </a:xfrm>
                <a:prstGeom prst="line">
                  <a:avLst/>
                </a:prstGeom>
                <a:noFill/>
                <a:ln w="9525">
                  <a:solidFill>
                    <a:schemeClr val="tx1"/>
                  </a:solidFill>
                  <a:round/>
                  <a:headEnd/>
                  <a:tailEnd/>
                </a:ln>
              </p:spPr>
              <p:txBody>
                <a:bodyPr/>
                <a:lstStyle/>
                <a:p>
                  <a:endParaRPr lang="zh-CN" altLang="en-US"/>
                </a:p>
              </p:txBody>
            </p:sp>
          </p:grpSp>
        </p:grpSp>
        <p:grpSp>
          <p:nvGrpSpPr>
            <p:cNvPr id="70" name="Group 64"/>
            <p:cNvGrpSpPr>
              <a:grpSpLocks/>
            </p:cNvGrpSpPr>
            <p:nvPr/>
          </p:nvGrpSpPr>
          <p:grpSpPr bwMode="auto">
            <a:xfrm>
              <a:off x="136" y="2160"/>
              <a:ext cx="1584" cy="1061"/>
              <a:chOff x="1080" y="10332"/>
              <a:chExt cx="3960" cy="2652"/>
            </a:xfrm>
          </p:grpSpPr>
          <p:sp>
            <p:nvSpPr>
              <p:cNvPr id="44" name="Rectangle 65"/>
              <p:cNvSpPr>
                <a:spLocks noChangeArrowheads="1"/>
              </p:cNvSpPr>
              <p:nvPr/>
            </p:nvSpPr>
            <p:spPr bwMode="auto">
              <a:xfrm>
                <a:off x="1080" y="10332"/>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a: 45</a:t>
                </a:r>
                <a:endParaRPr lang="en-US" altLang="zh-CN" sz="1600"/>
              </a:p>
            </p:txBody>
          </p:sp>
          <p:grpSp>
            <p:nvGrpSpPr>
              <p:cNvPr id="71" name="Group 66"/>
              <p:cNvGrpSpPr>
                <a:grpSpLocks/>
              </p:cNvGrpSpPr>
              <p:nvPr/>
            </p:nvGrpSpPr>
            <p:grpSpPr bwMode="auto">
              <a:xfrm>
                <a:off x="1800" y="10332"/>
                <a:ext cx="3240" cy="2652"/>
                <a:chOff x="1080" y="10488"/>
                <a:chExt cx="3240" cy="2652"/>
              </a:xfrm>
            </p:grpSpPr>
            <p:grpSp>
              <p:nvGrpSpPr>
                <p:cNvPr id="73" name="Group 67"/>
                <p:cNvGrpSpPr>
                  <a:grpSpLocks/>
                </p:cNvGrpSpPr>
                <p:nvPr/>
              </p:nvGrpSpPr>
              <p:grpSpPr bwMode="auto">
                <a:xfrm>
                  <a:off x="1080" y="11268"/>
                  <a:ext cx="1263" cy="1080"/>
                  <a:chOff x="2340" y="8148"/>
                  <a:chExt cx="1263" cy="1080"/>
                </a:xfrm>
              </p:grpSpPr>
              <p:grpSp>
                <p:nvGrpSpPr>
                  <p:cNvPr id="77" name="Group 68"/>
                  <p:cNvGrpSpPr>
                    <a:grpSpLocks/>
                  </p:cNvGrpSpPr>
                  <p:nvPr/>
                </p:nvGrpSpPr>
                <p:grpSpPr bwMode="auto">
                  <a:xfrm>
                    <a:off x="2492" y="8460"/>
                    <a:ext cx="928" cy="468"/>
                    <a:chOff x="2492" y="8460"/>
                    <a:chExt cx="928" cy="468"/>
                  </a:xfrm>
                </p:grpSpPr>
                <p:sp>
                  <p:nvSpPr>
                    <p:cNvPr id="67" name="Line 69"/>
                    <p:cNvSpPr>
                      <a:spLocks noChangeShapeType="1"/>
                    </p:cNvSpPr>
                    <p:nvPr/>
                  </p:nvSpPr>
                  <p:spPr bwMode="auto">
                    <a:xfrm flipH="1">
                      <a:off x="2492" y="8460"/>
                      <a:ext cx="360" cy="468"/>
                    </a:xfrm>
                    <a:prstGeom prst="line">
                      <a:avLst/>
                    </a:prstGeom>
                    <a:noFill/>
                    <a:ln w="9525">
                      <a:solidFill>
                        <a:schemeClr val="tx1"/>
                      </a:solidFill>
                      <a:round/>
                      <a:headEnd/>
                      <a:tailEnd/>
                    </a:ln>
                  </p:spPr>
                  <p:txBody>
                    <a:bodyPr/>
                    <a:lstStyle/>
                    <a:p>
                      <a:endParaRPr lang="zh-CN" altLang="en-US"/>
                    </a:p>
                  </p:txBody>
                </p:sp>
                <p:sp>
                  <p:nvSpPr>
                    <p:cNvPr id="68" name="Line 70"/>
                    <p:cNvSpPr>
                      <a:spLocks noChangeShapeType="1"/>
                    </p:cNvSpPr>
                    <p:nvPr/>
                  </p:nvSpPr>
                  <p:spPr bwMode="auto">
                    <a:xfrm>
                      <a:off x="2880" y="8460"/>
                      <a:ext cx="540" cy="468"/>
                    </a:xfrm>
                    <a:prstGeom prst="line">
                      <a:avLst/>
                    </a:prstGeom>
                    <a:noFill/>
                    <a:ln w="9525">
                      <a:solidFill>
                        <a:schemeClr val="tx1"/>
                      </a:solidFill>
                      <a:round/>
                      <a:headEnd/>
                      <a:tailEnd/>
                    </a:ln>
                  </p:spPr>
                  <p:txBody>
                    <a:bodyPr/>
                    <a:lstStyle/>
                    <a:p>
                      <a:endParaRPr lang="zh-CN" altLang="en-US"/>
                    </a:p>
                  </p:txBody>
                </p:sp>
              </p:grpSp>
              <p:grpSp>
                <p:nvGrpSpPr>
                  <p:cNvPr id="83" name="Group 71"/>
                  <p:cNvGrpSpPr>
                    <a:grpSpLocks/>
                  </p:cNvGrpSpPr>
                  <p:nvPr/>
                </p:nvGrpSpPr>
                <p:grpSpPr bwMode="auto">
                  <a:xfrm>
                    <a:off x="2340" y="8148"/>
                    <a:ext cx="1263" cy="1080"/>
                    <a:chOff x="2340" y="8148"/>
                    <a:chExt cx="1263" cy="1080"/>
                  </a:xfrm>
                </p:grpSpPr>
                <p:sp>
                  <p:nvSpPr>
                    <p:cNvPr id="64" name="Rectangle 72"/>
                    <p:cNvSpPr>
                      <a:spLocks noChangeArrowheads="1"/>
                    </p:cNvSpPr>
                    <p:nvPr/>
                  </p:nvSpPr>
                  <p:spPr bwMode="auto">
                    <a:xfrm>
                      <a:off x="2340" y="892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c: 12</a:t>
                      </a:r>
                      <a:endParaRPr lang="en-US" altLang="zh-CN" sz="1600"/>
                    </a:p>
                  </p:txBody>
                </p:sp>
                <p:sp>
                  <p:nvSpPr>
                    <p:cNvPr id="65" name="Rectangle 73"/>
                    <p:cNvSpPr>
                      <a:spLocks noChangeArrowheads="1"/>
                    </p:cNvSpPr>
                    <p:nvPr/>
                  </p:nvSpPr>
                  <p:spPr bwMode="auto">
                    <a:xfrm>
                      <a:off x="3060" y="8928"/>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b: 13</a:t>
                      </a:r>
                      <a:endParaRPr lang="en-US" altLang="zh-CN" sz="1600"/>
                    </a:p>
                  </p:txBody>
                </p:sp>
                <p:sp>
                  <p:nvSpPr>
                    <p:cNvPr id="66" name="Oval 74"/>
                    <p:cNvSpPr>
                      <a:spLocks noChangeArrowheads="1"/>
                    </p:cNvSpPr>
                    <p:nvPr/>
                  </p:nvSpPr>
                  <p:spPr bwMode="auto">
                    <a:xfrm>
                      <a:off x="2700" y="8148"/>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25</a:t>
                      </a:r>
                      <a:endParaRPr lang="en-US" altLang="zh-CN" sz="1600"/>
                    </a:p>
                  </p:txBody>
                </p:sp>
              </p:grpSp>
            </p:grpSp>
            <p:grpSp>
              <p:nvGrpSpPr>
                <p:cNvPr id="84" name="Group 75"/>
                <p:cNvGrpSpPr>
                  <a:grpSpLocks/>
                </p:cNvGrpSpPr>
                <p:nvPr/>
              </p:nvGrpSpPr>
              <p:grpSpPr bwMode="auto">
                <a:xfrm>
                  <a:off x="2340" y="11268"/>
                  <a:ext cx="1980" cy="1872"/>
                  <a:chOff x="7380" y="8772"/>
                  <a:chExt cx="1980" cy="1872"/>
                </a:xfrm>
              </p:grpSpPr>
              <p:sp>
                <p:nvSpPr>
                  <p:cNvPr id="51" name="Rectangle 76"/>
                  <p:cNvSpPr>
                    <a:spLocks noChangeArrowheads="1"/>
                  </p:cNvSpPr>
                  <p:nvPr/>
                </p:nvSpPr>
                <p:spPr bwMode="auto">
                  <a:xfrm>
                    <a:off x="8817" y="9552"/>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d: 16</a:t>
                    </a:r>
                    <a:endParaRPr lang="en-US" altLang="zh-CN" sz="1600"/>
                  </a:p>
                </p:txBody>
              </p:sp>
              <p:grpSp>
                <p:nvGrpSpPr>
                  <p:cNvPr id="92" name="Group 77"/>
                  <p:cNvGrpSpPr>
                    <a:grpSpLocks/>
                  </p:cNvGrpSpPr>
                  <p:nvPr/>
                </p:nvGrpSpPr>
                <p:grpSpPr bwMode="auto">
                  <a:xfrm>
                    <a:off x="7380" y="9552"/>
                    <a:ext cx="1263" cy="1092"/>
                    <a:chOff x="3063" y="8148"/>
                    <a:chExt cx="1263" cy="1092"/>
                  </a:xfrm>
                </p:grpSpPr>
                <p:grpSp>
                  <p:nvGrpSpPr>
                    <p:cNvPr id="93" name="Group 78"/>
                    <p:cNvGrpSpPr>
                      <a:grpSpLocks/>
                    </p:cNvGrpSpPr>
                    <p:nvPr/>
                  </p:nvGrpSpPr>
                  <p:grpSpPr bwMode="auto">
                    <a:xfrm>
                      <a:off x="3243" y="8460"/>
                      <a:ext cx="872" cy="496"/>
                      <a:chOff x="8100" y="6744"/>
                      <a:chExt cx="872" cy="496"/>
                    </a:xfrm>
                  </p:grpSpPr>
                  <p:sp>
                    <p:nvSpPr>
                      <p:cNvPr id="60" name="Line 79"/>
                      <p:cNvSpPr>
                        <a:spLocks noChangeShapeType="1"/>
                      </p:cNvSpPr>
                      <p:nvPr/>
                    </p:nvSpPr>
                    <p:spPr bwMode="auto">
                      <a:xfrm flipH="1">
                        <a:off x="8100" y="6772"/>
                        <a:ext cx="360" cy="468"/>
                      </a:xfrm>
                      <a:prstGeom prst="line">
                        <a:avLst/>
                      </a:prstGeom>
                      <a:noFill/>
                      <a:ln w="9525">
                        <a:solidFill>
                          <a:schemeClr val="tx1"/>
                        </a:solidFill>
                        <a:round/>
                        <a:headEnd/>
                        <a:tailEnd/>
                      </a:ln>
                    </p:spPr>
                    <p:txBody>
                      <a:bodyPr/>
                      <a:lstStyle/>
                      <a:p>
                        <a:endParaRPr lang="zh-CN" altLang="en-US"/>
                      </a:p>
                    </p:txBody>
                  </p:sp>
                  <p:sp>
                    <p:nvSpPr>
                      <p:cNvPr id="61" name="Line 80"/>
                      <p:cNvSpPr>
                        <a:spLocks noChangeShapeType="1"/>
                      </p:cNvSpPr>
                      <p:nvPr/>
                    </p:nvSpPr>
                    <p:spPr bwMode="auto">
                      <a:xfrm>
                        <a:off x="8612" y="6744"/>
                        <a:ext cx="360" cy="468"/>
                      </a:xfrm>
                      <a:prstGeom prst="line">
                        <a:avLst/>
                      </a:prstGeom>
                      <a:noFill/>
                      <a:ln w="9525">
                        <a:solidFill>
                          <a:schemeClr val="tx1"/>
                        </a:solidFill>
                        <a:round/>
                        <a:headEnd/>
                        <a:tailEnd/>
                      </a:ln>
                    </p:spPr>
                    <p:txBody>
                      <a:bodyPr/>
                      <a:lstStyle/>
                      <a:p>
                        <a:endParaRPr lang="zh-CN" altLang="en-US"/>
                      </a:p>
                    </p:txBody>
                  </p:sp>
                </p:grpSp>
                <p:sp>
                  <p:nvSpPr>
                    <p:cNvPr id="57" name="Rectangle 81"/>
                    <p:cNvSpPr>
                      <a:spLocks noChangeArrowheads="1"/>
                    </p:cNvSpPr>
                    <p:nvPr/>
                  </p:nvSpPr>
                  <p:spPr bwMode="auto">
                    <a:xfrm>
                      <a:off x="3783" y="8940"/>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e: 9</a:t>
                      </a:r>
                      <a:endParaRPr lang="en-US" altLang="zh-CN" sz="1600"/>
                    </a:p>
                  </p:txBody>
                </p:sp>
                <p:sp>
                  <p:nvSpPr>
                    <p:cNvPr id="58" name="Rectangle 82"/>
                    <p:cNvSpPr>
                      <a:spLocks noChangeArrowheads="1"/>
                    </p:cNvSpPr>
                    <p:nvPr/>
                  </p:nvSpPr>
                  <p:spPr bwMode="auto">
                    <a:xfrm>
                      <a:off x="3063" y="8940"/>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f: 5</a:t>
                      </a:r>
                      <a:endParaRPr lang="en-US" altLang="zh-CN" sz="1600"/>
                    </a:p>
                  </p:txBody>
                </p:sp>
                <p:sp>
                  <p:nvSpPr>
                    <p:cNvPr id="59" name="Oval 83"/>
                    <p:cNvSpPr>
                      <a:spLocks noChangeArrowheads="1"/>
                    </p:cNvSpPr>
                    <p:nvPr/>
                  </p:nvSpPr>
                  <p:spPr bwMode="auto">
                    <a:xfrm>
                      <a:off x="3423" y="8148"/>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14</a:t>
                      </a:r>
                      <a:endParaRPr lang="en-US" altLang="zh-CN" sz="1600"/>
                    </a:p>
                  </p:txBody>
                </p:sp>
              </p:grpSp>
              <p:sp>
                <p:nvSpPr>
                  <p:cNvPr id="53" name="Oval 84"/>
                  <p:cNvSpPr>
                    <a:spLocks noChangeArrowheads="1"/>
                  </p:cNvSpPr>
                  <p:nvPr/>
                </p:nvSpPr>
                <p:spPr bwMode="auto">
                  <a:xfrm>
                    <a:off x="8280" y="8772"/>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30</a:t>
                    </a:r>
                    <a:endParaRPr lang="en-US" altLang="zh-CN" sz="1600"/>
                  </a:p>
                </p:txBody>
              </p:sp>
              <p:sp>
                <p:nvSpPr>
                  <p:cNvPr id="54" name="Line 85"/>
                  <p:cNvSpPr>
                    <a:spLocks noChangeShapeType="1"/>
                  </p:cNvSpPr>
                  <p:nvPr/>
                </p:nvSpPr>
                <p:spPr bwMode="auto">
                  <a:xfrm flipH="1">
                    <a:off x="8004" y="9084"/>
                    <a:ext cx="360" cy="468"/>
                  </a:xfrm>
                  <a:prstGeom prst="line">
                    <a:avLst/>
                  </a:prstGeom>
                  <a:noFill/>
                  <a:ln w="9525">
                    <a:solidFill>
                      <a:schemeClr val="tx1"/>
                    </a:solidFill>
                    <a:round/>
                    <a:headEnd/>
                    <a:tailEnd/>
                  </a:ln>
                </p:spPr>
                <p:txBody>
                  <a:bodyPr/>
                  <a:lstStyle/>
                  <a:p>
                    <a:endParaRPr lang="zh-CN" altLang="en-US"/>
                  </a:p>
                </p:txBody>
              </p:sp>
              <p:sp>
                <p:nvSpPr>
                  <p:cNvPr id="55" name="Line 86"/>
                  <p:cNvSpPr>
                    <a:spLocks noChangeShapeType="1"/>
                  </p:cNvSpPr>
                  <p:nvPr/>
                </p:nvSpPr>
                <p:spPr bwMode="auto">
                  <a:xfrm>
                    <a:off x="8640" y="9084"/>
                    <a:ext cx="540" cy="468"/>
                  </a:xfrm>
                  <a:prstGeom prst="line">
                    <a:avLst/>
                  </a:prstGeom>
                  <a:noFill/>
                  <a:ln w="9525">
                    <a:solidFill>
                      <a:schemeClr val="tx1"/>
                    </a:solidFill>
                    <a:round/>
                    <a:headEnd/>
                    <a:tailEnd/>
                  </a:ln>
                </p:spPr>
                <p:txBody>
                  <a:bodyPr/>
                  <a:lstStyle/>
                  <a:p>
                    <a:endParaRPr lang="zh-CN" altLang="en-US"/>
                  </a:p>
                </p:txBody>
              </p:sp>
            </p:grpSp>
            <p:sp>
              <p:nvSpPr>
                <p:cNvPr id="48" name="Oval 87"/>
                <p:cNvSpPr>
                  <a:spLocks noChangeArrowheads="1"/>
                </p:cNvSpPr>
                <p:nvPr/>
              </p:nvSpPr>
              <p:spPr bwMode="auto">
                <a:xfrm>
                  <a:off x="2340" y="10488"/>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55</a:t>
                  </a:r>
                  <a:endParaRPr lang="en-US" altLang="zh-CN" sz="1600"/>
                </a:p>
              </p:txBody>
            </p:sp>
            <p:sp>
              <p:nvSpPr>
                <p:cNvPr id="49" name="Line 88"/>
                <p:cNvSpPr>
                  <a:spLocks noChangeShapeType="1"/>
                </p:cNvSpPr>
                <p:nvPr/>
              </p:nvSpPr>
              <p:spPr bwMode="auto">
                <a:xfrm flipV="1">
                  <a:off x="1716" y="10800"/>
                  <a:ext cx="624" cy="468"/>
                </a:xfrm>
                <a:prstGeom prst="line">
                  <a:avLst/>
                </a:prstGeom>
                <a:noFill/>
                <a:ln w="9525">
                  <a:solidFill>
                    <a:schemeClr val="tx1"/>
                  </a:solidFill>
                  <a:round/>
                  <a:headEnd/>
                  <a:tailEnd/>
                </a:ln>
              </p:spPr>
              <p:txBody>
                <a:bodyPr/>
                <a:lstStyle/>
                <a:p>
                  <a:endParaRPr lang="zh-CN" altLang="en-US"/>
                </a:p>
              </p:txBody>
            </p:sp>
            <p:sp>
              <p:nvSpPr>
                <p:cNvPr id="50" name="Line 89"/>
                <p:cNvSpPr>
                  <a:spLocks noChangeShapeType="1"/>
                </p:cNvSpPr>
                <p:nvPr/>
              </p:nvSpPr>
              <p:spPr bwMode="auto">
                <a:xfrm>
                  <a:off x="2644" y="10800"/>
                  <a:ext cx="720" cy="468"/>
                </a:xfrm>
                <a:prstGeom prst="line">
                  <a:avLst/>
                </a:prstGeom>
                <a:noFill/>
                <a:ln w="9525">
                  <a:solidFill>
                    <a:schemeClr val="tx1"/>
                  </a:solidFill>
                  <a:round/>
                  <a:headEnd/>
                  <a:tailEnd/>
                </a:ln>
              </p:spPr>
              <p:txBody>
                <a:bodyPr/>
                <a:lstStyle/>
                <a:p>
                  <a:endParaRPr lang="zh-CN" altLang="en-US"/>
                </a:p>
              </p:txBody>
            </p:sp>
          </p:grpSp>
        </p:grpSp>
        <p:grpSp>
          <p:nvGrpSpPr>
            <p:cNvPr id="94" name="Group 124"/>
            <p:cNvGrpSpPr>
              <a:grpSpLocks/>
            </p:cNvGrpSpPr>
            <p:nvPr/>
          </p:nvGrpSpPr>
          <p:grpSpPr bwMode="auto">
            <a:xfrm>
              <a:off x="2152" y="2129"/>
              <a:ext cx="1225" cy="1434"/>
              <a:chOff x="2208" y="2286"/>
              <a:chExt cx="1225" cy="1434"/>
            </a:xfrm>
          </p:grpSpPr>
          <p:grpSp>
            <p:nvGrpSpPr>
              <p:cNvPr id="95" name="Group 123"/>
              <p:cNvGrpSpPr>
                <a:grpSpLocks/>
              </p:cNvGrpSpPr>
              <p:nvPr/>
            </p:nvGrpSpPr>
            <p:grpSpPr bwMode="auto">
              <a:xfrm>
                <a:off x="2393" y="2414"/>
                <a:ext cx="997" cy="1105"/>
                <a:chOff x="2393" y="2414"/>
                <a:chExt cx="997" cy="1105"/>
              </a:xfrm>
            </p:grpSpPr>
            <p:sp>
              <p:nvSpPr>
                <p:cNvPr id="34" name="Rectangle 91"/>
                <p:cNvSpPr>
                  <a:spLocks noChangeArrowheads="1"/>
                </p:cNvSpPr>
                <p:nvPr/>
              </p:nvSpPr>
              <p:spPr bwMode="auto">
                <a:xfrm>
                  <a:off x="2393" y="2414"/>
                  <a:ext cx="100" cy="102"/>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35" name="Rectangle 92"/>
                <p:cNvSpPr>
                  <a:spLocks noChangeArrowheads="1"/>
                </p:cNvSpPr>
                <p:nvPr/>
              </p:nvSpPr>
              <p:spPr bwMode="auto">
                <a:xfrm>
                  <a:off x="2632" y="2777"/>
                  <a:ext cx="100" cy="102"/>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36" name="Rectangle 93"/>
                <p:cNvSpPr>
                  <a:spLocks noChangeArrowheads="1"/>
                </p:cNvSpPr>
                <p:nvPr/>
              </p:nvSpPr>
              <p:spPr bwMode="auto">
                <a:xfrm>
                  <a:off x="2405" y="3100"/>
                  <a:ext cx="99" cy="102"/>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37" name="Rectangle 94"/>
                <p:cNvSpPr>
                  <a:spLocks noChangeArrowheads="1"/>
                </p:cNvSpPr>
                <p:nvPr/>
              </p:nvSpPr>
              <p:spPr bwMode="auto">
                <a:xfrm>
                  <a:off x="2992" y="3100"/>
                  <a:ext cx="100" cy="102"/>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38" name="Rectangle 95"/>
                <p:cNvSpPr>
                  <a:spLocks noChangeArrowheads="1"/>
                </p:cNvSpPr>
                <p:nvPr/>
              </p:nvSpPr>
              <p:spPr bwMode="auto">
                <a:xfrm>
                  <a:off x="2848" y="3417"/>
                  <a:ext cx="100" cy="102"/>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0</a:t>
                  </a:r>
                  <a:endParaRPr lang="en-US" altLang="zh-CN" sz="1600"/>
                </a:p>
              </p:txBody>
            </p:sp>
            <p:sp>
              <p:nvSpPr>
                <p:cNvPr id="39" name="Rectangle 96"/>
                <p:cNvSpPr>
                  <a:spLocks noChangeArrowheads="1"/>
                </p:cNvSpPr>
                <p:nvPr/>
              </p:nvSpPr>
              <p:spPr bwMode="auto">
                <a:xfrm>
                  <a:off x="3147" y="3395"/>
                  <a:ext cx="99" cy="102"/>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sp>
              <p:nvSpPr>
                <p:cNvPr id="40" name="Rectangle 97"/>
                <p:cNvSpPr>
                  <a:spLocks noChangeArrowheads="1"/>
                </p:cNvSpPr>
                <p:nvPr/>
              </p:nvSpPr>
              <p:spPr bwMode="auto">
                <a:xfrm>
                  <a:off x="3291" y="3083"/>
                  <a:ext cx="99" cy="102"/>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sp>
              <p:nvSpPr>
                <p:cNvPr id="41" name="Rectangle 98"/>
                <p:cNvSpPr>
                  <a:spLocks noChangeArrowheads="1"/>
                </p:cNvSpPr>
                <p:nvPr/>
              </p:nvSpPr>
              <p:spPr bwMode="auto">
                <a:xfrm>
                  <a:off x="3075" y="2771"/>
                  <a:ext cx="99" cy="102"/>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sp>
              <p:nvSpPr>
                <p:cNvPr id="42" name="Rectangle 99"/>
                <p:cNvSpPr>
                  <a:spLocks noChangeArrowheads="1"/>
                </p:cNvSpPr>
                <p:nvPr/>
              </p:nvSpPr>
              <p:spPr bwMode="auto">
                <a:xfrm>
                  <a:off x="2786" y="2459"/>
                  <a:ext cx="100" cy="102"/>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sp>
              <p:nvSpPr>
                <p:cNvPr id="43" name="Rectangle 100"/>
                <p:cNvSpPr>
                  <a:spLocks noChangeArrowheads="1"/>
                </p:cNvSpPr>
                <p:nvPr/>
              </p:nvSpPr>
              <p:spPr bwMode="auto">
                <a:xfrm>
                  <a:off x="2642" y="3083"/>
                  <a:ext cx="100" cy="102"/>
                </a:xfrm>
                <a:prstGeom prst="rect">
                  <a:avLst/>
                </a:prstGeom>
                <a:noFill/>
                <a:ln w="9525">
                  <a:noFill/>
                  <a:miter lim="800000"/>
                  <a:headEnd/>
                  <a:tailEnd/>
                </a:ln>
              </p:spPr>
              <p:txBody>
                <a:bodyPr lIns="18000" tIns="0" rIns="18000" bIns="0"/>
                <a:lstStyle/>
                <a:p>
                  <a:pPr algn="just"/>
                  <a:r>
                    <a:rPr lang="en-US" altLang="zh-CN" sz="1600">
                      <a:latin typeface="Times New Roman" pitchFamily="18" charset="0"/>
                    </a:rPr>
                    <a:t>1</a:t>
                  </a:r>
                  <a:endParaRPr lang="en-US" altLang="zh-CN" sz="1600"/>
                </a:p>
              </p:txBody>
            </p:sp>
          </p:grpSp>
          <p:grpSp>
            <p:nvGrpSpPr>
              <p:cNvPr id="101" name="Group 101"/>
              <p:cNvGrpSpPr>
                <a:grpSpLocks/>
              </p:cNvGrpSpPr>
              <p:nvPr/>
            </p:nvGrpSpPr>
            <p:grpSpPr bwMode="auto">
              <a:xfrm>
                <a:off x="2208" y="2286"/>
                <a:ext cx="1225" cy="1434"/>
                <a:chOff x="6840" y="10488"/>
                <a:chExt cx="3063" cy="3576"/>
              </a:xfrm>
            </p:grpSpPr>
            <p:sp>
              <p:nvSpPr>
                <p:cNvPr id="13" name="Line 102"/>
                <p:cNvSpPr>
                  <a:spLocks noChangeShapeType="1"/>
                </p:cNvSpPr>
                <p:nvPr/>
              </p:nvSpPr>
              <p:spPr bwMode="auto">
                <a:xfrm flipH="1">
                  <a:off x="7200" y="10800"/>
                  <a:ext cx="540" cy="624"/>
                </a:xfrm>
                <a:prstGeom prst="line">
                  <a:avLst/>
                </a:prstGeom>
                <a:noFill/>
                <a:ln w="9525">
                  <a:solidFill>
                    <a:schemeClr val="tx1"/>
                  </a:solidFill>
                  <a:round/>
                  <a:headEnd/>
                  <a:tailEnd/>
                </a:ln>
              </p:spPr>
              <p:txBody>
                <a:bodyPr/>
                <a:lstStyle/>
                <a:p>
                  <a:endParaRPr lang="zh-CN" altLang="en-US"/>
                </a:p>
              </p:txBody>
            </p:sp>
            <p:sp>
              <p:nvSpPr>
                <p:cNvPr id="14" name="Line 103"/>
                <p:cNvSpPr>
                  <a:spLocks noChangeShapeType="1"/>
                </p:cNvSpPr>
                <p:nvPr/>
              </p:nvSpPr>
              <p:spPr bwMode="auto">
                <a:xfrm>
                  <a:off x="7920" y="10800"/>
                  <a:ext cx="540" cy="624"/>
                </a:xfrm>
                <a:prstGeom prst="line">
                  <a:avLst/>
                </a:prstGeom>
                <a:noFill/>
                <a:ln w="9525">
                  <a:solidFill>
                    <a:schemeClr val="tx1"/>
                  </a:solidFill>
                  <a:round/>
                  <a:headEnd/>
                  <a:tailEnd/>
                </a:ln>
              </p:spPr>
              <p:txBody>
                <a:bodyPr/>
                <a:lstStyle/>
                <a:p>
                  <a:endParaRPr lang="zh-CN" altLang="en-US"/>
                </a:p>
              </p:txBody>
            </p:sp>
            <p:sp>
              <p:nvSpPr>
                <p:cNvPr id="15" name="Line 104"/>
                <p:cNvSpPr>
                  <a:spLocks noChangeShapeType="1"/>
                </p:cNvSpPr>
                <p:nvPr/>
              </p:nvSpPr>
              <p:spPr bwMode="auto">
                <a:xfrm flipH="1">
                  <a:off x="7890" y="11736"/>
                  <a:ext cx="435" cy="468"/>
                </a:xfrm>
                <a:prstGeom prst="line">
                  <a:avLst/>
                </a:prstGeom>
                <a:noFill/>
                <a:ln w="9525">
                  <a:solidFill>
                    <a:schemeClr val="tx1"/>
                  </a:solidFill>
                  <a:round/>
                  <a:headEnd/>
                  <a:tailEnd/>
                </a:ln>
              </p:spPr>
              <p:txBody>
                <a:bodyPr/>
                <a:lstStyle/>
                <a:p>
                  <a:endParaRPr lang="zh-CN" altLang="en-US"/>
                </a:p>
              </p:txBody>
            </p:sp>
            <p:sp>
              <p:nvSpPr>
                <p:cNvPr id="16" name="Line 105"/>
                <p:cNvSpPr>
                  <a:spLocks noChangeShapeType="1"/>
                </p:cNvSpPr>
                <p:nvPr/>
              </p:nvSpPr>
              <p:spPr bwMode="auto">
                <a:xfrm>
                  <a:off x="8640" y="11736"/>
                  <a:ext cx="540" cy="468"/>
                </a:xfrm>
                <a:prstGeom prst="line">
                  <a:avLst/>
                </a:prstGeom>
                <a:noFill/>
                <a:ln w="9525">
                  <a:solidFill>
                    <a:schemeClr val="tx1"/>
                  </a:solidFill>
                  <a:round/>
                  <a:headEnd/>
                  <a:tailEnd/>
                </a:ln>
              </p:spPr>
              <p:txBody>
                <a:bodyPr/>
                <a:lstStyle/>
                <a:p>
                  <a:endParaRPr lang="zh-CN" altLang="en-US"/>
                </a:p>
              </p:txBody>
            </p:sp>
            <p:sp>
              <p:nvSpPr>
                <p:cNvPr id="17" name="Line 106"/>
                <p:cNvSpPr>
                  <a:spLocks noChangeShapeType="1"/>
                </p:cNvSpPr>
                <p:nvPr/>
              </p:nvSpPr>
              <p:spPr bwMode="auto">
                <a:xfrm flipH="1">
                  <a:off x="7380" y="12516"/>
                  <a:ext cx="360" cy="468"/>
                </a:xfrm>
                <a:prstGeom prst="line">
                  <a:avLst/>
                </a:prstGeom>
                <a:noFill/>
                <a:ln w="9525">
                  <a:solidFill>
                    <a:schemeClr val="tx1"/>
                  </a:solidFill>
                  <a:round/>
                  <a:headEnd/>
                  <a:tailEnd/>
                </a:ln>
              </p:spPr>
              <p:txBody>
                <a:bodyPr/>
                <a:lstStyle/>
                <a:p>
                  <a:endParaRPr lang="zh-CN" altLang="en-US"/>
                </a:p>
              </p:txBody>
            </p:sp>
            <p:sp>
              <p:nvSpPr>
                <p:cNvPr id="18" name="Line 107"/>
                <p:cNvSpPr>
                  <a:spLocks noChangeShapeType="1"/>
                </p:cNvSpPr>
                <p:nvPr/>
              </p:nvSpPr>
              <p:spPr bwMode="auto">
                <a:xfrm>
                  <a:off x="7740" y="12516"/>
                  <a:ext cx="360" cy="468"/>
                </a:xfrm>
                <a:prstGeom prst="line">
                  <a:avLst/>
                </a:prstGeom>
                <a:noFill/>
                <a:ln w="9525">
                  <a:solidFill>
                    <a:schemeClr val="tx1"/>
                  </a:solidFill>
                  <a:round/>
                  <a:headEnd/>
                  <a:tailEnd/>
                </a:ln>
              </p:spPr>
              <p:txBody>
                <a:bodyPr/>
                <a:lstStyle/>
                <a:p>
                  <a:endParaRPr lang="zh-CN" altLang="en-US"/>
                </a:p>
              </p:txBody>
            </p:sp>
            <p:sp>
              <p:nvSpPr>
                <p:cNvPr id="19" name="Line 108"/>
                <p:cNvSpPr>
                  <a:spLocks noChangeShapeType="1"/>
                </p:cNvSpPr>
                <p:nvPr/>
              </p:nvSpPr>
              <p:spPr bwMode="auto">
                <a:xfrm flipH="1">
                  <a:off x="8820" y="12516"/>
                  <a:ext cx="360" cy="468"/>
                </a:xfrm>
                <a:prstGeom prst="line">
                  <a:avLst/>
                </a:prstGeom>
                <a:noFill/>
                <a:ln w="9525">
                  <a:solidFill>
                    <a:schemeClr val="tx1"/>
                  </a:solidFill>
                  <a:round/>
                  <a:headEnd/>
                  <a:tailEnd/>
                </a:ln>
              </p:spPr>
              <p:txBody>
                <a:bodyPr/>
                <a:lstStyle/>
                <a:p>
                  <a:endParaRPr lang="zh-CN" altLang="en-US"/>
                </a:p>
              </p:txBody>
            </p:sp>
            <p:sp>
              <p:nvSpPr>
                <p:cNvPr id="20" name="Line 109"/>
                <p:cNvSpPr>
                  <a:spLocks noChangeShapeType="1"/>
                </p:cNvSpPr>
                <p:nvPr/>
              </p:nvSpPr>
              <p:spPr bwMode="auto">
                <a:xfrm>
                  <a:off x="9180" y="12516"/>
                  <a:ext cx="540" cy="468"/>
                </a:xfrm>
                <a:prstGeom prst="line">
                  <a:avLst/>
                </a:prstGeom>
                <a:noFill/>
                <a:ln w="9525">
                  <a:solidFill>
                    <a:schemeClr val="tx1"/>
                  </a:solidFill>
                  <a:round/>
                  <a:headEnd/>
                  <a:tailEnd/>
                </a:ln>
              </p:spPr>
              <p:txBody>
                <a:bodyPr/>
                <a:lstStyle/>
                <a:p>
                  <a:endParaRPr lang="zh-CN" altLang="en-US"/>
                </a:p>
              </p:txBody>
            </p:sp>
            <p:sp>
              <p:nvSpPr>
                <p:cNvPr id="21" name="Line 110"/>
                <p:cNvSpPr>
                  <a:spLocks noChangeShapeType="1"/>
                </p:cNvSpPr>
                <p:nvPr/>
              </p:nvSpPr>
              <p:spPr bwMode="auto">
                <a:xfrm flipH="1">
                  <a:off x="8460" y="13296"/>
                  <a:ext cx="360" cy="468"/>
                </a:xfrm>
                <a:prstGeom prst="line">
                  <a:avLst/>
                </a:prstGeom>
                <a:noFill/>
                <a:ln w="9525">
                  <a:solidFill>
                    <a:schemeClr val="tx1"/>
                  </a:solidFill>
                  <a:round/>
                  <a:headEnd/>
                  <a:tailEnd/>
                </a:ln>
              </p:spPr>
              <p:txBody>
                <a:bodyPr/>
                <a:lstStyle/>
                <a:p>
                  <a:endParaRPr lang="zh-CN" altLang="en-US"/>
                </a:p>
              </p:txBody>
            </p:sp>
            <p:sp>
              <p:nvSpPr>
                <p:cNvPr id="22" name="Line 111"/>
                <p:cNvSpPr>
                  <a:spLocks noChangeShapeType="1"/>
                </p:cNvSpPr>
                <p:nvPr/>
              </p:nvSpPr>
              <p:spPr bwMode="auto">
                <a:xfrm>
                  <a:off x="8820" y="13296"/>
                  <a:ext cx="540" cy="468"/>
                </a:xfrm>
                <a:prstGeom prst="line">
                  <a:avLst/>
                </a:prstGeom>
                <a:noFill/>
                <a:ln w="9525">
                  <a:solidFill>
                    <a:schemeClr val="tx1"/>
                  </a:solidFill>
                  <a:round/>
                  <a:headEnd/>
                  <a:tailEnd/>
                </a:ln>
              </p:spPr>
              <p:txBody>
                <a:bodyPr/>
                <a:lstStyle/>
                <a:p>
                  <a:endParaRPr lang="zh-CN" altLang="en-US"/>
                </a:p>
              </p:txBody>
            </p:sp>
            <p:sp>
              <p:nvSpPr>
                <p:cNvPr id="23" name="Rectangle 112"/>
                <p:cNvSpPr>
                  <a:spLocks noChangeArrowheads="1"/>
                </p:cNvSpPr>
                <p:nvPr/>
              </p:nvSpPr>
              <p:spPr bwMode="auto">
                <a:xfrm>
                  <a:off x="7020" y="1298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c: 12</a:t>
                  </a:r>
                  <a:endParaRPr lang="en-US" altLang="zh-CN" sz="1600"/>
                </a:p>
              </p:txBody>
            </p:sp>
            <p:sp>
              <p:nvSpPr>
                <p:cNvPr id="24" name="Rectangle 113"/>
                <p:cNvSpPr>
                  <a:spLocks noChangeArrowheads="1"/>
                </p:cNvSpPr>
                <p:nvPr/>
              </p:nvSpPr>
              <p:spPr bwMode="auto">
                <a:xfrm>
                  <a:off x="6840" y="1142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a: 45</a:t>
                  </a:r>
                  <a:endParaRPr lang="en-US" altLang="zh-CN" sz="1600"/>
                </a:p>
              </p:txBody>
            </p:sp>
            <p:sp>
              <p:nvSpPr>
                <p:cNvPr id="25" name="Rectangle 114"/>
                <p:cNvSpPr>
                  <a:spLocks noChangeArrowheads="1"/>
                </p:cNvSpPr>
                <p:nvPr/>
              </p:nvSpPr>
              <p:spPr bwMode="auto">
                <a:xfrm>
                  <a:off x="9360" y="1298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d: 16</a:t>
                  </a:r>
                  <a:endParaRPr lang="en-US" altLang="zh-CN" sz="1600"/>
                </a:p>
              </p:txBody>
            </p:sp>
            <p:sp>
              <p:nvSpPr>
                <p:cNvPr id="26" name="Rectangle 115"/>
                <p:cNvSpPr>
                  <a:spLocks noChangeArrowheads="1"/>
                </p:cNvSpPr>
                <p:nvPr/>
              </p:nvSpPr>
              <p:spPr bwMode="auto">
                <a:xfrm>
                  <a:off x="9000" y="1376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e: 9</a:t>
                  </a:r>
                  <a:endParaRPr lang="en-US" altLang="zh-CN" sz="1600"/>
                </a:p>
              </p:txBody>
            </p:sp>
            <p:sp>
              <p:nvSpPr>
                <p:cNvPr id="27" name="Rectangle 116"/>
                <p:cNvSpPr>
                  <a:spLocks noChangeArrowheads="1"/>
                </p:cNvSpPr>
                <p:nvPr/>
              </p:nvSpPr>
              <p:spPr bwMode="auto">
                <a:xfrm>
                  <a:off x="8250" y="1376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f: 5</a:t>
                  </a:r>
                  <a:endParaRPr lang="en-US" altLang="zh-CN" sz="1600"/>
                </a:p>
              </p:txBody>
            </p:sp>
            <p:sp>
              <p:nvSpPr>
                <p:cNvPr id="28" name="Rectangle 117"/>
                <p:cNvSpPr>
                  <a:spLocks noChangeArrowheads="1"/>
                </p:cNvSpPr>
                <p:nvPr/>
              </p:nvSpPr>
              <p:spPr bwMode="auto">
                <a:xfrm>
                  <a:off x="7740" y="12984"/>
                  <a:ext cx="543" cy="300"/>
                </a:xfrm>
                <a:prstGeom prst="rect">
                  <a:avLst/>
                </a:prstGeom>
                <a:noFill/>
                <a:ln w="9525">
                  <a:solidFill>
                    <a:schemeClr val="tx1"/>
                  </a:solidFill>
                  <a:miter lim="800000"/>
                  <a:headEnd/>
                  <a:tailEnd/>
                </a:ln>
              </p:spPr>
              <p:txBody>
                <a:bodyPr lIns="18000" tIns="0" rIns="18000" bIns="0"/>
                <a:lstStyle/>
                <a:p>
                  <a:pPr algn="ctr"/>
                  <a:r>
                    <a:rPr lang="en-US" altLang="zh-CN" sz="1600">
                      <a:latin typeface="Times New Roman" pitchFamily="18" charset="0"/>
                    </a:rPr>
                    <a:t>b: 13</a:t>
                  </a:r>
                  <a:endParaRPr lang="en-US" altLang="zh-CN" sz="1600"/>
                </a:p>
              </p:txBody>
            </p:sp>
            <p:sp>
              <p:nvSpPr>
                <p:cNvPr id="29" name="Oval 118"/>
                <p:cNvSpPr>
                  <a:spLocks noChangeArrowheads="1"/>
                </p:cNvSpPr>
                <p:nvPr/>
              </p:nvSpPr>
              <p:spPr bwMode="auto">
                <a:xfrm>
                  <a:off x="8640" y="12984"/>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14</a:t>
                  </a:r>
                  <a:endParaRPr lang="en-US" altLang="zh-CN" sz="1600"/>
                </a:p>
              </p:txBody>
            </p:sp>
            <p:sp>
              <p:nvSpPr>
                <p:cNvPr id="30" name="Oval 119"/>
                <p:cNvSpPr>
                  <a:spLocks noChangeArrowheads="1"/>
                </p:cNvSpPr>
                <p:nvPr/>
              </p:nvSpPr>
              <p:spPr bwMode="auto">
                <a:xfrm>
                  <a:off x="7560" y="12204"/>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25</a:t>
                  </a:r>
                  <a:endParaRPr lang="en-US" altLang="zh-CN" sz="1600"/>
                </a:p>
              </p:txBody>
            </p:sp>
            <p:sp>
              <p:nvSpPr>
                <p:cNvPr id="31" name="Oval 120"/>
                <p:cNvSpPr>
                  <a:spLocks noChangeArrowheads="1"/>
                </p:cNvSpPr>
                <p:nvPr/>
              </p:nvSpPr>
              <p:spPr bwMode="auto">
                <a:xfrm>
                  <a:off x="7560" y="10488"/>
                  <a:ext cx="54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100</a:t>
                  </a:r>
                  <a:endParaRPr lang="en-US" altLang="zh-CN" sz="1600"/>
                </a:p>
              </p:txBody>
            </p:sp>
            <p:sp>
              <p:nvSpPr>
                <p:cNvPr id="32" name="Oval 121"/>
                <p:cNvSpPr>
                  <a:spLocks noChangeArrowheads="1"/>
                </p:cNvSpPr>
                <p:nvPr/>
              </p:nvSpPr>
              <p:spPr bwMode="auto">
                <a:xfrm>
                  <a:off x="8280" y="11424"/>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55</a:t>
                  </a:r>
                  <a:endParaRPr lang="en-US" altLang="zh-CN" sz="1600"/>
                </a:p>
              </p:txBody>
            </p:sp>
            <p:sp>
              <p:nvSpPr>
                <p:cNvPr id="33" name="Oval 122"/>
                <p:cNvSpPr>
                  <a:spLocks noChangeArrowheads="1"/>
                </p:cNvSpPr>
                <p:nvPr/>
              </p:nvSpPr>
              <p:spPr bwMode="auto">
                <a:xfrm>
                  <a:off x="9000" y="12204"/>
                  <a:ext cx="360" cy="369"/>
                </a:xfrm>
                <a:prstGeom prst="ellipse">
                  <a:avLst/>
                </a:prstGeom>
                <a:noFill/>
                <a:ln w="9525">
                  <a:solidFill>
                    <a:schemeClr val="tx1"/>
                  </a:solidFill>
                  <a:round/>
                  <a:headEnd/>
                  <a:tailEnd/>
                </a:ln>
              </p:spPr>
              <p:txBody>
                <a:bodyPr lIns="0" tIns="0" rIns="0" bIns="0"/>
                <a:lstStyle/>
                <a:p>
                  <a:pPr algn="just"/>
                  <a:r>
                    <a:rPr lang="en-US" altLang="zh-CN" sz="1600">
                      <a:latin typeface="Times New Roman" pitchFamily="18" charset="0"/>
                    </a:rPr>
                    <a:t>30</a:t>
                  </a:r>
                  <a:endParaRPr lang="en-US" altLang="zh-CN" sz="1600"/>
                </a:p>
              </p:txBody>
            </p:sp>
          </p:grpSp>
        </p:grpSp>
      </p:grpSp>
      <p:sp>
        <p:nvSpPr>
          <p:cNvPr id="123" name="TextBox 122"/>
          <p:cNvSpPr txBox="1"/>
          <p:nvPr/>
        </p:nvSpPr>
        <p:spPr>
          <a:xfrm>
            <a:off x="500034" y="5643578"/>
            <a:ext cx="1415773" cy="461665"/>
          </a:xfrm>
          <a:prstGeom prst="rect">
            <a:avLst/>
          </a:prstGeom>
          <a:noFill/>
        </p:spPr>
        <p:txBody>
          <a:bodyPr wrap="none" rtlCol="0">
            <a:spAutoFit/>
          </a:bodyPr>
          <a:lstStyle/>
          <a:p>
            <a:r>
              <a:rPr lang="zh-CN" altLang="en-US" sz="2400" dirty="0" smtClean="0"/>
              <a:t>构造过程</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最优前缀码</a:t>
            </a:r>
            <a:endParaRPr lang="zh-CN" altLang="en-US" dirty="0"/>
          </a:p>
        </p:txBody>
      </p:sp>
      <p:sp>
        <p:nvSpPr>
          <p:cNvPr id="3" name="内容占位符 2"/>
          <p:cNvSpPr>
            <a:spLocks noGrp="1"/>
          </p:cNvSpPr>
          <p:nvPr>
            <p:ph idx="1"/>
          </p:nvPr>
        </p:nvSpPr>
        <p:spPr>
          <a:xfrm>
            <a:off x="214282" y="1142984"/>
            <a:ext cx="8786874" cy="4987941"/>
          </a:xfrm>
        </p:spPr>
        <p:txBody>
          <a:bodyPr/>
          <a:lstStyle/>
          <a:p>
            <a:pPr lvl="1"/>
            <a:r>
              <a:rPr lang="en-US" altLang="zh-CN" sz="2800" dirty="0" smtClean="0">
                <a:latin typeface="Times New Roman" pitchFamily="18" charset="0"/>
                <a:ea typeface="楷体_GB2312" pitchFamily="49" charset="-122"/>
              </a:rPr>
              <a:t>Huffman</a:t>
            </a:r>
            <a:r>
              <a:rPr lang="zh-CN" altLang="en-US" sz="2800" dirty="0" smtClean="0">
                <a:latin typeface="Times New Roman" pitchFamily="18" charset="0"/>
              </a:rPr>
              <a:t>编码的正确性</a:t>
            </a:r>
            <a:endParaRPr lang="en-US" altLang="zh-CN" sz="2800" dirty="0" smtClean="0">
              <a:latin typeface="Times New Roman" pitchFamily="18" charset="0"/>
            </a:endParaRPr>
          </a:p>
          <a:p>
            <a:pPr lvl="2"/>
            <a:r>
              <a:rPr lang="zh-CN" altLang="en-US" sz="2000" dirty="0" smtClean="0">
                <a:latin typeface="Times New Roman" pitchFamily="18" charset="0"/>
              </a:rPr>
              <a:t>引理：设</a:t>
            </a:r>
            <a:r>
              <a:rPr lang="en-US" altLang="zh-CN" sz="2000" dirty="0" smtClean="0">
                <a:latin typeface="Times New Roman" pitchFamily="18" charset="0"/>
              </a:rPr>
              <a:t>C</a:t>
            </a:r>
            <a:r>
              <a:rPr lang="zh-CN" altLang="en-US" sz="2000" dirty="0" smtClean="0">
                <a:latin typeface="Times New Roman" pitchFamily="18" charset="0"/>
              </a:rPr>
              <a:t>是字符集，</a:t>
            </a:r>
            <a:r>
              <a:rPr lang="en-US" altLang="zh-CN" sz="2000" dirty="0" smtClean="0">
                <a:latin typeface="Times New Roman" pitchFamily="18" charset="0"/>
              </a:rPr>
              <a:t>f(c)</a:t>
            </a:r>
            <a:r>
              <a:rPr lang="zh-CN" altLang="en-US" sz="2000" dirty="0" smtClean="0">
                <a:latin typeface="Times New Roman" pitchFamily="18" charset="0"/>
              </a:rPr>
              <a:t>为频率，</a:t>
            </a:r>
            <a:r>
              <a:rPr lang="en-US" altLang="zh-CN" sz="2000" dirty="0" err="1" smtClean="0">
                <a:latin typeface="Times New Roman" pitchFamily="18" charset="0"/>
              </a:rPr>
              <a:t>x,y∈C,f</a:t>
            </a:r>
            <a:r>
              <a:rPr lang="en-US" altLang="zh-CN" sz="2000" dirty="0" smtClean="0">
                <a:latin typeface="Times New Roman" pitchFamily="18" charset="0"/>
              </a:rPr>
              <a:t>(x),f(y)</a:t>
            </a:r>
            <a:r>
              <a:rPr lang="zh-CN" altLang="en-US" sz="2000" dirty="0" smtClean="0">
                <a:latin typeface="Times New Roman" pitchFamily="18" charset="0"/>
              </a:rPr>
              <a:t>频率最小，则存在最优二元前缀码使得</a:t>
            </a:r>
            <a:r>
              <a:rPr lang="en-US" altLang="zh-CN" sz="2000" dirty="0" err="1" smtClean="0">
                <a:latin typeface="Times New Roman" pitchFamily="18" charset="0"/>
              </a:rPr>
              <a:t>x,y</a:t>
            </a:r>
            <a:r>
              <a:rPr lang="zh-CN" altLang="en-US" sz="2000" dirty="0" smtClean="0">
                <a:latin typeface="Times New Roman" pitchFamily="18" charset="0"/>
              </a:rPr>
              <a:t>是最深叶顶点且为兄弟。</a:t>
            </a:r>
            <a:endParaRPr lang="en-US" altLang="zh-CN" sz="2000" dirty="0" smtClean="0">
              <a:latin typeface="Times New Roman" pitchFamily="18" charset="0"/>
            </a:endParaRPr>
          </a:p>
          <a:p>
            <a:pPr lvl="2"/>
            <a:r>
              <a:rPr lang="zh-CN" altLang="en-US" sz="2000" dirty="0" smtClean="0">
                <a:latin typeface="Times New Roman" pitchFamily="18" charset="0"/>
              </a:rPr>
              <a:t>证：设</a:t>
            </a:r>
            <a:r>
              <a:rPr lang="en-US" altLang="zh-CN" sz="2000" dirty="0" smtClean="0">
                <a:latin typeface="Times New Roman" pitchFamily="18" charset="0"/>
              </a:rPr>
              <a:t>T</a:t>
            </a:r>
            <a:r>
              <a:rPr lang="zh-CN" altLang="en-US" sz="2000" dirty="0" smtClean="0">
                <a:latin typeface="Times New Roman" pitchFamily="18" charset="0"/>
              </a:rPr>
              <a:t>是一颗最优二元前缀码对应的二叉树，且</a:t>
            </a:r>
            <a:r>
              <a:rPr lang="en-US" altLang="zh-CN" sz="2000" dirty="0" err="1" smtClean="0">
                <a:latin typeface="Times New Roman" pitchFamily="18" charset="0"/>
              </a:rPr>
              <a:t>x,y</a:t>
            </a:r>
            <a:r>
              <a:rPr lang="zh-CN" altLang="en-US" sz="2000" dirty="0" smtClean="0">
                <a:latin typeface="Times New Roman" pitchFamily="18" charset="0"/>
              </a:rPr>
              <a:t>不是最深层的兄弟，那么</a:t>
            </a:r>
            <a:r>
              <a:rPr lang="zh-CN" altLang="en-US" sz="2000" b="1" dirty="0" smtClean="0">
                <a:latin typeface="Times New Roman" pitchFamily="18" charset="0"/>
              </a:rPr>
              <a:t>存在最深层的</a:t>
            </a:r>
            <a:r>
              <a:rPr lang="en-US" altLang="zh-CN" sz="2000" b="1" dirty="0" smtClean="0">
                <a:latin typeface="Times New Roman" pitchFamily="18" charset="0"/>
              </a:rPr>
              <a:t>2</a:t>
            </a:r>
            <a:r>
              <a:rPr lang="zh-CN" altLang="en-US" sz="2000" b="1" dirty="0" smtClean="0">
                <a:latin typeface="Times New Roman" pitchFamily="18" charset="0"/>
              </a:rPr>
              <a:t>片兄弟树叶</a:t>
            </a:r>
            <a:r>
              <a:rPr lang="en-US" altLang="zh-CN" sz="2000" b="1" dirty="0" smtClean="0">
                <a:latin typeface="Times New Roman" pitchFamily="18" charset="0"/>
              </a:rPr>
              <a:t>a</a:t>
            </a:r>
            <a:r>
              <a:rPr lang="zh-CN" altLang="en-US" sz="2000" b="1" dirty="0" smtClean="0">
                <a:latin typeface="Times New Roman" pitchFamily="18" charset="0"/>
              </a:rPr>
              <a:t>和</a:t>
            </a:r>
            <a:r>
              <a:rPr lang="en-US" altLang="zh-CN" sz="2000" b="1" dirty="0" smtClean="0">
                <a:latin typeface="Times New Roman" pitchFamily="18" charset="0"/>
              </a:rPr>
              <a:t>b(</a:t>
            </a:r>
            <a:r>
              <a:rPr lang="zh-CN" altLang="en-US" sz="2000" b="1" dirty="0" smtClean="0">
                <a:latin typeface="Times New Roman" pitchFamily="18" charset="0"/>
              </a:rPr>
              <a:t>为什么？</a:t>
            </a:r>
            <a:r>
              <a:rPr lang="en-US" altLang="zh-CN" sz="2000" b="1" dirty="0" smtClean="0">
                <a:latin typeface="Times New Roman" pitchFamily="18" charset="0"/>
              </a:rPr>
              <a:t>)</a:t>
            </a:r>
            <a:r>
              <a:rPr lang="zh-CN" altLang="en-US" sz="2000" dirty="0" smtClean="0">
                <a:latin typeface="Times New Roman" pitchFamily="18" charset="0"/>
              </a:rPr>
              <a:t>，使得</a:t>
            </a:r>
            <a:r>
              <a:rPr lang="en-US" altLang="zh-CN" sz="2000" dirty="0" err="1" smtClean="0">
                <a:latin typeface="Times New Roman" pitchFamily="18" charset="0"/>
              </a:rPr>
              <a:t>d</a:t>
            </a:r>
            <a:r>
              <a:rPr lang="en-US" altLang="zh-CN" sz="2000" baseline="-25000" dirty="0" err="1" smtClean="0">
                <a:latin typeface="Times New Roman" pitchFamily="18" charset="0"/>
              </a:rPr>
              <a:t>T</a:t>
            </a:r>
            <a:r>
              <a:rPr lang="en-US" altLang="zh-CN" sz="2000" baseline="-25000" dirty="0" smtClean="0">
                <a:latin typeface="Times New Roman" pitchFamily="18" charset="0"/>
              </a:rPr>
              <a:t> </a:t>
            </a:r>
            <a:r>
              <a:rPr lang="en-US" altLang="zh-CN" sz="2000" dirty="0" smtClean="0">
                <a:latin typeface="Times New Roman" pitchFamily="18" charset="0"/>
              </a:rPr>
              <a:t>(x) ≤</a:t>
            </a:r>
            <a:r>
              <a:rPr lang="en-US" altLang="zh-CN" sz="2000" dirty="0" err="1" smtClean="0">
                <a:latin typeface="Times New Roman" pitchFamily="18" charset="0"/>
              </a:rPr>
              <a:t>d</a:t>
            </a:r>
            <a:r>
              <a:rPr lang="en-US" altLang="zh-CN" sz="2000" baseline="-25000" dirty="0" err="1" smtClean="0">
                <a:latin typeface="Times New Roman" pitchFamily="18" charset="0"/>
              </a:rPr>
              <a:t>T</a:t>
            </a:r>
            <a:r>
              <a:rPr lang="en-US" altLang="zh-CN" sz="2000" baseline="-25000" dirty="0" smtClean="0">
                <a:latin typeface="Times New Roman" pitchFamily="18" charset="0"/>
              </a:rPr>
              <a:t> </a:t>
            </a:r>
            <a:r>
              <a:rPr lang="en-US" altLang="zh-CN" sz="2000" dirty="0" smtClean="0">
                <a:latin typeface="Times New Roman" pitchFamily="18" charset="0"/>
              </a:rPr>
              <a:t>(a),f(x) ≤f(a), </a:t>
            </a:r>
            <a:r>
              <a:rPr lang="en-US" altLang="zh-CN" sz="2000" dirty="0" err="1" smtClean="0">
                <a:latin typeface="Times New Roman" pitchFamily="18" charset="0"/>
              </a:rPr>
              <a:t>d</a:t>
            </a:r>
            <a:r>
              <a:rPr lang="en-US" altLang="zh-CN" sz="2000" baseline="-25000" dirty="0" err="1" smtClean="0">
                <a:latin typeface="Times New Roman" pitchFamily="18" charset="0"/>
              </a:rPr>
              <a:t>T</a:t>
            </a:r>
            <a:r>
              <a:rPr lang="en-US" altLang="zh-CN" sz="2000" dirty="0" smtClean="0">
                <a:latin typeface="Times New Roman" pitchFamily="18" charset="0"/>
              </a:rPr>
              <a:t>(y) ≤</a:t>
            </a:r>
            <a:r>
              <a:rPr lang="en-US" altLang="zh-CN" sz="2000" dirty="0" err="1" smtClean="0">
                <a:latin typeface="Times New Roman" pitchFamily="18" charset="0"/>
              </a:rPr>
              <a:t>d</a:t>
            </a:r>
            <a:r>
              <a:rPr lang="en-US" altLang="zh-CN" sz="2000" baseline="-25000" dirty="0" err="1" smtClean="0">
                <a:latin typeface="Times New Roman" pitchFamily="18" charset="0"/>
              </a:rPr>
              <a:t>T</a:t>
            </a:r>
            <a:r>
              <a:rPr lang="en-US" altLang="zh-CN" sz="2000" baseline="-25000" dirty="0" smtClean="0">
                <a:latin typeface="Times New Roman" pitchFamily="18" charset="0"/>
              </a:rPr>
              <a:t> </a:t>
            </a:r>
            <a:r>
              <a:rPr lang="en-US" altLang="zh-CN" sz="2000" dirty="0" smtClean="0">
                <a:latin typeface="Times New Roman" pitchFamily="18" charset="0"/>
              </a:rPr>
              <a:t>(b),f(y) ≤f(b).</a:t>
            </a:r>
            <a:r>
              <a:rPr lang="zh-CN" altLang="en-US" sz="2000" dirty="0" smtClean="0">
                <a:latin typeface="Times New Roman" pitchFamily="18" charset="0"/>
              </a:rPr>
              <a:t>把</a:t>
            </a:r>
            <a:r>
              <a:rPr lang="en-US" altLang="zh-CN" sz="2000" dirty="0" smtClean="0">
                <a:latin typeface="Times New Roman" pitchFamily="18" charset="0"/>
              </a:rPr>
              <a:t>x</a:t>
            </a:r>
            <a:r>
              <a:rPr lang="zh-CN" altLang="en-US" sz="2000" dirty="0" smtClean="0">
                <a:latin typeface="Times New Roman" pitchFamily="18" charset="0"/>
              </a:rPr>
              <a:t>与</a:t>
            </a:r>
            <a:r>
              <a:rPr lang="en-US" altLang="zh-CN" sz="2000" dirty="0" smtClean="0">
                <a:latin typeface="Times New Roman" pitchFamily="18" charset="0"/>
              </a:rPr>
              <a:t>a</a:t>
            </a:r>
            <a:r>
              <a:rPr lang="zh-CN" altLang="en-US" sz="2000" dirty="0" smtClean="0">
                <a:latin typeface="Times New Roman" pitchFamily="18" charset="0"/>
              </a:rPr>
              <a:t>交换，</a:t>
            </a:r>
            <a:r>
              <a:rPr lang="en-US" altLang="zh-CN" sz="2000" dirty="0" smtClean="0">
                <a:latin typeface="Times New Roman" pitchFamily="18" charset="0"/>
              </a:rPr>
              <a:t>y</a:t>
            </a:r>
            <a:r>
              <a:rPr lang="zh-CN" altLang="en-US" sz="2000" dirty="0" smtClean="0">
                <a:latin typeface="Times New Roman" pitchFamily="18" charset="0"/>
              </a:rPr>
              <a:t>与</a:t>
            </a:r>
            <a:r>
              <a:rPr lang="en-US" altLang="zh-CN" sz="2000" dirty="0" smtClean="0">
                <a:latin typeface="Times New Roman" pitchFamily="18" charset="0"/>
              </a:rPr>
              <a:t>b</a:t>
            </a:r>
            <a:r>
              <a:rPr lang="zh-CN" altLang="en-US" sz="2000" dirty="0" smtClean="0">
                <a:latin typeface="Times New Roman" pitchFamily="18" charset="0"/>
              </a:rPr>
              <a:t>交换。得到树</a:t>
            </a:r>
            <a:r>
              <a:rPr lang="en-US" altLang="zh-CN" sz="2000" dirty="0" smtClean="0">
                <a:latin typeface="Times New Roman" pitchFamily="18" charset="0"/>
              </a:rPr>
              <a:t>T</a:t>
            </a:r>
            <a:r>
              <a:rPr lang="en-US" altLang="zh-CN" sz="2000" baseline="30000" dirty="0" smtClean="0">
                <a:latin typeface="Times New Roman" pitchFamily="18" charset="0"/>
              </a:rPr>
              <a:t>/</a:t>
            </a:r>
            <a:r>
              <a:rPr lang="zh-CN" altLang="en-US" sz="2000" dirty="0" smtClean="0">
                <a:latin typeface="Times New Roman" pitchFamily="18" charset="0"/>
              </a:rPr>
              <a:t>，那么两颗树的权值差是：</a:t>
            </a:r>
            <a:endParaRPr lang="en-US" altLang="zh-CN" sz="2000" dirty="0" smtClean="0">
              <a:latin typeface="Times New Roman" pitchFamily="18" charset="0"/>
            </a:endParaRPr>
          </a:p>
          <a:p>
            <a:pPr lvl="5"/>
            <a:r>
              <a:rPr lang="en-US" altLang="zh-CN" dirty="0" smtClean="0">
                <a:latin typeface="Times New Roman" pitchFamily="18" charset="0"/>
              </a:rPr>
              <a:t>B(T)-B(T</a:t>
            </a:r>
            <a:r>
              <a:rPr lang="en-US" altLang="zh-CN" baseline="30000" dirty="0" smtClean="0">
                <a:latin typeface="Times New Roman" pitchFamily="18" charset="0"/>
              </a:rPr>
              <a:t>/</a:t>
            </a:r>
            <a:r>
              <a:rPr lang="en-US" altLang="zh-CN" dirty="0" smtClean="0">
                <a:latin typeface="Times New Roman" pitchFamily="18" charset="0"/>
              </a:rPr>
              <a:t>)= ∑f(</a:t>
            </a:r>
            <a:r>
              <a:rPr lang="en-US" altLang="zh-CN" dirty="0" err="1" smtClean="0">
                <a:latin typeface="Times New Roman" pitchFamily="18" charset="0"/>
              </a:rPr>
              <a:t>i</a:t>
            </a:r>
            <a:r>
              <a:rPr lang="en-US" altLang="zh-CN" dirty="0" smtClean="0">
                <a:latin typeface="Times New Roman" pitchFamily="18" charset="0"/>
              </a:rPr>
              <a:t>)</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a:t>
            </a:r>
            <a:r>
              <a:rPr lang="en-US" altLang="zh-CN" dirty="0" err="1" smtClean="0">
                <a:latin typeface="Times New Roman" pitchFamily="18" charset="0"/>
              </a:rPr>
              <a:t>i</a:t>
            </a:r>
            <a:r>
              <a:rPr lang="en-US" altLang="zh-CN" dirty="0" smtClean="0">
                <a:latin typeface="Times New Roman" pitchFamily="18" charset="0"/>
              </a:rPr>
              <a:t>)- ∑f(</a:t>
            </a:r>
            <a:r>
              <a:rPr lang="en-US" altLang="zh-CN" dirty="0" err="1" smtClean="0">
                <a:latin typeface="Times New Roman" pitchFamily="18" charset="0"/>
              </a:rPr>
              <a:t>i</a:t>
            </a:r>
            <a:r>
              <a:rPr lang="en-US" altLang="zh-CN" dirty="0" smtClean="0">
                <a:latin typeface="Times New Roman" pitchFamily="18" charset="0"/>
              </a:rPr>
              <a:t>)</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baseline="-8000" dirty="0" smtClean="0">
                <a:latin typeface="Times New Roman" pitchFamily="18" charset="0"/>
              </a:rPr>
              <a:t>/</a:t>
            </a:r>
            <a:r>
              <a:rPr lang="en-US" altLang="zh-CN" dirty="0" smtClean="0">
                <a:latin typeface="Times New Roman" pitchFamily="18" charset="0"/>
              </a:rPr>
              <a:t>(</a:t>
            </a:r>
            <a:r>
              <a:rPr lang="en-US" altLang="zh-CN" dirty="0" err="1" smtClean="0">
                <a:latin typeface="Times New Roman" pitchFamily="18" charset="0"/>
              </a:rPr>
              <a:t>i</a:t>
            </a:r>
            <a:r>
              <a:rPr lang="en-US" altLang="zh-CN" dirty="0" smtClean="0">
                <a:latin typeface="Times New Roman" pitchFamily="18" charset="0"/>
              </a:rPr>
              <a:t>)</a:t>
            </a:r>
          </a:p>
          <a:p>
            <a:pPr lvl="5">
              <a:buNone/>
            </a:pPr>
            <a:r>
              <a:rPr lang="en-US" altLang="zh-CN" dirty="0" smtClean="0">
                <a:latin typeface="Times New Roman" pitchFamily="18" charset="0"/>
              </a:rPr>
              <a:t>                       =[f(x)</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(x)+f(y)</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(y)+f(a)</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(a)+f(b)</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(b)]</a:t>
            </a:r>
          </a:p>
          <a:p>
            <a:pPr lvl="5">
              <a:buNone/>
            </a:pPr>
            <a:r>
              <a:rPr lang="en-US" altLang="zh-CN" dirty="0" smtClean="0">
                <a:latin typeface="Times New Roman" pitchFamily="18" charset="0"/>
              </a:rPr>
              <a:t>                         -[f(x)</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baseline="-8000" dirty="0" smtClean="0">
                <a:latin typeface="Times New Roman" pitchFamily="18" charset="0"/>
              </a:rPr>
              <a:t>/</a:t>
            </a:r>
            <a:r>
              <a:rPr lang="en-US" altLang="zh-CN" dirty="0" smtClean="0">
                <a:latin typeface="Times New Roman" pitchFamily="18" charset="0"/>
              </a:rPr>
              <a:t>(x)+f(y)</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baseline="-8000" dirty="0" smtClean="0">
                <a:latin typeface="Times New Roman" pitchFamily="18" charset="0"/>
              </a:rPr>
              <a:t>/</a:t>
            </a:r>
            <a:r>
              <a:rPr lang="en-US" altLang="zh-CN" dirty="0" smtClean="0">
                <a:latin typeface="Times New Roman" pitchFamily="18" charset="0"/>
              </a:rPr>
              <a:t>(y)+f(a)</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baseline="-8000" dirty="0" smtClean="0">
                <a:latin typeface="Times New Roman" pitchFamily="18" charset="0"/>
              </a:rPr>
              <a:t>/</a:t>
            </a:r>
            <a:r>
              <a:rPr lang="en-US" altLang="zh-CN" dirty="0" smtClean="0">
                <a:latin typeface="Times New Roman" pitchFamily="18" charset="0"/>
              </a:rPr>
              <a:t>(a)+f(b)</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baseline="-8000" dirty="0" smtClean="0">
                <a:latin typeface="Times New Roman" pitchFamily="18" charset="0"/>
              </a:rPr>
              <a:t>/</a:t>
            </a:r>
            <a:r>
              <a:rPr lang="en-US" altLang="zh-CN" dirty="0" smtClean="0">
                <a:latin typeface="Times New Roman" pitchFamily="18" charset="0"/>
              </a:rPr>
              <a:t>(b)]</a:t>
            </a:r>
          </a:p>
          <a:p>
            <a:pPr lvl="5">
              <a:buNone/>
            </a:pPr>
            <a:r>
              <a:rPr lang="en-US" altLang="zh-CN" dirty="0" smtClean="0">
                <a:latin typeface="Times New Roman" pitchFamily="18" charset="0"/>
              </a:rPr>
              <a:t>                       =[f(x)</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(x)+f(y)</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(y)+f(a)</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(a)+f(b)</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(b)]</a:t>
            </a:r>
          </a:p>
          <a:p>
            <a:pPr lvl="5">
              <a:buNone/>
            </a:pPr>
            <a:r>
              <a:rPr lang="en-US" altLang="zh-CN" dirty="0" smtClean="0">
                <a:latin typeface="Times New Roman" pitchFamily="18" charset="0"/>
              </a:rPr>
              <a:t>                         -[f(x)</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(a)+f(y)</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(b)+f(a)</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(x)+f(b)</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(y)]</a:t>
            </a:r>
          </a:p>
          <a:p>
            <a:pPr lvl="5">
              <a:buNone/>
            </a:pPr>
            <a:r>
              <a:rPr lang="en-US" altLang="zh-CN" dirty="0" smtClean="0">
                <a:latin typeface="Times New Roman" pitchFamily="18" charset="0"/>
              </a:rPr>
              <a:t>                       =[f(x)-f(a)][</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(x)-</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(a)]+[f(y)-f(b)][</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(y)-</a:t>
            </a:r>
            <a:r>
              <a:rPr lang="en-US" altLang="zh-CN" dirty="0" err="1" smtClean="0">
                <a:latin typeface="Times New Roman" pitchFamily="18" charset="0"/>
              </a:rPr>
              <a:t>d</a:t>
            </a:r>
            <a:r>
              <a:rPr lang="en-US" altLang="zh-CN" baseline="-25000" dirty="0" err="1" smtClean="0">
                <a:latin typeface="Times New Roman" pitchFamily="18" charset="0"/>
              </a:rPr>
              <a:t>T</a:t>
            </a:r>
            <a:r>
              <a:rPr lang="en-US" altLang="zh-CN" dirty="0" smtClean="0">
                <a:latin typeface="Times New Roman" pitchFamily="18" charset="0"/>
              </a:rPr>
              <a:t>(b)] ≥0</a:t>
            </a:r>
          </a:p>
          <a:p>
            <a:pPr lvl="2"/>
            <a:r>
              <a:rPr lang="zh-CN" altLang="en-US" sz="2000" dirty="0" smtClean="0"/>
              <a:t>所以，</a:t>
            </a:r>
            <a:r>
              <a:rPr lang="en-US" altLang="zh-CN" sz="2000" dirty="0" smtClean="0"/>
              <a:t>T</a:t>
            </a:r>
            <a:r>
              <a:rPr lang="en-US" altLang="zh-CN" sz="2000" baseline="30000" dirty="0" smtClean="0"/>
              <a:t>/</a:t>
            </a:r>
            <a:r>
              <a:rPr lang="zh-CN" altLang="en-US" sz="2000" dirty="0" smtClean="0"/>
              <a:t>也是最优二元前缀码的二叉树，包含</a:t>
            </a:r>
            <a:r>
              <a:rPr lang="en-US" altLang="zh-CN" sz="2000" dirty="0" err="1" smtClean="0"/>
              <a:t>x,y</a:t>
            </a:r>
            <a:r>
              <a:rPr lang="zh-CN" altLang="en-US" sz="2000" dirty="0" smtClean="0"/>
              <a:t>兄弟在最深层。</a:t>
            </a:r>
          </a:p>
          <a:p>
            <a:pPr lvl="2">
              <a:buNone/>
            </a:pPr>
            <a:endParaRPr lang="zh-CN" altLang="en-US" sz="2000" dirty="0"/>
          </a:p>
        </p:txBody>
      </p:sp>
      <p:pic>
        <p:nvPicPr>
          <p:cNvPr id="4" name="图片 3" descr="huffman编码.png"/>
          <p:cNvPicPr>
            <a:picLocks noChangeAspect="1"/>
          </p:cNvPicPr>
          <p:nvPr/>
        </p:nvPicPr>
        <p:blipFill>
          <a:blip r:embed="rId2"/>
          <a:stretch>
            <a:fillRect/>
          </a:stretch>
        </p:blipFill>
        <p:spPr>
          <a:xfrm>
            <a:off x="357158" y="3929066"/>
            <a:ext cx="3214710" cy="19288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贪心算法的基本思想</a:t>
            </a:r>
            <a:endParaRPr lang="zh-CN" altLang="en-US" dirty="0"/>
          </a:p>
        </p:txBody>
      </p:sp>
      <p:sp>
        <p:nvSpPr>
          <p:cNvPr id="3" name="内容占位符 2"/>
          <p:cNvSpPr>
            <a:spLocks noGrp="1"/>
          </p:cNvSpPr>
          <p:nvPr>
            <p:ph idx="1"/>
          </p:nvPr>
        </p:nvSpPr>
        <p:spPr>
          <a:xfrm>
            <a:off x="214282" y="1142984"/>
            <a:ext cx="8715436" cy="4987941"/>
          </a:xfrm>
        </p:spPr>
        <p:txBody>
          <a:bodyPr/>
          <a:lstStyle/>
          <a:p>
            <a:pPr lvl="1"/>
            <a:r>
              <a:rPr lang="zh-CN" altLang="en-US" sz="2400" dirty="0" smtClean="0"/>
              <a:t>活动安排问题的策略</a:t>
            </a:r>
            <a:r>
              <a:rPr lang="en-US" altLang="zh-CN" sz="2400" dirty="0" smtClean="0"/>
              <a:t>3</a:t>
            </a:r>
            <a:r>
              <a:rPr lang="zh-CN" altLang="en-US" sz="2400" dirty="0" smtClean="0"/>
              <a:t>贪心算法正确性证明：归纳法</a:t>
            </a:r>
            <a:endParaRPr lang="en-US" altLang="zh-CN" sz="2400" dirty="0" smtClean="0"/>
          </a:p>
          <a:p>
            <a:pPr lvl="2"/>
            <a:r>
              <a:rPr lang="zh-CN" altLang="en-US" sz="2000" dirty="0" smtClean="0"/>
              <a:t>证：将活动按截止时间递增排列。归纳证明</a:t>
            </a:r>
            <a:r>
              <a:rPr lang="zh-CN" altLang="en-US" sz="2000" b="1" dirty="0" smtClean="0"/>
              <a:t>有</a:t>
            </a:r>
            <a:r>
              <a:rPr lang="zh-CN" altLang="en-US" sz="2000" dirty="0" smtClean="0"/>
              <a:t>最优解含算法前</a:t>
            </a:r>
            <a:r>
              <a:rPr lang="en-US" altLang="zh-CN" sz="2000" dirty="0" smtClean="0"/>
              <a:t>k</a:t>
            </a:r>
            <a:r>
              <a:rPr lang="zh-CN" altLang="en-US" sz="2000" dirty="0" smtClean="0"/>
              <a:t>步值。</a:t>
            </a:r>
            <a:endParaRPr lang="en-US" altLang="zh-CN" sz="2000" dirty="0" smtClean="0"/>
          </a:p>
          <a:p>
            <a:pPr lvl="2"/>
            <a:r>
              <a:rPr lang="en-US" altLang="zh-CN" sz="2000" dirty="0" smtClean="0"/>
              <a:t>K=1</a:t>
            </a:r>
            <a:r>
              <a:rPr lang="zh-CN" altLang="en-US" sz="2000" dirty="0" smtClean="0"/>
              <a:t>时，算法选择了活动</a:t>
            </a:r>
            <a:r>
              <a:rPr lang="en-US" altLang="zh-CN" sz="2000" dirty="0" smtClean="0"/>
              <a:t>1</a:t>
            </a:r>
            <a:r>
              <a:rPr lang="zh-CN" altLang="en-US" sz="2000" dirty="0" smtClean="0"/>
              <a:t>。设</a:t>
            </a:r>
            <a:r>
              <a:rPr lang="en-US" altLang="zh-CN" sz="2000" dirty="0" smtClean="0"/>
              <a:t>A={i</a:t>
            </a:r>
            <a:r>
              <a:rPr lang="en-US" altLang="zh-CN" sz="2000" baseline="-25000" dirty="0" smtClean="0"/>
              <a:t>1</a:t>
            </a:r>
            <a:r>
              <a:rPr lang="en-US" altLang="zh-CN" sz="2000" dirty="0" smtClean="0"/>
              <a:t>,i</a:t>
            </a:r>
            <a:r>
              <a:rPr lang="en-US" altLang="zh-CN" sz="2000" baseline="-25000" dirty="0" smtClean="0"/>
              <a:t>2</a:t>
            </a:r>
            <a:r>
              <a:rPr lang="en-US" altLang="zh-CN" sz="2000" dirty="0" smtClean="0"/>
              <a:t>,..,i</a:t>
            </a:r>
            <a:r>
              <a:rPr lang="en-US" altLang="zh-CN" sz="2000" baseline="-25000" dirty="0" smtClean="0"/>
              <a:t>j</a:t>
            </a:r>
            <a:r>
              <a:rPr lang="en-US" altLang="zh-CN" sz="2000" dirty="0" smtClean="0"/>
              <a:t>}</a:t>
            </a:r>
            <a:r>
              <a:rPr lang="zh-CN" altLang="en-US" sz="2000" dirty="0" smtClean="0"/>
              <a:t>是一个最优解，则</a:t>
            </a:r>
            <a:r>
              <a:rPr lang="en-US" altLang="zh-CN" sz="2000" dirty="0" smtClean="0"/>
              <a:t>A1={1,i</a:t>
            </a:r>
            <a:r>
              <a:rPr lang="en-US" altLang="zh-CN" sz="2000" baseline="-25000" dirty="0" smtClean="0"/>
              <a:t>2</a:t>
            </a:r>
            <a:r>
              <a:rPr lang="en-US" altLang="zh-CN" sz="2000" dirty="0" smtClean="0"/>
              <a:t>,..,i</a:t>
            </a:r>
            <a:r>
              <a:rPr lang="en-US" altLang="zh-CN" sz="2000" baseline="-25000" dirty="0" smtClean="0"/>
              <a:t>j</a:t>
            </a:r>
            <a:r>
              <a:rPr lang="en-US" altLang="zh-CN" sz="2000" dirty="0" smtClean="0"/>
              <a:t>}</a:t>
            </a:r>
            <a:r>
              <a:rPr lang="zh-CN" altLang="en-US" sz="2000" dirty="0"/>
              <a:t>也</a:t>
            </a:r>
            <a:r>
              <a:rPr lang="zh-CN" altLang="en-US" sz="2000" dirty="0" smtClean="0"/>
              <a:t>是一个最优解，因为活动</a:t>
            </a:r>
            <a:r>
              <a:rPr lang="en-US" altLang="zh-CN" sz="2000" dirty="0" smtClean="0"/>
              <a:t>1</a:t>
            </a:r>
            <a:r>
              <a:rPr lang="zh-CN" altLang="en-US" sz="2000" dirty="0" smtClean="0"/>
              <a:t>比</a:t>
            </a:r>
            <a:r>
              <a:rPr lang="en-US" altLang="zh-CN" sz="2000" dirty="0" smtClean="0"/>
              <a:t>i</a:t>
            </a:r>
            <a:r>
              <a:rPr lang="en-US" altLang="zh-CN" sz="2000" baseline="-25000" dirty="0" smtClean="0"/>
              <a:t>1</a:t>
            </a:r>
            <a:r>
              <a:rPr lang="zh-CN" altLang="en-US" sz="2000" dirty="0" smtClean="0"/>
              <a:t>结束时间更早，</a:t>
            </a:r>
            <a:r>
              <a:rPr lang="en-US" altLang="zh-CN" sz="2000" dirty="0" smtClean="0"/>
              <a:t>A1</a:t>
            </a:r>
            <a:r>
              <a:rPr lang="zh-CN" altLang="en-US" sz="2000" dirty="0" smtClean="0"/>
              <a:t>是相容的活动集。即算法的第一步导致最优解。</a:t>
            </a:r>
            <a:endParaRPr lang="en-US" altLang="zh-CN" sz="2000" dirty="0" smtClean="0"/>
          </a:p>
          <a:p>
            <a:pPr lvl="2"/>
            <a:r>
              <a:rPr lang="zh-CN" altLang="en-US" sz="2000" dirty="0" smtClean="0"/>
              <a:t>设对算法的第</a:t>
            </a:r>
            <a:r>
              <a:rPr lang="en-US" altLang="zh-CN" sz="2000" dirty="0" smtClean="0"/>
              <a:t>k</a:t>
            </a:r>
            <a:r>
              <a:rPr lang="zh-CN" altLang="en-US" sz="2000" dirty="0" smtClean="0"/>
              <a:t>步正确，令</a:t>
            </a:r>
            <a:r>
              <a:rPr lang="en-US" altLang="zh-CN" sz="2000" dirty="0" smtClean="0"/>
              <a:t>i</a:t>
            </a:r>
            <a:r>
              <a:rPr lang="en-US" altLang="zh-CN" sz="2000" baseline="-25000" dirty="0" smtClean="0"/>
              <a:t>1</a:t>
            </a:r>
            <a:r>
              <a:rPr lang="en-US" altLang="zh-CN" sz="2000" dirty="0" smtClean="0"/>
              <a:t>=1,i</a:t>
            </a:r>
            <a:r>
              <a:rPr lang="en-US" altLang="zh-CN" sz="2000" baseline="-25000" dirty="0" smtClean="0"/>
              <a:t>2</a:t>
            </a:r>
            <a:r>
              <a:rPr lang="en-US" altLang="zh-CN" sz="2000" dirty="0" smtClean="0"/>
              <a:t>,…</a:t>
            </a:r>
            <a:r>
              <a:rPr lang="en-US" altLang="zh-CN" sz="2000" dirty="0" err="1" smtClean="0"/>
              <a:t>i</a:t>
            </a:r>
            <a:r>
              <a:rPr lang="en-US" altLang="zh-CN" sz="2000" baseline="-25000" dirty="0" err="1" smtClean="0"/>
              <a:t>k</a:t>
            </a:r>
            <a:r>
              <a:rPr lang="zh-CN" altLang="en-US" sz="2000" dirty="0" smtClean="0"/>
              <a:t>是算法选择的活动序列，则存在最优解</a:t>
            </a:r>
            <a:r>
              <a:rPr lang="en-US" altLang="zh-CN" sz="2000" dirty="0" smtClean="0"/>
              <a:t>A={i</a:t>
            </a:r>
            <a:r>
              <a:rPr lang="en-US" altLang="zh-CN" sz="2000" baseline="-25000" dirty="0" smtClean="0"/>
              <a:t>1</a:t>
            </a:r>
            <a:r>
              <a:rPr lang="en-US" altLang="zh-CN" sz="2000" dirty="0" smtClean="0"/>
              <a:t>=1,i</a:t>
            </a:r>
            <a:r>
              <a:rPr lang="en-US" altLang="zh-CN" sz="2000" baseline="-25000" dirty="0" smtClean="0"/>
              <a:t>2</a:t>
            </a:r>
            <a:r>
              <a:rPr lang="en-US" altLang="zh-CN" sz="2000" dirty="0" smtClean="0"/>
              <a:t>,…</a:t>
            </a:r>
            <a:r>
              <a:rPr lang="en-US" altLang="zh-CN" sz="2000" dirty="0" err="1" smtClean="0"/>
              <a:t>i</a:t>
            </a:r>
            <a:r>
              <a:rPr lang="en-US" altLang="zh-CN" sz="2000" baseline="-25000" dirty="0" err="1" smtClean="0"/>
              <a:t>k</a:t>
            </a:r>
            <a:r>
              <a:rPr lang="en-US" altLang="zh-CN" sz="2000" dirty="0" smtClean="0"/>
              <a:t>} ∪B</a:t>
            </a:r>
            <a:r>
              <a:rPr lang="zh-CN" altLang="en-US" sz="2000" dirty="0" smtClean="0"/>
              <a:t>。令</a:t>
            </a:r>
            <a:r>
              <a:rPr lang="en-US" altLang="zh-CN" sz="2000" dirty="0" smtClean="0"/>
              <a:t>S</a:t>
            </a:r>
            <a:r>
              <a:rPr lang="en-US" altLang="zh-CN" sz="2000" baseline="30000" dirty="0" smtClean="0"/>
              <a:t>/</a:t>
            </a:r>
            <a:r>
              <a:rPr lang="zh-CN" altLang="en-US" sz="2000" dirty="0" smtClean="0"/>
              <a:t>是</a:t>
            </a:r>
            <a:r>
              <a:rPr lang="en-US" altLang="zh-CN" sz="2000" dirty="0" smtClean="0"/>
              <a:t>S</a:t>
            </a:r>
            <a:r>
              <a:rPr lang="zh-CN" altLang="en-US" sz="2000" dirty="0" smtClean="0"/>
              <a:t>中剩下的与</a:t>
            </a:r>
            <a:r>
              <a:rPr lang="en-US" altLang="zh-CN" sz="2000" dirty="0" smtClean="0"/>
              <a:t>i</a:t>
            </a:r>
            <a:r>
              <a:rPr lang="en-US" altLang="zh-CN" sz="2000" baseline="-25000" dirty="0" smtClean="0"/>
              <a:t>1</a:t>
            </a:r>
            <a:r>
              <a:rPr lang="en-US" altLang="zh-CN" sz="2000" dirty="0" smtClean="0"/>
              <a:t>=1,i</a:t>
            </a:r>
            <a:r>
              <a:rPr lang="en-US" altLang="zh-CN" sz="2000" baseline="-25000" dirty="0" smtClean="0"/>
              <a:t>2</a:t>
            </a:r>
            <a:r>
              <a:rPr lang="en-US" altLang="zh-CN" sz="2000" dirty="0" smtClean="0"/>
              <a:t>,…</a:t>
            </a:r>
            <a:r>
              <a:rPr lang="en-US" altLang="zh-CN" sz="2000" dirty="0" err="1" smtClean="0"/>
              <a:t>i</a:t>
            </a:r>
            <a:r>
              <a:rPr lang="en-US" altLang="zh-CN" sz="2000" baseline="-25000" dirty="0" err="1" smtClean="0"/>
              <a:t>k</a:t>
            </a:r>
            <a:r>
              <a:rPr lang="zh-CN" altLang="en-US" sz="2000" dirty="0" smtClean="0"/>
              <a:t>相容的活动，即</a:t>
            </a:r>
            <a:r>
              <a:rPr lang="en-US" altLang="zh-CN" sz="2000" dirty="0" smtClean="0"/>
              <a:t>S</a:t>
            </a:r>
            <a:r>
              <a:rPr lang="en-US" altLang="zh-CN" sz="2000" baseline="30000" dirty="0" smtClean="0"/>
              <a:t>/</a:t>
            </a:r>
            <a:r>
              <a:rPr lang="en-US" altLang="zh-CN" sz="2000" dirty="0" smtClean="0"/>
              <a:t>={</a:t>
            </a:r>
            <a:r>
              <a:rPr lang="en-US" altLang="zh-CN" sz="2000" dirty="0" err="1" smtClean="0"/>
              <a:t>j|s</a:t>
            </a:r>
            <a:r>
              <a:rPr lang="en-US" altLang="zh-CN" sz="2000" baseline="-25000" dirty="0" err="1" smtClean="0"/>
              <a:t>j</a:t>
            </a:r>
            <a:r>
              <a:rPr lang="en-US" altLang="zh-CN" sz="2000" dirty="0" smtClean="0"/>
              <a:t> ≥</a:t>
            </a:r>
            <a:r>
              <a:rPr lang="en-US" altLang="zh-CN" sz="2000" dirty="0" err="1" smtClean="0"/>
              <a:t>f</a:t>
            </a:r>
            <a:r>
              <a:rPr lang="en-US" altLang="zh-CN" sz="2000" baseline="-25000" dirty="0" err="1" smtClean="0"/>
              <a:t>i</a:t>
            </a:r>
            <a:r>
              <a:rPr lang="en-US" altLang="zh-CN" sz="2000" baseline="-40000" dirty="0" err="1" smtClean="0"/>
              <a:t>k</a:t>
            </a:r>
            <a:r>
              <a:rPr lang="en-US" altLang="zh-CN" sz="2000" dirty="0" err="1" smtClean="0"/>
              <a:t>,j</a:t>
            </a:r>
            <a:r>
              <a:rPr lang="en-US" altLang="zh-CN" sz="2000" dirty="0" smtClean="0"/>
              <a:t> ∈S},</a:t>
            </a:r>
            <a:r>
              <a:rPr lang="zh-CN" altLang="en-US" sz="2000" dirty="0" smtClean="0"/>
              <a:t>那么</a:t>
            </a:r>
            <a:r>
              <a:rPr lang="en-US" altLang="zh-CN" sz="2000" dirty="0" smtClean="0"/>
              <a:t>B</a:t>
            </a:r>
            <a:r>
              <a:rPr lang="zh-CN" altLang="en-US" sz="2000" dirty="0" smtClean="0"/>
              <a:t>是</a:t>
            </a:r>
            <a:r>
              <a:rPr lang="en-US" altLang="zh-CN" sz="2000" dirty="0" smtClean="0"/>
              <a:t>S</a:t>
            </a:r>
            <a:r>
              <a:rPr lang="en-US" altLang="zh-CN" sz="2000" baseline="30000" dirty="0" smtClean="0"/>
              <a:t>/</a:t>
            </a:r>
            <a:r>
              <a:rPr lang="zh-CN" altLang="en-US" sz="2000" dirty="0" smtClean="0"/>
              <a:t>的一个最优解。否则，若</a:t>
            </a:r>
            <a:r>
              <a:rPr lang="en-US" altLang="zh-CN" sz="2000" dirty="0" smtClean="0"/>
              <a:t>S</a:t>
            </a:r>
            <a:r>
              <a:rPr lang="en-US" altLang="zh-CN" sz="2000" baseline="30000" dirty="0" smtClean="0"/>
              <a:t>/</a:t>
            </a:r>
            <a:r>
              <a:rPr lang="zh-CN" altLang="en-US" sz="2000" dirty="0" smtClean="0"/>
              <a:t>的最优解是</a:t>
            </a:r>
            <a:r>
              <a:rPr lang="en-US" altLang="zh-CN" sz="2000" dirty="0" smtClean="0"/>
              <a:t>B</a:t>
            </a:r>
            <a:r>
              <a:rPr lang="en-US" altLang="zh-CN" sz="2000" baseline="30000" dirty="0" smtClean="0"/>
              <a:t>/</a:t>
            </a:r>
            <a:r>
              <a:rPr lang="zh-CN" altLang="en-US" sz="2000" dirty="0" smtClean="0"/>
              <a:t>且</a:t>
            </a:r>
            <a:r>
              <a:rPr lang="en-US" altLang="zh-CN" sz="2000" dirty="0" smtClean="0"/>
              <a:t>|B</a:t>
            </a:r>
            <a:r>
              <a:rPr lang="en-US" altLang="zh-CN" sz="2000" baseline="30000" dirty="0" smtClean="0"/>
              <a:t>/</a:t>
            </a:r>
            <a:r>
              <a:rPr lang="en-US" altLang="zh-CN" sz="2000" dirty="0" smtClean="0"/>
              <a:t>|&gt;|B|,</a:t>
            </a:r>
            <a:r>
              <a:rPr lang="zh-CN" altLang="en-US" sz="2000" dirty="0" smtClean="0"/>
              <a:t>那么用</a:t>
            </a:r>
            <a:r>
              <a:rPr lang="en-US" altLang="zh-CN" sz="2000" dirty="0" smtClean="0"/>
              <a:t>B</a:t>
            </a:r>
            <a:r>
              <a:rPr lang="en-US" altLang="zh-CN" sz="2000" baseline="30000" dirty="0" smtClean="0"/>
              <a:t>/</a:t>
            </a:r>
            <a:r>
              <a:rPr lang="zh-CN" altLang="en-US" sz="2000" dirty="0" smtClean="0"/>
              <a:t>替换</a:t>
            </a:r>
            <a:r>
              <a:rPr lang="en-US" altLang="zh-CN" sz="2000" dirty="0" smtClean="0"/>
              <a:t>B</a:t>
            </a:r>
            <a:r>
              <a:rPr lang="zh-CN" altLang="en-US" sz="2000" dirty="0" smtClean="0"/>
              <a:t>得到的解</a:t>
            </a:r>
            <a:r>
              <a:rPr lang="en-US" altLang="zh-CN" sz="2000" dirty="0" smtClean="0"/>
              <a:t>={i</a:t>
            </a:r>
            <a:r>
              <a:rPr lang="en-US" altLang="zh-CN" sz="2000" baseline="-25000" dirty="0" smtClean="0"/>
              <a:t>1</a:t>
            </a:r>
            <a:r>
              <a:rPr lang="en-US" altLang="zh-CN" sz="2000" dirty="0" smtClean="0"/>
              <a:t>=1,i</a:t>
            </a:r>
            <a:r>
              <a:rPr lang="en-US" altLang="zh-CN" sz="2000" baseline="-25000" dirty="0" smtClean="0"/>
              <a:t>2</a:t>
            </a:r>
            <a:r>
              <a:rPr lang="en-US" altLang="zh-CN" sz="2000" dirty="0" smtClean="0"/>
              <a:t>,…</a:t>
            </a:r>
            <a:r>
              <a:rPr lang="en-US" altLang="zh-CN" sz="2000" dirty="0" err="1" smtClean="0"/>
              <a:t>i</a:t>
            </a:r>
            <a:r>
              <a:rPr lang="en-US" altLang="zh-CN" sz="2000" baseline="-25000" dirty="0" err="1" smtClean="0"/>
              <a:t>k</a:t>
            </a:r>
            <a:r>
              <a:rPr lang="en-US" altLang="zh-CN" sz="2000" dirty="0" smtClean="0"/>
              <a:t>} ∪B</a:t>
            </a:r>
            <a:r>
              <a:rPr lang="en-US" altLang="zh-CN" sz="2000" baseline="30000" dirty="0" smtClean="0"/>
              <a:t>/</a:t>
            </a:r>
            <a:r>
              <a:rPr lang="zh-CN" altLang="en-US" sz="2000" dirty="0" smtClean="0"/>
              <a:t>比</a:t>
            </a:r>
            <a:r>
              <a:rPr lang="en-US" altLang="zh-CN" sz="2000" dirty="0" smtClean="0"/>
              <a:t>A</a:t>
            </a:r>
            <a:r>
              <a:rPr lang="zh-CN" altLang="en-US" sz="2000" dirty="0" smtClean="0"/>
              <a:t>活动更多，与</a:t>
            </a:r>
            <a:r>
              <a:rPr lang="en-US" altLang="zh-CN" sz="2000" dirty="0" smtClean="0"/>
              <a:t>A</a:t>
            </a:r>
            <a:r>
              <a:rPr lang="zh-CN" altLang="en-US" sz="2000" dirty="0" smtClean="0"/>
              <a:t>是最优解矛盾。</a:t>
            </a:r>
            <a:endParaRPr lang="en-US" altLang="zh-CN" sz="2000" dirty="0" smtClean="0"/>
          </a:p>
          <a:p>
            <a:pPr lvl="2"/>
            <a:r>
              <a:rPr lang="zh-CN" altLang="en-US" sz="2000" dirty="0" smtClean="0"/>
              <a:t>根据归纳假设，算法第一步选择结束时间最早的活动总是导致一个最优解，所以问题</a:t>
            </a:r>
            <a:r>
              <a:rPr lang="en-US" altLang="zh-CN" sz="2000" dirty="0" smtClean="0"/>
              <a:t>S</a:t>
            </a:r>
            <a:r>
              <a:rPr lang="en-US" altLang="zh-CN" sz="2000" baseline="30000" dirty="0" smtClean="0"/>
              <a:t>/</a:t>
            </a:r>
            <a:r>
              <a:rPr lang="zh-CN" altLang="en-US" sz="2000" dirty="0" smtClean="0"/>
              <a:t>存在一个最优解</a:t>
            </a:r>
            <a:r>
              <a:rPr lang="en-US" altLang="zh-CN" sz="2000" dirty="0" smtClean="0"/>
              <a:t>B*={i</a:t>
            </a:r>
            <a:r>
              <a:rPr lang="en-US" altLang="zh-CN" sz="2000" baseline="-25000" dirty="0" smtClean="0"/>
              <a:t>k+1</a:t>
            </a:r>
            <a:r>
              <a:rPr lang="en-US" altLang="zh-CN" sz="2000" dirty="0" smtClean="0"/>
              <a:t>,…}</a:t>
            </a:r>
            <a:r>
              <a:rPr lang="zh-CN" altLang="en-US" sz="2000" dirty="0" smtClean="0"/>
              <a:t>，</a:t>
            </a:r>
            <a:r>
              <a:rPr lang="en-US" altLang="zh-CN" sz="2000" dirty="0" smtClean="0"/>
              <a:t>|B*|=|B|</a:t>
            </a:r>
            <a:r>
              <a:rPr lang="zh-CN" altLang="en-US" sz="2000" dirty="0" smtClean="0"/>
              <a:t>。</a:t>
            </a:r>
            <a:endParaRPr lang="en-US" altLang="zh-CN" sz="2000" dirty="0" smtClean="0"/>
          </a:p>
          <a:p>
            <a:pPr lvl="2"/>
            <a:r>
              <a:rPr lang="zh-CN" altLang="en-US" sz="2000" dirty="0" smtClean="0"/>
              <a:t>于是</a:t>
            </a:r>
            <a:r>
              <a:rPr lang="en-US" altLang="zh-CN" sz="2000" dirty="0" smtClean="0"/>
              <a:t>A</a:t>
            </a:r>
            <a:r>
              <a:rPr lang="en-US" altLang="zh-CN" sz="2000" baseline="30000" dirty="0" smtClean="0"/>
              <a:t>/</a:t>
            </a:r>
            <a:r>
              <a:rPr lang="en-US" altLang="zh-CN" sz="2000" dirty="0" smtClean="0"/>
              <a:t>={i</a:t>
            </a:r>
            <a:r>
              <a:rPr lang="en-US" altLang="zh-CN" sz="2000" baseline="-25000" dirty="0" smtClean="0"/>
              <a:t>1</a:t>
            </a:r>
            <a:r>
              <a:rPr lang="en-US" altLang="zh-CN" sz="2000" dirty="0" smtClean="0"/>
              <a:t>=1,i</a:t>
            </a:r>
            <a:r>
              <a:rPr lang="en-US" altLang="zh-CN" sz="2000" baseline="-25000" dirty="0" smtClean="0"/>
              <a:t>2</a:t>
            </a:r>
            <a:r>
              <a:rPr lang="en-US" altLang="zh-CN" sz="2000" dirty="0" smtClean="0"/>
              <a:t>,…</a:t>
            </a:r>
            <a:r>
              <a:rPr lang="en-US" altLang="zh-CN" sz="2000" dirty="0" err="1" smtClean="0"/>
              <a:t>i</a:t>
            </a:r>
            <a:r>
              <a:rPr lang="en-US" altLang="zh-CN" sz="2000" baseline="-25000" dirty="0" err="1" smtClean="0"/>
              <a:t>k</a:t>
            </a:r>
            <a:r>
              <a:rPr lang="en-US" altLang="zh-CN" sz="2000" dirty="0" smtClean="0"/>
              <a:t>} ∪B*={i</a:t>
            </a:r>
            <a:r>
              <a:rPr lang="en-US" altLang="zh-CN" sz="2000" baseline="-25000" dirty="0" smtClean="0"/>
              <a:t>1</a:t>
            </a:r>
            <a:r>
              <a:rPr lang="en-US" altLang="zh-CN" sz="2000" dirty="0" smtClean="0"/>
              <a:t>=1,i</a:t>
            </a:r>
            <a:r>
              <a:rPr lang="en-US" altLang="zh-CN" sz="2000" baseline="-25000" dirty="0" smtClean="0"/>
              <a:t>2</a:t>
            </a:r>
            <a:r>
              <a:rPr lang="en-US" altLang="zh-CN" sz="2000" dirty="0" smtClean="0"/>
              <a:t>,…i</a:t>
            </a:r>
            <a:r>
              <a:rPr lang="en-US" altLang="zh-CN" sz="2000" baseline="-25000" dirty="0" smtClean="0"/>
              <a:t>k</a:t>
            </a:r>
            <a:r>
              <a:rPr lang="en-US" altLang="zh-CN" sz="2000" dirty="0" smtClean="0"/>
              <a:t>,i</a:t>
            </a:r>
            <a:r>
              <a:rPr lang="en-US" altLang="zh-CN" sz="2000" baseline="-25000" dirty="0" smtClean="0"/>
              <a:t>k+1</a:t>
            </a:r>
            <a:r>
              <a:rPr lang="en-US" altLang="zh-CN" sz="2000" dirty="0" smtClean="0"/>
              <a:t>} ∪</a:t>
            </a:r>
            <a:r>
              <a:rPr lang="zh-CN" altLang="en-US" sz="2000" dirty="0" smtClean="0"/>
              <a:t>（</a:t>
            </a:r>
            <a:r>
              <a:rPr lang="en-US" altLang="zh-CN" sz="2000" dirty="0" smtClean="0"/>
              <a:t>B*-{i</a:t>
            </a:r>
            <a:r>
              <a:rPr lang="en-US" altLang="zh-CN" sz="2000" baseline="-25000" dirty="0" smtClean="0"/>
              <a:t>k+1</a:t>
            </a:r>
            <a:r>
              <a:rPr lang="en-US" altLang="zh-CN" sz="2000" dirty="0" smtClean="0"/>
              <a:t>})</a:t>
            </a:r>
            <a:r>
              <a:rPr lang="zh-CN" altLang="en-US" sz="2000" dirty="0" smtClean="0"/>
              <a:t>与</a:t>
            </a:r>
            <a:r>
              <a:rPr lang="en-US" altLang="zh-CN" sz="2000" dirty="0" smtClean="0"/>
              <a:t>A</a:t>
            </a:r>
            <a:r>
              <a:rPr lang="zh-CN" altLang="en-US" sz="2000" dirty="0" smtClean="0"/>
              <a:t>的活动一样多，也是最优解，且包含了算法前</a:t>
            </a:r>
            <a:r>
              <a:rPr lang="en-US" altLang="zh-CN" sz="2000" dirty="0" smtClean="0"/>
              <a:t>k+1</a:t>
            </a:r>
            <a:r>
              <a:rPr lang="zh-CN" altLang="en-US" sz="2000" dirty="0" smtClean="0"/>
              <a:t>步选择的活动。算法步数是有限的，</a:t>
            </a:r>
            <a:r>
              <a:rPr lang="en-US" altLang="zh-CN" sz="2000" dirty="0" smtClean="0"/>
              <a:t>k</a:t>
            </a:r>
            <a:r>
              <a:rPr lang="zh-CN" altLang="en-US" sz="2000" dirty="0" smtClean="0"/>
              <a:t>是任意的，得证。</a:t>
            </a:r>
            <a:endParaRPr lang="zh-CN"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最优前缀码</a:t>
            </a:r>
            <a:endParaRPr lang="zh-CN" altLang="en-US" dirty="0"/>
          </a:p>
        </p:txBody>
      </p:sp>
      <p:sp>
        <p:nvSpPr>
          <p:cNvPr id="3" name="内容占位符 2"/>
          <p:cNvSpPr>
            <a:spLocks noGrp="1"/>
          </p:cNvSpPr>
          <p:nvPr>
            <p:ph idx="1"/>
          </p:nvPr>
        </p:nvSpPr>
        <p:spPr/>
        <p:txBody>
          <a:bodyPr/>
          <a:lstStyle/>
          <a:p>
            <a:pPr lvl="1"/>
            <a:r>
              <a:rPr lang="en-US" altLang="zh-CN" sz="2800" dirty="0" smtClean="0">
                <a:latin typeface="Times New Roman" pitchFamily="18" charset="0"/>
              </a:rPr>
              <a:t>Huffman</a:t>
            </a:r>
            <a:r>
              <a:rPr lang="zh-CN" altLang="en-US" sz="2800" dirty="0" smtClean="0">
                <a:latin typeface="Times New Roman" pitchFamily="18" charset="0"/>
              </a:rPr>
              <a:t>编码是最优编码</a:t>
            </a:r>
            <a:endParaRPr lang="en-US" altLang="zh-CN" sz="2800" dirty="0" smtClean="0">
              <a:latin typeface="Times New Roman" pitchFamily="18" charset="0"/>
            </a:endParaRPr>
          </a:p>
          <a:p>
            <a:pPr lvl="2">
              <a:lnSpc>
                <a:spcPct val="80000"/>
              </a:lnSpc>
            </a:pPr>
            <a:r>
              <a:rPr lang="zh-CN" altLang="en-US" sz="2000" dirty="0" smtClean="0">
                <a:latin typeface="Times New Roman" pitchFamily="18" charset="0"/>
              </a:rPr>
              <a:t>证：</a:t>
            </a:r>
            <a:r>
              <a:rPr lang="en-US" altLang="zh-CN" sz="2000" dirty="0" smtClean="0">
                <a:latin typeface="Times New Roman" pitchFamily="18" charset="0"/>
              </a:rPr>
              <a:t>n=2</a:t>
            </a:r>
            <a:r>
              <a:rPr lang="zh-CN" altLang="en-US" sz="2000" dirty="0" smtClean="0">
                <a:latin typeface="Times New Roman" pitchFamily="18" charset="0"/>
              </a:rPr>
              <a:t>显然正确。设命题对</a:t>
            </a:r>
            <a:r>
              <a:rPr lang="en-US" altLang="zh-CN" sz="2000" dirty="0" smtClean="0">
                <a:latin typeface="Times New Roman" pitchFamily="18" charset="0"/>
              </a:rPr>
              <a:t>n</a:t>
            </a:r>
            <a:r>
              <a:rPr lang="zh-CN" altLang="en-US" sz="2000" dirty="0" smtClean="0">
                <a:latin typeface="Times New Roman" pitchFamily="18" charset="0"/>
              </a:rPr>
              <a:t>成立。对于</a:t>
            </a:r>
            <a:r>
              <a:rPr lang="en-US" altLang="zh-CN" sz="2000" dirty="0" smtClean="0">
                <a:latin typeface="Times New Roman" pitchFamily="18" charset="0"/>
              </a:rPr>
              <a:t>|C|=n+1</a:t>
            </a:r>
            <a:r>
              <a:rPr lang="zh-CN" altLang="en-US" sz="2000" dirty="0" smtClean="0">
                <a:latin typeface="Times New Roman" pitchFamily="18" charset="0"/>
              </a:rPr>
              <a:t>，</a:t>
            </a:r>
            <a:endParaRPr lang="en-US" altLang="zh-CN" sz="2000" dirty="0" smtClean="0">
              <a:latin typeface="Times New Roman" pitchFamily="18" charset="0"/>
            </a:endParaRPr>
          </a:p>
          <a:p>
            <a:pPr lvl="2">
              <a:lnSpc>
                <a:spcPct val="80000"/>
              </a:lnSpc>
            </a:pPr>
            <a:r>
              <a:rPr lang="zh-CN" altLang="en-US" sz="2000" dirty="0" smtClean="0">
                <a:latin typeface="Times New Roman" pitchFamily="18" charset="0"/>
              </a:rPr>
              <a:t>设</a:t>
            </a:r>
            <a:r>
              <a:rPr lang="en-US" altLang="zh-CN" sz="2000" dirty="0" err="1" smtClean="0">
                <a:latin typeface="Times New Roman" pitchFamily="18" charset="0"/>
              </a:rPr>
              <a:t>x,y</a:t>
            </a:r>
            <a:r>
              <a:rPr lang="zh-CN" altLang="en-US" sz="2000" dirty="0" smtClean="0">
                <a:latin typeface="Times New Roman" pitchFamily="18" charset="0"/>
              </a:rPr>
              <a:t>是</a:t>
            </a:r>
            <a:r>
              <a:rPr lang="en-US" altLang="zh-CN" sz="2000" dirty="0" smtClean="0">
                <a:latin typeface="Times New Roman" pitchFamily="18" charset="0"/>
              </a:rPr>
              <a:t>C</a:t>
            </a:r>
            <a:r>
              <a:rPr lang="zh-CN" altLang="en-US" sz="2000" dirty="0" smtClean="0">
                <a:latin typeface="Times New Roman" pitchFamily="18" charset="0"/>
              </a:rPr>
              <a:t>中最小频率字符，令</a:t>
            </a:r>
            <a:r>
              <a:rPr lang="en-US" altLang="zh-CN" sz="2000" dirty="0" err="1" smtClean="0">
                <a:latin typeface="Times New Roman" pitchFamily="18" charset="0"/>
              </a:rPr>
              <a:t>x,y</a:t>
            </a:r>
            <a:r>
              <a:rPr lang="zh-CN" altLang="en-US" sz="2000" dirty="0" smtClean="0">
                <a:latin typeface="Times New Roman" pitchFamily="18" charset="0"/>
              </a:rPr>
              <a:t>的父节点代表一个新的字符</a:t>
            </a:r>
            <a:r>
              <a:rPr lang="en-US" altLang="zh-CN" sz="2000" dirty="0" smtClean="0">
                <a:latin typeface="Times New Roman" pitchFamily="18" charset="0"/>
              </a:rPr>
              <a:t>z</a:t>
            </a:r>
            <a:r>
              <a:rPr lang="zh-CN" altLang="en-US" sz="2000" dirty="0" smtClean="0">
                <a:latin typeface="Times New Roman" pitchFamily="18" charset="0"/>
              </a:rPr>
              <a:t>，出现频率为 ：</a:t>
            </a:r>
            <a:r>
              <a:rPr lang="en-US" altLang="zh-CN" sz="2000" dirty="0" smtClean="0">
                <a:latin typeface="Times New Roman" pitchFamily="18" charset="0"/>
              </a:rPr>
              <a:t>f(z)=f(x)+f(y) </a:t>
            </a:r>
            <a:r>
              <a:rPr lang="zh-CN" altLang="en-US" sz="2000" dirty="0" smtClean="0">
                <a:latin typeface="Times New Roman" pitchFamily="18" charset="0"/>
              </a:rPr>
              <a:t>。</a:t>
            </a:r>
          </a:p>
          <a:p>
            <a:pPr lvl="2">
              <a:lnSpc>
                <a:spcPct val="80000"/>
              </a:lnSpc>
            </a:pPr>
            <a:r>
              <a:rPr lang="zh-CN" altLang="en-US" sz="2000" dirty="0" smtClean="0">
                <a:latin typeface="Times New Roman" pitchFamily="18" charset="0"/>
              </a:rPr>
              <a:t>根据归纳假设，</a:t>
            </a:r>
            <a:r>
              <a:rPr lang="en-US" altLang="zh-CN" sz="2000" dirty="0" err="1" smtClean="0">
                <a:latin typeface="Times New Roman" pitchFamily="18" charset="0"/>
              </a:rPr>
              <a:t>huffman</a:t>
            </a:r>
            <a:r>
              <a:rPr lang="zh-CN" altLang="en-US" sz="2000" dirty="0" smtClean="0">
                <a:latin typeface="Times New Roman" pitchFamily="18" charset="0"/>
              </a:rPr>
              <a:t>编码可得到字符集</a:t>
            </a:r>
            <a:r>
              <a:rPr lang="en-US" altLang="zh-CN" sz="2000" dirty="0" smtClean="0">
                <a:latin typeface="Times New Roman" pitchFamily="18" charset="0"/>
              </a:rPr>
              <a:t>{C\{</a:t>
            </a:r>
            <a:r>
              <a:rPr lang="en-US" altLang="zh-CN" sz="2000" dirty="0" err="1" smtClean="0">
                <a:latin typeface="Times New Roman" pitchFamily="18" charset="0"/>
              </a:rPr>
              <a:t>x,y</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{z}</a:t>
            </a:r>
            <a:r>
              <a:rPr lang="zh-CN" altLang="en-US" sz="2000" dirty="0" smtClean="0">
                <a:latin typeface="Times New Roman" pitchFamily="18" charset="0"/>
              </a:rPr>
              <a:t> 的最优前缀编码树</a:t>
            </a:r>
            <a:r>
              <a:rPr lang="en-US" altLang="zh-CN" sz="2000" dirty="0" smtClean="0">
                <a:latin typeface="Times New Roman" pitchFamily="18" charset="0"/>
              </a:rPr>
              <a:t>T</a:t>
            </a:r>
            <a:r>
              <a:rPr lang="en-US" altLang="zh-CN" sz="2000" baseline="30000" dirty="0" smtClean="0">
                <a:latin typeface="Times New Roman" pitchFamily="18" charset="0"/>
              </a:rPr>
              <a:t>/</a:t>
            </a:r>
            <a:r>
              <a:rPr lang="zh-CN" altLang="en-US" sz="2000" dirty="0" smtClean="0">
                <a:latin typeface="Times New Roman" pitchFamily="18" charset="0"/>
              </a:rPr>
              <a:t>。将</a:t>
            </a:r>
            <a:r>
              <a:rPr lang="en-US" altLang="zh-CN" sz="2000" dirty="0" err="1" smtClean="0">
                <a:latin typeface="Times New Roman" pitchFamily="18" charset="0"/>
              </a:rPr>
              <a:t>x,y</a:t>
            </a:r>
            <a:r>
              <a:rPr lang="zh-CN" altLang="en-US" sz="2000" dirty="0" smtClean="0">
                <a:latin typeface="Times New Roman" pitchFamily="18" charset="0"/>
              </a:rPr>
              <a:t>加到</a:t>
            </a:r>
            <a:r>
              <a:rPr lang="en-US" altLang="zh-CN" sz="2000" dirty="0" smtClean="0">
                <a:latin typeface="Times New Roman" pitchFamily="18" charset="0"/>
              </a:rPr>
              <a:t>T</a:t>
            </a:r>
            <a:r>
              <a:rPr lang="en-US" altLang="zh-CN" sz="2000" baseline="30000" dirty="0" smtClean="0">
                <a:latin typeface="Times New Roman" pitchFamily="18" charset="0"/>
              </a:rPr>
              <a:t>/</a:t>
            </a:r>
            <a:r>
              <a:rPr lang="zh-CN" altLang="en-US" sz="2000" dirty="0" smtClean="0">
                <a:latin typeface="Times New Roman" pitchFamily="18" charset="0"/>
              </a:rPr>
              <a:t>上得到树</a:t>
            </a:r>
            <a:r>
              <a:rPr lang="en-US" altLang="zh-CN" sz="2000" dirty="0" smtClean="0">
                <a:latin typeface="Times New Roman" pitchFamily="18" charset="0"/>
              </a:rPr>
              <a:t>T</a:t>
            </a:r>
            <a:r>
              <a:rPr lang="zh-CN" altLang="en-US" sz="2000" dirty="0" smtClean="0">
                <a:latin typeface="Times New Roman" pitchFamily="18" charset="0"/>
              </a:rPr>
              <a:t>，则</a:t>
            </a:r>
            <a:r>
              <a:rPr lang="en-US" altLang="zh-CN" sz="2000" dirty="0" smtClean="0">
                <a:latin typeface="Times New Roman" pitchFamily="18" charset="0"/>
              </a:rPr>
              <a:t>T</a:t>
            </a:r>
            <a:r>
              <a:rPr lang="zh-CN" altLang="en-US" sz="2000" dirty="0" smtClean="0">
                <a:latin typeface="Times New Roman" pitchFamily="18" charset="0"/>
              </a:rPr>
              <a:t>就是</a:t>
            </a:r>
            <a:r>
              <a:rPr lang="en-US" altLang="zh-CN" sz="2000" dirty="0" err="1" smtClean="0">
                <a:latin typeface="Times New Roman" pitchFamily="18" charset="0"/>
              </a:rPr>
              <a:t>huffman</a:t>
            </a:r>
            <a:r>
              <a:rPr lang="zh-CN" altLang="en-US" sz="2000" dirty="0" smtClean="0">
                <a:latin typeface="Times New Roman" pitchFamily="18" charset="0"/>
              </a:rPr>
              <a:t>得到的关于</a:t>
            </a:r>
            <a:r>
              <a:rPr lang="en-US" altLang="zh-CN" sz="2000" dirty="0" smtClean="0">
                <a:latin typeface="Times New Roman" pitchFamily="18" charset="0"/>
              </a:rPr>
              <a:t>C</a:t>
            </a:r>
            <a:r>
              <a:rPr lang="zh-CN" altLang="en-US" sz="2000" dirty="0" smtClean="0">
                <a:latin typeface="Times New Roman" pitchFamily="18" charset="0"/>
              </a:rPr>
              <a:t>的编码树。下面证明</a:t>
            </a:r>
            <a:r>
              <a:rPr lang="en-US" altLang="zh-CN" sz="2000" dirty="0" smtClean="0">
                <a:latin typeface="Times New Roman" pitchFamily="18" charset="0"/>
              </a:rPr>
              <a:t>T</a:t>
            </a:r>
            <a:r>
              <a:rPr lang="zh-CN" altLang="en-US" sz="2000" dirty="0" smtClean="0">
                <a:latin typeface="Times New Roman" pitchFamily="18" charset="0"/>
              </a:rPr>
              <a:t>是</a:t>
            </a:r>
            <a:r>
              <a:rPr lang="en-US" altLang="zh-CN" sz="2000" dirty="0" smtClean="0">
                <a:latin typeface="Times New Roman" pitchFamily="18" charset="0"/>
              </a:rPr>
              <a:t>C</a:t>
            </a:r>
            <a:r>
              <a:rPr lang="zh-CN" altLang="en-US" sz="2000" dirty="0" smtClean="0">
                <a:latin typeface="Times New Roman" pitchFamily="18" charset="0"/>
              </a:rPr>
              <a:t>的最优前缀编码。</a:t>
            </a:r>
            <a:endParaRPr lang="en-US" altLang="zh-CN" sz="2000" dirty="0" smtClean="0">
              <a:latin typeface="Times New Roman" pitchFamily="18" charset="0"/>
            </a:endParaRPr>
          </a:p>
          <a:p>
            <a:pPr lvl="2">
              <a:lnSpc>
                <a:spcPct val="80000"/>
              </a:lnSpc>
            </a:pPr>
            <a:r>
              <a:rPr lang="zh-CN" altLang="en-US" sz="2000" dirty="0" smtClean="0">
                <a:latin typeface="Times New Roman" pitchFamily="18" charset="0"/>
              </a:rPr>
              <a:t>如不然，存在权更小的树</a:t>
            </a:r>
            <a:r>
              <a:rPr lang="en-US" altLang="zh-CN" sz="2000" dirty="0" smtClean="0">
                <a:latin typeface="Times New Roman" pitchFamily="18" charset="0"/>
              </a:rPr>
              <a:t>T*,</a:t>
            </a:r>
            <a:r>
              <a:rPr lang="zh-CN" altLang="en-US" sz="2000" dirty="0" smtClean="0">
                <a:latin typeface="Times New Roman" pitchFamily="18" charset="0"/>
              </a:rPr>
              <a:t>根据引理，</a:t>
            </a:r>
            <a:r>
              <a:rPr lang="en-US" altLang="zh-CN" sz="2000" dirty="0" err="1" smtClean="0">
                <a:latin typeface="Times New Roman" pitchFamily="18" charset="0"/>
              </a:rPr>
              <a:t>x,y</a:t>
            </a:r>
            <a:r>
              <a:rPr lang="zh-CN" altLang="en-US" sz="2000" dirty="0" smtClean="0">
                <a:latin typeface="Times New Roman" pitchFamily="18" charset="0"/>
              </a:rPr>
              <a:t>可以是</a:t>
            </a:r>
            <a:r>
              <a:rPr lang="en-US" altLang="zh-CN" sz="2000" dirty="0" smtClean="0">
                <a:latin typeface="Times New Roman" pitchFamily="18" charset="0"/>
              </a:rPr>
              <a:t>T*</a:t>
            </a:r>
            <a:r>
              <a:rPr lang="zh-CN" altLang="en-US" sz="2000" dirty="0" smtClean="0">
                <a:latin typeface="Times New Roman" pitchFamily="18" charset="0"/>
              </a:rPr>
              <a:t>的最深层树叶，去掉</a:t>
            </a:r>
            <a:r>
              <a:rPr lang="en-US" altLang="zh-CN" sz="2000" dirty="0" smtClean="0">
                <a:latin typeface="Times New Roman" pitchFamily="18" charset="0"/>
              </a:rPr>
              <a:t>T*</a:t>
            </a:r>
            <a:r>
              <a:rPr lang="zh-CN" altLang="en-US" sz="2000" dirty="0" smtClean="0">
                <a:latin typeface="Times New Roman" pitchFamily="18" charset="0"/>
              </a:rPr>
              <a:t>中的</a:t>
            </a:r>
            <a:r>
              <a:rPr lang="en-US" altLang="zh-CN" sz="2000" dirty="0" err="1" smtClean="0">
                <a:latin typeface="Times New Roman" pitchFamily="18" charset="0"/>
              </a:rPr>
              <a:t>x,y</a:t>
            </a:r>
            <a:r>
              <a:rPr lang="zh-CN" altLang="en-US" sz="2000" dirty="0" smtClean="0">
                <a:latin typeface="Times New Roman" pitchFamily="18" charset="0"/>
              </a:rPr>
              <a:t>，得到树</a:t>
            </a:r>
            <a:r>
              <a:rPr lang="en-US" altLang="zh-CN" sz="2000" dirty="0" smtClean="0">
                <a:latin typeface="Times New Roman" pitchFamily="18" charset="0"/>
              </a:rPr>
              <a:t>T*</a:t>
            </a:r>
            <a:r>
              <a:rPr lang="en-US" altLang="zh-CN" sz="2000" baseline="30000" dirty="0" smtClean="0">
                <a:latin typeface="Times New Roman" pitchFamily="18" charset="0"/>
              </a:rPr>
              <a:t>/</a:t>
            </a:r>
            <a:r>
              <a:rPr lang="zh-CN" altLang="en-US" sz="2000" dirty="0" smtClean="0">
                <a:latin typeface="Times New Roman" pitchFamily="18" charset="0"/>
              </a:rPr>
              <a:t>，满足</a:t>
            </a:r>
            <a:endParaRPr lang="en-US" altLang="zh-CN" sz="2000" dirty="0" smtClean="0">
              <a:latin typeface="Times New Roman" pitchFamily="18" charset="0"/>
            </a:endParaRPr>
          </a:p>
          <a:p>
            <a:pPr lvl="2">
              <a:lnSpc>
                <a:spcPct val="80000"/>
              </a:lnSpc>
            </a:pPr>
            <a:r>
              <a:rPr lang="en-US" altLang="zh-CN" sz="2000" dirty="0" smtClean="0">
                <a:latin typeface="Times New Roman" pitchFamily="18" charset="0"/>
              </a:rPr>
              <a:t>B(T*</a:t>
            </a:r>
            <a:r>
              <a:rPr lang="en-US" altLang="zh-CN" sz="2000" baseline="30000" dirty="0" smtClean="0">
                <a:latin typeface="Times New Roman" pitchFamily="18" charset="0"/>
              </a:rPr>
              <a:t>/</a:t>
            </a:r>
            <a:r>
              <a:rPr lang="en-US" altLang="zh-CN" sz="2000" dirty="0" smtClean="0">
                <a:latin typeface="Times New Roman" pitchFamily="18" charset="0"/>
              </a:rPr>
              <a:t>)=B(T*)-[f(x)+f(y)]&lt;B(T)-[f(x)+f(y)]=B(T</a:t>
            </a:r>
            <a:r>
              <a:rPr lang="en-US" altLang="zh-CN" sz="2000" baseline="30000" dirty="0" smtClean="0">
                <a:latin typeface="Times New Roman" pitchFamily="18" charset="0"/>
              </a:rPr>
              <a:t>/</a:t>
            </a:r>
            <a:r>
              <a:rPr lang="en-US" altLang="zh-CN" sz="2000" dirty="0" smtClean="0">
                <a:latin typeface="Times New Roman" pitchFamily="18" charset="0"/>
              </a:rPr>
              <a:t>)</a:t>
            </a:r>
          </a:p>
          <a:p>
            <a:pPr lvl="2">
              <a:lnSpc>
                <a:spcPct val="80000"/>
              </a:lnSpc>
            </a:pPr>
            <a:r>
              <a:rPr lang="zh-CN" altLang="en-US" sz="2000" dirty="0" smtClean="0">
                <a:latin typeface="Times New Roman" pitchFamily="18" charset="0"/>
              </a:rPr>
              <a:t>这与</a:t>
            </a:r>
            <a:r>
              <a:rPr lang="en-US" altLang="zh-CN" sz="2000" dirty="0" smtClean="0">
                <a:latin typeface="Times New Roman" pitchFamily="18" charset="0"/>
              </a:rPr>
              <a:t>T</a:t>
            </a:r>
            <a:r>
              <a:rPr lang="en-US" altLang="zh-CN" sz="2000" baseline="30000" dirty="0" smtClean="0">
                <a:latin typeface="Times New Roman" pitchFamily="18" charset="0"/>
              </a:rPr>
              <a:t>/</a:t>
            </a:r>
            <a:r>
              <a:rPr lang="zh-CN" altLang="en-US" sz="2000" dirty="0" smtClean="0">
                <a:latin typeface="Times New Roman" pitchFamily="18" charset="0"/>
              </a:rPr>
              <a:t>是</a:t>
            </a:r>
            <a:r>
              <a:rPr lang="en-US" altLang="zh-CN" sz="2000" dirty="0" smtClean="0">
                <a:latin typeface="Times New Roman" pitchFamily="18" charset="0"/>
              </a:rPr>
              <a:t>{C\{</a:t>
            </a:r>
            <a:r>
              <a:rPr lang="en-US" altLang="zh-CN" sz="2000" dirty="0" err="1" smtClean="0">
                <a:latin typeface="Times New Roman" pitchFamily="18" charset="0"/>
              </a:rPr>
              <a:t>x,y</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{z}</a:t>
            </a:r>
            <a:r>
              <a:rPr lang="zh-CN" altLang="en-US" sz="2000" dirty="0" smtClean="0">
                <a:latin typeface="Times New Roman" pitchFamily="18" charset="0"/>
              </a:rPr>
              <a:t> 的最优前缀码树矛盾。</a:t>
            </a:r>
          </a:p>
          <a:p>
            <a:pPr lvl="2"/>
            <a:r>
              <a:rPr lang="zh-CN" altLang="en-US" dirty="0" smtClean="0"/>
              <a:t>得证。</a:t>
            </a:r>
            <a:endParaRPr lang="en-US" altLang="zh-CN" dirty="0" smtClean="0"/>
          </a:p>
          <a:p>
            <a:pPr lvl="2"/>
            <a:r>
              <a:rPr lang="zh-CN" altLang="en-US" dirty="0" smtClean="0"/>
              <a:t>（也可以使用讲义给出的交换论证证明）</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贪心算法的基本思想</a:t>
            </a:r>
            <a:endParaRPr lang="zh-CN" altLang="en-US" dirty="0"/>
          </a:p>
        </p:txBody>
      </p:sp>
      <p:sp>
        <p:nvSpPr>
          <p:cNvPr id="3" name="内容占位符 2"/>
          <p:cNvSpPr>
            <a:spLocks noGrp="1"/>
          </p:cNvSpPr>
          <p:nvPr>
            <p:ph idx="1"/>
          </p:nvPr>
        </p:nvSpPr>
        <p:spPr/>
        <p:txBody>
          <a:bodyPr/>
          <a:lstStyle/>
          <a:p>
            <a:pPr lvl="1"/>
            <a:r>
              <a:rPr lang="zh-CN" altLang="en-US" dirty="0" smtClean="0"/>
              <a:t>例</a:t>
            </a:r>
            <a:r>
              <a:rPr lang="en-US" altLang="zh-CN" dirty="0" smtClean="0"/>
              <a:t>3</a:t>
            </a:r>
            <a:r>
              <a:rPr lang="zh-CN" altLang="en-US" dirty="0" smtClean="0"/>
              <a:t>：</a:t>
            </a:r>
            <a:r>
              <a:rPr lang="zh-CN" altLang="en-US" sz="2800" dirty="0" smtClean="0"/>
              <a:t>背包问题</a:t>
            </a:r>
            <a:endParaRPr lang="en-US" altLang="zh-CN" sz="2800" dirty="0" smtClean="0"/>
          </a:p>
          <a:p>
            <a:pPr lvl="2">
              <a:defRPr/>
            </a:pPr>
            <a:r>
              <a:rPr lang="zh-CN" altLang="en-US" sz="2000" dirty="0" smtClean="0"/>
              <a:t>背包容量为</a:t>
            </a:r>
            <a:r>
              <a:rPr lang="en-US" altLang="zh-CN" sz="2000" dirty="0" smtClean="0"/>
              <a:t>M</a:t>
            </a:r>
            <a:r>
              <a:rPr lang="zh-CN" altLang="en-US" sz="2000" dirty="0" smtClean="0"/>
              <a:t> ，物品件数 </a:t>
            </a:r>
            <a:r>
              <a:rPr lang="en-US" altLang="zh-CN" sz="2000" dirty="0" smtClean="0"/>
              <a:t>n</a:t>
            </a:r>
            <a:r>
              <a:rPr lang="zh-CN" altLang="en-US" sz="2000" dirty="0" smtClean="0"/>
              <a:t>。重量</a:t>
            </a:r>
            <a:r>
              <a:rPr lang="en-US" altLang="zh-CN" sz="2000" dirty="0" err="1" smtClean="0"/>
              <a:t>w</a:t>
            </a:r>
            <a:r>
              <a:rPr lang="en-US" altLang="zh-CN" sz="2000" baseline="-25000" dirty="0" err="1" smtClean="0"/>
              <a:t>i</a:t>
            </a:r>
            <a:r>
              <a:rPr lang="en-US" altLang="zh-CN" sz="2000" baseline="-25000" dirty="0" smtClean="0"/>
              <a:t> </a:t>
            </a:r>
            <a:r>
              <a:rPr lang="en-US" altLang="zh-CN" sz="2000" dirty="0" smtClean="0"/>
              <a:t>, </a:t>
            </a:r>
            <a:r>
              <a:rPr lang="zh-CN" altLang="en-US" sz="2000" dirty="0" smtClean="0"/>
              <a:t>价值</a:t>
            </a:r>
            <a:r>
              <a:rPr lang="en-US" altLang="zh-CN" sz="2000" dirty="0" smtClean="0"/>
              <a:t>p</a:t>
            </a:r>
            <a:r>
              <a:rPr lang="en-US" altLang="zh-CN" sz="2000" baseline="-25000" dirty="0" smtClean="0"/>
              <a:t>i</a:t>
            </a:r>
            <a:r>
              <a:rPr lang="zh-CN" altLang="en-US" sz="2000" baseline="-25000" dirty="0" smtClean="0"/>
              <a:t>，</a:t>
            </a:r>
            <a:r>
              <a:rPr lang="zh-CN" altLang="en-US" sz="2000" dirty="0" smtClean="0"/>
              <a:t>变量 </a:t>
            </a:r>
            <a:r>
              <a:rPr lang="en-US" altLang="zh-CN" sz="2000" dirty="0" smtClean="0"/>
              <a:t>x</a:t>
            </a:r>
            <a:r>
              <a:rPr lang="en-US" altLang="zh-CN" sz="2000" baseline="-25000" dirty="0" smtClean="0"/>
              <a:t>i</a:t>
            </a:r>
            <a:r>
              <a:rPr lang="en-US" altLang="zh-CN" sz="2000" dirty="0" smtClean="0"/>
              <a:t> ,  0</a:t>
            </a:r>
            <a:r>
              <a:rPr lang="en-US" altLang="zh-CN" sz="2000" dirty="0" smtClean="0">
                <a:sym typeface="Symbol" pitchFamily="18" charset="2"/>
              </a:rPr>
              <a:t>x</a:t>
            </a:r>
            <a:r>
              <a:rPr lang="en-US" altLang="zh-CN" sz="2000" baseline="-25000" dirty="0" smtClean="0">
                <a:sym typeface="Symbol" pitchFamily="18" charset="2"/>
              </a:rPr>
              <a:t>i</a:t>
            </a:r>
            <a:r>
              <a:rPr lang="en-US" altLang="zh-CN" sz="2000" dirty="0" smtClean="0">
                <a:sym typeface="Symbol" pitchFamily="18" charset="2"/>
              </a:rPr>
              <a:t>1</a:t>
            </a:r>
            <a:r>
              <a:rPr lang="zh-CN" altLang="en-US" sz="2000" dirty="0" smtClean="0">
                <a:sym typeface="Symbol" pitchFamily="18" charset="2"/>
              </a:rPr>
              <a:t>，</a:t>
            </a:r>
            <a:endParaRPr lang="en-US" altLang="zh-CN" sz="2000" dirty="0" smtClean="0">
              <a:sym typeface="Symbol" pitchFamily="18" charset="2"/>
            </a:endParaRPr>
          </a:p>
          <a:p>
            <a:pPr lvl="2">
              <a:defRPr/>
            </a:pPr>
            <a:r>
              <a:rPr lang="zh-CN" altLang="en-US" sz="2000" dirty="0" smtClean="0">
                <a:sym typeface="Symbol" pitchFamily="18" charset="2"/>
              </a:rPr>
              <a:t>数学模型：            </a:t>
            </a:r>
            <a:r>
              <a:rPr lang="en-US" altLang="zh-CN" sz="2000" dirty="0" err="1" smtClean="0">
                <a:sym typeface="Symbol" pitchFamily="18" charset="2"/>
              </a:rPr>
              <a:t>max∑p</a:t>
            </a:r>
            <a:r>
              <a:rPr lang="en-US" altLang="zh-CN" sz="2000" baseline="-25000" dirty="0" err="1" smtClean="0">
                <a:sym typeface="Symbol" pitchFamily="18" charset="2"/>
              </a:rPr>
              <a:t>i</a:t>
            </a:r>
            <a:r>
              <a:rPr lang="en-US" altLang="zh-CN" sz="2000" dirty="0" err="1" smtClean="0">
                <a:sym typeface="Symbol" pitchFamily="18" charset="2"/>
              </a:rPr>
              <a:t>x</a:t>
            </a:r>
            <a:r>
              <a:rPr lang="en-US" altLang="zh-CN" sz="2000" baseline="-25000" dirty="0" err="1" smtClean="0">
                <a:sym typeface="Symbol" pitchFamily="18" charset="2"/>
              </a:rPr>
              <a:t>i</a:t>
            </a:r>
            <a:endParaRPr lang="en-US" altLang="zh-CN" sz="2000" baseline="-25000" dirty="0" smtClean="0">
              <a:sym typeface="Symbol" pitchFamily="18" charset="2"/>
            </a:endParaRPr>
          </a:p>
          <a:p>
            <a:pPr lvl="2">
              <a:buNone/>
              <a:defRPr/>
            </a:pPr>
            <a:r>
              <a:rPr lang="en-US" altLang="zh-CN" sz="2000" baseline="-25000" dirty="0" smtClean="0">
                <a:sym typeface="Symbol" pitchFamily="18" charset="2"/>
              </a:rPr>
              <a:t> </a:t>
            </a:r>
            <a:r>
              <a:rPr lang="en-US" altLang="zh-CN" sz="2000" dirty="0" smtClean="0">
                <a:sym typeface="Symbol" pitchFamily="18" charset="2"/>
              </a:rPr>
              <a:t>                                  </a:t>
            </a:r>
            <a:r>
              <a:rPr lang="en-US" altLang="zh-CN" sz="2000" dirty="0" err="1" smtClean="0">
                <a:sym typeface="Symbol" pitchFamily="18" charset="2"/>
              </a:rPr>
              <a:t>s.t</a:t>
            </a:r>
            <a:r>
              <a:rPr lang="en-US" altLang="zh-CN" sz="2000" dirty="0" smtClean="0">
                <a:sym typeface="Symbol" pitchFamily="18" charset="2"/>
              </a:rPr>
              <a:t>. ∑</a:t>
            </a:r>
            <a:r>
              <a:rPr lang="en-US" altLang="zh-CN" sz="2000" dirty="0" err="1" smtClean="0">
                <a:sym typeface="Symbol" pitchFamily="18" charset="2"/>
              </a:rPr>
              <a:t>w</a:t>
            </a:r>
            <a:r>
              <a:rPr lang="en-US" altLang="zh-CN" sz="2000" baseline="-25000" dirty="0" err="1" smtClean="0">
                <a:sym typeface="Symbol" pitchFamily="18" charset="2"/>
              </a:rPr>
              <a:t>i</a:t>
            </a:r>
            <a:r>
              <a:rPr lang="en-US" altLang="zh-CN" sz="2000" dirty="0" err="1" smtClean="0">
                <a:sym typeface="Symbol" pitchFamily="18" charset="2"/>
              </a:rPr>
              <a:t>x</a:t>
            </a:r>
            <a:r>
              <a:rPr lang="en-US" altLang="zh-CN" sz="2000" baseline="-25000" dirty="0" err="1" smtClean="0">
                <a:sym typeface="Symbol" pitchFamily="18" charset="2"/>
              </a:rPr>
              <a:t>i</a:t>
            </a:r>
            <a:r>
              <a:rPr lang="en-US" altLang="zh-CN" sz="2000" baseline="-25000" dirty="0" smtClean="0">
                <a:sym typeface="Symbol" pitchFamily="18" charset="2"/>
              </a:rPr>
              <a:t> </a:t>
            </a:r>
            <a:r>
              <a:rPr lang="en-US" altLang="zh-CN" sz="2000" dirty="0" smtClean="0">
                <a:sym typeface="Symbol" pitchFamily="18" charset="2"/>
              </a:rPr>
              <a:t>M</a:t>
            </a:r>
          </a:p>
          <a:p>
            <a:pPr lvl="2">
              <a:defRPr/>
            </a:pPr>
            <a:r>
              <a:rPr lang="zh-CN" altLang="en-US" sz="2000" dirty="0" smtClean="0">
                <a:sym typeface="Symbol" pitchFamily="18" charset="2"/>
              </a:rPr>
              <a:t>贪心准则：</a:t>
            </a:r>
          </a:p>
          <a:p>
            <a:pPr lvl="2">
              <a:buNone/>
              <a:defRPr/>
            </a:pPr>
            <a:r>
              <a:rPr lang="zh-CN" altLang="en-US" sz="2000" dirty="0" smtClean="0">
                <a:sym typeface="Symbol" pitchFamily="18" charset="2"/>
              </a:rPr>
              <a:t>    </a:t>
            </a:r>
            <a:r>
              <a:rPr lang="en-US" altLang="zh-CN" sz="2000" dirty="0" smtClean="0">
                <a:sym typeface="Symbol" pitchFamily="18" charset="2"/>
              </a:rPr>
              <a:t>1. </a:t>
            </a:r>
            <a:r>
              <a:rPr lang="zh-CN" altLang="en-US" sz="2000" dirty="0" smtClean="0">
                <a:sym typeface="Symbol" pitchFamily="18" charset="2"/>
              </a:rPr>
              <a:t>价值大的物品优先装包；（</a:t>
            </a:r>
            <a:r>
              <a:rPr lang="en-US" altLang="zh-CN" sz="2000" dirty="0" smtClean="0">
                <a:sym typeface="Symbol" pitchFamily="18" charset="2"/>
              </a:rPr>
              <a:t>28.2</a:t>
            </a:r>
            <a:r>
              <a:rPr lang="zh-CN" altLang="en-US" sz="2000" dirty="0" smtClean="0">
                <a:sym typeface="Symbol" pitchFamily="18" charset="2"/>
              </a:rPr>
              <a:t>）</a:t>
            </a:r>
          </a:p>
          <a:p>
            <a:pPr lvl="2">
              <a:buNone/>
              <a:defRPr/>
            </a:pPr>
            <a:r>
              <a:rPr lang="zh-CN" altLang="en-US" sz="2000" dirty="0" smtClean="0">
                <a:sym typeface="Symbol" pitchFamily="18" charset="2"/>
              </a:rPr>
              <a:t>    </a:t>
            </a:r>
            <a:r>
              <a:rPr lang="en-US" altLang="zh-CN" sz="2000" dirty="0" smtClean="0">
                <a:sym typeface="Symbol" pitchFamily="18" charset="2"/>
              </a:rPr>
              <a:t>2. </a:t>
            </a:r>
            <a:r>
              <a:rPr lang="zh-CN" altLang="en-US" sz="2000" dirty="0" smtClean="0">
                <a:sym typeface="Symbol" pitchFamily="18" charset="2"/>
              </a:rPr>
              <a:t>重量轻的物品优先装包；  </a:t>
            </a:r>
            <a:r>
              <a:rPr lang="en-US" altLang="zh-CN" sz="2000" dirty="0" smtClean="0">
                <a:sym typeface="Symbol" pitchFamily="18" charset="2"/>
              </a:rPr>
              <a:t>(31)</a:t>
            </a:r>
            <a:endParaRPr lang="zh-CN" altLang="en-US" sz="2000" dirty="0" smtClean="0">
              <a:sym typeface="Symbol" pitchFamily="18" charset="2"/>
            </a:endParaRPr>
          </a:p>
          <a:p>
            <a:pPr lvl="2">
              <a:buNone/>
              <a:defRPr/>
            </a:pPr>
            <a:r>
              <a:rPr lang="zh-CN" altLang="en-US" sz="2000" dirty="0" smtClean="0">
                <a:sym typeface="Symbol" pitchFamily="18" charset="2"/>
              </a:rPr>
              <a:t>    </a:t>
            </a:r>
            <a:r>
              <a:rPr lang="en-US" altLang="zh-CN" sz="2000" dirty="0" smtClean="0">
                <a:sym typeface="Symbol" pitchFamily="18" charset="2"/>
              </a:rPr>
              <a:t>3. </a:t>
            </a:r>
            <a:r>
              <a:rPr lang="zh-CN" altLang="en-US" sz="2000" dirty="0" smtClean="0">
                <a:sym typeface="Symbol" pitchFamily="18" charset="2"/>
              </a:rPr>
              <a:t>单位价值大的物品优先装包。</a:t>
            </a:r>
            <a:r>
              <a:rPr lang="en-US" altLang="zh-CN" sz="2000" dirty="0" smtClean="0">
                <a:sym typeface="Symbol" pitchFamily="18" charset="2"/>
              </a:rPr>
              <a:t>(31.5)</a:t>
            </a:r>
            <a:endParaRPr lang="zh-CN" altLang="en-US" sz="2000" dirty="0" smtClean="0">
              <a:sym typeface="Symbol" pitchFamily="18" charset="2"/>
            </a:endParaRPr>
          </a:p>
          <a:p>
            <a:pPr lvl="2">
              <a:defRPr/>
            </a:pPr>
            <a:r>
              <a:rPr lang="zh-CN" altLang="en-US" sz="2000" b="1" dirty="0" smtClean="0">
                <a:latin typeface="Times New Roman" pitchFamily="18" charset="0"/>
                <a:sym typeface="Symbol" pitchFamily="18" charset="2"/>
              </a:rPr>
              <a:t>例子   </a:t>
            </a:r>
            <a:r>
              <a:rPr lang="en-US" altLang="zh-CN" sz="2000" dirty="0" smtClean="0">
                <a:latin typeface="Times New Roman" pitchFamily="18" charset="0"/>
                <a:sym typeface="Symbol" pitchFamily="18" charset="2"/>
              </a:rPr>
              <a:t>n=3, M=20, p=(25, 24, 15), w=(18,15,10) </a:t>
            </a:r>
          </a:p>
          <a:p>
            <a:pPr lvl="2">
              <a:defRPr/>
            </a:pPr>
            <a:r>
              <a:rPr lang="zh-CN" altLang="en-US" sz="2000" dirty="0" smtClean="0">
                <a:latin typeface="Times New Roman" pitchFamily="18" charset="0"/>
                <a:sym typeface="Symbol" pitchFamily="18" charset="2"/>
              </a:rPr>
              <a:t>结论：以“单位价值最大的物品优先装包”为贪心准则的  </a:t>
            </a:r>
            <a:endParaRPr lang="en-US" altLang="zh-CN" sz="2000" dirty="0" smtClean="0">
              <a:latin typeface="Times New Roman" pitchFamily="18" charset="0"/>
              <a:sym typeface="Symbol" pitchFamily="18" charset="2"/>
            </a:endParaRPr>
          </a:p>
          <a:p>
            <a:pPr marL="679450" lvl="2" indent="0">
              <a:buNone/>
              <a:defRPr/>
            </a:pPr>
            <a:r>
              <a:rPr lang="en-US" altLang="zh-CN" sz="2000" dirty="0" smtClean="0">
                <a:latin typeface="Times New Roman" pitchFamily="18" charset="0"/>
                <a:sym typeface="Symbol" pitchFamily="18" charset="2"/>
              </a:rPr>
              <a:t>         </a:t>
            </a:r>
            <a:r>
              <a:rPr lang="zh-CN" altLang="en-US" sz="2000" dirty="0" smtClean="0">
                <a:latin typeface="Times New Roman" pitchFamily="18" charset="0"/>
                <a:sym typeface="Symbol" pitchFamily="18" charset="2"/>
              </a:rPr>
              <a:t>贪心算法获得的效益值最大。</a:t>
            </a:r>
            <a:r>
              <a:rPr lang="en-US" altLang="zh-CN" sz="2000" dirty="0" smtClean="0">
                <a:latin typeface="Times New Roman" pitchFamily="18" charset="0"/>
                <a:sym typeface="Symbol" pitchFamily="18" charset="2"/>
              </a:rPr>
              <a:t>(</a:t>
            </a:r>
            <a:r>
              <a:rPr lang="zh-CN" altLang="en-US" sz="2000" dirty="0" smtClean="0">
                <a:latin typeface="Times New Roman" pitchFamily="18" charset="0"/>
                <a:sym typeface="Symbol" pitchFamily="18" charset="2"/>
              </a:rPr>
              <a:t>当然需要证明</a:t>
            </a:r>
            <a:r>
              <a:rPr lang="en-US" altLang="zh-CN" sz="2000" dirty="0" smtClean="0">
                <a:latin typeface="Times New Roman" pitchFamily="18" charset="0"/>
                <a:sym typeface="Symbol" pitchFamily="18" charset="2"/>
              </a:rPr>
              <a:t>)</a:t>
            </a:r>
            <a:endParaRPr lang="zh-CN" altLang="en-US" sz="2000" dirty="0" smtClean="0">
              <a:latin typeface="Times New Roman" pitchFamily="18" charset="0"/>
              <a:sym typeface="Symbol" pitchFamily="18" charset="2"/>
            </a:endParaRPr>
          </a:p>
          <a:p>
            <a:pPr lvl="2"/>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贪心算法的基本思想</a:t>
            </a:r>
            <a:endParaRPr lang="zh-CN" altLang="en-US" dirty="0"/>
          </a:p>
        </p:txBody>
      </p:sp>
      <p:sp>
        <p:nvSpPr>
          <p:cNvPr id="3" name="内容占位符 2"/>
          <p:cNvSpPr>
            <a:spLocks noGrp="1"/>
          </p:cNvSpPr>
          <p:nvPr>
            <p:ph idx="1"/>
          </p:nvPr>
        </p:nvSpPr>
        <p:spPr>
          <a:xfrm>
            <a:off x="457200" y="1428736"/>
            <a:ext cx="8229600" cy="4702189"/>
          </a:xfrm>
        </p:spPr>
        <p:txBody>
          <a:bodyPr/>
          <a:lstStyle/>
          <a:p>
            <a:pPr lvl="1"/>
            <a:r>
              <a:rPr lang="zh-CN" altLang="en-US" sz="2800" dirty="0" smtClean="0"/>
              <a:t>背包问题的贪心算法</a:t>
            </a:r>
            <a:endParaRPr lang="en-US" altLang="zh-CN" sz="2800" dirty="0" smtClean="0"/>
          </a:p>
          <a:p>
            <a:pPr lvl="2">
              <a:lnSpc>
                <a:spcPct val="80000"/>
              </a:lnSpc>
              <a:buNone/>
            </a:pPr>
            <a:r>
              <a:rPr lang="en-US" altLang="zh-CN" sz="2000" b="1" dirty="0" smtClean="0">
                <a:latin typeface="Times New Roman" pitchFamily="18" charset="0"/>
              </a:rPr>
              <a:t>proc </a:t>
            </a:r>
            <a:r>
              <a:rPr lang="en-US" altLang="zh-CN" sz="2000" b="1" dirty="0" err="1" smtClean="0">
                <a:latin typeface="Times New Roman" pitchFamily="18" charset="0"/>
              </a:rPr>
              <a:t>GreedyKnapsack</a:t>
            </a:r>
            <a:r>
              <a:rPr lang="en-US" altLang="zh-CN" sz="2000" b="1" dirty="0" smtClean="0">
                <a:latin typeface="Times New Roman" pitchFamily="18" charset="0"/>
              </a:rPr>
              <a:t> </a:t>
            </a:r>
            <a:r>
              <a:rPr lang="en-US" altLang="zh-CN" sz="2000" dirty="0" smtClean="0">
                <a:latin typeface="Times New Roman" pitchFamily="18" charset="0"/>
              </a:rPr>
              <a:t>(p, w, M, x, n) </a:t>
            </a:r>
          </a:p>
          <a:p>
            <a:pPr lvl="2">
              <a:lnSpc>
                <a:spcPct val="80000"/>
              </a:lnSpc>
              <a:buNone/>
            </a:pPr>
            <a:r>
              <a:rPr lang="en-US" altLang="zh-CN" sz="2000" b="1" dirty="0" smtClean="0">
                <a:latin typeface="Times New Roman" pitchFamily="18" charset="0"/>
              </a:rPr>
              <a:t>  float</a:t>
            </a:r>
            <a:r>
              <a:rPr lang="en-US" altLang="zh-CN" sz="2000" dirty="0" smtClean="0">
                <a:latin typeface="Times New Roman" pitchFamily="18" charset="0"/>
              </a:rPr>
              <a:t> p[1..n], w[1..n], x[1..n], M, </a:t>
            </a:r>
            <a:r>
              <a:rPr lang="en-US" altLang="zh-CN" sz="2000" dirty="0" err="1" smtClean="0">
                <a:latin typeface="Times New Roman" pitchFamily="18" charset="0"/>
              </a:rPr>
              <a:t>rc</a:t>
            </a:r>
            <a:r>
              <a:rPr lang="en-US" altLang="zh-CN" sz="2000" dirty="0" smtClean="0">
                <a:latin typeface="Times New Roman" pitchFamily="18" charset="0"/>
              </a:rPr>
              <a:t>;</a:t>
            </a:r>
          </a:p>
          <a:p>
            <a:pPr lvl="2">
              <a:lnSpc>
                <a:spcPct val="80000"/>
              </a:lnSpc>
              <a:buNone/>
            </a:pPr>
            <a:r>
              <a:rPr lang="en-US" altLang="zh-CN" sz="2000" b="1" dirty="0" smtClean="0">
                <a:latin typeface="Times New Roman" pitchFamily="18" charset="0"/>
              </a:rPr>
              <a:t>   integer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n;</a:t>
            </a:r>
          </a:p>
          <a:p>
            <a:pPr lvl="2">
              <a:lnSpc>
                <a:spcPct val="80000"/>
              </a:lnSpc>
              <a:buNone/>
            </a:pPr>
            <a:r>
              <a:rPr lang="en-US" altLang="zh-CN" sz="2000" dirty="0" smtClean="0">
                <a:latin typeface="Times New Roman" pitchFamily="18" charset="0"/>
              </a:rPr>
              <a:t>   x:= 0;  // </a:t>
            </a:r>
            <a:r>
              <a:rPr lang="zh-CN" altLang="en-US" sz="2000" dirty="0" smtClean="0">
                <a:latin typeface="Times New Roman" pitchFamily="18" charset="0"/>
              </a:rPr>
              <a:t>将解向量初始化为零</a:t>
            </a:r>
          </a:p>
          <a:p>
            <a:pPr lvl="2">
              <a:lnSpc>
                <a:spcPct val="80000"/>
              </a:lnSpc>
              <a:buNone/>
            </a:pPr>
            <a:r>
              <a:rPr lang="en-US" altLang="zh-CN" sz="2000" dirty="0" smtClean="0">
                <a:latin typeface="Times New Roman" pitchFamily="18" charset="0"/>
              </a:rPr>
              <a:t>   </a:t>
            </a:r>
            <a:r>
              <a:rPr lang="en-US" altLang="zh-CN" sz="2000" dirty="0" err="1" smtClean="0">
                <a:latin typeface="Times New Roman" pitchFamily="18" charset="0"/>
              </a:rPr>
              <a:t>rc</a:t>
            </a:r>
            <a:r>
              <a:rPr lang="en-US" altLang="zh-CN" sz="2000" dirty="0" smtClean="0">
                <a:latin typeface="Times New Roman" pitchFamily="18" charset="0"/>
              </a:rPr>
              <a:t>:= M; // </a:t>
            </a:r>
            <a:r>
              <a:rPr lang="zh-CN" altLang="en-US" sz="2000" dirty="0" smtClean="0">
                <a:latin typeface="Times New Roman" pitchFamily="18" charset="0"/>
              </a:rPr>
              <a:t>背包的剩余容量初始化为</a:t>
            </a:r>
            <a:r>
              <a:rPr lang="en-US" altLang="zh-CN" sz="2000" dirty="0" smtClean="0">
                <a:latin typeface="Times New Roman" pitchFamily="18" charset="0"/>
              </a:rPr>
              <a:t>M</a:t>
            </a:r>
          </a:p>
          <a:p>
            <a:pPr lvl="2">
              <a:lnSpc>
                <a:spcPct val="80000"/>
              </a:lnSpc>
              <a:buNone/>
            </a:pPr>
            <a:r>
              <a:rPr lang="en-US" altLang="zh-CN" sz="2000" dirty="0" smtClean="0">
                <a:latin typeface="Times New Roman" pitchFamily="18" charset="0"/>
              </a:rPr>
              <a:t>   </a:t>
            </a:r>
            <a:r>
              <a:rPr lang="en-US" altLang="zh-CN" sz="2000" b="1" dirty="0" smtClean="0">
                <a:latin typeface="Times New Roman" pitchFamily="18" charset="0"/>
              </a:rPr>
              <a:t>for</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smtClean="0">
                <a:latin typeface="Times New Roman" pitchFamily="18" charset="0"/>
              </a:rPr>
              <a:t> =1 to n </a:t>
            </a:r>
            <a:r>
              <a:rPr lang="en-US" altLang="zh-CN" sz="2000" b="1" dirty="0" smtClean="0">
                <a:latin typeface="Times New Roman" pitchFamily="18" charset="0"/>
              </a:rPr>
              <a:t>do</a:t>
            </a:r>
          </a:p>
          <a:p>
            <a:pPr lvl="2">
              <a:lnSpc>
                <a:spcPct val="80000"/>
              </a:lnSpc>
              <a:buNone/>
            </a:pPr>
            <a:r>
              <a:rPr lang="en-US" altLang="zh-CN" sz="2000" b="1" dirty="0" smtClean="0">
                <a:latin typeface="Times New Roman" pitchFamily="18" charset="0"/>
              </a:rPr>
              <a:t>         if </a:t>
            </a:r>
            <a:r>
              <a:rPr lang="en-US" altLang="zh-CN" sz="2000" dirty="0" smtClean="0">
                <a:latin typeface="Times New Roman" pitchFamily="18" charset="0"/>
              </a:rPr>
              <a:t>w[</a:t>
            </a:r>
            <a:r>
              <a:rPr lang="en-US" altLang="zh-CN" sz="2000" dirty="0" err="1" smtClean="0">
                <a:latin typeface="Times New Roman" pitchFamily="18" charset="0"/>
              </a:rPr>
              <a:t>i</a:t>
            </a:r>
            <a:r>
              <a:rPr lang="en-US" altLang="zh-CN" sz="2000"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 </a:t>
            </a:r>
            <a:r>
              <a:rPr lang="en-US" altLang="zh-CN" sz="2000" dirty="0" err="1" smtClean="0">
                <a:latin typeface="Times New Roman" pitchFamily="18" charset="0"/>
              </a:rPr>
              <a:t>rc</a:t>
            </a:r>
            <a:r>
              <a:rPr lang="en-US" altLang="zh-CN" sz="2000" dirty="0" smtClean="0">
                <a:latin typeface="Times New Roman" pitchFamily="18" charset="0"/>
              </a:rPr>
              <a:t> </a:t>
            </a:r>
            <a:r>
              <a:rPr lang="en-US" altLang="zh-CN" sz="2000" b="1" dirty="0" smtClean="0">
                <a:latin typeface="Times New Roman" pitchFamily="18" charset="0"/>
              </a:rPr>
              <a:t>then</a:t>
            </a:r>
            <a:endParaRPr lang="en-US" altLang="zh-CN" sz="2000" dirty="0" smtClean="0">
              <a:latin typeface="Times New Roman" pitchFamily="18" charset="0"/>
            </a:endParaRPr>
          </a:p>
          <a:p>
            <a:pPr lvl="2">
              <a:lnSpc>
                <a:spcPct val="80000"/>
              </a:lnSpc>
              <a:buNone/>
            </a:pPr>
            <a:r>
              <a:rPr lang="en-US" altLang="zh-CN" sz="2000" dirty="0" smtClean="0">
                <a:latin typeface="Times New Roman" pitchFamily="18" charset="0"/>
              </a:rPr>
              <a:t>           x[</a:t>
            </a:r>
            <a:r>
              <a:rPr lang="en-US" altLang="zh-CN" sz="2000" dirty="0" err="1" smtClean="0">
                <a:latin typeface="Times New Roman" pitchFamily="18" charset="0"/>
              </a:rPr>
              <a:t>i</a:t>
            </a:r>
            <a:r>
              <a:rPr lang="en-US" altLang="zh-CN" sz="2000" dirty="0" smtClean="0">
                <a:latin typeface="Times New Roman" pitchFamily="18" charset="0"/>
              </a:rPr>
              <a:t>]:=1; </a:t>
            </a:r>
            <a:r>
              <a:rPr lang="en-US" altLang="zh-CN" sz="2000" dirty="0" err="1" smtClean="0">
                <a:latin typeface="Times New Roman" pitchFamily="18" charset="0"/>
              </a:rPr>
              <a:t>rc</a:t>
            </a:r>
            <a:r>
              <a:rPr lang="en-US" altLang="zh-CN" sz="2000" dirty="0" smtClean="0">
                <a:latin typeface="Times New Roman" pitchFamily="18" charset="0"/>
              </a:rPr>
              <a:t>:=</a:t>
            </a:r>
            <a:r>
              <a:rPr lang="en-US" altLang="zh-CN" sz="2000" dirty="0" err="1" smtClean="0">
                <a:latin typeface="Times New Roman" pitchFamily="18" charset="0"/>
              </a:rPr>
              <a:t>rc</a:t>
            </a:r>
            <a:r>
              <a:rPr lang="en-US" altLang="zh-CN" sz="2000" dirty="0" smtClean="0">
                <a:latin typeface="Times New Roman" pitchFamily="18" charset="0"/>
              </a:rPr>
              <a:t>-w[</a:t>
            </a:r>
            <a:r>
              <a:rPr lang="en-US" altLang="zh-CN" sz="2000" dirty="0" err="1" smtClean="0">
                <a:latin typeface="Times New Roman" pitchFamily="18" charset="0"/>
              </a:rPr>
              <a:t>i</a:t>
            </a:r>
            <a:r>
              <a:rPr lang="en-US" altLang="zh-CN" sz="2000" dirty="0" smtClean="0">
                <a:latin typeface="Times New Roman" pitchFamily="18" charset="0"/>
              </a:rPr>
              <a:t>];</a:t>
            </a:r>
          </a:p>
          <a:p>
            <a:pPr lvl="2">
              <a:lnSpc>
                <a:spcPct val="80000"/>
              </a:lnSpc>
              <a:buNone/>
            </a:pPr>
            <a:r>
              <a:rPr lang="en-US" altLang="zh-CN" sz="2000" dirty="0" smtClean="0">
                <a:latin typeface="Times New Roman" pitchFamily="18" charset="0"/>
              </a:rPr>
              <a:t>         else break; </a:t>
            </a:r>
            <a:r>
              <a:rPr lang="en-US" altLang="zh-CN" sz="2000" b="1" dirty="0" smtClean="0">
                <a:latin typeface="Times New Roman" pitchFamily="18" charset="0"/>
              </a:rPr>
              <a:t>end{if}</a:t>
            </a:r>
            <a:endParaRPr lang="en-US" altLang="zh-CN" sz="2000" dirty="0" smtClean="0">
              <a:latin typeface="Times New Roman" pitchFamily="18" charset="0"/>
            </a:endParaRPr>
          </a:p>
          <a:p>
            <a:pPr lvl="2">
              <a:lnSpc>
                <a:spcPct val="80000"/>
              </a:lnSpc>
              <a:buNone/>
            </a:pPr>
            <a:r>
              <a:rPr lang="en-US" altLang="zh-CN" sz="2000" dirty="0" smtClean="0">
                <a:latin typeface="Times New Roman" pitchFamily="18" charset="0"/>
              </a:rPr>
              <a:t>  </a:t>
            </a:r>
            <a:r>
              <a:rPr lang="en-US" altLang="zh-CN" sz="2000" b="1" dirty="0" smtClean="0">
                <a:latin typeface="Times New Roman" pitchFamily="18" charset="0"/>
              </a:rPr>
              <a:t>end{for}</a:t>
            </a:r>
            <a:endParaRPr lang="en-US" altLang="zh-CN" sz="2000" dirty="0" smtClean="0">
              <a:latin typeface="Times New Roman" pitchFamily="18" charset="0"/>
            </a:endParaRPr>
          </a:p>
          <a:p>
            <a:pPr lvl="2">
              <a:lnSpc>
                <a:spcPct val="80000"/>
              </a:lnSpc>
              <a:buNone/>
            </a:pPr>
            <a:r>
              <a:rPr lang="en-US" altLang="zh-CN" sz="2000" dirty="0" smtClean="0">
                <a:latin typeface="Times New Roman" pitchFamily="18" charset="0"/>
              </a:rPr>
              <a:t>      </a:t>
            </a:r>
            <a:r>
              <a:rPr lang="en-US" altLang="zh-CN" sz="2000" b="1" dirty="0" smtClean="0">
                <a:latin typeface="Times New Roman" pitchFamily="18" charset="0"/>
              </a:rPr>
              <a:t>if</a:t>
            </a:r>
            <a:r>
              <a:rPr lang="en-US" altLang="zh-CN" sz="2000" dirty="0" smtClean="0">
                <a:latin typeface="Times New Roman" pitchFamily="18" charset="0"/>
              </a:rPr>
              <a:t> </a:t>
            </a:r>
            <a:r>
              <a:rPr lang="en-US" altLang="zh-CN" sz="2000" dirty="0" err="1" smtClean="0">
                <a:latin typeface="Times New Roman" pitchFamily="18" charset="0"/>
              </a:rPr>
              <a:t>i</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n</a:t>
            </a:r>
            <a:r>
              <a:rPr lang="en-US" altLang="zh-CN" sz="2000" dirty="0" smtClean="0">
                <a:latin typeface="Times New Roman" pitchFamily="18" charset="0"/>
              </a:rPr>
              <a:t> </a:t>
            </a:r>
            <a:r>
              <a:rPr lang="en-US" altLang="zh-CN" sz="2000" b="1" dirty="0" smtClean="0">
                <a:latin typeface="Times New Roman" pitchFamily="18" charset="0"/>
              </a:rPr>
              <a:t>then</a:t>
            </a:r>
            <a:endParaRPr lang="en-US" altLang="zh-CN" sz="2000" dirty="0" smtClean="0">
              <a:latin typeface="Times New Roman" pitchFamily="18" charset="0"/>
            </a:endParaRPr>
          </a:p>
          <a:p>
            <a:pPr lvl="2">
              <a:lnSpc>
                <a:spcPct val="80000"/>
              </a:lnSpc>
              <a:buNone/>
            </a:pPr>
            <a:r>
              <a:rPr lang="en-US" altLang="zh-CN" sz="2000" dirty="0" smtClean="0">
                <a:latin typeface="Times New Roman" pitchFamily="18" charset="0"/>
              </a:rPr>
              <a:t>         x[</a:t>
            </a:r>
            <a:r>
              <a:rPr lang="en-US" altLang="zh-CN" sz="2000" dirty="0" err="1" smtClean="0">
                <a:latin typeface="Times New Roman" pitchFamily="18" charset="0"/>
              </a:rPr>
              <a:t>i</a:t>
            </a:r>
            <a:r>
              <a:rPr lang="en-US" altLang="zh-CN" sz="2000" dirty="0" smtClean="0">
                <a:latin typeface="Times New Roman" pitchFamily="18" charset="0"/>
              </a:rPr>
              <a:t>]:=</a:t>
            </a:r>
            <a:r>
              <a:rPr lang="en-US" altLang="zh-CN" sz="2000" dirty="0" err="1" smtClean="0">
                <a:latin typeface="Times New Roman" pitchFamily="18" charset="0"/>
              </a:rPr>
              <a:t>rc</a:t>
            </a:r>
            <a:r>
              <a:rPr lang="en-US" altLang="zh-CN" sz="2000" dirty="0" smtClean="0">
                <a:latin typeface="Times New Roman" pitchFamily="18" charset="0"/>
              </a:rPr>
              <a:t>/w[</a:t>
            </a:r>
            <a:r>
              <a:rPr lang="en-US" altLang="zh-CN" sz="2000" dirty="0" err="1" smtClean="0">
                <a:latin typeface="Times New Roman" pitchFamily="18" charset="0"/>
              </a:rPr>
              <a:t>i</a:t>
            </a:r>
            <a:r>
              <a:rPr lang="en-US" altLang="zh-CN" sz="2000" dirty="0" smtClean="0">
                <a:latin typeface="Times New Roman" pitchFamily="18" charset="0"/>
              </a:rPr>
              <a:t>];</a:t>
            </a:r>
          </a:p>
          <a:p>
            <a:pPr lvl="2">
              <a:lnSpc>
                <a:spcPct val="80000"/>
              </a:lnSpc>
              <a:buNone/>
            </a:pPr>
            <a:r>
              <a:rPr lang="en-US" altLang="zh-CN" sz="2000" dirty="0" smtClean="0">
                <a:latin typeface="Times New Roman" pitchFamily="18" charset="0"/>
              </a:rPr>
              <a:t>      </a:t>
            </a:r>
            <a:r>
              <a:rPr lang="en-US" altLang="zh-CN" sz="2000" b="1" dirty="0" smtClean="0">
                <a:latin typeface="Times New Roman" pitchFamily="18" charset="0"/>
              </a:rPr>
              <a:t>end{if}</a:t>
            </a:r>
          </a:p>
          <a:p>
            <a:pPr lvl="2">
              <a:lnSpc>
                <a:spcPct val="80000"/>
              </a:lnSpc>
              <a:buNone/>
            </a:pPr>
            <a:r>
              <a:rPr lang="en-US" altLang="zh-CN" sz="2000" b="1" dirty="0" smtClean="0">
                <a:latin typeface="Times New Roman" pitchFamily="18" charset="0"/>
              </a:rPr>
              <a:t>end{</a:t>
            </a:r>
            <a:r>
              <a:rPr lang="en-US" altLang="zh-CN" sz="2000" b="1" dirty="0" err="1" smtClean="0">
                <a:latin typeface="Times New Roman" pitchFamily="18" charset="0"/>
              </a:rPr>
              <a:t>GreedyKnapsack</a:t>
            </a:r>
            <a:r>
              <a:rPr lang="en-US" altLang="zh-CN" sz="2000" b="1" dirty="0" smtClean="0">
                <a:latin typeface="Times New Roman" pitchFamily="18" charset="0"/>
              </a:rPr>
              <a:t>}</a:t>
            </a:r>
            <a:r>
              <a:rPr lang="en-US" altLang="zh-CN" sz="2000" dirty="0" smtClean="0">
                <a:latin typeface="Times New Roman" pitchFamily="18" charset="0"/>
              </a:rPr>
              <a:t> </a:t>
            </a:r>
            <a:endParaRPr lang="zh-CN" altLang="en-US" sz="2000" dirty="0" smtClean="0">
              <a:latin typeface="Times New Roman" pitchFamily="18" charset="0"/>
            </a:endParaRPr>
          </a:p>
        </p:txBody>
      </p:sp>
      <p:sp>
        <p:nvSpPr>
          <p:cNvPr id="5" name="TextBox 4"/>
          <p:cNvSpPr txBox="1"/>
          <p:nvPr/>
        </p:nvSpPr>
        <p:spPr>
          <a:xfrm>
            <a:off x="5072066" y="1928802"/>
            <a:ext cx="3857653" cy="1077218"/>
          </a:xfrm>
          <a:prstGeom prst="rect">
            <a:avLst/>
          </a:prstGeom>
          <a:noFill/>
        </p:spPr>
        <p:txBody>
          <a:bodyPr wrap="square" rtlCol="0">
            <a:spAutoFit/>
          </a:bodyPr>
          <a:lstStyle/>
          <a:p>
            <a:pPr algn="l">
              <a:lnSpc>
                <a:spcPct val="80000"/>
              </a:lnSpc>
            </a:pPr>
            <a:r>
              <a:rPr lang="en-US" altLang="zh-CN" sz="2000" dirty="0" smtClean="0">
                <a:latin typeface="Times New Roman" pitchFamily="18" charset="0"/>
              </a:rPr>
              <a:t>//</a:t>
            </a:r>
            <a:r>
              <a:rPr lang="zh-CN" altLang="en-US" sz="2000" dirty="0" smtClean="0">
                <a:latin typeface="Times New Roman" pitchFamily="18" charset="0"/>
              </a:rPr>
              <a:t>价值数组</a:t>
            </a:r>
            <a:r>
              <a:rPr lang="en-US" altLang="zh-CN" sz="2000" dirty="0" smtClean="0">
                <a:latin typeface="Times New Roman" pitchFamily="18" charset="0"/>
              </a:rPr>
              <a:t>p[1..n]</a:t>
            </a:r>
            <a:r>
              <a:rPr lang="zh-CN" altLang="en-US" sz="2000" dirty="0" smtClean="0">
                <a:latin typeface="Times New Roman" pitchFamily="18" charset="0"/>
              </a:rPr>
              <a:t>、重量数组</a:t>
            </a:r>
            <a:endParaRPr lang="en-US" altLang="zh-CN" sz="2000" dirty="0" smtClean="0">
              <a:latin typeface="Times New Roman" pitchFamily="18" charset="0"/>
            </a:endParaRPr>
          </a:p>
          <a:p>
            <a:pPr algn="l">
              <a:lnSpc>
                <a:spcPct val="80000"/>
              </a:lnSpc>
            </a:pPr>
            <a:r>
              <a:rPr lang="zh-CN" altLang="en-US" sz="2000" dirty="0" smtClean="0">
                <a:latin typeface="Times New Roman" pitchFamily="18" charset="0"/>
              </a:rPr>
              <a:t> </a:t>
            </a:r>
            <a:r>
              <a:rPr lang="en-US" altLang="zh-CN" sz="2000" dirty="0" smtClean="0">
                <a:latin typeface="Times New Roman" pitchFamily="18" charset="0"/>
              </a:rPr>
              <a:t>//w[1..n]</a:t>
            </a:r>
            <a:r>
              <a:rPr lang="zh-CN" altLang="en-US" sz="2000" dirty="0" smtClean="0">
                <a:latin typeface="Times New Roman" pitchFamily="18" charset="0"/>
              </a:rPr>
              <a:t>，它们元素的排列</a:t>
            </a:r>
            <a:endParaRPr lang="en-US" altLang="zh-CN" sz="2000" dirty="0" smtClean="0">
              <a:latin typeface="Times New Roman" pitchFamily="18" charset="0"/>
            </a:endParaRPr>
          </a:p>
          <a:p>
            <a:pPr algn="l">
              <a:lnSpc>
                <a:spcPct val="80000"/>
              </a:lnSpc>
            </a:pPr>
            <a:r>
              <a:rPr lang="en-US" altLang="zh-CN" sz="2000" dirty="0" smtClean="0">
                <a:latin typeface="Times New Roman" pitchFamily="18" charset="0"/>
              </a:rPr>
              <a:t>//</a:t>
            </a:r>
            <a:r>
              <a:rPr lang="zh-CN" altLang="en-US" sz="2000" dirty="0" smtClean="0">
                <a:latin typeface="Times New Roman" pitchFamily="18" charset="0"/>
              </a:rPr>
              <a:t>顺序满</a:t>
            </a:r>
            <a:r>
              <a:rPr lang="en-US" altLang="zh-CN" sz="2000" dirty="0" smtClean="0">
                <a:latin typeface="Times New Roman" pitchFamily="18" charset="0"/>
              </a:rPr>
              <a:t>p[</a:t>
            </a:r>
            <a:r>
              <a:rPr lang="en-US" altLang="zh-CN" sz="2000" dirty="0" err="1" smtClean="0">
                <a:latin typeface="Times New Roman" pitchFamily="18" charset="0"/>
              </a:rPr>
              <a:t>i</a:t>
            </a:r>
            <a:r>
              <a:rPr lang="en-US" altLang="zh-CN" sz="2000" dirty="0" smtClean="0">
                <a:latin typeface="Times New Roman" pitchFamily="18" charset="0"/>
              </a:rPr>
              <a:t>]/w[</a:t>
            </a:r>
            <a:r>
              <a:rPr lang="en-US" altLang="zh-CN" sz="2000" dirty="0" err="1" smtClean="0">
                <a:latin typeface="Times New Roman" pitchFamily="18" charset="0"/>
              </a:rPr>
              <a:t>i</a:t>
            </a:r>
            <a:r>
              <a:rPr lang="en-US" altLang="zh-CN" sz="2000" dirty="0" smtClean="0">
                <a:latin typeface="Times New Roman" pitchFamily="18" charset="0"/>
              </a:rPr>
              <a:t>]≥p[i+1]/w[i+1] </a:t>
            </a:r>
          </a:p>
          <a:p>
            <a:pPr algn="l">
              <a:lnSpc>
                <a:spcPct val="80000"/>
              </a:lnSpc>
            </a:pPr>
            <a:r>
              <a:rPr lang="en-US" altLang="zh-CN" sz="2000" dirty="0" smtClean="0">
                <a:latin typeface="Times New Roman" pitchFamily="18" charset="0"/>
              </a:rPr>
              <a:t> //M</a:t>
            </a:r>
            <a:r>
              <a:rPr lang="zh-CN" altLang="en-US" sz="2000" dirty="0" smtClean="0">
                <a:latin typeface="Times New Roman" pitchFamily="18" charset="0"/>
              </a:rPr>
              <a:t>是背包容量，</a:t>
            </a:r>
            <a:r>
              <a:rPr lang="en-US" altLang="zh-CN" sz="2000" dirty="0" smtClean="0">
                <a:latin typeface="Times New Roman" pitchFamily="18" charset="0"/>
              </a:rPr>
              <a:t>x[1..n]</a:t>
            </a:r>
            <a:r>
              <a:rPr lang="zh-CN" altLang="en-US" sz="2000" dirty="0" smtClean="0">
                <a:latin typeface="Times New Roman" pitchFamily="18" charset="0"/>
              </a:rPr>
              <a:t>是解向量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dirty="0" smtClean="0"/>
              <a:t>贪心算法的基本思想</a:t>
            </a:r>
            <a:endParaRPr lang="zh-CN" altLang="en-US" dirty="0"/>
          </a:p>
        </p:txBody>
      </p:sp>
      <p:sp>
        <p:nvSpPr>
          <p:cNvPr id="3" name="内容占位符 2"/>
          <p:cNvSpPr>
            <a:spLocks noGrp="1"/>
          </p:cNvSpPr>
          <p:nvPr>
            <p:ph idx="1"/>
          </p:nvPr>
        </p:nvSpPr>
        <p:spPr>
          <a:xfrm>
            <a:off x="457200" y="1285860"/>
            <a:ext cx="8229600" cy="4845065"/>
          </a:xfrm>
        </p:spPr>
        <p:txBody>
          <a:bodyPr/>
          <a:lstStyle/>
          <a:p>
            <a:pPr lvl="1"/>
            <a:r>
              <a:rPr lang="en-US" altLang="zh-CN" sz="2800" dirty="0" smtClean="0">
                <a:latin typeface="Times New Roman" pitchFamily="18" charset="0"/>
              </a:rPr>
              <a:t>Greedy Knapsack</a:t>
            </a:r>
            <a:r>
              <a:rPr lang="zh-CN" altLang="en-US" sz="2800" dirty="0" smtClean="0">
                <a:latin typeface="Times New Roman" pitchFamily="18" charset="0"/>
              </a:rPr>
              <a:t>正确性证明：交换论证法</a:t>
            </a:r>
            <a:endParaRPr lang="en-US" altLang="zh-CN" sz="2800" dirty="0" smtClean="0">
              <a:latin typeface="Times New Roman" pitchFamily="18" charset="0"/>
            </a:endParaRPr>
          </a:p>
          <a:p>
            <a:pPr lvl="2"/>
            <a:r>
              <a:rPr lang="zh-CN" altLang="en-US" sz="2000" dirty="0" smtClean="0"/>
              <a:t>反证法：设</a:t>
            </a:r>
            <a:r>
              <a:rPr lang="en-US" altLang="zh-CN" sz="2000" b="1" dirty="0" smtClean="0">
                <a:latin typeface="Times New Roman" pitchFamily="18" charset="0"/>
              </a:rPr>
              <a:t>Greedy Knapsack </a:t>
            </a:r>
            <a:r>
              <a:rPr lang="zh-CN" altLang="en-US" sz="2000" dirty="0" smtClean="0"/>
              <a:t>给出的解 </a:t>
            </a:r>
            <a:r>
              <a:rPr lang="en-US" altLang="zh-CN" sz="2000" dirty="0" smtClean="0"/>
              <a:t>x=(x</a:t>
            </a:r>
            <a:r>
              <a:rPr lang="en-US" altLang="zh-CN" sz="2000" baseline="-25000" dirty="0" smtClean="0"/>
              <a:t>1</a:t>
            </a:r>
            <a:r>
              <a:rPr lang="en-US" altLang="zh-CN" sz="2000" dirty="0" smtClean="0"/>
              <a:t>,x</a:t>
            </a:r>
            <a:r>
              <a:rPr lang="en-US" altLang="zh-CN" sz="2000" baseline="-25000" dirty="0" smtClean="0"/>
              <a:t>2</a:t>
            </a:r>
            <a:r>
              <a:rPr lang="en-US" altLang="zh-CN" sz="2000" dirty="0" smtClean="0"/>
              <a:t>,…</a:t>
            </a:r>
            <a:r>
              <a:rPr lang="en-US" altLang="zh-CN" sz="2000" dirty="0" err="1" smtClean="0"/>
              <a:t>x</a:t>
            </a:r>
            <a:r>
              <a:rPr lang="en-US" altLang="zh-CN" sz="2000" baseline="-25000" dirty="0" err="1" smtClean="0"/>
              <a:t>n</a:t>
            </a:r>
            <a:r>
              <a:rPr lang="en-US" altLang="zh-CN" sz="2000" dirty="0" smtClean="0"/>
              <a:t>)</a:t>
            </a:r>
            <a:r>
              <a:rPr lang="zh-CN" altLang="en-US" sz="2000" dirty="0" smtClean="0"/>
              <a:t> 不是最优 解，据算法可设</a:t>
            </a:r>
            <a:r>
              <a:rPr lang="en-US" altLang="zh-CN" sz="2000" dirty="0" smtClean="0"/>
              <a:t>x</a:t>
            </a:r>
            <a:r>
              <a:rPr lang="en-US" altLang="zh-CN" sz="2000" baseline="-25000" dirty="0" smtClean="0"/>
              <a:t>1</a:t>
            </a:r>
            <a:r>
              <a:rPr lang="en-US" altLang="zh-CN" sz="2000" dirty="0" smtClean="0"/>
              <a:t>=x</a:t>
            </a:r>
            <a:r>
              <a:rPr lang="en-US" altLang="zh-CN" sz="2000" baseline="-25000" dirty="0" smtClean="0"/>
              <a:t>2</a:t>
            </a:r>
            <a:r>
              <a:rPr lang="en-US" altLang="zh-CN" sz="2000" dirty="0" smtClean="0"/>
              <a:t>=..=x</a:t>
            </a:r>
            <a:r>
              <a:rPr lang="en-US" altLang="zh-CN" sz="2000" baseline="-25000" dirty="0" smtClean="0"/>
              <a:t>j-1</a:t>
            </a:r>
            <a:r>
              <a:rPr lang="en-US" altLang="zh-CN" sz="2000" dirty="0" smtClean="0"/>
              <a:t>=1,0 ≤</a:t>
            </a:r>
            <a:r>
              <a:rPr lang="en-US" altLang="zh-CN" sz="2000" dirty="0" err="1" smtClean="0"/>
              <a:t>x</a:t>
            </a:r>
            <a:r>
              <a:rPr lang="en-US" altLang="zh-CN" sz="2000" baseline="-25000" dirty="0" err="1" smtClean="0"/>
              <a:t>j</a:t>
            </a:r>
            <a:r>
              <a:rPr lang="en-US" altLang="zh-CN" sz="2000" dirty="0" smtClean="0"/>
              <a:t>&lt;1,x</a:t>
            </a:r>
            <a:r>
              <a:rPr lang="en-US" altLang="zh-CN" sz="2000" baseline="-25000" dirty="0" smtClean="0"/>
              <a:t>i</a:t>
            </a:r>
            <a:r>
              <a:rPr lang="en-US" altLang="zh-CN" sz="2000" dirty="0" smtClean="0"/>
              <a:t>=0,j&lt;</a:t>
            </a:r>
            <a:r>
              <a:rPr lang="en-US" altLang="zh-CN" sz="2000" dirty="0" err="1" smtClean="0"/>
              <a:t>i≤n</a:t>
            </a:r>
            <a:r>
              <a:rPr lang="zh-CN" altLang="en-US" sz="2000" dirty="0" smtClean="0"/>
              <a:t>。</a:t>
            </a:r>
          </a:p>
          <a:p>
            <a:pPr lvl="2"/>
            <a:r>
              <a:rPr lang="zh-CN" altLang="en-US" sz="2000" dirty="0" smtClean="0"/>
              <a:t>设</a:t>
            </a:r>
            <a:r>
              <a:rPr lang="en-US" altLang="zh-CN" sz="2000" dirty="0" smtClean="0"/>
              <a:t>y=(y</a:t>
            </a:r>
            <a:r>
              <a:rPr lang="en-US" altLang="zh-CN" sz="2000" baseline="-25000" dirty="0" smtClean="0"/>
              <a:t>1</a:t>
            </a:r>
            <a:r>
              <a:rPr lang="en-US" altLang="zh-CN" sz="2000" dirty="0" smtClean="0"/>
              <a:t>,y</a:t>
            </a:r>
            <a:r>
              <a:rPr lang="en-US" altLang="zh-CN" sz="2000" baseline="-25000" dirty="0" smtClean="0"/>
              <a:t>2</a:t>
            </a:r>
            <a:r>
              <a:rPr lang="en-US" altLang="zh-CN" sz="2000" dirty="0" smtClean="0"/>
              <a:t>,…</a:t>
            </a:r>
            <a:r>
              <a:rPr lang="en-US" altLang="zh-CN" sz="2000" dirty="0" err="1" smtClean="0"/>
              <a:t>y</a:t>
            </a:r>
            <a:r>
              <a:rPr lang="en-US" altLang="zh-CN" sz="2000" baseline="-25000" dirty="0" err="1" smtClean="0"/>
              <a:t>n</a:t>
            </a:r>
            <a:r>
              <a:rPr lang="en-US" altLang="zh-CN" sz="2000" dirty="0" smtClean="0"/>
              <a:t>)</a:t>
            </a:r>
            <a:r>
              <a:rPr lang="zh-CN" altLang="en-US" sz="2000" dirty="0" smtClean="0"/>
              <a:t>是一个最优解，</a:t>
            </a:r>
            <a:r>
              <a:rPr lang="en-US" altLang="zh-CN" sz="2000" dirty="0" smtClean="0"/>
              <a:t>k</a:t>
            </a:r>
            <a:r>
              <a:rPr lang="zh-CN" altLang="en-US" sz="2000" dirty="0" smtClean="0"/>
              <a:t>是使</a:t>
            </a:r>
            <a:r>
              <a:rPr lang="en-US" altLang="zh-CN" sz="2000" dirty="0" err="1" smtClean="0"/>
              <a:t>y</a:t>
            </a:r>
            <a:r>
              <a:rPr lang="en-US" altLang="zh-CN" sz="2000" baseline="-25000" dirty="0" err="1" smtClean="0"/>
              <a:t>k</a:t>
            </a:r>
            <a:r>
              <a:rPr lang="en-US" altLang="zh-CN" sz="2000" dirty="0" smtClean="0"/>
              <a:t> ≠</a:t>
            </a:r>
            <a:r>
              <a:rPr lang="en-US" altLang="zh-CN" sz="2000" dirty="0" err="1" smtClean="0"/>
              <a:t>x</a:t>
            </a:r>
            <a:r>
              <a:rPr lang="en-US" altLang="zh-CN" sz="2000" baseline="-25000" dirty="0" err="1" smtClean="0"/>
              <a:t>k</a:t>
            </a:r>
            <a:r>
              <a:rPr lang="zh-CN" altLang="en-US" sz="2000" dirty="0" smtClean="0"/>
              <a:t>的最小下标，</a:t>
            </a:r>
            <a:r>
              <a:rPr lang="zh-CN" altLang="en-US" sz="2000" b="1" dirty="0" smtClean="0"/>
              <a:t>则</a:t>
            </a:r>
            <a:r>
              <a:rPr lang="en-US" altLang="zh-CN" sz="2000" b="1" dirty="0" err="1" smtClean="0"/>
              <a:t>y</a:t>
            </a:r>
            <a:r>
              <a:rPr lang="en-US" altLang="zh-CN" sz="2000" b="1" baseline="-25000" dirty="0" err="1" smtClean="0"/>
              <a:t>k</a:t>
            </a:r>
            <a:r>
              <a:rPr lang="en-US" altLang="zh-CN" sz="2000" b="1" dirty="0" smtClean="0"/>
              <a:t>&lt;</a:t>
            </a:r>
            <a:r>
              <a:rPr lang="en-US" altLang="zh-CN" sz="2000" b="1" dirty="0" err="1" smtClean="0"/>
              <a:t>x</a:t>
            </a:r>
            <a:r>
              <a:rPr lang="en-US" altLang="zh-CN" sz="2000" b="1" baseline="-25000" dirty="0" err="1" smtClean="0"/>
              <a:t>k</a:t>
            </a:r>
            <a:r>
              <a:rPr lang="zh-CN" altLang="en-US" sz="2000" dirty="0" smtClean="0"/>
              <a:t>。因为，</a:t>
            </a:r>
            <a:r>
              <a:rPr lang="en-US" altLang="zh-CN" sz="2000" dirty="0" smtClean="0"/>
              <a:t>k&lt;j</a:t>
            </a:r>
            <a:r>
              <a:rPr lang="zh-CN" altLang="en-US" sz="2000" dirty="0" smtClean="0"/>
              <a:t>时，</a:t>
            </a:r>
            <a:r>
              <a:rPr lang="en-US" altLang="zh-CN" sz="2000" dirty="0" err="1" smtClean="0"/>
              <a:t>x</a:t>
            </a:r>
            <a:r>
              <a:rPr lang="en-US" altLang="zh-CN" sz="2000" baseline="-25000" dirty="0" err="1" smtClean="0"/>
              <a:t>k</a:t>
            </a:r>
            <a:r>
              <a:rPr lang="en-US" altLang="zh-CN" sz="2000" dirty="0" smtClean="0"/>
              <a:t>=1,</a:t>
            </a:r>
            <a:r>
              <a:rPr lang="zh-CN" altLang="en-US" sz="2000" dirty="0" smtClean="0"/>
              <a:t>自然成立；</a:t>
            </a:r>
            <a:r>
              <a:rPr lang="en-US" altLang="zh-CN" sz="2000" dirty="0" smtClean="0"/>
              <a:t>k ≥j</a:t>
            </a:r>
            <a:r>
              <a:rPr lang="zh-CN" altLang="en-US" sz="2000" dirty="0" smtClean="0"/>
              <a:t>时，若</a:t>
            </a:r>
            <a:r>
              <a:rPr lang="en-US" altLang="zh-CN" sz="2000" dirty="0" err="1" smtClean="0"/>
              <a:t>x</a:t>
            </a:r>
            <a:r>
              <a:rPr lang="en-US" altLang="zh-CN" sz="2000" baseline="-25000" dirty="0" err="1" smtClean="0"/>
              <a:t>k</a:t>
            </a:r>
            <a:r>
              <a:rPr lang="en-US" altLang="zh-CN" sz="2000" dirty="0" smtClean="0"/>
              <a:t>&lt;</a:t>
            </a:r>
            <a:r>
              <a:rPr lang="en-US" altLang="zh-CN" sz="2000" dirty="0" err="1" smtClean="0"/>
              <a:t>y</a:t>
            </a:r>
            <a:r>
              <a:rPr lang="en-US" altLang="zh-CN" sz="2000" baseline="-25000" dirty="0" err="1" smtClean="0"/>
              <a:t>k</a:t>
            </a:r>
            <a:r>
              <a:rPr lang="zh-CN" altLang="en-US" sz="2000" dirty="0" smtClean="0"/>
              <a:t>，则因</a:t>
            </a:r>
            <a:r>
              <a:rPr lang="en-US" altLang="zh-CN" sz="2000" dirty="0" smtClean="0"/>
              <a:t>x</a:t>
            </a:r>
            <a:r>
              <a:rPr lang="en-US" altLang="zh-CN" sz="2000" baseline="-25000" dirty="0" smtClean="0"/>
              <a:t>1</a:t>
            </a:r>
            <a:r>
              <a:rPr lang="en-US" altLang="zh-CN" sz="2000" dirty="0" smtClean="0"/>
              <a:t>=y</a:t>
            </a:r>
            <a:r>
              <a:rPr lang="en-US" altLang="zh-CN" sz="2000" baseline="-25000" dirty="0" smtClean="0"/>
              <a:t>1</a:t>
            </a:r>
            <a:r>
              <a:rPr lang="en-US" altLang="zh-CN" sz="2000" dirty="0" smtClean="0"/>
              <a:t>,..,x</a:t>
            </a:r>
            <a:r>
              <a:rPr lang="en-US" altLang="zh-CN" sz="2000" baseline="-25000" dirty="0" smtClean="0"/>
              <a:t>k-1</a:t>
            </a:r>
            <a:r>
              <a:rPr lang="en-US" altLang="zh-CN" sz="2000" dirty="0" smtClean="0"/>
              <a:t>=y</a:t>
            </a:r>
            <a:r>
              <a:rPr lang="en-US" altLang="zh-CN" sz="2000" baseline="-25000" dirty="0" smtClean="0"/>
              <a:t>k-1</a:t>
            </a:r>
            <a:r>
              <a:rPr lang="en-US" altLang="zh-CN" sz="2000" dirty="0" smtClean="0"/>
              <a:t>,x</a:t>
            </a:r>
            <a:r>
              <a:rPr lang="en-US" altLang="zh-CN" sz="2000" baseline="-25000" dirty="0" smtClean="0"/>
              <a:t>k+1</a:t>
            </a:r>
            <a:r>
              <a:rPr lang="en-US" altLang="zh-CN" sz="2000" dirty="0" smtClean="0"/>
              <a:t>=…</a:t>
            </a:r>
            <a:r>
              <a:rPr lang="en-US" altLang="zh-CN" sz="2000" dirty="0" err="1" smtClean="0"/>
              <a:t>x</a:t>
            </a:r>
            <a:r>
              <a:rPr lang="en-US" altLang="zh-CN" sz="2000" baseline="-25000" dirty="0" err="1" smtClean="0"/>
              <a:t>n</a:t>
            </a:r>
            <a:r>
              <a:rPr lang="en-US" altLang="zh-CN" sz="2000" dirty="0" smtClean="0"/>
              <a:t>=0 </a:t>
            </a:r>
            <a:r>
              <a:rPr lang="zh-CN" altLang="en-US" sz="2000" dirty="0" smtClean="0"/>
              <a:t>得</a:t>
            </a:r>
            <a:r>
              <a:rPr lang="en-US" altLang="zh-CN" sz="2000" dirty="0" smtClean="0"/>
              <a:t>y</a:t>
            </a:r>
            <a:r>
              <a:rPr lang="zh-CN" altLang="en-US" sz="2000" dirty="0" smtClean="0"/>
              <a:t>不是解</a:t>
            </a:r>
            <a:r>
              <a:rPr lang="en-US" altLang="zh-CN" sz="2000" dirty="0" smtClean="0"/>
              <a:t>(</a:t>
            </a:r>
            <a:r>
              <a:rPr lang="zh-CN" altLang="en-US" sz="2000" dirty="0" smtClean="0"/>
              <a:t>矛盾</a:t>
            </a:r>
            <a:r>
              <a:rPr lang="en-US" altLang="zh-CN" sz="2000" dirty="0" smtClean="0"/>
              <a:t>)</a:t>
            </a:r>
            <a:r>
              <a:rPr lang="zh-CN" altLang="en-US" sz="2000" dirty="0" smtClean="0"/>
              <a:t>，因为</a:t>
            </a:r>
            <a:endParaRPr lang="en-US" altLang="zh-CN" sz="2000" dirty="0" smtClean="0"/>
          </a:p>
          <a:p>
            <a:pPr lvl="2"/>
            <a:endParaRPr lang="en-US" altLang="zh-CN" sz="800" dirty="0" smtClean="0"/>
          </a:p>
          <a:p>
            <a:pPr lvl="2">
              <a:buNone/>
            </a:pPr>
            <a:r>
              <a:rPr lang="en-US" altLang="zh-CN" sz="2000" dirty="0" smtClean="0"/>
              <a:t>     </a:t>
            </a:r>
          </a:p>
          <a:p>
            <a:pPr lvl="2"/>
            <a:endParaRPr lang="en-US" altLang="zh-CN" sz="2400" b="1" dirty="0" smtClean="0"/>
          </a:p>
          <a:p>
            <a:pPr lvl="2"/>
            <a:r>
              <a:rPr lang="zh-CN" altLang="en-US" sz="2000" dirty="0" smtClean="0"/>
              <a:t>得                                           ，取向量</a:t>
            </a:r>
            <a:r>
              <a:rPr lang="en-US" altLang="zh-CN" sz="2000" dirty="0" smtClean="0"/>
              <a:t>z=(z</a:t>
            </a:r>
            <a:r>
              <a:rPr lang="en-US" altLang="zh-CN" sz="2000" baseline="-25000" dirty="0" smtClean="0"/>
              <a:t>1</a:t>
            </a:r>
            <a:r>
              <a:rPr lang="en-US" altLang="zh-CN" sz="2000" dirty="0" smtClean="0"/>
              <a:t>,z</a:t>
            </a:r>
            <a:r>
              <a:rPr lang="en-US" altLang="zh-CN" sz="2000" baseline="-25000" dirty="0" smtClean="0"/>
              <a:t>2</a:t>
            </a:r>
            <a:r>
              <a:rPr lang="en-US" altLang="zh-CN" sz="2000" dirty="0" smtClean="0"/>
              <a:t>,…,</a:t>
            </a:r>
            <a:r>
              <a:rPr lang="en-US" altLang="zh-CN" sz="2000" dirty="0" err="1" smtClean="0"/>
              <a:t>z</a:t>
            </a:r>
            <a:r>
              <a:rPr lang="en-US" altLang="zh-CN" sz="2000" baseline="-25000" dirty="0" err="1" smtClean="0"/>
              <a:t>n</a:t>
            </a:r>
            <a:r>
              <a:rPr lang="en-US" altLang="zh-CN" sz="2000" dirty="0" smtClean="0"/>
              <a:t>)</a:t>
            </a:r>
            <a:r>
              <a:rPr lang="zh-CN" altLang="en-US" sz="2000" dirty="0" smtClean="0"/>
              <a:t>满足</a:t>
            </a:r>
            <a:endParaRPr lang="en-US" altLang="zh-CN" sz="2000" dirty="0" smtClean="0"/>
          </a:p>
          <a:p>
            <a:pPr lvl="2">
              <a:buNone/>
            </a:pPr>
            <a:r>
              <a:rPr lang="en-US" altLang="zh-CN" sz="2000" dirty="0" smtClean="0"/>
              <a:t>                z</a:t>
            </a:r>
            <a:r>
              <a:rPr lang="en-US" altLang="zh-CN" sz="2000" baseline="-25000" dirty="0" smtClean="0"/>
              <a:t>1</a:t>
            </a:r>
            <a:r>
              <a:rPr lang="en-US" altLang="zh-CN" sz="2000" dirty="0" smtClean="0"/>
              <a:t>=y</a:t>
            </a:r>
            <a:r>
              <a:rPr lang="en-US" altLang="zh-CN" sz="2000" baseline="-25000" dirty="0" smtClean="0"/>
              <a:t>1</a:t>
            </a:r>
            <a:r>
              <a:rPr lang="en-US" altLang="zh-CN" sz="2000" dirty="0" smtClean="0"/>
              <a:t>,z</a:t>
            </a:r>
            <a:r>
              <a:rPr lang="en-US" altLang="zh-CN" sz="2000" baseline="-25000" dirty="0" smtClean="0"/>
              <a:t>2</a:t>
            </a:r>
            <a:r>
              <a:rPr lang="en-US" altLang="zh-CN" sz="2000" dirty="0" smtClean="0"/>
              <a:t>=y</a:t>
            </a:r>
            <a:r>
              <a:rPr lang="en-US" altLang="zh-CN" sz="2000" baseline="-25000" dirty="0" smtClean="0"/>
              <a:t>2</a:t>
            </a:r>
            <a:r>
              <a:rPr lang="en-US" altLang="zh-CN" sz="2000" dirty="0" smtClean="0"/>
              <a:t>,…,z</a:t>
            </a:r>
            <a:r>
              <a:rPr lang="en-US" altLang="zh-CN" sz="2000" baseline="-25000" dirty="0" smtClean="0"/>
              <a:t>k-1</a:t>
            </a:r>
            <a:r>
              <a:rPr lang="en-US" altLang="zh-CN" sz="2000" dirty="0" smtClean="0"/>
              <a:t>=y</a:t>
            </a:r>
            <a:r>
              <a:rPr lang="en-US" altLang="zh-CN" sz="2000" baseline="-25000" dirty="0" smtClean="0"/>
              <a:t>k-1</a:t>
            </a:r>
            <a:r>
              <a:rPr lang="en-US" altLang="zh-CN" sz="2000" dirty="0" smtClean="0"/>
              <a:t>,z</a:t>
            </a:r>
            <a:r>
              <a:rPr lang="en-US" altLang="zh-CN" sz="2000" baseline="-25000" dirty="0" smtClean="0"/>
              <a:t>k</a:t>
            </a:r>
            <a:r>
              <a:rPr lang="en-US" altLang="zh-CN" sz="2000" dirty="0" smtClean="0"/>
              <a:t>=</a:t>
            </a:r>
            <a:r>
              <a:rPr lang="en-US" altLang="zh-CN" sz="2000" dirty="0" err="1" smtClean="0"/>
              <a:t>x</a:t>
            </a:r>
            <a:r>
              <a:rPr lang="en-US" altLang="zh-CN" sz="2000" baseline="-25000" dirty="0" err="1" smtClean="0"/>
              <a:t>k</a:t>
            </a:r>
            <a:r>
              <a:rPr lang="en-US" altLang="zh-CN" sz="2000" dirty="0" smtClean="0"/>
              <a:t>,</a:t>
            </a:r>
          </a:p>
          <a:p>
            <a:pPr lvl="2">
              <a:buNone/>
            </a:pPr>
            <a:r>
              <a:rPr lang="en-US" altLang="zh-CN" sz="2000" dirty="0" smtClean="0"/>
              <a:t>                0 ≤z</a:t>
            </a:r>
            <a:r>
              <a:rPr lang="en-US" altLang="zh-CN" sz="2000" baseline="-25000" dirty="0" smtClean="0"/>
              <a:t>k+1</a:t>
            </a:r>
            <a:r>
              <a:rPr lang="en-US" altLang="zh-CN" sz="2000" dirty="0" smtClean="0"/>
              <a:t> ≤y</a:t>
            </a:r>
            <a:r>
              <a:rPr lang="en-US" altLang="zh-CN" sz="2000" baseline="-25000" dirty="0" smtClean="0"/>
              <a:t>k+1</a:t>
            </a:r>
            <a:r>
              <a:rPr lang="en-US" altLang="zh-CN" sz="2000" dirty="0" smtClean="0"/>
              <a:t>,…,</a:t>
            </a:r>
            <a:r>
              <a:rPr lang="en-US" altLang="zh-CN" sz="2000" dirty="0" err="1" smtClean="0"/>
              <a:t>z</a:t>
            </a:r>
            <a:r>
              <a:rPr lang="en-US" altLang="zh-CN" sz="2000" baseline="-25000" dirty="0" err="1" smtClean="0"/>
              <a:t>n</a:t>
            </a:r>
            <a:r>
              <a:rPr lang="en-US" altLang="zh-CN" sz="2000" dirty="0" smtClean="0"/>
              <a:t> ≤</a:t>
            </a:r>
            <a:r>
              <a:rPr lang="en-US" altLang="zh-CN" sz="2000" dirty="0" err="1" smtClean="0"/>
              <a:t>y</a:t>
            </a:r>
            <a:r>
              <a:rPr lang="en-US" altLang="zh-CN" sz="2000" baseline="-25000" dirty="0" err="1" smtClean="0"/>
              <a:t>n</a:t>
            </a:r>
            <a:r>
              <a:rPr lang="zh-CN" altLang="en-US" sz="2000" dirty="0" smtClean="0"/>
              <a:t>，使得：</a:t>
            </a:r>
            <a:endParaRPr lang="en-US" altLang="zh-CN" sz="2000" dirty="0" smtClean="0"/>
          </a:p>
          <a:p>
            <a:pPr lvl="2"/>
            <a:endParaRPr lang="en-US" altLang="zh-CN" sz="900" dirty="0" smtClean="0"/>
          </a:p>
          <a:p>
            <a:pPr lvl="2"/>
            <a:r>
              <a:rPr lang="zh-CN" altLang="en-US" dirty="0" smtClean="0"/>
              <a:t>则                                                                         ，</a:t>
            </a:r>
            <a:r>
              <a:rPr lang="en-US" altLang="zh-CN" dirty="0" smtClean="0"/>
              <a:t>z</a:t>
            </a:r>
            <a:r>
              <a:rPr lang="zh-CN" altLang="en-US" dirty="0" smtClean="0"/>
              <a:t>是解。</a:t>
            </a:r>
            <a:endParaRPr lang="zh-CN" altLang="en-US" dirty="0"/>
          </a:p>
        </p:txBody>
      </p:sp>
      <p:graphicFrame>
        <p:nvGraphicFramePr>
          <p:cNvPr id="1027" name="Object 8"/>
          <p:cNvGraphicFramePr>
            <a:graphicFrameLocks noChangeAspect="1"/>
          </p:cNvGraphicFramePr>
          <p:nvPr/>
        </p:nvGraphicFramePr>
        <p:xfrm>
          <a:off x="7143768" y="2143116"/>
          <a:ext cx="1357322" cy="357190"/>
        </p:xfrm>
        <a:graphic>
          <a:graphicData uri="http://schemas.openxmlformats.org/presentationml/2006/ole">
            <p:oleObj spid="_x0000_s1027" name="Equation" r:id="rId3" imgW="666000" imgH="194760" progId="">
              <p:embed/>
            </p:oleObj>
          </a:graphicData>
        </a:graphic>
      </p:graphicFrame>
      <p:graphicFrame>
        <p:nvGraphicFramePr>
          <p:cNvPr id="1029" name="Object 22"/>
          <p:cNvGraphicFramePr>
            <a:graphicFrameLocks noChangeAspect="1"/>
          </p:cNvGraphicFramePr>
          <p:nvPr/>
        </p:nvGraphicFramePr>
        <p:xfrm>
          <a:off x="2000232" y="3429000"/>
          <a:ext cx="5715040" cy="785818"/>
        </p:xfrm>
        <a:graphic>
          <a:graphicData uri="http://schemas.openxmlformats.org/presentationml/2006/ole">
            <p:oleObj spid="_x0000_s1029" name="Equation" r:id="rId4" imgW="2973240" imgH="369720" progId="">
              <p:embed/>
            </p:oleObj>
          </a:graphicData>
        </a:graphic>
      </p:graphicFrame>
      <p:graphicFrame>
        <p:nvGraphicFramePr>
          <p:cNvPr id="1030" name="Object 30"/>
          <p:cNvGraphicFramePr>
            <a:graphicFrameLocks noChangeAspect="1"/>
          </p:cNvGraphicFramePr>
          <p:nvPr/>
        </p:nvGraphicFramePr>
        <p:xfrm>
          <a:off x="1928794" y="4156085"/>
          <a:ext cx="2590801" cy="701675"/>
        </p:xfrm>
        <a:graphic>
          <a:graphicData uri="http://schemas.openxmlformats.org/presentationml/2006/ole">
            <p:oleObj spid="_x0000_s1030" name="Equation" r:id="rId5" imgW="1437120" imgH="369720" progId="">
              <p:embed/>
            </p:oleObj>
          </a:graphicData>
        </a:graphic>
      </p:graphicFrame>
      <p:graphicFrame>
        <p:nvGraphicFramePr>
          <p:cNvPr id="1031" name="Object 38"/>
          <p:cNvGraphicFramePr>
            <a:graphicFrameLocks noChangeAspect="1"/>
          </p:cNvGraphicFramePr>
          <p:nvPr/>
        </p:nvGraphicFramePr>
        <p:xfrm>
          <a:off x="5715008" y="4929198"/>
          <a:ext cx="3095626" cy="592138"/>
        </p:xfrm>
        <a:graphic>
          <a:graphicData uri="http://schemas.openxmlformats.org/presentationml/2006/ole">
            <p:oleObj spid="_x0000_s1031" name="Equation" r:id="rId6" imgW="1532880" imgH="270720" progId="">
              <p:embed/>
            </p:oleObj>
          </a:graphicData>
        </a:graphic>
      </p:graphicFrame>
      <p:graphicFrame>
        <p:nvGraphicFramePr>
          <p:cNvPr id="10" name="对象 9"/>
          <p:cNvGraphicFramePr>
            <a:graphicFrameLocks noChangeAspect="1"/>
          </p:cNvGraphicFramePr>
          <p:nvPr/>
        </p:nvGraphicFramePr>
        <p:xfrm>
          <a:off x="2071670" y="5500702"/>
          <a:ext cx="5357850" cy="642942"/>
        </p:xfrm>
        <a:graphic>
          <a:graphicData uri="http://schemas.openxmlformats.org/presentationml/2006/ole">
            <p:oleObj spid="_x0000_s1032" name="公式" r:id="rId7" imgW="3771720" imgH="34272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贪心算法的基本思想</a:t>
            </a:r>
            <a:endParaRPr lang="zh-CN" altLang="en-US" dirty="0"/>
          </a:p>
        </p:txBody>
      </p:sp>
      <p:sp>
        <p:nvSpPr>
          <p:cNvPr id="3" name="内容占位符 2"/>
          <p:cNvSpPr>
            <a:spLocks noGrp="1"/>
          </p:cNvSpPr>
          <p:nvPr>
            <p:ph idx="1"/>
          </p:nvPr>
        </p:nvSpPr>
        <p:spPr/>
        <p:txBody>
          <a:bodyPr/>
          <a:lstStyle/>
          <a:p>
            <a:r>
              <a:rPr lang="zh-CN" altLang="en-US" sz="2400" dirty="0" smtClean="0"/>
              <a:t>关于                                     的证明</a:t>
            </a:r>
            <a:endParaRPr lang="en-US" altLang="zh-CN" sz="2400" dirty="0" smtClean="0"/>
          </a:p>
          <a:p>
            <a:pPr lvl="1"/>
            <a:endParaRPr lang="en-US" altLang="zh-CN" sz="2000" dirty="0" smtClean="0"/>
          </a:p>
          <a:p>
            <a:pPr lvl="1"/>
            <a:r>
              <a:rPr lang="zh-CN" altLang="en-US" sz="2000" dirty="0" smtClean="0"/>
              <a:t>不失一般性，可以假设                     得：</a:t>
            </a:r>
            <a:endParaRPr lang="en-US" altLang="zh-CN" sz="2000" dirty="0" smtClean="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t>于是，</a:t>
            </a:r>
            <a:endParaRPr lang="en-US" altLang="zh-CN" sz="2000" dirty="0" smtClean="0"/>
          </a:p>
          <a:p>
            <a:pPr lvl="1"/>
            <a:endParaRPr lang="en-US" altLang="zh-CN" sz="2000" dirty="0" smtClean="0"/>
          </a:p>
          <a:p>
            <a:pPr lvl="1"/>
            <a:endParaRPr lang="en-US" altLang="zh-CN" sz="2000" dirty="0" smtClean="0"/>
          </a:p>
          <a:p>
            <a:pPr lvl="1"/>
            <a:r>
              <a:rPr lang="zh-CN" altLang="en-US" sz="2000" dirty="0" smtClean="0"/>
              <a:t>得                                               </a:t>
            </a:r>
            <a:r>
              <a:rPr lang="en-US" altLang="zh-CN" sz="2000" dirty="0" smtClean="0"/>
              <a:t>(</a:t>
            </a:r>
            <a:r>
              <a:rPr lang="zh-CN" altLang="en-US" sz="2000" dirty="0" smtClean="0"/>
              <a:t>前已证得</a:t>
            </a:r>
            <a:r>
              <a:rPr lang="en-US" altLang="zh-CN" sz="2000" dirty="0" err="1" smtClean="0"/>
              <a:t>x</a:t>
            </a:r>
            <a:r>
              <a:rPr lang="en-US" altLang="zh-CN" sz="2000" baseline="-25000" dirty="0" err="1" smtClean="0"/>
              <a:t>k</a:t>
            </a:r>
            <a:r>
              <a:rPr lang="en-US" altLang="zh-CN" sz="2000" dirty="0" smtClean="0"/>
              <a:t>&gt;</a:t>
            </a:r>
            <a:r>
              <a:rPr lang="en-US" altLang="zh-CN" sz="2000" dirty="0" err="1" smtClean="0"/>
              <a:t>y</a:t>
            </a:r>
            <a:r>
              <a:rPr lang="en-US" altLang="zh-CN" sz="2000" baseline="-25000" dirty="0" err="1" smtClean="0"/>
              <a:t>k</a:t>
            </a:r>
            <a:r>
              <a:rPr lang="en-US" altLang="zh-CN" sz="2000" dirty="0" smtClean="0"/>
              <a:t>))</a:t>
            </a:r>
            <a:endParaRPr lang="zh-CN" altLang="en-US" sz="2000" dirty="0"/>
          </a:p>
        </p:txBody>
      </p:sp>
      <p:graphicFrame>
        <p:nvGraphicFramePr>
          <p:cNvPr id="4" name="对象 3"/>
          <p:cNvGraphicFramePr>
            <a:graphicFrameLocks noChangeAspect="1"/>
          </p:cNvGraphicFramePr>
          <p:nvPr/>
        </p:nvGraphicFramePr>
        <p:xfrm>
          <a:off x="3786182" y="2285992"/>
          <a:ext cx="1357322" cy="642942"/>
        </p:xfrm>
        <a:graphic>
          <a:graphicData uri="http://schemas.openxmlformats.org/presentationml/2006/ole">
            <p:oleObj spid="_x0000_s44034" name="公式" r:id="rId3" imgW="799920" imgH="431640" progId="Equation.3">
              <p:embed/>
            </p:oleObj>
          </a:graphicData>
        </a:graphic>
      </p:graphicFrame>
      <p:graphicFrame>
        <p:nvGraphicFramePr>
          <p:cNvPr id="5" name="对象 4"/>
          <p:cNvGraphicFramePr>
            <a:graphicFrameLocks noChangeAspect="1"/>
          </p:cNvGraphicFramePr>
          <p:nvPr/>
        </p:nvGraphicFramePr>
        <p:xfrm>
          <a:off x="1677988" y="2857501"/>
          <a:ext cx="4965700" cy="714375"/>
        </p:xfrm>
        <a:graphic>
          <a:graphicData uri="http://schemas.openxmlformats.org/presentationml/2006/ole">
            <p:oleObj spid="_x0000_s44035" name="公式" r:id="rId4" imgW="3466800" imgH="431640" progId="Equation.3">
              <p:embed/>
            </p:oleObj>
          </a:graphicData>
        </a:graphic>
      </p:graphicFrame>
      <p:graphicFrame>
        <p:nvGraphicFramePr>
          <p:cNvPr id="44036" name="Object 4"/>
          <p:cNvGraphicFramePr>
            <a:graphicFrameLocks noChangeAspect="1"/>
          </p:cNvGraphicFramePr>
          <p:nvPr/>
        </p:nvGraphicFramePr>
        <p:xfrm>
          <a:off x="2143108" y="3643319"/>
          <a:ext cx="3529012" cy="714375"/>
        </p:xfrm>
        <a:graphic>
          <a:graphicData uri="http://schemas.openxmlformats.org/presentationml/2006/ole">
            <p:oleObj spid="_x0000_s44036" name="公式" r:id="rId5" imgW="2463480" imgH="431640" progId="Equation.3">
              <p:embed/>
            </p:oleObj>
          </a:graphicData>
        </a:graphic>
      </p:graphicFrame>
      <p:graphicFrame>
        <p:nvGraphicFramePr>
          <p:cNvPr id="44037" name="Object 30"/>
          <p:cNvGraphicFramePr>
            <a:graphicFrameLocks noChangeAspect="1"/>
          </p:cNvGraphicFramePr>
          <p:nvPr/>
        </p:nvGraphicFramePr>
        <p:xfrm>
          <a:off x="1643042" y="4727589"/>
          <a:ext cx="2590800" cy="701675"/>
        </p:xfrm>
        <a:graphic>
          <a:graphicData uri="http://schemas.openxmlformats.org/presentationml/2006/ole">
            <p:oleObj spid="_x0000_s44037" name="Equation" r:id="rId6" imgW="1437120" imgH="369720" progId="">
              <p:embed/>
            </p:oleObj>
          </a:graphicData>
        </a:graphic>
      </p:graphicFrame>
      <p:graphicFrame>
        <p:nvGraphicFramePr>
          <p:cNvPr id="44039" name="Object 30"/>
          <p:cNvGraphicFramePr>
            <a:graphicFrameLocks noChangeAspect="1"/>
          </p:cNvGraphicFramePr>
          <p:nvPr/>
        </p:nvGraphicFramePr>
        <p:xfrm>
          <a:off x="1714480" y="1500174"/>
          <a:ext cx="2590800" cy="701675"/>
        </p:xfrm>
        <a:graphic>
          <a:graphicData uri="http://schemas.openxmlformats.org/presentationml/2006/ole">
            <p:oleObj spid="_x0000_s44039" name="Equation" r:id="rId7" imgW="1437120" imgH="369720" progId="">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贪心算法的基本思想</a:t>
            </a:r>
            <a:endParaRPr lang="zh-CN" altLang="en-US" dirty="0"/>
          </a:p>
        </p:txBody>
      </p:sp>
      <p:sp>
        <p:nvSpPr>
          <p:cNvPr id="3" name="内容占位符 2"/>
          <p:cNvSpPr>
            <a:spLocks noGrp="1"/>
          </p:cNvSpPr>
          <p:nvPr>
            <p:ph idx="1"/>
          </p:nvPr>
        </p:nvSpPr>
        <p:spPr>
          <a:xfrm>
            <a:off x="457200" y="1671639"/>
            <a:ext cx="8229600" cy="4472005"/>
          </a:xfrm>
        </p:spPr>
        <p:txBody>
          <a:bodyPr/>
          <a:lstStyle/>
          <a:p>
            <a:pPr lvl="2"/>
            <a:r>
              <a:rPr lang="zh-CN" altLang="en-US" sz="2000" dirty="0" smtClean="0"/>
              <a:t>由于</a:t>
            </a:r>
            <a:endParaRPr lang="en-US" altLang="zh-CN" sz="2000" dirty="0" smtClean="0"/>
          </a:p>
          <a:p>
            <a:pPr lvl="2"/>
            <a:endParaRPr lang="en-US" altLang="zh-CN" sz="2000" dirty="0" smtClean="0"/>
          </a:p>
          <a:p>
            <a:pPr lvl="2">
              <a:buNone/>
            </a:pPr>
            <a:r>
              <a:rPr lang="en-US" altLang="zh-CN" sz="2000" dirty="0" smtClean="0"/>
              <a:t>         =</a:t>
            </a:r>
          </a:p>
          <a:p>
            <a:pPr lvl="2">
              <a:buNone/>
            </a:pPr>
            <a:endParaRPr lang="en-US" altLang="zh-CN" sz="2000" dirty="0" smtClean="0"/>
          </a:p>
          <a:p>
            <a:pPr lvl="2">
              <a:buNone/>
            </a:pPr>
            <a:r>
              <a:rPr lang="en-US" altLang="zh-CN" sz="2000" dirty="0" smtClean="0"/>
              <a:t>         =</a:t>
            </a:r>
          </a:p>
          <a:p>
            <a:pPr lvl="2">
              <a:buNone/>
            </a:pPr>
            <a:endParaRPr lang="en-US" altLang="zh-CN" sz="2000" dirty="0" smtClean="0"/>
          </a:p>
          <a:p>
            <a:pPr lvl="2">
              <a:buNone/>
            </a:pPr>
            <a:r>
              <a:rPr lang="en-US" altLang="zh-CN" sz="2000" dirty="0" smtClean="0"/>
              <a:t>         =</a:t>
            </a:r>
          </a:p>
          <a:p>
            <a:pPr lvl="2">
              <a:buNone/>
            </a:pPr>
            <a:endParaRPr lang="en-US" altLang="zh-CN" sz="800" dirty="0" smtClean="0"/>
          </a:p>
          <a:p>
            <a:pPr lvl="2">
              <a:buNone/>
            </a:pPr>
            <a:r>
              <a:rPr lang="en-US" altLang="zh-CN" sz="2000" dirty="0" smtClean="0"/>
              <a:t>         ≥</a:t>
            </a:r>
          </a:p>
          <a:p>
            <a:pPr lvl="2">
              <a:buNone/>
            </a:pPr>
            <a:endParaRPr lang="en-US" altLang="zh-CN" sz="2400" dirty="0" smtClean="0"/>
          </a:p>
          <a:p>
            <a:pPr lvl="2">
              <a:buNone/>
            </a:pPr>
            <a:r>
              <a:rPr lang="en-US" altLang="zh-CN" sz="2000" dirty="0" smtClean="0"/>
              <a:t>         =                  </a:t>
            </a:r>
            <a:r>
              <a:rPr lang="zh-CN" altLang="en-US" sz="2000" dirty="0" smtClean="0"/>
              <a:t>所以，</a:t>
            </a:r>
            <a:r>
              <a:rPr lang="en-US" altLang="zh-CN" sz="2000" dirty="0" smtClean="0"/>
              <a:t>z</a:t>
            </a:r>
            <a:r>
              <a:rPr lang="zh-CN" altLang="en-US" sz="2000" dirty="0" smtClean="0"/>
              <a:t>也是最优解，但</a:t>
            </a:r>
            <a:r>
              <a:rPr lang="en-US" altLang="zh-CN" sz="2000" dirty="0" smtClean="0"/>
              <a:t>z</a:t>
            </a:r>
            <a:r>
              <a:rPr lang="zh-CN" altLang="en-US" sz="2000" dirty="0" smtClean="0"/>
              <a:t>与</a:t>
            </a:r>
            <a:r>
              <a:rPr lang="en-US" altLang="zh-CN" sz="2000" dirty="0" smtClean="0"/>
              <a:t>x</a:t>
            </a:r>
            <a:r>
              <a:rPr lang="zh-CN" altLang="en-US" sz="2000" dirty="0" smtClean="0"/>
              <a:t>的第一个不同分量</a:t>
            </a:r>
            <a:endParaRPr lang="en-US" altLang="zh-CN" sz="2000" dirty="0" smtClean="0"/>
          </a:p>
          <a:p>
            <a:pPr lvl="2">
              <a:buNone/>
            </a:pPr>
            <a:r>
              <a:rPr lang="zh-CN" altLang="en-US" sz="2000" dirty="0" smtClean="0"/>
              <a:t>的位置向后推了一个。以</a:t>
            </a:r>
            <a:r>
              <a:rPr lang="en-US" altLang="zh-CN" sz="2000" dirty="0" smtClean="0"/>
              <a:t>z</a:t>
            </a:r>
            <a:r>
              <a:rPr lang="zh-CN" altLang="en-US" sz="2000" dirty="0" smtClean="0"/>
              <a:t>代</a:t>
            </a:r>
            <a:r>
              <a:rPr lang="en-US" altLang="zh-CN" sz="2000" dirty="0" smtClean="0"/>
              <a:t>y</a:t>
            </a:r>
            <a:r>
              <a:rPr lang="zh-CN" altLang="en-US" sz="2000" dirty="0" smtClean="0"/>
              <a:t>重复上述讨论</a:t>
            </a:r>
            <a:r>
              <a:rPr lang="en-US" altLang="zh-CN" sz="2000" dirty="0" smtClean="0"/>
              <a:t>….</a:t>
            </a:r>
            <a:r>
              <a:rPr lang="zh-CN" altLang="en-US" sz="2000" dirty="0" smtClean="0"/>
              <a:t>最后</a:t>
            </a:r>
            <a:r>
              <a:rPr lang="en-US" altLang="zh-CN" sz="2000" dirty="0" smtClean="0"/>
              <a:t>x</a:t>
            </a:r>
            <a:r>
              <a:rPr lang="zh-CN" altLang="en-US" sz="2000" dirty="0" smtClean="0"/>
              <a:t>是最优解。</a:t>
            </a:r>
            <a:endParaRPr lang="zh-CN" altLang="en-US" sz="2000" dirty="0"/>
          </a:p>
        </p:txBody>
      </p:sp>
      <p:graphicFrame>
        <p:nvGraphicFramePr>
          <p:cNvPr id="5" name="对象 4"/>
          <p:cNvGraphicFramePr>
            <a:graphicFrameLocks noChangeAspect="1"/>
          </p:cNvGraphicFramePr>
          <p:nvPr/>
        </p:nvGraphicFramePr>
        <p:xfrm>
          <a:off x="2071670" y="1357298"/>
          <a:ext cx="3643338" cy="714390"/>
        </p:xfrm>
        <a:graphic>
          <a:graphicData uri="http://schemas.openxmlformats.org/presentationml/2006/ole">
            <p:oleObj spid="_x0000_s2051" name="公式" r:id="rId3" imgW="2070000" imgH="431640" progId="Equation.3">
              <p:embed/>
            </p:oleObj>
          </a:graphicData>
        </a:graphic>
      </p:graphicFrame>
      <p:graphicFrame>
        <p:nvGraphicFramePr>
          <p:cNvPr id="6" name="对象 5"/>
          <p:cNvGraphicFramePr>
            <a:graphicFrameLocks noChangeAspect="1"/>
          </p:cNvGraphicFramePr>
          <p:nvPr/>
        </p:nvGraphicFramePr>
        <p:xfrm>
          <a:off x="2071688" y="2071678"/>
          <a:ext cx="3571875" cy="714371"/>
        </p:xfrm>
        <a:graphic>
          <a:graphicData uri="http://schemas.openxmlformats.org/presentationml/2006/ole">
            <p:oleObj spid="_x0000_s2052" name="公式" r:id="rId4" imgW="2108160" imgH="431640" progId="Equation.3">
              <p:embed/>
            </p:oleObj>
          </a:graphicData>
        </a:graphic>
      </p:graphicFrame>
      <p:graphicFrame>
        <p:nvGraphicFramePr>
          <p:cNvPr id="2053" name="Object 5"/>
          <p:cNvGraphicFramePr>
            <a:graphicFrameLocks noChangeAspect="1"/>
          </p:cNvGraphicFramePr>
          <p:nvPr/>
        </p:nvGraphicFramePr>
        <p:xfrm>
          <a:off x="2074863" y="2857496"/>
          <a:ext cx="3851275" cy="785815"/>
        </p:xfrm>
        <a:graphic>
          <a:graphicData uri="http://schemas.openxmlformats.org/presentationml/2006/ole">
            <p:oleObj spid="_x0000_s2053" name="公式" r:id="rId5" imgW="2273040" imgH="431640" progId="Equation.3">
              <p:embed/>
            </p:oleObj>
          </a:graphicData>
        </a:graphic>
      </p:graphicFrame>
      <p:graphicFrame>
        <p:nvGraphicFramePr>
          <p:cNvPr id="2054" name="Object 6"/>
          <p:cNvGraphicFramePr>
            <a:graphicFrameLocks noChangeAspect="1"/>
          </p:cNvGraphicFramePr>
          <p:nvPr/>
        </p:nvGraphicFramePr>
        <p:xfrm>
          <a:off x="2055824" y="3571876"/>
          <a:ext cx="4087812" cy="714371"/>
        </p:xfrm>
        <a:graphic>
          <a:graphicData uri="http://schemas.openxmlformats.org/presentationml/2006/ole">
            <p:oleObj spid="_x0000_s2054" name="公式" r:id="rId6" imgW="2412720" imgH="431640" progId="Equation.3">
              <p:embed/>
            </p:oleObj>
          </a:graphicData>
        </a:graphic>
      </p:graphicFrame>
      <p:graphicFrame>
        <p:nvGraphicFramePr>
          <p:cNvPr id="2055" name="Object 7"/>
          <p:cNvGraphicFramePr>
            <a:graphicFrameLocks noChangeAspect="1"/>
          </p:cNvGraphicFramePr>
          <p:nvPr/>
        </p:nvGraphicFramePr>
        <p:xfrm>
          <a:off x="2062176" y="4214832"/>
          <a:ext cx="4367212" cy="714366"/>
        </p:xfrm>
        <a:graphic>
          <a:graphicData uri="http://schemas.openxmlformats.org/presentationml/2006/ole">
            <p:oleObj spid="_x0000_s2055" name="公式" r:id="rId7" imgW="2577960" imgH="431640" progId="Equation.3">
              <p:embed/>
            </p:oleObj>
          </a:graphicData>
        </a:graphic>
      </p:graphicFrame>
      <p:graphicFrame>
        <p:nvGraphicFramePr>
          <p:cNvPr id="10" name="对象 9"/>
          <p:cNvGraphicFramePr>
            <a:graphicFrameLocks noChangeAspect="1"/>
          </p:cNvGraphicFramePr>
          <p:nvPr/>
        </p:nvGraphicFramePr>
        <p:xfrm>
          <a:off x="2000232" y="4929198"/>
          <a:ext cx="857256" cy="714380"/>
        </p:xfrm>
        <a:graphic>
          <a:graphicData uri="http://schemas.openxmlformats.org/presentationml/2006/ole">
            <p:oleObj spid="_x0000_s2056" name="公式" r:id="rId8" imgW="482400" imgH="43164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multim0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multim01</Template>
  <TotalTime>2143</TotalTime>
  <Words>6929</Words>
  <Application>Microsoft PowerPoint</Application>
  <PresentationFormat>全屏显示(4:3)</PresentationFormat>
  <Paragraphs>752</Paragraphs>
  <Slides>40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43" baseType="lpstr">
      <vt:lpstr>multim01</vt:lpstr>
      <vt:lpstr>Equation</vt:lpstr>
      <vt:lpstr>公式</vt:lpstr>
      <vt:lpstr>第四章 贪心算法</vt:lpstr>
      <vt:lpstr>贪心算法的基本思想</vt:lpstr>
      <vt:lpstr>贪心算法的基本思想</vt:lpstr>
      <vt:lpstr>贪心算法的基本思想</vt:lpstr>
      <vt:lpstr>贪心算法的基本思想</vt:lpstr>
      <vt:lpstr>贪心算法的基本思想</vt:lpstr>
      <vt:lpstr>贪心算法的基本思想</vt:lpstr>
      <vt:lpstr>贪心算法的基本思想</vt:lpstr>
      <vt:lpstr>贪心算法的基本思想</vt:lpstr>
      <vt:lpstr>第四章 贪心算法</vt:lpstr>
      <vt:lpstr>作业调度问题</vt:lpstr>
      <vt:lpstr>作业调度问题</vt:lpstr>
      <vt:lpstr>作业调度问题</vt:lpstr>
      <vt:lpstr>作业调度问题</vt:lpstr>
      <vt:lpstr>作业调度问题</vt:lpstr>
      <vt:lpstr>作业调度问题</vt:lpstr>
      <vt:lpstr>作业调度问题</vt:lpstr>
      <vt:lpstr>作业调度问题</vt:lpstr>
      <vt:lpstr>作业调度问题</vt:lpstr>
      <vt:lpstr>作业调度问题</vt:lpstr>
      <vt:lpstr>第四章 贪心算法</vt:lpstr>
      <vt:lpstr>最优生成树问题</vt:lpstr>
      <vt:lpstr>最优生成树问题</vt:lpstr>
      <vt:lpstr>最优生成树问题</vt:lpstr>
      <vt:lpstr>最优生成树问题</vt:lpstr>
      <vt:lpstr>最优生成树问题</vt:lpstr>
      <vt:lpstr>最优生成树问题</vt:lpstr>
      <vt:lpstr>最优生成树问题</vt:lpstr>
      <vt:lpstr>最优生成树问题</vt:lpstr>
      <vt:lpstr>最优生成树问题</vt:lpstr>
      <vt:lpstr>第四章 贪心算法</vt:lpstr>
      <vt:lpstr>单点源最短路径问题 </vt:lpstr>
      <vt:lpstr>单点源最短路径问题</vt:lpstr>
      <vt:lpstr>单点源最短路径问题</vt:lpstr>
      <vt:lpstr>单点源最短路径问题</vt:lpstr>
      <vt:lpstr>第四章 贪心算法</vt:lpstr>
      <vt:lpstr>最优前缀码</vt:lpstr>
      <vt:lpstr>最优前缀码</vt:lpstr>
      <vt:lpstr>最优前缀码</vt:lpstr>
      <vt:lpstr>最优前缀码</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概述</dc:title>
  <dc:creator>微软用户</dc:creator>
  <cp:lastModifiedBy>Administrator</cp:lastModifiedBy>
  <cp:revision>210</cp:revision>
  <cp:lastPrinted>1601-01-01T00:00:00Z</cp:lastPrinted>
  <dcterms:created xsi:type="dcterms:W3CDTF">2015-08-31T12:05:07Z</dcterms:created>
  <dcterms:modified xsi:type="dcterms:W3CDTF">2019-09-28T08:14:18Z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