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93"/>
  </p:notesMasterIdLst>
  <p:sldIdLst>
    <p:sldId id="256" r:id="rId3"/>
    <p:sldId id="365" r:id="rId4"/>
    <p:sldId id="366" r:id="rId5"/>
    <p:sldId id="367" r:id="rId6"/>
    <p:sldId id="372" r:id="rId7"/>
    <p:sldId id="369" r:id="rId8"/>
    <p:sldId id="373" r:id="rId9"/>
    <p:sldId id="623" r:id="rId10"/>
    <p:sldId id="371" r:id="rId11"/>
    <p:sldId id="375" r:id="rId12"/>
    <p:sldId id="376" r:id="rId13"/>
    <p:sldId id="377" r:id="rId14"/>
    <p:sldId id="624" r:id="rId15"/>
    <p:sldId id="625" r:id="rId16"/>
    <p:sldId id="378" r:id="rId17"/>
    <p:sldId id="386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8" r:id="rId27"/>
    <p:sldId id="399" r:id="rId28"/>
    <p:sldId id="400" r:id="rId29"/>
    <p:sldId id="626" r:id="rId30"/>
    <p:sldId id="552" r:id="rId31"/>
    <p:sldId id="402" r:id="rId32"/>
    <p:sldId id="403" r:id="rId33"/>
    <p:sldId id="404" r:id="rId34"/>
    <p:sldId id="429" r:id="rId35"/>
    <p:sldId id="405" r:id="rId36"/>
    <p:sldId id="428" r:id="rId37"/>
    <p:sldId id="430" r:id="rId38"/>
    <p:sldId id="431" r:id="rId39"/>
    <p:sldId id="406" r:id="rId40"/>
    <p:sldId id="627" r:id="rId41"/>
    <p:sldId id="628" r:id="rId42"/>
    <p:sldId id="584" r:id="rId43"/>
    <p:sldId id="585" r:id="rId44"/>
    <p:sldId id="629" r:id="rId45"/>
    <p:sldId id="586" r:id="rId46"/>
    <p:sldId id="587" r:id="rId47"/>
    <p:sldId id="588" r:id="rId48"/>
    <p:sldId id="589" r:id="rId49"/>
    <p:sldId id="590" r:id="rId50"/>
    <p:sldId id="591" r:id="rId51"/>
    <p:sldId id="592" r:id="rId52"/>
    <p:sldId id="593" r:id="rId53"/>
    <p:sldId id="594" r:id="rId54"/>
    <p:sldId id="595" r:id="rId55"/>
    <p:sldId id="596" r:id="rId56"/>
    <p:sldId id="597" r:id="rId57"/>
    <p:sldId id="598" r:id="rId58"/>
    <p:sldId id="599" r:id="rId59"/>
    <p:sldId id="630" r:id="rId60"/>
    <p:sldId id="600" r:id="rId61"/>
    <p:sldId id="601" r:id="rId62"/>
    <p:sldId id="602" r:id="rId63"/>
    <p:sldId id="603" r:id="rId64"/>
    <p:sldId id="604" r:id="rId65"/>
    <p:sldId id="637" r:id="rId66"/>
    <p:sldId id="631" r:id="rId67"/>
    <p:sldId id="633" r:id="rId68"/>
    <p:sldId id="634" r:id="rId69"/>
    <p:sldId id="632" r:id="rId70"/>
    <p:sldId id="645" r:id="rId71"/>
    <p:sldId id="605" r:id="rId72"/>
    <p:sldId id="606" r:id="rId73"/>
    <p:sldId id="644" r:id="rId74"/>
    <p:sldId id="607" r:id="rId75"/>
    <p:sldId id="608" r:id="rId76"/>
    <p:sldId id="609" r:id="rId77"/>
    <p:sldId id="610" r:id="rId78"/>
    <p:sldId id="711" r:id="rId79"/>
    <p:sldId id="611" r:id="rId80"/>
    <p:sldId id="612" r:id="rId81"/>
    <p:sldId id="613" r:id="rId82"/>
    <p:sldId id="614" r:id="rId83"/>
    <p:sldId id="615" r:id="rId84"/>
    <p:sldId id="616" r:id="rId85"/>
    <p:sldId id="704" r:id="rId86"/>
    <p:sldId id="617" r:id="rId87"/>
    <p:sldId id="618" r:id="rId88"/>
    <p:sldId id="619" r:id="rId89"/>
    <p:sldId id="620" r:id="rId90"/>
    <p:sldId id="622" r:id="rId91"/>
    <p:sldId id="554" r:id="rId92"/>
  </p:sldIdLst>
  <p:sldSz cx="9144000" cy="6858000" type="screen4x3"/>
  <p:notesSz cx="7099300" cy="10234613"/>
  <p:custDataLst>
    <p:tags r:id="rId94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pmuVXN1FJ2aSQqBUxMh9Tw==" hashData="fn2K8Oq8IW2rBRYHQRtaqY9boDmzKZq352S83ViX8DGMAYojvCGtA0NzWrtxli69qifFhetd3vt9hD6EV5BV8Q=="/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2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33"/>
    <a:srgbClr val="008000"/>
    <a:srgbClr val="99FFCC"/>
    <a:srgbClr val="FFFFCC"/>
    <a:srgbClr val="66FFFF"/>
    <a:srgbClr val="CCE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/>
    <p:restoredTop sz="90482"/>
  </p:normalViewPr>
  <p:slideViewPr>
    <p:cSldViewPr showGuides="1">
      <p:cViewPr varScale="1">
        <p:scale>
          <a:sx n="103" d="100"/>
          <a:sy n="103" d="100"/>
        </p:scale>
        <p:origin x="1848" y="108"/>
      </p:cViewPr>
      <p:guideLst>
        <p:guide orient="horz" pos="2172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3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300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>
              <a:buChar char="•"/>
            </a:pPr>
            <a:fld id="{9A0DB2DC-4C9A-4742-B13C-FB6460FD3503}" type="slidenum"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3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/>
            <a:endParaRPr lang="zh-CN" altLang="en-US" dirty="0"/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>
              <a:buChar char="•"/>
            </a:pPr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  <a:t>8</a:t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/>
            <a:endParaRPr lang="zh-CN" altLang="en-US" dirty="0"/>
          </a:p>
        </p:txBody>
      </p:sp>
      <p:sp>
        <p:nvSpPr>
          <p:cNvPr id="931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>
              <a:buChar char="•"/>
            </a:pPr>
            <a:fld id="{9A0DB2DC-4C9A-4742-B13C-FB6460FD3503}" type="slidenum">
              <a:rPr lang="zh-CN" altLang="en-US" sz="1300" dirty="0">
                <a:latin typeface="Calibri" panose="020F0502020204030204" pitchFamily="34" charset="0"/>
                <a:ea typeface="宋体" panose="02010600030101010101" pitchFamily="2" charset="-122"/>
              </a:rPr>
              <a:t>69</a:t>
            </a:fld>
            <a:endParaRPr lang="zh-CN" altLang="en-US" sz="13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/>
            <a:endParaRPr lang="zh-CN" altLang="en-US" dirty="0"/>
          </a:p>
        </p:txBody>
      </p:sp>
      <p:sp>
        <p:nvSpPr>
          <p:cNvPr id="962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>
              <a:buChar char="•"/>
            </a:pPr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  <a:t>71</a:t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/>
            <a:endParaRPr lang="zh-CN" altLang="en-US" dirty="0"/>
          </a:p>
        </p:txBody>
      </p:sp>
      <p:sp>
        <p:nvSpPr>
          <p:cNvPr id="983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>
              <a:buChar char="•"/>
            </a:pPr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72</a:t>
            </a:fld>
            <a:endParaRPr lang="zh-CN" altLang="en-US" sz="13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/>
            <a:r>
              <a:rPr lang="zh-CN" altLang="en-US" dirty="0"/>
              <a:t>银行关系（银行名，所在城市，资产量）</a:t>
            </a:r>
            <a:endParaRPr lang="en-US" altLang="zh-CN" dirty="0"/>
          </a:p>
          <a:p>
            <a:pPr lvl="0"/>
            <a:r>
              <a:rPr lang="zh-CN" altLang="en-US" dirty="0"/>
              <a:t>客户关系（）</a:t>
            </a:r>
            <a:endParaRPr lang="en-US" altLang="zh-CN" dirty="0"/>
          </a:p>
          <a:p>
            <a:pPr lvl="0"/>
            <a:r>
              <a:rPr lang="zh-CN" altLang="en-US" dirty="0"/>
              <a:t>账户关系（账户号，银行名，余额）</a:t>
            </a:r>
            <a:endParaRPr lang="en-US" altLang="zh-CN" dirty="0"/>
          </a:p>
          <a:p>
            <a:pPr lvl="0"/>
            <a:r>
              <a:rPr lang="zh-CN" altLang="en-US" dirty="0"/>
              <a:t>贷款关系（贷款号，银行名，贷款量）</a:t>
            </a:r>
            <a:endParaRPr lang="en-US" altLang="zh-CN" dirty="0"/>
          </a:p>
          <a:p>
            <a:pPr lvl="0"/>
            <a:r>
              <a:rPr lang="zh-CN" altLang="en-US" dirty="0"/>
              <a:t>存款人即客户与账户关系（客户名，账号）</a:t>
            </a:r>
            <a:endParaRPr lang="en-US" altLang="zh-CN" dirty="0"/>
          </a:p>
          <a:p>
            <a:pPr lvl="0"/>
            <a:r>
              <a:rPr lang="zh-CN" altLang="en-US" dirty="0"/>
              <a:t>贷款人关系（客户名，贷款号）</a:t>
            </a:r>
          </a:p>
        </p:txBody>
      </p:sp>
      <p:sp>
        <p:nvSpPr>
          <p:cNvPr id="1003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>
              <a:buChar char="•"/>
            </a:pPr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  <a:t>73</a:t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/>
            <a:endParaRPr lang="zh-CN" altLang="en-US" dirty="0"/>
          </a:p>
        </p:txBody>
      </p:sp>
      <p:sp>
        <p:nvSpPr>
          <p:cNvPr id="1075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/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  <a:t>80</a:t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/>
            <a:endParaRPr lang="zh-CN" altLang="en-US" dirty="0"/>
          </a:p>
        </p:txBody>
      </p:sp>
      <p:sp>
        <p:nvSpPr>
          <p:cNvPr id="1126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/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  <a:t>84</a:t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>
              <a:buChar char="•"/>
            </a:pPr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  <a:t>90</a:t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  <a:sym typeface="+mn-ea"/>
              </a:rPr>
              <a:t>物联网与泛在智能研究中心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楷体_GB2312"/>
              <a:ea typeface="楷体_GB2312"/>
              <a:cs typeface="楷体_GB2312"/>
              <a:sym typeface="+mn-ea"/>
            </a:endParaRPr>
          </a:p>
        </p:txBody>
      </p:sp>
      <p:pic>
        <p:nvPicPr>
          <p:cNvPr id="3075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  <a:sym typeface="+mn-ea"/>
              </a:rPr>
              <a:t>海量数据计算研究中心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楷体_GB2312"/>
              <a:ea typeface="楷体_GB2312"/>
              <a:cs typeface="楷体_GB2312"/>
              <a:sym typeface="+mn-ea"/>
            </a:endParaRPr>
          </a:p>
        </p:txBody>
      </p:sp>
      <p:pic>
        <p:nvPicPr>
          <p:cNvPr id="4099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73196-015A-4BA7-906F-9E9B1036E679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9324F6-76DD-46B5-8E1C-F61EE1628D90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F1BA19-D114-4FB4-AC61-AF43A433EAD8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52D7E8-8C5A-41EE-95BD-425C7EEBAFD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7A6938-F035-4A99-8B6D-5A471ABBA6B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57C808-28FC-4677-9AD9-B589AFBEA270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83D113-221E-485A-B2DD-AB8A0FBF652B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3B5132-5C64-426D-8CD6-1FC58F2CCCA6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9D23DE-3765-4897-940F-FEF2130CAD78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EDD39F-6057-4B58-8893-B263EAE7474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9C8474-47AC-4AE8-B2FF-EF676248D737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D59698-69F5-4CCD-AA2D-64ABCA230356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日期占位符 5"/>
          <p:cNvSpPr>
            <a:spLocks noGrp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668112-EF27-47ED-AEC6-F82E23C3650F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6"/>
          <p:cNvSpPr>
            <a:spLocks noGrp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灯片编号占位符 7"/>
          <p:cNvSpPr>
            <a:spLocks noGrp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2DF2FC-3C86-4209-90A9-97777A48D338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029630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032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1" descr="j029630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+mj-ea"/>
          <a:cs typeface="楷体_GB231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029630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A9804F-990D-4022-9214-7739E486179F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2056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11" descr="j029630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+mj-ea"/>
          <a:cs typeface="楷体_GB231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9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" y="1268413"/>
            <a:ext cx="8820150" cy="27606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楷体_GB2312"/>
              </a:rPr>
              <a:t>基础篇</a:t>
            </a:r>
            <a:br>
              <a:rPr kumimoji="0" lang="en-US" altLang="zh-CN" sz="6600" b="1" i="0" u="none" strike="noStrike" kern="0" cap="none" spc="0" normalizeH="0" baseline="0" noProof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楷体_GB2312"/>
              </a:rPr>
            </a:br>
            <a:r>
              <a:rPr kumimoji="0" lang="zh-CN" altLang="en-US" sz="6600" b="1" i="0" u="none" strike="noStrike" kern="0" cap="none" spc="0" normalizeH="0" baseline="0" noProof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楷体_GB2312"/>
              </a:rPr>
              <a:t>第二章 关系数据库系统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4367530"/>
            <a:ext cx="5375910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主讲：程思瑶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物联网与泛在智能研究中心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4"/>
          <p:cNvSpPr/>
          <p:nvPr/>
        </p:nvSpPr>
        <p:spPr>
          <a:xfrm>
            <a:off x="2555875" y="1928813"/>
            <a:ext cx="4608513" cy="2122488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关系数据</a:t>
            </a:r>
            <a:endParaRPr kumimoji="0" lang="en-US" altLang="zh-CN" sz="44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模型</a:t>
            </a:r>
            <a:endParaRPr kumimoji="0" lang="en-US" altLang="zh-CN" sz="44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31747" name="Rectangle 5"/>
          <p:cNvSpPr/>
          <p:nvPr/>
        </p:nvSpPr>
        <p:spPr>
          <a:xfrm>
            <a:off x="2678113" y="3484563"/>
            <a:ext cx="4394200" cy="1516063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数据结构</a:t>
            </a: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完整性约束</a:t>
            </a: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rgbClr val="B2B2B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关系运算</a:t>
            </a: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rgbClr val="B2B2B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</a:p>
        </p:txBody>
      </p:sp>
      <p:sp>
        <p:nvSpPr>
          <p:cNvPr id="22835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65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5000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关系模型建立在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集合代数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的基础上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单一的数据结构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----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现实世界的实体以及实体间的各种联系均用关系来表示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数据的逻辑结构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----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二维表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从用户角度，关系模型中数据的逻辑结构是一张二维表。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</a:p>
        </p:txBody>
      </p:sp>
      <p:sp>
        <p:nvSpPr>
          <p:cNvPr id="229379" name="Rectangle 3"/>
          <p:cNvSpPr>
            <a:spLocks noGrp="1"/>
          </p:cNvSpPr>
          <p:nvPr>
            <p:ph idx="1"/>
          </p:nvPr>
        </p:nvSpPr>
        <p:spPr>
          <a:xfrm>
            <a:off x="539750" y="1557338"/>
            <a:ext cx="8229600" cy="4997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关系数据结构的基本概念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元组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域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关系模式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关系数据库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358900"/>
            <a:ext cx="8229600" cy="4997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关系数据库由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表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构成，每个表有唯一的名字，称之为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关系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(Relation)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528888"/>
            <a:ext cx="6159500" cy="3735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242691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1133475"/>
            <a:ext cx="8367713" cy="3168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元组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(tuple)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用来指代关系表的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行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由于关系是元组的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集合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，所以元组在关系中出现的顺序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无关紧要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(attribute)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用来指代关系表的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元关系有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个属性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列的顺序亦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无关紧要</a:t>
            </a:r>
          </a:p>
        </p:txBody>
      </p:sp>
      <p:graphicFrame>
        <p:nvGraphicFramePr>
          <p:cNvPr id="3584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4598988"/>
          <a:ext cx="7920038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3752850" imgH="1190625" progId="Word.Document.8">
                  <p:embed/>
                </p:oleObj>
              </mc:Choice>
              <mc:Fallback>
                <p:oleObj r:id="rId3" imgW="3752850" imgH="119062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4598988"/>
                        <a:ext cx="7920038" cy="25209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</a:p>
        </p:txBody>
      </p:sp>
      <p:sp>
        <p:nvSpPr>
          <p:cNvPr id="230403" name="Rectangle 3"/>
          <p:cNvSpPr>
            <a:spLocks noGrp="1"/>
          </p:cNvSpPr>
          <p:nvPr>
            <p:ph idx="1"/>
          </p:nvPr>
        </p:nvSpPr>
        <p:spPr>
          <a:xfrm>
            <a:off x="395288" y="1042988"/>
            <a:ext cx="8229600" cy="58959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域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(Domain)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每个允许取值的关系的属性都存在一个集合，称为该属性的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域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所有可能属性值的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集合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整数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实数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指定长度的字符串集合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介于某个取值范围的整数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{‘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男’，‘女’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}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介于某个取值范围的日期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原子域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如果域中元素被看作是不可再分的单元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复合域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原子域的组合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空值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(null):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是一个特殊的值，表示值未知或不存在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9388"/>
            <a:ext cx="8763000" cy="4492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关系的数学解释</a:t>
            </a:r>
          </a:p>
          <a:p>
            <a:pPr marL="742950" marR="0" lvl="1" indent="-28575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、...、A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是值域为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、D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、...、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0" u="none" strike="noStrike" kern="0" cap="none" spc="0" normalizeH="0" baseline="-2500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</a:t>
            </a:r>
          </a:p>
          <a:p>
            <a:pPr marL="742950" marR="0" lvl="1" indent="-28575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属性。具有属性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、...、A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关系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是一个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元</a:t>
            </a:r>
          </a:p>
          <a:p>
            <a:pPr marL="742950" marR="0" lvl="1" indent="-28575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组集合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，其中，每个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元组(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tuple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是一个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映射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</a:t>
            </a:r>
          </a:p>
          <a:p>
            <a:pPr marL="742950" marR="0" lvl="1" indent="-285750" algn="ctr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{{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}→D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{A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}→D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..., {A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}→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0" u="none" strike="noStrike" kern="0" cap="none" spc="0" normalizeH="0" baseline="-2500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}。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body" sz="half" idx="1"/>
          </p:nvPr>
        </p:nvSpPr>
        <p:spPr>
          <a:xfrm>
            <a:off x="381000" y="1484313"/>
            <a:ext cx="8512175" cy="1657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关系的性质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列是同质的（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Homogeneous）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每一列中的分量是同一类型的数据，来自同一个域</a:t>
            </a:r>
          </a:p>
        </p:txBody>
      </p:sp>
      <p:graphicFrame>
        <p:nvGraphicFramePr>
          <p:cNvPr id="245806" name="Group 46"/>
          <p:cNvGraphicFramePr>
            <a:graphicFrameLocks noGrp="1"/>
          </p:cNvGraphicFramePr>
          <p:nvPr>
            <p:ph sz="half" idx="1"/>
          </p:nvPr>
        </p:nvGraphicFramePr>
        <p:xfrm>
          <a:off x="1042988" y="3789363"/>
          <a:ext cx="6918325" cy="2409826"/>
        </p:xfrm>
        <a:graphic>
          <a:graphicData uri="http://schemas.openxmlformats.org/drawingml/2006/table">
            <a:tbl>
              <a:tblPr/>
              <a:tblGrid>
                <a:gridCol w="112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曾用名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张明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李朋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1981/2/28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赵薇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关系的性质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不同的列可出自同一个域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其中的每一列称为一个属性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不同的属性要给予不同的属性名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graphicFrame>
        <p:nvGraphicFramePr>
          <p:cNvPr id="247812" name="Group 4"/>
          <p:cNvGraphicFramePr>
            <a:graphicFrameLocks noGrp="1"/>
          </p:cNvGraphicFramePr>
          <p:nvPr/>
        </p:nvGraphicFramePr>
        <p:xfrm>
          <a:off x="1722438" y="4029075"/>
          <a:ext cx="5884863" cy="2590800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李朋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赵薇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7850" name="AutoShape 42"/>
          <p:cNvSpPr/>
          <p:nvPr/>
        </p:nvSpPr>
        <p:spPr>
          <a:xfrm>
            <a:off x="7454900" y="3187700"/>
            <a:ext cx="1676400" cy="838200"/>
          </a:xfrm>
          <a:prstGeom prst="wedgeRoundRectCallout">
            <a:avLst>
              <a:gd name="adj1" fmla="val -89301"/>
              <a:gd name="adj2" fmla="val 86176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楷体_GB2312"/>
              </a:rPr>
              <a:t>姓名2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楷体_GB2312"/>
              </a:rPr>
              <a:t>曾用名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24883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50688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关系的性质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列的顺序无所谓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列的次序可以任意交换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任意两个元组不能完全相同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集合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的性质决定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但许多关系数据库产品没有遵循这一性质。例如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Oracle，FoxPro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等都允许关系表中存在两个完全相同的元组，除非用户特别定义了相应的约束条件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行的顺序无所谓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行的次序可以任意交换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1016000" y="1600200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简介</a:t>
            </a:r>
            <a:endParaRPr kumimoji="0" lang="en-US" altLang="zh-CN" sz="36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关系模型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关系运算</a:t>
            </a:r>
            <a:endParaRPr kumimoji="0" lang="en-US" altLang="zh-CN" sz="36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关系的性质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分量必须取原子值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每一个分量都必须是不可分的数据项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981575" y="3505200"/>
            <a:ext cx="3119438" cy="1284288"/>
            <a:chOff x="4981867" y="3505200"/>
            <a:chExt cx="3119146" cy="1284986"/>
          </a:xfrm>
        </p:grpSpPr>
        <p:sp>
          <p:nvSpPr>
            <p:cNvPr id="42039" name="Rectangle 5"/>
            <p:cNvSpPr/>
            <p:nvPr/>
          </p:nvSpPr>
          <p:spPr>
            <a:xfrm>
              <a:off x="7112093" y="3819696"/>
              <a:ext cx="988920" cy="9704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李一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李二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王一</a:t>
              </a:r>
            </a:p>
          </p:txBody>
        </p:sp>
        <p:sp>
          <p:nvSpPr>
            <p:cNvPr id="42040" name="Rectangle 6"/>
            <p:cNvSpPr/>
            <p:nvPr/>
          </p:nvSpPr>
          <p:spPr>
            <a:xfrm>
              <a:off x="6021583" y="3819696"/>
              <a:ext cx="1090510" cy="97049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丁女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肖女</a:t>
              </a:r>
            </a:p>
          </p:txBody>
        </p:sp>
        <p:sp>
          <p:nvSpPr>
            <p:cNvPr id="42041" name="Rectangle 7"/>
            <p:cNvSpPr/>
            <p:nvPr/>
          </p:nvSpPr>
          <p:spPr>
            <a:xfrm>
              <a:off x="4981867" y="3819696"/>
              <a:ext cx="1039716" cy="97049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李男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王男</a:t>
              </a:r>
            </a:p>
          </p:txBody>
        </p:sp>
        <p:sp>
          <p:nvSpPr>
            <p:cNvPr id="42042" name="Rectangle 8"/>
            <p:cNvSpPr/>
            <p:nvPr/>
          </p:nvSpPr>
          <p:spPr>
            <a:xfrm>
              <a:off x="7112093" y="3505200"/>
              <a:ext cx="988920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孩子</a:t>
              </a:r>
            </a:p>
          </p:txBody>
        </p:sp>
        <p:sp>
          <p:nvSpPr>
            <p:cNvPr id="6" name="Rectangle 9"/>
            <p:cNvSpPr/>
            <p:nvPr/>
          </p:nvSpPr>
          <p:spPr>
            <a:xfrm>
              <a:off x="6021583" y="3505200"/>
              <a:ext cx="1090510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母</a:t>
              </a:r>
            </a:p>
          </p:txBody>
        </p:sp>
        <p:sp>
          <p:nvSpPr>
            <p:cNvPr id="7" name="Rectangle 10"/>
            <p:cNvSpPr/>
            <p:nvPr/>
          </p:nvSpPr>
          <p:spPr>
            <a:xfrm>
              <a:off x="4981867" y="3505200"/>
              <a:ext cx="1039716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父</a:t>
              </a:r>
            </a:p>
          </p:txBody>
        </p:sp>
        <p:sp>
          <p:nvSpPr>
            <p:cNvPr id="41994" name="Line 11"/>
            <p:cNvSpPr/>
            <p:nvPr/>
          </p:nvSpPr>
          <p:spPr>
            <a:xfrm>
              <a:off x="4981867" y="3505200"/>
              <a:ext cx="311914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95" name="Line 12"/>
            <p:cNvSpPr/>
            <p:nvPr/>
          </p:nvSpPr>
          <p:spPr>
            <a:xfrm>
              <a:off x="4981867" y="3819946"/>
              <a:ext cx="311914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96" name="Line 13"/>
            <p:cNvSpPr/>
            <p:nvPr/>
          </p:nvSpPr>
          <p:spPr>
            <a:xfrm>
              <a:off x="4981867" y="4790186"/>
              <a:ext cx="311914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97" name="Line 14"/>
            <p:cNvSpPr/>
            <p:nvPr/>
          </p:nvSpPr>
          <p:spPr>
            <a:xfrm>
              <a:off x="4981867" y="3505200"/>
              <a:ext cx="0" cy="128498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98" name="Line 15"/>
            <p:cNvSpPr/>
            <p:nvPr/>
          </p:nvSpPr>
          <p:spPr>
            <a:xfrm>
              <a:off x="6021582" y="3505200"/>
              <a:ext cx="0" cy="12849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99" name="Line 16"/>
            <p:cNvSpPr/>
            <p:nvPr/>
          </p:nvSpPr>
          <p:spPr>
            <a:xfrm>
              <a:off x="7112016" y="3505200"/>
              <a:ext cx="0" cy="12849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00" name="Line 17"/>
            <p:cNvSpPr/>
            <p:nvPr/>
          </p:nvSpPr>
          <p:spPr>
            <a:xfrm>
              <a:off x="8101013" y="3505200"/>
              <a:ext cx="0" cy="128498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2" name="组合 1"/>
          <p:cNvGrpSpPr/>
          <p:nvPr/>
        </p:nvGrpSpPr>
        <p:grpSpPr>
          <a:xfrm>
            <a:off x="1254125" y="3505200"/>
            <a:ext cx="3119438" cy="1312863"/>
            <a:chOff x="1254108" y="3505200"/>
            <a:chExt cx="3119146" cy="1312356"/>
          </a:xfrm>
        </p:grpSpPr>
        <p:sp>
          <p:nvSpPr>
            <p:cNvPr id="42021" name="Rectangle 18"/>
            <p:cNvSpPr/>
            <p:nvPr/>
          </p:nvSpPr>
          <p:spPr>
            <a:xfrm>
              <a:off x="3536719" y="4162171"/>
              <a:ext cx="836535" cy="6553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李二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42022" name="Rectangle 19"/>
            <p:cNvSpPr/>
            <p:nvPr/>
          </p:nvSpPr>
          <p:spPr>
            <a:xfrm>
              <a:off x="3536719" y="3819404"/>
              <a:ext cx="836535" cy="34276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小</a:t>
              </a:r>
            </a:p>
          </p:txBody>
        </p:sp>
        <p:sp>
          <p:nvSpPr>
            <p:cNvPr id="42023" name="Rectangle 20"/>
            <p:cNvSpPr/>
            <p:nvPr/>
          </p:nvSpPr>
          <p:spPr>
            <a:xfrm>
              <a:off x="2776378" y="3819404"/>
              <a:ext cx="760341" cy="34276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大</a:t>
              </a:r>
            </a:p>
          </p:txBody>
        </p:sp>
        <p:sp>
          <p:nvSpPr>
            <p:cNvPr id="42024" name="Rectangle 21"/>
            <p:cNvSpPr/>
            <p:nvPr/>
          </p:nvSpPr>
          <p:spPr>
            <a:xfrm>
              <a:off x="2776378" y="4162171"/>
              <a:ext cx="760341" cy="6553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李一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王一</a:t>
              </a:r>
            </a:p>
          </p:txBody>
        </p:sp>
        <p:sp>
          <p:nvSpPr>
            <p:cNvPr id="42025" name="Rectangle 22"/>
            <p:cNvSpPr/>
            <p:nvPr/>
          </p:nvSpPr>
          <p:spPr>
            <a:xfrm>
              <a:off x="2014450" y="4162171"/>
              <a:ext cx="761929" cy="6553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丁女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肖女</a:t>
              </a:r>
            </a:p>
          </p:txBody>
        </p:sp>
        <p:sp>
          <p:nvSpPr>
            <p:cNvPr id="42026" name="Rectangle 23"/>
            <p:cNvSpPr/>
            <p:nvPr/>
          </p:nvSpPr>
          <p:spPr>
            <a:xfrm>
              <a:off x="1254108" y="4162171"/>
              <a:ext cx="760342" cy="6553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李男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王男</a:t>
              </a:r>
            </a:p>
          </p:txBody>
        </p:sp>
        <p:sp>
          <p:nvSpPr>
            <p:cNvPr id="14" name="Rectangle 24"/>
            <p:cNvSpPr/>
            <p:nvPr/>
          </p:nvSpPr>
          <p:spPr>
            <a:xfrm>
              <a:off x="2776378" y="3505200"/>
              <a:ext cx="1596876" cy="314204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孩子</a:t>
              </a: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2014450" y="3505200"/>
              <a:ext cx="761929" cy="65697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母</a:t>
              </a:r>
            </a:p>
          </p:txBody>
        </p:sp>
        <p:sp>
          <p:nvSpPr>
            <p:cNvPr id="16" name="Rectangle 26"/>
            <p:cNvSpPr/>
            <p:nvPr/>
          </p:nvSpPr>
          <p:spPr>
            <a:xfrm>
              <a:off x="1254108" y="3505200"/>
              <a:ext cx="760342" cy="65697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父</a:t>
              </a:r>
            </a:p>
          </p:txBody>
        </p:sp>
        <p:sp>
          <p:nvSpPr>
            <p:cNvPr id="42011" name="Line 27"/>
            <p:cNvSpPr/>
            <p:nvPr/>
          </p:nvSpPr>
          <p:spPr>
            <a:xfrm>
              <a:off x="1254108" y="3505200"/>
              <a:ext cx="311914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12" name="Line 28"/>
            <p:cNvSpPr/>
            <p:nvPr/>
          </p:nvSpPr>
          <p:spPr>
            <a:xfrm>
              <a:off x="1254108" y="4162062"/>
              <a:ext cx="311914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13" name="Line 29"/>
            <p:cNvSpPr/>
            <p:nvPr/>
          </p:nvSpPr>
          <p:spPr>
            <a:xfrm>
              <a:off x="1254108" y="4817556"/>
              <a:ext cx="311914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14" name="Line 30"/>
            <p:cNvSpPr/>
            <p:nvPr/>
          </p:nvSpPr>
          <p:spPr>
            <a:xfrm>
              <a:off x="1254108" y="3505200"/>
              <a:ext cx="0" cy="131235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15" name="Line 31"/>
            <p:cNvSpPr/>
            <p:nvPr/>
          </p:nvSpPr>
          <p:spPr>
            <a:xfrm>
              <a:off x="2014875" y="3505200"/>
              <a:ext cx="0" cy="131235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16" name="Line 32"/>
            <p:cNvSpPr/>
            <p:nvPr/>
          </p:nvSpPr>
          <p:spPr>
            <a:xfrm>
              <a:off x="2775642" y="3505200"/>
              <a:ext cx="0" cy="131235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17" name="Line 33"/>
            <p:cNvSpPr/>
            <p:nvPr/>
          </p:nvSpPr>
          <p:spPr>
            <a:xfrm>
              <a:off x="4373253" y="3505200"/>
              <a:ext cx="0" cy="131235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18" name="Line 34"/>
            <p:cNvSpPr/>
            <p:nvPr/>
          </p:nvSpPr>
          <p:spPr>
            <a:xfrm>
              <a:off x="2775642" y="3819946"/>
              <a:ext cx="159761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19" name="Line 35"/>
            <p:cNvSpPr/>
            <p:nvPr/>
          </p:nvSpPr>
          <p:spPr>
            <a:xfrm>
              <a:off x="3536409" y="3819946"/>
              <a:ext cx="0" cy="9976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5" name="组合 4"/>
          <p:cNvGrpSpPr/>
          <p:nvPr/>
        </p:nvGrpSpPr>
        <p:grpSpPr>
          <a:xfrm>
            <a:off x="4981575" y="5345113"/>
            <a:ext cx="3119438" cy="1284287"/>
            <a:chOff x="4981867" y="5344414"/>
            <a:chExt cx="3119146" cy="1284986"/>
          </a:xfrm>
        </p:grpSpPr>
        <p:sp>
          <p:nvSpPr>
            <p:cNvPr id="42008" name="Rectangle 36"/>
            <p:cNvSpPr/>
            <p:nvPr/>
          </p:nvSpPr>
          <p:spPr>
            <a:xfrm>
              <a:off x="7061297" y="5658910"/>
              <a:ext cx="1039716" cy="97049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李一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李二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王一</a:t>
              </a:r>
            </a:p>
          </p:txBody>
        </p:sp>
        <p:sp>
          <p:nvSpPr>
            <p:cNvPr id="42009" name="Rectangle 37"/>
            <p:cNvSpPr/>
            <p:nvPr/>
          </p:nvSpPr>
          <p:spPr>
            <a:xfrm>
              <a:off x="6021583" y="5658910"/>
              <a:ext cx="1039715" cy="9704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丁女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丁女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肖女</a:t>
              </a:r>
            </a:p>
          </p:txBody>
        </p:sp>
        <p:sp>
          <p:nvSpPr>
            <p:cNvPr id="42010" name="Rectangle 38"/>
            <p:cNvSpPr/>
            <p:nvPr/>
          </p:nvSpPr>
          <p:spPr>
            <a:xfrm>
              <a:off x="4981867" y="5658910"/>
              <a:ext cx="1039716" cy="9704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李男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李男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王男</a:t>
              </a:r>
            </a:p>
          </p:txBody>
        </p:sp>
        <p:sp>
          <p:nvSpPr>
            <p:cNvPr id="4" name="Rectangle 39"/>
            <p:cNvSpPr/>
            <p:nvPr/>
          </p:nvSpPr>
          <p:spPr>
            <a:xfrm>
              <a:off x="7061297" y="5344414"/>
              <a:ext cx="1039716" cy="314496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孩子</a:t>
              </a:r>
            </a:p>
          </p:txBody>
        </p:sp>
        <p:sp>
          <p:nvSpPr>
            <p:cNvPr id="8" name="Rectangle 40"/>
            <p:cNvSpPr/>
            <p:nvPr/>
          </p:nvSpPr>
          <p:spPr>
            <a:xfrm>
              <a:off x="6021583" y="5344414"/>
              <a:ext cx="1039715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母</a:t>
              </a:r>
            </a:p>
          </p:txBody>
        </p:sp>
        <p:sp>
          <p:nvSpPr>
            <p:cNvPr id="9" name="Rectangle 41"/>
            <p:cNvSpPr/>
            <p:nvPr/>
          </p:nvSpPr>
          <p:spPr>
            <a:xfrm>
              <a:off x="4981867" y="5344414"/>
              <a:ext cx="1039716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父</a:t>
              </a:r>
            </a:p>
          </p:txBody>
        </p:sp>
        <p:sp>
          <p:nvSpPr>
            <p:cNvPr id="42027" name="Line 42"/>
            <p:cNvSpPr/>
            <p:nvPr/>
          </p:nvSpPr>
          <p:spPr>
            <a:xfrm>
              <a:off x="4981867" y="5344414"/>
              <a:ext cx="311914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28" name="Line 43"/>
            <p:cNvSpPr/>
            <p:nvPr/>
          </p:nvSpPr>
          <p:spPr>
            <a:xfrm>
              <a:off x="4981867" y="5659160"/>
              <a:ext cx="311914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29" name="Line 44"/>
            <p:cNvSpPr/>
            <p:nvPr/>
          </p:nvSpPr>
          <p:spPr>
            <a:xfrm>
              <a:off x="4981867" y="6629400"/>
              <a:ext cx="311914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30" name="Line 45"/>
            <p:cNvSpPr/>
            <p:nvPr/>
          </p:nvSpPr>
          <p:spPr>
            <a:xfrm>
              <a:off x="4981867" y="5344414"/>
              <a:ext cx="0" cy="128498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31" name="Line 46"/>
            <p:cNvSpPr/>
            <p:nvPr/>
          </p:nvSpPr>
          <p:spPr>
            <a:xfrm>
              <a:off x="6021582" y="5344414"/>
              <a:ext cx="0" cy="12849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32" name="Line 47"/>
            <p:cNvSpPr/>
            <p:nvPr/>
          </p:nvSpPr>
          <p:spPr>
            <a:xfrm>
              <a:off x="7061298" y="5344414"/>
              <a:ext cx="0" cy="12849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33" name="Line 48"/>
            <p:cNvSpPr/>
            <p:nvPr/>
          </p:nvSpPr>
          <p:spPr>
            <a:xfrm>
              <a:off x="8101013" y="5344414"/>
              <a:ext cx="0" cy="128498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0" name="组合 3"/>
          <p:cNvGrpSpPr/>
          <p:nvPr/>
        </p:nvGrpSpPr>
        <p:grpSpPr>
          <a:xfrm>
            <a:off x="1243013" y="5343525"/>
            <a:ext cx="3119437" cy="1284288"/>
            <a:chOff x="1243013" y="5343045"/>
            <a:chExt cx="3119146" cy="1284987"/>
          </a:xfrm>
        </p:grpSpPr>
        <p:sp>
          <p:nvSpPr>
            <p:cNvPr id="41992" name="Rectangle 49"/>
            <p:cNvSpPr/>
            <p:nvPr/>
          </p:nvSpPr>
          <p:spPr>
            <a:xfrm>
              <a:off x="3601818" y="5657541"/>
              <a:ext cx="760341" cy="970491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李二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41993" name="Rectangle 50"/>
            <p:cNvSpPr/>
            <p:nvPr/>
          </p:nvSpPr>
          <p:spPr>
            <a:xfrm>
              <a:off x="3601818" y="5343045"/>
              <a:ext cx="760341" cy="314496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小孩</a:t>
              </a:r>
            </a:p>
          </p:txBody>
        </p:sp>
        <p:sp>
          <p:nvSpPr>
            <p:cNvPr id="11" name="Rectangle 51"/>
            <p:cNvSpPr/>
            <p:nvPr/>
          </p:nvSpPr>
          <p:spPr>
            <a:xfrm>
              <a:off x="2839889" y="5657541"/>
              <a:ext cx="761929" cy="970491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李一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王一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12" name="Rectangle 52"/>
            <p:cNvSpPr/>
            <p:nvPr/>
          </p:nvSpPr>
          <p:spPr>
            <a:xfrm>
              <a:off x="2079547" y="5657541"/>
              <a:ext cx="760342" cy="9704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丁女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肖女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13" name="Rectangle 53"/>
            <p:cNvSpPr/>
            <p:nvPr/>
          </p:nvSpPr>
          <p:spPr>
            <a:xfrm>
              <a:off x="1243013" y="5657541"/>
              <a:ext cx="836534" cy="9704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李男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王男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17" name="Rectangle 54"/>
            <p:cNvSpPr/>
            <p:nvPr/>
          </p:nvSpPr>
          <p:spPr>
            <a:xfrm>
              <a:off x="2839889" y="5343045"/>
              <a:ext cx="761929" cy="314496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大孩</a:t>
              </a:r>
            </a:p>
          </p:txBody>
        </p:sp>
        <p:sp>
          <p:nvSpPr>
            <p:cNvPr id="18" name="Rectangle 55"/>
            <p:cNvSpPr/>
            <p:nvPr/>
          </p:nvSpPr>
          <p:spPr>
            <a:xfrm>
              <a:off x="2079547" y="5343045"/>
              <a:ext cx="760342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母</a:t>
              </a:r>
            </a:p>
          </p:txBody>
        </p:sp>
        <p:sp>
          <p:nvSpPr>
            <p:cNvPr id="19" name="Rectangle 56"/>
            <p:cNvSpPr/>
            <p:nvPr/>
          </p:nvSpPr>
          <p:spPr>
            <a:xfrm>
              <a:off x="1243013" y="5343045"/>
              <a:ext cx="836534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父</a:t>
              </a:r>
            </a:p>
          </p:txBody>
        </p:sp>
        <p:sp>
          <p:nvSpPr>
            <p:cNvPr id="42043" name="Line 57"/>
            <p:cNvSpPr/>
            <p:nvPr/>
          </p:nvSpPr>
          <p:spPr>
            <a:xfrm>
              <a:off x="1243013" y="5343045"/>
              <a:ext cx="311914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44" name="Line 58"/>
            <p:cNvSpPr/>
            <p:nvPr/>
          </p:nvSpPr>
          <p:spPr>
            <a:xfrm>
              <a:off x="1243013" y="5657792"/>
              <a:ext cx="311914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45" name="Line 59"/>
            <p:cNvSpPr/>
            <p:nvPr/>
          </p:nvSpPr>
          <p:spPr>
            <a:xfrm>
              <a:off x="1243013" y="6628032"/>
              <a:ext cx="311914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46" name="Line 60"/>
            <p:cNvSpPr/>
            <p:nvPr/>
          </p:nvSpPr>
          <p:spPr>
            <a:xfrm>
              <a:off x="1243013" y="5343045"/>
              <a:ext cx="0" cy="128498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47" name="Line 61"/>
            <p:cNvSpPr/>
            <p:nvPr/>
          </p:nvSpPr>
          <p:spPr>
            <a:xfrm>
              <a:off x="2079857" y="5343045"/>
              <a:ext cx="0" cy="12849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48" name="Line 62"/>
            <p:cNvSpPr/>
            <p:nvPr/>
          </p:nvSpPr>
          <p:spPr>
            <a:xfrm>
              <a:off x="2840624" y="5343045"/>
              <a:ext cx="0" cy="12849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49" name="Line 63"/>
            <p:cNvSpPr/>
            <p:nvPr/>
          </p:nvSpPr>
          <p:spPr>
            <a:xfrm>
              <a:off x="4362159" y="5343045"/>
              <a:ext cx="0" cy="128498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50" name="Line 64"/>
            <p:cNvSpPr/>
            <p:nvPr/>
          </p:nvSpPr>
          <p:spPr>
            <a:xfrm>
              <a:off x="3601392" y="5343045"/>
              <a:ext cx="0" cy="12849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250883" name="Rectangle 3"/>
          <p:cNvSpPr>
            <a:spLocks noGrp="1"/>
          </p:cNvSpPr>
          <p:nvPr>
            <p:ph idx="1"/>
          </p:nvPr>
        </p:nvSpPr>
        <p:spPr>
          <a:xfrm>
            <a:off x="381000" y="1484313"/>
            <a:ext cx="8763000" cy="50688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关系模式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具有形式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DOM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其中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是关系名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的属性集合{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30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30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...,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30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中属性的域集合{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...,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DOM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到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的映射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是完整性约束集合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是属性间的函数依赖关系。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关系模式简单地记作</a:t>
            </a:r>
            <a:r>
              <a: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把属性集合为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={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...,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}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的关系模式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记作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...,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)。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关系模式的例子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Student(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姓名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学生编号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年级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专业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Course(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课程名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课程编号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学分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Course_teaching(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专业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课程编号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学期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年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教师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Pre_request(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课程编号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前序课程编号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Grade(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学生编号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课程编号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成绩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关系实例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关系模式在给定时刻的一个快照称为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关系实例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50800" y="3073400"/>
            <a:ext cx="461645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Student(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姓名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学生编号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年级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专业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系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)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pic>
        <p:nvPicPr>
          <p:cNvPr id="30617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84500"/>
            <a:ext cx="4572000" cy="133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-73025" y="4362450"/>
            <a:ext cx="4313238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Course(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课程名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课程编号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学分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系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)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pic>
        <p:nvPicPr>
          <p:cNvPr id="30617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50" y="4718050"/>
            <a:ext cx="4211638" cy="1733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55662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关系、关系模式与关系实例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关系是一个数据集合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关系模式描述关系的数据结构和语义约束的集合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关系模式是相对稳定的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关系实例是随时间而变化的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关系实例是某一时刻现实世界状态的真实反映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5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7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256003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608060" cy="45262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关系数据库模式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一组关系模式的集合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DB=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{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R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..., R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}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，其中，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是第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个关系模式。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关系数据库实例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关系数据库模式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DB=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{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R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..., R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}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对应的关系数据库实例是一组关系实例的集合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DB=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{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I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..., I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}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其中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的关系实例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Example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：关系数据库模式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DB={Student(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姓名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学生编号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年级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专业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Course(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课程名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课程编号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学分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Course_teaching.(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专业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课程编号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学期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年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教师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Pre_request(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课程编号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前序课程编号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Grade(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学生编号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课程编号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成绩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)}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1898650"/>
            <a:ext cx="7834312" cy="4783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4" name="Rectangle 2"/>
          <p:cNvSpPr txBox="1"/>
          <p:nvPr/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 eaLnBrk="0" hangingPunct="0"/>
            <a:r>
              <a:rPr lang="en-US" altLang="zh-CN" sz="4400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sz="4400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  <a:endParaRPr lang="zh-CN" altLang="en-US" sz="4400" dirty="0">
              <a:solidFill>
                <a:srgbClr val="A24200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3"/>
          <p:cNvSpPr txBox="1"/>
          <p:nvPr/>
        </p:nvSpPr>
        <p:spPr>
          <a:xfrm>
            <a:off x="381000" y="1179513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Example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：关系数据库实例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altLang="zh-CN" sz="24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val 4"/>
          <p:cNvSpPr/>
          <p:nvPr/>
        </p:nvSpPr>
        <p:spPr>
          <a:xfrm>
            <a:off x="2555875" y="1928813"/>
            <a:ext cx="4608513" cy="2122488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关系数据</a:t>
            </a:r>
            <a:endParaRPr kumimoji="0" lang="en-US" altLang="zh-CN" sz="44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模型</a:t>
            </a:r>
            <a:endParaRPr kumimoji="0" lang="en-US" altLang="zh-CN" sz="44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2678113" y="3484563"/>
            <a:ext cx="4394200" cy="1516063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数据结构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完整性约束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关系运算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50950"/>
            <a:ext cx="8763000" cy="2228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超码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superkey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一个或多个属性的集合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，这些属性的组合可以在一个关系中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唯一地标识一个元组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A6804E-1491-45CE-A639-62EFADEA9DEF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200" b="1" i="0" u="none" strike="noStrike" kern="1200" cap="none" spc="0" normalizeH="0" baseline="0" noProof="1" dirty="0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29</a:t>
            </a:fld>
            <a:endParaRPr kumimoji="0" lang="zh-CN" altLang="en-US" sz="1200" b="1" i="0" u="none" strike="noStrike" kern="1200" cap="none" spc="0" normalizeH="0" baseline="0" noProof="1">
              <a:solidFill>
                <a:srgbClr val="00339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Picture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3" y="2940050"/>
            <a:ext cx="4953000" cy="3735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竖卷形 7"/>
          <p:cNvSpPr/>
          <p:nvPr/>
        </p:nvSpPr>
        <p:spPr>
          <a:xfrm>
            <a:off x="6686550" y="4335463"/>
            <a:ext cx="2160588" cy="242411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超码中可能包含无关紧要的属性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99671" y="2998402"/>
            <a:ext cx="2202795" cy="1015663"/>
          </a:xfrm>
          <a:prstGeom prst="rect">
            <a:avLst/>
          </a:prstGeom>
          <a:solidFill>
            <a:srgbClr val="FFFF00"/>
          </a:solidFill>
          <a:ln>
            <a:solidFill>
              <a:srgbClr val="92D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如果</a:t>
            </a:r>
            <a:r>
              <a:rPr kumimoji="0" lang="en-US" altLang="zh-CN" kern="120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K</a:t>
            </a:r>
            <a:r>
              <a:rPr kumimoji="0" lang="zh-CN" altLang="en-US" kern="120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是一个超码，</a:t>
            </a:r>
            <a:endParaRPr kumimoji="0" lang="en-US" altLang="zh-CN" kern="1200" cap="none" spc="0" normalizeH="0" baseline="0" noProof="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那么</a:t>
            </a:r>
            <a:r>
              <a:rPr kumimoji="0" lang="en-US" altLang="zh-CN" kern="120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K</a:t>
            </a:r>
            <a:r>
              <a:rPr kumimoji="0" lang="zh-CN" altLang="en-US" kern="120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的任意超集也是超码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  <a:miter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  <a:sym typeface="+mn-ea"/>
              </a:rPr>
              <a:t>目录</a:t>
            </a:r>
            <a:endParaRPr kumimoji="0" lang="zh-CN" altLang="zh-CN" sz="4400" b="1" i="0" u="none" strike="noStrike" kern="120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3267075" y="3948113"/>
            <a:ext cx="2160588" cy="1568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en-US" altLang="zh-CN" sz="3200" b="1" i="1" kern="1200" cap="none" spc="0" normalizeH="0" baseline="0" noProof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+mn-ea"/>
              </a:rPr>
              <a:t>Why</a:t>
            </a:r>
          </a:p>
          <a:p>
            <a:pPr marR="0" algn="ctr" defTabSz="914400">
              <a:buClrTx/>
              <a:buSzTx/>
              <a:buFontTx/>
              <a:defRPr/>
            </a:pPr>
            <a:r>
              <a:rPr kumimoji="0" lang="en-US" altLang="zh-CN" sz="3200" b="1" i="1" kern="1200" cap="none" spc="0" normalizeH="0" baseline="0" noProof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+mn-ea"/>
              </a:rPr>
              <a:t>What </a:t>
            </a:r>
          </a:p>
          <a:p>
            <a:pPr marR="0" algn="ctr" defTabSz="914400">
              <a:buClrTx/>
              <a:buSzTx/>
              <a:buFontTx/>
              <a:defRPr/>
            </a:pPr>
            <a:r>
              <a:rPr kumimoji="0" lang="en-US" altLang="zh-CN" sz="3200" b="1" i="1" kern="1200" cap="none" spc="0" normalizeH="0" baseline="0" noProof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+mn-ea"/>
              </a:rPr>
              <a:t>History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90600" y="1600200"/>
            <a:ext cx="7921625" cy="31242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简介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  <a:sym typeface="+mn-ea"/>
              </a:rPr>
              <a:t>关系模型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  <a:sym typeface="+mn-ea"/>
              </a:rPr>
              <a:t>关系运算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381000" y="142875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候选码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(candidate key)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：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K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称为关系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R(U)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的候选码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K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R(U)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的一个超码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K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的任意真子集都不能成为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R(U)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的超码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候选码也称为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最小的超码</a:t>
            </a:r>
          </a:p>
        </p:txBody>
      </p:sp>
      <p:pic>
        <p:nvPicPr>
          <p:cNvPr id="26112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013200"/>
            <a:ext cx="4343400" cy="1579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112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4089400"/>
            <a:ext cx="3114675" cy="1481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609725" y="5749925"/>
            <a:ext cx="5908675" cy="604838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一个关系模式可能具有多个候选键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539750" y="1268413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主码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Primary Key)</a:t>
            </a: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被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数据库设计者选中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的、主要用来在一个关系中区分不同元组的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候选码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主码应该选择那些值从不或极少变化的属性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主属性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主码中的属性</a:t>
            </a:r>
          </a:p>
        </p:txBody>
      </p:sp>
      <p:pic>
        <p:nvPicPr>
          <p:cNvPr id="5325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73563"/>
            <a:ext cx="4343400" cy="1579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4419600"/>
            <a:ext cx="3114675" cy="1481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06588" y="6072188"/>
            <a:ext cx="5572125" cy="6000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一个关系模式只能具有一个主码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119062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1445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外码（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Foreign key）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一个关系模式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可能在它的属性中包括另一个关系模式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的主码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这个属性集合在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上称作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参照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的外码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楷体_GB2312"/>
            </a:endParaRPr>
          </a:p>
        </p:txBody>
      </p:sp>
      <p:pic>
        <p:nvPicPr>
          <p:cNvPr id="54275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4105275"/>
            <a:ext cx="4495800" cy="163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6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638" y="5108575"/>
            <a:ext cx="3124200" cy="1485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7895" name="Group 13"/>
          <p:cNvGrpSpPr/>
          <p:nvPr/>
        </p:nvGrpSpPr>
        <p:grpSpPr>
          <a:xfrm>
            <a:off x="5481638" y="5297488"/>
            <a:ext cx="2362200" cy="533400"/>
            <a:chOff x="3408" y="3312"/>
            <a:chExt cx="1488" cy="336"/>
          </a:xfrm>
        </p:grpSpPr>
        <p:sp>
          <p:nvSpPr>
            <p:cNvPr id="2" name="Oval 11"/>
            <p:cNvSpPr/>
            <p:nvPr/>
          </p:nvSpPr>
          <p:spPr>
            <a:xfrm>
              <a:off x="3408" y="3312"/>
              <a:ext cx="720" cy="33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54287" name="Oval 12"/>
            <p:cNvSpPr/>
            <p:nvPr/>
          </p:nvSpPr>
          <p:spPr>
            <a:xfrm>
              <a:off x="4176" y="3312"/>
              <a:ext cx="720" cy="33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</p:grpSp>
      <p:sp>
        <p:nvSpPr>
          <p:cNvPr id="37896" name="Oval 15"/>
          <p:cNvSpPr/>
          <p:nvPr/>
        </p:nvSpPr>
        <p:spPr>
          <a:xfrm>
            <a:off x="1366838" y="4459288"/>
            <a:ext cx="1219200" cy="457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pic>
        <p:nvPicPr>
          <p:cNvPr id="54281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038" y="3392488"/>
            <a:ext cx="3276600" cy="1558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Oval 16"/>
          <p:cNvSpPr/>
          <p:nvPr/>
        </p:nvSpPr>
        <p:spPr>
          <a:xfrm>
            <a:off x="6167438" y="3633788"/>
            <a:ext cx="1143000" cy="304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grpSp>
        <p:nvGrpSpPr>
          <p:cNvPr id="37899" name="Group 14"/>
          <p:cNvGrpSpPr/>
          <p:nvPr/>
        </p:nvGrpSpPr>
        <p:grpSpPr>
          <a:xfrm>
            <a:off x="3957638" y="5602288"/>
            <a:ext cx="2819400" cy="1066800"/>
            <a:chOff x="2448" y="3504"/>
            <a:chExt cx="1776" cy="672"/>
          </a:xfrm>
        </p:grpSpPr>
        <p:sp>
          <p:nvSpPr>
            <p:cNvPr id="54283" name="Oval 7"/>
            <p:cNvSpPr/>
            <p:nvPr/>
          </p:nvSpPr>
          <p:spPr>
            <a:xfrm>
              <a:off x="2448" y="3840"/>
              <a:ext cx="864" cy="336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30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  <a:sym typeface="+mn-ea"/>
                </a:rPr>
                <a:t>外码</a:t>
              </a:r>
            </a:p>
          </p:txBody>
        </p:sp>
        <p:sp>
          <p:nvSpPr>
            <p:cNvPr id="54285" name="Line 9"/>
            <p:cNvSpPr/>
            <p:nvPr/>
          </p:nvSpPr>
          <p:spPr>
            <a:xfrm flipV="1">
              <a:off x="3024" y="3504"/>
              <a:ext cx="432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86" name="Line 10"/>
            <p:cNvSpPr/>
            <p:nvPr/>
          </p:nvSpPr>
          <p:spPr>
            <a:xfrm flipV="1">
              <a:off x="3168" y="3600"/>
              <a:ext cx="1056" cy="28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nimBg="1"/>
      <p:bldP spid="3789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381000" y="131445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外码（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Foreign key）</a:t>
            </a: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外码并不一定要与相应的主码同名。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一般情况下，外码与相应的主码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往往取相同的名字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，以便于识别</a:t>
            </a:r>
          </a:p>
        </p:txBody>
      </p:sp>
      <p:grpSp>
        <p:nvGrpSpPr>
          <p:cNvPr id="38916" name="Group 19"/>
          <p:cNvGrpSpPr/>
          <p:nvPr/>
        </p:nvGrpSpPr>
        <p:grpSpPr>
          <a:xfrm>
            <a:off x="528638" y="3392488"/>
            <a:ext cx="8077200" cy="3276600"/>
            <a:chOff x="333" y="2137"/>
            <a:chExt cx="5088" cy="2064"/>
          </a:xfrm>
        </p:grpSpPr>
        <p:pic>
          <p:nvPicPr>
            <p:cNvPr id="55300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" y="2586"/>
              <a:ext cx="2832" cy="10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5301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3" y="3218"/>
              <a:ext cx="1968" cy="93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55302" name="Group 13"/>
            <p:cNvGrpSpPr/>
            <p:nvPr/>
          </p:nvGrpSpPr>
          <p:grpSpPr>
            <a:xfrm>
              <a:off x="3453" y="3337"/>
              <a:ext cx="1488" cy="336"/>
              <a:chOff x="3408" y="3312"/>
              <a:chExt cx="1488" cy="336"/>
            </a:xfrm>
          </p:grpSpPr>
          <p:sp>
            <p:nvSpPr>
              <p:cNvPr id="2" name="Oval 11"/>
              <p:cNvSpPr/>
              <p:nvPr/>
            </p:nvSpPr>
            <p:spPr>
              <a:xfrm>
                <a:off x="3408" y="3312"/>
                <a:ext cx="720" cy="33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kumimoji="0" lang="zh-CN" altLang="en-US" sz="30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endParaRPr>
              </a:p>
            </p:txBody>
          </p:sp>
          <p:sp>
            <p:nvSpPr>
              <p:cNvPr id="55312" name="Oval 12"/>
              <p:cNvSpPr/>
              <p:nvPr/>
            </p:nvSpPr>
            <p:spPr>
              <a:xfrm>
                <a:off x="4176" y="3312"/>
                <a:ext cx="720" cy="33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kumimoji="0" lang="zh-CN" altLang="en-US" sz="30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endParaRPr>
              </a:p>
            </p:txBody>
          </p:sp>
        </p:grpSp>
        <p:sp>
          <p:nvSpPr>
            <p:cNvPr id="55304" name="Oval 15"/>
            <p:cNvSpPr/>
            <p:nvPr/>
          </p:nvSpPr>
          <p:spPr>
            <a:xfrm>
              <a:off x="861" y="2809"/>
              <a:ext cx="768" cy="28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pic>
          <p:nvPicPr>
            <p:cNvPr id="55306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9" y="2137"/>
              <a:ext cx="2064" cy="9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Oval 16"/>
            <p:cNvSpPr/>
            <p:nvPr/>
          </p:nvSpPr>
          <p:spPr>
            <a:xfrm>
              <a:off x="3885" y="2289"/>
              <a:ext cx="720" cy="192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grpSp>
          <p:nvGrpSpPr>
            <p:cNvPr id="55308" name="Group 14"/>
            <p:cNvGrpSpPr/>
            <p:nvPr/>
          </p:nvGrpSpPr>
          <p:grpSpPr>
            <a:xfrm>
              <a:off x="2493" y="3529"/>
              <a:ext cx="1776" cy="672"/>
              <a:chOff x="2448" y="3504"/>
              <a:chExt cx="1776" cy="672"/>
            </a:xfrm>
          </p:grpSpPr>
          <p:sp>
            <p:nvSpPr>
              <p:cNvPr id="4" name="Oval 7"/>
              <p:cNvSpPr/>
              <p:nvPr/>
            </p:nvSpPr>
            <p:spPr>
              <a:xfrm>
                <a:off x="2448" y="3840"/>
                <a:ext cx="864" cy="336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kumimoji="0" lang="zh-CN" altLang="en-US" sz="3000" b="1" i="0" u="none" strike="noStrike" kern="1200" cap="none" spc="0" normalizeH="0" baseline="0" noProof="1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+mn-lt"/>
                    <a:ea typeface="华文新魏" panose="02010800040101010101" pitchFamily="2" charset="-122"/>
                    <a:cs typeface="楷体_GB2312"/>
                    <a:sym typeface="+mn-ea"/>
                  </a:rPr>
                  <a:t>外码</a:t>
                </a:r>
              </a:p>
            </p:txBody>
          </p:sp>
          <p:sp>
            <p:nvSpPr>
              <p:cNvPr id="55310" name="Line 9"/>
              <p:cNvSpPr/>
              <p:nvPr/>
            </p:nvSpPr>
            <p:spPr>
              <a:xfrm flipV="1">
                <a:off x="3024" y="3504"/>
                <a:ext cx="432" cy="33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5311" name="Line 10"/>
              <p:cNvSpPr/>
              <p:nvPr/>
            </p:nvSpPr>
            <p:spPr>
              <a:xfrm flipV="1">
                <a:off x="3168" y="3600"/>
                <a:ext cx="1056" cy="28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264195" name="Rectangle 3"/>
          <p:cNvSpPr>
            <a:spLocks noGrp="1"/>
          </p:cNvSpPr>
          <p:nvPr>
            <p:ph idx="1"/>
          </p:nvPr>
        </p:nvSpPr>
        <p:spPr>
          <a:xfrm>
            <a:off x="381000" y="1341438"/>
            <a:ext cx="8229600" cy="52562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关系数据模型的完整性约束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实体完整性约束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</a:t>
            </a:r>
            <a:r>
              <a:rPr kumimoji="0" lang="en-US" altLang="en-US" sz="2400" b="1" i="1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是关系模式</a:t>
            </a:r>
            <a:r>
              <a:rPr kumimoji="0" lang="en-US" altLang="en-US" sz="2400" b="1" i="1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R(U)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的主属性，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则</a:t>
            </a:r>
            <a:r>
              <a:rPr kumimoji="0" lang="en-US" altLang="en-US" sz="2400" b="1" i="1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不能取空值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即</a:t>
            </a:r>
            <a:r>
              <a:rPr kumimoji="0" lang="en-US" altLang="en-US" sz="2000" b="1" i="1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R(U)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的任何一个实例关系中不存在任何元组在</a:t>
            </a:r>
            <a:r>
              <a:rPr kumimoji="0" lang="en-US" altLang="en-US" sz="2000" b="1" i="1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上的值为空值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保证主属性不空与关系模式用主码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唯一识别元组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是统一的</a:t>
            </a:r>
          </a:p>
        </p:txBody>
      </p:sp>
      <p:pic>
        <p:nvPicPr>
          <p:cNvPr id="26419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863" y="4673600"/>
            <a:ext cx="2789237" cy="1192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4209" name="Text Box 17"/>
          <p:cNvSpPr txBox="1"/>
          <p:nvPr/>
        </p:nvSpPr>
        <p:spPr>
          <a:xfrm>
            <a:off x="1446213" y="5376863"/>
            <a:ext cx="3516313" cy="406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学生编号和课程编号不能为空</a:t>
            </a:r>
          </a:p>
        </p:txBody>
      </p:sp>
      <p:grpSp>
        <p:nvGrpSpPr>
          <p:cNvPr id="264212" name="Group 20"/>
          <p:cNvGrpSpPr/>
          <p:nvPr/>
        </p:nvGrpSpPr>
        <p:grpSpPr>
          <a:xfrm>
            <a:off x="3130550" y="4802188"/>
            <a:ext cx="4297363" cy="441325"/>
            <a:chOff x="249" y="3022"/>
            <a:chExt cx="2707" cy="278"/>
          </a:xfrm>
        </p:grpSpPr>
        <p:sp>
          <p:nvSpPr>
            <p:cNvPr id="56327" name="Oval 7"/>
            <p:cNvSpPr/>
            <p:nvPr/>
          </p:nvSpPr>
          <p:spPr>
            <a:xfrm>
              <a:off x="249" y="3031"/>
              <a:ext cx="771" cy="269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  <a:sym typeface="+mn-ea"/>
                </a:rPr>
                <a:t>主码</a:t>
              </a:r>
            </a:p>
          </p:txBody>
        </p:sp>
        <p:sp>
          <p:nvSpPr>
            <p:cNvPr id="56328" name="Oval 12"/>
            <p:cNvSpPr/>
            <p:nvPr/>
          </p:nvSpPr>
          <p:spPr>
            <a:xfrm>
              <a:off x="1564" y="3022"/>
              <a:ext cx="1392" cy="269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2" name="Line 10"/>
            <p:cNvSpPr/>
            <p:nvPr/>
          </p:nvSpPr>
          <p:spPr>
            <a:xfrm flipV="1">
              <a:off x="1020" y="3143"/>
              <a:ext cx="544" cy="4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2.2.2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完整性约束</a:t>
            </a:r>
          </a:p>
        </p:txBody>
      </p:sp>
      <p:sp>
        <p:nvSpPr>
          <p:cNvPr id="290821" name="Rectangle 5"/>
          <p:cNvSpPr/>
          <p:nvPr/>
        </p:nvSpPr>
        <p:spPr>
          <a:xfrm>
            <a:off x="381000" y="1341438"/>
            <a:ext cx="8601075" cy="52562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关系数据模型的完整性约束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参照完整性约束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定义了主码与外码之间的规则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要求在参照关系中任意元组在特定属性上的取值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必然等于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被参照关系中某个元组在特定属性上的取值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即：设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X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是关系模式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R(U)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关于关系模式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S(U’)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的外码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.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如果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x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是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R(U)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的关系实例的一个元组的外码值，则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S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(U’)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实例中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必存在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一个元组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T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，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T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在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X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上的值为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x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例如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  <a:sym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  <a:sym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69" name="Object 4"/>
          <p:cNvGraphicFramePr>
            <a:graphicFrameLocks noChangeAspect="1"/>
          </p:cNvGraphicFramePr>
          <p:nvPr/>
        </p:nvGraphicFramePr>
        <p:xfrm>
          <a:off x="755650" y="1412875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7760335" imgH="5452745" progId="Word.Document.8">
                  <p:embed/>
                </p:oleObj>
              </mc:Choice>
              <mc:Fallback>
                <p:oleObj r:id="rId3" imgW="7760335" imgH="5452745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1412875"/>
                        <a:ext cx="6172200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" name="Object 5"/>
          <p:cNvGraphicFramePr>
            <a:graphicFrameLocks noChangeAspect="1"/>
          </p:cNvGraphicFramePr>
          <p:nvPr/>
        </p:nvGraphicFramePr>
        <p:xfrm>
          <a:off x="682625" y="4545013"/>
          <a:ext cx="55562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5" imgW="7760335" imgH="4443730" progId="Word.Document.8">
                  <p:embed/>
                </p:oleObj>
              </mc:Choice>
              <mc:Fallback>
                <p:oleObj r:id="rId5" imgW="7760335" imgH="4443730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625" y="4545013"/>
                        <a:ext cx="555625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6"/>
          <p:cNvSpPr txBox="1"/>
          <p:nvPr/>
        </p:nvSpPr>
        <p:spPr>
          <a:xfrm>
            <a:off x="827088" y="908050"/>
            <a:ext cx="5040313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学生（</a:t>
            </a:r>
            <a:r>
              <a:rPr kumimoji="0" lang="zh-CN" altLang="en-US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学号</a:t>
            </a: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，姓名，性别，专业号，年龄）</a:t>
            </a:r>
          </a:p>
        </p:txBody>
      </p:sp>
      <p:sp>
        <p:nvSpPr>
          <p:cNvPr id="58373" name="Text Box 7"/>
          <p:cNvSpPr txBox="1"/>
          <p:nvPr/>
        </p:nvSpPr>
        <p:spPr>
          <a:xfrm>
            <a:off x="682625" y="3970338"/>
            <a:ext cx="2995613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专业（</a:t>
            </a:r>
            <a:r>
              <a:rPr kumimoji="0" lang="zh-CN" altLang="en-US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专业号</a:t>
            </a: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，专业名）</a:t>
            </a:r>
          </a:p>
        </p:txBody>
      </p:sp>
      <p:grpSp>
        <p:nvGrpSpPr>
          <p:cNvPr id="292880" name="Group 16"/>
          <p:cNvGrpSpPr/>
          <p:nvPr/>
        </p:nvGrpSpPr>
        <p:grpSpPr>
          <a:xfrm>
            <a:off x="611188" y="3933825"/>
            <a:ext cx="4751387" cy="930275"/>
            <a:chOff x="703" y="2659"/>
            <a:chExt cx="2993" cy="586"/>
          </a:xfrm>
        </p:grpSpPr>
        <p:sp>
          <p:nvSpPr>
            <p:cNvPr id="58381" name="Oval 7"/>
            <p:cNvSpPr/>
            <p:nvPr/>
          </p:nvSpPr>
          <p:spPr>
            <a:xfrm>
              <a:off x="2925" y="2659"/>
              <a:ext cx="771" cy="269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  <a:sym typeface="+mn-ea"/>
                </a:rPr>
                <a:t>主码</a:t>
              </a:r>
            </a:p>
          </p:txBody>
        </p:sp>
        <p:sp>
          <p:nvSpPr>
            <p:cNvPr id="58382" name="Oval 12"/>
            <p:cNvSpPr/>
            <p:nvPr/>
          </p:nvSpPr>
          <p:spPr>
            <a:xfrm>
              <a:off x="703" y="2976"/>
              <a:ext cx="680" cy="269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58376" name="Line 10"/>
            <p:cNvSpPr/>
            <p:nvPr/>
          </p:nvSpPr>
          <p:spPr>
            <a:xfrm flipH="1">
              <a:off x="1429" y="2840"/>
              <a:ext cx="1496" cy="27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292881" name="Group 17"/>
          <p:cNvGrpSpPr/>
          <p:nvPr/>
        </p:nvGrpSpPr>
        <p:grpSpPr>
          <a:xfrm>
            <a:off x="4356100" y="1319213"/>
            <a:ext cx="3671888" cy="952500"/>
            <a:chOff x="2971" y="831"/>
            <a:chExt cx="2313" cy="600"/>
          </a:xfrm>
        </p:grpSpPr>
        <p:sp>
          <p:nvSpPr>
            <p:cNvPr id="58378" name="Oval 7"/>
            <p:cNvSpPr/>
            <p:nvPr/>
          </p:nvSpPr>
          <p:spPr>
            <a:xfrm>
              <a:off x="4513" y="1162"/>
              <a:ext cx="771" cy="269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  <a:sym typeface="+mn-ea"/>
                </a:rPr>
                <a:t>外码</a:t>
              </a:r>
            </a:p>
          </p:txBody>
        </p:sp>
        <p:sp>
          <p:nvSpPr>
            <p:cNvPr id="58379" name="Oval 12"/>
            <p:cNvSpPr/>
            <p:nvPr/>
          </p:nvSpPr>
          <p:spPr>
            <a:xfrm>
              <a:off x="2971" y="831"/>
              <a:ext cx="771" cy="269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58380" name="Line 10"/>
            <p:cNvSpPr/>
            <p:nvPr/>
          </p:nvSpPr>
          <p:spPr>
            <a:xfrm flipH="1" flipV="1">
              <a:off x="3696" y="1026"/>
              <a:ext cx="817" cy="27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92882" name="Text Box 18"/>
          <p:cNvSpPr txBox="1"/>
          <p:nvPr/>
        </p:nvSpPr>
        <p:spPr>
          <a:xfrm>
            <a:off x="2062163" y="4824413"/>
            <a:ext cx="7081838" cy="132397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学生关系中每个元组的“专业号”属性只能取下面两类值：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（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1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）空值，表示尚未给该学生分配专业；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（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2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）非空值，这时该值必须是专业关系中某个元组的“专业号”值，表示该学生不可能分配到一个不存在的专业中</a:t>
            </a:r>
          </a:p>
        </p:txBody>
      </p:sp>
      <p:sp>
        <p:nvSpPr>
          <p:cNvPr id="58377" name="Text Box 19"/>
          <p:cNvSpPr txBox="1"/>
          <p:nvPr/>
        </p:nvSpPr>
        <p:spPr>
          <a:xfrm>
            <a:off x="1187450" y="188913"/>
            <a:ext cx="7175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例</a:t>
            </a:r>
            <a:r>
              <a:rPr kumimoji="0" lang="en-US" alt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/>
          <p:nvPr/>
        </p:nvSpPr>
        <p:spPr>
          <a:xfrm>
            <a:off x="1187450" y="188913"/>
            <a:ext cx="7175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例</a:t>
            </a:r>
            <a:r>
              <a:rPr kumimoji="0" lang="en-US" alt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528638" y="439738"/>
            <a:ext cx="8077200" cy="3276600"/>
            <a:chOff x="333" y="2137"/>
            <a:chExt cx="5088" cy="2064"/>
          </a:xfrm>
        </p:grpSpPr>
        <p:pic>
          <p:nvPicPr>
            <p:cNvPr id="59395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" y="2586"/>
              <a:ext cx="2832" cy="10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9396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3" y="3218"/>
              <a:ext cx="1968" cy="93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59397" name="Group 13"/>
            <p:cNvGrpSpPr/>
            <p:nvPr/>
          </p:nvGrpSpPr>
          <p:grpSpPr>
            <a:xfrm>
              <a:off x="3453" y="3337"/>
              <a:ext cx="1488" cy="336"/>
              <a:chOff x="3408" y="3312"/>
              <a:chExt cx="1488" cy="336"/>
            </a:xfrm>
          </p:grpSpPr>
          <p:sp>
            <p:nvSpPr>
              <p:cNvPr id="59411" name="Oval 11"/>
              <p:cNvSpPr/>
              <p:nvPr/>
            </p:nvSpPr>
            <p:spPr>
              <a:xfrm>
                <a:off x="3408" y="3312"/>
                <a:ext cx="720" cy="33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kumimoji="0" lang="zh-CN" altLang="en-US" sz="30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endParaRPr>
              </a:p>
            </p:txBody>
          </p:sp>
          <p:sp>
            <p:nvSpPr>
              <p:cNvPr id="59412" name="Oval 12"/>
              <p:cNvSpPr/>
              <p:nvPr/>
            </p:nvSpPr>
            <p:spPr>
              <a:xfrm>
                <a:off x="4176" y="3312"/>
                <a:ext cx="720" cy="33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kumimoji="0" lang="zh-CN" altLang="en-US" sz="30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endParaRPr>
              </a:p>
            </p:txBody>
          </p:sp>
        </p:grpSp>
        <p:sp>
          <p:nvSpPr>
            <p:cNvPr id="59404" name="Oval 15"/>
            <p:cNvSpPr/>
            <p:nvPr/>
          </p:nvSpPr>
          <p:spPr>
            <a:xfrm>
              <a:off x="861" y="2809"/>
              <a:ext cx="768" cy="28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pic>
          <p:nvPicPr>
            <p:cNvPr id="59401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9" y="2137"/>
              <a:ext cx="2064" cy="9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9406" name="Oval 16"/>
            <p:cNvSpPr/>
            <p:nvPr/>
          </p:nvSpPr>
          <p:spPr>
            <a:xfrm>
              <a:off x="3885" y="2289"/>
              <a:ext cx="720" cy="192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grpSp>
          <p:nvGrpSpPr>
            <p:cNvPr id="59403" name="Group 14"/>
            <p:cNvGrpSpPr/>
            <p:nvPr/>
          </p:nvGrpSpPr>
          <p:grpSpPr>
            <a:xfrm>
              <a:off x="2493" y="3529"/>
              <a:ext cx="1776" cy="672"/>
              <a:chOff x="2448" y="3504"/>
              <a:chExt cx="1776" cy="672"/>
            </a:xfrm>
          </p:grpSpPr>
          <p:sp>
            <p:nvSpPr>
              <p:cNvPr id="59408" name="Oval 7"/>
              <p:cNvSpPr/>
              <p:nvPr/>
            </p:nvSpPr>
            <p:spPr>
              <a:xfrm>
                <a:off x="2448" y="3840"/>
                <a:ext cx="864" cy="336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kumimoji="0" lang="zh-CN" altLang="en-US" sz="3000" b="1" i="0" u="none" strike="noStrike" kern="1200" cap="none" spc="0" normalizeH="0" baseline="0" noProof="1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+mn-lt"/>
                    <a:ea typeface="华文新魏" panose="02010800040101010101" pitchFamily="2" charset="-122"/>
                    <a:cs typeface="楷体_GB2312"/>
                    <a:sym typeface="+mn-ea"/>
                  </a:rPr>
                  <a:t>外码</a:t>
                </a:r>
              </a:p>
            </p:txBody>
          </p:sp>
          <p:sp>
            <p:nvSpPr>
              <p:cNvPr id="59405" name="Line 9"/>
              <p:cNvSpPr/>
              <p:nvPr/>
            </p:nvSpPr>
            <p:spPr>
              <a:xfrm flipV="1">
                <a:off x="3024" y="3504"/>
                <a:ext cx="432" cy="33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" name="Line 10"/>
              <p:cNvSpPr/>
              <p:nvPr/>
            </p:nvSpPr>
            <p:spPr>
              <a:xfrm flipV="1">
                <a:off x="3168" y="3600"/>
                <a:ext cx="1056" cy="28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293922" name="Group 34"/>
          <p:cNvGrpSpPr/>
          <p:nvPr/>
        </p:nvGrpSpPr>
        <p:grpSpPr>
          <a:xfrm>
            <a:off x="5364163" y="2276475"/>
            <a:ext cx="2735262" cy="2376488"/>
            <a:chOff x="3379" y="1434"/>
            <a:chExt cx="1723" cy="1497"/>
          </a:xfrm>
        </p:grpSpPr>
        <p:sp>
          <p:nvSpPr>
            <p:cNvPr id="59398" name="Oval 31"/>
            <p:cNvSpPr/>
            <p:nvPr/>
          </p:nvSpPr>
          <p:spPr>
            <a:xfrm>
              <a:off x="3379" y="1434"/>
              <a:ext cx="1723" cy="409"/>
            </a:xfrm>
            <a:prstGeom prst="ellipse">
              <a:avLst/>
            </a:pr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9399" name="Oval 32"/>
            <p:cNvSpPr/>
            <p:nvPr/>
          </p:nvSpPr>
          <p:spPr>
            <a:xfrm>
              <a:off x="3379" y="2568"/>
              <a:ext cx="1089" cy="363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1" i="0" u="none" strike="noStrike" kern="1200" cap="none" spc="0" normalizeH="0" baseline="0" noProof="1">
                  <a:ln>
                    <a:noFill/>
                  </a:ln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楷体_GB2312"/>
                  <a:sym typeface="+mn-ea"/>
                </a:rPr>
                <a:t>主码</a:t>
              </a:r>
            </a:p>
          </p:txBody>
        </p:sp>
        <p:sp>
          <p:nvSpPr>
            <p:cNvPr id="59410" name="Line 33"/>
            <p:cNvSpPr/>
            <p:nvPr/>
          </p:nvSpPr>
          <p:spPr>
            <a:xfrm flipV="1">
              <a:off x="3969" y="1842"/>
              <a:ext cx="181" cy="726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93923" name="Text Box 35"/>
          <p:cNvSpPr txBox="1"/>
          <p:nvPr/>
        </p:nvSpPr>
        <p:spPr>
          <a:xfrm>
            <a:off x="684213" y="5084763"/>
            <a:ext cx="7993063" cy="1196975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由于“学号”和“课程号”是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Grade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关系中的主属性，按照实体完整性和关联完整性规则，它们只能取相应被参照关系中已经存在的主码值。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关系数据模型的完整性约束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其它类型的约束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语义完整性约束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Based on application semantics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A </a:t>
            </a:r>
            <a:r>
              <a:rPr kumimoji="0" lang="en-US" altLang="zh-CN" sz="2000" b="1" i="1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constraint specification language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may have to be used to express these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函数依赖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The value X determines the value of Y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600200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关系模型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关系运算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关系数据库简介</a:t>
            </a:r>
          </a:p>
        </p:txBody>
      </p:sp>
      <p:sp>
        <p:nvSpPr>
          <p:cNvPr id="217091" name="Rectangle 3"/>
          <p:cNvSpPr>
            <a:spLocks noGrp="1"/>
          </p:cNvSpPr>
          <p:nvPr>
            <p:ph idx="1"/>
          </p:nvPr>
        </p:nvSpPr>
        <p:spPr>
          <a:xfrm>
            <a:off x="381000" y="1493838"/>
            <a:ext cx="861536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1960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年代的数据库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层次和网络数据库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/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层次网络数据模型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存在的问题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层次数据库：多对多联系表示不自然、对插入和删除操作的限制多、查询子女节点必须通过父亲节点、面向过程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网状数据库：结构比较复杂，不利于最终用户掌握、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DDL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DML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语言复杂，用户不容易使用、面向过程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4" name="Text Box 215"/>
          <p:cNvSpPr txBox="1">
            <a:spLocks noChangeArrowheads="1"/>
          </p:cNvSpPr>
          <p:nvPr/>
        </p:nvSpPr>
        <p:spPr bwMode="auto">
          <a:xfrm>
            <a:off x="2141730" y="3519010"/>
            <a:ext cx="5416550" cy="1701800"/>
          </a:xfrm>
          <a:prstGeom prst="rect">
            <a:avLst/>
          </a:prstGeom>
          <a:solidFill>
            <a:srgbClr val="FFE9FF"/>
          </a:solidFill>
          <a:ln w="9525" algn="ctr">
            <a:solidFill>
              <a:srgbClr val="008000"/>
            </a:solidFill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marL="342900" marR="0" indent="-342900" algn="ctr" defTabSz="914400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1" lang="en-US" altLang="zh-CN" sz="48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Relational Database</a:t>
            </a:r>
          </a:p>
          <a:p>
            <a:pPr marL="342900" marR="0" indent="-342900" algn="ctr" defTabSz="914400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1" lang="en-US" altLang="zh-CN" sz="48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Systems come!!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val 4"/>
          <p:cNvSpPr/>
          <p:nvPr/>
        </p:nvSpPr>
        <p:spPr>
          <a:xfrm>
            <a:off x="2555875" y="1928813"/>
            <a:ext cx="4608513" cy="2122488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关系数据</a:t>
            </a:r>
            <a:endParaRPr kumimoji="0" lang="en-US" altLang="zh-CN" sz="44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模型</a:t>
            </a:r>
            <a:endParaRPr kumimoji="0" lang="en-US" altLang="zh-CN" sz="44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2678113" y="3484563"/>
            <a:ext cx="4394200" cy="1516063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数据结构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完整性约束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关系运算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2.3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关系运算</a:t>
            </a:r>
          </a:p>
        </p:txBody>
      </p:sp>
      <p:grpSp>
        <p:nvGrpSpPr>
          <p:cNvPr id="63490" name="组合 8"/>
          <p:cNvGrpSpPr/>
          <p:nvPr/>
        </p:nvGrpSpPr>
        <p:grpSpPr>
          <a:xfrm>
            <a:off x="3000375" y="1928813"/>
            <a:ext cx="2928938" cy="785812"/>
            <a:chOff x="3286116" y="2000240"/>
            <a:chExt cx="2928958" cy="785818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286116" y="2000240"/>
              <a:ext cx="2928958" cy="78581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en-US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/>
                <a:ea typeface="楷体_GB2312"/>
                <a:cs typeface="+mn-cs"/>
              </a:endParaRPr>
            </a:p>
          </p:txBody>
        </p:sp>
        <p:sp>
          <p:nvSpPr>
            <p:cNvPr id="63519" name="TextBox 5"/>
            <p:cNvSpPr txBox="1"/>
            <p:nvPr/>
          </p:nvSpPr>
          <p:spPr>
            <a:xfrm>
              <a:off x="3714744" y="2071678"/>
              <a:ext cx="2032014" cy="7016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楷体_GB2312"/>
                  <a:sym typeface="+mn-ea"/>
                </a:rPr>
                <a:t>关系运算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14438" y="2714625"/>
            <a:ext cx="6000750" cy="1444625"/>
            <a:chOff x="1214414" y="2714620"/>
            <a:chExt cx="6000792" cy="1445389"/>
          </a:xfrm>
        </p:grpSpPr>
        <p:grpSp>
          <p:nvGrpSpPr>
            <p:cNvPr id="63494" name="组合 15"/>
            <p:cNvGrpSpPr/>
            <p:nvPr/>
          </p:nvGrpSpPr>
          <p:grpSpPr>
            <a:xfrm>
              <a:off x="1214414" y="3429000"/>
              <a:ext cx="2643206" cy="731009"/>
              <a:chOff x="1214414" y="3429000"/>
              <a:chExt cx="2643206" cy="731009"/>
            </a:xfrm>
          </p:grpSpPr>
          <p:sp>
            <p:nvSpPr>
              <p:cNvPr id="7" name="圆角矩形 6"/>
              <p:cNvSpPr/>
              <p:nvPr/>
            </p:nvSpPr>
            <p:spPr bwMode="auto">
              <a:xfrm>
                <a:off x="1214414" y="3429000"/>
                <a:ext cx="2643206" cy="714380"/>
              </a:xfrm>
              <a:prstGeom prst="roundRect">
                <a:avLst/>
              </a:prstGeom>
              <a:solidFill>
                <a:srgbClr val="FFFFC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kumimoji="0" lang="en-US" altLang="en-US" sz="30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楷体_GB2312"/>
                  <a:ea typeface="楷体_GB2312"/>
                  <a:cs typeface="+mn-cs"/>
                </a:endParaRPr>
              </a:p>
            </p:txBody>
          </p:sp>
          <p:sp>
            <p:nvSpPr>
              <p:cNvPr id="63515" name="TextBox 7"/>
              <p:cNvSpPr txBox="1"/>
              <p:nvPr/>
            </p:nvSpPr>
            <p:spPr>
              <a:xfrm>
                <a:off x="1468416" y="3457963"/>
                <a:ext cx="2032014" cy="70204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kumimoji="0" lang="zh-CN" altLang="en-US" sz="3600" b="1" i="0" u="none" strike="noStrike" kern="1200" cap="none" spc="0" normalizeH="0" baseline="0" noProof="1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楷体_GB2312"/>
                    <a:sym typeface="+mn-ea"/>
                  </a:rPr>
                  <a:t>关系代数</a:t>
                </a:r>
              </a:p>
            </p:txBody>
          </p:sp>
        </p:grpSp>
        <p:grpSp>
          <p:nvGrpSpPr>
            <p:cNvPr id="63497" name="组合 16"/>
            <p:cNvGrpSpPr/>
            <p:nvPr/>
          </p:nvGrpSpPr>
          <p:grpSpPr>
            <a:xfrm>
              <a:off x="4572000" y="3429000"/>
              <a:ext cx="2643206" cy="731009"/>
              <a:chOff x="5072066" y="3429000"/>
              <a:chExt cx="2643206" cy="731009"/>
            </a:xfrm>
          </p:grpSpPr>
          <p:sp>
            <p:nvSpPr>
              <p:cNvPr id="10" name="圆角矩形 9"/>
              <p:cNvSpPr/>
              <p:nvPr/>
            </p:nvSpPr>
            <p:spPr bwMode="auto">
              <a:xfrm>
                <a:off x="5072066" y="3429000"/>
                <a:ext cx="2643206" cy="714380"/>
              </a:xfrm>
              <a:prstGeom prst="roundRect">
                <a:avLst/>
              </a:prstGeom>
              <a:solidFill>
                <a:srgbClr val="FFFFC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kumimoji="0" lang="en-US" altLang="en-US" sz="30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楷体_GB2312"/>
                  <a:ea typeface="楷体_GB2312"/>
                  <a:cs typeface="+mn-cs"/>
                </a:endParaRPr>
              </a:p>
            </p:txBody>
          </p:sp>
          <p:sp>
            <p:nvSpPr>
              <p:cNvPr id="63511" name="TextBox 10"/>
              <p:cNvSpPr txBox="1"/>
              <p:nvPr/>
            </p:nvSpPr>
            <p:spPr>
              <a:xfrm>
                <a:off x="5413380" y="3457963"/>
                <a:ext cx="2032014" cy="70204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kumimoji="0" lang="zh-CN" altLang="en-US" sz="3600" b="1" i="0" u="none" strike="noStrike" kern="1200" cap="none" spc="0" normalizeH="0" baseline="0" noProof="1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楷体_GB2312"/>
                    <a:sym typeface="+mn-ea"/>
                  </a:rPr>
                  <a:t>关系演算</a:t>
                </a:r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 bwMode="auto">
            <a:xfrm rot="10800000" flipV="1">
              <a:off x="2562210" y="2714620"/>
              <a:ext cx="1295409" cy="71475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63511" idx="0"/>
            </p:cNvCxnSpPr>
            <p:nvPr/>
          </p:nvCxnSpPr>
          <p:spPr bwMode="auto">
            <a:xfrm>
              <a:off x="4929190" y="2714620"/>
              <a:ext cx="1000132" cy="7433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928938" y="4114800"/>
            <a:ext cx="5715000" cy="1473200"/>
            <a:chOff x="2928926" y="4114352"/>
            <a:chExt cx="5715040" cy="1474627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6000760" y="4857760"/>
              <a:ext cx="2643206" cy="714380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en-US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/>
                <a:ea typeface="楷体_GB2312"/>
                <a:cs typeface="+mn-cs"/>
              </a:endParaRPr>
            </a:p>
          </p:txBody>
        </p:sp>
        <p:sp>
          <p:nvSpPr>
            <p:cNvPr id="2" name="TextBox 12"/>
            <p:cNvSpPr txBox="1"/>
            <p:nvPr/>
          </p:nvSpPr>
          <p:spPr>
            <a:xfrm>
              <a:off x="6500826" y="4858022"/>
              <a:ext cx="1570048" cy="7023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楷体_GB2312"/>
                  <a:sym typeface="+mn-ea"/>
                </a:rPr>
                <a:t>域演算</a:t>
              </a: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928926" y="4857760"/>
              <a:ext cx="2643206" cy="714380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en-US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/>
                <a:ea typeface="楷体_GB2312"/>
                <a:cs typeface="+mn-cs"/>
              </a:endParaRPr>
            </a:p>
          </p:txBody>
        </p:sp>
        <p:sp>
          <p:nvSpPr>
            <p:cNvPr id="63501" name="TextBox 14"/>
            <p:cNvSpPr txBox="1"/>
            <p:nvPr/>
          </p:nvSpPr>
          <p:spPr>
            <a:xfrm>
              <a:off x="3270240" y="4886624"/>
              <a:ext cx="2032014" cy="7023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楷体_GB2312"/>
                  <a:sym typeface="+mn-ea"/>
                </a:rPr>
                <a:t>元组演算</a:t>
              </a:r>
            </a:p>
          </p:txBody>
        </p:sp>
        <p:cxnSp>
          <p:nvCxnSpPr>
            <p:cNvPr id="23" name="直接箭头连接符 22"/>
            <p:cNvCxnSpPr>
              <a:endCxn id="63511" idx="0"/>
            </p:cNvCxnSpPr>
            <p:nvPr/>
          </p:nvCxnSpPr>
          <p:spPr bwMode="auto">
            <a:xfrm rot="10800000" flipV="1">
              <a:off x="4205285" y="4142955"/>
              <a:ext cx="1295409" cy="71506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63511" idx="0"/>
            </p:cNvCxnSpPr>
            <p:nvPr/>
          </p:nvCxnSpPr>
          <p:spPr bwMode="auto">
            <a:xfrm>
              <a:off x="6215074" y="4114352"/>
              <a:ext cx="1000132" cy="74367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/>
          <p:nvPr/>
        </p:nvSpPr>
        <p:spPr>
          <a:xfrm>
            <a:off x="2268538" y="2560638"/>
            <a:ext cx="5329238" cy="1905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3499999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tabLst>
                <a:tab pos="103971725" algn="l"/>
              </a:tabLst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关系代数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0" marR="0" lvl="0" indent="0" algn="l" defTabSz="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103971725" algn="l"/>
              </a:tabLst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元组演算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rgbClr val="B2B2B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0" marR="0" lvl="0" indent="0" algn="l" defTabSz="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103971725" algn="l"/>
              </a:tabLst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域演算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rgbClr val="B2B2B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2.3.1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关系代数</a:t>
            </a:r>
          </a:p>
        </p:txBody>
      </p:sp>
      <p:sp>
        <p:nvSpPr>
          <p:cNvPr id="269315" name="Rectangle 3"/>
          <p:cNvSpPr>
            <a:spLocks noGrp="1"/>
          </p:cNvSpPr>
          <p:nvPr>
            <p:ph idx="1"/>
          </p:nvPr>
        </p:nvSpPr>
        <p:spPr>
          <a:xfrm>
            <a:off x="381000" y="1341438"/>
            <a:ext cx="8229600" cy="5183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查询语言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(query language)</a:t>
            </a: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用户用来从数据库中请求获取信息的语言</a:t>
            </a:r>
            <a:r>
              <a:rPr kumimoji="0" lang="en-US" altLang="zh-CN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分为如下两类</a:t>
            </a:r>
            <a:endParaRPr kumimoji="0" lang="en-US" altLang="zh-CN" sz="26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过程化语言</a:t>
            </a:r>
            <a:r>
              <a:rPr kumimoji="0" lang="en-US" altLang="zh-CN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(procedural language): 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用户指导系统执行一系列操作以计算所需结果。</a:t>
            </a:r>
            <a:endParaRPr kumimoji="0" lang="en-US" altLang="zh-CN" sz="26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非过程语言</a:t>
            </a:r>
            <a:r>
              <a:rPr kumimoji="0" lang="en-US" altLang="zh-CN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(nonprocedural language):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用户只需描述所需信息，而不用给出获取信息的具体过程。</a:t>
            </a:r>
            <a:endParaRPr kumimoji="0" lang="en-US" altLang="zh-CN" sz="26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6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关系代数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(Relational algebra)</a:t>
            </a: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是一种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过程化查询语言</a:t>
            </a:r>
            <a:endParaRPr kumimoji="0" lang="en-US" altLang="zh-CN" sz="26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包括一个运算集合，这些运算以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一个或两个关系为输入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，产生一个新的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作为结果</a:t>
            </a:r>
            <a:endParaRPr kumimoji="0" lang="en-US" altLang="zh-CN" sz="26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2.3.1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关系代数</a:t>
            </a:r>
          </a:p>
        </p:txBody>
      </p:sp>
      <p:sp>
        <p:nvSpPr>
          <p:cNvPr id="269315" name="Rectangle 3"/>
          <p:cNvSpPr>
            <a:spLocks noGrp="1"/>
          </p:cNvSpPr>
          <p:nvPr>
            <p:ph idx="1"/>
          </p:nvPr>
        </p:nvSpPr>
        <p:spPr>
          <a:xfrm>
            <a:off x="381000" y="1268413"/>
            <a:ext cx="8229600" cy="5183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六种基本运算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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投影（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project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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并（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union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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差（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difference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</a:t>
            </a:r>
            <a:r>
              <a:rPr kumimoji="0" lang="en-US" altLang="zh-CN" sz="26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–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笛卡尔积（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Cartesian product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</a:t>
            </a: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重命名（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rename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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其他运算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交（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intersection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自然连接（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Natural join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除（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Division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多个关系运算组合成一个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关系代数表达式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(relational-algebra expression)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其他运算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可由基本运算定义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，不增加关系代数表达能力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381000" y="1206500"/>
            <a:ext cx="8636000" cy="5111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(Select)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</a:t>
            </a:r>
            <a:r>
              <a:rPr kumimoji="0" lang="en-US" altLang="zh-CN" sz="2400" b="1" i="1" u="none" strike="noStrike" kern="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p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(</a:t>
            </a: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R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) = {</a:t>
            </a: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t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| </a:t>
            </a: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t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</a:t>
            </a: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R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and </a:t>
            </a: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p(t)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p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称为选择谓词</a:t>
            </a:r>
            <a:endParaRPr kumimoji="0" lang="en-US" altLang="zh-CN" sz="2400" b="1" i="1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是由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, , 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连接的若干元子表达式构成的公式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元子表达式的形式为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: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	           &lt;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属性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&gt;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属性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&gt;   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             &lt;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属性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&gt;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  &lt;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常数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            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常数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&gt;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&lt;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属性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         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其中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∈{=, , &gt;, . &lt;. }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381000" y="1314450"/>
            <a:ext cx="8583613" cy="13239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1 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836613" y="1887538"/>
            <a:ext cx="2044700" cy="2214562"/>
            <a:chOff x="2208" y="760"/>
            <a:chExt cx="1152" cy="1304"/>
          </a:xfrm>
        </p:grpSpPr>
        <p:sp>
          <p:nvSpPr>
            <p:cNvPr id="68627" name="Rectangle 7"/>
            <p:cNvSpPr/>
            <p:nvPr/>
          </p:nvSpPr>
          <p:spPr>
            <a:xfrm>
              <a:off x="2208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68628" name="Rectangle 8"/>
            <p:cNvSpPr/>
            <p:nvPr/>
          </p:nvSpPr>
          <p:spPr>
            <a:xfrm>
              <a:off x="2496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68629" name="Rectangle 9"/>
            <p:cNvSpPr/>
            <p:nvPr/>
          </p:nvSpPr>
          <p:spPr>
            <a:xfrm>
              <a:off x="2784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68630" name="Rectangle 10"/>
            <p:cNvSpPr/>
            <p:nvPr/>
          </p:nvSpPr>
          <p:spPr>
            <a:xfrm>
              <a:off x="3072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68631" name="Rectangle 11"/>
            <p:cNvSpPr/>
            <p:nvPr/>
          </p:nvSpPr>
          <p:spPr>
            <a:xfrm>
              <a:off x="2208" y="1008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68632" name="Rectangle 12"/>
            <p:cNvSpPr/>
            <p:nvPr/>
          </p:nvSpPr>
          <p:spPr>
            <a:xfrm>
              <a:off x="2496" y="1008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68633" name="Rectangle 13"/>
            <p:cNvSpPr/>
            <p:nvPr/>
          </p:nvSpPr>
          <p:spPr>
            <a:xfrm>
              <a:off x="2784" y="1008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12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23</a:t>
              </a:r>
            </a:p>
          </p:txBody>
        </p:sp>
        <p:sp>
          <p:nvSpPr>
            <p:cNvPr id="68634" name="Rectangle 14"/>
            <p:cNvSpPr/>
            <p:nvPr/>
          </p:nvSpPr>
          <p:spPr>
            <a:xfrm>
              <a:off x="3072" y="1008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</p:txBody>
        </p:sp>
      </p:grpSp>
      <p:grpSp>
        <p:nvGrpSpPr>
          <p:cNvPr id="1433616" name="Group 16"/>
          <p:cNvGrpSpPr/>
          <p:nvPr/>
        </p:nvGrpSpPr>
        <p:grpSpPr>
          <a:xfrm>
            <a:off x="5832475" y="2120900"/>
            <a:ext cx="1971675" cy="1739900"/>
            <a:chOff x="2256" y="2728"/>
            <a:chExt cx="1152" cy="824"/>
          </a:xfrm>
        </p:grpSpPr>
        <p:sp>
          <p:nvSpPr>
            <p:cNvPr id="68619" name="Rectangle 17"/>
            <p:cNvSpPr/>
            <p:nvPr/>
          </p:nvSpPr>
          <p:spPr>
            <a:xfrm>
              <a:off x="2256" y="272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68620" name="Rectangle 18"/>
            <p:cNvSpPr/>
            <p:nvPr/>
          </p:nvSpPr>
          <p:spPr>
            <a:xfrm>
              <a:off x="2544" y="272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68621" name="Rectangle 19"/>
            <p:cNvSpPr/>
            <p:nvPr/>
          </p:nvSpPr>
          <p:spPr>
            <a:xfrm>
              <a:off x="2832" y="272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68622" name="Rectangle 20"/>
            <p:cNvSpPr/>
            <p:nvPr/>
          </p:nvSpPr>
          <p:spPr>
            <a:xfrm>
              <a:off x="3120" y="272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68623" name="Rectangle 21"/>
            <p:cNvSpPr/>
            <p:nvPr/>
          </p:nvSpPr>
          <p:spPr>
            <a:xfrm>
              <a:off x="2256" y="2976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68624" name="Rectangle 22"/>
            <p:cNvSpPr/>
            <p:nvPr/>
          </p:nvSpPr>
          <p:spPr>
            <a:xfrm>
              <a:off x="2544" y="2976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68625" name="Rectangle 23"/>
            <p:cNvSpPr/>
            <p:nvPr/>
          </p:nvSpPr>
          <p:spPr>
            <a:xfrm>
              <a:off x="2832" y="2976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23</a:t>
              </a:r>
            </a:p>
          </p:txBody>
        </p:sp>
        <p:sp>
          <p:nvSpPr>
            <p:cNvPr id="68626" name="Rectangle 24"/>
            <p:cNvSpPr/>
            <p:nvPr/>
          </p:nvSpPr>
          <p:spPr>
            <a:xfrm>
              <a:off x="3120" y="2976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</p:txBody>
        </p:sp>
      </p:grpSp>
      <p:sp>
        <p:nvSpPr>
          <p:cNvPr id="68614" name="Text Box 22"/>
          <p:cNvSpPr txBox="1"/>
          <p:nvPr/>
        </p:nvSpPr>
        <p:spPr>
          <a:xfrm>
            <a:off x="1265238" y="4191000"/>
            <a:ext cx="1187450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关系</a:t>
            </a:r>
            <a:r>
              <a:rPr kumimoji="0" lang="en-US" altLang="zh-CN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R:</a:t>
            </a:r>
          </a:p>
        </p:txBody>
      </p:sp>
      <p:sp>
        <p:nvSpPr>
          <p:cNvPr id="270359" name="Text Box 23"/>
          <p:cNvSpPr txBox="1"/>
          <p:nvPr/>
        </p:nvSpPr>
        <p:spPr>
          <a:xfrm>
            <a:off x="3446463" y="2500313"/>
            <a:ext cx="20208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2400" b="1" i="1" kern="1200" cap="none" spc="0" normalizeH="0" baseline="0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</a:t>
            </a:r>
            <a:r>
              <a:rPr kumimoji="0" lang="en-US" altLang="zh-CN" sz="2400" b="1" i="1" kern="1200" cap="none" spc="0" normalizeH="0" baseline="-25000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A=B ^ D &gt; 5</a:t>
            </a:r>
            <a:r>
              <a:rPr kumimoji="0" lang="en-US" altLang="zh-CN" sz="2400" b="1" kern="1200" cap="none" spc="0" normalizeH="0" baseline="0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 (</a:t>
            </a:r>
            <a:r>
              <a:rPr kumimoji="0" lang="en-US" altLang="zh-CN" sz="2400" b="1" i="1" kern="1200" cap="none" spc="0" normalizeH="0" baseline="0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R</a:t>
            </a:r>
            <a:r>
              <a:rPr kumimoji="0" lang="en-US" altLang="zh-CN" sz="2400" b="1" kern="1200" cap="none" spc="0" normalizeH="0" baseline="0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):</a:t>
            </a:r>
            <a:endParaRPr kumimoji="0" lang="en-US" altLang="zh-CN" sz="2400" b="1" kern="1200" cap="none" spc="0" normalizeH="0" baseline="0" noProof="1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70360" name="Text Box 24"/>
          <p:cNvSpPr txBox="1"/>
          <p:nvPr/>
        </p:nvSpPr>
        <p:spPr>
          <a:xfrm>
            <a:off x="3446463" y="3114675"/>
            <a:ext cx="2232025" cy="1196975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结果关系与原关系具有相同的模式</a:t>
            </a:r>
            <a:endParaRPr kumimoji="0" lang="zh-CN" altLang="zh-CN" sz="24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26" name="Rectangle 3"/>
          <p:cNvSpPr txBox="1"/>
          <p:nvPr/>
        </p:nvSpPr>
        <p:spPr>
          <a:xfrm>
            <a:off x="476250" y="4670425"/>
            <a:ext cx="4545013" cy="13239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例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 2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</a:t>
            </a:r>
            <a:r>
              <a:rPr kumimoji="0" lang="zh-CN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姓名</a:t>
            </a:r>
            <a:r>
              <a:rPr kumimoji="0" lang="zh-CN" altLang="zh-CN" sz="2000" b="0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=“</a:t>
            </a:r>
            <a:r>
              <a:rPr kumimoji="0" lang="zh-CN" altLang="en-US" sz="2000" b="0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常红</a:t>
            </a:r>
            <a:r>
              <a:rPr kumimoji="0" lang="zh-CN" altLang="zh-CN" sz="2000" b="0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”</a:t>
            </a:r>
            <a:r>
              <a:rPr kumimoji="0" lang="zh-CN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Student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楷体_GB2312"/>
            </a:endParaRPr>
          </a:p>
        </p:txBody>
      </p:sp>
      <p:pic>
        <p:nvPicPr>
          <p:cNvPr id="2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738" y="4778375"/>
            <a:ext cx="4495800" cy="1635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9" grpId="0"/>
      <p:bldP spid="270360" grpId="0" animBg="1"/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3" name="Rectangle 5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763" y="1719263"/>
            <a:ext cx="8439150" cy="3824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投影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(Project)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其中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1" lang="en-US" altLang="zh-CN" sz="2400" b="1" i="1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…, </a:t>
            </a:r>
            <a:r>
              <a:rPr kumimoji="1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1" lang="en-US" altLang="zh-CN" sz="2400" b="1" i="1" u="none" strike="noStrike" kern="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k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是属性名、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为关系名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返回所选择的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k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个列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删去重复元组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graphicFrame>
        <p:nvGraphicFramePr>
          <p:cNvPr id="6963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84438" y="2528888"/>
          <a:ext cx="19431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838835" imgH="241300" progId="Equation.DSMT4">
                  <p:embed/>
                </p:oleObj>
              </mc:Choice>
              <mc:Fallback>
                <p:oleObj r:id="rId3" imgW="838835" imgH="241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2528888"/>
                        <a:ext cx="1943100" cy="5603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119062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381000" y="1089025"/>
            <a:ext cx="8229600" cy="1108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701675" y="1673225"/>
            <a:ext cx="1371600" cy="2082800"/>
            <a:chOff x="1936" y="608"/>
            <a:chExt cx="864" cy="1312"/>
          </a:xfrm>
        </p:grpSpPr>
        <p:sp>
          <p:nvSpPr>
            <p:cNvPr id="70677" name="Rectangle 27"/>
            <p:cNvSpPr/>
            <p:nvPr/>
          </p:nvSpPr>
          <p:spPr>
            <a:xfrm>
              <a:off x="1936" y="60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0678" name="Rectangle 28"/>
            <p:cNvSpPr/>
            <p:nvPr/>
          </p:nvSpPr>
          <p:spPr>
            <a:xfrm>
              <a:off x="2224" y="60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0679" name="Rectangle 29"/>
            <p:cNvSpPr/>
            <p:nvPr/>
          </p:nvSpPr>
          <p:spPr>
            <a:xfrm>
              <a:off x="2512" y="60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70680" name="Rectangle 30"/>
            <p:cNvSpPr/>
            <p:nvPr/>
          </p:nvSpPr>
          <p:spPr>
            <a:xfrm>
              <a:off x="1936" y="864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0681" name="Rectangle 31"/>
            <p:cNvSpPr/>
            <p:nvPr/>
          </p:nvSpPr>
          <p:spPr>
            <a:xfrm>
              <a:off x="2224" y="864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40</a:t>
              </a:r>
            </a:p>
          </p:txBody>
        </p:sp>
        <p:sp>
          <p:nvSpPr>
            <p:cNvPr id="70682" name="Rectangle 32"/>
            <p:cNvSpPr/>
            <p:nvPr/>
          </p:nvSpPr>
          <p:spPr>
            <a:xfrm>
              <a:off x="2512" y="864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</p:grpSp>
      <p:grpSp>
        <p:nvGrpSpPr>
          <p:cNvPr id="3" name="组合 1"/>
          <p:cNvGrpSpPr/>
          <p:nvPr/>
        </p:nvGrpSpPr>
        <p:grpSpPr>
          <a:xfrm>
            <a:off x="3606800" y="1666875"/>
            <a:ext cx="914400" cy="2070100"/>
            <a:chOff x="4797425" y="4527550"/>
            <a:chExt cx="914400" cy="2070100"/>
          </a:xfrm>
        </p:grpSpPr>
        <p:sp>
          <p:nvSpPr>
            <p:cNvPr id="70673" name="Rectangle 34"/>
            <p:cNvSpPr/>
            <p:nvPr/>
          </p:nvSpPr>
          <p:spPr>
            <a:xfrm>
              <a:off x="4797425" y="452755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0674" name="Rectangle 35"/>
            <p:cNvSpPr/>
            <p:nvPr/>
          </p:nvSpPr>
          <p:spPr>
            <a:xfrm>
              <a:off x="5254625" y="452755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70675" name="Rectangle 36"/>
            <p:cNvSpPr/>
            <p:nvPr/>
          </p:nvSpPr>
          <p:spPr>
            <a:xfrm>
              <a:off x="4797425" y="4921250"/>
              <a:ext cx="457200" cy="167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0676" name="Rectangle 37"/>
            <p:cNvSpPr/>
            <p:nvPr/>
          </p:nvSpPr>
          <p:spPr>
            <a:xfrm>
              <a:off x="5254625" y="4921250"/>
              <a:ext cx="457200" cy="167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272400" name="Text Box 38"/>
          <p:cNvSpPr txBox="1"/>
          <p:nvPr/>
        </p:nvSpPr>
        <p:spPr>
          <a:xfrm>
            <a:off x="5664200" y="2590800"/>
            <a:ext cx="3556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=</a:t>
            </a:r>
          </a:p>
        </p:txBody>
      </p:sp>
      <p:grpSp>
        <p:nvGrpSpPr>
          <p:cNvPr id="4" name="组合 2"/>
          <p:cNvGrpSpPr/>
          <p:nvPr/>
        </p:nvGrpSpPr>
        <p:grpSpPr>
          <a:xfrm>
            <a:off x="7092950" y="1882775"/>
            <a:ext cx="914400" cy="1612900"/>
            <a:chOff x="6321425" y="4768850"/>
            <a:chExt cx="914400" cy="1612900"/>
          </a:xfrm>
        </p:grpSpPr>
        <p:sp>
          <p:nvSpPr>
            <p:cNvPr id="70669" name="Rectangle 39"/>
            <p:cNvSpPr/>
            <p:nvPr/>
          </p:nvSpPr>
          <p:spPr>
            <a:xfrm>
              <a:off x="6321425" y="476885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0670" name="Rectangle 40"/>
            <p:cNvSpPr/>
            <p:nvPr/>
          </p:nvSpPr>
          <p:spPr>
            <a:xfrm>
              <a:off x="6778625" y="476885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70671" name="Rectangle 41"/>
            <p:cNvSpPr/>
            <p:nvPr/>
          </p:nvSpPr>
          <p:spPr>
            <a:xfrm>
              <a:off x="6321425" y="5162550"/>
              <a:ext cx="457200" cy="1219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0672" name="Rectangle 42"/>
            <p:cNvSpPr/>
            <p:nvPr/>
          </p:nvSpPr>
          <p:spPr>
            <a:xfrm>
              <a:off x="6778625" y="5162550"/>
              <a:ext cx="457200" cy="1219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70664" name="Text Box 21"/>
          <p:cNvSpPr txBox="1"/>
          <p:nvPr/>
        </p:nvSpPr>
        <p:spPr>
          <a:xfrm>
            <a:off x="746125" y="3781425"/>
            <a:ext cx="1189038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r>
              <a:rPr kumimoji="0" lang="zh-CN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R:</a:t>
            </a:r>
            <a:endParaRPr kumimoji="0" lang="en-US" altLang="en-US" sz="24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397776" name="Text Box 16"/>
          <p:cNvSpPr txBox="1"/>
          <p:nvPr/>
        </p:nvSpPr>
        <p:spPr>
          <a:xfrm>
            <a:off x="2141538" y="2349500"/>
            <a:ext cx="19224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230505" marR="0" lvl="0" indent="-230505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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A,C</a:t>
            </a:r>
            <a:r>
              <a:rPr kumimoji="0" lang="en-US" altLang="zh-CN" sz="2400" b="1" i="0" u="none" strike="noStrike" kern="120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(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R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):</a:t>
            </a:r>
          </a:p>
        </p:txBody>
      </p:sp>
      <p:sp>
        <p:nvSpPr>
          <p:cNvPr id="272408" name="Text Box 24"/>
          <p:cNvSpPr txBox="1"/>
          <p:nvPr/>
        </p:nvSpPr>
        <p:spPr>
          <a:xfrm>
            <a:off x="4737100" y="2030413"/>
            <a:ext cx="2041525" cy="461963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删除重复元组</a:t>
            </a:r>
          </a:p>
        </p:txBody>
      </p:sp>
      <p:sp>
        <p:nvSpPr>
          <p:cNvPr id="26" name="Rectangle 3"/>
          <p:cNvSpPr txBox="1"/>
          <p:nvPr/>
        </p:nvSpPr>
        <p:spPr>
          <a:xfrm>
            <a:off x="431800" y="4373563"/>
            <a:ext cx="8229600" cy="11080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4572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例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2</a:t>
            </a:r>
          </a:p>
          <a:p>
            <a:pPr marL="0" marR="0" lvl="1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 </a:t>
            </a:r>
            <a:r>
              <a:rPr kumimoji="0" lang="zh-CN" altLang="en-US" sz="2400" b="0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楷体_GB2312"/>
              </a:rPr>
              <a:t>专业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楷体_GB2312"/>
              </a:rPr>
              <a:t> 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楷体_GB2312"/>
              </a:rPr>
              <a:t>Student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楷体_GB2312"/>
              </a:rPr>
              <a:t>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楷体_GB2312"/>
            </a:endParaRPr>
          </a:p>
        </p:txBody>
      </p:sp>
      <p:pic>
        <p:nvPicPr>
          <p:cNvPr id="2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4910138"/>
            <a:ext cx="4495800" cy="1635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0" grpId="0" animBg="1"/>
      <p:bldP spid="1397776" grpId="0"/>
      <p:bldP spid="272408" grpId="0" animBg="1"/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276483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512175" cy="492442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并</a:t>
            </a:r>
            <a:r>
              <a:rPr lang="en-US" altLang="zh-CN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(Union)</a:t>
            </a:r>
          </a:p>
          <a:p>
            <a:pPr lvl="1"/>
            <a:r>
              <a:rPr lang="en-US" altLang="zh-CN" i="1" dirty="0">
                <a:solidFill>
                  <a:srgbClr val="0000FF"/>
                </a:solidFill>
                <a:effectLst/>
              </a:rPr>
              <a:t>R</a:t>
            </a:r>
            <a:r>
              <a:rPr lang="en-US" altLang="zh-CN" dirty="0">
                <a:solidFill>
                  <a:srgbClr val="0000FF"/>
                </a:solidFill>
                <a:effectLst/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 </a:t>
            </a:r>
            <a:r>
              <a:rPr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= { </a:t>
            </a:r>
            <a:r>
              <a:rPr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| </a:t>
            </a:r>
            <a:r>
              <a:rPr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 </a:t>
            </a:r>
            <a:r>
              <a:rPr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or</a:t>
            </a:r>
            <a:r>
              <a:rPr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t</a:t>
            </a:r>
            <a:r>
              <a:rPr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 </a:t>
            </a:r>
            <a:r>
              <a:rPr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S </a:t>
            </a:r>
            <a:r>
              <a:rPr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}</a:t>
            </a:r>
          </a:p>
          <a:p>
            <a:pPr lvl="1">
              <a:buNone/>
            </a:pPr>
            <a:endParaRPr lang="en-US" altLang="zh-CN" dirty="0">
              <a:solidFill>
                <a:srgbClr val="0000FF"/>
              </a:solidFill>
              <a:effectLst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注意：我们必须保证做并运算的关系是相容的</a:t>
            </a:r>
            <a:endParaRPr lang="en-US" altLang="zh-CN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关系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的属性个数需相同</a:t>
            </a:r>
            <a:r>
              <a:rPr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同元的</a:t>
            </a:r>
            <a:r>
              <a:rPr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对于所有的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的第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个属性的域和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的第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个属性域相同</a:t>
            </a:r>
            <a:endParaRPr lang="en-US" altLang="zh-CN" dirty="0">
              <a:solidFill>
                <a:srgbClr val="C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36613"/>
          </a:xfrm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什么是关系数据库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284182" name="Rectangle 86"/>
          <p:cNvSpPr/>
          <p:nvPr/>
        </p:nvSpPr>
        <p:spPr>
          <a:xfrm>
            <a:off x="4557713" y="873125"/>
            <a:ext cx="4502150" cy="59563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zh-CN" sz="3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1284165" name="Rectangle 69"/>
          <p:cNvSpPr/>
          <p:nvPr/>
        </p:nvSpPr>
        <p:spPr>
          <a:xfrm>
            <a:off x="414338" y="2614613"/>
            <a:ext cx="3743325" cy="4214813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zh-CN" sz="3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graphicFrame>
        <p:nvGraphicFramePr>
          <p:cNvPr id="222261" name="Group 53"/>
          <p:cNvGraphicFramePr>
            <a:graphicFrameLocks noGrp="1"/>
          </p:cNvGraphicFramePr>
          <p:nvPr/>
        </p:nvGraphicFramePr>
        <p:xfrm>
          <a:off x="827088" y="4365625"/>
          <a:ext cx="2736850" cy="1554163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A4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84164" name="AutoShape 68"/>
          <p:cNvSpPr/>
          <p:nvPr/>
        </p:nvSpPr>
        <p:spPr>
          <a:xfrm>
            <a:off x="612775" y="2786063"/>
            <a:ext cx="3240088" cy="1368425"/>
          </a:xfrm>
          <a:prstGeom prst="cloudCallout">
            <a:avLst>
              <a:gd name="adj1" fmla="val -32852"/>
              <a:gd name="adj2" fmla="val 10556"/>
            </a:avLst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运算符</a:t>
            </a: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67" name="Text Box 71"/>
          <p:cNvSpPr txBox="1"/>
          <p:nvPr/>
        </p:nvSpPr>
        <p:spPr>
          <a:xfrm>
            <a:off x="522288" y="6072188"/>
            <a:ext cx="3549650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关系模型</a:t>
            </a:r>
            <a:endParaRPr kumimoji="0" lang="en-US" altLang="zh-CN" sz="36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69" name="Text Box 73"/>
          <p:cNvSpPr txBox="1"/>
          <p:nvPr/>
        </p:nvSpPr>
        <p:spPr>
          <a:xfrm>
            <a:off x="1576388" y="5072063"/>
            <a:ext cx="1416050" cy="479425"/>
          </a:xfrm>
          <a:prstGeom prst="rect">
            <a:avLst/>
          </a:prstGeom>
          <a:solidFill>
            <a:srgbClr val="66FFFF"/>
          </a:solidFill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数据结构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70" name="AutoShape 74"/>
          <p:cNvSpPr/>
          <p:nvPr/>
        </p:nvSpPr>
        <p:spPr>
          <a:xfrm>
            <a:off x="73025" y="928688"/>
            <a:ext cx="4427538" cy="1500188"/>
          </a:xfrm>
          <a:prstGeom prst="ribbon">
            <a:avLst>
              <a:gd name="adj1" fmla="val 12500"/>
              <a:gd name="adj2" fmla="val 50000"/>
            </a:avLst>
          </a:prstGeom>
          <a:solidFill>
            <a:srgbClr val="66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查询语言</a:t>
            </a:r>
            <a:endParaRPr kumimoji="0" lang="en-US" altLang="zh-CN" sz="36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71" name="AutoShape 75"/>
          <p:cNvSpPr/>
          <p:nvPr/>
        </p:nvSpPr>
        <p:spPr>
          <a:xfrm>
            <a:off x="4762500" y="4259263"/>
            <a:ext cx="3024188" cy="1071563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存储方法</a:t>
            </a: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73" name="Rectangle 77" descr="信纸"/>
          <p:cNvSpPr/>
          <p:nvPr/>
        </p:nvSpPr>
        <p:spPr>
          <a:xfrm>
            <a:off x="4894263" y="3187700"/>
            <a:ext cx="2881313" cy="1008063"/>
          </a:xfrm>
          <a:prstGeom prst="rect">
            <a:avLst/>
          </a:prstGeom>
          <a:blipFill rotWithShape="1">
            <a:blip r:embed="rId2"/>
          </a:blip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 anchor="ctr">
            <a:flatTx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关系运算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算法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75" name="Text Box 79" descr="信纸"/>
          <p:cNvSpPr txBox="1"/>
          <p:nvPr/>
        </p:nvSpPr>
        <p:spPr>
          <a:xfrm>
            <a:off x="4879975" y="1187450"/>
            <a:ext cx="2879725" cy="1766888"/>
          </a:xfrm>
          <a:prstGeom prst="rect">
            <a:avLst/>
          </a:prstGeom>
          <a:blipFill rotWithShape="1">
            <a:blip r:embed="rId2"/>
          </a:blip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>
            <a:spAutoFit/>
            <a:flatTx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查询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优化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查询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处理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79" name="Rectangle 83"/>
          <p:cNvSpPr/>
          <p:nvPr/>
        </p:nvSpPr>
        <p:spPr>
          <a:xfrm>
            <a:off x="5240338" y="2087563"/>
            <a:ext cx="2160588" cy="79216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1284180" name="Rectangle 84"/>
          <p:cNvSpPr/>
          <p:nvPr/>
        </p:nvSpPr>
        <p:spPr>
          <a:xfrm>
            <a:off x="5095875" y="1216025"/>
            <a:ext cx="2447925" cy="86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1284181" name="Text Box 85" descr="信纸"/>
          <p:cNvSpPr txBox="1"/>
          <p:nvPr/>
        </p:nvSpPr>
        <p:spPr>
          <a:xfrm>
            <a:off x="8066088" y="1058863"/>
            <a:ext cx="727075" cy="4349750"/>
          </a:xfrm>
          <a:prstGeom prst="rect">
            <a:avLst/>
          </a:prstGeom>
          <a:blipFill rotWithShape="1">
            <a:blip r:embed="rId2"/>
          </a:blip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vert="eaVert">
            <a:spAutoFit/>
            <a:flatTx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             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事物处理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84" name="Text Box 88"/>
          <p:cNvSpPr txBox="1"/>
          <p:nvPr/>
        </p:nvSpPr>
        <p:spPr>
          <a:xfrm>
            <a:off x="5499100" y="6286500"/>
            <a:ext cx="2493963" cy="673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关系数据库</a:t>
            </a:r>
            <a:endParaRPr kumimoji="0" lang="en-US" altLang="zh-CN" sz="36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85" name="AutoShape 89"/>
          <p:cNvSpPr/>
          <p:nvPr/>
        </p:nvSpPr>
        <p:spPr>
          <a:xfrm>
            <a:off x="3635375" y="4714875"/>
            <a:ext cx="1152525" cy="288925"/>
          </a:xfrm>
          <a:prstGeom prst="rightArrow">
            <a:avLst>
              <a:gd name="adj1" fmla="val 50000"/>
              <a:gd name="adj2" fmla="val 99725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1284186" name="AutoShape 90"/>
          <p:cNvSpPr/>
          <p:nvPr/>
        </p:nvSpPr>
        <p:spPr>
          <a:xfrm>
            <a:off x="3643313" y="3357563"/>
            <a:ext cx="1152525" cy="288925"/>
          </a:xfrm>
          <a:prstGeom prst="rightArrow">
            <a:avLst>
              <a:gd name="adj1" fmla="val 50000"/>
              <a:gd name="adj2" fmla="val 99725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1284187" name="AutoShape 91"/>
          <p:cNvSpPr/>
          <p:nvPr/>
        </p:nvSpPr>
        <p:spPr>
          <a:xfrm>
            <a:off x="3694113" y="1571625"/>
            <a:ext cx="1152525" cy="288925"/>
          </a:xfrm>
          <a:prstGeom prst="rightArrow">
            <a:avLst>
              <a:gd name="adj1" fmla="val 50000"/>
              <a:gd name="adj2" fmla="val 99725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97425" y="5241924"/>
            <a:ext cx="4041775" cy="1128713"/>
            <a:chOff x="3454459" y="3599486"/>
            <a:chExt cx="3086349" cy="1127760"/>
          </a:xfrm>
        </p:grpSpPr>
        <p:sp>
          <p:nvSpPr>
            <p:cNvPr id="24" name="Text Box 79"/>
            <p:cNvSpPr txBox="1">
              <a:spLocks noChangeArrowheads="1"/>
            </p:cNvSpPr>
            <p:nvPr/>
          </p:nvSpPr>
          <p:spPr bwMode="auto">
            <a:xfrm>
              <a:off x="5000628" y="3786190"/>
              <a:ext cx="1500198" cy="405880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  <a:flatTx/>
            </a:bodyPr>
            <a:lstStyle/>
            <a:p>
              <a:pPr marR="0" algn="ctr" defTabSz="914400" eaLnBrk="1" fontAlgn="base" hangingPunct="1">
                <a:lnSpc>
                  <a:spcPts val="2400"/>
                </a:lnSpc>
                <a:buClr>
                  <a:schemeClr val="hlink"/>
                </a:buClr>
                <a:buSzPct val="50000"/>
                <a:buFont typeface="Monotype Sorts" pitchFamily="2" charset="2"/>
                <a:defRPr/>
              </a:pPr>
              <a:r>
                <a:rPr kumimoji="1" lang="zh-CN" altLang="en-US" sz="2800" b="1" strike="noStrike" kern="1200" cap="none" spc="0" normalizeH="0" baseline="0" noProof="0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并发控制</a:t>
              </a:r>
              <a:endParaRPr kumimoji="1" lang="en-US" altLang="zh-CN" sz="2800" b="1" strike="noStrike" kern="1200" cap="none" spc="0" normalizeH="0" baseline="0" noProof="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79"/>
            <p:cNvSpPr txBox="1">
              <a:spLocks noChangeArrowheads="1"/>
            </p:cNvSpPr>
            <p:nvPr/>
          </p:nvSpPr>
          <p:spPr bwMode="auto">
            <a:xfrm>
              <a:off x="3500430" y="3786190"/>
              <a:ext cx="1500198" cy="405880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  <a:flatTx/>
            </a:bodyPr>
            <a:lstStyle/>
            <a:p>
              <a:pPr marR="0" algn="ctr" defTabSz="914400" eaLnBrk="1" fontAlgn="base" hangingPunct="1">
                <a:lnSpc>
                  <a:spcPts val="2400"/>
                </a:lnSpc>
                <a:buClr>
                  <a:schemeClr val="hlink"/>
                </a:buClr>
                <a:buSzPct val="50000"/>
                <a:buFont typeface="Monotype Sorts" pitchFamily="2" charset="2"/>
                <a:defRPr/>
              </a:pPr>
              <a:r>
                <a:rPr kumimoji="1" lang="zh-CN" altLang="en-US" sz="2800" b="1" strike="noStrike" kern="1200" cap="none" spc="0" normalizeH="0" baseline="0" noProof="0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安全检查</a:t>
              </a:r>
              <a:endParaRPr kumimoji="1" lang="en-US" altLang="zh-CN" sz="2800" b="1" strike="noStrike" kern="1200" cap="none" spc="0" normalizeH="0" baseline="0" noProof="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77"/>
            <p:cNvSpPr>
              <a:spLocks noChangeArrowheads="1"/>
            </p:cNvSpPr>
            <p:nvPr/>
          </p:nvSpPr>
          <p:spPr bwMode="auto">
            <a:xfrm>
              <a:off x="3500430" y="4214818"/>
              <a:ext cx="3000396" cy="428628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>
              <a:flatTx/>
            </a:bodyPr>
            <a:lstStyle/>
            <a:p>
              <a:pPr marL="342900" marR="0" lvl="0" indent="-34290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数据字典子系统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8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8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4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4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84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4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84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84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8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8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8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8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8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8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8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8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8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182" grpId="0" animBg="1"/>
      <p:bldP spid="1284165" grpId="0" animBg="1"/>
      <p:bldP spid="1284164" grpId="0" animBg="1"/>
      <p:bldP spid="1284167" grpId="0"/>
      <p:bldP spid="1284169" grpId="0" animBg="1"/>
      <p:bldP spid="1284170" grpId="0" animBg="1"/>
      <p:bldP spid="1284171" grpId="0" animBg="1"/>
      <p:bldP spid="1284173" grpId="0" animBg="1"/>
      <p:bldP spid="1284175" grpId="0" animBg="1"/>
      <p:bldP spid="1284179" grpId="0" animBg="1"/>
      <p:bldP spid="1284180" grpId="0" animBg="1"/>
      <p:bldP spid="1284181" grpId="0" animBg="1"/>
      <p:bldP spid="1284184" grpId="0"/>
      <p:bldP spid="1284185" grpId="0" animBg="1"/>
      <p:bldP spid="1284186" grpId="0" animBg="1"/>
      <p:bldP spid="128418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385763" y="1771650"/>
            <a:ext cx="8229600" cy="1108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例：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1169988" y="2843213"/>
            <a:ext cx="2476500" cy="2046287"/>
            <a:chOff x="1944" y="667"/>
            <a:chExt cx="1560" cy="1289"/>
          </a:xfrm>
        </p:grpSpPr>
        <p:sp>
          <p:nvSpPr>
            <p:cNvPr id="72717" name="Rectangle 25"/>
            <p:cNvSpPr/>
            <p:nvPr/>
          </p:nvSpPr>
          <p:spPr>
            <a:xfrm>
              <a:off x="1944" y="667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2718" name="Rectangle 26"/>
            <p:cNvSpPr/>
            <p:nvPr/>
          </p:nvSpPr>
          <p:spPr>
            <a:xfrm>
              <a:off x="2232" y="667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2719" name="Rectangle 27"/>
            <p:cNvSpPr/>
            <p:nvPr/>
          </p:nvSpPr>
          <p:spPr>
            <a:xfrm>
              <a:off x="1944" y="912"/>
              <a:ext cx="288" cy="81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2720" name="Rectangle 28"/>
            <p:cNvSpPr/>
            <p:nvPr/>
          </p:nvSpPr>
          <p:spPr>
            <a:xfrm>
              <a:off x="2232" y="912"/>
              <a:ext cx="288" cy="81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72721" name="Rectangle 29"/>
            <p:cNvSpPr/>
            <p:nvPr/>
          </p:nvSpPr>
          <p:spPr>
            <a:xfrm>
              <a:off x="2928" y="7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2722" name="Rectangle 30"/>
            <p:cNvSpPr/>
            <p:nvPr/>
          </p:nvSpPr>
          <p:spPr>
            <a:xfrm>
              <a:off x="3216" y="7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2723" name="Rectangle 31"/>
            <p:cNvSpPr/>
            <p:nvPr/>
          </p:nvSpPr>
          <p:spPr>
            <a:xfrm>
              <a:off x="2928" y="1032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2724" name="Rectangle 32"/>
            <p:cNvSpPr/>
            <p:nvPr/>
          </p:nvSpPr>
          <p:spPr>
            <a:xfrm>
              <a:off x="3216" y="1032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72725" name="Text Box 33"/>
            <p:cNvSpPr txBox="1"/>
            <p:nvPr/>
          </p:nvSpPr>
          <p:spPr>
            <a:xfrm>
              <a:off x="2111" y="1668"/>
              <a:ext cx="244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sp>
          <p:nvSpPr>
            <p:cNvPr id="72726" name="Text Box 34"/>
            <p:cNvSpPr txBox="1"/>
            <p:nvPr/>
          </p:nvSpPr>
          <p:spPr>
            <a:xfrm>
              <a:off x="3091" y="1628"/>
              <a:ext cx="223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</a:p>
          </p:txBody>
        </p:sp>
      </p:grpSp>
      <p:grpSp>
        <p:nvGrpSpPr>
          <p:cNvPr id="1436707" name="Group 35"/>
          <p:cNvGrpSpPr/>
          <p:nvPr/>
        </p:nvGrpSpPr>
        <p:grpSpPr>
          <a:xfrm>
            <a:off x="5988050" y="2708275"/>
            <a:ext cx="914400" cy="2044700"/>
            <a:chOff x="2616" y="2264"/>
            <a:chExt cx="576" cy="1288"/>
          </a:xfrm>
        </p:grpSpPr>
        <p:sp>
          <p:nvSpPr>
            <p:cNvPr id="72713" name="Rectangle 36"/>
            <p:cNvSpPr/>
            <p:nvPr/>
          </p:nvSpPr>
          <p:spPr>
            <a:xfrm>
              <a:off x="2616" y="2264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2714" name="Rectangle 37"/>
            <p:cNvSpPr/>
            <p:nvPr/>
          </p:nvSpPr>
          <p:spPr>
            <a:xfrm>
              <a:off x="2904" y="2264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2715" name="Rectangle 38"/>
            <p:cNvSpPr/>
            <p:nvPr/>
          </p:nvSpPr>
          <p:spPr>
            <a:xfrm>
              <a:off x="2616" y="2496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2716" name="Rectangle 39"/>
            <p:cNvSpPr/>
            <p:nvPr/>
          </p:nvSpPr>
          <p:spPr>
            <a:xfrm>
              <a:off x="2904" y="2496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</p:grpSp>
      <p:sp>
        <p:nvSpPr>
          <p:cNvPr id="72710" name="Text Box 20"/>
          <p:cNvSpPr txBox="1"/>
          <p:nvPr/>
        </p:nvSpPr>
        <p:spPr>
          <a:xfrm>
            <a:off x="1627188" y="4887913"/>
            <a:ext cx="1643063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关系</a:t>
            </a:r>
            <a:r>
              <a:rPr kumimoji="0" lang="en-US" altLang="zh-CN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 </a:t>
            </a:r>
            <a:r>
              <a:rPr kumimoji="0" lang="zh-CN" altLang="en-US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、</a:t>
            </a:r>
            <a:r>
              <a:rPr kumimoji="0" lang="en-US" altLang="zh-CN" sz="24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</a:t>
            </a:r>
          </a:p>
        </p:txBody>
      </p:sp>
      <p:sp>
        <p:nvSpPr>
          <p:cNvPr id="1436678" name="Text Box 6"/>
          <p:cNvSpPr txBox="1"/>
          <p:nvPr/>
        </p:nvSpPr>
        <p:spPr>
          <a:xfrm>
            <a:off x="3986213" y="3433763"/>
            <a:ext cx="1706563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230505" indent="-23050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30505" marR="0" lvl="0" indent="-230505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R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S</a:t>
            </a:r>
            <a:r>
              <a:rPr kumimoji="0" lang="en-US" altLang="zh-CN" sz="3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: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</p:txBody>
      </p:sp>
      <p:sp>
        <p:nvSpPr>
          <p:cNvPr id="275478" name="Text Box 22"/>
          <p:cNvSpPr txBox="1"/>
          <p:nvPr/>
        </p:nvSpPr>
        <p:spPr>
          <a:xfrm>
            <a:off x="5580063" y="5454650"/>
            <a:ext cx="1730375" cy="461963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无重复元组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78" grpId="0"/>
      <p:bldP spid="27547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差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(Difference)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-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S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 = {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 |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 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R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 and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 </a:t>
            </a:r>
            <a:r>
              <a:rPr kumimoji="1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</a:t>
            </a:r>
            <a:r>
              <a:rPr kumimoji="1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S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}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楷体_GB2312"/>
              <a:sym typeface="Symbol" panose="05050102010706020507" pitchFamily="18" charset="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注意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差运算的关系是相容的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1108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196975" y="2438400"/>
            <a:ext cx="2476500" cy="2028825"/>
            <a:chOff x="1944" y="678"/>
            <a:chExt cx="1560" cy="1278"/>
          </a:xfrm>
        </p:grpSpPr>
        <p:sp>
          <p:nvSpPr>
            <p:cNvPr id="74765" name="Rectangle 8"/>
            <p:cNvSpPr/>
            <p:nvPr/>
          </p:nvSpPr>
          <p:spPr>
            <a:xfrm>
              <a:off x="1944" y="67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4766" name="Rectangle 9"/>
            <p:cNvSpPr/>
            <p:nvPr/>
          </p:nvSpPr>
          <p:spPr>
            <a:xfrm>
              <a:off x="2232" y="67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4767" name="Rectangle 10"/>
            <p:cNvSpPr/>
            <p:nvPr/>
          </p:nvSpPr>
          <p:spPr>
            <a:xfrm>
              <a:off x="1944" y="912"/>
              <a:ext cx="288" cy="81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4768" name="Rectangle 11"/>
            <p:cNvSpPr/>
            <p:nvPr/>
          </p:nvSpPr>
          <p:spPr>
            <a:xfrm>
              <a:off x="2232" y="912"/>
              <a:ext cx="288" cy="81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74769" name="Rectangle 12"/>
            <p:cNvSpPr/>
            <p:nvPr/>
          </p:nvSpPr>
          <p:spPr>
            <a:xfrm>
              <a:off x="2928" y="792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4770" name="Rectangle 13"/>
            <p:cNvSpPr/>
            <p:nvPr/>
          </p:nvSpPr>
          <p:spPr>
            <a:xfrm>
              <a:off x="3216" y="792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4771" name="Rectangle 14"/>
            <p:cNvSpPr/>
            <p:nvPr/>
          </p:nvSpPr>
          <p:spPr>
            <a:xfrm>
              <a:off x="2928" y="1032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4772" name="Rectangle 15"/>
            <p:cNvSpPr/>
            <p:nvPr/>
          </p:nvSpPr>
          <p:spPr>
            <a:xfrm>
              <a:off x="3216" y="1032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74773" name="Text Box 16"/>
            <p:cNvSpPr txBox="1"/>
            <p:nvPr/>
          </p:nvSpPr>
          <p:spPr>
            <a:xfrm>
              <a:off x="2111" y="1668"/>
              <a:ext cx="244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sp>
          <p:nvSpPr>
            <p:cNvPr id="74774" name="Text Box 17"/>
            <p:cNvSpPr txBox="1"/>
            <p:nvPr/>
          </p:nvSpPr>
          <p:spPr>
            <a:xfrm>
              <a:off x="3091" y="1628"/>
              <a:ext cx="223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</a:p>
          </p:txBody>
        </p:sp>
      </p:grpSp>
      <p:grpSp>
        <p:nvGrpSpPr>
          <p:cNvPr id="1438743" name="Group 23"/>
          <p:cNvGrpSpPr/>
          <p:nvPr/>
        </p:nvGrpSpPr>
        <p:grpSpPr>
          <a:xfrm>
            <a:off x="5848350" y="2771775"/>
            <a:ext cx="914400" cy="1270000"/>
            <a:chOff x="2640" y="2464"/>
            <a:chExt cx="576" cy="800"/>
          </a:xfrm>
        </p:grpSpPr>
        <p:sp>
          <p:nvSpPr>
            <p:cNvPr id="74761" name="Rectangle 24"/>
            <p:cNvSpPr/>
            <p:nvPr/>
          </p:nvSpPr>
          <p:spPr>
            <a:xfrm>
              <a:off x="2640" y="2464"/>
              <a:ext cx="288" cy="288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4762" name="Rectangle 25"/>
            <p:cNvSpPr/>
            <p:nvPr/>
          </p:nvSpPr>
          <p:spPr>
            <a:xfrm>
              <a:off x="2928" y="2464"/>
              <a:ext cx="288" cy="288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4763" name="Rectangle 26"/>
            <p:cNvSpPr/>
            <p:nvPr/>
          </p:nvSpPr>
          <p:spPr>
            <a:xfrm>
              <a:off x="2640" y="2688"/>
              <a:ext cx="288" cy="576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4764" name="Rectangle 27"/>
            <p:cNvSpPr/>
            <p:nvPr/>
          </p:nvSpPr>
          <p:spPr>
            <a:xfrm>
              <a:off x="2928" y="2688"/>
              <a:ext cx="288" cy="576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</p:txBody>
        </p:sp>
      </p:grpSp>
      <p:sp>
        <p:nvSpPr>
          <p:cNvPr id="74758" name="Text Box 20"/>
          <p:cNvSpPr txBox="1"/>
          <p:nvPr/>
        </p:nvSpPr>
        <p:spPr>
          <a:xfrm>
            <a:off x="1557338" y="4419600"/>
            <a:ext cx="1643063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zh-CN" altLang="en-US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关系</a:t>
            </a:r>
            <a:r>
              <a:rPr kumimoji="0" lang="en-US" altLang="zh-CN" sz="24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 </a:t>
            </a:r>
            <a:r>
              <a:rPr kumimoji="0" lang="zh-CN" altLang="en-US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、</a:t>
            </a:r>
            <a:r>
              <a:rPr kumimoji="0" lang="en-US" altLang="zh-CN" sz="24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</a:t>
            </a:r>
          </a:p>
        </p:txBody>
      </p:sp>
      <p:sp>
        <p:nvSpPr>
          <p:cNvPr id="1438726" name="Text Box 6"/>
          <p:cNvSpPr txBox="1"/>
          <p:nvPr/>
        </p:nvSpPr>
        <p:spPr>
          <a:xfrm>
            <a:off x="4165600" y="3182938"/>
            <a:ext cx="1922463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230505" indent="-23050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30505" marR="0" lvl="0" indent="-230505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R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-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S</a:t>
            </a:r>
            <a:r>
              <a:rPr kumimoji="0" lang="en-US" altLang="zh-CN" sz="3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: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</p:txBody>
      </p:sp>
      <p:sp>
        <p:nvSpPr>
          <p:cNvPr id="277526" name="Text Box 22"/>
          <p:cNvSpPr txBox="1"/>
          <p:nvPr/>
        </p:nvSpPr>
        <p:spPr>
          <a:xfrm>
            <a:off x="2427288" y="5229225"/>
            <a:ext cx="3649663" cy="461963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*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R-S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与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S-R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结果是不同的！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3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26" grpId="0"/>
      <p:bldP spid="2775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280579" name="Rectangle 3"/>
          <p:cNvSpPr>
            <a:spLocks noGrp="1"/>
          </p:cNvSpPr>
          <p:nvPr>
            <p:ph idx="1"/>
          </p:nvPr>
        </p:nvSpPr>
        <p:spPr>
          <a:xfrm>
            <a:off x="381000" y="1223963"/>
            <a:ext cx="8512175" cy="4525962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笛卡尔积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(Cartesian product)</a:t>
            </a:r>
            <a:endParaRPr lang="en-US" altLang="zh-CN" i="1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= {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tq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| 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}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使得我们可以将任意两个关系的信息组合在一起</a:t>
            </a: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中有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i="1" baseline="-2500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个元组，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中有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i="1" baseline="-2500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个元组，则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中有</a:t>
            </a:r>
            <a:r>
              <a:rPr lang="en-US" altLang="zh-CN" i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i="1" baseline="-250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i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×n</a:t>
            </a:r>
            <a:r>
              <a:rPr lang="en-US" altLang="zh-CN" i="1" baseline="-250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个元组</a:t>
            </a: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注意</a:t>
            </a:r>
            <a:endParaRPr lang="en-US" altLang="zh-CN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关系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的属性是不相交的</a:t>
            </a:r>
            <a:endParaRPr lang="en-US" altLang="zh-CN" dirty="0">
              <a:solidFill>
                <a:srgbClr val="C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如果关系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的属性相交，则需要进行重命名 </a:t>
            </a:r>
            <a:endParaRPr lang="en-US" altLang="zh-CN" dirty="0">
              <a:solidFill>
                <a:srgbClr val="C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(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可以将关系名称附加到该属性上</a:t>
            </a:r>
            <a:r>
              <a:rPr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zh-CN" dirty="0">
              <a:solidFill>
                <a:srgbClr val="0000FF"/>
              </a:solidFill>
              <a:effectLst/>
              <a:sym typeface="Symbol" panose="05050102010706020507" pitchFamily="18" charset="2"/>
            </a:endParaRPr>
          </a:p>
          <a:p>
            <a:endParaRPr lang="zh-CN" alt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1181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：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825" y="2411413"/>
            <a:ext cx="2632075" cy="2143125"/>
            <a:chOff x="1801723" y="1956715"/>
            <a:chExt cx="2631222" cy="2143125"/>
          </a:xfrm>
        </p:grpSpPr>
        <p:sp>
          <p:nvSpPr>
            <p:cNvPr id="76818" name="Rectangle 24"/>
            <p:cNvSpPr/>
            <p:nvPr/>
          </p:nvSpPr>
          <p:spPr>
            <a:xfrm>
              <a:off x="1801723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6819" name="Rectangle 25"/>
            <p:cNvSpPr/>
            <p:nvPr/>
          </p:nvSpPr>
          <p:spPr>
            <a:xfrm>
              <a:off x="2265123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6820" name="Rectangle 26"/>
            <p:cNvSpPr/>
            <p:nvPr/>
          </p:nvSpPr>
          <p:spPr>
            <a:xfrm>
              <a:off x="1801723" y="2366290"/>
              <a:ext cx="463400" cy="81756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6821" name="Rectangle 27"/>
            <p:cNvSpPr/>
            <p:nvPr/>
          </p:nvSpPr>
          <p:spPr>
            <a:xfrm>
              <a:off x="2265123" y="2366290"/>
              <a:ext cx="463400" cy="81756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6822" name="Rectangle 28"/>
            <p:cNvSpPr/>
            <p:nvPr/>
          </p:nvSpPr>
          <p:spPr>
            <a:xfrm>
              <a:off x="3041159" y="1956715"/>
              <a:ext cx="464986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76823" name="Rectangle 29"/>
            <p:cNvSpPr/>
            <p:nvPr/>
          </p:nvSpPr>
          <p:spPr>
            <a:xfrm>
              <a:off x="3506145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76824" name="Rectangle 30"/>
            <p:cNvSpPr/>
            <p:nvPr/>
          </p:nvSpPr>
          <p:spPr>
            <a:xfrm>
              <a:off x="3041159" y="2366290"/>
              <a:ext cx="464986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76825" name="Rectangle 31"/>
            <p:cNvSpPr/>
            <p:nvPr/>
          </p:nvSpPr>
          <p:spPr>
            <a:xfrm>
              <a:off x="3506145" y="2366290"/>
              <a:ext cx="463400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76826" name="Rectangle 32"/>
            <p:cNvSpPr/>
            <p:nvPr/>
          </p:nvSpPr>
          <p:spPr>
            <a:xfrm>
              <a:off x="3969545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76827" name="Rectangle 33"/>
            <p:cNvSpPr/>
            <p:nvPr/>
          </p:nvSpPr>
          <p:spPr>
            <a:xfrm>
              <a:off x="3969545" y="2366290"/>
              <a:ext cx="463400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76828" name="Text Box 34"/>
            <p:cNvSpPr txBox="1"/>
            <p:nvPr/>
          </p:nvSpPr>
          <p:spPr>
            <a:xfrm>
              <a:off x="2050880" y="3152102"/>
              <a:ext cx="387224" cy="4572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sp>
          <p:nvSpPr>
            <p:cNvPr id="76829" name="Text Box 35"/>
            <p:cNvSpPr txBox="1"/>
            <p:nvPr/>
          </p:nvSpPr>
          <p:spPr>
            <a:xfrm>
              <a:off x="3615648" y="3642640"/>
              <a:ext cx="353897" cy="4572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</a:p>
          </p:txBody>
        </p:sp>
      </p:grpSp>
      <p:grpSp>
        <p:nvGrpSpPr>
          <p:cNvPr id="1439780" name="Group 36"/>
          <p:cNvGrpSpPr/>
          <p:nvPr/>
        </p:nvGrpSpPr>
        <p:grpSpPr>
          <a:xfrm>
            <a:off x="5067300" y="1962150"/>
            <a:ext cx="2286000" cy="2952750"/>
            <a:chOff x="1776" y="2120"/>
            <a:chExt cx="1440" cy="1624"/>
          </a:xfrm>
        </p:grpSpPr>
        <p:sp>
          <p:nvSpPr>
            <p:cNvPr id="76808" name="Rectangle 37"/>
            <p:cNvSpPr/>
            <p:nvPr/>
          </p:nvSpPr>
          <p:spPr>
            <a:xfrm>
              <a:off x="1776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6809" name="Rectangle 38"/>
            <p:cNvSpPr/>
            <p:nvPr/>
          </p:nvSpPr>
          <p:spPr>
            <a:xfrm>
              <a:off x="2064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6810" name="Rectangle 39"/>
            <p:cNvSpPr/>
            <p:nvPr/>
          </p:nvSpPr>
          <p:spPr>
            <a:xfrm>
              <a:off x="1776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6811" name="Rectangle 40"/>
            <p:cNvSpPr/>
            <p:nvPr/>
          </p:nvSpPr>
          <p:spPr>
            <a:xfrm>
              <a:off x="2064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6812" name="Rectangle 41"/>
            <p:cNvSpPr/>
            <p:nvPr/>
          </p:nvSpPr>
          <p:spPr>
            <a:xfrm>
              <a:off x="2352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76813" name="Rectangle 42"/>
            <p:cNvSpPr/>
            <p:nvPr/>
          </p:nvSpPr>
          <p:spPr>
            <a:xfrm>
              <a:off x="2640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76814" name="Rectangle 43"/>
            <p:cNvSpPr/>
            <p:nvPr/>
          </p:nvSpPr>
          <p:spPr>
            <a:xfrm>
              <a:off x="2352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76815" name="Rectangle 44"/>
            <p:cNvSpPr/>
            <p:nvPr/>
          </p:nvSpPr>
          <p:spPr>
            <a:xfrm>
              <a:off x="2640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76816" name="Rectangle 45"/>
            <p:cNvSpPr/>
            <p:nvPr/>
          </p:nvSpPr>
          <p:spPr>
            <a:xfrm>
              <a:off x="2928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76817" name="Rectangle 46"/>
            <p:cNvSpPr/>
            <p:nvPr/>
          </p:nvSpPr>
          <p:spPr>
            <a:xfrm>
              <a:off x="2928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76806" name="Text Box 28"/>
          <p:cNvSpPr txBox="1"/>
          <p:nvPr/>
        </p:nvSpPr>
        <p:spPr>
          <a:xfrm>
            <a:off x="522288" y="4592638"/>
            <a:ext cx="1744663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r>
              <a:rPr kumimoji="0" lang="zh-CN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 </a:t>
            </a:r>
            <a:r>
              <a:rPr kumimoji="0" lang="en-US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、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S:</a:t>
            </a:r>
            <a:endParaRPr kumimoji="0" lang="en-US" altLang="en-US" sz="24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439750" name="Text Box 6"/>
          <p:cNvSpPr txBox="1"/>
          <p:nvPr/>
        </p:nvSpPr>
        <p:spPr>
          <a:xfrm>
            <a:off x="3311525" y="3114675"/>
            <a:ext cx="1417638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230505" marR="0" lvl="0" indent="-230505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R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 S</a:t>
            </a: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5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1181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：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825" y="2411413"/>
            <a:ext cx="2632075" cy="2143125"/>
            <a:chOff x="1801723" y="1956715"/>
            <a:chExt cx="2631222" cy="2143125"/>
          </a:xfrm>
        </p:grpSpPr>
        <p:sp>
          <p:nvSpPr>
            <p:cNvPr id="77842" name="Rectangle 24"/>
            <p:cNvSpPr/>
            <p:nvPr/>
          </p:nvSpPr>
          <p:spPr>
            <a:xfrm>
              <a:off x="1801723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7843" name="Rectangle 25"/>
            <p:cNvSpPr/>
            <p:nvPr/>
          </p:nvSpPr>
          <p:spPr>
            <a:xfrm>
              <a:off x="2265123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7844" name="Rectangle 26"/>
            <p:cNvSpPr/>
            <p:nvPr/>
          </p:nvSpPr>
          <p:spPr>
            <a:xfrm>
              <a:off x="1801723" y="2366290"/>
              <a:ext cx="463400" cy="81756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7845" name="Rectangle 27"/>
            <p:cNvSpPr/>
            <p:nvPr/>
          </p:nvSpPr>
          <p:spPr>
            <a:xfrm>
              <a:off x="2265123" y="2366290"/>
              <a:ext cx="463400" cy="81756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7846" name="Rectangle 28"/>
            <p:cNvSpPr/>
            <p:nvPr/>
          </p:nvSpPr>
          <p:spPr>
            <a:xfrm>
              <a:off x="3041159" y="1956715"/>
              <a:ext cx="464986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7847" name="Rectangle 29"/>
            <p:cNvSpPr/>
            <p:nvPr/>
          </p:nvSpPr>
          <p:spPr>
            <a:xfrm>
              <a:off x="3506145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7848" name="Rectangle 30"/>
            <p:cNvSpPr/>
            <p:nvPr/>
          </p:nvSpPr>
          <p:spPr>
            <a:xfrm>
              <a:off x="3041159" y="2366290"/>
              <a:ext cx="464986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77849" name="Rectangle 31"/>
            <p:cNvSpPr/>
            <p:nvPr/>
          </p:nvSpPr>
          <p:spPr>
            <a:xfrm>
              <a:off x="3506145" y="2366290"/>
              <a:ext cx="463400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77850" name="Rectangle 32"/>
            <p:cNvSpPr/>
            <p:nvPr/>
          </p:nvSpPr>
          <p:spPr>
            <a:xfrm>
              <a:off x="3969545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77851" name="Rectangle 33"/>
            <p:cNvSpPr/>
            <p:nvPr/>
          </p:nvSpPr>
          <p:spPr>
            <a:xfrm>
              <a:off x="3969545" y="2366290"/>
              <a:ext cx="463400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77852" name="Text Box 34"/>
            <p:cNvSpPr txBox="1"/>
            <p:nvPr/>
          </p:nvSpPr>
          <p:spPr>
            <a:xfrm>
              <a:off x="2050880" y="3152102"/>
              <a:ext cx="387224" cy="4572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sp>
          <p:nvSpPr>
            <p:cNvPr id="77853" name="Text Box 35"/>
            <p:cNvSpPr txBox="1"/>
            <p:nvPr/>
          </p:nvSpPr>
          <p:spPr>
            <a:xfrm>
              <a:off x="3615648" y="3642640"/>
              <a:ext cx="353897" cy="4572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</a:p>
          </p:txBody>
        </p:sp>
      </p:grpSp>
      <p:grpSp>
        <p:nvGrpSpPr>
          <p:cNvPr id="1439780" name="Group 36"/>
          <p:cNvGrpSpPr/>
          <p:nvPr/>
        </p:nvGrpSpPr>
        <p:grpSpPr>
          <a:xfrm>
            <a:off x="4729163" y="1962150"/>
            <a:ext cx="3082925" cy="2952750"/>
            <a:chOff x="1776" y="2120"/>
            <a:chExt cx="1440" cy="1624"/>
          </a:xfrm>
        </p:grpSpPr>
        <p:sp>
          <p:nvSpPr>
            <p:cNvPr id="77832" name="Rectangle 37"/>
            <p:cNvSpPr/>
            <p:nvPr/>
          </p:nvSpPr>
          <p:spPr>
            <a:xfrm>
              <a:off x="1776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R.A</a:t>
              </a:r>
            </a:p>
          </p:txBody>
        </p:sp>
        <p:sp>
          <p:nvSpPr>
            <p:cNvPr id="77833" name="Rectangle 38"/>
            <p:cNvSpPr/>
            <p:nvPr/>
          </p:nvSpPr>
          <p:spPr>
            <a:xfrm>
              <a:off x="2064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R.B</a:t>
              </a:r>
            </a:p>
          </p:txBody>
        </p:sp>
        <p:sp>
          <p:nvSpPr>
            <p:cNvPr id="77834" name="Rectangle 39"/>
            <p:cNvSpPr/>
            <p:nvPr/>
          </p:nvSpPr>
          <p:spPr>
            <a:xfrm>
              <a:off x="1776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7835" name="Rectangle 40"/>
            <p:cNvSpPr/>
            <p:nvPr/>
          </p:nvSpPr>
          <p:spPr>
            <a:xfrm>
              <a:off x="2064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7836" name="Rectangle 41"/>
            <p:cNvSpPr/>
            <p:nvPr/>
          </p:nvSpPr>
          <p:spPr>
            <a:xfrm>
              <a:off x="2352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S.A</a:t>
              </a:r>
            </a:p>
          </p:txBody>
        </p:sp>
        <p:sp>
          <p:nvSpPr>
            <p:cNvPr id="77837" name="Rectangle 42"/>
            <p:cNvSpPr/>
            <p:nvPr/>
          </p:nvSpPr>
          <p:spPr>
            <a:xfrm>
              <a:off x="2640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S.B</a:t>
              </a:r>
            </a:p>
          </p:txBody>
        </p:sp>
        <p:sp>
          <p:nvSpPr>
            <p:cNvPr id="77838" name="Rectangle 43"/>
            <p:cNvSpPr/>
            <p:nvPr/>
          </p:nvSpPr>
          <p:spPr>
            <a:xfrm>
              <a:off x="2352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77839" name="Rectangle 44"/>
            <p:cNvSpPr/>
            <p:nvPr/>
          </p:nvSpPr>
          <p:spPr>
            <a:xfrm>
              <a:off x="2640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77840" name="Rectangle 45"/>
            <p:cNvSpPr/>
            <p:nvPr/>
          </p:nvSpPr>
          <p:spPr>
            <a:xfrm>
              <a:off x="2928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77841" name="Rectangle 46"/>
            <p:cNvSpPr/>
            <p:nvPr/>
          </p:nvSpPr>
          <p:spPr>
            <a:xfrm>
              <a:off x="2928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77830" name="Text Box 28"/>
          <p:cNvSpPr txBox="1"/>
          <p:nvPr/>
        </p:nvSpPr>
        <p:spPr>
          <a:xfrm>
            <a:off x="522288" y="4592638"/>
            <a:ext cx="1744663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r>
              <a:rPr kumimoji="0" lang="zh-CN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 </a:t>
            </a:r>
            <a:r>
              <a:rPr kumimoji="0" lang="en-US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、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S:</a:t>
            </a:r>
            <a:endParaRPr kumimoji="0" lang="en-US" altLang="en-US" sz="24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439750" name="Text Box 6"/>
          <p:cNvSpPr txBox="1"/>
          <p:nvPr/>
        </p:nvSpPr>
        <p:spPr>
          <a:xfrm>
            <a:off x="3311525" y="3114675"/>
            <a:ext cx="1417638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230505" marR="0" lvl="0" indent="-230505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R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 S</a:t>
            </a: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5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5" name="Rectangle 5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281603" name="Rectangle 3"/>
          <p:cNvSpPr>
            <a:spLocks noGrp="1"/>
          </p:cNvSpPr>
          <p:nvPr>
            <p:ph type="body" sz="half" idx="1"/>
          </p:nvPr>
        </p:nvSpPr>
        <p:spPr>
          <a:xfrm>
            <a:off x="381000" y="1358900"/>
            <a:ext cx="843915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更名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(Rename)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表示将关系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重新命名为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，且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的各个属性按从左到右顺序分别命名为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, 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, …., 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与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具有完全相同的元组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如果只修改关系名，不改属性名，则：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graphicFrame>
        <p:nvGraphicFramePr>
          <p:cNvPr id="7885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95513" y="1989138"/>
          <a:ext cx="31146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3" imgW="826135" imgH="215900" progId="Equation.3">
                  <p:embed/>
                </p:oleObj>
              </mc:Choice>
              <mc:Fallback>
                <p:oleObj r:id="rId3" imgW="826135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1989138"/>
                        <a:ext cx="3114675" cy="8143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0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76588" y="5003800"/>
          <a:ext cx="139541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5" imgW="369570" imgH="191135" progId="Equation.3">
                  <p:embed/>
                </p:oleObj>
              </mc:Choice>
              <mc:Fallback>
                <p:oleObj r:id="rId5" imgW="369570" imgH="19113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588" y="5003800"/>
                        <a:ext cx="1395412" cy="7223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284675" name="Rectangle 3"/>
          <p:cNvSpPr>
            <a:spLocks noGrp="1"/>
          </p:cNvSpPr>
          <p:nvPr>
            <p:ph idx="1"/>
          </p:nvPr>
        </p:nvSpPr>
        <p:spPr>
          <a:xfrm>
            <a:off x="482600" y="1358900"/>
            <a:ext cx="8229600" cy="43195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关系代数的基本运算足以表达任何关系代数查询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但是，如果我们把自己局限于基本运算，某些常用的查询表达出来会显得冗长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因而，我们定义了一些附加运算，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它们不能增加关系代数的表达能力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，却可以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简化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一些常用的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779588"/>
            <a:ext cx="8229600" cy="29098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交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(Intersection)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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= {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|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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and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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}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注意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交运算的关系是相容的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en-US" altLang="zh-CN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358900"/>
            <a:ext cx="8229600" cy="1108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例：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与基本运算的关系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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=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– (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–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楷体_GB2312"/>
            </a:endParaRPr>
          </a:p>
        </p:txBody>
      </p:sp>
      <p:grpSp>
        <p:nvGrpSpPr>
          <p:cNvPr id="81923" name="Group 32"/>
          <p:cNvGrpSpPr/>
          <p:nvPr/>
        </p:nvGrpSpPr>
        <p:grpSpPr>
          <a:xfrm>
            <a:off x="657225" y="2093913"/>
            <a:ext cx="2727325" cy="2058987"/>
            <a:chOff x="1690" y="719"/>
            <a:chExt cx="1718" cy="1051"/>
          </a:xfrm>
        </p:grpSpPr>
        <p:sp>
          <p:nvSpPr>
            <p:cNvPr id="81934" name="Rectangle 33"/>
            <p:cNvSpPr/>
            <p:nvPr/>
          </p:nvSpPr>
          <p:spPr>
            <a:xfrm>
              <a:off x="1727" y="727"/>
              <a:ext cx="659" cy="27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81935" name="Text Box 34"/>
            <p:cNvSpPr txBox="1"/>
            <p:nvPr/>
          </p:nvSpPr>
          <p:spPr>
            <a:xfrm>
              <a:off x="1690" y="719"/>
              <a:ext cx="671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      B</a:t>
              </a:r>
            </a:p>
          </p:txBody>
        </p:sp>
        <p:sp>
          <p:nvSpPr>
            <p:cNvPr id="81926" name="Line 35"/>
            <p:cNvSpPr/>
            <p:nvPr/>
          </p:nvSpPr>
          <p:spPr>
            <a:xfrm>
              <a:off x="1983" y="733"/>
              <a:ext cx="0" cy="2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37" name="Rectangle 36"/>
            <p:cNvSpPr/>
            <p:nvPr/>
          </p:nvSpPr>
          <p:spPr>
            <a:xfrm>
              <a:off x="1726" y="960"/>
              <a:ext cx="662" cy="610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81928" name="Line 37"/>
            <p:cNvSpPr/>
            <p:nvPr/>
          </p:nvSpPr>
          <p:spPr>
            <a:xfrm>
              <a:off x="1980" y="960"/>
              <a:ext cx="1" cy="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39" name="Text Box 38"/>
            <p:cNvSpPr txBox="1"/>
            <p:nvPr/>
          </p:nvSpPr>
          <p:spPr>
            <a:xfrm>
              <a:off x="1746" y="946"/>
              <a:ext cx="237" cy="5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1940" name="Text Box 39"/>
            <p:cNvSpPr txBox="1"/>
            <p:nvPr/>
          </p:nvSpPr>
          <p:spPr>
            <a:xfrm>
              <a:off x="2056" y="961"/>
              <a:ext cx="212" cy="55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1</a:t>
              </a:r>
            </a:p>
          </p:txBody>
        </p:sp>
        <p:sp>
          <p:nvSpPr>
            <p:cNvPr id="81941" name="Rectangle 40"/>
            <p:cNvSpPr/>
            <p:nvPr/>
          </p:nvSpPr>
          <p:spPr>
            <a:xfrm>
              <a:off x="2749" y="772"/>
              <a:ext cx="659" cy="27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81942" name="Text Box 41"/>
            <p:cNvSpPr txBox="1"/>
            <p:nvPr/>
          </p:nvSpPr>
          <p:spPr>
            <a:xfrm>
              <a:off x="2704" y="764"/>
              <a:ext cx="671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  A    B</a:t>
              </a:r>
            </a:p>
          </p:txBody>
        </p:sp>
        <p:sp>
          <p:nvSpPr>
            <p:cNvPr id="81933" name="Line 42"/>
            <p:cNvSpPr/>
            <p:nvPr/>
          </p:nvSpPr>
          <p:spPr>
            <a:xfrm>
              <a:off x="3051" y="778"/>
              <a:ext cx="0" cy="2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44" name="Rectangle 43"/>
            <p:cNvSpPr/>
            <p:nvPr/>
          </p:nvSpPr>
          <p:spPr>
            <a:xfrm>
              <a:off x="2749" y="1008"/>
              <a:ext cx="659" cy="44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2" name="Line 44"/>
            <p:cNvSpPr/>
            <p:nvPr/>
          </p:nvSpPr>
          <p:spPr>
            <a:xfrm>
              <a:off x="3049" y="1008"/>
              <a:ext cx="1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" name="Text Box 45"/>
            <p:cNvSpPr txBox="1"/>
            <p:nvPr/>
          </p:nvSpPr>
          <p:spPr>
            <a:xfrm>
              <a:off x="2790" y="966"/>
              <a:ext cx="237" cy="4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1947" name="Text Box 46"/>
            <p:cNvSpPr txBox="1"/>
            <p:nvPr/>
          </p:nvSpPr>
          <p:spPr>
            <a:xfrm>
              <a:off x="3101" y="982"/>
              <a:ext cx="212" cy="4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3</a:t>
              </a:r>
            </a:p>
          </p:txBody>
        </p:sp>
        <p:sp>
          <p:nvSpPr>
            <p:cNvPr id="81948" name="Text Box 47"/>
            <p:cNvSpPr txBox="1"/>
            <p:nvPr/>
          </p:nvSpPr>
          <p:spPr>
            <a:xfrm>
              <a:off x="1881" y="1537"/>
              <a:ext cx="24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81949" name="Text Box 48"/>
            <p:cNvSpPr txBox="1"/>
            <p:nvPr/>
          </p:nvSpPr>
          <p:spPr>
            <a:xfrm>
              <a:off x="2928" y="1394"/>
              <a:ext cx="22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endParaRPr>
            </a:p>
          </p:txBody>
        </p:sp>
      </p:grpSp>
      <p:grpSp>
        <p:nvGrpSpPr>
          <p:cNvPr id="1442865" name="Group 49"/>
          <p:cNvGrpSpPr/>
          <p:nvPr/>
        </p:nvGrpSpPr>
        <p:grpSpPr>
          <a:xfrm>
            <a:off x="5516563" y="2551113"/>
            <a:ext cx="1093787" cy="817562"/>
            <a:chOff x="1567" y="2305"/>
            <a:chExt cx="689" cy="515"/>
          </a:xfrm>
        </p:grpSpPr>
        <p:sp>
          <p:nvSpPr>
            <p:cNvPr id="3" name="Rectangle 50"/>
            <p:cNvSpPr/>
            <p:nvPr/>
          </p:nvSpPr>
          <p:spPr>
            <a:xfrm>
              <a:off x="1612" y="2313"/>
              <a:ext cx="644" cy="27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81929" name="Text Box 51"/>
            <p:cNvSpPr txBox="1"/>
            <p:nvPr/>
          </p:nvSpPr>
          <p:spPr>
            <a:xfrm>
              <a:off x="1567" y="2305"/>
              <a:ext cx="671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 A     B</a:t>
              </a:r>
            </a:p>
          </p:txBody>
        </p:sp>
        <p:sp>
          <p:nvSpPr>
            <p:cNvPr id="81943" name="Line 52"/>
            <p:cNvSpPr/>
            <p:nvPr/>
          </p:nvSpPr>
          <p:spPr>
            <a:xfrm>
              <a:off x="1914" y="2319"/>
              <a:ext cx="0" cy="2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31" name="Rectangle 53"/>
            <p:cNvSpPr/>
            <p:nvPr/>
          </p:nvSpPr>
          <p:spPr>
            <a:xfrm>
              <a:off x="1611" y="2544"/>
              <a:ext cx="645" cy="27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81932" name="Text Box 54"/>
            <p:cNvSpPr txBox="1"/>
            <p:nvPr/>
          </p:nvSpPr>
          <p:spPr>
            <a:xfrm>
              <a:off x="1591" y="2532"/>
              <a:ext cx="621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      2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81946" name="Line 55"/>
            <p:cNvSpPr/>
            <p:nvPr/>
          </p:nvSpPr>
          <p:spPr>
            <a:xfrm>
              <a:off x="1913" y="2550"/>
              <a:ext cx="0" cy="2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" name="Text Box 28"/>
          <p:cNvSpPr txBox="1"/>
          <p:nvPr/>
        </p:nvSpPr>
        <p:spPr>
          <a:xfrm>
            <a:off x="1106488" y="4248150"/>
            <a:ext cx="1643063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r>
              <a:rPr kumimoji="0" lang="zh-CN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 </a:t>
            </a:r>
            <a:r>
              <a:rPr kumimoji="0" lang="en-US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、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</a:t>
            </a:r>
            <a:endParaRPr kumimoji="0" lang="en-US" altLang="en-US" sz="24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442823" name="Text Box 7"/>
          <p:cNvSpPr txBox="1"/>
          <p:nvPr/>
        </p:nvSpPr>
        <p:spPr>
          <a:xfrm>
            <a:off x="3756025" y="2730500"/>
            <a:ext cx="1922463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230505" marR="0" lvl="0" indent="-230505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R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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 S</a:t>
            </a: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4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8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关系数据库的历史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9140" name="Rectangle 4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7286625" cy="4924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70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年代的关系模型和理论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Relational model and Normalization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Proposed by Dr. E.F. Codd in 1970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</a:t>
            </a:r>
            <a:b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</a:b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“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A Relational Model for Large Shared Data Banks”, Communications of the ACM, 1970.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Relational algebra and Relational calculus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Function dependency and Normalization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Won Turing Award in 1981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Transaction processing theory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Proposed by James Gray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Won Turing Award in 1999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6061"/>
          <a:stretch>
            <a:fillRect/>
          </a:stretch>
        </p:blipFill>
        <p:spPr bwMode="auto">
          <a:xfrm>
            <a:off x="7620267" y="1593119"/>
            <a:ext cx="1057188" cy="1425638"/>
          </a:xfrm>
          <a:prstGeom prst="ellipse">
            <a:avLst/>
          </a:prstGeom>
          <a:ln w="63500" cap="rnd">
            <a:solidFill>
              <a:schemeClr val="accent2">
                <a:lumMod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2035" y="4181794"/>
            <a:ext cx="994838" cy="1352682"/>
          </a:xfrm>
          <a:prstGeom prst="ellipse">
            <a:avLst/>
          </a:prstGeom>
          <a:ln w="63500" cap="rnd">
            <a:solidFill>
              <a:schemeClr val="accent2">
                <a:lumMod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9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9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9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19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1314450"/>
            <a:ext cx="8229600" cy="1108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自然连接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(Natural Join)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要求进行笛卡尔积的两个关系在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所有相同属性上的值一致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楷体_GB2312"/>
            </a:endParaRPr>
          </a:p>
        </p:txBody>
      </p:sp>
      <p:grpSp>
        <p:nvGrpSpPr>
          <p:cNvPr id="82947" name="Group 31"/>
          <p:cNvGrpSpPr/>
          <p:nvPr/>
        </p:nvGrpSpPr>
        <p:grpSpPr>
          <a:xfrm>
            <a:off x="341313" y="3121025"/>
            <a:ext cx="3733800" cy="2647950"/>
            <a:chOff x="1056" y="1056"/>
            <a:chExt cx="2352" cy="1398"/>
          </a:xfrm>
        </p:grpSpPr>
        <p:sp>
          <p:nvSpPr>
            <p:cNvPr id="82967" name="Rectangle 32"/>
            <p:cNvSpPr/>
            <p:nvPr/>
          </p:nvSpPr>
          <p:spPr>
            <a:xfrm>
              <a:off x="1056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82968" name="Rectangle 33"/>
            <p:cNvSpPr/>
            <p:nvPr/>
          </p:nvSpPr>
          <p:spPr>
            <a:xfrm>
              <a:off x="13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82969" name="Rectangle 34"/>
            <p:cNvSpPr/>
            <p:nvPr/>
          </p:nvSpPr>
          <p:spPr>
            <a:xfrm>
              <a:off x="1056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82970" name="Rectangle 35"/>
            <p:cNvSpPr/>
            <p:nvPr/>
          </p:nvSpPr>
          <p:spPr>
            <a:xfrm>
              <a:off x="1344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2971" name="Rectangle 36"/>
            <p:cNvSpPr/>
            <p:nvPr/>
          </p:nvSpPr>
          <p:spPr>
            <a:xfrm>
              <a:off x="16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82972" name="Rectangle 37"/>
            <p:cNvSpPr/>
            <p:nvPr/>
          </p:nvSpPr>
          <p:spPr>
            <a:xfrm>
              <a:off x="19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82973" name="Rectangle 38"/>
            <p:cNvSpPr/>
            <p:nvPr/>
          </p:nvSpPr>
          <p:spPr>
            <a:xfrm>
              <a:off x="1632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2974" name="Rectangle 39"/>
            <p:cNvSpPr/>
            <p:nvPr/>
          </p:nvSpPr>
          <p:spPr>
            <a:xfrm>
              <a:off x="1920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2975" name="Rectangle 40"/>
            <p:cNvSpPr/>
            <p:nvPr/>
          </p:nvSpPr>
          <p:spPr>
            <a:xfrm>
              <a:off x="25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82976" name="Rectangle 41"/>
            <p:cNvSpPr/>
            <p:nvPr/>
          </p:nvSpPr>
          <p:spPr>
            <a:xfrm>
              <a:off x="2544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82977" name="Rectangle 42"/>
            <p:cNvSpPr/>
            <p:nvPr/>
          </p:nvSpPr>
          <p:spPr>
            <a:xfrm>
              <a:off x="28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3" name="Rectangle 43"/>
            <p:cNvSpPr/>
            <p:nvPr/>
          </p:nvSpPr>
          <p:spPr>
            <a:xfrm>
              <a:off x="2832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2979" name="Rectangle 44"/>
            <p:cNvSpPr/>
            <p:nvPr/>
          </p:nvSpPr>
          <p:spPr>
            <a:xfrm>
              <a:off x="31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82980" name="Rectangle 45"/>
            <p:cNvSpPr/>
            <p:nvPr/>
          </p:nvSpPr>
          <p:spPr>
            <a:xfrm>
              <a:off x="3120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</a:t>
              </a:r>
            </a:p>
          </p:txBody>
        </p:sp>
        <p:sp>
          <p:nvSpPr>
            <p:cNvPr id="82981" name="Text Box 46"/>
            <p:cNvSpPr txBox="1"/>
            <p:nvPr/>
          </p:nvSpPr>
          <p:spPr>
            <a:xfrm>
              <a:off x="1449" y="2164"/>
              <a:ext cx="244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sp>
          <p:nvSpPr>
            <p:cNvPr id="82982" name="Text Box 47"/>
            <p:cNvSpPr txBox="1"/>
            <p:nvPr/>
          </p:nvSpPr>
          <p:spPr>
            <a:xfrm>
              <a:off x="2863" y="2213"/>
              <a:ext cx="223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</a:p>
          </p:txBody>
        </p:sp>
      </p:grpSp>
      <p:sp>
        <p:nvSpPr>
          <p:cNvPr id="82949" name="Text Box 21"/>
          <p:cNvSpPr txBox="1"/>
          <p:nvPr/>
        </p:nvSpPr>
        <p:spPr>
          <a:xfrm>
            <a:off x="1425575" y="5937250"/>
            <a:ext cx="1489075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en-US" altLang="en-US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、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</a:t>
            </a:r>
            <a:endParaRPr kumimoji="0" lang="en-US" altLang="en-US" sz="24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grpSp>
        <p:nvGrpSpPr>
          <p:cNvPr id="1444913" name="Group 49"/>
          <p:cNvGrpSpPr/>
          <p:nvPr/>
        </p:nvGrpSpPr>
        <p:grpSpPr>
          <a:xfrm>
            <a:off x="6102350" y="3114675"/>
            <a:ext cx="2085975" cy="2328863"/>
            <a:chOff x="2169" y="2734"/>
            <a:chExt cx="1314" cy="1106"/>
          </a:xfrm>
        </p:grpSpPr>
        <p:sp>
          <p:nvSpPr>
            <p:cNvPr id="82957" name="Rectangle 50"/>
            <p:cNvSpPr/>
            <p:nvPr/>
          </p:nvSpPr>
          <p:spPr>
            <a:xfrm>
              <a:off x="2688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82958" name="Rectangle 51"/>
            <p:cNvSpPr/>
            <p:nvPr/>
          </p:nvSpPr>
          <p:spPr>
            <a:xfrm>
              <a:off x="2169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82959" name="Rectangle 52"/>
            <p:cNvSpPr/>
            <p:nvPr/>
          </p:nvSpPr>
          <p:spPr>
            <a:xfrm>
              <a:off x="2688" y="2989"/>
              <a:ext cx="274" cy="8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82960" name="Rectangle 53"/>
            <p:cNvSpPr/>
            <p:nvPr/>
          </p:nvSpPr>
          <p:spPr>
            <a:xfrm>
              <a:off x="2169" y="2989"/>
              <a:ext cx="274" cy="8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2961" name="Rectangle 54"/>
            <p:cNvSpPr/>
            <p:nvPr/>
          </p:nvSpPr>
          <p:spPr>
            <a:xfrm>
              <a:off x="2943" y="2734"/>
              <a:ext cx="275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82962" name="Rectangle 55"/>
            <p:cNvSpPr/>
            <p:nvPr/>
          </p:nvSpPr>
          <p:spPr>
            <a:xfrm>
              <a:off x="2433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82963" name="Rectangle 56"/>
            <p:cNvSpPr/>
            <p:nvPr/>
          </p:nvSpPr>
          <p:spPr>
            <a:xfrm>
              <a:off x="2943" y="2989"/>
              <a:ext cx="275" cy="8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2964" name="Rectangle 57"/>
            <p:cNvSpPr/>
            <p:nvPr/>
          </p:nvSpPr>
          <p:spPr>
            <a:xfrm>
              <a:off x="2433" y="2989"/>
              <a:ext cx="274" cy="8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2965" name="Rectangle 58"/>
            <p:cNvSpPr/>
            <p:nvPr/>
          </p:nvSpPr>
          <p:spPr>
            <a:xfrm>
              <a:off x="3209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82966" name="Rectangle 59"/>
            <p:cNvSpPr/>
            <p:nvPr/>
          </p:nvSpPr>
          <p:spPr>
            <a:xfrm>
              <a:off x="3209" y="2989"/>
              <a:ext cx="274" cy="8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</p:txBody>
        </p:sp>
      </p:grpSp>
      <p:grpSp>
        <p:nvGrpSpPr>
          <p:cNvPr id="287782" name="Group 38"/>
          <p:cNvGrpSpPr/>
          <p:nvPr/>
        </p:nvGrpSpPr>
        <p:grpSpPr>
          <a:xfrm>
            <a:off x="4405313" y="4049713"/>
            <a:ext cx="1922462" cy="549275"/>
            <a:chOff x="793" y="3045"/>
            <a:chExt cx="1211" cy="346"/>
          </a:xfrm>
        </p:grpSpPr>
        <p:sp>
          <p:nvSpPr>
            <p:cNvPr id="82953" name="Text Box 6"/>
            <p:cNvSpPr txBox="1"/>
            <p:nvPr/>
          </p:nvSpPr>
          <p:spPr>
            <a:xfrm>
              <a:off x="793" y="3045"/>
              <a:ext cx="1211" cy="34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230505" marR="0" lvl="0" indent="-230505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+mn-ea"/>
                </a:rPr>
                <a:t> </a:t>
              </a: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+mn-ea"/>
                </a:rPr>
                <a:t>R     </a:t>
              </a: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Symbol" panose="05050102010706020507" pitchFamily="18" charset="2"/>
                </a:rPr>
                <a:t>S</a:t>
              </a:r>
              <a:r>
                <a:rPr kumimoji="0" lang="en-US" altLang="zh-CN" sz="3000" b="1" i="0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  <a:sym typeface="+mn-ea"/>
                </a:rPr>
                <a:t>:</a:t>
              </a:r>
            </a:p>
          </p:txBody>
        </p:sp>
        <p:grpSp>
          <p:nvGrpSpPr>
            <p:cNvPr id="82978" name="Group 37"/>
            <p:cNvGrpSpPr/>
            <p:nvPr/>
          </p:nvGrpSpPr>
          <p:grpSpPr>
            <a:xfrm>
              <a:off x="1080" y="3145"/>
              <a:ext cx="215" cy="122"/>
              <a:chOff x="340" y="3626"/>
              <a:chExt cx="272" cy="136"/>
            </a:xfrm>
          </p:grpSpPr>
          <p:sp>
            <p:nvSpPr>
              <p:cNvPr id="82955" name="AutoShape 35"/>
              <p:cNvSpPr/>
              <p:nvPr/>
            </p:nvSpPr>
            <p:spPr>
              <a:xfrm rot="5251501">
                <a:off x="338" y="3625"/>
                <a:ext cx="136" cy="138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82956" name="AutoShape 36"/>
              <p:cNvSpPr/>
              <p:nvPr/>
            </p:nvSpPr>
            <p:spPr>
              <a:xfrm rot="-5400000">
                <a:off x="474" y="3626"/>
                <a:ext cx="136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2" name="七角星 1"/>
          <p:cNvSpPr/>
          <p:nvPr/>
        </p:nvSpPr>
        <p:spPr>
          <a:xfrm>
            <a:off x="4076700" y="5313363"/>
            <a:ext cx="2108200" cy="1446213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去除重复属性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4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83" name="Rectangle 15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88771" name="Rectangle 3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7747000" cy="2233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自然连接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(Natural Join)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</a:t>
            </a: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满足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属性集合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=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en-US" altLang="zh-CN" sz="2000" b="1" i="1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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en-US" altLang="zh-CN" sz="2000" b="1" i="1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zh-CN" altLang="en-US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其中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en-US" altLang="zh-CN" sz="2000" b="1" i="1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和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en-US" altLang="zh-CN" sz="2000" b="1" i="1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分别是关系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和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的属性集合 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R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    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S=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grpSp>
        <p:nvGrpSpPr>
          <p:cNvPr id="83971" name="Group 8"/>
          <p:cNvGrpSpPr/>
          <p:nvPr/>
        </p:nvGrpSpPr>
        <p:grpSpPr>
          <a:xfrm>
            <a:off x="1530350" y="2214563"/>
            <a:ext cx="341313" cy="193675"/>
            <a:chOff x="340" y="3626"/>
            <a:chExt cx="272" cy="136"/>
          </a:xfrm>
        </p:grpSpPr>
        <p:sp>
          <p:nvSpPr>
            <p:cNvPr id="83981" name="AutoShape 9"/>
            <p:cNvSpPr/>
            <p:nvPr/>
          </p:nvSpPr>
          <p:spPr>
            <a:xfrm rot="5251501">
              <a:off x="338" y="3625"/>
              <a:ext cx="136" cy="138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3982" name="AutoShape 10"/>
            <p:cNvSpPr/>
            <p:nvPr/>
          </p:nvSpPr>
          <p:spPr>
            <a:xfrm rot="-5400000">
              <a:off x="474" y="3626"/>
              <a:ext cx="136" cy="134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</p:grpSp>
      <p:grpSp>
        <p:nvGrpSpPr>
          <p:cNvPr id="288779" name="Group 11"/>
          <p:cNvGrpSpPr/>
          <p:nvPr/>
        </p:nvGrpSpPr>
        <p:grpSpPr>
          <a:xfrm>
            <a:off x="1827213" y="3429000"/>
            <a:ext cx="269875" cy="179388"/>
            <a:chOff x="340" y="3626"/>
            <a:chExt cx="272" cy="136"/>
          </a:xfrm>
        </p:grpSpPr>
        <p:sp>
          <p:nvSpPr>
            <p:cNvPr id="83979" name="AutoShape 12"/>
            <p:cNvSpPr/>
            <p:nvPr/>
          </p:nvSpPr>
          <p:spPr>
            <a:xfrm rot="5251501">
              <a:off x="340" y="3626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3980" name="AutoShape 13"/>
            <p:cNvSpPr/>
            <p:nvPr/>
          </p:nvSpPr>
          <p:spPr>
            <a:xfrm rot="-5400000">
              <a:off x="476" y="3626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</p:grpSp>
      <p:graphicFrame>
        <p:nvGraphicFramePr>
          <p:cNvPr id="288782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57450" y="3241675"/>
          <a:ext cx="61198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2427605" imgH="228600" progId="Equation.3">
                  <p:embed/>
                </p:oleObj>
              </mc:Choice>
              <mc:Fallback>
                <p:oleObj r:id="rId3" imgW="2427605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7450" y="3241675"/>
                        <a:ext cx="6119813" cy="5476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87" name="Rectangle 19"/>
          <p:cNvSpPr/>
          <p:nvPr/>
        </p:nvSpPr>
        <p:spPr>
          <a:xfrm>
            <a:off x="381000" y="4121150"/>
            <a:ext cx="7747000" cy="14684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例</a:t>
            </a: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:</a:t>
            </a: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R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 = (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A, B, C, D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),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 = (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E, B, D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)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R      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 =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？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楷体_GB2312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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R.A, R.B, R.C, R.D, S.E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(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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R.B = S.B 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 R.D = S.D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 (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R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))</a:t>
            </a: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楷体_GB2312"/>
            </a:endParaRPr>
          </a:p>
        </p:txBody>
      </p:sp>
      <p:grpSp>
        <p:nvGrpSpPr>
          <p:cNvPr id="16" name="Group 11"/>
          <p:cNvGrpSpPr/>
          <p:nvPr/>
        </p:nvGrpSpPr>
        <p:grpSpPr>
          <a:xfrm>
            <a:off x="1871663" y="4598988"/>
            <a:ext cx="269875" cy="179387"/>
            <a:chOff x="340" y="3626"/>
            <a:chExt cx="272" cy="136"/>
          </a:xfrm>
        </p:grpSpPr>
        <p:sp>
          <p:nvSpPr>
            <p:cNvPr id="83977" name="AutoShape 12"/>
            <p:cNvSpPr/>
            <p:nvPr/>
          </p:nvSpPr>
          <p:spPr>
            <a:xfrm rot="5251501">
              <a:off x="340" y="3626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3978" name="AutoShape 13"/>
            <p:cNvSpPr/>
            <p:nvPr/>
          </p:nvSpPr>
          <p:spPr>
            <a:xfrm rot="-5400000">
              <a:off x="476" y="3626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7" name="Rectangle 7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8763000" cy="2143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连接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-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join)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设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元关系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,A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,…,A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m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元关系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B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B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,…,B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m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R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S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的</a:t>
            </a:r>
            <a:r>
              <a:rPr kumimoji="0" lang="zh-CN" altLang="en-US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连接：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楷体_GB2312"/>
            </a:endParaRPr>
          </a:p>
        </p:txBody>
      </p:sp>
      <p:grpSp>
        <p:nvGrpSpPr>
          <p:cNvPr id="286738" name="Group 18"/>
          <p:cNvGrpSpPr/>
          <p:nvPr/>
        </p:nvGrpSpPr>
        <p:grpSpPr>
          <a:xfrm>
            <a:off x="1241425" y="3032125"/>
            <a:ext cx="2362200" cy="561975"/>
            <a:chOff x="782" y="1910"/>
            <a:chExt cx="1488" cy="354"/>
          </a:xfrm>
        </p:grpSpPr>
        <p:graphicFrame>
          <p:nvGraphicFramePr>
            <p:cNvPr id="84996" name="Object 6"/>
            <p:cNvGraphicFramePr>
              <a:graphicFrameLocks noChangeAspect="1"/>
            </p:cNvGraphicFramePr>
            <p:nvPr/>
          </p:nvGraphicFramePr>
          <p:xfrm>
            <a:off x="1292" y="1910"/>
            <a:ext cx="97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r:id="rId3" imgW="648970" imgH="229235" progId="Equation.3">
                    <p:embed/>
                  </p:oleObj>
                </mc:Choice>
                <mc:Fallback>
                  <p:oleObj r:id="rId3" imgW="648970" imgH="229235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2" y="1910"/>
                          <a:ext cx="978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4997" name="Group 17"/>
            <p:cNvGrpSpPr/>
            <p:nvPr/>
          </p:nvGrpSpPr>
          <p:grpSpPr>
            <a:xfrm>
              <a:off x="782" y="1990"/>
              <a:ext cx="510" cy="274"/>
              <a:chOff x="782" y="1990"/>
              <a:chExt cx="510" cy="274"/>
            </a:xfrm>
          </p:grpSpPr>
          <p:grpSp>
            <p:nvGrpSpPr>
              <p:cNvPr id="84998" name="Group 9"/>
              <p:cNvGrpSpPr/>
              <p:nvPr/>
            </p:nvGrpSpPr>
            <p:grpSpPr>
              <a:xfrm>
                <a:off x="909" y="2032"/>
                <a:ext cx="142" cy="114"/>
                <a:chOff x="340" y="3626"/>
                <a:chExt cx="272" cy="136"/>
              </a:xfrm>
            </p:grpSpPr>
            <p:sp>
              <p:nvSpPr>
                <p:cNvPr id="85004" name="AutoShape 10"/>
                <p:cNvSpPr/>
                <p:nvPr/>
              </p:nvSpPr>
              <p:spPr>
                <a:xfrm rot="5251501">
                  <a:off x="340" y="3626"/>
                  <a:ext cx="136" cy="136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  <p:sp>
              <p:nvSpPr>
                <p:cNvPr id="85005" name="AutoShape 11"/>
                <p:cNvSpPr/>
                <p:nvPr/>
              </p:nvSpPr>
              <p:spPr>
                <a:xfrm rot="-5400000">
                  <a:off x="476" y="3626"/>
                  <a:ext cx="136" cy="136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</p:grpSp>
          <p:sp>
            <p:nvSpPr>
              <p:cNvPr id="85001" name="Text Box 12"/>
              <p:cNvSpPr txBox="1"/>
              <p:nvPr/>
            </p:nvSpPr>
            <p:spPr>
              <a:xfrm>
                <a:off x="782" y="1997"/>
                <a:ext cx="116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  <a:sym typeface="+mn-ea"/>
                  </a:rPr>
                  <a:t>R</a:t>
                </a:r>
              </a:p>
            </p:txBody>
          </p:sp>
          <p:sp>
            <p:nvSpPr>
              <p:cNvPr id="85002" name="Text Box 13"/>
              <p:cNvSpPr txBox="1"/>
              <p:nvPr/>
            </p:nvSpPr>
            <p:spPr>
              <a:xfrm>
                <a:off x="974" y="1990"/>
                <a:ext cx="318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  <a:sym typeface="+mn-ea"/>
                  </a:rPr>
                  <a:t>S=</a:t>
                </a:r>
              </a:p>
            </p:txBody>
          </p:sp>
          <p:sp>
            <p:nvSpPr>
              <p:cNvPr id="85003" name="Text Box 16"/>
              <p:cNvSpPr txBox="1"/>
              <p:nvPr/>
            </p:nvSpPr>
            <p:spPr>
              <a:xfrm>
                <a:off x="930" y="2130"/>
                <a:ext cx="81" cy="13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1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  <a:sym typeface="+mn-ea"/>
                  </a:rPr>
                  <a:t>C</a:t>
                </a:r>
              </a:p>
            </p:txBody>
          </p:sp>
        </p:grpSp>
      </p:grpSp>
      <p:sp>
        <p:nvSpPr>
          <p:cNvPr id="286739" name="Rectangle 19"/>
          <p:cNvSpPr/>
          <p:nvPr/>
        </p:nvSpPr>
        <p:spPr>
          <a:xfrm>
            <a:off x="381000" y="3716338"/>
            <a:ext cx="8512175" cy="22780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其中，</a:t>
            </a:r>
            <a:endParaRPr kumimoji="0" lang="zh-CN" altLang="zh-CN" sz="2400" b="1" i="1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C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是由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, , </a:t>
            </a:r>
            <a:r>
              <a:rPr kumimoji="0" lang="zh-CN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连接若干原子公式构成的</a:t>
            </a:r>
            <a:endParaRPr kumimoji="0" lang="zh-CN" altLang="zh-CN" sz="2000" b="1" i="1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元子公式为</a:t>
            </a:r>
            <a:endParaRPr kumimoji="0" lang="zh-CN" altLang="zh-CN" sz="20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                      R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.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A</a:t>
            </a:r>
            <a:r>
              <a:rPr kumimoji="0" lang="en-US" altLang="zh-CN" sz="2000" b="1" i="1" u="none" strike="noStrike" kern="1200" cap="none" spc="0" normalizeH="0" baseline="-2500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i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 S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.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</a:t>
            </a:r>
            <a:r>
              <a:rPr kumimoji="0" lang="en-US" altLang="zh-CN" sz="2000" b="1" i="1" u="none" strike="noStrike" kern="1200" cap="none" spc="0" normalizeH="0" baseline="-2500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j</a:t>
            </a:r>
            <a:endParaRPr kumimoji="0" lang="en-US" altLang="zh-CN" sz="2000" b="1" i="1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A</a:t>
            </a:r>
            <a:r>
              <a:rPr kumimoji="0" lang="en-US" altLang="zh-CN" sz="1800" b="1" i="1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i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是</a:t>
            </a:r>
            <a:r>
              <a:rPr kumimoji="0" lang="en-US" altLang="zh-CN" sz="1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的属性， </a:t>
            </a:r>
            <a:r>
              <a:rPr kumimoji="0" lang="en-US" altLang="zh-CN" sz="1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</a:t>
            </a:r>
            <a:r>
              <a:rPr kumimoji="0" lang="en-US" altLang="zh-CN" sz="1800" b="1" i="1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j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是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的属性，</a:t>
            </a:r>
            <a:r>
              <a:rPr kumimoji="0" lang="en-US" altLang="zh-CN" sz="1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A</a:t>
            </a:r>
            <a:r>
              <a:rPr kumimoji="0" lang="en-US" altLang="zh-CN" sz="1800" b="1" i="1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i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和</a:t>
            </a:r>
            <a:r>
              <a:rPr kumimoji="0" lang="en-US" altLang="zh-CN" sz="1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</a:t>
            </a:r>
            <a:r>
              <a:rPr kumimoji="0" lang="en-US" altLang="zh-CN" sz="1800" b="1" i="1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j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的值域具有相同的数据类型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1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</a:t>
            </a:r>
            <a:r>
              <a:rPr kumimoji="0" lang="zh-CN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</a:t>
            </a:r>
            <a:r>
              <a:rPr kumimoji="0" lang="zh-CN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{=,  ≠, &gt;, &lt;, ≤, ≥}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12525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例：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pic>
        <p:nvPicPr>
          <p:cNvPr id="28570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349500"/>
            <a:ext cx="6858000" cy="2784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" y="1358900"/>
            <a:ext cx="9020175" cy="162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3006725"/>
            <a:ext cx="7345362" cy="1439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598988"/>
            <a:ext cx="8296275" cy="1857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85699" name="Rectangle 3"/>
          <p:cNvSpPr>
            <a:spLocks noGrp="1"/>
          </p:cNvSpPr>
          <p:nvPr>
            <p:ph idx="1"/>
          </p:nvPr>
        </p:nvSpPr>
        <p:spPr>
          <a:xfrm>
            <a:off x="381000" y="1358900"/>
            <a:ext cx="8229600" cy="12525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外连接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(outer-join)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连接运算的扩展，用以处理缺失值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左外连接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(         )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取出左侧关系中所有与右侧关系的任一元组都不匹配的元组，用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空值填充所有来自右侧关系的属性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再把所产生的元组加到自然连接的结果中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右外连接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(         )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取出右侧关系中所有与左侧关系的任一元组都不匹配的元组，用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空值填充所有来自左侧关系的属性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再把所产生的元组加到自然连接的结果中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997200" y="2598738"/>
            <a:ext cx="495300" cy="200025"/>
            <a:chOff x="1961710" y="4536875"/>
            <a:chExt cx="495055" cy="200864"/>
          </a:xfrm>
        </p:grpSpPr>
        <p:grpSp>
          <p:nvGrpSpPr>
            <p:cNvPr id="88068" name="Group 8"/>
            <p:cNvGrpSpPr/>
            <p:nvPr/>
          </p:nvGrpSpPr>
          <p:grpSpPr>
            <a:xfrm>
              <a:off x="2115452" y="4540470"/>
              <a:ext cx="341313" cy="193675"/>
              <a:chOff x="340" y="3626"/>
              <a:chExt cx="272" cy="136"/>
            </a:xfrm>
          </p:grpSpPr>
          <p:sp>
            <p:nvSpPr>
              <p:cNvPr id="88078" name="AutoShape 9"/>
              <p:cNvSpPr/>
              <p:nvPr/>
            </p:nvSpPr>
            <p:spPr>
              <a:xfrm rot="5251501">
                <a:off x="330" y="3617"/>
                <a:ext cx="140" cy="139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88079" name="AutoShape 10"/>
              <p:cNvSpPr/>
              <p:nvPr/>
            </p:nvSpPr>
            <p:spPr>
              <a:xfrm rot="-5400000">
                <a:off x="466" y="3618"/>
                <a:ext cx="140" cy="133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  <p:cxnSp>
          <p:nvCxnSpPr>
            <p:cNvPr id="10" name="直接连接符 9"/>
            <p:cNvCxnSpPr>
              <a:endCxn id="88078" idx="2"/>
            </p:cNvCxnSpPr>
            <p:nvPr/>
          </p:nvCxnSpPr>
          <p:spPr>
            <a:xfrm>
              <a:off x="1961710" y="4536875"/>
              <a:ext cx="149151" cy="79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endCxn id="88078" idx="4"/>
            </p:cNvCxnSpPr>
            <p:nvPr/>
          </p:nvCxnSpPr>
          <p:spPr>
            <a:xfrm>
              <a:off x="1961710" y="4734551"/>
              <a:ext cx="158671" cy="31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 rot="10800000">
            <a:off x="3041650" y="4352925"/>
            <a:ext cx="495300" cy="201613"/>
            <a:chOff x="1961710" y="4536875"/>
            <a:chExt cx="495055" cy="200864"/>
          </a:xfrm>
        </p:grpSpPr>
        <p:grpSp>
          <p:nvGrpSpPr>
            <p:cNvPr id="88074" name="Group 8"/>
            <p:cNvGrpSpPr/>
            <p:nvPr/>
          </p:nvGrpSpPr>
          <p:grpSpPr>
            <a:xfrm>
              <a:off x="2115452" y="4540470"/>
              <a:ext cx="341313" cy="193675"/>
              <a:chOff x="340" y="3626"/>
              <a:chExt cx="272" cy="136"/>
            </a:xfrm>
          </p:grpSpPr>
          <p:sp>
            <p:nvSpPr>
              <p:cNvPr id="88073" name="AutoShape 9"/>
              <p:cNvSpPr/>
              <p:nvPr/>
            </p:nvSpPr>
            <p:spPr>
              <a:xfrm rot="5251501">
                <a:off x="336" y="3617"/>
                <a:ext cx="139" cy="137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2" name="AutoShape 10"/>
              <p:cNvSpPr/>
              <p:nvPr/>
            </p:nvSpPr>
            <p:spPr>
              <a:xfrm rot="-5400000">
                <a:off x="477" y="3616"/>
                <a:ext cx="140" cy="135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  <p:cxnSp>
          <p:nvCxnSpPr>
            <p:cNvPr id="24" name="直接连接符 23"/>
            <p:cNvCxnSpPr>
              <a:endCxn id="88073" idx="2"/>
            </p:cNvCxnSpPr>
            <p:nvPr/>
          </p:nvCxnSpPr>
          <p:spPr>
            <a:xfrm>
              <a:off x="1961710" y="4536875"/>
              <a:ext cx="149151" cy="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88073" idx="4"/>
            </p:cNvCxnSpPr>
            <p:nvPr/>
          </p:nvCxnSpPr>
          <p:spPr>
            <a:xfrm>
              <a:off x="1980751" y="4715597"/>
              <a:ext cx="158671" cy="3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385763" y="1314450"/>
            <a:ext cx="8229600" cy="628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左外连接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341313" y="3121025"/>
            <a:ext cx="3733800" cy="2647950"/>
            <a:chOff x="1056" y="1056"/>
            <a:chExt cx="2352" cy="1398"/>
          </a:xfrm>
        </p:grpSpPr>
        <p:sp>
          <p:nvSpPr>
            <p:cNvPr id="89113" name="Rectangle 32"/>
            <p:cNvSpPr/>
            <p:nvPr/>
          </p:nvSpPr>
          <p:spPr>
            <a:xfrm>
              <a:off x="1056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89114" name="Rectangle 33"/>
            <p:cNvSpPr/>
            <p:nvPr/>
          </p:nvSpPr>
          <p:spPr>
            <a:xfrm>
              <a:off x="13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89115" name="Rectangle 34"/>
            <p:cNvSpPr/>
            <p:nvPr/>
          </p:nvSpPr>
          <p:spPr>
            <a:xfrm>
              <a:off x="1056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89116" name="Rectangle 35"/>
            <p:cNvSpPr/>
            <p:nvPr/>
          </p:nvSpPr>
          <p:spPr>
            <a:xfrm>
              <a:off x="1344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9117" name="Rectangle 36"/>
            <p:cNvSpPr/>
            <p:nvPr/>
          </p:nvSpPr>
          <p:spPr>
            <a:xfrm>
              <a:off x="16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89118" name="Rectangle 37"/>
            <p:cNvSpPr/>
            <p:nvPr/>
          </p:nvSpPr>
          <p:spPr>
            <a:xfrm>
              <a:off x="19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89119" name="Rectangle 38"/>
            <p:cNvSpPr/>
            <p:nvPr/>
          </p:nvSpPr>
          <p:spPr>
            <a:xfrm>
              <a:off x="1632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9120" name="Rectangle 39"/>
            <p:cNvSpPr/>
            <p:nvPr/>
          </p:nvSpPr>
          <p:spPr>
            <a:xfrm>
              <a:off x="1920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9121" name="Rectangle 40"/>
            <p:cNvSpPr/>
            <p:nvPr/>
          </p:nvSpPr>
          <p:spPr>
            <a:xfrm>
              <a:off x="25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4" name="Rectangle 41"/>
            <p:cNvSpPr/>
            <p:nvPr/>
          </p:nvSpPr>
          <p:spPr>
            <a:xfrm>
              <a:off x="2544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5" name="Rectangle 42"/>
            <p:cNvSpPr/>
            <p:nvPr/>
          </p:nvSpPr>
          <p:spPr>
            <a:xfrm>
              <a:off x="28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89124" name="Rectangle 43"/>
            <p:cNvSpPr/>
            <p:nvPr/>
          </p:nvSpPr>
          <p:spPr>
            <a:xfrm>
              <a:off x="2832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9125" name="Rectangle 44"/>
            <p:cNvSpPr/>
            <p:nvPr/>
          </p:nvSpPr>
          <p:spPr>
            <a:xfrm>
              <a:off x="31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89126" name="Rectangle 45"/>
            <p:cNvSpPr/>
            <p:nvPr/>
          </p:nvSpPr>
          <p:spPr>
            <a:xfrm>
              <a:off x="3120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</a:t>
              </a:r>
            </a:p>
          </p:txBody>
        </p:sp>
        <p:sp>
          <p:nvSpPr>
            <p:cNvPr id="89127" name="Text Box 46"/>
            <p:cNvSpPr txBox="1"/>
            <p:nvPr/>
          </p:nvSpPr>
          <p:spPr>
            <a:xfrm>
              <a:off x="1449" y="2164"/>
              <a:ext cx="244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sp>
          <p:nvSpPr>
            <p:cNvPr id="89128" name="Text Box 47"/>
            <p:cNvSpPr txBox="1"/>
            <p:nvPr/>
          </p:nvSpPr>
          <p:spPr>
            <a:xfrm>
              <a:off x="2863" y="2213"/>
              <a:ext cx="223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</a:p>
          </p:txBody>
        </p:sp>
      </p:grpSp>
      <p:sp>
        <p:nvSpPr>
          <p:cNvPr id="89093" name="Text Box 21"/>
          <p:cNvSpPr txBox="1"/>
          <p:nvPr/>
        </p:nvSpPr>
        <p:spPr>
          <a:xfrm>
            <a:off x="1425575" y="5937250"/>
            <a:ext cx="1489075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en-US" altLang="en-US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、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</a:t>
            </a:r>
            <a:endParaRPr kumimoji="0" lang="en-US" altLang="en-US" sz="24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grpSp>
        <p:nvGrpSpPr>
          <p:cNvPr id="1444913" name="Group 49"/>
          <p:cNvGrpSpPr/>
          <p:nvPr/>
        </p:nvGrpSpPr>
        <p:grpSpPr>
          <a:xfrm>
            <a:off x="6102350" y="2619375"/>
            <a:ext cx="2265363" cy="3149600"/>
            <a:chOff x="2169" y="2734"/>
            <a:chExt cx="1427" cy="1496"/>
          </a:xfrm>
        </p:grpSpPr>
        <p:sp>
          <p:nvSpPr>
            <p:cNvPr id="89103" name="Rectangle 50"/>
            <p:cNvSpPr/>
            <p:nvPr/>
          </p:nvSpPr>
          <p:spPr>
            <a:xfrm>
              <a:off x="2688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89104" name="Rectangle 51"/>
            <p:cNvSpPr/>
            <p:nvPr/>
          </p:nvSpPr>
          <p:spPr>
            <a:xfrm>
              <a:off x="2169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89105" name="Rectangle 52"/>
            <p:cNvSpPr/>
            <p:nvPr/>
          </p:nvSpPr>
          <p:spPr>
            <a:xfrm>
              <a:off x="2688" y="2989"/>
              <a:ext cx="274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sp>
          <p:nvSpPr>
            <p:cNvPr id="89106" name="Rectangle 53"/>
            <p:cNvSpPr/>
            <p:nvPr/>
          </p:nvSpPr>
          <p:spPr>
            <a:xfrm>
              <a:off x="2169" y="2989"/>
              <a:ext cx="274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9107" name="Rectangle 54"/>
            <p:cNvSpPr/>
            <p:nvPr/>
          </p:nvSpPr>
          <p:spPr>
            <a:xfrm>
              <a:off x="2943" y="2734"/>
              <a:ext cx="275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89108" name="Rectangle 55"/>
            <p:cNvSpPr/>
            <p:nvPr/>
          </p:nvSpPr>
          <p:spPr>
            <a:xfrm>
              <a:off x="2433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89109" name="Rectangle 56"/>
            <p:cNvSpPr/>
            <p:nvPr/>
          </p:nvSpPr>
          <p:spPr>
            <a:xfrm>
              <a:off x="2943" y="2989"/>
              <a:ext cx="275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sp>
          <p:nvSpPr>
            <p:cNvPr id="89110" name="Rectangle 57"/>
            <p:cNvSpPr/>
            <p:nvPr/>
          </p:nvSpPr>
          <p:spPr>
            <a:xfrm>
              <a:off x="2433" y="2989"/>
              <a:ext cx="274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9111" name="Rectangle 58"/>
            <p:cNvSpPr/>
            <p:nvPr/>
          </p:nvSpPr>
          <p:spPr>
            <a:xfrm>
              <a:off x="3209" y="2734"/>
              <a:ext cx="387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89112" name="Rectangle 59"/>
            <p:cNvSpPr/>
            <p:nvPr/>
          </p:nvSpPr>
          <p:spPr>
            <a:xfrm>
              <a:off x="3209" y="2989"/>
              <a:ext cx="387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05313" y="4048125"/>
            <a:ext cx="1922462" cy="554038"/>
            <a:chOff x="4404733" y="4047493"/>
            <a:chExt cx="1922462" cy="553998"/>
          </a:xfrm>
        </p:grpSpPr>
        <p:sp>
          <p:nvSpPr>
            <p:cNvPr id="89096" name="Text Box 6"/>
            <p:cNvSpPr txBox="1"/>
            <p:nvPr/>
          </p:nvSpPr>
          <p:spPr>
            <a:xfrm>
              <a:off x="4404733" y="4047493"/>
              <a:ext cx="1922462" cy="55399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230505" marR="0" lvl="0" indent="-230505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+mn-ea"/>
                </a:rPr>
                <a:t> </a:t>
              </a: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+mn-ea"/>
                </a:rPr>
                <a:t>R       </a:t>
              </a: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Symbol" panose="05050102010706020507" pitchFamily="18" charset="2"/>
                </a:rPr>
                <a:t>S</a:t>
              </a:r>
              <a:r>
                <a:rPr kumimoji="0" lang="en-US" altLang="zh-CN" sz="3000" b="1" i="0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  <a:sym typeface="Symbol" panose="05050102010706020507" pitchFamily="18" charset="2"/>
                </a:rPr>
                <a:t>=</a:t>
              </a:r>
              <a:endPara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endParaRPr>
            </a:p>
          </p:txBody>
        </p:sp>
        <p:grpSp>
          <p:nvGrpSpPr>
            <p:cNvPr id="89122" name="组合 38"/>
            <p:cNvGrpSpPr/>
            <p:nvPr/>
          </p:nvGrpSpPr>
          <p:grpSpPr>
            <a:xfrm>
              <a:off x="4841655" y="4234187"/>
              <a:ext cx="495055" cy="200864"/>
              <a:chOff x="1961710" y="4536875"/>
              <a:chExt cx="495055" cy="200864"/>
            </a:xfrm>
          </p:grpSpPr>
          <p:grpSp>
            <p:nvGrpSpPr>
              <p:cNvPr id="89123" name="Group 8"/>
              <p:cNvGrpSpPr/>
              <p:nvPr/>
            </p:nvGrpSpPr>
            <p:grpSpPr>
              <a:xfrm>
                <a:off x="2115452" y="4540470"/>
                <a:ext cx="341313" cy="193675"/>
                <a:chOff x="340" y="3626"/>
                <a:chExt cx="272" cy="136"/>
              </a:xfrm>
            </p:grpSpPr>
            <p:sp>
              <p:nvSpPr>
                <p:cNvPr id="89101" name="AutoShape 9"/>
                <p:cNvSpPr/>
                <p:nvPr/>
              </p:nvSpPr>
              <p:spPr>
                <a:xfrm rot="5251501">
                  <a:off x="338" y="3625"/>
                  <a:ext cx="136" cy="138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  <p:sp>
              <p:nvSpPr>
                <p:cNvPr id="89102" name="AutoShape 10"/>
                <p:cNvSpPr/>
                <p:nvPr/>
              </p:nvSpPr>
              <p:spPr>
                <a:xfrm rot="-5400000">
                  <a:off x="474" y="3626"/>
                  <a:ext cx="136" cy="134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</p:grpSp>
          <p:cxnSp>
            <p:nvCxnSpPr>
              <p:cNvPr id="41" name="直接连接符 40"/>
              <p:cNvCxnSpPr>
                <a:endCxn id="89101" idx="2"/>
              </p:cNvCxnSpPr>
              <p:nvPr/>
            </p:nvCxnSpPr>
            <p:spPr>
              <a:xfrm>
                <a:off x="1961350" y="4537493"/>
                <a:ext cx="149225" cy="79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endCxn id="89101" idx="4"/>
              </p:cNvCxnSpPr>
              <p:nvPr/>
            </p:nvCxnSpPr>
            <p:spPr>
              <a:xfrm>
                <a:off x="1961350" y="4734328"/>
                <a:ext cx="158750" cy="3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385763" y="1314450"/>
            <a:ext cx="8229600" cy="628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右外连接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341313" y="3121025"/>
            <a:ext cx="3733800" cy="2647950"/>
            <a:chOff x="1056" y="1056"/>
            <a:chExt cx="2352" cy="1398"/>
          </a:xfrm>
        </p:grpSpPr>
        <p:sp>
          <p:nvSpPr>
            <p:cNvPr id="90137" name="Rectangle 32"/>
            <p:cNvSpPr/>
            <p:nvPr/>
          </p:nvSpPr>
          <p:spPr>
            <a:xfrm>
              <a:off x="1056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90138" name="Rectangle 33"/>
            <p:cNvSpPr/>
            <p:nvPr/>
          </p:nvSpPr>
          <p:spPr>
            <a:xfrm>
              <a:off x="13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90139" name="Rectangle 34"/>
            <p:cNvSpPr/>
            <p:nvPr/>
          </p:nvSpPr>
          <p:spPr>
            <a:xfrm>
              <a:off x="1056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90140" name="Rectangle 35"/>
            <p:cNvSpPr/>
            <p:nvPr/>
          </p:nvSpPr>
          <p:spPr>
            <a:xfrm>
              <a:off x="1344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90141" name="Rectangle 36"/>
            <p:cNvSpPr/>
            <p:nvPr/>
          </p:nvSpPr>
          <p:spPr>
            <a:xfrm>
              <a:off x="16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90142" name="Rectangle 37"/>
            <p:cNvSpPr/>
            <p:nvPr/>
          </p:nvSpPr>
          <p:spPr>
            <a:xfrm>
              <a:off x="19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90143" name="Rectangle 38"/>
            <p:cNvSpPr/>
            <p:nvPr/>
          </p:nvSpPr>
          <p:spPr>
            <a:xfrm>
              <a:off x="1632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0144" name="Rectangle 39"/>
            <p:cNvSpPr/>
            <p:nvPr/>
          </p:nvSpPr>
          <p:spPr>
            <a:xfrm>
              <a:off x="1920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0145" name="Rectangle 40"/>
            <p:cNvSpPr/>
            <p:nvPr/>
          </p:nvSpPr>
          <p:spPr>
            <a:xfrm>
              <a:off x="25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4" name="Rectangle 41"/>
            <p:cNvSpPr/>
            <p:nvPr/>
          </p:nvSpPr>
          <p:spPr>
            <a:xfrm>
              <a:off x="2544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5" name="Rectangle 42"/>
            <p:cNvSpPr/>
            <p:nvPr/>
          </p:nvSpPr>
          <p:spPr>
            <a:xfrm>
              <a:off x="28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90148" name="Rectangle 43"/>
            <p:cNvSpPr/>
            <p:nvPr/>
          </p:nvSpPr>
          <p:spPr>
            <a:xfrm>
              <a:off x="2832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0149" name="Rectangle 44"/>
            <p:cNvSpPr/>
            <p:nvPr/>
          </p:nvSpPr>
          <p:spPr>
            <a:xfrm>
              <a:off x="31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90150" name="Rectangle 45"/>
            <p:cNvSpPr/>
            <p:nvPr/>
          </p:nvSpPr>
          <p:spPr>
            <a:xfrm>
              <a:off x="3120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</a:t>
              </a:r>
            </a:p>
          </p:txBody>
        </p:sp>
        <p:sp>
          <p:nvSpPr>
            <p:cNvPr id="90151" name="Text Box 46"/>
            <p:cNvSpPr txBox="1"/>
            <p:nvPr/>
          </p:nvSpPr>
          <p:spPr>
            <a:xfrm>
              <a:off x="1449" y="2164"/>
              <a:ext cx="244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sp>
          <p:nvSpPr>
            <p:cNvPr id="90152" name="Text Box 47"/>
            <p:cNvSpPr txBox="1"/>
            <p:nvPr/>
          </p:nvSpPr>
          <p:spPr>
            <a:xfrm>
              <a:off x="2863" y="2213"/>
              <a:ext cx="223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</a:p>
          </p:txBody>
        </p:sp>
      </p:grpSp>
      <p:sp>
        <p:nvSpPr>
          <p:cNvPr id="90117" name="Text Box 21"/>
          <p:cNvSpPr txBox="1"/>
          <p:nvPr/>
        </p:nvSpPr>
        <p:spPr>
          <a:xfrm>
            <a:off x="1425575" y="5937250"/>
            <a:ext cx="1489075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en-US" altLang="en-US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、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</a:t>
            </a:r>
            <a:endParaRPr kumimoji="0" lang="en-US" altLang="en-US" sz="24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grpSp>
        <p:nvGrpSpPr>
          <p:cNvPr id="1444913" name="Group 49"/>
          <p:cNvGrpSpPr/>
          <p:nvPr/>
        </p:nvGrpSpPr>
        <p:grpSpPr>
          <a:xfrm>
            <a:off x="6102350" y="2619375"/>
            <a:ext cx="2513013" cy="3149600"/>
            <a:chOff x="2169" y="2734"/>
            <a:chExt cx="1583" cy="1496"/>
          </a:xfrm>
        </p:grpSpPr>
        <p:sp>
          <p:nvSpPr>
            <p:cNvPr id="90127" name="Rectangle 50"/>
            <p:cNvSpPr/>
            <p:nvPr/>
          </p:nvSpPr>
          <p:spPr>
            <a:xfrm>
              <a:off x="2688" y="2734"/>
              <a:ext cx="393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90128" name="Rectangle 51"/>
            <p:cNvSpPr/>
            <p:nvPr/>
          </p:nvSpPr>
          <p:spPr>
            <a:xfrm>
              <a:off x="2169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90129" name="Rectangle 52"/>
            <p:cNvSpPr/>
            <p:nvPr/>
          </p:nvSpPr>
          <p:spPr>
            <a:xfrm>
              <a:off x="2688" y="2989"/>
              <a:ext cx="393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sp>
          <p:nvSpPr>
            <p:cNvPr id="90130" name="Rectangle 53"/>
            <p:cNvSpPr/>
            <p:nvPr/>
          </p:nvSpPr>
          <p:spPr>
            <a:xfrm>
              <a:off x="2169" y="2989"/>
              <a:ext cx="274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90131" name="Rectangle 54"/>
            <p:cNvSpPr/>
            <p:nvPr/>
          </p:nvSpPr>
          <p:spPr>
            <a:xfrm>
              <a:off x="3081" y="2734"/>
              <a:ext cx="392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90132" name="Rectangle 55"/>
            <p:cNvSpPr/>
            <p:nvPr/>
          </p:nvSpPr>
          <p:spPr>
            <a:xfrm>
              <a:off x="2433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90133" name="Rectangle 56"/>
            <p:cNvSpPr/>
            <p:nvPr/>
          </p:nvSpPr>
          <p:spPr>
            <a:xfrm>
              <a:off x="3081" y="2989"/>
              <a:ext cx="392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sp>
          <p:nvSpPr>
            <p:cNvPr id="90134" name="Rectangle 57"/>
            <p:cNvSpPr/>
            <p:nvPr/>
          </p:nvSpPr>
          <p:spPr>
            <a:xfrm>
              <a:off x="2433" y="2989"/>
              <a:ext cx="274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0135" name="Rectangle 58"/>
            <p:cNvSpPr/>
            <p:nvPr/>
          </p:nvSpPr>
          <p:spPr>
            <a:xfrm>
              <a:off x="3473" y="2734"/>
              <a:ext cx="279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90136" name="Rectangle 59"/>
            <p:cNvSpPr/>
            <p:nvPr/>
          </p:nvSpPr>
          <p:spPr>
            <a:xfrm>
              <a:off x="3473" y="2989"/>
              <a:ext cx="279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</a:t>
              </a:r>
            </a:p>
          </p:txBody>
        </p:sp>
      </p:grpSp>
      <p:grpSp>
        <p:nvGrpSpPr>
          <p:cNvPr id="3" name="组合 1"/>
          <p:cNvGrpSpPr/>
          <p:nvPr/>
        </p:nvGrpSpPr>
        <p:grpSpPr>
          <a:xfrm>
            <a:off x="4405313" y="4048125"/>
            <a:ext cx="1922462" cy="554038"/>
            <a:chOff x="4404733" y="4047493"/>
            <a:chExt cx="1922462" cy="553998"/>
          </a:xfrm>
        </p:grpSpPr>
        <p:sp>
          <p:nvSpPr>
            <p:cNvPr id="90120" name="Text Box 6"/>
            <p:cNvSpPr txBox="1"/>
            <p:nvPr/>
          </p:nvSpPr>
          <p:spPr>
            <a:xfrm>
              <a:off x="4404733" y="4047493"/>
              <a:ext cx="1922462" cy="55399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230505" marR="0" lvl="0" indent="-230505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+mn-ea"/>
                </a:rPr>
                <a:t> </a:t>
              </a: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+mn-ea"/>
                </a:rPr>
                <a:t>R       </a:t>
              </a: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Symbol" panose="05050102010706020507" pitchFamily="18" charset="2"/>
                </a:rPr>
                <a:t>S</a:t>
              </a:r>
              <a:r>
                <a:rPr kumimoji="0" lang="en-US" altLang="zh-CN" sz="3000" b="1" i="0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  <a:sym typeface="Symbol" panose="05050102010706020507" pitchFamily="18" charset="2"/>
                </a:rPr>
                <a:t>=</a:t>
              </a:r>
              <a:endPara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endParaRPr>
            </a:p>
          </p:txBody>
        </p:sp>
        <p:grpSp>
          <p:nvGrpSpPr>
            <p:cNvPr id="90146" name="组合 38"/>
            <p:cNvGrpSpPr/>
            <p:nvPr/>
          </p:nvGrpSpPr>
          <p:grpSpPr>
            <a:xfrm rot="10800000">
              <a:off x="4841655" y="4234187"/>
              <a:ext cx="495055" cy="200864"/>
              <a:chOff x="1961710" y="4536875"/>
              <a:chExt cx="495055" cy="200864"/>
            </a:xfrm>
          </p:grpSpPr>
          <p:grpSp>
            <p:nvGrpSpPr>
              <p:cNvPr id="90147" name="Group 8"/>
              <p:cNvGrpSpPr/>
              <p:nvPr/>
            </p:nvGrpSpPr>
            <p:grpSpPr>
              <a:xfrm>
                <a:off x="2115452" y="4540470"/>
                <a:ext cx="341313" cy="193675"/>
                <a:chOff x="340" y="3626"/>
                <a:chExt cx="272" cy="136"/>
              </a:xfrm>
            </p:grpSpPr>
            <p:sp>
              <p:nvSpPr>
                <p:cNvPr id="90125" name="AutoShape 9"/>
                <p:cNvSpPr/>
                <p:nvPr/>
              </p:nvSpPr>
              <p:spPr>
                <a:xfrm rot="5251501">
                  <a:off x="353" y="3626"/>
                  <a:ext cx="136" cy="138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  <p:sp>
              <p:nvSpPr>
                <p:cNvPr id="90126" name="AutoShape 10"/>
                <p:cNvSpPr/>
                <p:nvPr/>
              </p:nvSpPr>
              <p:spPr>
                <a:xfrm rot="-5400000">
                  <a:off x="482" y="3618"/>
                  <a:ext cx="136" cy="135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</p:grpSp>
          <p:cxnSp>
            <p:nvCxnSpPr>
              <p:cNvPr id="41" name="直接连接符 40"/>
              <p:cNvCxnSpPr>
                <a:endCxn id="90125" idx="2"/>
              </p:cNvCxnSpPr>
              <p:nvPr/>
            </p:nvCxnSpPr>
            <p:spPr>
              <a:xfrm>
                <a:off x="1980875" y="4556160"/>
                <a:ext cx="149225" cy="79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endCxn id="90125" idx="4"/>
              </p:cNvCxnSpPr>
              <p:nvPr/>
            </p:nvCxnSpPr>
            <p:spPr>
              <a:xfrm>
                <a:off x="1980875" y="4733946"/>
                <a:ext cx="158750" cy="3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381000" y="1358900"/>
            <a:ext cx="8229600" cy="12525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全外连接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(          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左外连接与右外连接的并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703513" y="1584325"/>
            <a:ext cx="676275" cy="200025"/>
            <a:chOff x="3671900" y="1448780"/>
            <a:chExt cx="675075" cy="200864"/>
          </a:xfrm>
        </p:grpSpPr>
        <p:grpSp>
          <p:nvGrpSpPr>
            <p:cNvPr id="91140" name="组合 17"/>
            <p:cNvGrpSpPr/>
            <p:nvPr/>
          </p:nvGrpSpPr>
          <p:grpSpPr>
            <a:xfrm>
              <a:off x="3671900" y="1448780"/>
              <a:ext cx="495055" cy="200864"/>
              <a:chOff x="1961710" y="4536875"/>
              <a:chExt cx="495055" cy="200864"/>
            </a:xfrm>
          </p:grpSpPr>
          <p:grpSp>
            <p:nvGrpSpPr>
              <p:cNvPr id="91141" name="Group 8"/>
              <p:cNvGrpSpPr/>
              <p:nvPr/>
            </p:nvGrpSpPr>
            <p:grpSpPr>
              <a:xfrm>
                <a:off x="2115452" y="4540470"/>
                <a:ext cx="341313" cy="193675"/>
                <a:chOff x="340" y="3626"/>
                <a:chExt cx="272" cy="136"/>
              </a:xfrm>
            </p:grpSpPr>
            <p:sp>
              <p:nvSpPr>
                <p:cNvPr id="91187" name="AutoShape 9"/>
                <p:cNvSpPr/>
                <p:nvPr/>
              </p:nvSpPr>
              <p:spPr>
                <a:xfrm rot="5251501">
                  <a:off x="333" y="3617"/>
                  <a:ext cx="140" cy="136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  <p:sp>
              <p:nvSpPr>
                <p:cNvPr id="91188" name="AutoShape 10"/>
                <p:cNvSpPr/>
                <p:nvPr/>
              </p:nvSpPr>
              <p:spPr>
                <a:xfrm rot="-5400000">
                  <a:off x="464" y="3618"/>
                  <a:ext cx="140" cy="133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</p:grpSp>
          <p:cxnSp>
            <p:nvCxnSpPr>
              <p:cNvPr id="10" name="直接连接符 9"/>
              <p:cNvCxnSpPr>
                <a:endCxn id="91187" idx="2"/>
              </p:cNvCxnSpPr>
              <p:nvPr/>
            </p:nvCxnSpPr>
            <p:spPr>
              <a:xfrm>
                <a:off x="1961710" y="4536875"/>
                <a:ext cx="148960" cy="79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endCxn id="91187" idx="4"/>
              </p:cNvCxnSpPr>
              <p:nvPr/>
            </p:nvCxnSpPr>
            <p:spPr>
              <a:xfrm>
                <a:off x="1961710" y="4734551"/>
                <a:ext cx="158468" cy="31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>
              <a:stCxn id="91188" idx="4"/>
              <a:endCxn id="91187" idx="4"/>
            </p:cNvCxnSpPr>
            <p:nvPr/>
          </p:nvCxnSpPr>
          <p:spPr>
            <a:xfrm flipV="1">
              <a:off x="4166321" y="1448780"/>
              <a:ext cx="180654" cy="31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91188" idx="2"/>
              <a:endCxn id="91187" idx="4"/>
            </p:cNvCxnSpPr>
            <p:nvPr/>
          </p:nvCxnSpPr>
          <p:spPr>
            <a:xfrm>
              <a:off x="4166321" y="1646456"/>
              <a:ext cx="1806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1"/>
          <p:cNvGrpSpPr/>
          <p:nvPr/>
        </p:nvGrpSpPr>
        <p:grpSpPr>
          <a:xfrm>
            <a:off x="482600" y="3121025"/>
            <a:ext cx="3733800" cy="2647950"/>
            <a:chOff x="1056" y="1056"/>
            <a:chExt cx="2352" cy="1398"/>
          </a:xfrm>
        </p:grpSpPr>
        <p:sp>
          <p:nvSpPr>
            <p:cNvPr id="91165" name="Rectangle 32"/>
            <p:cNvSpPr/>
            <p:nvPr/>
          </p:nvSpPr>
          <p:spPr>
            <a:xfrm>
              <a:off x="1056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91166" name="Rectangle 33"/>
            <p:cNvSpPr/>
            <p:nvPr/>
          </p:nvSpPr>
          <p:spPr>
            <a:xfrm>
              <a:off x="13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91167" name="Rectangle 34"/>
            <p:cNvSpPr/>
            <p:nvPr/>
          </p:nvSpPr>
          <p:spPr>
            <a:xfrm>
              <a:off x="1056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91168" name="Rectangle 35"/>
            <p:cNvSpPr/>
            <p:nvPr/>
          </p:nvSpPr>
          <p:spPr>
            <a:xfrm>
              <a:off x="1344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91169" name="Rectangle 36"/>
            <p:cNvSpPr/>
            <p:nvPr/>
          </p:nvSpPr>
          <p:spPr>
            <a:xfrm>
              <a:off x="16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91170" name="Rectangle 37"/>
            <p:cNvSpPr/>
            <p:nvPr/>
          </p:nvSpPr>
          <p:spPr>
            <a:xfrm>
              <a:off x="19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91171" name="Rectangle 38"/>
            <p:cNvSpPr/>
            <p:nvPr/>
          </p:nvSpPr>
          <p:spPr>
            <a:xfrm>
              <a:off x="1632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1172" name="Rectangle 39"/>
            <p:cNvSpPr/>
            <p:nvPr/>
          </p:nvSpPr>
          <p:spPr>
            <a:xfrm>
              <a:off x="1920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1173" name="Rectangle 40"/>
            <p:cNvSpPr/>
            <p:nvPr/>
          </p:nvSpPr>
          <p:spPr>
            <a:xfrm>
              <a:off x="25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91174" name="Rectangle 41"/>
            <p:cNvSpPr/>
            <p:nvPr/>
          </p:nvSpPr>
          <p:spPr>
            <a:xfrm>
              <a:off x="2544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91175" name="Rectangle 42"/>
            <p:cNvSpPr/>
            <p:nvPr/>
          </p:nvSpPr>
          <p:spPr>
            <a:xfrm>
              <a:off x="28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91176" name="Rectangle 43"/>
            <p:cNvSpPr/>
            <p:nvPr/>
          </p:nvSpPr>
          <p:spPr>
            <a:xfrm>
              <a:off x="2832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1177" name="Rectangle 44"/>
            <p:cNvSpPr/>
            <p:nvPr/>
          </p:nvSpPr>
          <p:spPr>
            <a:xfrm>
              <a:off x="31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91178" name="Rectangle 45"/>
            <p:cNvSpPr/>
            <p:nvPr/>
          </p:nvSpPr>
          <p:spPr>
            <a:xfrm>
              <a:off x="3120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</a:t>
              </a:r>
            </a:p>
          </p:txBody>
        </p:sp>
        <p:sp>
          <p:nvSpPr>
            <p:cNvPr id="4" name="Text Box 46"/>
            <p:cNvSpPr txBox="1"/>
            <p:nvPr/>
          </p:nvSpPr>
          <p:spPr>
            <a:xfrm>
              <a:off x="1449" y="2164"/>
              <a:ext cx="244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sp>
          <p:nvSpPr>
            <p:cNvPr id="6" name="Text Box 47"/>
            <p:cNvSpPr txBox="1"/>
            <p:nvPr/>
          </p:nvSpPr>
          <p:spPr>
            <a:xfrm>
              <a:off x="2863" y="2213"/>
              <a:ext cx="223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</a:p>
          </p:txBody>
        </p:sp>
      </p:grpSp>
      <p:sp>
        <p:nvSpPr>
          <p:cNvPr id="44" name="Text Box 21"/>
          <p:cNvSpPr txBox="1"/>
          <p:nvPr/>
        </p:nvSpPr>
        <p:spPr>
          <a:xfrm>
            <a:off x="1566863" y="5937250"/>
            <a:ext cx="1490663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en-US" altLang="en-US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、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</a:t>
            </a:r>
            <a:endParaRPr kumimoji="0" lang="en-US" altLang="en-US" sz="24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grpSp>
        <p:nvGrpSpPr>
          <p:cNvPr id="45" name="Group 49"/>
          <p:cNvGrpSpPr/>
          <p:nvPr/>
        </p:nvGrpSpPr>
        <p:grpSpPr>
          <a:xfrm>
            <a:off x="6146800" y="2393950"/>
            <a:ext cx="2722563" cy="3779838"/>
            <a:chOff x="2169" y="2734"/>
            <a:chExt cx="1715" cy="1795"/>
          </a:xfrm>
        </p:grpSpPr>
        <p:sp>
          <p:nvSpPr>
            <p:cNvPr id="91155" name="Rectangle 50"/>
            <p:cNvSpPr/>
            <p:nvPr/>
          </p:nvSpPr>
          <p:spPr>
            <a:xfrm>
              <a:off x="2688" y="2734"/>
              <a:ext cx="393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91156" name="Rectangle 51"/>
            <p:cNvSpPr/>
            <p:nvPr/>
          </p:nvSpPr>
          <p:spPr>
            <a:xfrm>
              <a:off x="2169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91157" name="Rectangle 52"/>
            <p:cNvSpPr/>
            <p:nvPr/>
          </p:nvSpPr>
          <p:spPr>
            <a:xfrm>
              <a:off x="2688" y="2989"/>
              <a:ext cx="393" cy="15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sp>
          <p:nvSpPr>
            <p:cNvPr id="91158" name="Rectangle 53"/>
            <p:cNvSpPr/>
            <p:nvPr/>
          </p:nvSpPr>
          <p:spPr>
            <a:xfrm>
              <a:off x="2169" y="2989"/>
              <a:ext cx="274" cy="15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91159" name="Rectangle 54"/>
            <p:cNvSpPr/>
            <p:nvPr/>
          </p:nvSpPr>
          <p:spPr>
            <a:xfrm>
              <a:off x="3081" y="2734"/>
              <a:ext cx="392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91160" name="Rectangle 55"/>
            <p:cNvSpPr/>
            <p:nvPr/>
          </p:nvSpPr>
          <p:spPr>
            <a:xfrm>
              <a:off x="2433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91161" name="Rectangle 56"/>
            <p:cNvSpPr/>
            <p:nvPr/>
          </p:nvSpPr>
          <p:spPr>
            <a:xfrm>
              <a:off x="3081" y="2989"/>
              <a:ext cx="392" cy="15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sp>
          <p:nvSpPr>
            <p:cNvPr id="91162" name="Rectangle 57"/>
            <p:cNvSpPr/>
            <p:nvPr/>
          </p:nvSpPr>
          <p:spPr>
            <a:xfrm>
              <a:off x="2433" y="2989"/>
              <a:ext cx="274" cy="15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1163" name="Rectangle 58"/>
            <p:cNvSpPr/>
            <p:nvPr/>
          </p:nvSpPr>
          <p:spPr>
            <a:xfrm>
              <a:off x="3473" y="2734"/>
              <a:ext cx="411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91164" name="Rectangle 59"/>
            <p:cNvSpPr/>
            <p:nvPr/>
          </p:nvSpPr>
          <p:spPr>
            <a:xfrm>
              <a:off x="3473" y="2989"/>
              <a:ext cx="411" cy="15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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257675" y="4048125"/>
            <a:ext cx="1922463" cy="554038"/>
            <a:chOff x="4256965" y="4047493"/>
            <a:chExt cx="1922462" cy="553998"/>
          </a:xfrm>
        </p:grpSpPr>
        <p:sp>
          <p:nvSpPr>
            <p:cNvPr id="91145" name="Text Box 6"/>
            <p:cNvSpPr txBox="1"/>
            <p:nvPr/>
          </p:nvSpPr>
          <p:spPr>
            <a:xfrm>
              <a:off x="4256965" y="4047493"/>
              <a:ext cx="1922462" cy="55399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230505" marR="0" lvl="0" indent="-230505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+mn-ea"/>
                </a:rPr>
                <a:t> </a:t>
              </a: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+mn-ea"/>
                </a:rPr>
                <a:t>R         </a:t>
              </a: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Symbol" panose="05050102010706020507" pitchFamily="18" charset="2"/>
                </a:rPr>
                <a:t>S</a:t>
              </a:r>
              <a:r>
                <a:rPr kumimoji="0" lang="en-US" altLang="zh-CN" sz="3000" b="1" i="0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  <a:sym typeface="Symbol" panose="05050102010706020507" pitchFamily="18" charset="2"/>
                </a:rPr>
                <a:t>=</a:t>
              </a:r>
              <a:endPara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endParaRPr>
            </a:p>
          </p:txBody>
        </p:sp>
        <p:grpSp>
          <p:nvGrpSpPr>
            <p:cNvPr id="91179" name="组合 63"/>
            <p:cNvGrpSpPr/>
            <p:nvPr/>
          </p:nvGrpSpPr>
          <p:grpSpPr>
            <a:xfrm>
              <a:off x="4707015" y="4263251"/>
              <a:ext cx="675075" cy="200864"/>
              <a:chOff x="3671900" y="1448780"/>
              <a:chExt cx="675075" cy="200864"/>
            </a:xfrm>
          </p:grpSpPr>
          <p:grpSp>
            <p:nvGrpSpPr>
              <p:cNvPr id="91180" name="组合 64"/>
              <p:cNvGrpSpPr/>
              <p:nvPr/>
            </p:nvGrpSpPr>
            <p:grpSpPr>
              <a:xfrm>
                <a:off x="3671900" y="1448780"/>
                <a:ext cx="495055" cy="200864"/>
                <a:chOff x="1961710" y="4536875"/>
                <a:chExt cx="495055" cy="200864"/>
              </a:xfrm>
            </p:grpSpPr>
            <p:grpSp>
              <p:nvGrpSpPr>
                <p:cNvPr id="91181" name="Group 8"/>
                <p:cNvGrpSpPr/>
                <p:nvPr/>
              </p:nvGrpSpPr>
              <p:grpSpPr>
                <a:xfrm>
                  <a:off x="2115452" y="4540470"/>
                  <a:ext cx="341313" cy="193675"/>
                  <a:chOff x="340" y="3626"/>
                  <a:chExt cx="272" cy="136"/>
                </a:xfrm>
              </p:grpSpPr>
              <p:sp>
                <p:nvSpPr>
                  <p:cNvPr id="91153" name="AutoShape 9"/>
                  <p:cNvSpPr/>
                  <p:nvPr/>
                </p:nvSpPr>
                <p:spPr>
                  <a:xfrm rot="5251501">
                    <a:off x="338" y="3624"/>
                    <a:ext cx="136" cy="13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marL="0" marR="0" lvl="0" indent="0" algn="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楷体_GB2312"/>
                      <a:cs typeface="楷体_GB2312"/>
                    </a:endParaRPr>
                  </a:p>
                </p:txBody>
              </p:sp>
              <p:sp>
                <p:nvSpPr>
                  <p:cNvPr id="91154" name="AutoShape 10"/>
                  <p:cNvSpPr/>
                  <p:nvPr/>
                </p:nvSpPr>
                <p:spPr>
                  <a:xfrm rot="-5400000">
                    <a:off x="474" y="3626"/>
                    <a:ext cx="136" cy="134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marL="0" marR="0" lvl="0" indent="0" algn="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楷体_GB2312"/>
                      <a:cs typeface="楷体_GB2312"/>
                    </a:endParaRPr>
                  </a:p>
                </p:txBody>
              </p:sp>
            </p:grpSp>
            <p:cxnSp>
              <p:nvCxnSpPr>
                <p:cNvPr id="69" name="直接连接符 68"/>
                <p:cNvCxnSpPr>
                  <a:stCxn id="91188" idx="2"/>
                  <a:endCxn id="91153" idx="2"/>
                </p:cNvCxnSpPr>
                <p:nvPr/>
              </p:nvCxnSpPr>
              <p:spPr>
                <a:xfrm>
                  <a:off x="1960923" y="4537001"/>
                  <a:ext cx="149225" cy="79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91188" idx="2"/>
                  <a:endCxn id="91153" idx="4"/>
                </p:cNvCxnSpPr>
                <p:nvPr/>
              </p:nvCxnSpPr>
              <p:spPr>
                <a:xfrm>
                  <a:off x="1960923" y="4733836"/>
                  <a:ext cx="158750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直接连接符 65"/>
              <p:cNvCxnSpPr>
                <a:stCxn id="91154" idx="4"/>
                <a:endCxn id="91153" idx="4"/>
              </p:cNvCxnSpPr>
              <p:nvPr/>
            </p:nvCxnSpPr>
            <p:spPr>
              <a:xfrm flipV="1">
                <a:off x="4166413" y="1448906"/>
                <a:ext cx="180975" cy="3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91154" idx="2"/>
                <a:endCxn id="91153" idx="4"/>
              </p:cNvCxnSpPr>
              <p:nvPr/>
            </p:nvCxnSpPr>
            <p:spPr>
              <a:xfrm>
                <a:off x="4166413" y="1645741"/>
                <a:ext cx="1809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3" y="1449388"/>
            <a:ext cx="8642350" cy="1581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8" y="3111500"/>
            <a:ext cx="7858125" cy="60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63" y="4103688"/>
            <a:ext cx="7781925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关系数据库的历史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225283" name="Rectangle 3"/>
          <p:cNvSpPr>
            <a:spLocks noGrp="1"/>
          </p:cNvSpPr>
          <p:nvPr>
            <p:ph idx="1"/>
          </p:nvPr>
        </p:nvSpPr>
        <p:spPr>
          <a:xfrm>
            <a:off x="1003300" y="1600200"/>
            <a:ext cx="708025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RDBMS prototype systems in 1970’s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System R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in IBM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INGRES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in UC Berkeley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Era of RDBMS: 1980’s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Commercial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RDBMS in 1980’s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DB2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、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Ingres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、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Oracle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、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Sybase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RDBMSs are widely used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Era of Post-RDBMS: end of 1980’s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Logic-based RDBMS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Non-1NF RDBMS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Expert RDBMS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……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010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除操作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(division)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设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和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是两个关系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X=U(R)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= (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1, …, 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Am 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B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1, …, 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Bn 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Y=U(S)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= (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B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1, …, 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Bn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 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Z=X-Y = 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1, …, 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Am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en-US" altLang="zh-CN" sz="2400" b="1" i="1" u="none" strike="noStrike" kern="0" cap="none" spc="0" normalizeH="0" baseline="0" noProof="1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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S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的属性为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A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1, …,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Am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R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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S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= {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t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| 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t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  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Z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(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)  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u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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S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(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tu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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R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) } 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tu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是指元组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t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与元组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u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相连接构成的新元组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00035" name="Rectangle 3"/>
          <p:cNvSpPr>
            <a:spLocks noGrp="1"/>
          </p:cNvSpPr>
          <p:nvPr>
            <p:ph idx="1"/>
          </p:nvPr>
        </p:nvSpPr>
        <p:spPr>
          <a:xfrm>
            <a:off x="250825" y="1089025"/>
            <a:ext cx="8229600" cy="1198563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pPr lvl="1"/>
            <a:endParaRPr lang="en-US" altLang="zh-CN" dirty="0">
              <a:effectLst/>
            </a:endParaRPr>
          </a:p>
          <a:p>
            <a:pPr lvl="1"/>
            <a:endParaRPr lang="en-US" altLang="zh-CN" dirty="0">
              <a:effectLst/>
            </a:endParaRPr>
          </a:p>
          <a:p>
            <a:pPr lvl="1">
              <a:buNone/>
            </a:pPr>
            <a:endParaRPr lang="en-US" altLang="zh-CN" dirty="0">
              <a:effectLst/>
            </a:endParaRPr>
          </a:p>
          <a:p>
            <a:pPr lvl="1"/>
            <a:r>
              <a:rPr lang="en-US" altLang="zh-CN" i="1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R S =</a:t>
            </a:r>
            <a:r>
              <a:rPr lang="en-US" altLang="zh-CN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</a:t>
            </a:r>
            <a:r>
              <a:rPr lang="en-US" altLang="zh-CN" i="1" baseline="-25000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Z</a:t>
            </a:r>
            <a:r>
              <a:rPr lang="en-US" altLang="zh-CN" i="1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(R)</a:t>
            </a:r>
            <a:r>
              <a:rPr lang="en-US" altLang="zh-CN" i="1" dirty="0">
                <a:solidFill>
                  <a:srgbClr val="FF0000"/>
                </a:solidFill>
                <a:effectLst/>
              </a:rPr>
              <a:t> – </a:t>
            </a:r>
            <a:r>
              <a:rPr lang="en-US" altLang="zh-CN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</a:t>
            </a:r>
            <a:r>
              <a:rPr lang="en-US" altLang="zh-CN" i="1" baseline="-25000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Z</a:t>
            </a:r>
            <a:r>
              <a:rPr lang="en-US" altLang="zh-CN" i="1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(( </a:t>
            </a:r>
            <a:r>
              <a:rPr lang="en-US" altLang="zh-CN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</a:t>
            </a:r>
            <a:r>
              <a:rPr lang="en-US" altLang="zh-CN" i="1" baseline="-25000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Z</a:t>
            </a:r>
            <a:r>
              <a:rPr lang="en-US" altLang="zh-CN" i="1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(R)</a:t>
            </a:r>
            <a:r>
              <a:rPr lang="en-US" altLang="zh-CN" i="1" dirty="0">
                <a:solidFill>
                  <a:srgbClr val="FF0000"/>
                </a:solidFill>
                <a:effectLst/>
              </a:rPr>
              <a:t>×S) – </a:t>
            </a:r>
            <a:r>
              <a:rPr lang="en-US" altLang="zh-CN" i="1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R)</a:t>
            </a:r>
            <a:endParaRPr lang="zh-CN" altLang="en-US" i="1" dirty="0">
              <a:solidFill>
                <a:srgbClr val="FF0000"/>
              </a:solidFill>
              <a:effectLst/>
              <a:sym typeface="Symbol" panose="05050102010706020507" pitchFamily="18" charset="2"/>
            </a:endParaRPr>
          </a:p>
          <a:p>
            <a:pPr lvl="1"/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 </a:t>
            </a:r>
          </a:p>
        </p:txBody>
      </p:sp>
      <p:grpSp>
        <p:nvGrpSpPr>
          <p:cNvPr id="95235" name="Group 36"/>
          <p:cNvGrpSpPr/>
          <p:nvPr/>
        </p:nvGrpSpPr>
        <p:grpSpPr>
          <a:xfrm>
            <a:off x="1827213" y="1262063"/>
            <a:ext cx="1943100" cy="3690937"/>
            <a:chOff x="2184" y="752"/>
            <a:chExt cx="1224" cy="2473"/>
          </a:xfrm>
        </p:grpSpPr>
        <p:sp>
          <p:nvSpPr>
            <p:cNvPr id="95242" name="Rectangle 37"/>
            <p:cNvSpPr/>
            <p:nvPr/>
          </p:nvSpPr>
          <p:spPr>
            <a:xfrm>
              <a:off x="2184" y="752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95243" name="Rectangle 38"/>
            <p:cNvSpPr/>
            <p:nvPr/>
          </p:nvSpPr>
          <p:spPr>
            <a:xfrm>
              <a:off x="2472" y="752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95244" name="Rectangle 39"/>
            <p:cNvSpPr/>
            <p:nvPr/>
          </p:nvSpPr>
          <p:spPr>
            <a:xfrm>
              <a:off x="2184" y="1008"/>
              <a:ext cx="288" cy="196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c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5245" name="Rectangle 40"/>
            <p:cNvSpPr/>
            <p:nvPr/>
          </p:nvSpPr>
          <p:spPr>
            <a:xfrm>
              <a:off x="2472" y="1008"/>
              <a:ext cx="288" cy="196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6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95246" name="Text Box 41"/>
            <p:cNvSpPr txBox="1"/>
            <p:nvPr/>
          </p:nvSpPr>
          <p:spPr>
            <a:xfrm>
              <a:off x="2347" y="2959"/>
              <a:ext cx="223" cy="26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grpSp>
          <p:nvGrpSpPr>
            <p:cNvPr id="95241" name="Group 42"/>
            <p:cNvGrpSpPr/>
            <p:nvPr/>
          </p:nvGrpSpPr>
          <p:grpSpPr>
            <a:xfrm>
              <a:off x="3120" y="768"/>
              <a:ext cx="288" cy="1018"/>
              <a:chOff x="3336" y="864"/>
              <a:chExt cx="288" cy="1018"/>
            </a:xfrm>
          </p:grpSpPr>
          <p:sp>
            <p:nvSpPr>
              <p:cNvPr id="95248" name="Rectangle 43"/>
              <p:cNvSpPr/>
              <p:nvPr/>
            </p:nvSpPr>
            <p:spPr>
              <a:xfrm>
                <a:off x="3336" y="86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1" u="none" strike="noStrike" kern="1200" cap="none" spc="0" normalizeH="0" baseline="0" noProof="1">
                    <a:ln>
                      <a:noFill/>
                    </a:ln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/>
                    <a:cs typeface="楷体_GB2312"/>
                    <a:sym typeface="+mn-ea"/>
                  </a:rPr>
                  <a:t>B</a:t>
                </a:r>
              </a:p>
            </p:txBody>
          </p:sp>
          <p:sp>
            <p:nvSpPr>
              <p:cNvPr id="95249" name="Rectangle 44"/>
              <p:cNvSpPr/>
              <p:nvPr/>
            </p:nvSpPr>
            <p:spPr>
              <a:xfrm>
                <a:off x="3336" y="1104"/>
                <a:ext cx="288" cy="48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2000" b="1" i="1" u="none" strike="noStrike" kern="1200" cap="none" spc="0" normalizeH="0" baseline="0" noProof="1">
                    <a:ln>
                      <a:noFill/>
                    </a:ln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/>
                    <a:cs typeface="楷体_GB2312"/>
                    <a:sym typeface="Symbol" panose="05050102010706020507" pitchFamily="18" charset="2"/>
                  </a:rPr>
                  <a:t>1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2000" b="1" i="1" u="none" strike="noStrike" kern="1200" cap="none" spc="0" normalizeH="0" baseline="0" noProof="1">
                    <a:ln>
                      <a:noFill/>
                    </a:ln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/>
                    <a:cs typeface="楷体_GB2312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95250" name="Text Box 45"/>
              <p:cNvSpPr txBox="1"/>
              <p:nvPr/>
            </p:nvSpPr>
            <p:spPr>
              <a:xfrm>
                <a:off x="3376" y="1616"/>
                <a:ext cx="205" cy="2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1" u="none" strike="noStrike" kern="1200" cap="none" spc="0" normalizeH="0" baseline="0" noProof="1">
                    <a:ln>
                      <a:noFill/>
                    </a:ln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/>
                    <a:cs typeface="楷体_GB2312"/>
                    <a:sym typeface="+mn-ea"/>
                  </a:rPr>
                  <a:t>S</a:t>
                </a:r>
              </a:p>
            </p:txBody>
          </p:sp>
        </p:grpSp>
      </p:grpSp>
      <p:sp>
        <p:nvSpPr>
          <p:cNvPr id="95237" name="Text Box 14"/>
          <p:cNvSpPr txBox="1"/>
          <p:nvPr/>
        </p:nvSpPr>
        <p:spPr>
          <a:xfrm>
            <a:off x="2525713" y="4754563"/>
            <a:ext cx="1824038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关系</a:t>
            </a:r>
            <a:r>
              <a:rPr kumimoji="0" lang="en-US" altLang="zh-CN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 </a:t>
            </a:r>
            <a:r>
              <a:rPr kumimoji="0" lang="zh-CN" altLang="en-US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、</a:t>
            </a:r>
            <a:r>
              <a:rPr kumimoji="0" lang="en-US" altLang="zh-CN" sz="24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S:</a:t>
            </a:r>
          </a:p>
        </p:txBody>
      </p:sp>
      <p:grpSp>
        <p:nvGrpSpPr>
          <p:cNvPr id="1446958" name="Group 46"/>
          <p:cNvGrpSpPr/>
          <p:nvPr/>
        </p:nvGrpSpPr>
        <p:grpSpPr>
          <a:xfrm>
            <a:off x="6462713" y="1987550"/>
            <a:ext cx="457200" cy="1143000"/>
            <a:chOff x="1632" y="3072"/>
            <a:chExt cx="288" cy="720"/>
          </a:xfrm>
        </p:grpSpPr>
        <p:sp>
          <p:nvSpPr>
            <p:cNvPr id="95240" name="Rectangle 47"/>
            <p:cNvSpPr/>
            <p:nvPr/>
          </p:nvSpPr>
          <p:spPr>
            <a:xfrm>
              <a:off x="1632" y="3072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2" name="Rectangle 48"/>
            <p:cNvSpPr/>
            <p:nvPr/>
          </p:nvSpPr>
          <p:spPr>
            <a:xfrm>
              <a:off x="1632" y="3312"/>
              <a:ext cx="288" cy="48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1446918" name="Text Box 6"/>
          <p:cNvSpPr txBox="1"/>
          <p:nvPr/>
        </p:nvSpPr>
        <p:spPr>
          <a:xfrm>
            <a:off x="4572000" y="2255838"/>
            <a:ext cx="1558925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230505" marR="0" lvl="0" indent="-230505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R </a:t>
            </a: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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S</a:t>
            </a: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=</a:t>
            </a: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4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扩展的关系代数运算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7283" name="文本框 1"/>
          <p:cNvSpPr txBox="1"/>
          <p:nvPr/>
        </p:nvSpPr>
        <p:spPr>
          <a:xfrm>
            <a:off x="1062038" y="1943100"/>
            <a:ext cx="184150" cy="4016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3" y="1133475"/>
            <a:ext cx="9029700" cy="104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2241550"/>
            <a:ext cx="8172450" cy="1457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25" y="3698875"/>
            <a:ext cx="8324850" cy="2371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950" y="6308725"/>
            <a:ext cx="4552950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利用关系代数表示查询</a:t>
            </a:r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银行信息数据库实例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1456133" name="Rectangle 5"/>
          <p:cNvSpPr/>
          <p:nvPr/>
        </p:nvSpPr>
        <p:spPr>
          <a:xfrm>
            <a:off x="260350" y="2349500"/>
            <a:ext cx="8704263" cy="31686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银行关系：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branch (branch_name, branch_city, assets)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客户关系：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customer (c_name, c_street, c_city)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账户：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account (account_number, branch_name, balance)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贷款：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loan (loan_number, branch_name, amount)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存款人：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depositor (c_name, account_number)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贷款人：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borrower (c_name, loan_number)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13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1456133" name="Rectangle 5"/>
          <p:cNvSpPr/>
          <p:nvPr/>
        </p:nvSpPr>
        <p:spPr>
          <a:xfrm>
            <a:off x="1501775" y="0"/>
            <a:ext cx="6759575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银行：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branch (branch_name, branch_city, assets)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客户：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customer (c_name, c_street, c_city)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账户：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account (account_number, branch_name, balance)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loan (loan_number, branch_name, amount)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存款人：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depositor (c_name, account_number)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贷款人：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borrower (c_name, loan_number)</a:t>
            </a:r>
          </a:p>
        </p:txBody>
      </p:sp>
      <p:sp>
        <p:nvSpPr>
          <p:cNvPr id="1457157" name="Rectangle 5"/>
          <p:cNvSpPr/>
          <p:nvPr/>
        </p:nvSpPr>
        <p:spPr>
          <a:xfrm>
            <a:off x="785813" y="2309813"/>
            <a:ext cx="7912100" cy="558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查询所有额度超过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 $1200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的贷款信息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57158" name="Text Box 6"/>
          <p:cNvSpPr txBox="1"/>
          <p:nvPr/>
        </p:nvSpPr>
        <p:spPr>
          <a:xfrm>
            <a:off x="812800" y="3389313"/>
            <a:ext cx="7761288" cy="4254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查询所有额度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超过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 $1200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的贷款号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                  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457159" name="Text Box 7"/>
          <p:cNvSpPr txBox="1"/>
          <p:nvPr/>
        </p:nvSpPr>
        <p:spPr>
          <a:xfrm>
            <a:off x="2411413" y="2708275"/>
            <a:ext cx="2884488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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amount 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&gt; 1200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loan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)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</p:txBody>
      </p:sp>
      <p:sp>
        <p:nvSpPr>
          <p:cNvPr id="1457160" name="Text Box 8"/>
          <p:cNvSpPr txBox="1"/>
          <p:nvPr/>
        </p:nvSpPr>
        <p:spPr>
          <a:xfrm>
            <a:off x="1843088" y="4325938"/>
            <a:ext cx="4875213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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loan_number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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amount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&gt; 1200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loan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))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</p:txBody>
      </p:sp>
      <p:sp>
        <p:nvSpPr>
          <p:cNvPr id="1457161" name="Rectangle 9"/>
          <p:cNvSpPr/>
          <p:nvPr/>
        </p:nvSpPr>
        <p:spPr>
          <a:xfrm>
            <a:off x="857250" y="4973638"/>
            <a:ext cx="7661275" cy="5699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查询在银行中贷过款或存过款的客户名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457162" name="Text Box 10"/>
          <p:cNvSpPr txBox="1"/>
          <p:nvPr/>
        </p:nvSpPr>
        <p:spPr>
          <a:xfrm>
            <a:off x="1284288" y="5634038"/>
            <a:ext cx="656907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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c_name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borrower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) 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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c_name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depositor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)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  <a:sym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5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133" grpId="0" animBg="1"/>
      <p:bldP spid="1457157" grpId="0"/>
      <p:bldP spid="1457158" grpId="0"/>
      <p:bldP spid="1457159" grpId="0"/>
      <p:bldP spid="1457160" grpId="0"/>
      <p:bldP spid="1457161" grpId="0"/>
      <p:bldP spid="145716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/>
          <p:nvPr/>
        </p:nvSpPr>
        <p:spPr>
          <a:xfrm>
            <a:off x="1071563" y="3098800"/>
            <a:ext cx="7848600" cy="1139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查询所有在银行中贷过款的客户名、贷款号、贷款额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grpSp>
        <p:nvGrpSpPr>
          <p:cNvPr id="304142" name="Group 14"/>
          <p:cNvGrpSpPr/>
          <p:nvPr/>
        </p:nvGrpSpPr>
        <p:grpSpPr>
          <a:xfrm>
            <a:off x="1196975" y="3789363"/>
            <a:ext cx="7208838" cy="519112"/>
            <a:chOff x="697" y="2443"/>
            <a:chExt cx="4541" cy="327"/>
          </a:xfrm>
        </p:grpSpPr>
        <p:sp>
          <p:nvSpPr>
            <p:cNvPr id="102405" name="Text Box 7"/>
            <p:cNvSpPr txBox="1"/>
            <p:nvPr/>
          </p:nvSpPr>
          <p:spPr>
            <a:xfrm>
              <a:off x="697" y="2443"/>
              <a:ext cx="4541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CC6600"/>
                </a:buClr>
                <a:buSzPct val="105000"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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c_name, loan_number, amount </a:t>
              </a: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(borrower     loan)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楷体_GB2312"/>
              </a:endParaRPr>
            </a:p>
          </p:txBody>
        </p:sp>
        <p:grpSp>
          <p:nvGrpSpPr>
            <p:cNvPr id="102404" name="Group 11"/>
            <p:cNvGrpSpPr/>
            <p:nvPr/>
          </p:nvGrpSpPr>
          <p:grpSpPr>
            <a:xfrm>
              <a:off x="4468" y="2585"/>
              <a:ext cx="215" cy="122"/>
              <a:chOff x="340" y="3626"/>
              <a:chExt cx="272" cy="136"/>
            </a:xfrm>
          </p:grpSpPr>
          <p:sp>
            <p:nvSpPr>
              <p:cNvPr id="102407" name="AutoShape 12"/>
              <p:cNvSpPr/>
              <p:nvPr/>
            </p:nvSpPr>
            <p:spPr>
              <a:xfrm rot="5251501">
                <a:off x="338" y="3625"/>
                <a:ext cx="136" cy="138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02408" name="AutoShape 13"/>
              <p:cNvSpPr/>
              <p:nvPr/>
            </p:nvSpPr>
            <p:spPr>
              <a:xfrm rot="-5400000">
                <a:off x="474" y="3626"/>
                <a:ext cx="136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2" name="Rectangle 5"/>
          <p:cNvSpPr/>
          <p:nvPr/>
        </p:nvSpPr>
        <p:spPr>
          <a:xfrm>
            <a:off x="1501775" y="0"/>
            <a:ext cx="6759575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银行：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branch (branch_name, branch_city, assets)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客户：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customer (c_name, c_street, c_city)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账户：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account (account_number, branch_name, balance)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loan (loan_number, branch_name, amount)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存款人：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depositor (c_name, account_number)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贷款人：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borrower (c_name, loan_number)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/>
          <p:nvPr/>
        </p:nvSpPr>
        <p:spPr>
          <a:xfrm>
            <a:off x="690563" y="2619375"/>
            <a:ext cx="8064500" cy="8286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查询所有即在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“Downtown”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银行有存款账户又在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“Uptown”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银行有存款账户的所有客户名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grpSp>
        <p:nvGrpSpPr>
          <p:cNvPr id="305173" name="Group 21"/>
          <p:cNvGrpSpPr/>
          <p:nvPr/>
        </p:nvGrpSpPr>
        <p:grpSpPr>
          <a:xfrm>
            <a:off x="642938" y="3419475"/>
            <a:ext cx="8077200" cy="830263"/>
            <a:chOff x="405" y="2154"/>
            <a:chExt cx="5088" cy="523"/>
          </a:xfrm>
        </p:grpSpPr>
        <p:sp>
          <p:nvSpPr>
            <p:cNvPr id="103434" name="Text Box 4"/>
            <p:cNvSpPr txBox="1"/>
            <p:nvPr/>
          </p:nvSpPr>
          <p:spPr>
            <a:xfrm>
              <a:off x="405" y="2154"/>
              <a:ext cx="5088" cy="52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92150" indent="-234950"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692150" marR="0" lvl="1" indent="-234950" algn="l" defTabSz="914400" rtl="0" eaLnBrk="0" fontAlgn="base" latinLnBrk="0" hangingPunct="0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CC6600"/>
                </a:buClr>
                <a:buSzPct val="80000"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</a:t>
              </a:r>
              <a:r>
                <a:rPr kumimoji="0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c_name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</a:t>
              </a:r>
              <a:r>
                <a:rPr kumimoji="0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branch_name 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= “Downtown”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depositor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       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account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))  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</a:t>
              </a:r>
              <a:r>
                <a:rPr kumimoji="0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c_name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</a:t>
              </a:r>
              <a:r>
                <a:rPr kumimoji="0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branch_name 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= “Uptown”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depositor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       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account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))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楷体_GB2312"/>
              </a:endParaRPr>
            </a:p>
          </p:txBody>
        </p:sp>
        <p:grpSp>
          <p:nvGrpSpPr>
            <p:cNvPr id="103428" name="Group 11"/>
            <p:cNvGrpSpPr/>
            <p:nvPr/>
          </p:nvGrpSpPr>
          <p:grpSpPr>
            <a:xfrm>
              <a:off x="3986" y="2245"/>
              <a:ext cx="215" cy="122"/>
              <a:chOff x="340" y="3626"/>
              <a:chExt cx="272" cy="136"/>
            </a:xfrm>
          </p:grpSpPr>
          <p:sp>
            <p:nvSpPr>
              <p:cNvPr id="103439" name="AutoShape 12"/>
              <p:cNvSpPr/>
              <p:nvPr/>
            </p:nvSpPr>
            <p:spPr>
              <a:xfrm rot="5251501">
                <a:off x="338" y="3625"/>
                <a:ext cx="136" cy="138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03440" name="AutoShape 13"/>
              <p:cNvSpPr/>
              <p:nvPr/>
            </p:nvSpPr>
            <p:spPr>
              <a:xfrm rot="-5400000">
                <a:off x="474" y="3626"/>
                <a:ext cx="136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  <p:grpSp>
          <p:nvGrpSpPr>
            <p:cNvPr id="103431" name="Group 14"/>
            <p:cNvGrpSpPr/>
            <p:nvPr/>
          </p:nvGrpSpPr>
          <p:grpSpPr>
            <a:xfrm>
              <a:off x="3957" y="2500"/>
              <a:ext cx="215" cy="122"/>
              <a:chOff x="340" y="3626"/>
              <a:chExt cx="272" cy="136"/>
            </a:xfrm>
          </p:grpSpPr>
          <p:sp>
            <p:nvSpPr>
              <p:cNvPr id="103437" name="AutoShape 15"/>
              <p:cNvSpPr/>
              <p:nvPr/>
            </p:nvSpPr>
            <p:spPr>
              <a:xfrm rot="5251501">
                <a:off x="338" y="3625"/>
                <a:ext cx="136" cy="138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03438" name="AutoShape 16"/>
              <p:cNvSpPr/>
              <p:nvPr/>
            </p:nvSpPr>
            <p:spPr>
              <a:xfrm rot="-5400000">
                <a:off x="474" y="3626"/>
                <a:ext cx="136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539750" y="4598988"/>
            <a:ext cx="8604250" cy="1050925"/>
            <a:chOff x="539750" y="4598988"/>
            <a:chExt cx="8604250" cy="1050933"/>
          </a:xfrm>
        </p:grpSpPr>
        <p:sp>
          <p:nvSpPr>
            <p:cNvPr id="103430" name="Text Box 7"/>
            <p:cNvSpPr txBox="1"/>
            <p:nvPr/>
          </p:nvSpPr>
          <p:spPr>
            <a:xfrm>
              <a:off x="539750" y="4598988"/>
              <a:ext cx="8604250" cy="10509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36600" indent="-279400"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736600" marR="0" lvl="1" indent="-279400" algn="l" defTabSz="914400" rtl="0" eaLnBrk="0" fontAlgn="base" latinLnBrk="0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CC6600"/>
                </a:buClr>
                <a:buSzPct val="80000"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 </a:t>
              </a:r>
              <a:r>
                <a:rPr kumimoji="0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c_name</a:t>
              </a:r>
              <a:r>
                <a:rPr kumimoji="0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, </a:t>
              </a:r>
              <a:r>
                <a:rPr kumimoji="0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branch_name</a:t>
              </a:r>
              <a:r>
                <a:rPr kumimoji="0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depositor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     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account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) 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</a:t>
              </a:r>
              <a:r>
                <a:rPr kumimoji="0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temp(</a:t>
              </a:r>
              <a:r>
                <a:rPr kumimoji="0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branch_name</a:t>
              </a:r>
              <a:r>
                <a:rPr kumimoji="0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)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({(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“Downtown”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)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,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“Uptown”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)})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  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grpSp>
          <p:nvGrpSpPr>
            <p:cNvPr id="103436" name="Group 17"/>
            <p:cNvGrpSpPr/>
            <p:nvPr/>
          </p:nvGrpSpPr>
          <p:grpSpPr>
            <a:xfrm>
              <a:off x="4631743" y="4824413"/>
              <a:ext cx="356370" cy="193675"/>
              <a:chOff x="1320" y="3626"/>
              <a:chExt cx="284" cy="136"/>
            </a:xfrm>
          </p:grpSpPr>
          <p:sp>
            <p:nvSpPr>
              <p:cNvPr id="103432" name="AutoShape 18"/>
              <p:cNvSpPr/>
              <p:nvPr/>
            </p:nvSpPr>
            <p:spPr>
              <a:xfrm rot="5251501">
                <a:off x="1311" y="3619"/>
                <a:ext cx="136" cy="135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03433" name="AutoShape 19"/>
              <p:cNvSpPr/>
              <p:nvPr/>
            </p:nvSpPr>
            <p:spPr>
              <a:xfrm rot="-5400000">
                <a:off x="1466" y="3626"/>
                <a:ext cx="136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103429" name="Rectangle 5"/>
          <p:cNvSpPr/>
          <p:nvPr/>
        </p:nvSpPr>
        <p:spPr>
          <a:xfrm>
            <a:off x="1501775" y="0"/>
            <a:ext cx="6759575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银行：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branch (branch_name, branch_city, assets)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客户：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customer (c_name, c_street, c_city)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账户：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account (account_number, branch_name, balance)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loan (loan_number, branch_name, amount)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存款人：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depositor (c_name, account_number)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贷款人：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borrower (c_name, loan_number)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/>
          <p:nvPr/>
        </p:nvSpPr>
        <p:spPr>
          <a:xfrm>
            <a:off x="690563" y="2619375"/>
            <a:ext cx="8064500" cy="8286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使用关系代数表达式查询“在Research部门工作且工资高于8000的员工姓名”。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使用关系代数表达式查询“至少参与了项目编号为P1和P2的项目的员工工号”。</a:t>
            </a:r>
          </a:p>
        </p:txBody>
      </p:sp>
      <p:sp>
        <p:nvSpPr>
          <p:cNvPr id="103429" name="Rectangle 5"/>
          <p:cNvSpPr/>
          <p:nvPr/>
        </p:nvSpPr>
        <p:spPr>
          <a:xfrm>
            <a:off x="1501775" y="0"/>
            <a:ext cx="6759575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en-US" altLang="zh-CN" sz="20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21016" y="4463986"/>
                <a:ext cx="7591425" cy="4235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①  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𝑒𝑛𝑎𝑚𝑒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𝑑𝑛𝑎𝑚𝑒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𝑅𝑒𝑠𝑒𝑎𝑟𝑐h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𝑆𝑎𝑙𝑎𝑟𝑦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&gt;8000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𝐸𝑚𝑝𝑙𝑜𝑦𝑒𝑒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𝐷𝑒𝑝𝑎𝑟𝑡𝑚𝑒𝑛𝑡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16" y="4463986"/>
                <a:ext cx="7591425" cy="423545"/>
              </a:xfrm>
              <a:prstGeom prst="rect">
                <a:avLst/>
              </a:prstGeom>
              <a:blipFill rotWithShape="1">
                <a:blip r:embed="rId3"/>
                <a:stretch>
                  <a:fillRect l="-8" t="-135" r="8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16571" y="5229161"/>
                <a:ext cx="6168390" cy="4229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②  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#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#=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𝑊𝑜𝑟𝑘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𝑂𝑛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))∩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#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#=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𝑊𝑜𝑟𝑘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𝑂𝑛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71" y="5229161"/>
                <a:ext cx="6168390" cy="422910"/>
              </a:xfrm>
              <a:prstGeom prst="rect">
                <a:avLst/>
              </a:prstGeom>
              <a:blipFill rotWithShape="1">
                <a:blip r:embed="rId4"/>
                <a:stretch>
                  <a:fillRect l="-9" t="-135" r="9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36725" y="188595"/>
            <a:ext cx="6339205" cy="1991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4" name="Rectangle 4"/>
          <p:cNvSpPr>
            <a:spLocks noChangeArrowheads="1"/>
          </p:cNvSpPr>
          <p:nvPr/>
        </p:nvSpPr>
        <p:spPr bwMode="auto">
          <a:xfrm>
            <a:off x="2268538" y="2555875"/>
            <a:ext cx="5329238" cy="1914525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800000"/>
            </a:solidFill>
            <a:miter lim="800000"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关系代数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元组演算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域演算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元组关系演算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161925" y="1468438"/>
            <a:ext cx="898207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元组关系演算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(Tuple relational calculus)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非过程化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的查询语言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只需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描述所需信息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，而不给出获得该信息的具体过程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元组关系演算表达式为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                       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{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 |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P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 (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t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) }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是所有使得公式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为真的元组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集合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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R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表示元组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t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属于关系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R</a:t>
            </a:r>
            <a:endParaRPr kumimoji="1" lang="en-US" altLang="zh-CN" sz="2800" b="1" i="1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表示元组变量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t[A]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表示元组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的在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属性上的取值</a:t>
            </a:r>
            <a:endParaRPr kumimoji="1" lang="en-US" altLang="zh-CN" sz="2800" b="1" i="1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600200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关系模型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关系运算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元组关系演算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1417638"/>
            <a:ext cx="8362950" cy="895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2528888"/>
            <a:ext cx="9048750" cy="3333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"/>
          <p:cNvSpPr/>
          <p:nvPr/>
        </p:nvSpPr>
        <p:spPr>
          <a:xfrm>
            <a:off x="1871663" y="53975"/>
            <a:ext cx="5770563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branch (branch_name, branch_city, assets)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customer (c_name, c_street, c_city)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account (account_number, branch_name, balance)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loan (loan_number, branch_name, amount)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depositor (c_name, account_number)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borrower (c_name, loan_number)</a:t>
            </a:r>
          </a:p>
        </p:txBody>
      </p:sp>
      <p:sp>
        <p:nvSpPr>
          <p:cNvPr id="1462276" name="Rectangle 4"/>
          <p:cNvSpPr/>
          <p:nvPr/>
        </p:nvSpPr>
        <p:spPr>
          <a:xfrm>
            <a:off x="1071563" y="2584450"/>
            <a:ext cx="7593013" cy="8445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查询所有贷款额度超过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$1200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的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贷款号、银行名、贷款额度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62277" name="Text Box 5"/>
          <p:cNvSpPr txBox="1"/>
          <p:nvPr/>
        </p:nvSpPr>
        <p:spPr>
          <a:xfrm>
            <a:off x="1076325" y="4391025"/>
            <a:ext cx="7804150" cy="15605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查询所有贷款额度超过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$1200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的贷款号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   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{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t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|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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s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loan (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t[loan_number]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=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s[loan_number]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                           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s[amount]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1200)}</a:t>
            </a:r>
            <a:endParaRPr kumimoji="0" lang="en-US" altLang="zh-CN" sz="2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elvetica" pitchFamily="34" charset="0"/>
              <a:ea typeface="楷体_GB231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62278" name="Text Box 6"/>
          <p:cNvSpPr txBox="1"/>
          <p:nvPr/>
        </p:nvSpPr>
        <p:spPr>
          <a:xfrm>
            <a:off x="2232025" y="3473450"/>
            <a:ext cx="42592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{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t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|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t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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loan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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t[amount]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 1200}</a:t>
            </a:r>
            <a:endParaRPr kumimoji="0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6" grpId="0"/>
      <p:bldP spid="146227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4" name="Rectangle 4"/>
          <p:cNvSpPr>
            <a:spLocks noChangeArrowheads="1"/>
          </p:cNvSpPr>
          <p:nvPr/>
        </p:nvSpPr>
        <p:spPr bwMode="auto">
          <a:xfrm>
            <a:off x="2268538" y="2555875"/>
            <a:ext cx="5329238" cy="1914525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800000"/>
            </a:solidFill>
            <a:miter lim="800000"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关系代数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元组演算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 域演算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域关系演算</a:t>
            </a:r>
          </a:p>
        </p:txBody>
      </p:sp>
      <p:sp>
        <p:nvSpPr>
          <p:cNvPr id="311299" name="Rectangle 3"/>
          <p:cNvSpPr>
            <a:spLocks noGrp="1"/>
          </p:cNvSpPr>
          <p:nvPr>
            <p:ph idx="1"/>
          </p:nvPr>
        </p:nvSpPr>
        <p:spPr>
          <a:xfrm>
            <a:off x="385763" y="1403350"/>
            <a:ext cx="8229600" cy="5114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域演算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(Domain relational calculus)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表达式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与元组演算联系紧密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使用从属性域中取值的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域变量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，而不是整个元组的值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形式化定义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{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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, 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, …, 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n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 |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P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(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, …, 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n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)}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其中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, 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, …, 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n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分别是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域变量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P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是由原子公式构成的公式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查询结果是所有包含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&lt;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x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…, x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的元组，并且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x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…, x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使得公式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P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x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…, x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为真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域关系演算</a:t>
            </a:r>
          </a:p>
        </p:txBody>
      </p:sp>
      <p:sp>
        <p:nvSpPr>
          <p:cNvPr id="2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06514" y="1223754"/>
            <a:ext cx="8686737" cy="5114925"/>
          </a:xfrm>
          <a:prstGeom prst="rect">
            <a:avLst/>
          </a:prstGeom>
          <a:blipFill rotWithShape="0">
            <a:blip r:embed="rId3"/>
            <a:stretch>
              <a:fillRect l="-1614" r="-842"/>
            </a:stretch>
          </a:blipFill>
          <a:ln w="9525">
            <a:noFill/>
            <a:miter lim="800000"/>
          </a:ln>
          <a:effectLst/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/>
          <p:nvPr/>
        </p:nvSpPr>
        <p:spPr>
          <a:xfrm>
            <a:off x="1871663" y="53975"/>
            <a:ext cx="5770563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branch (branch_name, branch_city, assets)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customer (c_name, c_street, c_city)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account (account_number, branch_name, balance)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loan (loan_number, branch_name, amount)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depositor (c_name, account_number)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borrower (c_name, loan_number)</a:t>
            </a:r>
          </a:p>
        </p:txBody>
      </p:sp>
      <p:sp>
        <p:nvSpPr>
          <p:cNvPr id="1465352" name="Rectangle 8"/>
          <p:cNvSpPr/>
          <p:nvPr/>
        </p:nvSpPr>
        <p:spPr>
          <a:xfrm>
            <a:off x="857250" y="2619375"/>
            <a:ext cx="7704138" cy="7889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查询所有贷款额度超过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$1200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的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贷款号、银行名、贷款额度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465355" name="Text Box 11"/>
          <p:cNvSpPr txBox="1"/>
          <p:nvPr/>
        </p:nvSpPr>
        <p:spPr>
          <a:xfrm>
            <a:off x="1285875" y="5499100"/>
            <a:ext cx="7381875" cy="8223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  {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c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 | 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l, b, a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(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c, l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 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borrower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 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l, b, a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 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loan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                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a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&gt; 1200)}</a:t>
            </a:r>
            <a:endParaRPr kumimoji="0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65356" name="Text Box 12"/>
          <p:cNvSpPr txBox="1"/>
          <p:nvPr/>
        </p:nvSpPr>
        <p:spPr>
          <a:xfrm>
            <a:off x="792163" y="4733925"/>
            <a:ext cx="8080375" cy="4810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查询至少有一支贷款额度超过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$1200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的客户姓名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65357" name="Text Box 13"/>
          <p:cNvSpPr txBox="1"/>
          <p:nvPr/>
        </p:nvSpPr>
        <p:spPr>
          <a:xfrm>
            <a:off x="1827213" y="3736975"/>
            <a:ext cx="54324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{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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,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b, a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 | 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,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b, a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 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loan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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a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&gt; 1200}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352" grpId="0"/>
      <p:bldP spid="1465355" grpId="0"/>
      <p:bldP spid="1465356" grpId="0"/>
      <p:bldP spid="146535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关系运算的安全性</a:t>
            </a:r>
          </a:p>
        </p:txBody>
      </p:sp>
      <p:sp>
        <p:nvSpPr>
          <p:cNvPr id="315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安全关系运算系统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如果一个关系运算系统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不产生无限关系和无穷验证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则这个运算是安全的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关系代数系统安全吗？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安全！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有限关系上的关系代数操作结果都不会导致无限关系和无穷验证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关系运算的安全性</a:t>
            </a:r>
          </a:p>
        </p:txBody>
      </p:sp>
      <p:sp>
        <p:nvSpPr>
          <p:cNvPr id="316421" name="Rectangle 5"/>
          <p:cNvSpPr/>
          <p:nvPr/>
        </p:nvSpPr>
        <p:spPr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元组关系演算和域关系演算系统安全吗？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不安全！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元组演算公式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{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|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 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EMPLOYEE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(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)}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是无限集合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域关系演算公式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{&lt;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1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,t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2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&gt;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|&lt;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1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,t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2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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∨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2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&gt;9}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也是无限集合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若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定义域无穷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判断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{t|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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(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F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(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)}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为真需无穷验证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  <a:sym typeface="+mn-ea"/>
            </a:endParaRP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1768475" y="4884738"/>
            <a:ext cx="5233988" cy="955675"/>
          </a:xfrm>
          <a:prstGeom prst="rect">
            <a:avLst/>
          </a:prstGeom>
          <a:solidFill>
            <a:srgbClr val="FFFFE9"/>
          </a:solidFill>
          <a:ln w="9525">
            <a:solidFill>
              <a:srgbClr val="FF99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引入元组关系公式的域的概念，</a:t>
            </a:r>
          </a:p>
          <a:p>
            <a:pPr marR="0" algn="ct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对关系演算进行限制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2163" y="5938838"/>
            <a:ext cx="7570788" cy="46037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  <a:sym typeface="+mn-ea"/>
              </a:rPr>
              <a:t>只有那些安全的元组关系演算表达式才被认为是允许的</a:t>
            </a:r>
          </a:p>
        </p:txBody>
      </p:sp>
      <p:graphicFrame>
        <p:nvGraphicFramePr>
          <p:cNvPr id="115718" name="对象 2"/>
          <p:cNvGraphicFramePr>
            <a:graphicFrameLocks noChangeAspect="1"/>
          </p:cNvGraphicFramePr>
          <p:nvPr/>
        </p:nvGraphicFramePr>
        <p:xfrm>
          <a:off x="4006850" y="2924175"/>
          <a:ext cx="3794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3" imgW="127000" imgH="151765" progId="Equation.DSMT4">
                  <p:embed/>
                </p:oleObj>
              </mc:Choice>
              <mc:Fallback>
                <p:oleObj r:id="rId3" imgW="127000" imgH="15176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6850" y="2924175"/>
                        <a:ext cx="379413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2" grpId="0" animBg="1"/>
      <p:bldP spid="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75" y="0"/>
            <a:ext cx="7858125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关系代数、元组和域演算的等价性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1600200"/>
            <a:ext cx="869156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下述三者是等价的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基本关系代数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不包括扩展关系代数运算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限制在安全表达式范围内的元组关系演算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限制在安全表达式范围内的域关系演算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*注意：没有任何一个元组关系演算、域关系演算等价于聚集运算，但是它们可以扩展以支持聚集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总结</a:t>
            </a:r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161925" y="1600200"/>
            <a:ext cx="8775700" cy="4484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本章重点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关系、属性、元组、码等关系数据结构基本概念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关系代数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实体完整性、参照完整性、用户定义完整性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 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关系数据模型</a:t>
            </a:r>
          </a:p>
        </p:txBody>
      </p:sp>
      <p:sp>
        <p:nvSpPr>
          <p:cNvPr id="30723" name="Oval 5"/>
          <p:cNvSpPr/>
          <p:nvPr/>
        </p:nvSpPr>
        <p:spPr>
          <a:xfrm>
            <a:off x="142875" y="3143250"/>
            <a:ext cx="3071813" cy="2143125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4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关系数据</a:t>
            </a:r>
            <a:endParaRPr kumimoji="0" lang="en-US" altLang="zh-CN" sz="40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4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模型</a:t>
            </a:r>
            <a:endParaRPr kumimoji="0" lang="en-US" altLang="zh-CN" sz="40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14688" y="3357563"/>
            <a:ext cx="5786437" cy="1714500"/>
            <a:chOff x="3214678" y="3357562"/>
            <a:chExt cx="5786478" cy="171451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86183" y="3357562"/>
              <a:ext cx="5214973" cy="17145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228600" marR="0" lvl="0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完整性约束规则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685800" marR="0" lvl="1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</a:t>
              </a:r>
              <a:r>
                <a:rPr kumimoji="1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数据需遵循的规则</a:t>
              </a:r>
              <a:endPara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685800" marR="0" lvl="1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</a:t>
              </a:r>
              <a:r>
                <a:rPr kumimoji="1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联系需遵循的规则</a:t>
              </a:r>
              <a:endPara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" name="右箭头 7"/>
            <p:cNvSpPr/>
            <p:nvPr/>
          </p:nvSpPr>
          <p:spPr bwMode="auto">
            <a:xfrm flipV="1">
              <a:off x="3214678" y="4143379"/>
              <a:ext cx="571504" cy="285752"/>
            </a:xfrm>
            <a:prstGeom prst="rightArrow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00188" y="1428750"/>
            <a:ext cx="6286500" cy="1785938"/>
            <a:chOff x="1500166" y="1428736"/>
            <a:chExt cx="6286544" cy="1785950"/>
          </a:xfrm>
        </p:grpSpPr>
        <p:sp>
          <p:nvSpPr>
            <p:cNvPr id="1421316" name="Rectangle 4"/>
            <p:cNvSpPr>
              <a:spLocks noChangeArrowheads="1"/>
            </p:cNvSpPr>
            <p:nvPr/>
          </p:nvSpPr>
          <p:spPr bwMode="auto">
            <a:xfrm>
              <a:off x="2544805" y="1428736"/>
              <a:ext cx="5241905" cy="178595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228600" marR="0" lvl="0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关系数据结构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685800" marR="0" lvl="1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</a:t>
              </a:r>
              <a:r>
                <a:rPr kumimoji="1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如何描述真实世界的实体</a:t>
              </a:r>
              <a:endPara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685800" marR="0" lvl="1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</a:t>
              </a:r>
              <a:r>
                <a:rPr kumimoji="1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如何描述实体之间的关系</a:t>
              </a:r>
              <a:endPara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0" name="圆角右箭头 9"/>
            <p:cNvSpPr/>
            <p:nvPr/>
          </p:nvSpPr>
          <p:spPr bwMode="auto">
            <a:xfrm>
              <a:off x="1500166" y="2357430"/>
              <a:ext cx="1071569" cy="785817"/>
            </a:xfrm>
            <a:prstGeom prst="bentArrow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43038" y="5286375"/>
            <a:ext cx="6272212" cy="1400175"/>
            <a:chOff x="1443242" y="5286388"/>
            <a:chExt cx="6272030" cy="140017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527230" y="5286388"/>
              <a:ext cx="5188042" cy="1400173"/>
            </a:xfrm>
            <a:prstGeom prst="rect">
              <a:avLst/>
            </a:prstGeom>
            <a:solidFill>
              <a:srgbClr val="99FFCC"/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228600" marR="0" lvl="0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运算符集合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685800" marR="0" lvl="1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 </a:t>
              </a:r>
              <a:r>
                <a:rPr kumimoji="1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操纵数据</a:t>
              </a:r>
              <a:endPara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685800" marR="0" lvl="1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 </a:t>
              </a:r>
              <a:r>
                <a:rPr kumimoji="1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支持查询</a:t>
              </a:r>
              <a:endPara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2" name="圆角右箭头 11"/>
            <p:cNvSpPr/>
            <p:nvPr/>
          </p:nvSpPr>
          <p:spPr bwMode="auto">
            <a:xfrm flipV="1">
              <a:off x="1443242" y="5286388"/>
              <a:ext cx="1071531" cy="785812"/>
            </a:xfrm>
            <a:prstGeom prst="bentArrow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A6E0BD-5646-4D56-98DF-A344BCAE45C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200" b="1" i="0" u="none" strike="noStrike" kern="1200" cap="none" spc="0" normalizeH="0" baseline="0" noProof="1" dirty="0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90</a:t>
            </a:fld>
            <a:endParaRPr kumimoji="0" lang="zh-CN" altLang="en-US" sz="1200" b="1" i="0" u="none" strike="noStrike" kern="1200" cap="none" spc="0" normalizeH="0" baseline="0" noProof="1">
              <a:solidFill>
                <a:srgbClr val="00339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118789" name="Object 4"/>
          <p:cNvGraphicFramePr/>
          <p:nvPr/>
        </p:nvGraphicFramePr>
        <p:xfrm>
          <a:off x="792163" y="2312988"/>
          <a:ext cx="28082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4" imgW="7833360" imgH="7839075" progId="">
                  <p:embed/>
                </p:oleObj>
              </mc:Choice>
              <mc:Fallback>
                <p:oleObj r:id="rId4" imgW="7833360" imgH="7839075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63" y="2312988"/>
                        <a:ext cx="2808287" cy="273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851275" y="2924175"/>
            <a:ext cx="184150" cy="769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endParaRPr kumimoji="0" lang="en-US" altLang="zh-CN" sz="44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8791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825" y="3878263"/>
            <a:ext cx="1400175" cy="253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8792" name="TextBox 2"/>
          <p:cNvSpPr txBox="1"/>
          <p:nvPr/>
        </p:nvSpPr>
        <p:spPr>
          <a:xfrm>
            <a:off x="3762375" y="2041525"/>
            <a:ext cx="3735388" cy="1570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</a:rPr>
              <a:t>We will go to the Next Section: —— Query Languages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089e535-bf11-4a72-85f5-931cc0f26650"/>
  <p:tag name="COMMONDATA" val="eyJoZGlkIjoiZTQ4ODQwNThiYTg4YTBlNDhkZDRmNGNiNWM5NWE1Yz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5413</Words>
  <Application>Microsoft Office PowerPoint</Application>
  <PresentationFormat>全屏显示(4:3)</PresentationFormat>
  <Paragraphs>1376</Paragraphs>
  <Slides>90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90</vt:i4>
      </vt:variant>
    </vt:vector>
  </HeadingPairs>
  <TitlesOfParts>
    <vt:vector size="109" baseType="lpstr">
      <vt:lpstr>Gulim</vt:lpstr>
      <vt:lpstr>Monotype Sorts</vt:lpstr>
      <vt:lpstr>华文新魏</vt:lpstr>
      <vt:lpstr>华文行楷</vt:lpstr>
      <vt:lpstr>楷体_GB2312</vt:lpstr>
      <vt:lpstr>宋体</vt:lpstr>
      <vt:lpstr>Arial</vt:lpstr>
      <vt:lpstr>Calibri</vt:lpstr>
      <vt:lpstr>Cambria Math</vt:lpstr>
      <vt:lpstr>Comic Sans MS</vt:lpstr>
      <vt:lpstr>Helvetica</vt:lpstr>
      <vt:lpstr>Symbol</vt:lpstr>
      <vt:lpstr>Times New Roman</vt:lpstr>
      <vt:lpstr>Wingdings</vt:lpstr>
      <vt:lpstr>Autumn2003-4</vt:lpstr>
      <vt:lpstr>1_Autumn2003-4</vt:lpstr>
      <vt:lpstr>Microsoft Word 97 - 2003 Document</vt:lpstr>
      <vt:lpstr>Equation.DSMT4</vt:lpstr>
      <vt:lpstr>Equation.3</vt:lpstr>
      <vt:lpstr>基础篇 第二章 关系数据库系统</vt:lpstr>
      <vt:lpstr>目录</vt:lpstr>
      <vt:lpstr>PowerPoint 演示文稿</vt:lpstr>
      <vt:lpstr>2.1 关系数据库简介</vt:lpstr>
      <vt:lpstr>什么是关系数据库</vt:lpstr>
      <vt:lpstr>关系数据库的历史</vt:lpstr>
      <vt:lpstr>关系数据库的历史</vt:lpstr>
      <vt:lpstr>目录</vt:lpstr>
      <vt:lpstr>2.2 关系数据模型</vt:lpstr>
      <vt:lpstr>PowerPoint 演示文稿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PowerPoint 演示文稿</vt:lpstr>
      <vt:lpstr>PowerPoint 演示文稿</vt:lpstr>
      <vt:lpstr>2.2.2 完整性约束</vt:lpstr>
      <vt:lpstr>2.2.2 完整性约束</vt:lpstr>
      <vt:lpstr>2.2.2 完整性约束</vt:lpstr>
      <vt:lpstr>2.2.2 完整性约束</vt:lpstr>
      <vt:lpstr>2.2.2 完整性约束</vt:lpstr>
      <vt:lpstr>2.2.2 完整性约束</vt:lpstr>
      <vt:lpstr>PowerPoint 演示文稿</vt:lpstr>
      <vt:lpstr>PowerPoint 演示文稿</vt:lpstr>
      <vt:lpstr>PowerPoint 演示文稿</vt:lpstr>
      <vt:lpstr>2.2.2 完整性约束</vt:lpstr>
      <vt:lpstr>目录</vt:lpstr>
      <vt:lpstr>PowerPoint 演示文稿</vt:lpstr>
      <vt:lpstr>2.3关系运算</vt:lpstr>
      <vt:lpstr>PowerPoint 演示文稿</vt:lpstr>
      <vt:lpstr>2.3.1关系代数</vt:lpstr>
      <vt:lpstr>2.3.1关系代数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扩展的关系代数运算</vt:lpstr>
      <vt:lpstr>利用关系代数表示查询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元组关系演算</vt:lpstr>
      <vt:lpstr>元组关系演算</vt:lpstr>
      <vt:lpstr>PowerPoint 演示文稿</vt:lpstr>
      <vt:lpstr>PowerPoint 演示文稿</vt:lpstr>
      <vt:lpstr>域关系演算</vt:lpstr>
      <vt:lpstr>域关系演算</vt:lpstr>
      <vt:lpstr>PowerPoint 演示文稿</vt:lpstr>
      <vt:lpstr>关系运算的安全性</vt:lpstr>
      <vt:lpstr>PowerPoint 演示文稿</vt:lpstr>
      <vt:lpstr>关系代数、元组和域演算的等价性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基础篇 第二章 关系数据库系统</dc:title>
  <dc:creator>Dell</dc:creator>
  <cp:lastModifiedBy>Dell</cp:lastModifiedBy>
  <cp:revision>32</cp:revision>
  <dcterms:created xsi:type="dcterms:W3CDTF">2016-03-09T08:05:00Z</dcterms:created>
  <dcterms:modified xsi:type="dcterms:W3CDTF">2023-10-19T09:51:40Z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DF7B621AA370479D8B9BA8B533C6C6CE</vt:lpwstr>
  </property>
</Properties>
</file>