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52"/>
  </p:notesMasterIdLst>
  <p:handoutMasterIdLst>
    <p:handoutMasterId r:id="rId53"/>
  </p:handoutMasterIdLst>
  <p:sldIdLst>
    <p:sldId id="445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290" r:id="rId14"/>
    <p:sldId id="390" r:id="rId15"/>
    <p:sldId id="398" r:id="rId16"/>
    <p:sldId id="399" r:id="rId17"/>
    <p:sldId id="400" r:id="rId18"/>
    <p:sldId id="401" r:id="rId19"/>
    <p:sldId id="395" r:id="rId20"/>
    <p:sldId id="403" r:id="rId21"/>
    <p:sldId id="404" r:id="rId22"/>
    <p:sldId id="396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505" r:id="rId39"/>
    <p:sldId id="506" r:id="rId40"/>
    <p:sldId id="499" r:id="rId41"/>
    <p:sldId id="507" r:id="rId42"/>
    <p:sldId id="508" r:id="rId43"/>
    <p:sldId id="500" r:id="rId44"/>
    <p:sldId id="501" r:id="rId45"/>
    <p:sldId id="502" r:id="rId46"/>
    <p:sldId id="503" r:id="rId47"/>
    <p:sldId id="397" r:id="rId48"/>
    <p:sldId id="413" r:id="rId49"/>
    <p:sldId id="444" r:id="rId50"/>
    <p:sldId id="443" r:id="rId51"/>
  </p:sldIdLst>
  <p:sldSz cx="9144000" cy="6858000" type="screen4x3"/>
  <p:notesSz cx="7099300" cy="10234613"/>
  <p:custDataLst>
    <p:tags r:id="rId5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modifyVerifier cryptProviderType="rsaAES" cryptAlgorithmClass="hash" cryptAlgorithmType="typeAny" cryptAlgorithmSid="14" spinCount="100000" saltData="ZNla6jFZr9buP9lCLWl28A==" hashData="FC5ZJi1A1fZmVpbDFz9RHZfWZMBRCpXnKPtvgixjcf7ArdfVBF3hJx7vFIalI6VdNW0W+CXh+76rd3LYjuxFt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99"/>
    <a:srgbClr val="FFFFCC"/>
    <a:srgbClr val="FF0000"/>
    <a:srgbClr val="00FF99"/>
    <a:srgbClr val="FFEB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AF3370-1375-40B3-90CD-88044872E319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C50A1F-FB5B-4EA0-92C7-16554ADDFFB2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A5A989-91C5-43EA-ACEA-255EE2132AE2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 rtl="0"/>
            <a:fld id="{9A0DB2DC-4C9A-4742-B13C-FB6460FD3503}" type="slidenum">
              <a:rPr lang="zh-CN" altLang="en-US" sz="1300" b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fld>
            <a:endParaRPr lang="zh-CN" altLang="en-US" sz="1300" b="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b="0" dirty="0">
                <a:latin typeface="Arial" panose="020B0604020202020204" pitchFamily="34" charset="0"/>
                <a:ea typeface="宋体" panose="02010600030101010101" pitchFamily="2" charset="-122"/>
              </a:rPr>
              <a:t>49</a:t>
            </a:fld>
            <a:endParaRPr lang="zh-CN" altLang="en-US" sz="13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13DA2F11-E276-4271-8DA2-22EC0FF45BBB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BAB736AF-0CBE-470A-BEDD-3F7FBB778CF1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D08774E-85E4-4D81-8E86-B09BB95B88B9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581A7BD-9D1D-4AA8-8157-218575164AA7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CFAAC2C3-2063-4EDC-BB21-68925352207B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A37D07F7-7F7A-4175-A78B-B41D845A9895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A61B047-6D49-4422-A843-C5A038CC2154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0C83EA4F-7785-4FF8-BAA3-47D33B2C2FFD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F03ECDD6-B661-4D54-A469-F47E1B167393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4A1DCC6-E7BB-4B7B-A466-EF43C659D019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C3C772AB-1C9A-4361-9584-7C66F71BBA41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B68EB8E1-6C61-4990-8123-6346A4778BE3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80C4BB09-99B3-49E7-8DA1-FAC1553DCFF9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549F4D9-050E-4E5F-B145-DABD46E2D5F9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CEA3016-E5F3-4445-9F98-4A33082CA63C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A81700DC-722F-4B7F-94EA-CFAAAC9AD6E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50C6FBB-C6FF-47AC-9800-319F5EA5EC47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733DE81-D211-4343-969E-2F2DDDD6ED4B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0F5CF725-8290-405E-92B8-424B26035682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3A994DB-94D7-4963-A09E-F9359EB5E4E0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4124DBD-9E88-480A-8DDB-401C27AC4FB5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7300A42B-5071-4E49-A2BD-1767222F5045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582B871-540D-496A-AC59-CD0366E79D10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32C7B56-47C1-4DA4-B7A9-90D3A2C7582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9BE2B8EA-255B-40FA-A1B4-D4FA92F1D40C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B35AC7E-9382-48DE-9E82-8BF3F1D0AF0C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2870B41-B744-4680-BC02-B286FC111C23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9C8E8A04-3923-4694-BCDD-FED4D781CBC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B2B47C-5EAE-4D20-8307-BD8269ECCD48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CE1AAA-55CA-4152-8019-9951775E059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实现篇</a:t>
            </a:r>
            <a:b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第八章</a:t>
            </a: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查询处理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353685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71EF42-3741-4F24-AAA6-72038F57490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Rectangle 4"/>
          <p:cNvSpPr/>
          <p:nvPr/>
        </p:nvSpPr>
        <p:spPr>
          <a:xfrm>
            <a:off x="2146300" y="2179638"/>
            <a:ext cx="1828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Hash join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1750" name="Rectangle 5"/>
          <p:cNvSpPr/>
          <p:nvPr/>
        </p:nvSpPr>
        <p:spPr>
          <a:xfrm>
            <a:off x="1231900" y="3551238"/>
            <a:ext cx="13716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SEQ scan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3898900" y="3551238"/>
            <a:ext cx="1524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index scan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7"/>
          <p:cNvSpPr/>
          <p:nvPr/>
        </p:nvSpPr>
        <p:spPr>
          <a:xfrm>
            <a:off x="3060700" y="1570038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2" name="Line 8"/>
          <p:cNvSpPr/>
          <p:nvPr/>
        </p:nvSpPr>
        <p:spPr>
          <a:xfrm flipH="1">
            <a:off x="2146300" y="2789238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3" name="Line 9"/>
          <p:cNvSpPr/>
          <p:nvPr/>
        </p:nvSpPr>
        <p:spPr>
          <a:xfrm>
            <a:off x="3822700" y="2789238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4" name="Line 10"/>
          <p:cNvSpPr/>
          <p:nvPr/>
        </p:nvSpPr>
        <p:spPr>
          <a:xfrm>
            <a:off x="1917700" y="41608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5" name="Line 11"/>
          <p:cNvSpPr/>
          <p:nvPr/>
        </p:nvSpPr>
        <p:spPr>
          <a:xfrm>
            <a:off x="4660900" y="41608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6" name="Line 12"/>
          <p:cNvSpPr/>
          <p:nvPr/>
        </p:nvSpPr>
        <p:spPr>
          <a:xfrm>
            <a:off x="4051300" y="248443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8" name="Text Box 13"/>
          <p:cNvSpPr txBox="1"/>
          <p:nvPr/>
        </p:nvSpPr>
        <p:spPr>
          <a:xfrm>
            <a:off x="6108700" y="3551238"/>
            <a:ext cx="2713038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Parameters: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Select Condition,...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" name="Line 14"/>
          <p:cNvSpPr/>
          <p:nvPr/>
        </p:nvSpPr>
        <p:spPr>
          <a:xfrm>
            <a:off x="5651500" y="37798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60" name="Text Box 15"/>
          <p:cNvSpPr txBox="1"/>
          <p:nvPr/>
        </p:nvSpPr>
        <p:spPr>
          <a:xfrm>
            <a:off x="1169988" y="4770438"/>
            <a:ext cx="42513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		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一个物理查询计划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60F3A8-2A9F-4D0B-8D02-138F5D6941A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3288" y="1887538"/>
            <a:ext cx="7340600" cy="432752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L.Q.P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P1		   P2	    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…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 	 </a:t>
            </a:r>
            <a:r>
              <a:rPr kumimoji="0" lang="en-US" altLang="zh-CN" sz="32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Pn</a:t>
            </a: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C1		   C2	    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…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          </a:t>
            </a:r>
            <a:r>
              <a:rPr kumimoji="0" lang="en-US" altLang="zh-CN" sz="32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</a:t>
            </a: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 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</a:t>
            </a:r>
            <a:r>
              <a:rPr kumimoji="0" lang="en-US" altLang="zh-CN" sz="3200" kern="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Pick best!</a:t>
            </a:r>
          </a:p>
        </p:txBody>
      </p:sp>
      <p:sp>
        <p:nvSpPr>
          <p:cNvPr id="32773" name="Line 4"/>
          <p:cNvSpPr/>
          <p:nvPr/>
        </p:nvSpPr>
        <p:spPr>
          <a:xfrm>
            <a:off x="1905000" y="3556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4" name="Line 5"/>
          <p:cNvSpPr/>
          <p:nvPr/>
        </p:nvSpPr>
        <p:spPr>
          <a:xfrm>
            <a:off x="4114800" y="3632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5" name="Line 6"/>
          <p:cNvSpPr/>
          <p:nvPr/>
        </p:nvSpPr>
        <p:spPr>
          <a:xfrm>
            <a:off x="6715125" y="36195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6" name="Line 7"/>
          <p:cNvSpPr/>
          <p:nvPr/>
        </p:nvSpPr>
        <p:spPr>
          <a:xfrm flipV="1">
            <a:off x="5072063" y="4929188"/>
            <a:ext cx="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7" name="Line 8"/>
          <p:cNvSpPr/>
          <p:nvPr/>
        </p:nvSpPr>
        <p:spPr>
          <a:xfrm>
            <a:off x="4114800" y="2413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8" name="Line 9"/>
          <p:cNvSpPr/>
          <p:nvPr/>
        </p:nvSpPr>
        <p:spPr>
          <a:xfrm flipH="1">
            <a:off x="2209800" y="2336800"/>
            <a:ext cx="1371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9" name="Line 10"/>
          <p:cNvSpPr/>
          <p:nvPr/>
        </p:nvSpPr>
        <p:spPr>
          <a:xfrm>
            <a:off x="4876800" y="2260600"/>
            <a:ext cx="1600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90600" y="44450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估计代价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403350" y="0"/>
            <a:ext cx="774065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2428875" y="1214438"/>
            <a:ext cx="4714875" cy="10080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tIns="154800" bIns="154800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关系代数操作算法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 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目录</a:t>
            </a: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49741-CB55-41C2-8554-4E9F57B4AD3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16CBE9-C7C6-4202-BF2B-B1ACBF7C61A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8229600" cy="5072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</a:t>
            </a:r>
            <a:r>
              <a:rPr kumimoji="0" lang="en-US" altLang="zh-CN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语言，选择操作表示如下</a:t>
            </a: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选择条件可以是简单条件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简单选择操作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仅包含关系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的一个属性的条件</a:t>
            </a:r>
            <a:endParaRPr kumimoji="0" lang="en-US" altLang="zh-CN" sz="2800" b="1" i="0" u="none" strike="noStrike" kern="0" cap="none" spc="0" normalizeH="0" baseline="0" noProof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选择条件也可以是复合条件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复杂选择操作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由简单条件经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AND、OR、NOT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等逻辑运算符连接而成的条件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0F8A40-4849-431C-99D0-451B467EF21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79" y="2080939"/>
            <a:ext cx="5472607" cy="1348061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SELECT  *</a:t>
            </a:r>
          </a:p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FROM  R</a:t>
            </a:r>
          </a:p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WHERE 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AND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OR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...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简单选择操作算法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98E166-3614-4D28-B3E2-B7787EA2DEE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550" y="981075"/>
            <a:ext cx="4033838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线性搜索算法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2988" y="3048000"/>
            <a:ext cx="4752975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二元搜索算法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3645" y="1556792"/>
            <a:ext cx="7168880" cy="1371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顺序地读取被操作关系的每个元组；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测试该元组是否满足选择条件；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如果满足，则作为一个结果元组输出。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03648" y="3786546"/>
            <a:ext cx="7097442" cy="98130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某属性相等比较且关系按该属性排序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对操作关系用二元搜索找到元组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03648" y="4982166"/>
            <a:ext cx="7168880" cy="13757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如果关系具有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个元组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二元搜索需要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O(log(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时间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388" y="260350"/>
            <a:ext cx="49704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搜索算法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388" y="1844675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使用主索引查找满足条件的元组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1174" y="901079"/>
            <a:ext cx="7852792" cy="94374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主索引属性或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属性上的相等比较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方法搜索操作关系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5094" y="2450548"/>
            <a:ext cx="7848872" cy="95855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主索引属性上的非相等比较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使用主索引选择满足条件的所有元组。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800" y="3429000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使用聚集索引查找满足条件的元组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91174" y="4005060"/>
            <a:ext cx="7852792" cy="10081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具有聚集索引的非键属性上相等比较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使用这个聚集索引读取所有满足条件的元组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4975" y="4941888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6．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树索引搜索算法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3134" y="5546575"/>
            <a:ext cx="7850832" cy="10507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树或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树索引属性上相等或非相等比较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树索引搜索查找所有满足条件组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复杂选择操作算法</a:t>
            </a: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49741-CB55-41C2-8554-4E9F57B4AD3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95E3AB-C044-4CD6-A8F8-BE690F2141C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268760"/>
            <a:ext cx="8210872" cy="273630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85750" marR="0" indent="-285750" defTabSz="914400" eaLnBrk="0" hangingPunct="0">
              <a:spcBef>
                <a:spcPts val="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3200" kern="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7</a:t>
            </a:r>
            <a:r>
              <a:rPr kumimoji="1" lang="en-US" altLang="zh-CN" sz="3200" kern="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32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合取选择算法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合取条件中存在简单条件Ｃ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Ｃ涉及的属性上定义有某种存取方法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存取方法适应于上述六个算法之一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用相应算法搜索关系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选择满足Ｃ的元组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并检验是否满足其他条件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若满足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作为结果元组。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640" y="4221087"/>
            <a:ext cx="8212832" cy="201622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使用复合索引的合取选择算法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如果合取条件定义在一组属性上的相等比较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而且存在一个由这组属性构成的复合索引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使用这个复合索引完成选择操作。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32E4C-3189-4993-B64D-CF4EDF5C637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目录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投影操作的实现算法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600200"/>
            <a:ext cx="62150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zh-CN" alt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kumimoji="0" lang="en-US" altLang="zh-CN" sz="3200" b="1" i="1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1" u="none" strike="noStrike" kern="0" cap="none" spc="0" normalizeH="0" baseline="-48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1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</a:t>
            </a:r>
            <a:r>
              <a:rPr kumimoji="0" lang="en-US" altLang="zh-CN" sz="32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1" u="none" strike="noStrike" kern="0" cap="none" spc="0" normalizeH="0" baseline="-48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(R)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上的投影操作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若{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0" cap="none" spc="0" normalizeH="0" baseline="-3000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中包括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存取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的所有元组一次即可完成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操作结果具有与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同样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只是每个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元组仅包括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的值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如果投影属性表中不包含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需要删除操作结果中的重复元组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可利用排序算法来实现投影操作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1C2DC5-CB6D-486D-BEA9-00945BC9CC4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6" name="组合 6"/>
          <p:cNvGrpSpPr/>
          <p:nvPr/>
        </p:nvGrpSpPr>
        <p:grpSpPr>
          <a:xfrm>
            <a:off x="6457950" y="1285875"/>
            <a:ext cx="2500313" cy="5072063"/>
            <a:chOff x="6458416" y="1285860"/>
            <a:chExt cx="2500330" cy="5072098"/>
          </a:xfrm>
        </p:grpSpPr>
        <p:sp>
          <p:nvSpPr>
            <p:cNvPr id="40968" name="矩形 7"/>
            <p:cNvSpPr/>
            <p:nvPr/>
          </p:nvSpPr>
          <p:spPr>
            <a:xfrm>
              <a:off x="6458416" y="1285860"/>
              <a:ext cx="2500330" cy="507209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342900" lvl="0" indent="-342900" algn="just" eaLnBrk="1" fontAlgn="base" hangingPunct="1">
                <a:lnSpc>
                  <a:spcPct val="110000"/>
                </a:lnSpc>
                <a:buClr>
                  <a:schemeClr val="hlink"/>
                </a:buClr>
                <a:buSzPct val="50000"/>
                <a:buNone/>
              </a:pPr>
              <a:endParaRPr lang="zh-CN" altLang="en-US" sz="3000" strike="noStrike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grpSp>
          <p:nvGrpSpPr>
            <p:cNvPr id="7" name="组合 31"/>
            <p:cNvGrpSpPr/>
            <p:nvPr/>
          </p:nvGrpSpPr>
          <p:grpSpPr>
            <a:xfrm>
              <a:off x="6500826" y="1428736"/>
              <a:ext cx="2454305" cy="4643470"/>
              <a:chOff x="6429388" y="1428736"/>
              <a:chExt cx="2454305" cy="4643470"/>
            </a:xfrm>
          </p:grpSpPr>
          <p:sp>
            <p:nvSpPr>
              <p:cNvPr id="10" name="TextBox 3"/>
              <p:cNvSpPr txBox="1"/>
              <p:nvPr/>
            </p:nvSpPr>
            <p:spPr>
              <a:xfrm>
                <a:off x="7143768" y="2571744"/>
                <a:ext cx="1571636" cy="400110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20000"/>
                  </a:spcBef>
                  <a:buClrTx/>
                  <a:buSzTx/>
                  <a:defRPr/>
                </a:pP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,…, 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n</a:t>
                </a: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)</a:t>
                </a:r>
                <a:endParaRPr kumimoji="0" lang="zh-CN" altLang="en-US" kern="1200" cap="none" spc="0" normalizeH="0" baseline="0" noProof="0" dirty="0"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43768" y="3286124"/>
                <a:ext cx="1584000" cy="400110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20000"/>
                  </a:spcBef>
                  <a:buClrTx/>
                  <a:buSzTx/>
                  <a:defRPr/>
                </a:pP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,…, </a:t>
                </a:r>
                <a:r>
                  <a:rPr kumimoji="0" lang="en-US" altLang="zh-CN" i="1" kern="1200" cap="none" spc="0" normalizeH="0" baseline="0" noProof="0" dirty="0" err="1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 err="1">
                    <a:latin typeface="楷体_GB2312" pitchFamily="49" charset="-122"/>
                    <a:ea typeface="楷体_GB2312" pitchFamily="49" charset="-122"/>
                    <a:cs typeface="+mn-cs"/>
                  </a:rPr>
                  <a:t>k</a:t>
                </a: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)</a:t>
                </a:r>
                <a:endParaRPr kumimoji="0" lang="zh-CN" altLang="en-US" kern="1200" cap="none" spc="0" normalizeH="0" baseline="0" noProof="0" dirty="0"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grpSp>
            <p:nvGrpSpPr>
              <p:cNvPr id="40971" name="组合 7"/>
              <p:cNvGrpSpPr/>
              <p:nvPr/>
            </p:nvGrpSpPr>
            <p:grpSpPr>
              <a:xfrm>
                <a:off x="7358082" y="1428736"/>
                <a:ext cx="1071570" cy="737534"/>
                <a:chOff x="7215206" y="1500174"/>
                <a:chExt cx="1071570" cy="737534"/>
              </a:xfrm>
            </p:grpSpPr>
            <p:sp>
              <p:nvSpPr>
                <p:cNvPr id="40991" name="流程图: 磁盘 26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92" name="TextBox 6"/>
                <p:cNvSpPr txBox="1"/>
                <p:nvPr/>
              </p:nvSpPr>
              <p:spPr>
                <a:xfrm>
                  <a:off x="7577510" y="1714488"/>
                  <a:ext cx="434734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R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grpSp>
            <p:nvGrpSpPr>
              <p:cNvPr id="40974" name="组合 8"/>
              <p:cNvGrpSpPr/>
              <p:nvPr/>
            </p:nvGrpSpPr>
            <p:grpSpPr>
              <a:xfrm>
                <a:off x="7385978" y="4071942"/>
                <a:ext cx="1099371" cy="723020"/>
                <a:chOff x="7215206" y="1500174"/>
                <a:chExt cx="1099371" cy="723020"/>
              </a:xfrm>
            </p:grpSpPr>
            <p:sp>
              <p:nvSpPr>
                <p:cNvPr id="40989" name="流程图: 磁盘 24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90" name="TextBox 25"/>
                <p:cNvSpPr txBox="1"/>
                <p:nvPr/>
              </p:nvSpPr>
              <p:spPr>
                <a:xfrm>
                  <a:off x="7301158" y="1699974"/>
                  <a:ext cx="1013419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TMP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cxnSp>
            <p:nvCxnSpPr>
              <p:cNvPr id="40977" name="直接箭头连接符 13"/>
              <p:cNvCxnSpPr/>
              <p:nvPr/>
            </p:nvCxnSpPr>
            <p:spPr>
              <a:xfrm rot="5400000">
                <a:off x="7732483" y="2372085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0978" name="直接箭头连接符 14"/>
              <p:cNvCxnSpPr/>
              <p:nvPr/>
            </p:nvCxnSpPr>
            <p:spPr>
              <a:xfrm rot="5400000">
                <a:off x="7732483" y="3186930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0979" name="直接箭头连接符 15"/>
              <p:cNvCxnSpPr/>
              <p:nvPr/>
            </p:nvCxnSpPr>
            <p:spPr>
              <a:xfrm rot="5400000">
                <a:off x="7732483" y="3929206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40980" name="组合 22"/>
              <p:cNvGrpSpPr/>
              <p:nvPr/>
            </p:nvGrpSpPr>
            <p:grpSpPr>
              <a:xfrm>
                <a:off x="6429388" y="4914684"/>
                <a:ext cx="1071570" cy="723020"/>
                <a:chOff x="7215206" y="1500174"/>
                <a:chExt cx="1071570" cy="723020"/>
              </a:xfrm>
            </p:grpSpPr>
            <p:sp>
              <p:nvSpPr>
                <p:cNvPr id="40987" name="流程图: 磁盘 22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88" name="TextBox 23"/>
                <p:cNvSpPr txBox="1"/>
                <p:nvPr/>
              </p:nvSpPr>
              <p:spPr>
                <a:xfrm>
                  <a:off x="7525308" y="1699974"/>
                  <a:ext cx="409086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T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sp>
            <p:nvSpPr>
              <p:cNvPr id="18" name="直角上箭头 17"/>
              <p:cNvSpPr/>
              <p:nvPr/>
            </p:nvSpPr>
            <p:spPr bwMode="auto">
              <a:xfrm rot="10800000">
                <a:off x="6858469" y="4516445"/>
                <a:ext cx="571504" cy="428628"/>
              </a:xfrm>
              <a:prstGeom prst="bentUp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Tx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9" name="直角上箭头 18"/>
              <p:cNvSpPr/>
              <p:nvPr/>
            </p:nvSpPr>
            <p:spPr bwMode="auto">
              <a:xfrm rot="10800000" flipV="1">
                <a:off x="6887044" y="5643578"/>
                <a:ext cx="1042994" cy="428628"/>
              </a:xfrm>
              <a:prstGeom prst="bentUp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Tx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40984" name="矩形 19"/>
              <p:cNvSpPr/>
              <p:nvPr/>
            </p:nvSpPr>
            <p:spPr>
              <a:xfrm>
                <a:off x="7929586" y="4786322"/>
                <a:ext cx="108000" cy="1285884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342900" lvl="0" indent="-342900" algn="just" eaLnBrk="1" fontAlgn="base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None/>
                </a:pPr>
                <a:endParaRPr lang="zh-CN" altLang="en-US" sz="3000" strike="noStrike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40985" name="TextBox 20"/>
              <p:cNvSpPr txBox="1"/>
              <p:nvPr/>
            </p:nvSpPr>
            <p:spPr>
              <a:xfrm>
                <a:off x="7929586" y="4931998"/>
                <a:ext cx="954107" cy="9258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lvl="0" indent="0" fontAlgn="base">
                  <a:lnSpc>
                    <a:spcPts val="3200"/>
                  </a:lnSpc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排序</a:t>
                </a:r>
                <a:endParaRPr lang="en-US" altLang="zh-CN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0" lvl="0" indent="0" fontAlgn="base">
                  <a:lnSpc>
                    <a:spcPts val="3200"/>
                  </a:lnSpc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去重</a:t>
                </a:r>
                <a:endParaRPr lang="zh-CN" altLang="en-US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40986" name="TextBox 21"/>
              <p:cNvSpPr txBox="1"/>
              <p:nvPr/>
            </p:nvSpPr>
            <p:spPr>
              <a:xfrm>
                <a:off x="6517823" y="4071942"/>
                <a:ext cx="954107" cy="40011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lvl="0" indent="0" fontAlgn="base"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含码</a:t>
                </a:r>
                <a:endParaRPr lang="zh-CN" altLang="en-US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F4D6AA-67E6-446E-BD1F-97BFB3A06E3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214438"/>
            <a:ext cx="4076700" cy="5053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5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3" y="785813"/>
            <a:ext cx="4643437" cy="56435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rot="16200000" flipH="1">
            <a:off x="964406" y="3393281"/>
            <a:ext cx="6858000" cy="71438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投影操作的实现算法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2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投影操作算法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7158" y="1785926"/>
            <a:ext cx="8572528" cy="507209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25000"/>
                <a:lumOff val="75000"/>
              </a:schemeClr>
            </a:solidFill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输入: 具有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个元组的关系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输出: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5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5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中每个元组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写入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IF  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中包含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的码属性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THEN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:=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结束；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ELSE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排序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j=2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WHILE  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≤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 DO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到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WHILE 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)=TMP(j)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 DO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j=j+1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=j;  j=j+1;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F49AED-25B5-46C6-A546-FE4118739D5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目录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3" y="1350963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连接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(Join)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操作的执行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下面以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R(X, Y)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S(Y,Z)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为例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介绍连接操作的执行算法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一趟连接算法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(One-Pass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嵌套循环连接算法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(Nested-Loop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排序归并连接算法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(Sort-Merge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哈希连接算法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(Grace Hash-Join)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基于排序的连接算法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(Index-based Join) 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3" y="1350963"/>
                <a:ext cx="8229600" cy="4525963"/>
              </a:xfrm>
              <a:blipFill rotWithShape="1">
                <a:blip r:embed="rId2"/>
                <a:stretch>
                  <a:fillRect l="-4" t="-7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基本符号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T(R)/T(S):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R/S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的元组数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B(R)/B(S):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的块数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：缓存区可用的内存页数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V(R,A)/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V(S,A):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R/S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的属性集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的不同值的个数</a:t>
            </a:r>
            <a:endParaRPr lang="zh-CN" altLang="en-US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None/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1279525"/>
            <a:ext cx="8229600" cy="103378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一趟连接算法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(One-Pass Join)</a:t>
            </a:r>
          </a:p>
          <a:p>
            <a:pPr lvl="1">
              <a:defRPr/>
            </a:pPr>
            <a:r>
              <a:rPr lang="zh-CN" altLang="en-US" sz="20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0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 &lt; B(R)</a:t>
            </a:r>
          </a:p>
          <a:p>
            <a:pPr marL="914400" lvl="2" indent="0"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3560" y="2277110"/>
            <a:ext cx="7785735" cy="4347210"/>
            <a:chOff x="856" y="3586"/>
            <a:chExt cx="12261" cy="6846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379"/>
              <a:ext cx="12196" cy="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//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构建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(build)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阶段</a:t>
              </a:r>
              <a:endParaRPr lang="en-US" altLang="zh-CN" b="0" dirty="0">
                <a:solidFill>
                  <a:srgbClr val="2929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在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个可用内存页中建立一个内存查找结构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哈希表或平衡二叉树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),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查找键是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S.Y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中元组插入内存查找结构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 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//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探测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(probe)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阶段</a:t>
              </a:r>
              <a:endParaRPr lang="en-US" altLang="zh-CN" b="0" dirty="0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内存查找结构中每条键值等于</a:t>
              </a:r>
              <a:r>
                <a:rPr lang="en-US" altLang="zh-CN" b="0" dirty="0" err="1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r.Y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并将结果写入输出缓冲区。</a:t>
              </a:r>
              <a:endParaRPr lang="zh-CN" altLang="en-US"/>
            </a:p>
          </p:txBody>
        </p:sp>
      </p:grpSp>
      <p:sp>
        <p:nvSpPr>
          <p:cNvPr id="12" name="文本框 1"/>
          <p:cNvSpPr txBox="1"/>
          <p:nvPr/>
        </p:nvSpPr>
        <p:spPr>
          <a:xfrm>
            <a:off x="5723890" y="3716973"/>
            <a:ext cx="2468880" cy="39878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spcBef>
                <a:spcPct val="0"/>
              </a:spcBef>
              <a:buNone/>
            </a:pPr>
            <a:r>
              <a:rPr lang="zh-CN" altLang="en-US" sz="2000" strike="noStrike" noProof="1">
                <a:solidFill>
                  <a:srgbClr val="FF0000"/>
                </a:solidFill>
                <a:latin typeface="楷体_GB2312" pitchFamily="49" charset="-122"/>
              </a:rPr>
              <a:t>为何用较小的关系？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330700" y="3860800"/>
            <a:ext cx="1321435" cy="444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16832"/>
            <a:ext cx="8459982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算法分析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 + B(S)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在构建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(build)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阶段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的每块只读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在探测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(probe)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阶段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的每块只读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</a:p>
          <a:p>
            <a:pPr marL="914400" lvl="2" indent="0">
              <a:buNone/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可用内存页数要求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≤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M-1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内存查找结构约占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基于元组的嵌套循环连接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(Tuple-based Nested-Loop Join)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称为外关系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(outer relation)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称为内关系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(inner relation) 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5350" y="3502025"/>
            <a:ext cx="7283450" cy="2133600"/>
            <a:chOff x="1647" y="3586"/>
            <a:chExt cx="11470" cy="3360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2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7" y="4379"/>
              <a:ext cx="11181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的每个元组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 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的每个元组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if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满足连接条件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then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40768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算法分析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T(S)(T(R) +1)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外关系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的每个元组只读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每次产生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的每个元组读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每次产生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T(S)T(R)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marL="914400" lvl="2" indent="0">
              <a:buNone/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可用内存页数要求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≥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lvl="2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页作为读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的缓冲区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页作为读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的缓冲区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七角星 4"/>
          <p:cNvSpPr/>
          <p:nvPr/>
        </p:nvSpPr>
        <p:spPr>
          <a:xfrm>
            <a:off x="6797675" y="4149090"/>
            <a:ext cx="2065655" cy="166560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哪个为外关系？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基于块的嵌套循环连接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(Block-based Nested-Loop Join)</a:t>
            </a:r>
          </a:p>
          <a:p>
            <a:pPr lvl="1">
              <a:defRPr/>
            </a:pP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B(S) &lt; B(R)</a:t>
            </a: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51460" y="2925445"/>
            <a:ext cx="8479155" cy="3364865"/>
            <a:chOff x="856" y="3586"/>
            <a:chExt cx="13353" cy="5299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3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379"/>
              <a:ext cx="13353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外关系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将这</a:t>
              </a:r>
              <a:r>
                <a:rPr lang="en-US" altLang="zh-CN" b="0" dirty="0">
                  <a:solidFill>
                    <a:srgbClr val="C0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solidFill>
                    <a:srgbClr val="C0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块读入缓冲区</a:t>
              </a:r>
              <a:endPara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用一个内存查找结构来组织这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块中的元组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内关系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读入缓冲池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内存查找结构中能与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进行连接的元组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 </a:t>
              </a:r>
              <a:endPara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几个概念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296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Parser Tree (Expression Tree)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组成的语法树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Logical Query Plan 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由基本关系操作符组成的查询树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如：选择、投影、连接等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Physical Query Plan 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由物理操作符组成的查询树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物理操作符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顺序扫描、索引扫描等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Hash-join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sort-merge-join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64" y="2102241"/>
            <a:ext cx="7785898" cy="2064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79" y="4192330"/>
            <a:ext cx="7582865" cy="22260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/>
                <a:r>
                  <a:rPr lang="en-US" altLang="zh-CN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)+</m:t>
                    </m:r>
                    <m:f>
                      <m:fPr>
                        <m:ctrlPr>
                          <a:rPr lang="zh-CN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𝐵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𝐵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den>
                    </m:f>
                  </m:oMath>
                </a14:m>
                <a:endParaRPr lang="zh-CN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外关系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的每个元组只读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每次产生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内关系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扫描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B(S)/(M-1)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合计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marL="914400" lvl="2" indent="0">
                  <a:buNone/>
                  <a:defRPr/>
                </a:pP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M</a:t>
                </a:r>
                <a:r>
                  <a:rPr lang="zh-CN" altLang="en-US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至少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的缓冲区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的缓冲区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七角星 3"/>
          <p:cNvSpPr/>
          <p:nvPr/>
        </p:nvSpPr>
        <p:spPr>
          <a:xfrm>
            <a:off x="6123940" y="4384040"/>
            <a:ext cx="2602230" cy="186118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为何用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等线 Light" panose="02010600030101010101" charset="-122"/>
                <a:cs typeface="+mn-lt"/>
              </a:rPr>
              <a:t>M-1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页存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行楷" panose="02010800040101010101" pitchFamily="2" charset="-122"/>
                <a:cs typeface="+mn-lt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行楷" panose="02010800040101010101" pitchFamily="2" charset="-122"/>
                <a:cs typeface="+mn-lt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510237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排序归并连接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(Sort-Merge Join)</a:t>
            </a: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28905" y="2060575"/>
            <a:ext cx="9123680" cy="4596130"/>
            <a:chOff x="856" y="3586"/>
            <a:chExt cx="14015" cy="7238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5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6" y="4379"/>
                  <a:ext cx="14015" cy="6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创建归并段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划分为</a:t>
                  </a:r>
                  <a14:m>
                    <m:oMath xmlns:m="http://schemas.openxmlformats.org/officeDocument/2006/math"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⌈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𝐵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𝑅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)/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𝑀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⌉</m:t>
                      </m:r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个归并段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每个归并段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按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进行排序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划分为</a:t>
                  </a:r>
                  <a14:m>
                    <m:oMath xmlns:m="http://schemas.openxmlformats.org/officeDocument/2006/math"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⌈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𝐵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S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)/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𝑀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⌉</m:t>
                      </m:r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个归并段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每个归并段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按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进行排序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归并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读入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和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的每个归并段的第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页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Repeat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找出输入缓冲区中元组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属性的最小值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y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for 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中满足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 = 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 for 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中满足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 = 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  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连接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和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并将结果写入输出缓冲区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任意输入缓冲页中的元组若归并完毕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则读入其归并段的下一页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until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或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的所有归并段都已归并完毕 </a:t>
                  </a:r>
                  <a:endPara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None/>
                    <a:defRPr/>
                  </a:pPr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" y="4379"/>
                  <a:ext cx="14015" cy="644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16832"/>
            <a:ext cx="7306184" cy="2369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06860" y="4498925"/>
                <a:ext cx="64174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</a:t>
                </a: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{(1, 1), (2, 1), (3, 1), (3, 2), (6, 3), (5, 4))}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{(4, 1), (4, 2), (3, 4), (8, 5)}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{(1, 7), (1, 8), (2, 5), (2, 6), (5, 3), (5, 9)}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{(2, 7), (3, 1), (3, 7), (4, 9))}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60" y="4498925"/>
                <a:ext cx="6417468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" t="-33" r="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多路归并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254" y="5616121"/>
            <a:ext cx="78292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Output: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(1,1, 7), (1, 1, 8), (2, 1, 7), (2, 1, 8), 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(4, 1, 7), (4, 1, 8)</a:t>
            </a:r>
            <a:endParaRPr lang="zh-CN" altLang="en-US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930" y="5949950"/>
            <a:ext cx="202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(3, 1, 7), (3, 1, 8)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1403350" y="1917065"/>
          <a:ext cx="5239385" cy="14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826000" imgH="1454150" progId="Paint.Picture">
                  <p:embed/>
                </p:oleObj>
              </mc:Choice>
              <mc:Fallback>
                <p:oleObj r:id="rId3" imgW="4826000" imgH="1454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917065"/>
                        <a:ext cx="5239385" cy="14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267460" y="3372485"/>
          <a:ext cx="4779010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4775200" imgH="2019300" progId="Paint.Picture">
                  <p:embed/>
                </p:oleObj>
              </mc:Choice>
              <mc:Fallback>
                <p:oleObj r:id="rId5" imgW="4775200" imgH="20193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7460" y="3372485"/>
                        <a:ext cx="4779010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多路归并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677" y="5347507"/>
            <a:ext cx="78292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Output: (1, 1, 7), (1, 1, 8), (2, 1, 7), (2, 1, 8),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4, 1, 7), (4, 1, 8)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(3, 1, 7), (3, 1, 8),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(3, 2, 5), (3, 2, 6), (3, 2, 7), (4, 2, 5), (4, 2, 6), (4, 2, 7)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后续过程略 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72816"/>
            <a:ext cx="3924049" cy="3559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m:rPr>
                        <m:sty m:val="p"/>
                      </m:rP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B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(R)+3B(S)</a:t>
                </a:r>
                <a:endParaRPr lang="zh-CN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的归并段全部写入文件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的归并段全部写入文件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在归并阶段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的每个归并段各扫描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 +B(S)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B(R)+ B(S) &lt;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</m:e>
                      <m:sup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pt-BR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的每个归并段均不超过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共有不超过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个归并段 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-1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Example 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7450" y="1988820"/>
            <a:ext cx="6064250" cy="49206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Example 2(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续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917065"/>
            <a:ext cx="7740650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3" y="1350963"/>
                <a:ext cx="8229600" cy="510237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哈希连接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(Grace Hash Join)</a:t>
                </a:r>
                <a:endParaRPr lang="en-US" altLang="zh-CN" sz="18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中相同的元组一定分别落入同号桶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</a:t>
                </a:r>
                <a:endParaRPr lang="en-US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𝑅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⋈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zh-CN" altLang="en-US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zh-CN" altLang="en-US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∩</m:t>
                    </m:r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=∅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 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≠</m:t>
                    </m:r>
                  </m:oMath>
                </a14:m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j</a:t>
                </a:r>
              </a:p>
              <a:p>
                <a:pPr marL="914400" lvl="2" indent="0">
                  <a:buNone/>
                  <a:defRPr/>
                </a:pPr>
                <a:endParaRPr lang="zh-CN" altLang="zh-CN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914400" lvl="2" indent="0">
                  <a:buNone/>
                  <a:defRPr/>
                </a:pPr>
                <a:endParaRPr lang="zh-CN" altLang="en-US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3" y="1350963"/>
                <a:ext cx="8229600" cy="5102373"/>
              </a:xfrm>
              <a:blipFill rotWithShape="1">
                <a:blip r:embed="rId2"/>
                <a:stretch>
                  <a:fillRect l="-4" t="-6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65430" y="3423920"/>
            <a:ext cx="9123680" cy="3128645"/>
            <a:chOff x="856" y="3586"/>
            <a:chExt cx="14015" cy="4927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6" y="4492"/>
                  <a:ext cx="14015" cy="4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哈希分桶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的元组哈希到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M-1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dirty="0"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</m:t>
                      </m:r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,...,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M</m:t>
                          </m:r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哈希键为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的元组哈希到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M-1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dirty="0"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</m:t>
                      </m:r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,...,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M</m:t>
                          </m:r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哈希键为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逐桶连接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for </a:t>
                  </a:r>
                  <a:r>
                    <a:rPr lang="en-US" altLang="zh-CN" b="0" dirty="0" err="1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i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= 1, 2,.., M - 1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使用一趟连接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(one-pass join)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算法计算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CN" dirty="0">
                      <a:effectLst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⋈ </m:t>
                      </m:r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并将结果写入输出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</a:p>
                <a:p>
                  <a:pPr lvl="2">
                    <a:buFont typeface="+mj-lt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缓冲区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" y="4492"/>
                  <a:ext cx="14015" cy="402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AD8F9D-D734-456C-8616-D4C6D3FDA6E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63663" y="1069975"/>
            <a:ext cx="7327900" cy="741363"/>
          </a:xfrm>
          <a:prstGeom prst="rect">
            <a:avLst/>
          </a:prstGeom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en-US" altLang="zh-CN" sz="3600" u="sng" kern="0" cap="none" spc="0" normalizeH="0" baseline="0" noProof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Example:</a:t>
            </a:r>
            <a:r>
              <a:rPr kumimoji="0" lang="en-US" altLang="zh-CN" sz="3600" kern="0" cap="none" spc="0" normalizeH="0" baseline="0" noProof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  SQL query</a:t>
            </a:r>
            <a:endParaRPr kumimoji="0" lang="en-US" altLang="zh-CN" sz="3600" u="sng" kern="0" cap="none" spc="0" normalizeH="0" baseline="0" noProof="0" dirty="0"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6313" y="183515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title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StarsIn</a:t>
            </a: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starName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 (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SELECT name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FROM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MovieStar</a:t>
            </a: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WHERE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birthdate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LIKE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‘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%1960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’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找到影星生于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1960 </a:t>
            </a:r>
            <a:r>
              <a:rPr kumimoji="0" lang="zh-CN" altLang="en-US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年的电影名字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25606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-20637"/>
            <a:ext cx="8437562" cy="1255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AF3A5A-14D2-4414-9DB2-18072753D76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C7D958-7D96-4BB1-9FAF-352191A039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(R)+3B(S)</a:t>
                </a:r>
                <a:endParaRPr lang="zh-CN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进行哈希分桶时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的桶全部写入文件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≈ 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进行哈希分桶时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的桶全部写入文件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≈ 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使用一趟集合差算法计算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代价是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+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 </a:t>
                </a:r>
                <a:r>
                  <a:rPr lang="zh-CN" altLang="en-US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≤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−1)</m:t>
                        </m:r>
                      </m:e>
                      <m:sup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pt-BR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共有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个桶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每个桶不超过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1351280"/>
            <a:ext cx="8229600" cy="126619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基于索引的连接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(Index-based Join)</a:t>
            </a: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上建有属性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的索引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8420" y="2501265"/>
            <a:ext cx="9123680" cy="2820670"/>
            <a:chOff x="856" y="3586"/>
            <a:chExt cx="14015" cy="4442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492"/>
              <a:ext cx="14015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 for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  <a:endPara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在索引上查找键值等于</a:t>
              </a:r>
              <a:r>
                <a:rPr lang="en-US" altLang="zh-CN" b="0" dirty="0" err="1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r.Y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的元组集合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for s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∈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T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>
                <a:buFont typeface="+mj-lt"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5" y="2092660"/>
            <a:ext cx="8392081" cy="21563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3" y="4356884"/>
            <a:ext cx="8407494" cy="188042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 i="1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若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zh-CN" altLang="en-US" sz="2000" b="0" i="1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是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非</m:t>
                    </m:r>
                    <m:r>
                      <a:rPr lang="en-US" altLang="zh-CN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聚集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对于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的每个元组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r, S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中平均约有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T(S)/V(S, Y)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个元组能与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连接</a:t>
                </a:r>
                <a:endParaRPr lang="en-US" altLang="zh-CN" sz="18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因为索引是非聚簇索引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这些元组在文件中不一定连续存储。最坏情况下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读每个元组产生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lvl="1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000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T</m:t>
                    </m:r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)⌈</m:t>
                    </m:r>
                    <m:f>
                      <m:f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B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2000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2000" b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⌉</m:t>
                    </m:r>
                    <m:r>
                      <a:rPr lang="en-US" altLang="zh-CN" sz="20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若索引是</m:t>
                    </m:r>
                    <m:r>
                      <a:rPr lang="en-US" altLang="zh-CN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聚集</m:t>
                    </m:r>
                    <m:r>
                      <a:rPr lang="zh-CN" altLang="en-US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en-US" altLang="zh-CN" sz="2000" b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因为索引是聚簇索引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所以对于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的每个元组</a:t>
                </a:r>
                <a:r>
                  <a:rPr lang="en-US" altLang="zh-CN" sz="1800" b="0" dirty="0" err="1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r,S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中能与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连接的元组一定连续存储于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S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的文件中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约占</a:t>
                </a:r>
                <a14:m>
                  <m:oMath xmlns:m="http://schemas.openxmlformats.org/officeDocument/2006/math"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⌈</m:t>
                    </m:r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B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⌉</m:t>
                    </m:r>
                  </m:oMath>
                </a14:m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个块</a:t>
                </a:r>
                <a:endParaRPr lang="en-US" altLang="zh-CN" sz="1800" b="0" dirty="0">
                  <a:effectLst/>
                  <a:latin typeface="Cambria Math" panose="02040503050406030204" pitchFamily="18" charset="0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endParaRPr lang="pt-BR" altLang="zh-CN" sz="2000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缓冲区</a:t>
                </a:r>
                <a:endParaRPr lang="en-US" altLang="zh-CN" sz="20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页作为读索引节点缓冲区</a:t>
                </a:r>
                <a:endParaRPr lang="en-US" altLang="zh-CN" sz="20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-10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2FCC3C-074F-4529-AA85-771AEFA968D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目录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571500" y="1214438"/>
            <a:ext cx="7924800" cy="1630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输入关系的约束</a:t>
            </a: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具有相同的属性集合</a:t>
            </a:r>
            <a:endParaRPr kumimoji="0" lang="en-US" altLang="zh-CN" sz="2800" b="1" i="0" u="none" strike="noStrike" kern="0" cap="none" spc="0" normalizeH="0" baseline="0" noProof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并且属性的排列顺序必须也相同</a:t>
            </a:r>
          </a:p>
        </p:txBody>
      </p:sp>
      <p:sp>
        <p:nvSpPr>
          <p:cNvPr id="1021956" name="Rectangle 4"/>
          <p:cNvSpPr/>
          <p:nvPr/>
        </p:nvSpPr>
        <p:spPr>
          <a:xfrm>
            <a:off x="609600" y="3033713"/>
            <a:ext cx="79248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lvl="0" indent="-342900" fontAlgn="base"/>
            <a:r>
              <a:rPr lang="zh-CN" altLang="en-US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实现这些操作的常用算法</a:t>
            </a:r>
            <a:endParaRPr lang="zh-CN" altLang="en-US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1957" name="Rectangle 5"/>
          <p:cNvSpPr/>
          <p:nvPr/>
        </p:nvSpPr>
        <p:spPr>
          <a:xfrm>
            <a:off x="609600" y="3733800"/>
            <a:ext cx="7924800" cy="21955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首先利用排序算法在相同的键属性上排序两个操作关系；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然后扫描这两个排序后的关系，完成并、交或差操作。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/>
      <p:bldP spid="10219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5836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本章重点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掌握选择操作的实现算法、连接操作的实现算法、投影操作的实现算法、集合操作的实现算法；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掌握关系代数表达式查询处理方法。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37EFE8-A39A-4B1F-ADCC-BC77F7526D0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86E6F3-0C77-42FD-B3BB-E10CD4781D7D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4518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9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4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 Chapter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B5763-7685-4476-8BF7-211C6475CC8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592138" y="476250"/>
            <a:ext cx="777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/>
              <a:cs typeface="楷体_GB2312"/>
            </a:endParaRPr>
          </a:p>
        </p:txBody>
      </p:sp>
      <p:sp>
        <p:nvSpPr>
          <p:cNvPr id="26630" name="Text Box 3"/>
          <p:cNvSpPr txBox="1"/>
          <p:nvPr/>
        </p:nvSpPr>
        <p:spPr>
          <a:xfrm>
            <a:off x="3619500" y="1193800"/>
            <a:ext cx="112395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&lt;Query&gt;</a:t>
            </a:r>
            <a:endParaRPr lang="en-US" altLang="zh-CN" sz="18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6631" name="Text Box 4"/>
          <p:cNvSpPr txBox="1"/>
          <p:nvPr/>
        </p:nvSpPr>
        <p:spPr>
          <a:xfrm>
            <a:off x="3684588" y="1779588"/>
            <a:ext cx="969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&lt;SFW&gt;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2" name="Text Box 5"/>
          <p:cNvSpPr txBox="1"/>
          <p:nvPr/>
        </p:nvSpPr>
        <p:spPr>
          <a:xfrm>
            <a:off x="527050" y="2365375"/>
            <a:ext cx="72628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SELECT   &lt;SelList&gt;    FROM    &lt;FromList&gt;     WHERE     &lt;Condition&gt;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3" name="Text Box 6"/>
          <p:cNvSpPr txBox="1"/>
          <p:nvPr/>
        </p:nvSpPr>
        <p:spPr>
          <a:xfrm>
            <a:off x="1284288" y="2951163"/>
            <a:ext cx="71977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        &lt;RelName&gt;                 &lt;Tuple&gt;  IN  &lt;Query&gt;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4" name="Text Box 7"/>
          <p:cNvSpPr txBox="1"/>
          <p:nvPr/>
        </p:nvSpPr>
        <p:spPr>
          <a:xfrm>
            <a:off x="1716088" y="3536950"/>
            <a:ext cx="70342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title                       StarsIn               &lt;Attribute&gt;      (  &lt;Query&gt;  )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5" name="Text Box 8"/>
          <p:cNvSpPr txBox="1"/>
          <p:nvPr/>
        </p:nvSpPr>
        <p:spPr>
          <a:xfrm>
            <a:off x="5867400" y="4076700"/>
            <a:ext cx="24368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starName       &lt;SFW&gt;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6" name="Text Box 9"/>
          <p:cNvSpPr txBox="1"/>
          <p:nvPr/>
        </p:nvSpPr>
        <p:spPr>
          <a:xfrm>
            <a:off x="1063625" y="4708525"/>
            <a:ext cx="75485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SELECT      &lt;SelList&gt;    FROM     &lt;FromList&gt;     WHERE     &lt;Condition&gt;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7" name="Text Box 10"/>
          <p:cNvSpPr txBox="1"/>
          <p:nvPr/>
        </p:nvSpPr>
        <p:spPr>
          <a:xfrm>
            <a:off x="1836738" y="5281613"/>
            <a:ext cx="70739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     &lt;RelName&gt;         &lt;Attribute&gt;  LIKE  &lt;Pattern&gt;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8" name="Text Box 11"/>
          <p:cNvSpPr txBox="1"/>
          <p:nvPr/>
        </p:nvSpPr>
        <p:spPr>
          <a:xfrm>
            <a:off x="2147888" y="5881688"/>
            <a:ext cx="656907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name                 MovieStar              birthDate            ‘%1960’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5" name="Line 12"/>
          <p:cNvSpPr/>
          <p:nvPr/>
        </p:nvSpPr>
        <p:spPr>
          <a:xfrm>
            <a:off x="4144963" y="1550988"/>
            <a:ext cx="0" cy="231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39" name="Line 13"/>
          <p:cNvSpPr/>
          <p:nvPr/>
        </p:nvSpPr>
        <p:spPr>
          <a:xfrm flipH="1">
            <a:off x="1317625" y="2001838"/>
            <a:ext cx="2446338" cy="390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0" name="Line 14"/>
          <p:cNvSpPr/>
          <p:nvPr/>
        </p:nvSpPr>
        <p:spPr>
          <a:xfrm flipH="1">
            <a:off x="2378075" y="2058988"/>
            <a:ext cx="1604963" cy="347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1" name="Line 15"/>
          <p:cNvSpPr/>
          <p:nvPr/>
        </p:nvSpPr>
        <p:spPr>
          <a:xfrm flipH="1">
            <a:off x="3233738" y="2047875"/>
            <a:ext cx="795337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2" name="Line 16"/>
          <p:cNvSpPr/>
          <p:nvPr/>
        </p:nvSpPr>
        <p:spPr>
          <a:xfrm>
            <a:off x="4122738" y="2047875"/>
            <a:ext cx="33337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3" name="Line 17"/>
          <p:cNvSpPr/>
          <p:nvPr/>
        </p:nvSpPr>
        <p:spPr>
          <a:xfrm>
            <a:off x="4249738" y="2082800"/>
            <a:ext cx="1062037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4" name="Line 18"/>
          <p:cNvSpPr/>
          <p:nvPr/>
        </p:nvSpPr>
        <p:spPr>
          <a:xfrm>
            <a:off x="4549775" y="2036763"/>
            <a:ext cx="2054225" cy="357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5" name="Line 19"/>
          <p:cNvSpPr/>
          <p:nvPr/>
        </p:nvSpPr>
        <p:spPr>
          <a:xfrm>
            <a:off x="2044700" y="2682875"/>
            <a:ext cx="0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6" name="Line 20"/>
          <p:cNvSpPr/>
          <p:nvPr/>
        </p:nvSpPr>
        <p:spPr>
          <a:xfrm flipH="1">
            <a:off x="4237038" y="2682875"/>
            <a:ext cx="8096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7" name="Line 21"/>
          <p:cNvSpPr/>
          <p:nvPr/>
        </p:nvSpPr>
        <p:spPr>
          <a:xfrm flipH="1">
            <a:off x="6546850" y="2682875"/>
            <a:ext cx="346075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8" name="Line 22"/>
          <p:cNvSpPr/>
          <p:nvPr/>
        </p:nvSpPr>
        <p:spPr>
          <a:xfrm>
            <a:off x="7100888" y="2659063"/>
            <a:ext cx="80962" cy="3698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9" name="Line 23"/>
          <p:cNvSpPr/>
          <p:nvPr/>
        </p:nvSpPr>
        <p:spPr>
          <a:xfrm>
            <a:off x="7493000" y="2659063"/>
            <a:ext cx="346075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0" name="Line 24"/>
          <p:cNvSpPr/>
          <p:nvPr/>
        </p:nvSpPr>
        <p:spPr>
          <a:xfrm>
            <a:off x="2020888" y="3271838"/>
            <a:ext cx="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1" name="Line 25"/>
          <p:cNvSpPr/>
          <p:nvPr/>
        </p:nvSpPr>
        <p:spPr>
          <a:xfrm>
            <a:off x="4191000" y="3282950"/>
            <a:ext cx="0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2" name="Line 26"/>
          <p:cNvSpPr/>
          <p:nvPr/>
        </p:nvSpPr>
        <p:spPr>
          <a:xfrm flipH="1">
            <a:off x="6302375" y="3282950"/>
            <a:ext cx="104775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3" name="Line 27"/>
          <p:cNvSpPr/>
          <p:nvPr/>
        </p:nvSpPr>
        <p:spPr>
          <a:xfrm flipH="1">
            <a:off x="7342188" y="3282950"/>
            <a:ext cx="381000" cy="300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4" name="Line 28"/>
          <p:cNvSpPr/>
          <p:nvPr/>
        </p:nvSpPr>
        <p:spPr>
          <a:xfrm>
            <a:off x="7850188" y="3271838"/>
            <a:ext cx="22225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5" name="Line 29"/>
          <p:cNvSpPr/>
          <p:nvPr/>
        </p:nvSpPr>
        <p:spPr>
          <a:xfrm>
            <a:off x="7977188" y="3236913"/>
            <a:ext cx="60007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6" name="Line 30"/>
          <p:cNvSpPr/>
          <p:nvPr/>
        </p:nvSpPr>
        <p:spPr>
          <a:xfrm>
            <a:off x="6302375" y="3860800"/>
            <a:ext cx="23813" cy="276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7" name="Line 31"/>
          <p:cNvSpPr/>
          <p:nvPr/>
        </p:nvSpPr>
        <p:spPr>
          <a:xfrm flipH="1">
            <a:off x="7826375" y="3860800"/>
            <a:ext cx="80963" cy="265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8" name="Line 32"/>
          <p:cNvSpPr/>
          <p:nvPr/>
        </p:nvSpPr>
        <p:spPr>
          <a:xfrm flipH="1">
            <a:off x="1835150" y="4333875"/>
            <a:ext cx="571500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9" name="Line 33"/>
          <p:cNvSpPr/>
          <p:nvPr/>
        </p:nvSpPr>
        <p:spPr>
          <a:xfrm flipH="1">
            <a:off x="3105150" y="4368800"/>
            <a:ext cx="4548188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0" name="Line 34"/>
          <p:cNvSpPr/>
          <p:nvPr/>
        </p:nvSpPr>
        <p:spPr>
          <a:xfrm flipH="1">
            <a:off x="4225925" y="4368800"/>
            <a:ext cx="3543300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1" name="Line 35"/>
          <p:cNvSpPr/>
          <p:nvPr/>
        </p:nvSpPr>
        <p:spPr>
          <a:xfrm flipH="1">
            <a:off x="5518150" y="4379913"/>
            <a:ext cx="2308225" cy="392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2" name="Line 36"/>
          <p:cNvSpPr/>
          <p:nvPr/>
        </p:nvSpPr>
        <p:spPr>
          <a:xfrm flipH="1">
            <a:off x="6591300" y="4379913"/>
            <a:ext cx="1293813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3" name="Line 37"/>
          <p:cNvSpPr/>
          <p:nvPr/>
        </p:nvSpPr>
        <p:spPr>
          <a:xfrm>
            <a:off x="7953375" y="4379913"/>
            <a:ext cx="12700" cy="392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4" name="Line 38"/>
          <p:cNvSpPr/>
          <p:nvPr/>
        </p:nvSpPr>
        <p:spPr>
          <a:xfrm flipH="1">
            <a:off x="2643188" y="5037138"/>
            <a:ext cx="1397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5" name="Line 39"/>
          <p:cNvSpPr/>
          <p:nvPr/>
        </p:nvSpPr>
        <p:spPr>
          <a:xfrm flipH="1">
            <a:off x="4699000" y="5026025"/>
            <a:ext cx="346075" cy="334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6" name="Line 40"/>
          <p:cNvSpPr/>
          <p:nvPr/>
        </p:nvSpPr>
        <p:spPr>
          <a:xfrm flipH="1">
            <a:off x="6545263" y="4991100"/>
            <a:ext cx="1039812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7" name="Line 41"/>
          <p:cNvSpPr/>
          <p:nvPr/>
        </p:nvSpPr>
        <p:spPr>
          <a:xfrm flipH="1">
            <a:off x="7445375" y="5014913"/>
            <a:ext cx="2778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8" name="Line 42"/>
          <p:cNvSpPr/>
          <p:nvPr/>
        </p:nvSpPr>
        <p:spPr>
          <a:xfrm>
            <a:off x="7885113" y="5003800"/>
            <a:ext cx="357187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9" name="Line 43"/>
          <p:cNvSpPr/>
          <p:nvPr/>
        </p:nvSpPr>
        <p:spPr>
          <a:xfrm flipH="1">
            <a:off x="2447925" y="5614988"/>
            <a:ext cx="2222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0" name="Line 44"/>
          <p:cNvSpPr/>
          <p:nvPr/>
        </p:nvSpPr>
        <p:spPr>
          <a:xfrm flipH="1">
            <a:off x="4467225" y="5638800"/>
            <a:ext cx="34925" cy="300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1" name="Line 45"/>
          <p:cNvSpPr/>
          <p:nvPr/>
        </p:nvSpPr>
        <p:spPr>
          <a:xfrm>
            <a:off x="6383338" y="55800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2" name="Line 46"/>
          <p:cNvSpPr/>
          <p:nvPr/>
        </p:nvSpPr>
        <p:spPr>
          <a:xfrm>
            <a:off x="8231188" y="5614988"/>
            <a:ext cx="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990600" y="44450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Parser Tree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j-ea"/>
              <a:cs typeface="楷体_GB231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141132-124D-4175-96DE-BE0F53521FE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3649663" y="1001713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4" name="Text Box 4"/>
          <p:cNvSpPr txBox="1"/>
          <p:nvPr/>
        </p:nvSpPr>
        <p:spPr>
          <a:xfrm>
            <a:off x="3898900" y="1831975"/>
            <a:ext cx="4905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endParaRPr lang="en-US" altLang="zh-CN" sz="4000" b="0" strike="noStrike" noProof="1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7655" name="Text Box 5"/>
          <p:cNvSpPr txBox="1"/>
          <p:nvPr/>
        </p:nvSpPr>
        <p:spPr>
          <a:xfrm>
            <a:off x="1998663" y="2671763"/>
            <a:ext cx="47164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                    &lt;condition&gt;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6" name="Text Box 6"/>
          <p:cNvSpPr txBox="1"/>
          <p:nvPr/>
        </p:nvSpPr>
        <p:spPr>
          <a:xfrm>
            <a:off x="3382963" y="3182938"/>
            <a:ext cx="360997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&lt;tuple&gt;      IN   </a:t>
            </a: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name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7" name="Text Box 7"/>
          <p:cNvSpPr txBox="1"/>
          <p:nvPr/>
        </p:nvSpPr>
        <p:spPr>
          <a:xfrm>
            <a:off x="2744788" y="3990975"/>
            <a:ext cx="49863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24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</a:t>
            </a: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birthdate LIKE ‘%1960’</a:t>
            </a:r>
            <a:endParaRPr lang="en-US" altLang="zh-CN" sz="1800" b="0" strike="noStrike" noProof="1">
              <a:latin typeface="Tahoma" panose="020B0604030504040204" pitchFamily="34" charset="0"/>
            </a:endParaRPr>
          </a:p>
        </p:txBody>
      </p:sp>
      <p:sp>
        <p:nvSpPr>
          <p:cNvPr id="27658" name="Text Box 8"/>
          <p:cNvSpPr txBox="1"/>
          <p:nvPr/>
        </p:nvSpPr>
        <p:spPr>
          <a:xfrm>
            <a:off x="3101975" y="5059363"/>
            <a:ext cx="40338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starName             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9"/>
          <p:cNvSpPr/>
          <p:nvPr/>
        </p:nvSpPr>
        <p:spPr>
          <a:xfrm>
            <a:off x="4143375" y="1617663"/>
            <a:ext cx="0" cy="438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59" name="Line 10"/>
          <p:cNvSpPr/>
          <p:nvPr/>
        </p:nvSpPr>
        <p:spPr>
          <a:xfrm flipH="1">
            <a:off x="2930525" y="2309813"/>
            <a:ext cx="993775" cy="427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0" name="Line 11"/>
          <p:cNvSpPr/>
          <p:nvPr/>
        </p:nvSpPr>
        <p:spPr>
          <a:xfrm>
            <a:off x="4292600" y="2333625"/>
            <a:ext cx="83185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1" name="Line 12"/>
          <p:cNvSpPr/>
          <p:nvPr/>
        </p:nvSpPr>
        <p:spPr>
          <a:xfrm flipH="1">
            <a:off x="4419600" y="3060700"/>
            <a:ext cx="820738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2" name="Line 13"/>
          <p:cNvSpPr/>
          <p:nvPr/>
        </p:nvSpPr>
        <p:spPr>
          <a:xfrm flipH="1">
            <a:off x="5367338" y="3060700"/>
            <a:ext cx="92075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3" name="Line 14"/>
          <p:cNvSpPr/>
          <p:nvPr/>
        </p:nvSpPr>
        <p:spPr>
          <a:xfrm>
            <a:off x="5794375" y="3060700"/>
            <a:ext cx="241300" cy="242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4" name="Line 15"/>
          <p:cNvSpPr/>
          <p:nvPr/>
        </p:nvSpPr>
        <p:spPr>
          <a:xfrm flipH="1">
            <a:off x="3762375" y="3857625"/>
            <a:ext cx="149225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5" name="Line 16"/>
          <p:cNvSpPr/>
          <p:nvPr/>
        </p:nvSpPr>
        <p:spPr>
          <a:xfrm>
            <a:off x="3716338" y="4619625"/>
            <a:ext cx="0" cy="484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6" name="Line 17"/>
          <p:cNvSpPr/>
          <p:nvPr/>
        </p:nvSpPr>
        <p:spPr>
          <a:xfrm>
            <a:off x="6175375" y="3822700"/>
            <a:ext cx="0" cy="461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7" name="Line 18"/>
          <p:cNvSpPr/>
          <p:nvPr/>
        </p:nvSpPr>
        <p:spPr>
          <a:xfrm>
            <a:off x="6162675" y="4608513"/>
            <a:ext cx="0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9" name="Text Box 19"/>
          <p:cNvSpPr txBox="1"/>
          <p:nvPr/>
        </p:nvSpPr>
        <p:spPr>
          <a:xfrm>
            <a:off x="1347788" y="5653088"/>
            <a:ext cx="65913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7.15: An expression using a two-argument </a:t>
            </a: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, midway between a parse tree and relational algebra</a:t>
            </a: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 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990600" y="-142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生成关系代数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09F2DA-D5EF-4F44-B0CA-55E024C2DD1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Text Box 3"/>
          <p:cNvSpPr txBox="1"/>
          <p:nvPr/>
        </p:nvSpPr>
        <p:spPr>
          <a:xfrm>
            <a:off x="3948113" y="1174750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8678" name="Text Box 4"/>
          <p:cNvSpPr txBox="1"/>
          <p:nvPr/>
        </p:nvSpPr>
        <p:spPr>
          <a:xfrm>
            <a:off x="1646238" y="5932488"/>
            <a:ext cx="65913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7.18: Applying the rule for IN conditions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940050" y="1790700"/>
            <a:ext cx="4187825" cy="3898900"/>
            <a:chOff x="1664" y="1019"/>
            <a:chExt cx="2638" cy="2456"/>
          </a:xfrm>
        </p:grpSpPr>
        <p:sp>
          <p:nvSpPr>
            <p:cNvPr id="28681" name="Text Box 6"/>
            <p:cNvSpPr txBox="1"/>
            <p:nvPr/>
          </p:nvSpPr>
          <p:spPr>
            <a:xfrm>
              <a:off x="1926" y="1053"/>
              <a:ext cx="137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b="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1800" b="0" strike="noStrike" noProof="1">
                  <a:latin typeface="Tahoma" panose="020B0604030504040204" pitchFamily="34" charset="0"/>
                  <a:ea typeface="+mn-ea"/>
                  <a:cs typeface="楷体_GB2312"/>
                </a:rPr>
                <a:t>starName=name</a:t>
              </a:r>
              <a:endParaRPr lang="en-US" altLang="zh-CN" sz="4000" b="0" strike="noStrike" noProof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82" name="Text Box 7"/>
            <p:cNvSpPr txBox="1"/>
            <p:nvPr/>
          </p:nvSpPr>
          <p:spPr>
            <a:xfrm>
              <a:off x="1664" y="1999"/>
              <a:ext cx="2638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StarsIn       </a:t>
              </a:r>
              <a:r>
                <a:rPr lang="en-US" altLang="zh-CN" sz="40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  <a:sym typeface="Symbol" panose="05050102010706020507" pitchFamily="18" charset="2"/>
                </a:rPr>
                <a:t></a:t>
              </a: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name             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28683" name="Text Box 8"/>
            <p:cNvSpPr txBox="1"/>
            <p:nvPr/>
          </p:nvSpPr>
          <p:spPr>
            <a:xfrm>
              <a:off x="2409" y="2514"/>
              <a:ext cx="1781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b="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1800" b="0" strike="noStrike" noProof="1">
                  <a:latin typeface="Tahoma" panose="020B0604030504040204" pitchFamily="34" charset="0"/>
                  <a:ea typeface="+mn-ea"/>
                  <a:cs typeface="楷体_GB2312"/>
                </a:rPr>
                <a:t>birthdate LIKE ‘%1960’</a:t>
              </a:r>
              <a:endParaRPr lang="en-US" altLang="zh-CN" sz="1800" b="0" strike="noStrike" noProof="1">
                <a:latin typeface="Tahoma" panose="020B0604030504040204" pitchFamily="34" charset="0"/>
              </a:endParaRPr>
            </a:p>
          </p:txBody>
        </p:sp>
        <p:sp>
          <p:nvSpPr>
            <p:cNvPr id="28684" name="Text Box 9"/>
            <p:cNvSpPr txBox="1"/>
            <p:nvPr/>
          </p:nvSpPr>
          <p:spPr>
            <a:xfrm>
              <a:off x="2719" y="3187"/>
              <a:ext cx="101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 MovieStar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6" name="Line 10"/>
            <p:cNvSpPr/>
            <p:nvPr/>
          </p:nvSpPr>
          <p:spPr>
            <a:xfrm>
              <a:off x="2610" y="1019"/>
              <a:ext cx="0" cy="2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" name="Line 11"/>
            <p:cNvSpPr/>
            <p:nvPr/>
          </p:nvSpPr>
          <p:spPr>
            <a:xfrm flipH="1">
              <a:off x="2631" y="1440"/>
              <a:ext cx="1" cy="2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5" name="Line 12"/>
            <p:cNvSpPr/>
            <p:nvPr/>
          </p:nvSpPr>
          <p:spPr>
            <a:xfrm>
              <a:off x="3068" y="2401"/>
              <a:ext cx="0" cy="2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6" name="Line 13"/>
            <p:cNvSpPr/>
            <p:nvPr/>
          </p:nvSpPr>
          <p:spPr>
            <a:xfrm>
              <a:off x="3061" y="2925"/>
              <a:ext cx="0" cy="3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9" name="Text Box 14"/>
            <p:cNvSpPr txBox="1"/>
            <p:nvPr/>
          </p:nvSpPr>
          <p:spPr>
            <a:xfrm>
              <a:off x="2481" y="1533"/>
              <a:ext cx="292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</a:t>
              </a:r>
              <a:endParaRPr lang="en-US" altLang="zh-CN" sz="2400" b="0" strike="noStrike" noProof="1">
                <a:latin typeface="Tahoma" panose="020B0604030504040204" pitchFamily="34" charset="0"/>
              </a:endParaRPr>
            </a:p>
          </p:txBody>
        </p:sp>
        <p:sp>
          <p:nvSpPr>
            <p:cNvPr id="28688" name="Line 15"/>
            <p:cNvSpPr/>
            <p:nvPr/>
          </p:nvSpPr>
          <p:spPr>
            <a:xfrm flipH="1">
              <a:off x="2174" y="1862"/>
              <a:ext cx="335" cy="2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" name="Line 16"/>
            <p:cNvSpPr/>
            <p:nvPr/>
          </p:nvSpPr>
          <p:spPr>
            <a:xfrm>
              <a:off x="2720" y="1906"/>
              <a:ext cx="327" cy="1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逻辑查询计划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975C3-BE31-4FD1-8BA6-4DABA9C8F20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Text Box 3"/>
          <p:cNvSpPr txBox="1"/>
          <p:nvPr/>
        </p:nvSpPr>
        <p:spPr>
          <a:xfrm>
            <a:off x="3732213" y="1174750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9702" name="Text Box 4"/>
          <p:cNvSpPr txBox="1"/>
          <p:nvPr/>
        </p:nvSpPr>
        <p:spPr>
          <a:xfrm>
            <a:off x="3362325" y="2484438"/>
            <a:ext cx="18780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starName=name</a:t>
            </a:r>
            <a:endParaRPr lang="en-US" altLang="zh-CN" sz="4000" b="0" strike="noStrike" noProof="1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9703" name="Text Box 5"/>
          <p:cNvSpPr txBox="1"/>
          <p:nvPr/>
        </p:nvSpPr>
        <p:spPr>
          <a:xfrm>
            <a:off x="2724150" y="3346450"/>
            <a:ext cx="41878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       </a:t>
            </a: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name             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9704" name="Text Box 6"/>
          <p:cNvSpPr txBox="1"/>
          <p:nvPr/>
        </p:nvSpPr>
        <p:spPr>
          <a:xfrm>
            <a:off x="3906838" y="4164013"/>
            <a:ext cx="28273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birthdate LIKE ‘%1960’</a:t>
            </a:r>
            <a:endParaRPr lang="en-US" altLang="zh-CN" sz="1800" b="0" strike="noStrike" noProof="1">
              <a:latin typeface="Tahoma" panose="020B0604030504040204" pitchFamily="34" charset="0"/>
            </a:endParaRPr>
          </a:p>
        </p:txBody>
      </p:sp>
      <p:sp>
        <p:nvSpPr>
          <p:cNvPr id="29705" name="Text Box 7"/>
          <p:cNvSpPr txBox="1"/>
          <p:nvPr/>
        </p:nvSpPr>
        <p:spPr>
          <a:xfrm>
            <a:off x="4398963" y="5232400"/>
            <a:ext cx="16033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 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8"/>
          <p:cNvSpPr/>
          <p:nvPr/>
        </p:nvSpPr>
        <p:spPr>
          <a:xfrm>
            <a:off x="4225925" y="1790700"/>
            <a:ext cx="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6" name="Line 9"/>
          <p:cNvSpPr/>
          <p:nvPr/>
        </p:nvSpPr>
        <p:spPr>
          <a:xfrm>
            <a:off x="4953000" y="3984625"/>
            <a:ext cx="0" cy="461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7" name="Line 10"/>
          <p:cNvSpPr/>
          <p:nvPr/>
        </p:nvSpPr>
        <p:spPr>
          <a:xfrm>
            <a:off x="4941888" y="4816475"/>
            <a:ext cx="0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9" name="Text Box 11"/>
          <p:cNvSpPr txBox="1"/>
          <p:nvPr/>
        </p:nvSpPr>
        <p:spPr>
          <a:xfrm>
            <a:off x="1430338" y="5932488"/>
            <a:ext cx="65913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7.20: An improvement on fig. 7.18.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6" name="Line 12"/>
          <p:cNvSpPr/>
          <p:nvPr/>
        </p:nvSpPr>
        <p:spPr>
          <a:xfrm flipH="1">
            <a:off x="3533775" y="2863850"/>
            <a:ext cx="531813" cy="715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10" name="Line 13"/>
          <p:cNvSpPr/>
          <p:nvPr/>
        </p:nvSpPr>
        <p:spPr>
          <a:xfrm>
            <a:off x="4514850" y="2898775"/>
            <a:ext cx="404813" cy="600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12" name="AutoShape 14"/>
          <p:cNvSpPr/>
          <p:nvPr/>
        </p:nvSpPr>
        <p:spPr>
          <a:xfrm rot="-5400000">
            <a:off x="4078288" y="2122488"/>
            <a:ext cx="304800" cy="533400"/>
          </a:xfrm>
          <a:prstGeom prst="flowChartCollat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18" name="Text Box 15"/>
          <p:cNvSpPr txBox="1"/>
          <p:nvPr/>
        </p:nvSpPr>
        <p:spPr>
          <a:xfrm>
            <a:off x="6557963" y="1963738"/>
            <a:ext cx="2227263" cy="1196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Question: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Push project to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StarsIn?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改进逻辑查询计划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8E9410-0589-4C0C-9C95-A10B1869DF9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Oval 2"/>
          <p:cNvSpPr/>
          <p:nvPr/>
        </p:nvSpPr>
        <p:spPr>
          <a:xfrm>
            <a:off x="4800600" y="3592513"/>
            <a:ext cx="2133600" cy="2590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903288" y="1781175"/>
            <a:ext cx="7883525" cy="374173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	 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Need expected size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StarsIn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	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</a:t>
            </a:r>
          </a:p>
        </p:txBody>
      </p:sp>
      <p:sp>
        <p:nvSpPr>
          <p:cNvPr id="30727" name="AutoShape 5"/>
          <p:cNvSpPr/>
          <p:nvPr/>
        </p:nvSpPr>
        <p:spPr>
          <a:xfrm rot="-5400000">
            <a:off x="4076700" y="2411413"/>
            <a:ext cx="304800" cy="533400"/>
          </a:xfrm>
          <a:prstGeom prst="flowChartCollat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5" name="Line 6"/>
          <p:cNvSpPr/>
          <p:nvPr/>
        </p:nvSpPr>
        <p:spPr>
          <a:xfrm flipH="1">
            <a:off x="2438400" y="3135313"/>
            <a:ext cx="990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28" name="Line 7"/>
          <p:cNvSpPr/>
          <p:nvPr/>
        </p:nvSpPr>
        <p:spPr>
          <a:xfrm>
            <a:off x="4191000" y="176371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29" name="Line 8"/>
          <p:cNvSpPr/>
          <p:nvPr/>
        </p:nvSpPr>
        <p:spPr>
          <a:xfrm>
            <a:off x="4648200" y="3135313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1" name="Text Box 9"/>
          <p:cNvSpPr txBox="1"/>
          <p:nvPr/>
        </p:nvSpPr>
        <p:spPr>
          <a:xfrm>
            <a:off x="5562600" y="3821113"/>
            <a:ext cx="417513" cy="155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cs typeface="楷体_GB2312" charset="0"/>
              </a:rPr>
              <a:t>P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cs typeface="楷体_GB2312" charset="0"/>
              </a:rPr>
              <a:t>s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6" name="Line 10"/>
          <p:cNvSpPr/>
          <p:nvPr/>
        </p:nvSpPr>
        <p:spPr>
          <a:xfrm>
            <a:off x="5334000" y="3821113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2" name="Line 11"/>
          <p:cNvSpPr/>
          <p:nvPr/>
        </p:nvSpPr>
        <p:spPr>
          <a:xfrm>
            <a:off x="5791200" y="48117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3" name="Line 12"/>
          <p:cNvSpPr/>
          <p:nvPr/>
        </p:nvSpPr>
        <p:spPr>
          <a:xfrm>
            <a:off x="5791200" y="42021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4" name="Line 13"/>
          <p:cNvSpPr/>
          <p:nvPr/>
        </p:nvSpPr>
        <p:spPr>
          <a:xfrm flipH="1">
            <a:off x="5029200" y="3135313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估计结果大小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f23da6b-af12-4bfa-9e42-721e5bf308b6"/>
  <p:tag name="COMMONDATA" val="eyJoZGlkIjoiZTQ4ODQwNThiYTg4YTBlNDhkZDRmNGNiNWM5NWE1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20,&quot;width&quot;:9550}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0</TotalTime>
  <Words>2898</Words>
  <Application>Microsoft Office PowerPoint</Application>
  <PresentationFormat>全屏显示(4:3)</PresentationFormat>
  <Paragraphs>463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等线 Light</vt:lpstr>
      <vt:lpstr>华文琥珀</vt:lpstr>
      <vt:lpstr>华文新魏</vt:lpstr>
      <vt:lpstr>华文行楷</vt:lpstr>
      <vt:lpstr>楷体_GB2312</vt:lpstr>
      <vt:lpstr>宋体</vt:lpstr>
      <vt:lpstr>Arial</vt:lpstr>
      <vt:lpstr>Cambria Math</vt:lpstr>
      <vt:lpstr>Comic Sans MS</vt:lpstr>
      <vt:lpstr>Symbol</vt:lpstr>
      <vt:lpstr>Tahoma</vt:lpstr>
      <vt:lpstr>Times New Roman</vt:lpstr>
      <vt:lpstr>Autumn2003-4</vt:lpstr>
      <vt:lpstr>2_Autumn2003-4</vt:lpstr>
      <vt:lpstr>Bitmap Image</vt:lpstr>
      <vt:lpstr>实现篇 第八章查询处理</vt:lpstr>
      <vt:lpstr>PowerPoint 演示文稿</vt:lpstr>
      <vt:lpstr>几个概念</vt:lpstr>
      <vt:lpstr>PowerPoint 演示文稿</vt:lpstr>
      <vt:lpstr>Example:   Parser Tree</vt:lpstr>
      <vt:lpstr>Example:   生成关系代数</vt:lpstr>
      <vt:lpstr>Example:   逻辑查询计划</vt:lpstr>
      <vt:lpstr>Example:   改进逻辑查询计划</vt:lpstr>
      <vt:lpstr>Example:   估计结果大小</vt:lpstr>
      <vt:lpstr>Example:   一个物理查询计划</vt:lpstr>
      <vt:lpstr>Example:   估计代价</vt:lpstr>
      <vt:lpstr>PowerPoint 演示文稿</vt:lpstr>
      <vt:lpstr>目录</vt:lpstr>
      <vt:lpstr>概述</vt:lpstr>
      <vt:lpstr>简单选择操作算法</vt:lpstr>
      <vt:lpstr>PowerPoint 演示文稿</vt:lpstr>
      <vt:lpstr>复杂选择操作算法</vt:lpstr>
      <vt:lpstr>目录</vt:lpstr>
      <vt:lpstr>投影操作的实现算法</vt:lpstr>
      <vt:lpstr>投影操作的实现算法</vt:lpstr>
      <vt:lpstr>目录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PowerPoint 演示文稿</vt:lpstr>
      <vt:lpstr>PowerPoint 演示文稿</vt:lpstr>
      <vt:lpstr>连接操作</vt:lpstr>
      <vt:lpstr>连接操作</vt:lpstr>
      <vt:lpstr>连接操作</vt:lpstr>
      <vt:lpstr>连接操作</vt:lpstr>
      <vt:lpstr>目录</vt:lpstr>
      <vt:lpstr>集合操作算法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GaoH</dc:creator>
  <cp:lastModifiedBy>Dell</cp:lastModifiedBy>
  <cp:revision>1110</cp:revision>
  <cp:lastPrinted>2015-05-06T08:00:00Z</cp:lastPrinted>
  <dcterms:created xsi:type="dcterms:W3CDTF">2016-05-02T01:50:00Z</dcterms:created>
  <dcterms:modified xsi:type="dcterms:W3CDTF">2023-12-06T03:55:58Z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C0307AB0BD434464BB273D305B3E59BB</vt:lpwstr>
  </property>
</Properties>
</file>