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2"/>
  </p:sldMasterIdLst>
  <p:notesMasterIdLst>
    <p:notesMasterId r:id="rId131"/>
  </p:notesMasterIdLst>
  <p:handoutMasterIdLst>
    <p:handoutMasterId r:id="rId132"/>
  </p:handoutMasterIdLst>
  <p:sldIdLst>
    <p:sldId id="541" r:id="rId3"/>
    <p:sldId id="347" r:id="rId4"/>
    <p:sldId id="375" r:id="rId5"/>
    <p:sldId id="398" r:id="rId6"/>
    <p:sldId id="376" r:id="rId7"/>
    <p:sldId id="377" r:id="rId8"/>
    <p:sldId id="378" r:id="rId9"/>
    <p:sldId id="379" r:id="rId10"/>
    <p:sldId id="380" r:id="rId11"/>
    <p:sldId id="381" r:id="rId12"/>
    <p:sldId id="385" r:id="rId13"/>
    <p:sldId id="386" r:id="rId14"/>
    <p:sldId id="387" r:id="rId15"/>
    <p:sldId id="388" r:id="rId16"/>
    <p:sldId id="389" r:id="rId17"/>
    <p:sldId id="390" r:id="rId18"/>
    <p:sldId id="392" r:id="rId19"/>
    <p:sldId id="393" r:id="rId20"/>
    <p:sldId id="394" r:id="rId21"/>
    <p:sldId id="391" r:id="rId22"/>
    <p:sldId id="396" r:id="rId23"/>
    <p:sldId id="399" r:id="rId24"/>
    <p:sldId id="397" r:id="rId25"/>
    <p:sldId id="408" r:id="rId26"/>
    <p:sldId id="400" r:id="rId27"/>
    <p:sldId id="401" r:id="rId28"/>
    <p:sldId id="409" r:id="rId29"/>
    <p:sldId id="402" r:id="rId30"/>
    <p:sldId id="403" r:id="rId31"/>
    <p:sldId id="410" r:id="rId32"/>
    <p:sldId id="411" r:id="rId33"/>
    <p:sldId id="405" r:id="rId34"/>
    <p:sldId id="406" r:id="rId35"/>
    <p:sldId id="407" r:id="rId36"/>
    <p:sldId id="412" r:id="rId37"/>
    <p:sldId id="414" r:id="rId38"/>
    <p:sldId id="413" r:id="rId39"/>
    <p:sldId id="415" r:id="rId40"/>
    <p:sldId id="416" r:id="rId41"/>
    <p:sldId id="417" r:id="rId42"/>
    <p:sldId id="418" r:id="rId43"/>
    <p:sldId id="419" r:id="rId44"/>
    <p:sldId id="420" r:id="rId45"/>
    <p:sldId id="421" r:id="rId46"/>
    <p:sldId id="424" r:id="rId47"/>
    <p:sldId id="425" r:id="rId48"/>
    <p:sldId id="426" r:id="rId49"/>
    <p:sldId id="427" r:id="rId50"/>
    <p:sldId id="467" r:id="rId51"/>
    <p:sldId id="468" r:id="rId52"/>
    <p:sldId id="469" r:id="rId53"/>
    <p:sldId id="470" r:id="rId54"/>
    <p:sldId id="466" r:id="rId55"/>
    <p:sldId id="526" r:id="rId56"/>
    <p:sldId id="525" r:id="rId57"/>
    <p:sldId id="428" r:id="rId58"/>
    <p:sldId id="429" r:id="rId59"/>
    <p:sldId id="430" r:id="rId60"/>
    <p:sldId id="431" r:id="rId61"/>
    <p:sldId id="432" r:id="rId62"/>
    <p:sldId id="433" r:id="rId63"/>
    <p:sldId id="434" r:id="rId64"/>
    <p:sldId id="435" r:id="rId65"/>
    <p:sldId id="436" r:id="rId66"/>
    <p:sldId id="437" r:id="rId67"/>
    <p:sldId id="438" r:id="rId68"/>
    <p:sldId id="439" r:id="rId69"/>
    <p:sldId id="542" r:id="rId70"/>
    <p:sldId id="441" r:id="rId71"/>
    <p:sldId id="442" r:id="rId72"/>
    <p:sldId id="443" r:id="rId73"/>
    <p:sldId id="444" r:id="rId74"/>
    <p:sldId id="445" r:id="rId75"/>
    <p:sldId id="448" r:id="rId76"/>
    <p:sldId id="446" r:id="rId77"/>
    <p:sldId id="447" r:id="rId78"/>
    <p:sldId id="449" r:id="rId79"/>
    <p:sldId id="450" r:id="rId80"/>
    <p:sldId id="453" r:id="rId81"/>
    <p:sldId id="454" r:id="rId82"/>
    <p:sldId id="456" r:id="rId83"/>
    <p:sldId id="455" r:id="rId84"/>
    <p:sldId id="457" r:id="rId85"/>
    <p:sldId id="458" r:id="rId86"/>
    <p:sldId id="451" r:id="rId87"/>
    <p:sldId id="459" r:id="rId88"/>
    <p:sldId id="461" r:id="rId89"/>
    <p:sldId id="462" r:id="rId90"/>
    <p:sldId id="463" r:id="rId91"/>
    <p:sldId id="464" r:id="rId92"/>
    <p:sldId id="465" r:id="rId93"/>
    <p:sldId id="471" r:id="rId94"/>
    <p:sldId id="478" r:id="rId95"/>
    <p:sldId id="460" r:id="rId96"/>
    <p:sldId id="479" r:id="rId97"/>
    <p:sldId id="483" r:id="rId98"/>
    <p:sldId id="484" r:id="rId99"/>
    <p:sldId id="543" r:id="rId100"/>
    <p:sldId id="485" r:id="rId101"/>
    <p:sldId id="487" r:id="rId102"/>
    <p:sldId id="488" r:id="rId103"/>
    <p:sldId id="528" r:id="rId104"/>
    <p:sldId id="529" r:id="rId105"/>
    <p:sldId id="530" r:id="rId106"/>
    <p:sldId id="531" r:id="rId107"/>
    <p:sldId id="532" r:id="rId108"/>
    <p:sldId id="533" r:id="rId109"/>
    <p:sldId id="534" r:id="rId110"/>
    <p:sldId id="535" r:id="rId111"/>
    <p:sldId id="668" r:id="rId112"/>
    <p:sldId id="489" r:id="rId113"/>
    <p:sldId id="490" r:id="rId114"/>
    <p:sldId id="491" r:id="rId115"/>
    <p:sldId id="522" r:id="rId116"/>
    <p:sldId id="492" r:id="rId117"/>
    <p:sldId id="523" r:id="rId118"/>
    <p:sldId id="493" r:id="rId119"/>
    <p:sldId id="494" r:id="rId120"/>
    <p:sldId id="495" r:id="rId121"/>
    <p:sldId id="496" r:id="rId122"/>
    <p:sldId id="497" r:id="rId123"/>
    <p:sldId id="498" r:id="rId124"/>
    <p:sldId id="499" r:id="rId125"/>
    <p:sldId id="500" r:id="rId126"/>
    <p:sldId id="501" r:id="rId127"/>
    <p:sldId id="539" r:id="rId128"/>
    <p:sldId id="540" r:id="rId129"/>
    <p:sldId id="287" r:id="rId130"/>
  </p:sldIdLst>
  <p:sldSz cx="9144000" cy="6858000" type="screen4x3"/>
  <p:notesSz cx="7099300" cy="10234613"/>
  <p:custDataLst>
    <p:tags r:id="rId133"/>
  </p:custDataLst>
  <p:defaultTextStyle>
    <a:defPPr>
      <a:defRPr lang="en-US"/>
    </a:defPPr>
    <a:lvl1pPr marL="0" lvl="0"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Times New Roman" panose="02020603050405020304" pitchFamily="18" charset="0"/>
        <a:ea typeface="宋体" panose="02010600030101010101" pitchFamily="2" charset="-122"/>
        <a:cs typeface="+mn-cs"/>
      </a:defRPr>
    </a:lvl9pPr>
  </p:defaultTextStyle>
  <p:modifyVerifier cryptProviderType="rsaAES" cryptAlgorithmClass="hash" cryptAlgorithmType="typeAny" cryptAlgorithmSid="14" spinCount="100000" saltData="t/Hk8o1KQunK38EC0DwacQ==" hashData="cbvL1OWBTtX72pWGTjhiusze9ObnsslqSaPHLnhO6U+gmHNMgtXoFVMsIdNlRPqcCKr4BuhOXyF+RoQclgLRHQ=="/>
  <p:extLst>
    <p:ext uri="{EFAFB233-063F-42B5-8137-9DF3F51BA10A}">
      <p15:sldGuideLst xmlns:p15="http://schemas.microsoft.com/office/powerpoint/2012/main">
        <p15:guide id="1" orient="horz" pos="2160" userDrawn="1">
          <p15:clr>
            <a:srgbClr val="A4A3A4"/>
          </p15:clr>
        </p15:guide>
        <p15:guide id="2" pos="300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929FF"/>
    <a:srgbClr val="993300"/>
    <a:srgbClr val="FFEBFF"/>
    <a:srgbClr val="00FF99"/>
    <a:srgbClr val="FFFFCC"/>
    <a:srgbClr val="FFCCCC"/>
    <a:srgbClr val="FF0000"/>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80" d="100"/>
          <a:sy n="80" d="100"/>
        </p:scale>
        <p:origin x="2508" y="90"/>
      </p:cViewPr>
      <p:guideLst>
        <p:guide orient="horz" pos="2160"/>
        <p:guide pos="3000"/>
      </p:guideLst>
    </p:cSldViewPr>
  </p:slideViewPr>
  <p:outlineViewPr>
    <p:cViewPr>
      <p:scale>
        <a:sx n="33" d="100"/>
        <a:sy n="33" d="100"/>
      </p:scale>
      <p:origin x="0" y="0"/>
    </p:cViewPr>
  </p:outlineViewPr>
  <p:notesTextViewPr>
    <p:cViewPr>
      <p:scale>
        <a:sx n="100" d="100"/>
        <a:sy n="100" d="100"/>
      </p:scale>
      <p:origin x="0" y="0"/>
    </p:cViewPr>
  </p:notesTextViewPr>
  <p:gridSpacing cx="72005" cy="72005"/>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presProps" Target="presProps.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viewProps" Target="viewProps.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notesMaster" Target="notesMasters/notesMaster1.xml"/><Relationship Id="rId136" Type="http://schemas.openxmlformats.org/officeDocument/2006/relationships/theme" Target="theme/theme1.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handoutMaster" Target="handoutMasters/handoutMaster1.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3.v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drawings/_rels/vmlDrawing4.v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image" Target="../media/image8.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1122" name="Rectangle 2"/>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9048" tIns="49524" rIns="99048" bIns="49524" numCol="1" anchor="t" anchorCtr="0" compatLnSpc="1"/>
          <a:lstStyle>
            <a:lvl1pPr eaLnBrk="0" hangingPunct="0">
              <a:spcBef>
                <a:spcPct val="0"/>
              </a:spcBef>
              <a:buFontTx/>
              <a:buNone/>
              <a:defRPr sz="1300" b="0">
                <a:latin typeface="Arial" panose="020B0604020202020204" pitchFamily="34" charset="0"/>
                <a:ea typeface="宋体" panose="02010600030101010101" pitchFamily="2" charset="-122"/>
                <a:cs typeface="+mn-cs"/>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1123" name="Rectangle 3"/>
          <p:cNvSpPr>
            <a:spLocks noGrp="1" noChangeArrowheads="1"/>
          </p:cNvSpPr>
          <p:nvPr>
            <p:ph type="dt" sz="quarter" idx="1"/>
          </p:nvPr>
        </p:nvSpPr>
        <p:spPr bwMode="auto">
          <a:xfrm>
            <a:off x="4021138" y="0"/>
            <a:ext cx="3076575" cy="511175"/>
          </a:xfrm>
          <a:prstGeom prst="rect">
            <a:avLst/>
          </a:prstGeom>
          <a:noFill/>
          <a:ln w="9525">
            <a:noFill/>
            <a:miter lim="800000"/>
          </a:ln>
          <a:effectLst/>
        </p:spPr>
        <p:txBody>
          <a:bodyPr vert="horz" wrap="square" lIns="99048" tIns="49524" rIns="99048" bIns="49524" numCol="1" anchor="t" anchorCtr="0" compatLnSpc="1"/>
          <a:lstStyle>
            <a:lvl1pPr algn="r" eaLnBrk="0" hangingPunct="0">
              <a:spcBef>
                <a:spcPct val="0"/>
              </a:spcBef>
              <a:buFontTx/>
              <a:buNone/>
              <a:defRPr sz="1300" b="0">
                <a:latin typeface="Arial" panose="020B0604020202020204" pitchFamily="34" charset="0"/>
                <a:ea typeface="宋体" panose="02010600030101010101" pitchFamily="2" charset="-122"/>
                <a:cs typeface="+mn-cs"/>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1124" name="Rectangle 4"/>
          <p:cNvSpPr>
            <a:spLocks noGrp="1" noChangeArrowheads="1"/>
          </p:cNvSpPr>
          <p:nvPr>
            <p:ph type="ftr" sz="quarter" idx="2"/>
          </p:nvPr>
        </p:nvSpPr>
        <p:spPr bwMode="auto">
          <a:xfrm>
            <a:off x="0" y="9721850"/>
            <a:ext cx="3076575" cy="511175"/>
          </a:xfrm>
          <a:prstGeom prst="rect">
            <a:avLst/>
          </a:prstGeom>
          <a:noFill/>
          <a:ln w="9525">
            <a:noFill/>
            <a:miter lim="800000"/>
          </a:ln>
          <a:effectLst/>
        </p:spPr>
        <p:txBody>
          <a:bodyPr vert="horz" wrap="square" lIns="99048" tIns="49524" rIns="99048" bIns="49524" numCol="1" anchor="b" anchorCtr="0" compatLnSpc="1"/>
          <a:lstStyle>
            <a:lvl1pPr eaLnBrk="0" hangingPunct="0">
              <a:spcBef>
                <a:spcPct val="0"/>
              </a:spcBef>
              <a:buFontTx/>
              <a:buNone/>
              <a:defRPr sz="1300" b="0">
                <a:latin typeface="Arial" panose="020B0604020202020204" pitchFamily="34" charset="0"/>
                <a:ea typeface="宋体" panose="02010600030101010101" pitchFamily="2" charset="-122"/>
                <a:cs typeface="+mn-cs"/>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1125" name="Rectangle 5"/>
          <p:cNvSpPr>
            <a:spLocks noGrp="1" noChangeArrowheads="1"/>
          </p:cNvSpPr>
          <p:nvPr>
            <p:ph type="sldNum" sz="quarter" idx="3"/>
          </p:nvPr>
        </p:nvSpPr>
        <p:spPr bwMode="auto">
          <a:xfrm>
            <a:off x="4021138" y="9721850"/>
            <a:ext cx="3076575" cy="511175"/>
          </a:xfrm>
          <a:prstGeom prst="rect">
            <a:avLst/>
          </a:prstGeom>
          <a:noFill/>
          <a:ln w="9525">
            <a:noFill/>
            <a:miter lim="800000"/>
          </a:ln>
          <a:effectLst/>
        </p:spPr>
        <p:txBody>
          <a:bodyPr vert="horz" wrap="square" lIns="99048" tIns="49524" rIns="99048" bIns="49524" numCol="1" anchor="b" anchorCtr="0" compatLnSpc="1"/>
          <a:lstStyle/>
          <a:p>
            <a:pPr lvl="0" algn="r" eaLnBrk="1" hangingPunct="1"/>
            <a:fld id="{9A0DB2DC-4C9A-4742-B13C-FB6460FD3503}" type="slidenum">
              <a:rPr lang="zh-CN" altLang="en-US" sz="1300" b="0" dirty="0">
                <a:solidFill>
                  <a:srgbClr val="003399"/>
                </a:solidFill>
                <a:latin typeface="Arial" panose="020B0604020202020204" pitchFamily="34" charset="0"/>
                <a:ea typeface="楷体_GB2312" pitchFamily="49" charset="-122"/>
              </a:rPr>
              <a:t>‹#›</a:t>
            </a:fld>
            <a:endParaRPr lang="zh-CN" altLang="en-US" sz="1300" b="0" dirty="0">
              <a:solidFill>
                <a:srgbClr val="003399"/>
              </a:solidFill>
              <a:latin typeface="Arial" panose="020B0604020202020204" pitchFamily="34" charset="0"/>
              <a:ea typeface="楷体_GB2312" pitchFamily="49"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9048" tIns="49524" rIns="99048" bIns="49524" numCol="1" anchor="t" anchorCtr="0" compatLnSpc="1"/>
          <a:lstStyle>
            <a:lvl1pPr eaLnBrk="1" hangingPunct="1">
              <a:spcBef>
                <a:spcPct val="0"/>
              </a:spcBef>
              <a:buFontTx/>
              <a:buNone/>
              <a:defRPr sz="1300" b="0">
                <a:latin typeface="Arial" panose="020B0604020202020204" pitchFamily="34" charset="0"/>
                <a:ea typeface="宋体" panose="02010600030101010101"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195" name="Rectangle 3"/>
          <p:cNvSpPr>
            <a:spLocks noGrp="1" noChangeArrowheads="1"/>
          </p:cNvSpPr>
          <p:nvPr>
            <p:ph type="dt" idx="1"/>
          </p:nvPr>
        </p:nvSpPr>
        <p:spPr bwMode="auto">
          <a:xfrm>
            <a:off x="4022725" y="0"/>
            <a:ext cx="3076575" cy="511175"/>
          </a:xfrm>
          <a:prstGeom prst="rect">
            <a:avLst/>
          </a:prstGeom>
          <a:noFill/>
          <a:ln w="9525">
            <a:noFill/>
            <a:miter lim="800000"/>
          </a:ln>
          <a:effectLst/>
        </p:spPr>
        <p:txBody>
          <a:bodyPr vert="horz" wrap="square" lIns="99048" tIns="49524" rIns="99048" bIns="49524" numCol="1" anchor="t" anchorCtr="0" compatLnSpc="1"/>
          <a:lstStyle>
            <a:lvl1pPr algn="r" eaLnBrk="1" hangingPunct="1">
              <a:spcBef>
                <a:spcPct val="0"/>
              </a:spcBef>
              <a:buFontTx/>
              <a:buNone/>
              <a:defRPr sz="1300" b="0">
                <a:latin typeface="Arial" panose="020B0604020202020204" pitchFamily="34" charset="0"/>
                <a:ea typeface="宋体" panose="02010600030101010101" pitchFamily="2" charset="-122"/>
                <a:cs typeface="+mn-cs"/>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9460" name="Rectangle 4"/>
          <p:cNvSpPr>
            <a:spLocks noGrp="1" noRot="1" noChangeAspect="1" noTextEdit="1"/>
          </p:cNvSpPr>
          <p:nvPr>
            <p:ph type="sldImg"/>
          </p:nvPr>
        </p:nvSpPr>
        <p:spPr>
          <a:xfrm>
            <a:off x="992188" y="768350"/>
            <a:ext cx="5114925" cy="3836988"/>
          </a:xfrm>
          <a:prstGeom prst="rect">
            <a:avLst/>
          </a:prstGeom>
          <a:noFill/>
          <a:ln w="9525" cap="flat" cmpd="sng">
            <a:solidFill>
              <a:srgbClr val="000000"/>
            </a:solidFill>
            <a:prstDash val="solid"/>
            <a:miter/>
            <a:headEnd type="none" w="med" len="med"/>
            <a:tailEnd type="none" w="med" len="med"/>
          </a:ln>
        </p:spPr>
      </p:sp>
      <p:sp>
        <p:nvSpPr>
          <p:cNvPr id="8197" name="Rectangle 5"/>
          <p:cNvSpPr>
            <a:spLocks noGrp="1" noChangeArrowheads="1"/>
          </p:cNvSpPr>
          <p:nvPr>
            <p:ph type="body" sz="quarter" idx="3"/>
          </p:nvPr>
        </p:nvSpPr>
        <p:spPr bwMode="auto">
          <a:xfrm>
            <a:off x="946150" y="4860925"/>
            <a:ext cx="5207000" cy="4605338"/>
          </a:xfrm>
          <a:prstGeom prst="rect">
            <a:avLst/>
          </a:prstGeom>
          <a:noFill/>
          <a:ln w="9525">
            <a:noFill/>
            <a:miter lim="800000"/>
          </a:ln>
          <a:effectLst/>
        </p:spPr>
        <p:txBody>
          <a:bodyPr vert="horz" wrap="square" lIns="99048" tIns="49524" rIns="99048" bIns="49524"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第五级</a:t>
            </a:r>
          </a:p>
        </p:txBody>
      </p:sp>
      <p:sp>
        <p:nvSpPr>
          <p:cNvPr id="8198" name="Rectangle 6"/>
          <p:cNvSpPr>
            <a:spLocks noGrp="1" noChangeArrowheads="1"/>
          </p:cNvSpPr>
          <p:nvPr>
            <p:ph type="ftr" sz="quarter" idx="4"/>
          </p:nvPr>
        </p:nvSpPr>
        <p:spPr bwMode="auto">
          <a:xfrm>
            <a:off x="0" y="9723438"/>
            <a:ext cx="3076575" cy="511175"/>
          </a:xfrm>
          <a:prstGeom prst="rect">
            <a:avLst/>
          </a:prstGeom>
          <a:noFill/>
          <a:ln w="9525">
            <a:noFill/>
            <a:miter lim="800000"/>
          </a:ln>
          <a:effectLst/>
        </p:spPr>
        <p:txBody>
          <a:bodyPr vert="horz" wrap="square" lIns="99048" tIns="49524" rIns="99048" bIns="49524" numCol="1" anchor="b" anchorCtr="0" compatLnSpc="1"/>
          <a:lstStyle>
            <a:lvl1pPr eaLnBrk="1" hangingPunct="1">
              <a:spcBef>
                <a:spcPct val="0"/>
              </a:spcBef>
              <a:buFontTx/>
              <a:buNone/>
              <a:defRPr sz="1300" b="0">
                <a:latin typeface="Arial" panose="020B0604020202020204" pitchFamily="34" charset="0"/>
                <a:ea typeface="宋体" panose="02010600030101010101"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199" name="Rectangle 7"/>
          <p:cNvSpPr>
            <a:spLocks noGrp="1" noChangeArrowheads="1"/>
          </p:cNvSpPr>
          <p:nvPr>
            <p:ph type="sldNum" sz="quarter" idx="5"/>
          </p:nvPr>
        </p:nvSpPr>
        <p:spPr bwMode="auto">
          <a:xfrm>
            <a:off x="4022725" y="9723438"/>
            <a:ext cx="3076575" cy="511175"/>
          </a:xfrm>
          <a:prstGeom prst="rect">
            <a:avLst/>
          </a:prstGeom>
          <a:noFill/>
          <a:ln w="9525">
            <a:noFill/>
            <a:miter lim="800000"/>
          </a:ln>
          <a:effectLst/>
        </p:spPr>
        <p:txBody>
          <a:bodyPr vert="horz" wrap="square" lIns="99048" tIns="49524" rIns="99048" bIns="49524" numCol="1" anchor="b" anchorCtr="0" compatLnSpc="1"/>
          <a:lstStyle/>
          <a:p>
            <a:pPr lvl="0" algn="r" eaLnBrk="1" hangingPunct="1"/>
            <a:fld id="{9A0DB2DC-4C9A-4742-B13C-FB6460FD3503}" type="slidenum">
              <a:rPr lang="zh-CN" altLang="en-US" sz="1300" b="0" dirty="0">
                <a:latin typeface="Arial" panose="020B0604020202020204" pitchFamily="34" charset="0"/>
                <a:ea typeface="楷体_GB2312" pitchFamily="49" charset="-122"/>
              </a:rPr>
              <a:t>‹#›</a:t>
            </a:fld>
            <a:endParaRPr lang="zh-CN" altLang="en-US" sz="1300" b="0" dirty="0">
              <a:latin typeface="Arial" panose="020B0604020202020204" pitchFamily="34" charset="0"/>
              <a:ea typeface="楷体_GB2312" pitchFamily="49" charset="-122"/>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txBox="1">
            <a:spLocks noGrp="1"/>
          </p:cNvSpPr>
          <p:nvPr>
            <p:ph type="sldNum" sz="quarter"/>
          </p:nvPr>
        </p:nvSpPr>
        <p:spPr>
          <a:xfrm>
            <a:off x="4022725" y="9723438"/>
            <a:ext cx="3076575" cy="511175"/>
          </a:xfrm>
          <a:prstGeom prst="rect">
            <a:avLst/>
          </a:prstGeom>
          <a:noFill/>
          <a:ln w="9525">
            <a:noFill/>
          </a:ln>
        </p:spPr>
        <p:txBody>
          <a:bodyPr lIns="99048" tIns="49524" rIns="99048" bIns="49524" anchor="b" anchorCtr="0"/>
          <a:lstStyle/>
          <a:p>
            <a:pPr lvl="0" algn="r" eaLnBrk="1" hangingPunct="1"/>
            <a:fld id="{9A0DB2DC-4C9A-4742-B13C-FB6460FD3503}" type="slidenum">
              <a:rPr lang="zh-CN" altLang="en-US" sz="1300" b="0" dirty="0">
                <a:solidFill>
                  <a:srgbClr val="000000"/>
                </a:solidFill>
                <a:latin typeface="Arial" panose="020B0604020202020204" pitchFamily="34" charset="0"/>
                <a:ea typeface="楷体_GB2312" pitchFamily="49" charset="-122"/>
              </a:rPr>
              <a:t>1</a:t>
            </a:fld>
            <a:endParaRPr lang="zh-CN" altLang="en-US" sz="1300" b="0" dirty="0">
              <a:solidFill>
                <a:srgbClr val="000000"/>
              </a:solidFill>
              <a:latin typeface="Arial" panose="020B0604020202020204" pitchFamily="34" charset="0"/>
              <a:ea typeface="楷体_GB2312" pitchFamily="49" charset="-122"/>
            </a:endParaRPr>
          </a:p>
        </p:txBody>
      </p:sp>
      <p:sp>
        <p:nvSpPr>
          <p:cNvPr id="22531" name="Rectangle 2"/>
          <p:cNvSpPr>
            <a:spLocks noGrp="1" noRot="1" noChangeAspect="1" noTextEdit="1"/>
          </p:cNvSpPr>
          <p:nvPr>
            <p:ph type="sldImg"/>
          </p:nvPr>
        </p:nvSpPr>
        <p:spPr/>
      </p:sp>
      <p:sp>
        <p:nvSpPr>
          <p:cNvPr id="22532" name="Rectangle 3"/>
          <p:cNvSpPr>
            <a:spLocks noGrp="1"/>
          </p:cNvSpPr>
          <p:nvPr>
            <p:ph type="body"/>
          </p:nvPr>
        </p:nvSpPr>
        <p:spPr/>
        <p:txBody>
          <a:bodyPr wrap="square" lIns="99048" tIns="49524" rIns="99048" bIns="49524" anchor="t" anchorCtr="0"/>
          <a:lstStyle/>
          <a:p>
            <a:pPr lvl="0" eaLnBrk="1" hangingPunct="1"/>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p:sp>
      <p:sp>
        <p:nvSpPr>
          <p:cNvPr id="35843" name="备注占位符 2"/>
          <p:cNvSpPr>
            <a:spLocks noGrp="1"/>
          </p:cNvSpPr>
          <p:nvPr>
            <p:ph type="body"/>
          </p:nvPr>
        </p:nvSpPr>
        <p:spPr/>
        <p:txBody>
          <a:bodyPr wrap="square" lIns="99048" tIns="49524" rIns="99048" bIns="49524" anchor="t" anchorCtr="0"/>
          <a:lstStyle/>
          <a:p>
            <a:pPr lvl="0"/>
            <a:endParaRPr lang="zh-CN" altLang="en-US" dirty="0"/>
          </a:p>
        </p:txBody>
      </p:sp>
      <p:sp>
        <p:nvSpPr>
          <p:cNvPr id="35844" name="灯片编号占位符 3"/>
          <p:cNvSpPr txBox="1">
            <a:spLocks noGrp="1"/>
          </p:cNvSpPr>
          <p:nvPr>
            <p:ph type="sldNum" sz="quarter"/>
          </p:nvPr>
        </p:nvSpPr>
        <p:spPr>
          <a:xfrm>
            <a:off x="4022725" y="9723438"/>
            <a:ext cx="3076575" cy="511175"/>
          </a:xfrm>
          <a:prstGeom prst="rect">
            <a:avLst/>
          </a:prstGeom>
          <a:noFill/>
          <a:ln w="9525">
            <a:noFill/>
          </a:ln>
        </p:spPr>
        <p:txBody>
          <a:bodyPr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楷体_GB2312" pitchFamily="49" charset="-122"/>
              </a:rPr>
              <a:t>13</a:t>
            </a:fld>
            <a:endParaRPr lang="zh-CN" altLang="en-US" sz="1300" b="0" dirty="0">
              <a:latin typeface="Arial" panose="020B0604020202020204" pitchFamily="34" charset="0"/>
              <a:ea typeface="楷体_GB2312" pitchFamily="49"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p:sp>
      <p:sp>
        <p:nvSpPr>
          <p:cNvPr id="54275" name="备注占位符 2"/>
          <p:cNvSpPr>
            <a:spLocks noGrp="1"/>
          </p:cNvSpPr>
          <p:nvPr>
            <p:ph type="body"/>
          </p:nvPr>
        </p:nvSpPr>
        <p:spPr/>
        <p:txBody>
          <a:bodyPr wrap="square" lIns="99048" tIns="49524" rIns="99048" bIns="49524" anchor="t" anchorCtr="0"/>
          <a:lstStyle/>
          <a:p>
            <a:pPr lvl="0"/>
            <a:endParaRPr lang="zh-CN" altLang="en-US" dirty="0"/>
          </a:p>
        </p:txBody>
      </p:sp>
      <p:sp>
        <p:nvSpPr>
          <p:cNvPr id="54276" name="灯片编号占位符 3"/>
          <p:cNvSpPr txBox="1">
            <a:spLocks noGrp="1"/>
          </p:cNvSpPr>
          <p:nvPr>
            <p:ph type="sldNum" sz="quarter"/>
          </p:nvPr>
        </p:nvSpPr>
        <p:spPr>
          <a:xfrm>
            <a:off x="4022725" y="9723438"/>
            <a:ext cx="3076575" cy="511175"/>
          </a:xfrm>
          <a:prstGeom prst="rect">
            <a:avLst/>
          </a:prstGeom>
          <a:noFill/>
          <a:ln w="9525">
            <a:noFill/>
          </a:ln>
        </p:spPr>
        <p:txBody>
          <a:bodyPr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楷体_GB2312" pitchFamily="49" charset="-122"/>
              </a:rPr>
              <a:t>30</a:t>
            </a:fld>
            <a:endParaRPr lang="zh-CN" altLang="en-US" sz="1300" b="0" dirty="0">
              <a:latin typeface="Arial" panose="020B0604020202020204" pitchFamily="34" charset="0"/>
              <a:ea typeface="楷体_GB2312" pitchFamily="49"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幻灯片图像占位符 1"/>
          <p:cNvSpPr>
            <a:spLocks noGrp="1" noRot="1" noChangeAspect="1" noTextEdit="1"/>
          </p:cNvSpPr>
          <p:nvPr>
            <p:ph type="sldImg"/>
          </p:nvPr>
        </p:nvSpPr>
        <p:spPr/>
      </p:sp>
      <p:sp>
        <p:nvSpPr>
          <p:cNvPr id="95235" name="备注占位符 2"/>
          <p:cNvSpPr>
            <a:spLocks noGrp="1"/>
          </p:cNvSpPr>
          <p:nvPr>
            <p:ph type="body"/>
          </p:nvPr>
        </p:nvSpPr>
        <p:spPr/>
        <p:txBody>
          <a:bodyPr wrap="square" lIns="99048" tIns="49524" rIns="99048" bIns="49524" anchor="t" anchorCtr="0"/>
          <a:lstStyle/>
          <a:p>
            <a:pPr lvl="0"/>
            <a:r>
              <a:rPr lang="zh-CN" altLang="en-US" dirty="0"/>
              <a:t>在</a:t>
            </a:r>
            <a:r>
              <a:rPr lang="en-US" altLang="zh-CN" dirty="0"/>
              <a:t>STJ</a:t>
            </a:r>
            <a:r>
              <a:rPr lang="zh-CN" altLang="en-US" dirty="0"/>
              <a:t>关系模式中，没有非键属性。</a:t>
            </a:r>
            <a:r>
              <a:rPr lang="en-US" altLang="zh-CN" dirty="0"/>
              <a:t>S,T,J</a:t>
            </a:r>
            <a:r>
              <a:rPr lang="zh-CN" altLang="en-US" dirty="0"/>
              <a:t>都是键属性。</a:t>
            </a:r>
          </a:p>
        </p:txBody>
      </p:sp>
      <p:sp>
        <p:nvSpPr>
          <p:cNvPr id="95236" name="灯片编号占位符 3"/>
          <p:cNvSpPr txBox="1">
            <a:spLocks noGrp="1"/>
          </p:cNvSpPr>
          <p:nvPr>
            <p:ph type="sldNum" sz="quarter"/>
          </p:nvPr>
        </p:nvSpPr>
        <p:spPr>
          <a:xfrm>
            <a:off x="4022725" y="9723438"/>
            <a:ext cx="3076575" cy="511175"/>
          </a:xfrm>
          <a:prstGeom prst="rect">
            <a:avLst/>
          </a:prstGeom>
          <a:noFill/>
          <a:ln w="9525">
            <a:noFill/>
          </a:ln>
        </p:spPr>
        <p:txBody>
          <a:bodyPr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楷体_GB2312" pitchFamily="49" charset="-122"/>
              </a:rPr>
              <a:t>69</a:t>
            </a:fld>
            <a:endParaRPr lang="zh-CN" altLang="en-US" sz="1300" b="0" dirty="0">
              <a:latin typeface="Arial" panose="020B0604020202020204" pitchFamily="34" charset="0"/>
              <a:ea typeface="楷体_GB2312" pitchFamily="49"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幻灯片图像占位符 1"/>
          <p:cNvSpPr>
            <a:spLocks noGrp="1" noRot="1" noChangeAspect="1" noTextEdit="1"/>
          </p:cNvSpPr>
          <p:nvPr>
            <p:ph type="sldImg"/>
          </p:nvPr>
        </p:nvSpPr>
        <p:spPr/>
      </p:sp>
      <p:sp>
        <p:nvSpPr>
          <p:cNvPr id="99331" name="备注占位符 2"/>
          <p:cNvSpPr>
            <a:spLocks noGrp="1"/>
          </p:cNvSpPr>
          <p:nvPr>
            <p:ph type="body"/>
          </p:nvPr>
        </p:nvSpPr>
        <p:spPr/>
        <p:txBody>
          <a:bodyPr wrap="square" lIns="99048" tIns="49524" rIns="99048" bIns="49524" anchor="t" anchorCtr="0"/>
          <a:lstStyle/>
          <a:p>
            <a:pPr lvl="0"/>
            <a:r>
              <a:rPr lang="zh-CN" altLang="en-US" dirty="0"/>
              <a:t>思考：将</a:t>
            </a:r>
            <a:r>
              <a:rPr lang="en-US" altLang="zh-CN" dirty="0"/>
              <a:t>STJ</a:t>
            </a:r>
            <a:r>
              <a:rPr lang="zh-CN" altLang="en-US" dirty="0"/>
              <a:t>分解成：</a:t>
            </a:r>
            <a:r>
              <a:rPr lang="en-US" altLang="zh-CN" dirty="0"/>
              <a:t>SJ(S,J) </a:t>
            </a:r>
            <a:r>
              <a:rPr lang="zh-CN" altLang="en-US" dirty="0"/>
              <a:t>和</a:t>
            </a:r>
            <a:r>
              <a:rPr lang="en-US" altLang="zh-CN" dirty="0"/>
              <a:t>ST(S,T)</a:t>
            </a:r>
            <a:r>
              <a:rPr lang="zh-CN" altLang="en-US" dirty="0"/>
              <a:t>如何？</a:t>
            </a:r>
          </a:p>
        </p:txBody>
      </p:sp>
      <p:sp>
        <p:nvSpPr>
          <p:cNvPr id="99332" name="灯片编号占位符 3"/>
          <p:cNvSpPr txBox="1">
            <a:spLocks noGrp="1"/>
          </p:cNvSpPr>
          <p:nvPr>
            <p:ph type="sldNum" sz="quarter"/>
          </p:nvPr>
        </p:nvSpPr>
        <p:spPr>
          <a:xfrm>
            <a:off x="4022725" y="9723438"/>
            <a:ext cx="3076575" cy="511175"/>
          </a:xfrm>
          <a:prstGeom prst="rect">
            <a:avLst/>
          </a:prstGeom>
          <a:noFill/>
          <a:ln w="9525">
            <a:noFill/>
          </a:ln>
        </p:spPr>
        <p:txBody>
          <a:bodyPr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楷体_GB2312" pitchFamily="49" charset="-122"/>
              </a:rPr>
              <a:t>72</a:t>
            </a:fld>
            <a:endParaRPr lang="zh-CN" altLang="en-US" sz="1300" b="0" dirty="0">
              <a:latin typeface="Arial" panose="020B0604020202020204" pitchFamily="34" charset="0"/>
              <a:ea typeface="楷体_GB2312" pitchFamily="49"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txBox="1">
            <a:spLocks noGrp="1"/>
          </p:cNvSpPr>
          <p:nvPr>
            <p:ph type="sldNum" sz="quarter"/>
          </p:nvPr>
        </p:nvSpPr>
        <p:spPr>
          <a:xfrm>
            <a:off x="4022725" y="9723438"/>
            <a:ext cx="3076575" cy="511175"/>
          </a:xfrm>
          <a:prstGeom prst="rect">
            <a:avLst/>
          </a:prstGeom>
          <a:noFill/>
          <a:ln w="9525">
            <a:noFill/>
          </a:ln>
        </p:spPr>
        <p:txBody>
          <a:bodyPr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楷体_GB2312" pitchFamily="49" charset="-122"/>
              </a:rPr>
              <a:t>128</a:t>
            </a:fld>
            <a:endParaRPr lang="zh-CN" altLang="en-US" sz="1300" b="0" dirty="0">
              <a:latin typeface="Arial" panose="020B0604020202020204" pitchFamily="34" charset="0"/>
              <a:ea typeface="楷体_GB2312" pitchFamily="49" charset="-122"/>
            </a:endParaRPr>
          </a:p>
        </p:txBody>
      </p:sp>
      <p:sp>
        <p:nvSpPr>
          <p:cNvPr id="156675" name="Rectangle 2"/>
          <p:cNvSpPr>
            <a:spLocks noGrp="1" noRot="1" noChangeAspect="1" noTextEdit="1"/>
          </p:cNvSpPr>
          <p:nvPr>
            <p:ph type="sldImg"/>
          </p:nvPr>
        </p:nvSpPr>
        <p:spPr/>
      </p:sp>
      <p:sp>
        <p:nvSpPr>
          <p:cNvPr id="156676" name="Rectangle 3"/>
          <p:cNvSpPr>
            <a:spLocks noGrp="1"/>
          </p:cNvSpPr>
          <p:nvPr>
            <p:ph type="body"/>
          </p:nvPr>
        </p:nvSpPr>
        <p:spPr/>
        <p:txBody>
          <a:bodyPr wrap="square" lIns="99048" tIns="49524" rIns="99048" bIns="49524" anchor="t" anchorCtr="0"/>
          <a:lstStyle/>
          <a:p>
            <a:pPr lvl="0" eaLnBrk="1" hangingPunct="1"/>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3074" name="Picture 2" descr="j0296302"/>
          <p:cNvPicPr>
            <a:picLocks noChangeAspect="1"/>
          </p:cNvPicPr>
          <p:nvPr/>
        </p:nvPicPr>
        <p:blipFill>
          <a:blip r:embed="rId2"/>
          <a:stretch>
            <a:fillRect/>
          </a:stretch>
        </p:blipFill>
        <p:spPr>
          <a:xfrm>
            <a:off x="0" y="5513388"/>
            <a:ext cx="1838325" cy="1344612"/>
          </a:xfrm>
          <a:prstGeom prst="rect">
            <a:avLst/>
          </a:prstGeom>
          <a:noFill/>
          <a:ln w="9525">
            <a:noFill/>
          </a:ln>
        </p:spPr>
      </p:pic>
      <p:pic>
        <p:nvPicPr>
          <p:cNvPr id="3075" name="Picture 6"/>
          <p:cNvPicPr>
            <a:picLocks noChangeAspect="1"/>
          </p:cNvPicPr>
          <p:nvPr userDrawn="1"/>
        </p:nvPicPr>
        <p:blipFill>
          <a:blip r:embed="rId3"/>
          <a:stretch>
            <a:fillRect/>
          </a:stretch>
        </p:blipFill>
        <p:spPr>
          <a:xfrm>
            <a:off x="0" y="0"/>
            <a:ext cx="1331913" cy="1193800"/>
          </a:xfrm>
          <a:prstGeom prst="rect">
            <a:avLst/>
          </a:prstGeom>
          <a:noFill/>
          <a:ln w="9525">
            <a:noFill/>
          </a:ln>
        </p:spPr>
      </p:pic>
      <p:sp>
        <p:nvSpPr>
          <p:cNvPr id="6148" name="Rectangle 4"/>
          <p:cNvSpPr>
            <a:spLocks noGrp="1" noChangeArrowheads="1"/>
          </p:cNvSpPr>
          <p:nvPr>
            <p:ph type="ctrTitle"/>
          </p:nvPr>
        </p:nvSpPr>
        <p:spPr>
          <a:xfrm>
            <a:off x="609600" y="1447800"/>
            <a:ext cx="8382000" cy="2689225"/>
          </a:xfrm>
          <a:noFill/>
        </p:spPr>
        <p:txBody>
          <a:bodyPr/>
          <a:lstStyle>
            <a:lvl1pPr>
              <a:defRPr sz="6600">
                <a:effectLst>
                  <a:outerShdw blurRad="38100" dist="38100" dir="2700000" algn="tl">
                    <a:srgbClr val="C0C0C0"/>
                  </a:outerShdw>
                </a:effectLst>
              </a:defRPr>
            </a:lvl1pPr>
          </a:lstStyle>
          <a:p>
            <a:r>
              <a:rPr lang="zh-CN" altLang="en-US" noProof="1"/>
              <a:t>单击此处编辑母版标题样式</a:t>
            </a:r>
          </a:p>
        </p:txBody>
      </p:sp>
      <p:sp>
        <p:nvSpPr>
          <p:cNvPr id="6149" name="Rectangle 5"/>
          <p:cNvSpPr>
            <a:spLocks noGrp="1" noChangeArrowheads="1"/>
          </p:cNvSpPr>
          <p:nvPr>
            <p:ph type="subTitle" idx="1"/>
          </p:nvPr>
        </p:nvSpPr>
        <p:spPr>
          <a:xfrm>
            <a:off x="2362200" y="4343400"/>
            <a:ext cx="4419600" cy="1447800"/>
          </a:xfrm>
        </p:spPr>
        <p:txBody>
          <a:bodyPr/>
          <a:lstStyle>
            <a:lvl1pPr marL="0" indent="0" algn="ctr">
              <a:buFontTx/>
              <a:buNone/>
              <a:defRPr/>
            </a:lvl1pPr>
          </a:lstStyle>
          <a:p>
            <a:r>
              <a:rPr lang="zh-CN" altLang="en-US" noProof="1"/>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53250" y="0"/>
            <a:ext cx="2190750" cy="6126163"/>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381000" y="0"/>
            <a:ext cx="6419850" cy="6126163"/>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90600" y="0"/>
            <a:ext cx="8153400" cy="1066800"/>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381000" y="1600200"/>
            <a:ext cx="4038600"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572000" y="1600200"/>
            <a:ext cx="4038600"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990600" y="0"/>
            <a:ext cx="8153400" cy="1066800"/>
          </a:xfrm>
        </p:spPr>
        <p:txBody>
          <a:bodyPr/>
          <a:lstStyle/>
          <a:p>
            <a:r>
              <a:rPr lang="zh-CN" altLang="en-US" noProof="1"/>
              <a:t>单击此处编辑母版标题样式</a:t>
            </a:r>
          </a:p>
        </p:txBody>
      </p:sp>
      <p:sp>
        <p:nvSpPr>
          <p:cNvPr id="3" name="内容占位符 2"/>
          <p:cNvSpPr>
            <a:spLocks noGrp="1"/>
          </p:cNvSpPr>
          <p:nvPr>
            <p:ph sz="half" idx="1"/>
          </p:nvPr>
        </p:nvSpPr>
        <p:spPr>
          <a:xfrm>
            <a:off x="381000" y="1600200"/>
            <a:ext cx="4038600"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quarter" idx="2"/>
          </p:nvPr>
        </p:nvSpPr>
        <p:spPr>
          <a:xfrm>
            <a:off x="4572000" y="1600200"/>
            <a:ext cx="4038600" cy="21859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内容占位符 4"/>
          <p:cNvSpPr>
            <a:spLocks noGrp="1"/>
          </p:cNvSpPr>
          <p:nvPr>
            <p:ph sz="quarter" idx="3"/>
          </p:nvPr>
        </p:nvSpPr>
        <p:spPr>
          <a:xfrm>
            <a:off x="4572000" y="3938588"/>
            <a:ext cx="4038600" cy="218757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6" name="日期占位符 5"/>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7" name="页脚占位符 6"/>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8" name="灯片编号占位符 7"/>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4098" name="Rectangle 7"/>
          <p:cNvSpPr/>
          <p:nvPr/>
        </p:nvSpPr>
        <p:spPr>
          <a:xfrm>
            <a:off x="0" y="0"/>
            <a:ext cx="9144000" cy="1052513"/>
          </a:xfrm>
          <a:prstGeom prst="rect">
            <a:avLst/>
          </a:prstGeom>
          <a:gradFill rotWithShape="0">
            <a:gsLst>
              <a:gs pos="0">
                <a:srgbClr val="45A2FF"/>
              </a:gs>
              <a:gs pos="100000">
                <a:srgbClr val="FFFFFF"/>
              </a:gs>
            </a:gsLst>
            <a:path path="rect">
              <a:fillToRect l="100000" b="100000"/>
            </a:path>
            <a:tileRect/>
          </a:gradFill>
          <a:ln w="9525">
            <a:noFill/>
          </a:ln>
        </p:spPr>
        <p:txBody>
          <a:bodyPr wrap="none" anchor="ctr" anchorCtr="0"/>
          <a:lstStyle/>
          <a:p>
            <a:pPr lvl="0" algn="ctr" eaLnBrk="1" hangingPunct="1"/>
            <a:r>
              <a:rPr lang="zh-CN" altLang="en-US" sz="3600" dirty="0">
                <a:solidFill>
                  <a:srgbClr val="0066FF"/>
                </a:solidFill>
                <a:latin typeface="Times New Roman" panose="02020603050405020304" pitchFamily="18" charset="0"/>
                <a:ea typeface="楷体_GB2312" pitchFamily="49" charset="-122"/>
              </a:rPr>
              <a:t>物联网与泛在智能研究中心</a:t>
            </a:r>
            <a:endParaRPr lang="en-US" altLang="zh-CN" sz="3600" dirty="0">
              <a:solidFill>
                <a:srgbClr val="0066FF"/>
              </a:solidFill>
              <a:latin typeface="Times New Roman" panose="02020603050405020304" pitchFamily="18" charset="0"/>
              <a:ea typeface="楷体_GB2312" pitchFamily="49" charset="-122"/>
            </a:endParaRPr>
          </a:p>
        </p:txBody>
      </p:sp>
      <p:pic>
        <p:nvPicPr>
          <p:cNvPr id="4099" name="Picture 2" descr="j0296302"/>
          <p:cNvPicPr>
            <a:picLocks noChangeAspect="1"/>
          </p:cNvPicPr>
          <p:nvPr/>
        </p:nvPicPr>
        <p:blipFill>
          <a:blip r:embed="rId2"/>
          <a:stretch>
            <a:fillRect/>
          </a:stretch>
        </p:blipFill>
        <p:spPr>
          <a:xfrm>
            <a:off x="0" y="5513388"/>
            <a:ext cx="1838325" cy="1344612"/>
          </a:xfrm>
          <a:prstGeom prst="rect">
            <a:avLst/>
          </a:prstGeom>
          <a:noFill/>
          <a:ln w="9525">
            <a:noFill/>
          </a:ln>
        </p:spPr>
      </p:pic>
      <p:pic>
        <p:nvPicPr>
          <p:cNvPr id="4100" name="Picture 6"/>
          <p:cNvPicPr>
            <a:picLocks noChangeAspect="1"/>
          </p:cNvPicPr>
          <p:nvPr userDrawn="1"/>
        </p:nvPicPr>
        <p:blipFill>
          <a:blip r:embed="rId3"/>
          <a:stretch>
            <a:fillRect/>
          </a:stretch>
        </p:blipFill>
        <p:spPr>
          <a:xfrm>
            <a:off x="0" y="0"/>
            <a:ext cx="1331913" cy="1193800"/>
          </a:xfrm>
          <a:prstGeom prst="rect">
            <a:avLst/>
          </a:prstGeom>
          <a:noFill/>
          <a:ln w="9525">
            <a:noFill/>
          </a:ln>
        </p:spPr>
      </p:pic>
      <p:sp>
        <p:nvSpPr>
          <p:cNvPr id="6148" name="Rectangle 4"/>
          <p:cNvSpPr>
            <a:spLocks noGrp="1" noChangeArrowheads="1"/>
          </p:cNvSpPr>
          <p:nvPr>
            <p:ph type="ctrTitle"/>
          </p:nvPr>
        </p:nvSpPr>
        <p:spPr>
          <a:xfrm>
            <a:off x="609600" y="1447800"/>
            <a:ext cx="8382000" cy="2689225"/>
          </a:xfrm>
          <a:noFill/>
        </p:spPr>
        <p:txBody>
          <a:bodyPr/>
          <a:lstStyle>
            <a:lvl1pPr>
              <a:defRPr sz="6600">
                <a:effectLst>
                  <a:outerShdw blurRad="38100" dist="38100" dir="2700000" algn="tl">
                    <a:srgbClr val="C0C0C0"/>
                  </a:outerShdw>
                </a:effectLst>
              </a:defRPr>
            </a:lvl1pPr>
          </a:lstStyle>
          <a:p>
            <a:r>
              <a:rPr lang="zh-CN" altLang="en-US" noProof="1"/>
              <a:t>单击此处编辑母版标题样式</a:t>
            </a:r>
          </a:p>
        </p:txBody>
      </p:sp>
      <p:sp>
        <p:nvSpPr>
          <p:cNvPr id="6149" name="Rectangle 5"/>
          <p:cNvSpPr>
            <a:spLocks noGrp="1" noChangeArrowheads="1"/>
          </p:cNvSpPr>
          <p:nvPr>
            <p:ph type="subTitle" idx="1"/>
          </p:nvPr>
        </p:nvSpPr>
        <p:spPr>
          <a:xfrm>
            <a:off x="2362200" y="4343400"/>
            <a:ext cx="4419600" cy="1447800"/>
          </a:xfrm>
        </p:spPr>
        <p:txBody>
          <a:bodyPr/>
          <a:lstStyle>
            <a:lvl1pPr marL="0" indent="0" algn="ctr">
              <a:buFontTx/>
              <a:buNone/>
              <a:defRPr/>
            </a:lvl1pPr>
          </a:lstStyle>
          <a:p>
            <a:r>
              <a:rPr lang="zh-CN" altLang="en-US" noProof="1"/>
              <a:t>单击此处编辑母版副标题样式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10" name="Rectangle 6"/>
          <p:cNvSpPr>
            <a:spLocks noGrp="1" noChangeArrowheads="1"/>
          </p:cNvSpPr>
          <p:nvPr>
            <p:ph type="dt" sz="half" idx="2"/>
          </p:nvPr>
        </p:nvSpPr>
        <p:spPr bwMode="auto">
          <a:xfrm>
            <a:off x="914400" y="6553200"/>
            <a:ext cx="1600200" cy="304800"/>
          </a:xfrm>
          <a:prstGeom prst="rect">
            <a:avLst/>
          </a:prstGeom>
          <a:ln>
            <a:miter lim="800000"/>
          </a:ln>
        </p:spPr>
        <p:txBody>
          <a:bodyPr vert="horz" wrap="square" lIns="91440" tIns="45720" rIns="91440" bIns="45720" numCol="1" anchor="t" anchorCtr="0" compatLnSpc="1"/>
          <a:lstStyle>
            <a:lvl1pPr>
              <a:spcBef>
                <a:spcPct val="20000"/>
              </a:spcBef>
              <a:buFontTx/>
              <a:buChar char="–"/>
              <a:defRPr noProof="1" dirty="0">
                <a:effectLst>
                  <a:outerShdw blurRad="38100" dist="38100" dir="2700000">
                    <a:srgbClr val="C0C0C0"/>
                  </a:outerShdw>
                </a:effectLst>
                <a:ea typeface="楷体_GB2312" pitchFamily="49" charset="-122"/>
              </a:defRPr>
            </a:lvl1pPr>
          </a:lstStyle>
          <a:p>
            <a:pPr marL="0" marR="0" lvl="0" indent="0" algn="l" defTabSz="914400" rtl="0" eaLnBrk="1" fontAlgn="base" latinLnBrk="0" hangingPunct="1">
              <a:lnSpc>
                <a:spcPct val="100000"/>
              </a:lnSpc>
              <a:spcBef>
                <a:spcPct val="20000"/>
              </a:spcBef>
              <a:spcAft>
                <a:spcPct val="0"/>
              </a:spcAft>
              <a:buClrTx/>
              <a:buSzTx/>
              <a:buFontTx/>
              <a:buChar char="–"/>
              <a:defRPr/>
            </a:pPr>
            <a:fld id="{BB962C8B-B14F-4D97-AF65-F5344CB8AC3E}" type="datetime1">
              <a:rPr kumimoji="0" lang="zh-CN" altLang="en-US" sz="1200" b="1" i="0" u="none" strike="noStrike" kern="1200" cap="none" spc="0" normalizeH="0" baseline="0" noProof="1" dirty="0">
                <a:ln>
                  <a:noFill/>
                </a:ln>
                <a:solidFill>
                  <a:srgbClr val="003399"/>
                </a:solidFill>
                <a:effectLst>
                  <a:outerShdw blurRad="38100" dist="38100" dir="2700000">
                    <a:srgbClr val="C0C0C0"/>
                  </a:outerShdw>
                </a:effectLst>
                <a:uLnTx/>
                <a:uFillTx/>
                <a:latin typeface="Arial" panose="020B0604020202020204" pitchFamily="34" charset="0"/>
                <a:ea typeface="楷体_GB2312" pitchFamily="49" charset="-122"/>
                <a:cs typeface="+mn-cs"/>
              </a:rPr>
              <a:t>2023/11/14</a:t>
            </a:fld>
            <a:endParaRPr kumimoji="0" lang="zh-CN" altLang="en-US" sz="1200" b="1" i="0" u="none" strike="noStrike" kern="1200" cap="none" spc="0" normalizeH="0" baseline="0" noProof="1">
              <a:ln>
                <a:noFill/>
              </a:ln>
              <a:solidFill>
                <a:srgbClr val="003399"/>
              </a:solidFill>
              <a:effectLst>
                <a:outerShdw blurRad="38100" dist="38100" dir="2700000">
                  <a:srgbClr val="C0C0C0"/>
                </a:outerShdw>
              </a:effectLst>
              <a:uLnTx/>
              <a:uFillTx/>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ln>
            <a:miter lim="800000"/>
          </a:ln>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ctr" defTabSz="914400" rtl="0" eaLnBrk="1" fontAlgn="base" latinLnBrk="0" hangingPunct="1">
              <a:lnSpc>
                <a:spcPct val="100000"/>
              </a:lnSpc>
              <a:spcBef>
                <a:spcPct val="20000"/>
              </a:spcBef>
              <a:spcAft>
                <a:spcPct val="0"/>
              </a:spcAft>
              <a:buClrTx/>
              <a:buSzTx/>
              <a:buFontTx/>
              <a:buChar char="–"/>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楷体_GB2312" pitchFamily="49" charset="-122"/>
                <a:cs typeface="+mn-cs"/>
              </a:rPr>
              <a:t>HIT-DBLAB</a:t>
            </a:r>
          </a:p>
        </p:txBody>
      </p:sp>
      <p:sp>
        <p:nvSpPr>
          <p:cNvPr id="12" name="Rectangle 8"/>
          <p:cNvSpPr>
            <a:spLocks noGrp="1" noChangeArrowheads="1"/>
          </p:cNvSpPr>
          <p:nvPr>
            <p:ph type="sldNum" sz="quarter" idx="4"/>
          </p:nvPr>
        </p:nvSpPr>
        <p:spPr bwMode="auto">
          <a:xfrm>
            <a:off x="8763000" y="6629400"/>
            <a:ext cx="381000" cy="228600"/>
          </a:xfrm>
          <a:prstGeom prst="rect">
            <a:avLst/>
          </a:prstGeom>
          <a:ln>
            <a:miter lim="800000"/>
          </a:ln>
        </p:spPr>
        <p:txBody>
          <a:bodyPr vert="horz" wrap="square" lIns="91440" tIns="45720" rIns="91440" bIns="45720" numCol="1" anchor="t" anchorCtr="0" compatLnSpc="1"/>
          <a:lstStyle/>
          <a:p>
            <a:pPr algn="r" eaLnBrk="1" hangingPunct="1">
              <a:spcBef>
                <a:spcPct val="20000"/>
              </a:spcBef>
              <a:buChar char="–"/>
            </a:pPr>
            <a:fld id="{9A0DB2DC-4C9A-4742-B13C-FB6460FD3503}" type="slidenum">
              <a:rPr lang="zh-CN" altLang="en-US" dirty="0">
                <a:latin typeface="楷体_GB2312" pitchFamily="49" charset="-122"/>
                <a:ea typeface="楷体_GB2312" pitchFamily="49" charset="-122"/>
              </a:rPr>
              <a:t>‹#›</a:t>
            </a:fld>
            <a:endParaRPr lang="zh-CN" altLang="en-US" dirty="0">
              <a:latin typeface="楷体_GB2312" pitchFamily="49" charset="-122"/>
              <a:ea typeface="楷体_GB2312" pitchFamily="49" charset="-122"/>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10" name="Rectangle 6"/>
          <p:cNvSpPr>
            <a:spLocks noGrp="1" noChangeArrowheads="1"/>
          </p:cNvSpPr>
          <p:nvPr>
            <p:ph type="dt" sz="half" idx="2"/>
          </p:nvPr>
        </p:nvSpPr>
        <p:spPr bwMode="auto">
          <a:xfrm>
            <a:off x="914400" y="6553200"/>
            <a:ext cx="1600200" cy="304800"/>
          </a:xfrm>
          <a:prstGeom prst="rect">
            <a:avLst/>
          </a:prstGeom>
          <a:ln>
            <a:miter lim="800000"/>
          </a:ln>
        </p:spPr>
        <p:txBody>
          <a:bodyPr vert="horz" wrap="square" lIns="91440" tIns="45720" rIns="91440" bIns="45720" numCol="1" anchor="t" anchorCtr="0" compatLnSpc="1"/>
          <a:lstStyle>
            <a:lvl1pPr>
              <a:spcBef>
                <a:spcPct val="20000"/>
              </a:spcBef>
              <a:buFontTx/>
              <a:buChar char="–"/>
              <a:defRPr noProof="1" dirty="0">
                <a:effectLst>
                  <a:outerShdw blurRad="38100" dist="38100" dir="2700000">
                    <a:srgbClr val="C0C0C0"/>
                  </a:outerShdw>
                </a:effectLst>
                <a:ea typeface="楷体_GB2312" pitchFamily="49" charset="-122"/>
              </a:defRPr>
            </a:lvl1pPr>
          </a:lstStyle>
          <a:p>
            <a:pPr marL="0" marR="0" lvl="0" indent="0" algn="l" defTabSz="914400" rtl="0" eaLnBrk="1" fontAlgn="base" latinLnBrk="0" hangingPunct="1">
              <a:lnSpc>
                <a:spcPct val="100000"/>
              </a:lnSpc>
              <a:spcBef>
                <a:spcPct val="20000"/>
              </a:spcBef>
              <a:spcAft>
                <a:spcPct val="0"/>
              </a:spcAft>
              <a:buClrTx/>
              <a:buSzTx/>
              <a:buFontTx/>
              <a:buChar char="–"/>
              <a:defRPr/>
            </a:pPr>
            <a:fld id="{BB962C8B-B14F-4D97-AF65-F5344CB8AC3E}" type="datetime1">
              <a:rPr kumimoji="0" lang="zh-CN" altLang="en-US" sz="1200" b="1" i="0" u="none" strike="noStrike" kern="1200" cap="none" spc="0" normalizeH="0" baseline="0" noProof="1" dirty="0">
                <a:ln>
                  <a:noFill/>
                </a:ln>
                <a:solidFill>
                  <a:srgbClr val="003399"/>
                </a:solidFill>
                <a:effectLst>
                  <a:outerShdw blurRad="38100" dist="38100" dir="2700000">
                    <a:srgbClr val="C0C0C0"/>
                  </a:outerShdw>
                </a:effectLst>
                <a:uLnTx/>
                <a:uFillTx/>
                <a:latin typeface="Arial" panose="020B0604020202020204" pitchFamily="34" charset="0"/>
                <a:ea typeface="楷体_GB2312" pitchFamily="49" charset="-122"/>
                <a:cs typeface="+mn-cs"/>
              </a:rPr>
              <a:t>2023/11/14</a:t>
            </a:fld>
            <a:endParaRPr kumimoji="0" lang="zh-CN" altLang="en-US" sz="1200" b="1" i="0" u="none" strike="noStrike" kern="1200" cap="none" spc="0" normalizeH="0" baseline="0" noProof="1">
              <a:ln>
                <a:noFill/>
              </a:ln>
              <a:solidFill>
                <a:srgbClr val="003399"/>
              </a:solidFill>
              <a:effectLst>
                <a:outerShdw blurRad="38100" dist="38100" dir="2700000">
                  <a:srgbClr val="C0C0C0"/>
                </a:outerShdw>
              </a:effectLst>
              <a:uLnTx/>
              <a:uFillTx/>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ln>
            <a:miter lim="800000"/>
          </a:ln>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ctr" defTabSz="914400" rtl="0" eaLnBrk="1" fontAlgn="base" latinLnBrk="0" hangingPunct="1">
              <a:lnSpc>
                <a:spcPct val="100000"/>
              </a:lnSpc>
              <a:spcBef>
                <a:spcPct val="20000"/>
              </a:spcBef>
              <a:spcAft>
                <a:spcPct val="0"/>
              </a:spcAft>
              <a:buClrTx/>
              <a:buSzTx/>
              <a:buFontTx/>
              <a:buChar char="–"/>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楷体_GB2312" pitchFamily="49" charset="-122"/>
                <a:cs typeface="+mn-cs"/>
              </a:rPr>
              <a:t>HIT-DBLAB</a:t>
            </a:r>
          </a:p>
        </p:txBody>
      </p:sp>
      <p:sp>
        <p:nvSpPr>
          <p:cNvPr id="12" name="Rectangle 8"/>
          <p:cNvSpPr>
            <a:spLocks noGrp="1" noChangeArrowheads="1"/>
          </p:cNvSpPr>
          <p:nvPr>
            <p:ph type="sldNum" sz="quarter" idx="4"/>
          </p:nvPr>
        </p:nvSpPr>
        <p:spPr bwMode="auto">
          <a:xfrm>
            <a:off x="8763000" y="6629400"/>
            <a:ext cx="381000" cy="228600"/>
          </a:xfrm>
          <a:prstGeom prst="rect">
            <a:avLst/>
          </a:prstGeom>
          <a:ln>
            <a:miter lim="800000"/>
          </a:ln>
        </p:spPr>
        <p:txBody>
          <a:bodyPr vert="horz" wrap="square" lIns="91440" tIns="45720" rIns="91440" bIns="45720" numCol="1" anchor="t" anchorCtr="0" compatLnSpc="1"/>
          <a:lstStyle/>
          <a:p>
            <a:pPr algn="r" eaLnBrk="1" hangingPunct="1">
              <a:spcBef>
                <a:spcPct val="20000"/>
              </a:spcBef>
              <a:buChar char="–"/>
            </a:pPr>
            <a:fld id="{9A0DB2DC-4C9A-4742-B13C-FB6460FD3503}" type="slidenum">
              <a:rPr lang="zh-CN" altLang="en-US" dirty="0">
                <a:latin typeface="楷体_GB2312" pitchFamily="49" charset="-122"/>
                <a:ea typeface="楷体_GB2312" pitchFamily="49" charset="-122"/>
              </a:rPr>
              <a:t>‹#›</a:t>
            </a:fld>
            <a:endParaRPr lang="zh-CN" altLang="en-US" dirty="0">
              <a:latin typeface="楷体_GB2312" pitchFamily="49" charset="-122"/>
              <a:ea typeface="楷体_GB2312" pitchFamily="49" charset="-122"/>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3810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5720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10" name="Rectangle 6"/>
          <p:cNvSpPr>
            <a:spLocks noGrp="1" noChangeArrowheads="1"/>
          </p:cNvSpPr>
          <p:nvPr>
            <p:ph type="dt" sz="half" idx="12"/>
          </p:nvPr>
        </p:nvSpPr>
        <p:spPr bwMode="auto">
          <a:xfrm>
            <a:off x="914400" y="6553200"/>
            <a:ext cx="1600200" cy="304800"/>
          </a:xfrm>
          <a:prstGeom prst="rect">
            <a:avLst/>
          </a:prstGeom>
          <a:ln>
            <a:miter lim="800000"/>
          </a:ln>
        </p:spPr>
        <p:txBody>
          <a:bodyPr vert="horz" wrap="square" lIns="91440" tIns="45720" rIns="91440" bIns="45720" numCol="1" anchor="t" anchorCtr="0" compatLnSpc="1"/>
          <a:lstStyle>
            <a:lvl1pPr>
              <a:spcBef>
                <a:spcPct val="20000"/>
              </a:spcBef>
              <a:buFontTx/>
              <a:buChar char="–"/>
              <a:defRPr noProof="1" dirty="0">
                <a:effectLst>
                  <a:outerShdw blurRad="38100" dist="38100" dir="2700000">
                    <a:srgbClr val="C0C0C0"/>
                  </a:outerShdw>
                </a:effectLst>
                <a:ea typeface="楷体_GB2312" pitchFamily="49" charset="-122"/>
              </a:defRPr>
            </a:lvl1pPr>
          </a:lstStyle>
          <a:p>
            <a:pPr marL="0" marR="0" lvl="0" indent="0" algn="l" defTabSz="914400" rtl="0" eaLnBrk="1" fontAlgn="base" latinLnBrk="0" hangingPunct="1">
              <a:lnSpc>
                <a:spcPct val="100000"/>
              </a:lnSpc>
              <a:spcBef>
                <a:spcPct val="20000"/>
              </a:spcBef>
              <a:spcAft>
                <a:spcPct val="0"/>
              </a:spcAft>
              <a:buClrTx/>
              <a:buSzTx/>
              <a:buFontTx/>
              <a:buChar char="–"/>
              <a:defRPr/>
            </a:pPr>
            <a:fld id="{BB962C8B-B14F-4D97-AF65-F5344CB8AC3E}" type="datetime1">
              <a:rPr kumimoji="0" lang="zh-CN" altLang="en-US" sz="1200" b="1" i="0" u="none" strike="noStrike" kern="1200" cap="none" spc="0" normalizeH="0" baseline="0" noProof="1" dirty="0">
                <a:ln>
                  <a:noFill/>
                </a:ln>
                <a:solidFill>
                  <a:srgbClr val="003399"/>
                </a:solidFill>
                <a:effectLst>
                  <a:outerShdw blurRad="38100" dist="38100" dir="2700000">
                    <a:srgbClr val="C0C0C0"/>
                  </a:outerShdw>
                </a:effectLst>
                <a:uLnTx/>
                <a:uFillTx/>
                <a:latin typeface="Arial" panose="020B0604020202020204" pitchFamily="34" charset="0"/>
                <a:ea typeface="楷体_GB2312" pitchFamily="49" charset="-122"/>
                <a:cs typeface="+mn-cs"/>
              </a:rPr>
              <a:t>2023/11/14</a:t>
            </a:fld>
            <a:endParaRPr kumimoji="0" lang="zh-CN" altLang="en-US" sz="1200" b="1" i="0" u="none" strike="noStrike" kern="1200" cap="none" spc="0" normalizeH="0" baseline="0" noProof="1">
              <a:ln>
                <a:noFill/>
              </a:ln>
              <a:solidFill>
                <a:srgbClr val="003399"/>
              </a:solidFill>
              <a:effectLst>
                <a:outerShdw blurRad="38100" dist="38100" dir="2700000">
                  <a:srgbClr val="C0C0C0"/>
                </a:outerShdw>
              </a:effectLst>
              <a:uLnTx/>
              <a:uFillTx/>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ln>
            <a:miter lim="800000"/>
          </a:ln>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ctr" defTabSz="914400" rtl="0" eaLnBrk="1" fontAlgn="base" latinLnBrk="0" hangingPunct="1">
              <a:lnSpc>
                <a:spcPct val="100000"/>
              </a:lnSpc>
              <a:spcBef>
                <a:spcPct val="20000"/>
              </a:spcBef>
              <a:spcAft>
                <a:spcPct val="0"/>
              </a:spcAft>
              <a:buClrTx/>
              <a:buSzTx/>
              <a:buFontTx/>
              <a:buChar char="–"/>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楷体_GB2312" pitchFamily="49" charset="-122"/>
                <a:cs typeface="+mn-cs"/>
              </a:rPr>
              <a:t>HIT-DBLAB</a:t>
            </a:r>
          </a:p>
        </p:txBody>
      </p:sp>
      <p:sp>
        <p:nvSpPr>
          <p:cNvPr id="12" name="Rectangle 8"/>
          <p:cNvSpPr>
            <a:spLocks noGrp="1" noChangeArrowheads="1"/>
          </p:cNvSpPr>
          <p:nvPr>
            <p:ph type="sldNum" sz="quarter" idx="4"/>
          </p:nvPr>
        </p:nvSpPr>
        <p:spPr bwMode="auto">
          <a:xfrm>
            <a:off x="8763000" y="6629400"/>
            <a:ext cx="381000" cy="228600"/>
          </a:xfrm>
          <a:prstGeom prst="rect">
            <a:avLst/>
          </a:prstGeom>
          <a:ln>
            <a:miter lim="800000"/>
          </a:ln>
        </p:spPr>
        <p:txBody>
          <a:bodyPr vert="horz" wrap="square" lIns="91440" tIns="45720" rIns="91440" bIns="45720" numCol="1" anchor="t" anchorCtr="0" compatLnSpc="1"/>
          <a:lstStyle/>
          <a:p>
            <a:pPr algn="r" eaLnBrk="1" hangingPunct="1">
              <a:spcBef>
                <a:spcPct val="20000"/>
              </a:spcBef>
              <a:buChar char="–"/>
            </a:pPr>
            <a:fld id="{9A0DB2DC-4C9A-4742-B13C-FB6460FD3503}" type="slidenum">
              <a:rPr lang="zh-CN" altLang="en-US" dirty="0">
                <a:latin typeface="楷体_GB2312" pitchFamily="49" charset="-122"/>
                <a:ea typeface="楷体_GB2312" pitchFamily="49" charset="-122"/>
              </a:rPr>
              <a:t>‹#›</a:t>
            </a:fld>
            <a:endParaRPr lang="zh-CN" altLang="en-US" dirty="0">
              <a:latin typeface="楷体_GB2312" pitchFamily="49" charset="-122"/>
              <a:ea typeface="楷体_GB2312" pitchFamily="49" charset="-122"/>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10" name="Rectangle 6"/>
          <p:cNvSpPr>
            <a:spLocks noGrp="1" noChangeArrowheads="1"/>
          </p:cNvSpPr>
          <p:nvPr>
            <p:ph type="dt" sz="half" idx="12"/>
          </p:nvPr>
        </p:nvSpPr>
        <p:spPr bwMode="auto">
          <a:xfrm>
            <a:off x="914400" y="6553200"/>
            <a:ext cx="1600200" cy="304800"/>
          </a:xfrm>
          <a:prstGeom prst="rect">
            <a:avLst/>
          </a:prstGeom>
          <a:ln>
            <a:miter lim="800000"/>
          </a:ln>
        </p:spPr>
        <p:txBody>
          <a:bodyPr vert="horz" wrap="square" lIns="91440" tIns="45720" rIns="91440" bIns="45720" numCol="1" anchor="t" anchorCtr="0" compatLnSpc="1"/>
          <a:lstStyle>
            <a:lvl1pPr>
              <a:spcBef>
                <a:spcPct val="20000"/>
              </a:spcBef>
              <a:buFontTx/>
              <a:buChar char="–"/>
              <a:defRPr noProof="1" dirty="0">
                <a:effectLst>
                  <a:outerShdw blurRad="38100" dist="38100" dir="2700000">
                    <a:srgbClr val="C0C0C0"/>
                  </a:outerShdw>
                </a:effectLst>
                <a:ea typeface="楷体_GB2312" pitchFamily="49" charset="-122"/>
              </a:defRPr>
            </a:lvl1pPr>
          </a:lstStyle>
          <a:p>
            <a:pPr marL="0" marR="0" lvl="0" indent="0" algn="l" defTabSz="914400" rtl="0" eaLnBrk="1" fontAlgn="base" latinLnBrk="0" hangingPunct="1">
              <a:lnSpc>
                <a:spcPct val="100000"/>
              </a:lnSpc>
              <a:spcBef>
                <a:spcPct val="20000"/>
              </a:spcBef>
              <a:spcAft>
                <a:spcPct val="0"/>
              </a:spcAft>
              <a:buClrTx/>
              <a:buSzTx/>
              <a:buFontTx/>
              <a:buChar char="–"/>
              <a:defRPr/>
            </a:pPr>
            <a:fld id="{BB962C8B-B14F-4D97-AF65-F5344CB8AC3E}" type="datetime1">
              <a:rPr kumimoji="0" lang="zh-CN" altLang="en-US" sz="1200" b="1" i="0" u="none" strike="noStrike" kern="1200" cap="none" spc="0" normalizeH="0" baseline="0" noProof="1" dirty="0">
                <a:ln>
                  <a:noFill/>
                </a:ln>
                <a:solidFill>
                  <a:srgbClr val="003399"/>
                </a:solidFill>
                <a:effectLst>
                  <a:outerShdw blurRad="38100" dist="38100" dir="2700000">
                    <a:srgbClr val="C0C0C0"/>
                  </a:outerShdw>
                </a:effectLst>
                <a:uLnTx/>
                <a:uFillTx/>
                <a:latin typeface="Arial" panose="020B0604020202020204" pitchFamily="34" charset="0"/>
                <a:ea typeface="楷体_GB2312" pitchFamily="49" charset="-122"/>
                <a:cs typeface="+mn-cs"/>
              </a:rPr>
              <a:t>2023/11/14</a:t>
            </a:fld>
            <a:endParaRPr kumimoji="0" lang="zh-CN" altLang="en-US" sz="1200" b="1" i="0" u="none" strike="noStrike" kern="1200" cap="none" spc="0" normalizeH="0" baseline="0" noProof="1">
              <a:ln>
                <a:noFill/>
              </a:ln>
              <a:solidFill>
                <a:srgbClr val="003399"/>
              </a:solidFill>
              <a:effectLst>
                <a:outerShdw blurRad="38100" dist="38100" dir="2700000">
                  <a:srgbClr val="C0C0C0"/>
                </a:outerShdw>
              </a:effectLst>
              <a:uLnTx/>
              <a:uFillTx/>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13"/>
          </p:nvPr>
        </p:nvSpPr>
        <p:spPr bwMode="auto">
          <a:xfrm>
            <a:off x="3200400" y="6553200"/>
            <a:ext cx="4343400" cy="304800"/>
          </a:xfrm>
          <a:prstGeom prst="rect">
            <a:avLst/>
          </a:prstGeom>
          <a:ln>
            <a:miter lim="800000"/>
          </a:ln>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ctr" defTabSz="914400" rtl="0" eaLnBrk="1" fontAlgn="base" latinLnBrk="0" hangingPunct="1">
              <a:lnSpc>
                <a:spcPct val="100000"/>
              </a:lnSpc>
              <a:spcBef>
                <a:spcPct val="20000"/>
              </a:spcBef>
              <a:spcAft>
                <a:spcPct val="0"/>
              </a:spcAft>
              <a:buClrTx/>
              <a:buSzTx/>
              <a:buFontTx/>
              <a:buChar char="–"/>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楷体_GB2312" pitchFamily="49" charset="-122"/>
                <a:cs typeface="+mn-cs"/>
              </a:rPr>
              <a:t>HIT-DBLAB</a:t>
            </a:r>
          </a:p>
        </p:txBody>
      </p:sp>
      <p:sp>
        <p:nvSpPr>
          <p:cNvPr id="12" name="Rectangle 8"/>
          <p:cNvSpPr>
            <a:spLocks noGrp="1" noChangeArrowheads="1"/>
          </p:cNvSpPr>
          <p:nvPr>
            <p:ph type="sldNum" sz="quarter" idx="14"/>
          </p:nvPr>
        </p:nvSpPr>
        <p:spPr bwMode="auto">
          <a:xfrm>
            <a:off x="8763000" y="6629400"/>
            <a:ext cx="381000" cy="228600"/>
          </a:xfrm>
          <a:prstGeom prst="rect">
            <a:avLst/>
          </a:prstGeom>
          <a:ln>
            <a:miter lim="800000"/>
          </a:ln>
        </p:spPr>
        <p:txBody>
          <a:bodyPr vert="horz" wrap="square" lIns="91440" tIns="45720" rIns="91440" bIns="45720" numCol="1" anchor="t" anchorCtr="0" compatLnSpc="1"/>
          <a:lstStyle/>
          <a:p>
            <a:pPr algn="r" eaLnBrk="1" hangingPunct="1">
              <a:spcBef>
                <a:spcPct val="20000"/>
              </a:spcBef>
              <a:buChar char="–"/>
            </a:pPr>
            <a:fld id="{9A0DB2DC-4C9A-4742-B13C-FB6460FD3503}" type="slidenum">
              <a:rPr lang="zh-CN" altLang="en-US" dirty="0">
                <a:latin typeface="楷体_GB2312" pitchFamily="49" charset="-122"/>
                <a:ea typeface="楷体_GB2312" pitchFamily="49" charset="-122"/>
              </a:rPr>
              <a:t>‹#›</a:t>
            </a:fld>
            <a:endParaRPr lang="zh-CN" altLang="en-US" dirty="0">
              <a:latin typeface="楷体_GB2312" pitchFamily="49" charset="-122"/>
              <a:ea typeface="楷体_GB2312" pitchFamily="49" charset="-122"/>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10" name="Rectangle 6"/>
          <p:cNvSpPr>
            <a:spLocks noGrp="1" noChangeArrowheads="1"/>
          </p:cNvSpPr>
          <p:nvPr>
            <p:ph type="dt" sz="half" idx="2"/>
          </p:nvPr>
        </p:nvSpPr>
        <p:spPr bwMode="auto">
          <a:xfrm>
            <a:off x="914400" y="6553200"/>
            <a:ext cx="1600200" cy="304800"/>
          </a:xfrm>
          <a:prstGeom prst="rect">
            <a:avLst/>
          </a:prstGeom>
          <a:ln>
            <a:miter lim="800000"/>
          </a:ln>
        </p:spPr>
        <p:txBody>
          <a:bodyPr vert="horz" wrap="square" lIns="91440" tIns="45720" rIns="91440" bIns="45720" numCol="1" anchor="t" anchorCtr="0" compatLnSpc="1"/>
          <a:lstStyle>
            <a:lvl1pPr>
              <a:spcBef>
                <a:spcPct val="20000"/>
              </a:spcBef>
              <a:buFontTx/>
              <a:buChar char="–"/>
              <a:defRPr noProof="1" dirty="0">
                <a:effectLst>
                  <a:outerShdw blurRad="38100" dist="38100" dir="2700000">
                    <a:srgbClr val="C0C0C0"/>
                  </a:outerShdw>
                </a:effectLst>
                <a:ea typeface="楷体_GB2312" pitchFamily="49" charset="-122"/>
              </a:defRPr>
            </a:lvl1pPr>
          </a:lstStyle>
          <a:p>
            <a:pPr marL="0" marR="0" lvl="0" indent="0" algn="l" defTabSz="914400" rtl="0" eaLnBrk="1" fontAlgn="base" latinLnBrk="0" hangingPunct="1">
              <a:lnSpc>
                <a:spcPct val="100000"/>
              </a:lnSpc>
              <a:spcBef>
                <a:spcPct val="20000"/>
              </a:spcBef>
              <a:spcAft>
                <a:spcPct val="0"/>
              </a:spcAft>
              <a:buClrTx/>
              <a:buSzTx/>
              <a:buFontTx/>
              <a:buChar char="–"/>
              <a:defRPr/>
            </a:pPr>
            <a:fld id="{BB962C8B-B14F-4D97-AF65-F5344CB8AC3E}" type="datetime1">
              <a:rPr kumimoji="0" lang="zh-CN" altLang="en-US" sz="1200" b="1" i="0" u="none" strike="noStrike" kern="1200" cap="none" spc="0" normalizeH="0" baseline="0" noProof="1" dirty="0">
                <a:ln>
                  <a:noFill/>
                </a:ln>
                <a:solidFill>
                  <a:srgbClr val="003399"/>
                </a:solidFill>
                <a:effectLst>
                  <a:outerShdw blurRad="38100" dist="38100" dir="2700000">
                    <a:srgbClr val="C0C0C0"/>
                  </a:outerShdw>
                </a:effectLst>
                <a:uLnTx/>
                <a:uFillTx/>
                <a:latin typeface="Arial" panose="020B0604020202020204" pitchFamily="34" charset="0"/>
                <a:ea typeface="楷体_GB2312" pitchFamily="49" charset="-122"/>
                <a:cs typeface="+mn-cs"/>
              </a:rPr>
              <a:t>2023/11/14</a:t>
            </a:fld>
            <a:endParaRPr kumimoji="0" lang="zh-CN" altLang="en-US" sz="1200" b="1" i="0" u="none" strike="noStrike" kern="1200" cap="none" spc="0" normalizeH="0" baseline="0" noProof="1">
              <a:ln>
                <a:noFill/>
              </a:ln>
              <a:solidFill>
                <a:srgbClr val="003399"/>
              </a:solidFill>
              <a:effectLst>
                <a:outerShdw blurRad="38100" dist="38100" dir="2700000">
                  <a:srgbClr val="C0C0C0"/>
                </a:outerShdw>
              </a:effectLst>
              <a:uLnTx/>
              <a:uFillTx/>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ln>
            <a:miter lim="800000"/>
          </a:ln>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ctr" defTabSz="914400" rtl="0" eaLnBrk="1" fontAlgn="base" latinLnBrk="0" hangingPunct="1">
              <a:lnSpc>
                <a:spcPct val="100000"/>
              </a:lnSpc>
              <a:spcBef>
                <a:spcPct val="20000"/>
              </a:spcBef>
              <a:spcAft>
                <a:spcPct val="0"/>
              </a:spcAft>
              <a:buClrTx/>
              <a:buSzTx/>
              <a:buFontTx/>
              <a:buChar char="–"/>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楷体_GB2312" pitchFamily="49" charset="-122"/>
                <a:cs typeface="+mn-cs"/>
              </a:rPr>
              <a:t>HIT-DBLAB</a:t>
            </a:r>
          </a:p>
        </p:txBody>
      </p:sp>
      <p:sp>
        <p:nvSpPr>
          <p:cNvPr id="12" name="Rectangle 8"/>
          <p:cNvSpPr>
            <a:spLocks noGrp="1" noChangeArrowheads="1"/>
          </p:cNvSpPr>
          <p:nvPr>
            <p:ph type="sldNum" sz="quarter" idx="4"/>
          </p:nvPr>
        </p:nvSpPr>
        <p:spPr bwMode="auto">
          <a:xfrm>
            <a:off x="8763000" y="6629400"/>
            <a:ext cx="381000" cy="228600"/>
          </a:xfrm>
          <a:prstGeom prst="rect">
            <a:avLst/>
          </a:prstGeom>
          <a:ln>
            <a:miter lim="800000"/>
          </a:ln>
        </p:spPr>
        <p:txBody>
          <a:bodyPr vert="horz" wrap="square" lIns="91440" tIns="45720" rIns="91440" bIns="45720" numCol="1" anchor="t" anchorCtr="0" compatLnSpc="1"/>
          <a:lstStyle/>
          <a:p>
            <a:pPr algn="r" eaLnBrk="1" hangingPunct="1">
              <a:spcBef>
                <a:spcPct val="20000"/>
              </a:spcBef>
              <a:buChar char="–"/>
            </a:pPr>
            <a:fld id="{9A0DB2DC-4C9A-4742-B13C-FB6460FD3503}" type="slidenum">
              <a:rPr lang="zh-CN" altLang="en-US" dirty="0">
                <a:latin typeface="楷体_GB2312" pitchFamily="49" charset="-122"/>
                <a:ea typeface="楷体_GB2312" pitchFamily="49" charset="-122"/>
              </a:rPr>
              <a:t>‹#›</a:t>
            </a:fld>
            <a:endParaRPr lang="zh-CN" altLang="en-US" dirty="0">
              <a:latin typeface="楷体_GB2312" pitchFamily="49" charset="-122"/>
              <a:ea typeface="楷体_GB2312" pitchFamily="49"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10" name="Rectangle 6"/>
          <p:cNvSpPr>
            <a:spLocks noGrp="1" noChangeArrowheads="1"/>
          </p:cNvSpPr>
          <p:nvPr>
            <p:ph type="dt" sz="half" idx="2"/>
          </p:nvPr>
        </p:nvSpPr>
        <p:spPr bwMode="auto">
          <a:xfrm>
            <a:off x="914400" y="6553200"/>
            <a:ext cx="1600200" cy="304800"/>
          </a:xfrm>
          <a:prstGeom prst="rect">
            <a:avLst/>
          </a:prstGeom>
          <a:ln>
            <a:miter lim="800000"/>
          </a:ln>
        </p:spPr>
        <p:txBody>
          <a:bodyPr vert="horz" wrap="square" lIns="91440" tIns="45720" rIns="91440" bIns="45720" numCol="1" anchor="t" anchorCtr="0" compatLnSpc="1"/>
          <a:lstStyle>
            <a:lvl1pPr>
              <a:spcBef>
                <a:spcPct val="20000"/>
              </a:spcBef>
              <a:buFontTx/>
              <a:buChar char="–"/>
              <a:defRPr noProof="1" dirty="0">
                <a:effectLst>
                  <a:outerShdw blurRad="38100" dist="38100" dir="2700000">
                    <a:srgbClr val="C0C0C0"/>
                  </a:outerShdw>
                </a:effectLst>
                <a:ea typeface="楷体_GB2312" pitchFamily="49" charset="-122"/>
              </a:defRPr>
            </a:lvl1pPr>
          </a:lstStyle>
          <a:p>
            <a:pPr marL="0" marR="0" lvl="0" indent="0" algn="l" defTabSz="914400" rtl="0" eaLnBrk="1" fontAlgn="base" latinLnBrk="0" hangingPunct="1">
              <a:lnSpc>
                <a:spcPct val="100000"/>
              </a:lnSpc>
              <a:spcBef>
                <a:spcPct val="20000"/>
              </a:spcBef>
              <a:spcAft>
                <a:spcPct val="0"/>
              </a:spcAft>
              <a:buClrTx/>
              <a:buSzTx/>
              <a:buFontTx/>
              <a:buChar char="–"/>
              <a:defRPr/>
            </a:pPr>
            <a:fld id="{BB962C8B-B14F-4D97-AF65-F5344CB8AC3E}" type="datetime1">
              <a:rPr kumimoji="0" lang="zh-CN" altLang="en-US" sz="1200" b="1" i="0" u="none" strike="noStrike" kern="1200" cap="none" spc="0" normalizeH="0" baseline="0" noProof="1" dirty="0">
                <a:ln>
                  <a:noFill/>
                </a:ln>
                <a:solidFill>
                  <a:srgbClr val="003399"/>
                </a:solidFill>
                <a:effectLst>
                  <a:outerShdw blurRad="38100" dist="38100" dir="2700000">
                    <a:srgbClr val="C0C0C0"/>
                  </a:outerShdw>
                </a:effectLst>
                <a:uLnTx/>
                <a:uFillTx/>
                <a:latin typeface="Arial" panose="020B0604020202020204" pitchFamily="34" charset="0"/>
                <a:ea typeface="楷体_GB2312" pitchFamily="49" charset="-122"/>
                <a:cs typeface="+mn-cs"/>
              </a:rPr>
              <a:t>2023/11/14</a:t>
            </a:fld>
            <a:endParaRPr kumimoji="0" lang="zh-CN" altLang="en-US" sz="1200" b="1" i="0" u="none" strike="noStrike" kern="1200" cap="none" spc="0" normalizeH="0" baseline="0" noProof="1">
              <a:ln>
                <a:noFill/>
              </a:ln>
              <a:solidFill>
                <a:srgbClr val="003399"/>
              </a:solidFill>
              <a:effectLst>
                <a:outerShdw blurRad="38100" dist="38100" dir="2700000">
                  <a:srgbClr val="C0C0C0"/>
                </a:outerShdw>
              </a:effectLst>
              <a:uLnTx/>
              <a:uFillTx/>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ln>
            <a:miter lim="800000"/>
          </a:ln>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ctr" defTabSz="914400" rtl="0" eaLnBrk="1" fontAlgn="base" latinLnBrk="0" hangingPunct="1">
              <a:lnSpc>
                <a:spcPct val="100000"/>
              </a:lnSpc>
              <a:spcBef>
                <a:spcPct val="20000"/>
              </a:spcBef>
              <a:spcAft>
                <a:spcPct val="0"/>
              </a:spcAft>
              <a:buClrTx/>
              <a:buSzTx/>
              <a:buFontTx/>
              <a:buChar char="–"/>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楷体_GB2312" pitchFamily="49" charset="-122"/>
                <a:cs typeface="+mn-cs"/>
              </a:rPr>
              <a:t>HIT-DBLAB</a:t>
            </a:r>
          </a:p>
        </p:txBody>
      </p:sp>
      <p:sp>
        <p:nvSpPr>
          <p:cNvPr id="12" name="Rectangle 8"/>
          <p:cNvSpPr>
            <a:spLocks noGrp="1" noChangeArrowheads="1"/>
          </p:cNvSpPr>
          <p:nvPr>
            <p:ph type="sldNum" sz="quarter" idx="4"/>
          </p:nvPr>
        </p:nvSpPr>
        <p:spPr bwMode="auto">
          <a:xfrm>
            <a:off x="8763000" y="6629400"/>
            <a:ext cx="381000" cy="228600"/>
          </a:xfrm>
          <a:prstGeom prst="rect">
            <a:avLst/>
          </a:prstGeom>
          <a:ln>
            <a:miter lim="800000"/>
          </a:ln>
        </p:spPr>
        <p:txBody>
          <a:bodyPr vert="horz" wrap="square" lIns="91440" tIns="45720" rIns="91440" bIns="45720" numCol="1" anchor="t" anchorCtr="0" compatLnSpc="1"/>
          <a:lstStyle/>
          <a:p>
            <a:pPr algn="r" eaLnBrk="1" hangingPunct="1">
              <a:spcBef>
                <a:spcPct val="20000"/>
              </a:spcBef>
              <a:buChar char="–"/>
            </a:pPr>
            <a:fld id="{9A0DB2DC-4C9A-4742-B13C-FB6460FD3503}" type="slidenum">
              <a:rPr lang="zh-CN" altLang="en-US" dirty="0">
                <a:latin typeface="楷体_GB2312" pitchFamily="49" charset="-122"/>
                <a:ea typeface="楷体_GB2312" pitchFamily="49" charset="-122"/>
              </a:rPr>
              <a:t>‹#›</a:t>
            </a:fld>
            <a:endParaRPr lang="zh-CN" altLang="en-US" dirty="0">
              <a:latin typeface="楷体_GB2312" pitchFamily="49" charset="-122"/>
              <a:ea typeface="楷体_GB2312" pitchFamily="49" charset="-122"/>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10" name="Rectangle 6"/>
          <p:cNvSpPr>
            <a:spLocks noGrp="1" noChangeArrowheads="1"/>
          </p:cNvSpPr>
          <p:nvPr>
            <p:ph type="dt" sz="half" idx="12"/>
          </p:nvPr>
        </p:nvSpPr>
        <p:spPr bwMode="auto">
          <a:xfrm>
            <a:off x="914400" y="6553200"/>
            <a:ext cx="1600200" cy="304800"/>
          </a:xfrm>
          <a:prstGeom prst="rect">
            <a:avLst/>
          </a:prstGeom>
          <a:ln>
            <a:miter lim="800000"/>
          </a:ln>
        </p:spPr>
        <p:txBody>
          <a:bodyPr vert="horz" wrap="square" lIns="91440" tIns="45720" rIns="91440" bIns="45720" numCol="1" anchor="t" anchorCtr="0" compatLnSpc="1"/>
          <a:lstStyle>
            <a:lvl1pPr>
              <a:spcBef>
                <a:spcPct val="20000"/>
              </a:spcBef>
              <a:buFontTx/>
              <a:buChar char="–"/>
              <a:defRPr noProof="1" dirty="0">
                <a:effectLst>
                  <a:outerShdw blurRad="38100" dist="38100" dir="2700000">
                    <a:srgbClr val="C0C0C0"/>
                  </a:outerShdw>
                </a:effectLst>
                <a:ea typeface="楷体_GB2312" pitchFamily="49" charset="-122"/>
              </a:defRPr>
            </a:lvl1pPr>
          </a:lstStyle>
          <a:p>
            <a:pPr marL="0" marR="0" lvl="0" indent="0" algn="l" defTabSz="914400" rtl="0" eaLnBrk="1" fontAlgn="base" latinLnBrk="0" hangingPunct="1">
              <a:lnSpc>
                <a:spcPct val="100000"/>
              </a:lnSpc>
              <a:spcBef>
                <a:spcPct val="20000"/>
              </a:spcBef>
              <a:spcAft>
                <a:spcPct val="0"/>
              </a:spcAft>
              <a:buClrTx/>
              <a:buSzTx/>
              <a:buFontTx/>
              <a:buChar char="–"/>
              <a:defRPr/>
            </a:pPr>
            <a:fld id="{BB962C8B-B14F-4D97-AF65-F5344CB8AC3E}" type="datetime1">
              <a:rPr kumimoji="0" lang="zh-CN" altLang="en-US" sz="1200" b="1" i="0" u="none" strike="noStrike" kern="1200" cap="none" spc="0" normalizeH="0" baseline="0" noProof="1" dirty="0">
                <a:ln>
                  <a:noFill/>
                </a:ln>
                <a:solidFill>
                  <a:srgbClr val="003399"/>
                </a:solidFill>
                <a:effectLst>
                  <a:outerShdw blurRad="38100" dist="38100" dir="2700000">
                    <a:srgbClr val="C0C0C0"/>
                  </a:outerShdw>
                </a:effectLst>
                <a:uLnTx/>
                <a:uFillTx/>
                <a:latin typeface="Arial" panose="020B0604020202020204" pitchFamily="34" charset="0"/>
                <a:ea typeface="楷体_GB2312" pitchFamily="49" charset="-122"/>
                <a:cs typeface="+mn-cs"/>
              </a:rPr>
              <a:t>2023/11/14</a:t>
            </a:fld>
            <a:endParaRPr kumimoji="0" lang="zh-CN" altLang="en-US" sz="1200" b="1" i="0" u="none" strike="noStrike" kern="1200" cap="none" spc="0" normalizeH="0" baseline="0" noProof="1">
              <a:ln>
                <a:noFill/>
              </a:ln>
              <a:solidFill>
                <a:srgbClr val="003399"/>
              </a:solidFill>
              <a:effectLst>
                <a:outerShdw blurRad="38100" dist="38100" dir="2700000">
                  <a:srgbClr val="C0C0C0"/>
                </a:outerShdw>
              </a:effectLst>
              <a:uLnTx/>
              <a:uFillTx/>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ln>
            <a:miter lim="800000"/>
          </a:ln>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ctr" defTabSz="914400" rtl="0" eaLnBrk="1" fontAlgn="base" latinLnBrk="0" hangingPunct="1">
              <a:lnSpc>
                <a:spcPct val="100000"/>
              </a:lnSpc>
              <a:spcBef>
                <a:spcPct val="20000"/>
              </a:spcBef>
              <a:spcAft>
                <a:spcPct val="0"/>
              </a:spcAft>
              <a:buClrTx/>
              <a:buSzTx/>
              <a:buFontTx/>
              <a:buChar char="–"/>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楷体_GB2312" pitchFamily="49" charset="-122"/>
                <a:cs typeface="+mn-cs"/>
              </a:rPr>
              <a:t>HIT-DBLAB</a:t>
            </a:r>
          </a:p>
        </p:txBody>
      </p:sp>
      <p:sp>
        <p:nvSpPr>
          <p:cNvPr id="12" name="Rectangle 8"/>
          <p:cNvSpPr>
            <a:spLocks noGrp="1" noChangeArrowheads="1"/>
          </p:cNvSpPr>
          <p:nvPr>
            <p:ph type="sldNum" sz="quarter" idx="4"/>
          </p:nvPr>
        </p:nvSpPr>
        <p:spPr bwMode="auto">
          <a:xfrm>
            <a:off x="8763000" y="6629400"/>
            <a:ext cx="381000" cy="228600"/>
          </a:xfrm>
          <a:prstGeom prst="rect">
            <a:avLst/>
          </a:prstGeom>
          <a:ln>
            <a:miter lim="800000"/>
          </a:ln>
        </p:spPr>
        <p:txBody>
          <a:bodyPr vert="horz" wrap="square" lIns="91440" tIns="45720" rIns="91440" bIns="45720" numCol="1" anchor="t" anchorCtr="0" compatLnSpc="1"/>
          <a:lstStyle/>
          <a:p>
            <a:pPr algn="r" eaLnBrk="1" hangingPunct="1">
              <a:spcBef>
                <a:spcPct val="20000"/>
              </a:spcBef>
              <a:buChar char="–"/>
            </a:pPr>
            <a:fld id="{9A0DB2DC-4C9A-4742-B13C-FB6460FD3503}" type="slidenum">
              <a:rPr lang="zh-CN" altLang="en-US" dirty="0">
                <a:latin typeface="楷体_GB2312" pitchFamily="49" charset="-122"/>
                <a:ea typeface="楷体_GB2312" pitchFamily="49" charset="-122"/>
              </a:rPr>
              <a:t>‹#›</a:t>
            </a:fld>
            <a:endParaRPr lang="zh-CN" altLang="en-US" dirty="0">
              <a:latin typeface="楷体_GB2312" pitchFamily="49" charset="-122"/>
              <a:ea typeface="楷体_GB2312" pitchFamily="49" charset="-122"/>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楷体_GB2312"/>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10" name="Rectangle 6"/>
          <p:cNvSpPr>
            <a:spLocks noGrp="1" noChangeArrowheads="1"/>
          </p:cNvSpPr>
          <p:nvPr>
            <p:ph type="dt" sz="half" idx="12"/>
          </p:nvPr>
        </p:nvSpPr>
        <p:spPr bwMode="auto">
          <a:xfrm>
            <a:off x="914400" y="6553200"/>
            <a:ext cx="1600200" cy="304800"/>
          </a:xfrm>
          <a:prstGeom prst="rect">
            <a:avLst/>
          </a:prstGeom>
          <a:ln>
            <a:miter lim="800000"/>
          </a:ln>
        </p:spPr>
        <p:txBody>
          <a:bodyPr vert="horz" wrap="square" lIns="91440" tIns="45720" rIns="91440" bIns="45720" numCol="1" anchor="t" anchorCtr="0" compatLnSpc="1"/>
          <a:lstStyle>
            <a:lvl1pPr>
              <a:spcBef>
                <a:spcPct val="20000"/>
              </a:spcBef>
              <a:buFontTx/>
              <a:buChar char="–"/>
              <a:defRPr noProof="1" dirty="0">
                <a:effectLst>
                  <a:outerShdw blurRad="38100" dist="38100" dir="2700000">
                    <a:srgbClr val="C0C0C0"/>
                  </a:outerShdw>
                </a:effectLst>
                <a:ea typeface="楷体_GB2312" pitchFamily="49" charset="-122"/>
              </a:defRPr>
            </a:lvl1pPr>
          </a:lstStyle>
          <a:p>
            <a:pPr marL="0" marR="0" lvl="0" indent="0" algn="l" defTabSz="914400" rtl="0" eaLnBrk="1" fontAlgn="base" latinLnBrk="0" hangingPunct="1">
              <a:lnSpc>
                <a:spcPct val="100000"/>
              </a:lnSpc>
              <a:spcBef>
                <a:spcPct val="20000"/>
              </a:spcBef>
              <a:spcAft>
                <a:spcPct val="0"/>
              </a:spcAft>
              <a:buClrTx/>
              <a:buSzTx/>
              <a:buFontTx/>
              <a:buChar char="–"/>
              <a:defRPr/>
            </a:pPr>
            <a:fld id="{BB962C8B-B14F-4D97-AF65-F5344CB8AC3E}" type="datetime1">
              <a:rPr kumimoji="0" lang="zh-CN" altLang="en-US" sz="1200" b="1" i="0" u="none" strike="noStrike" kern="1200" cap="none" spc="0" normalizeH="0" baseline="0" noProof="1" dirty="0">
                <a:ln>
                  <a:noFill/>
                </a:ln>
                <a:solidFill>
                  <a:srgbClr val="003399"/>
                </a:solidFill>
                <a:effectLst>
                  <a:outerShdw blurRad="38100" dist="38100" dir="2700000">
                    <a:srgbClr val="C0C0C0"/>
                  </a:outerShdw>
                </a:effectLst>
                <a:uLnTx/>
                <a:uFillTx/>
                <a:latin typeface="Arial" panose="020B0604020202020204" pitchFamily="34" charset="0"/>
                <a:ea typeface="楷体_GB2312" pitchFamily="49" charset="-122"/>
                <a:cs typeface="+mn-cs"/>
              </a:rPr>
              <a:t>2023/11/14</a:t>
            </a:fld>
            <a:endParaRPr kumimoji="0" lang="zh-CN" altLang="en-US" sz="1200" b="1" i="0" u="none" strike="noStrike" kern="1200" cap="none" spc="0" normalizeH="0" baseline="0" noProof="1">
              <a:ln>
                <a:noFill/>
              </a:ln>
              <a:solidFill>
                <a:srgbClr val="003399"/>
              </a:solidFill>
              <a:effectLst>
                <a:outerShdw blurRad="38100" dist="38100" dir="2700000">
                  <a:srgbClr val="C0C0C0"/>
                </a:outerShdw>
              </a:effectLst>
              <a:uLnTx/>
              <a:uFillTx/>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ln>
            <a:miter lim="800000"/>
          </a:ln>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ctr" defTabSz="914400" rtl="0" eaLnBrk="1" fontAlgn="base" latinLnBrk="0" hangingPunct="1">
              <a:lnSpc>
                <a:spcPct val="100000"/>
              </a:lnSpc>
              <a:spcBef>
                <a:spcPct val="20000"/>
              </a:spcBef>
              <a:spcAft>
                <a:spcPct val="0"/>
              </a:spcAft>
              <a:buClrTx/>
              <a:buSzTx/>
              <a:buFontTx/>
              <a:buChar char="–"/>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楷体_GB2312" pitchFamily="49" charset="-122"/>
                <a:cs typeface="+mn-cs"/>
              </a:rPr>
              <a:t>HIT-DBLAB</a:t>
            </a:r>
          </a:p>
        </p:txBody>
      </p:sp>
      <p:sp>
        <p:nvSpPr>
          <p:cNvPr id="12" name="Rectangle 8"/>
          <p:cNvSpPr>
            <a:spLocks noGrp="1" noChangeArrowheads="1"/>
          </p:cNvSpPr>
          <p:nvPr>
            <p:ph type="sldNum" sz="quarter" idx="4"/>
          </p:nvPr>
        </p:nvSpPr>
        <p:spPr bwMode="auto">
          <a:xfrm>
            <a:off x="8763000" y="6629400"/>
            <a:ext cx="381000" cy="228600"/>
          </a:xfrm>
          <a:prstGeom prst="rect">
            <a:avLst/>
          </a:prstGeom>
          <a:ln>
            <a:miter lim="800000"/>
          </a:ln>
        </p:spPr>
        <p:txBody>
          <a:bodyPr vert="horz" wrap="square" lIns="91440" tIns="45720" rIns="91440" bIns="45720" numCol="1" anchor="t" anchorCtr="0" compatLnSpc="1"/>
          <a:lstStyle/>
          <a:p>
            <a:pPr algn="r" eaLnBrk="1" hangingPunct="1">
              <a:spcBef>
                <a:spcPct val="20000"/>
              </a:spcBef>
              <a:buChar char="–"/>
            </a:pPr>
            <a:fld id="{9A0DB2DC-4C9A-4742-B13C-FB6460FD3503}" type="slidenum">
              <a:rPr lang="zh-CN" altLang="en-US" dirty="0">
                <a:latin typeface="楷体_GB2312" pitchFamily="49" charset="-122"/>
                <a:ea typeface="楷体_GB2312" pitchFamily="49" charset="-122"/>
              </a:rPr>
              <a:t>‹#›</a:t>
            </a:fld>
            <a:endParaRPr lang="zh-CN" altLang="en-US" dirty="0">
              <a:latin typeface="楷体_GB2312" pitchFamily="49" charset="-122"/>
              <a:ea typeface="楷体_GB2312" pitchFamily="49" charset="-122"/>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10" name="Rectangle 6"/>
          <p:cNvSpPr>
            <a:spLocks noGrp="1" noChangeArrowheads="1"/>
          </p:cNvSpPr>
          <p:nvPr>
            <p:ph type="dt" sz="half" idx="2"/>
          </p:nvPr>
        </p:nvSpPr>
        <p:spPr bwMode="auto">
          <a:xfrm>
            <a:off x="914400" y="6553200"/>
            <a:ext cx="1600200" cy="304800"/>
          </a:xfrm>
          <a:prstGeom prst="rect">
            <a:avLst/>
          </a:prstGeom>
          <a:ln>
            <a:miter lim="800000"/>
          </a:ln>
        </p:spPr>
        <p:txBody>
          <a:bodyPr vert="horz" wrap="square" lIns="91440" tIns="45720" rIns="91440" bIns="45720" numCol="1" anchor="t" anchorCtr="0" compatLnSpc="1"/>
          <a:lstStyle>
            <a:lvl1pPr>
              <a:spcBef>
                <a:spcPct val="20000"/>
              </a:spcBef>
              <a:buFontTx/>
              <a:buChar char="–"/>
              <a:defRPr noProof="1" dirty="0">
                <a:effectLst>
                  <a:outerShdw blurRad="38100" dist="38100" dir="2700000">
                    <a:srgbClr val="C0C0C0"/>
                  </a:outerShdw>
                </a:effectLst>
                <a:ea typeface="楷体_GB2312" pitchFamily="49" charset="-122"/>
              </a:defRPr>
            </a:lvl1pPr>
          </a:lstStyle>
          <a:p>
            <a:pPr marL="0" marR="0" lvl="0" indent="0" algn="l" defTabSz="914400" rtl="0" eaLnBrk="1" fontAlgn="base" latinLnBrk="0" hangingPunct="1">
              <a:lnSpc>
                <a:spcPct val="100000"/>
              </a:lnSpc>
              <a:spcBef>
                <a:spcPct val="20000"/>
              </a:spcBef>
              <a:spcAft>
                <a:spcPct val="0"/>
              </a:spcAft>
              <a:buClrTx/>
              <a:buSzTx/>
              <a:buFontTx/>
              <a:buChar char="–"/>
              <a:defRPr/>
            </a:pPr>
            <a:fld id="{BB962C8B-B14F-4D97-AF65-F5344CB8AC3E}" type="datetime1">
              <a:rPr kumimoji="0" lang="zh-CN" altLang="en-US" sz="1200" b="1" i="0" u="none" strike="noStrike" kern="1200" cap="none" spc="0" normalizeH="0" baseline="0" noProof="1" dirty="0">
                <a:ln>
                  <a:noFill/>
                </a:ln>
                <a:solidFill>
                  <a:srgbClr val="003399"/>
                </a:solidFill>
                <a:effectLst>
                  <a:outerShdw blurRad="38100" dist="38100" dir="2700000">
                    <a:srgbClr val="C0C0C0"/>
                  </a:outerShdw>
                </a:effectLst>
                <a:uLnTx/>
                <a:uFillTx/>
                <a:latin typeface="Arial" panose="020B0604020202020204" pitchFamily="34" charset="0"/>
                <a:ea typeface="楷体_GB2312" pitchFamily="49" charset="-122"/>
                <a:cs typeface="+mn-cs"/>
              </a:rPr>
              <a:t>2023/11/14</a:t>
            </a:fld>
            <a:endParaRPr kumimoji="0" lang="zh-CN" altLang="en-US" sz="1200" b="1" i="0" u="none" strike="noStrike" kern="1200" cap="none" spc="0" normalizeH="0" baseline="0" noProof="1">
              <a:ln>
                <a:noFill/>
              </a:ln>
              <a:solidFill>
                <a:srgbClr val="003399"/>
              </a:solidFill>
              <a:effectLst>
                <a:outerShdw blurRad="38100" dist="38100" dir="2700000">
                  <a:srgbClr val="C0C0C0"/>
                </a:outerShdw>
              </a:effectLst>
              <a:uLnTx/>
              <a:uFillTx/>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ln>
            <a:miter lim="800000"/>
          </a:ln>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ctr" defTabSz="914400" rtl="0" eaLnBrk="1" fontAlgn="base" latinLnBrk="0" hangingPunct="1">
              <a:lnSpc>
                <a:spcPct val="100000"/>
              </a:lnSpc>
              <a:spcBef>
                <a:spcPct val="20000"/>
              </a:spcBef>
              <a:spcAft>
                <a:spcPct val="0"/>
              </a:spcAft>
              <a:buClrTx/>
              <a:buSzTx/>
              <a:buFontTx/>
              <a:buChar char="–"/>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楷体_GB2312" pitchFamily="49" charset="-122"/>
                <a:cs typeface="+mn-cs"/>
              </a:rPr>
              <a:t>HIT-DBLAB</a:t>
            </a:r>
          </a:p>
        </p:txBody>
      </p:sp>
      <p:sp>
        <p:nvSpPr>
          <p:cNvPr id="12" name="Rectangle 8"/>
          <p:cNvSpPr>
            <a:spLocks noGrp="1" noChangeArrowheads="1"/>
          </p:cNvSpPr>
          <p:nvPr>
            <p:ph type="sldNum" sz="quarter" idx="4"/>
          </p:nvPr>
        </p:nvSpPr>
        <p:spPr bwMode="auto">
          <a:xfrm>
            <a:off x="8763000" y="6629400"/>
            <a:ext cx="381000" cy="228600"/>
          </a:xfrm>
          <a:prstGeom prst="rect">
            <a:avLst/>
          </a:prstGeom>
          <a:ln>
            <a:miter lim="800000"/>
          </a:ln>
        </p:spPr>
        <p:txBody>
          <a:bodyPr vert="horz" wrap="square" lIns="91440" tIns="45720" rIns="91440" bIns="45720" numCol="1" anchor="t" anchorCtr="0" compatLnSpc="1"/>
          <a:lstStyle/>
          <a:p>
            <a:pPr algn="r" eaLnBrk="1" hangingPunct="1">
              <a:spcBef>
                <a:spcPct val="20000"/>
              </a:spcBef>
              <a:buChar char="–"/>
            </a:pPr>
            <a:fld id="{9A0DB2DC-4C9A-4742-B13C-FB6460FD3503}" type="slidenum">
              <a:rPr lang="zh-CN" altLang="en-US" dirty="0">
                <a:latin typeface="楷体_GB2312" pitchFamily="49" charset="-122"/>
                <a:ea typeface="楷体_GB2312" pitchFamily="49" charset="-122"/>
              </a:rPr>
              <a:t>‹#›</a:t>
            </a:fld>
            <a:endParaRPr lang="zh-CN" altLang="en-US" dirty="0">
              <a:latin typeface="楷体_GB2312" pitchFamily="49" charset="-122"/>
              <a:ea typeface="楷体_GB2312" pitchFamily="49" charset="-122"/>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53250" y="0"/>
            <a:ext cx="2190750" cy="6126163"/>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381000" y="0"/>
            <a:ext cx="6419850" cy="6126163"/>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10" name="Rectangle 6"/>
          <p:cNvSpPr>
            <a:spLocks noGrp="1" noChangeArrowheads="1"/>
          </p:cNvSpPr>
          <p:nvPr>
            <p:ph type="dt" sz="half" idx="2"/>
          </p:nvPr>
        </p:nvSpPr>
        <p:spPr bwMode="auto">
          <a:xfrm>
            <a:off x="914400" y="6553200"/>
            <a:ext cx="1600200" cy="304800"/>
          </a:xfrm>
          <a:prstGeom prst="rect">
            <a:avLst/>
          </a:prstGeom>
          <a:ln>
            <a:miter lim="800000"/>
          </a:ln>
        </p:spPr>
        <p:txBody>
          <a:bodyPr vert="horz" wrap="square" lIns="91440" tIns="45720" rIns="91440" bIns="45720" numCol="1" anchor="t" anchorCtr="0" compatLnSpc="1"/>
          <a:lstStyle>
            <a:lvl1pPr>
              <a:spcBef>
                <a:spcPct val="20000"/>
              </a:spcBef>
              <a:buFontTx/>
              <a:buChar char="–"/>
              <a:defRPr noProof="1" dirty="0">
                <a:effectLst>
                  <a:outerShdw blurRad="38100" dist="38100" dir="2700000">
                    <a:srgbClr val="C0C0C0"/>
                  </a:outerShdw>
                </a:effectLst>
                <a:ea typeface="楷体_GB2312" pitchFamily="49" charset="-122"/>
              </a:defRPr>
            </a:lvl1pPr>
          </a:lstStyle>
          <a:p>
            <a:pPr marL="0" marR="0" lvl="0" indent="0" algn="l" defTabSz="914400" rtl="0" eaLnBrk="1" fontAlgn="base" latinLnBrk="0" hangingPunct="1">
              <a:lnSpc>
                <a:spcPct val="100000"/>
              </a:lnSpc>
              <a:spcBef>
                <a:spcPct val="20000"/>
              </a:spcBef>
              <a:spcAft>
                <a:spcPct val="0"/>
              </a:spcAft>
              <a:buClrTx/>
              <a:buSzTx/>
              <a:buFontTx/>
              <a:buChar char="–"/>
              <a:defRPr/>
            </a:pPr>
            <a:fld id="{BB962C8B-B14F-4D97-AF65-F5344CB8AC3E}" type="datetime1">
              <a:rPr kumimoji="0" lang="zh-CN" altLang="en-US" sz="1200" b="1" i="0" u="none" strike="noStrike" kern="1200" cap="none" spc="0" normalizeH="0" baseline="0" noProof="1" dirty="0">
                <a:ln>
                  <a:noFill/>
                </a:ln>
                <a:solidFill>
                  <a:srgbClr val="003399"/>
                </a:solidFill>
                <a:effectLst>
                  <a:outerShdw blurRad="38100" dist="38100" dir="2700000">
                    <a:srgbClr val="C0C0C0"/>
                  </a:outerShdw>
                </a:effectLst>
                <a:uLnTx/>
                <a:uFillTx/>
                <a:latin typeface="Arial" panose="020B0604020202020204" pitchFamily="34" charset="0"/>
                <a:ea typeface="楷体_GB2312" pitchFamily="49" charset="-122"/>
                <a:cs typeface="+mn-cs"/>
              </a:rPr>
              <a:t>2023/11/14</a:t>
            </a:fld>
            <a:endParaRPr kumimoji="0" lang="zh-CN" altLang="en-US" sz="1200" b="1" i="0" u="none" strike="noStrike" kern="1200" cap="none" spc="0" normalizeH="0" baseline="0" noProof="1">
              <a:ln>
                <a:noFill/>
              </a:ln>
              <a:solidFill>
                <a:srgbClr val="003399"/>
              </a:solidFill>
              <a:effectLst>
                <a:outerShdw blurRad="38100" dist="38100" dir="2700000">
                  <a:srgbClr val="C0C0C0"/>
                </a:outerShdw>
              </a:effectLst>
              <a:uLnTx/>
              <a:uFillTx/>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ln>
            <a:miter lim="800000"/>
          </a:ln>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ctr" defTabSz="914400" rtl="0" eaLnBrk="1" fontAlgn="base" latinLnBrk="0" hangingPunct="1">
              <a:lnSpc>
                <a:spcPct val="100000"/>
              </a:lnSpc>
              <a:spcBef>
                <a:spcPct val="20000"/>
              </a:spcBef>
              <a:spcAft>
                <a:spcPct val="0"/>
              </a:spcAft>
              <a:buClrTx/>
              <a:buSzTx/>
              <a:buFontTx/>
              <a:buChar char="–"/>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楷体_GB2312" pitchFamily="49" charset="-122"/>
                <a:cs typeface="+mn-cs"/>
              </a:rPr>
              <a:t>HIT-DBLAB</a:t>
            </a:r>
          </a:p>
        </p:txBody>
      </p:sp>
      <p:sp>
        <p:nvSpPr>
          <p:cNvPr id="12" name="Rectangle 8"/>
          <p:cNvSpPr>
            <a:spLocks noGrp="1" noChangeArrowheads="1"/>
          </p:cNvSpPr>
          <p:nvPr>
            <p:ph type="sldNum" sz="quarter" idx="4"/>
          </p:nvPr>
        </p:nvSpPr>
        <p:spPr bwMode="auto">
          <a:xfrm>
            <a:off x="8763000" y="6629400"/>
            <a:ext cx="381000" cy="228600"/>
          </a:xfrm>
          <a:prstGeom prst="rect">
            <a:avLst/>
          </a:prstGeom>
          <a:ln>
            <a:miter lim="800000"/>
          </a:ln>
        </p:spPr>
        <p:txBody>
          <a:bodyPr vert="horz" wrap="square" lIns="91440" tIns="45720" rIns="91440" bIns="45720" numCol="1" anchor="t" anchorCtr="0" compatLnSpc="1"/>
          <a:lstStyle/>
          <a:p>
            <a:pPr algn="r" eaLnBrk="1" hangingPunct="1">
              <a:spcBef>
                <a:spcPct val="20000"/>
              </a:spcBef>
              <a:buChar char="–"/>
            </a:pPr>
            <a:fld id="{9A0DB2DC-4C9A-4742-B13C-FB6460FD3503}" type="slidenum">
              <a:rPr lang="zh-CN" altLang="en-US" dirty="0">
                <a:latin typeface="楷体_GB2312" pitchFamily="49" charset="-122"/>
                <a:ea typeface="楷体_GB2312" pitchFamily="49" charset="-122"/>
              </a:rPr>
              <a:t>‹#›</a:t>
            </a:fld>
            <a:endParaRPr lang="zh-CN" altLang="en-US" dirty="0">
              <a:latin typeface="楷体_GB2312" pitchFamily="49" charset="-122"/>
              <a:ea typeface="楷体_GB2312" pitchFamily="49" charset="-122"/>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标题，文本与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90600" y="0"/>
            <a:ext cx="8153400" cy="1066800"/>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381000" y="1600200"/>
            <a:ext cx="4038600"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572000" y="1600200"/>
            <a:ext cx="4038600"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10" name="Rectangle 6"/>
          <p:cNvSpPr>
            <a:spLocks noGrp="1" noChangeArrowheads="1"/>
          </p:cNvSpPr>
          <p:nvPr>
            <p:ph type="dt" sz="half" idx="12"/>
          </p:nvPr>
        </p:nvSpPr>
        <p:spPr bwMode="auto">
          <a:xfrm>
            <a:off x="914400" y="6553200"/>
            <a:ext cx="1600200" cy="304800"/>
          </a:xfrm>
          <a:prstGeom prst="rect">
            <a:avLst/>
          </a:prstGeom>
          <a:ln>
            <a:miter lim="800000"/>
          </a:ln>
        </p:spPr>
        <p:txBody>
          <a:bodyPr vert="horz" wrap="square" lIns="91440" tIns="45720" rIns="91440" bIns="45720" numCol="1" anchor="t" anchorCtr="0" compatLnSpc="1"/>
          <a:lstStyle>
            <a:lvl1pPr>
              <a:spcBef>
                <a:spcPct val="20000"/>
              </a:spcBef>
              <a:buFontTx/>
              <a:buChar char="–"/>
              <a:defRPr noProof="1" dirty="0">
                <a:effectLst>
                  <a:outerShdw blurRad="38100" dist="38100" dir="2700000">
                    <a:srgbClr val="C0C0C0"/>
                  </a:outerShdw>
                </a:effectLst>
                <a:ea typeface="楷体_GB2312" pitchFamily="49" charset="-122"/>
              </a:defRPr>
            </a:lvl1pPr>
          </a:lstStyle>
          <a:p>
            <a:pPr marL="0" marR="0" lvl="0" indent="0" algn="l" defTabSz="914400" rtl="0" eaLnBrk="1" fontAlgn="base" latinLnBrk="0" hangingPunct="1">
              <a:lnSpc>
                <a:spcPct val="100000"/>
              </a:lnSpc>
              <a:spcBef>
                <a:spcPct val="20000"/>
              </a:spcBef>
              <a:spcAft>
                <a:spcPct val="0"/>
              </a:spcAft>
              <a:buClrTx/>
              <a:buSzTx/>
              <a:buFontTx/>
              <a:buChar char="–"/>
              <a:defRPr/>
            </a:pPr>
            <a:fld id="{BB962C8B-B14F-4D97-AF65-F5344CB8AC3E}" type="datetime1">
              <a:rPr kumimoji="0" lang="zh-CN" altLang="en-US" sz="1200" b="1" i="0" u="none" strike="noStrike" kern="1200" cap="none" spc="0" normalizeH="0" baseline="0" noProof="1" dirty="0">
                <a:ln>
                  <a:noFill/>
                </a:ln>
                <a:solidFill>
                  <a:srgbClr val="003399"/>
                </a:solidFill>
                <a:effectLst>
                  <a:outerShdw blurRad="38100" dist="38100" dir="2700000">
                    <a:srgbClr val="C0C0C0"/>
                  </a:outerShdw>
                </a:effectLst>
                <a:uLnTx/>
                <a:uFillTx/>
                <a:latin typeface="Arial" panose="020B0604020202020204" pitchFamily="34" charset="0"/>
                <a:ea typeface="楷体_GB2312" pitchFamily="49" charset="-122"/>
                <a:cs typeface="+mn-cs"/>
              </a:rPr>
              <a:t>2023/11/14</a:t>
            </a:fld>
            <a:endParaRPr kumimoji="0" lang="zh-CN" altLang="en-US" sz="1200" b="1" i="0" u="none" strike="noStrike" kern="1200" cap="none" spc="0" normalizeH="0" baseline="0" noProof="1">
              <a:ln>
                <a:noFill/>
              </a:ln>
              <a:solidFill>
                <a:srgbClr val="003399"/>
              </a:solidFill>
              <a:effectLst>
                <a:outerShdw blurRad="38100" dist="38100" dir="2700000">
                  <a:srgbClr val="C0C0C0"/>
                </a:outerShdw>
              </a:effectLst>
              <a:uLnTx/>
              <a:uFillTx/>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ln>
            <a:miter lim="800000"/>
          </a:ln>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ctr" defTabSz="914400" rtl="0" eaLnBrk="1" fontAlgn="base" latinLnBrk="0" hangingPunct="1">
              <a:lnSpc>
                <a:spcPct val="100000"/>
              </a:lnSpc>
              <a:spcBef>
                <a:spcPct val="20000"/>
              </a:spcBef>
              <a:spcAft>
                <a:spcPct val="0"/>
              </a:spcAft>
              <a:buClrTx/>
              <a:buSzTx/>
              <a:buFontTx/>
              <a:buChar char="–"/>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楷体_GB2312" pitchFamily="49" charset="-122"/>
                <a:cs typeface="+mn-cs"/>
              </a:rPr>
              <a:t>HIT-DBLAB</a:t>
            </a:r>
          </a:p>
        </p:txBody>
      </p:sp>
      <p:sp>
        <p:nvSpPr>
          <p:cNvPr id="12" name="Rectangle 8"/>
          <p:cNvSpPr>
            <a:spLocks noGrp="1" noChangeArrowheads="1"/>
          </p:cNvSpPr>
          <p:nvPr>
            <p:ph type="sldNum" sz="quarter" idx="4"/>
          </p:nvPr>
        </p:nvSpPr>
        <p:spPr bwMode="auto">
          <a:xfrm>
            <a:off x="8763000" y="6629400"/>
            <a:ext cx="381000" cy="228600"/>
          </a:xfrm>
          <a:prstGeom prst="rect">
            <a:avLst/>
          </a:prstGeom>
          <a:ln>
            <a:miter lim="800000"/>
          </a:ln>
        </p:spPr>
        <p:txBody>
          <a:bodyPr vert="horz" wrap="square" lIns="91440" tIns="45720" rIns="91440" bIns="45720" numCol="1" anchor="t" anchorCtr="0" compatLnSpc="1"/>
          <a:lstStyle/>
          <a:p>
            <a:pPr algn="r" eaLnBrk="1" hangingPunct="1">
              <a:spcBef>
                <a:spcPct val="20000"/>
              </a:spcBef>
              <a:buChar char="–"/>
            </a:pPr>
            <a:fld id="{9A0DB2DC-4C9A-4742-B13C-FB6460FD3503}" type="slidenum">
              <a:rPr lang="zh-CN" altLang="en-US" dirty="0">
                <a:latin typeface="楷体_GB2312" pitchFamily="49" charset="-122"/>
                <a:ea typeface="楷体_GB2312" pitchFamily="49" charset="-122"/>
              </a:rPr>
              <a:t>‹#›</a:t>
            </a:fld>
            <a:endParaRPr lang="zh-CN" altLang="en-US" dirty="0">
              <a:latin typeface="楷体_GB2312" pitchFamily="49" charset="-122"/>
              <a:ea typeface="楷体_GB2312" pitchFamily="49" charset="-122"/>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90600" y="0"/>
            <a:ext cx="8153400" cy="1066800"/>
          </a:xfrm>
        </p:spPr>
        <p:txBody>
          <a:bodyPr/>
          <a:lstStyle/>
          <a:p>
            <a:r>
              <a:rPr lang="zh-CN" altLang="en-US" noProof="1"/>
              <a:t>单击此处编辑母版标题样式</a:t>
            </a:r>
          </a:p>
        </p:txBody>
      </p:sp>
      <p:sp>
        <p:nvSpPr>
          <p:cNvPr id="3" name="内容占位符 2"/>
          <p:cNvSpPr>
            <a:spLocks noGrp="1"/>
          </p:cNvSpPr>
          <p:nvPr>
            <p:ph sz="half" idx="1"/>
          </p:nvPr>
        </p:nvSpPr>
        <p:spPr>
          <a:xfrm>
            <a:off x="381000" y="1600200"/>
            <a:ext cx="4038600"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quarter" idx="2"/>
          </p:nvPr>
        </p:nvSpPr>
        <p:spPr>
          <a:xfrm>
            <a:off x="4572000" y="1600200"/>
            <a:ext cx="4038600" cy="21859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内容占位符 4"/>
          <p:cNvSpPr>
            <a:spLocks noGrp="1"/>
          </p:cNvSpPr>
          <p:nvPr>
            <p:ph sz="quarter" idx="3"/>
          </p:nvPr>
        </p:nvSpPr>
        <p:spPr>
          <a:xfrm>
            <a:off x="4572000" y="3938588"/>
            <a:ext cx="4038600" cy="218757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10" name="Rectangle 6"/>
          <p:cNvSpPr>
            <a:spLocks noGrp="1" noChangeArrowheads="1"/>
          </p:cNvSpPr>
          <p:nvPr>
            <p:ph type="dt" sz="half" idx="12"/>
          </p:nvPr>
        </p:nvSpPr>
        <p:spPr bwMode="auto">
          <a:xfrm>
            <a:off x="914400" y="6553200"/>
            <a:ext cx="1600200" cy="304800"/>
          </a:xfrm>
          <a:prstGeom prst="rect">
            <a:avLst/>
          </a:prstGeom>
          <a:ln>
            <a:miter lim="800000"/>
          </a:ln>
        </p:spPr>
        <p:txBody>
          <a:bodyPr vert="horz" wrap="square" lIns="91440" tIns="45720" rIns="91440" bIns="45720" numCol="1" anchor="t" anchorCtr="0" compatLnSpc="1"/>
          <a:lstStyle>
            <a:lvl1pPr>
              <a:spcBef>
                <a:spcPct val="20000"/>
              </a:spcBef>
              <a:buFontTx/>
              <a:buChar char="–"/>
              <a:defRPr noProof="1" dirty="0">
                <a:effectLst>
                  <a:outerShdw blurRad="38100" dist="38100" dir="2700000">
                    <a:srgbClr val="C0C0C0"/>
                  </a:outerShdw>
                </a:effectLst>
                <a:ea typeface="楷体_GB2312" pitchFamily="49" charset="-122"/>
              </a:defRPr>
            </a:lvl1pPr>
          </a:lstStyle>
          <a:p>
            <a:pPr marL="0" marR="0" lvl="0" indent="0" algn="l" defTabSz="914400" rtl="0" eaLnBrk="1" fontAlgn="base" latinLnBrk="0" hangingPunct="1">
              <a:lnSpc>
                <a:spcPct val="100000"/>
              </a:lnSpc>
              <a:spcBef>
                <a:spcPct val="20000"/>
              </a:spcBef>
              <a:spcAft>
                <a:spcPct val="0"/>
              </a:spcAft>
              <a:buClrTx/>
              <a:buSzTx/>
              <a:buFontTx/>
              <a:buChar char="–"/>
              <a:defRPr/>
            </a:pPr>
            <a:fld id="{BB962C8B-B14F-4D97-AF65-F5344CB8AC3E}" type="datetime1">
              <a:rPr kumimoji="0" lang="zh-CN" altLang="en-US" sz="1200" b="1" i="0" u="none" strike="noStrike" kern="1200" cap="none" spc="0" normalizeH="0" baseline="0" noProof="1" dirty="0">
                <a:ln>
                  <a:noFill/>
                </a:ln>
                <a:solidFill>
                  <a:srgbClr val="003399"/>
                </a:solidFill>
                <a:effectLst>
                  <a:outerShdw blurRad="38100" dist="38100" dir="2700000">
                    <a:srgbClr val="C0C0C0"/>
                  </a:outerShdw>
                </a:effectLst>
                <a:uLnTx/>
                <a:uFillTx/>
                <a:latin typeface="Arial" panose="020B0604020202020204" pitchFamily="34" charset="0"/>
                <a:ea typeface="楷体_GB2312" pitchFamily="49" charset="-122"/>
                <a:cs typeface="+mn-cs"/>
              </a:rPr>
              <a:t>2023/11/14</a:t>
            </a:fld>
            <a:endParaRPr kumimoji="0" lang="zh-CN" altLang="en-US" sz="1200" b="1" i="0" u="none" strike="noStrike" kern="1200" cap="none" spc="0" normalizeH="0" baseline="0" noProof="1">
              <a:ln>
                <a:noFill/>
              </a:ln>
              <a:solidFill>
                <a:srgbClr val="003399"/>
              </a:solidFill>
              <a:effectLst>
                <a:outerShdw blurRad="38100" dist="38100" dir="2700000">
                  <a:srgbClr val="C0C0C0"/>
                </a:outerShdw>
              </a:effectLst>
              <a:uLnTx/>
              <a:uFillTx/>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13"/>
          </p:nvPr>
        </p:nvSpPr>
        <p:spPr bwMode="auto">
          <a:xfrm>
            <a:off x="3200400" y="6553200"/>
            <a:ext cx="4343400" cy="304800"/>
          </a:xfrm>
          <a:prstGeom prst="rect">
            <a:avLst/>
          </a:prstGeom>
          <a:ln>
            <a:miter lim="800000"/>
          </a:ln>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ctr" defTabSz="914400" rtl="0" eaLnBrk="1" fontAlgn="base" latinLnBrk="0" hangingPunct="1">
              <a:lnSpc>
                <a:spcPct val="100000"/>
              </a:lnSpc>
              <a:spcBef>
                <a:spcPct val="20000"/>
              </a:spcBef>
              <a:spcAft>
                <a:spcPct val="0"/>
              </a:spcAft>
              <a:buClrTx/>
              <a:buSzTx/>
              <a:buFontTx/>
              <a:buChar char="–"/>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楷体_GB2312" pitchFamily="49" charset="-122"/>
                <a:cs typeface="+mn-cs"/>
              </a:rPr>
              <a:t>HIT-DBLAB</a:t>
            </a:r>
          </a:p>
        </p:txBody>
      </p:sp>
      <p:sp>
        <p:nvSpPr>
          <p:cNvPr id="12" name="Rectangle 8"/>
          <p:cNvSpPr>
            <a:spLocks noGrp="1" noChangeArrowheads="1"/>
          </p:cNvSpPr>
          <p:nvPr>
            <p:ph type="sldNum" sz="quarter" idx="4"/>
          </p:nvPr>
        </p:nvSpPr>
        <p:spPr bwMode="auto">
          <a:xfrm>
            <a:off x="8763000" y="6629400"/>
            <a:ext cx="381000" cy="228600"/>
          </a:xfrm>
          <a:prstGeom prst="rect">
            <a:avLst/>
          </a:prstGeom>
          <a:ln>
            <a:miter lim="800000"/>
          </a:ln>
        </p:spPr>
        <p:txBody>
          <a:bodyPr vert="horz" wrap="square" lIns="91440" tIns="45720" rIns="91440" bIns="45720" numCol="1" anchor="t" anchorCtr="0" compatLnSpc="1"/>
          <a:lstStyle/>
          <a:p>
            <a:pPr algn="r" eaLnBrk="1" hangingPunct="1">
              <a:spcBef>
                <a:spcPct val="20000"/>
              </a:spcBef>
              <a:buChar char="–"/>
            </a:pPr>
            <a:fld id="{9A0DB2DC-4C9A-4742-B13C-FB6460FD3503}" type="slidenum">
              <a:rPr lang="zh-CN" altLang="en-US" dirty="0">
                <a:latin typeface="楷体_GB2312" pitchFamily="49" charset="-122"/>
                <a:ea typeface="楷体_GB2312" pitchFamily="49" charset="-122"/>
              </a:rPr>
              <a:t>‹#›</a:t>
            </a:fld>
            <a:endParaRPr lang="zh-CN" altLang="en-US" dirty="0">
              <a:latin typeface="楷体_GB2312" pitchFamily="49" charset="-122"/>
              <a:ea typeface="楷体_GB2312" pitchFamily="49" charset="-122"/>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90600" y="0"/>
            <a:ext cx="8153400" cy="1066800"/>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381000" y="1600200"/>
            <a:ext cx="4038600"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quarter" idx="2"/>
          </p:nvPr>
        </p:nvSpPr>
        <p:spPr>
          <a:xfrm>
            <a:off x="4572000" y="1600200"/>
            <a:ext cx="4038600" cy="21859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内容占位符 4"/>
          <p:cNvSpPr>
            <a:spLocks noGrp="1"/>
          </p:cNvSpPr>
          <p:nvPr>
            <p:ph sz="quarter" idx="3"/>
          </p:nvPr>
        </p:nvSpPr>
        <p:spPr>
          <a:xfrm>
            <a:off x="4572000" y="3938588"/>
            <a:ext cx="4038600" cy="218757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10" name="Rectangle 6"/>
          <p:cNvSpPr>
            <a:spLocks noGrp="1" noChangeArrowheads="1"/>
          </p:cNvSpPr>
          <p:nvPr>
            <p:ph type="dt" sz="half" idx="12"/>
          </p:nvPr>
        </p:nvSpPr>
        <p:spPr bwMode="auto">
          <a:xfrm>
            <a:off x="914400" y="6553200"/>
            <a:ext cx="1600200" cy="304800"/>
          </a:xfrm>
          <a:prstGeom prst="rect">
            <a:avLst/>
          </a:prstGeom>
          <a:ln>
            <a:miter lim="800000"/>
          </a:ln>
        </p:spPr>
        <p:txBody>
          <a:bodyPr vert="horz" wrap="square" lIns="91440" tIns="45720" rIns="91440" bIns="45720" numCol="1" anchor="t" anchorCtr="0" compatLnSpc="1"/>
          <a:lstStyle>
            <a:lvl1pPr>
              <a:spcBef>
                <a:spcPct val="20000"/>
              </a:spcBef>
              <a:buFontTx/>
              <a:buChar char="–"/>
              <a:defRPr noProof="1" dirty="0">
                <a:effectLst>
                  <a:outerShdw blurRad="38100" dist="38100" dir="2700000">
                    <a:srgbClr val="C0C0C0"/>
                  </a:outerShdw>
                </a:effectLst>
                <a:ea typeface="楷体_GB2312" pitchFamily="49" charset="-122"/>
              </a:defRPr>
            </a:lvl1pPr>
          </a:lstStyle>
          <a:p>
            <a:pPr marL="0" marR="0" lvl="0" indent="0" algn="l" defTabSz="914400" rtl="0" eaLnBrk="1" fontAlgn="base" latinLnBrk="0" hangingPunct="1">
              <a:lnSpc>
                <a:spcPct val="100000"/>
              </a:lnSpc>
              <a:spcBef>
                <a:spcPct val="20000"/>
              </a:spcBef>
              <a:spcAft>
                <a:spcPct val="0"/>
              </a:spcAft>
              <a:buClrTx/>
              <a:buSzTx/>
              <a:buFontTx/>
              <a:buChar char="–"/>
              <a:defRPr/>
            </a:pPr>
            <a:fld id="{BB962C8B-B14F-4D97-AF65-F5344CB8AC3E}" type="datetime1">
              <a:rPr kumimoji="0" lang="zh-CN" altLang="en-US" sz="1200" b="1" i="0" u="none" strike="noStrike" kern="1200" cap="none" spc="0" normalizeH="0" baseline="0" noProof="1" dirty="0">
                <a:ln>
                  <a:noFill/>
                </a:ln>
                <a:solidFill>
                  <a:srgbClr val="003399"/>
                </a:solidFill>
                <a:effectLst>
                  <a:outerShdw blurRad="38100" dist="38100" dir="2700000">
                    <a:srgbClr val="C0C0C0"/>
                  </a:outerShdw>
                </a:effectLst>
                <a:uLnTx/>
                <a:uFillTx/>
                <a:latin typeface="Arial" panose="020B0604020202020204" pitchFamily="34" charset="0"/>
                <a:ea typeface="楷体_GB2312" pitchFamily="49" charset="-122"/>
                <a:cs typeface="+mn-cs"/>
              </a:rPr>
              <a:t>2023/11/14</a:t>
            </a:fld>
            <a:endParaRPr kumimoji="0" lang="zh-CN" altLang="en-US" sz="1200" b="1" i="0" u="none" strike="noStrike" kern="1200" cap="none" spc="0" normalizeH="0" baseline="0" noProof="1">
              <a:ln>
                <a:noFill/>
              </a:ln>
              <a:solidFill>
                <a:srgbClr val="003399"/>
              </a:solidFill>
              <a:effectLst>
                <a:outerShdw blurRad="38100" dist="38100" dir="2700000">
                  <a:srgbClr val="C0C0C0"/>
                </a:outerShdw>
              </a:effectLst>
              <a:uLnTx/>
              <a:uFillTx/>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13"/>
          </p:nvPr>
        </p:nvSpPr>
        <p:spPr bwMode="auto">
          <a:xfrm>
            <a:off x="3200400" y="6553200"/>
            <a:ext cx="4343400" cy="304800"/>
          </a:xfrm>
          <a:prstGeom prst="rect">
            <a:avLst/>
          </a:prstGeom>
          <a:ln>
            <a:miter lim="800000"/>
          </a:ln>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ctr" defTabSz="914400" rtl="0" eaLnBrk="1" fontAlgn="base" latinLnBrk="0" hangingPunct="1">
              <a:lnSpc>
                <a:spcPct val="100000"/>
              </a:lnSpc>
              <a:spcBef>
                <a:spcPct val="20000"/>
              </a:spcBef>
              <a:spcAft>
                <a:spcPct val="0"/>
              </a:spcAft>
              <a:buClrTx/>
              <a:buSzTx/>
              <a:buFontTx/>
              <a:buChar char="–"/>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楷体_GB2312" pitchFamily="49" charset="-122"/>
                <a:cs typeface="+mn-cs"/>
              </a:rPr>
              <a:t>HIT-DBLAB</a:t>
            </a:r>
          </a:p>
        </p:txBody>
      </p:sp>
      <p:sp>
        <p:nvSpPr>
          <p:cNvPr id="12" name="Rectangle 8"/>
          <p:cNvSpPr>
            <a:spLocks noGrp="1" noChangeArrowheads="1"/>
          </p:cNvSpPr>
          <p:nvPr>
            <p:ph type="sldNum" sz="quarter" idx="4"/>
          </p:nvPr>
        </p:nvSpPr>
        <p:spPr bwMode="auto">
          <a:xfrm>
            <a:off x="8763000" y="6629400"/>
            <a:ext cx="381000" cy="228600"/>
          </a:xfrm>
          <a:prstGeom prst="rect">
            <a:avLst/>
          </a:prstGeom>
          <a:ln>
            <a:miter lim="800000"/>
          </a:ln>
        </p:spPr>
        <p:txBody>
          <a:bodyPr vert="horz" wrap="square" lIns="91440" tIns="45720" rIns="91440" bIns="45720" numCol="1" anchor="t" anchorCtr="0" compatLnSpc="1"/>
          <a:lstStyle/>
          <a:p>
            <a:pPr algn="r" eaLnBrk="1" hangingPunct="1">
              <a:spcBef>
                <a:spcPct val="20000"/>
              </a:spcBef>
              <a:buChar char="–"/>
            </a:pPr>
            <a:fld id="{9A0DB2DC-4C9A-4742-B13C-FB6460FD3503}" type="slidenum">
              <a:rPr lang="zh-CN" altLang="en-US" dirty="0">
                <a:latin typeface="楷体_GB2312" pitchFamily="49" charset="-122"/>
                <a:ea typeface="楷体_GB2312" pitchFamily="49" charset="-122"/>
              </a:rPr>
              <a:t>‹#›</a:t>
            </a:fld>
            <a:endParaRPr lang="zh-CN" altLang="en-US" dirty="0">
              <a:latin typeface="楷体_GB2312" pitchFamily="49" charset="-122"/>
              <a:ea typeface="楷体_GB2312" pitchFamily="49" charset="-122"/>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bl" preserve="1">
  <p:cSld name="标题和表格">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90600" y="0"/>
            <a:ext cx="8153400" cy="1066800"/>
          </a:xfrm>
        </p:spPr>
        <p:txBody>
          <a:bodyPr/>
          <a:lstStyle/>
          <a:p>
            <a:r>
              <a:rPr lang="zh-CN" altLang="en-US" noProof="1"/>
              <a:t>单击此处编辑母版标题样式</a:t>
            </a:r>
          </a:p>
        </p:txBody>
      </p:sp>
      <p:sp>
        <p:nvSpPr>
          <p:cNvPr id="3" name="表格占位符 2"/>
          <p:cNvSpPr>
            <a:spLocks noGrp="1"/>
          </p:cNvSpPr>
          <p:nvPr>
            <p:ph type="tbl" idx="1"/>
          </p:nvPr>
        </p:nvSpPr>
        <p:spPr>
          <a:xfrm>
            <a:off x="381000" y="1600200"/>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楷体_GB2312"/>
            </a:endParaRPr>
          </a:p>
        </p:txBody>
      </p:sp>
      <p:sp>
        <p:nvSpPr>
          <p:cNvPr id="10" name="Rectangle 6"/>
          <p:cNvSpPr>
            <a:spLocks noGrp="1" noChangeArrowheads="1"/>
          </p:cNvSpPr>
          <p:nvPr>
            <p:ph type="dt" sz="half" idx="2"/>
          </p:nvPr>
        </p:nvSpPr>
        <p:spPr bwMode="auto">
          <a:xfrm>
            <a:off x="914400" y="6553200"/>
            <a:ext cx="1600200" cy="304800"/>
          </a:xfrm>
          <a:prstGeom prst="rect">
            <a:avLst/>
          </a:prstGeom>
          <a:ln>
            <a:miter lim="800000"/>
          </a:ln>
        </p:spPr>
        <p:txBody>
          <a:bodyPr vert="horz" wrap="square" lIns="91440" tIns="45720" rIns="91440" bIns="45720" numCol="1" anchor="t" anchorCtr="0" compatLnSpc="1"/>
          <a:lstStyle>
            <a:lvl1pPr>
              <a:spcBef>
                <a:spcPct val="20000"/>
              </a:spcBef>
              <a:buFontTx/>
              <a:buChar char="–"/>
              <a:defRPr noProof="1" dirty="0">
                <a:effectLst>
                  <a:outerShdw blurRad="38100" dist="38100" dir="2700000">
                    <a:srgbClr val="C0C0C0"/>
                  </a:outerShdw>
                </a:effectLst>
                <a:ea typeface="楷体_GB2312" pitchFamily="49" charset="-122"/>
              </a:defRPr>
            </a:lvl1pPr>
          </a:lstStyle>
          <a:p>
            <a:pPr marL="0" marR="0" lvl="0" indent="0" algn="l" defTabSz="914400" rtl="0" eaLnBrk="1" fontAlgn="base" latinLnBrk="0" hangingPunct="1">
              <a:lnSpc>
                <a:spcPct val="100000"/>
              </a:lnSpc>
              <a:spcBef>
                <a:spcPct val="20000"/>
              </a:spcBef>
              <a:spcAft>
                <a:spcPct val="0"/>
              </a:spcAft>
              <a:buClrTx/>
              <a:buSzTx/>
              <a:buFontTx/>
              <a:buChar char="–"/>
              <a:defRPr/>
            </a:pPr>
            <a:fld id="{BB962C8B-B14F-4D97-AF65-F5344CB8AC3E}" type="datetime1">
              <a:rPr kumimoji="0" lang="zh-CN" altLang="en-US" sz="1200" b="1" i="0" u="none" strike="noStrike" kern="1200" cap="none" spc="0" normalizeH="0" baseline="0" noProof="1" dirty="0">
                <a:ln>
                  <a:noFill/>
                </a:ln>
                <a:solidFill>
                  <a:srgbClr val="003399"/>
                </a:solidFill>
                <a:effectLst>
                  <a:outerShdw blurRad="38100" dist="38100" dir="2700000">
                    <a:srgbClr val="C0C0C0"/>
                  </a:outerShdw>
                </a:effectLst>
                <a:uLnTx/>
                <a:uFillTx/>
                <a:latin typeface="Arial" panose="020B0604020202020204" pitchFamily="34" charset="0"/>
                <a:ea typeface="楷体_GB2312" pitchFamily="49" charset="-122"/>
                <a:cs typeface="+mn-cs"/>
              </a:rPr>
              <a:t>2023/11/14</a:t>
            </a:fld>
            <a:endParaRPr kumimoji="0" lang="zh-CN" altLang="en-US" sz="1200" b="1" i="0" u="none" strike="noStrike" kern="1200" cap="none" spc="0" normalizeH="0" baseline="0" noProof="1">
              <a:ln>
                <a:noFill/>
              </a:ln>
              <a:solidFill>
                <a:srgbClr val="003399"/>
              </a:solidFill>
              <a:effectLst>
                <a:outerShdw blurRad="38100" dist="38100" dir="2700000">
                  <a:srgbClr val="C0C0C0"/>
                </a:outerShdw>
              </a:effectLst>
              <a:uLnTx/>
              <a:uFillTx/>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ln>
            <a:miter lim="800000"/>
          </a:ln>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ctr" defTabSz="914400" rtl="0" eaLnBrk="1" fontAlgn="base" latinLnBrk="0" hangingPunct="1">
              <a:lnSpc>
                <a:spcPct val="100000"/>
              </a:lnSpc>
              <a:spcBef>
                <a:spcPct val="20000"/>
              </a:spcBef>
              <a:spcAft>
                <a:spcPct val="0"/>
              </a:spcAft>
              <a:buClrTx/>
              <a:buSzTx/>
              <a:buFontTx/>
              <a:buChar char="–"/>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楷体_GB2312" pitchFamily="49" charset="-122"/>
                <a:cs typeface="+mn-cs"/>
              </a:rPr>
              <a:t>HIT-DBLAB</a:t>
            </a:r>
          </a:p>
        </p:txBody>
      </p:sp>
      <p:sp>
        <p:nvSpPr>
          <p:cNvPr id="12" name="Rectangle 8"/>
          <p:cNvSpPr>
            <a:spLocks noGrp="1" noChangeArrowheads="1"/>
          </p:cNvSpPr>
          <p:nvPr>
            <p:ph type="sldNum" sz="quarter" idx="4"/>
          </p:nvPr>
        </p:nvSpPr>
        <p:spPr bwMode="auto">
          <a:xfrm>
            <a:off x="8763000" y="6629400"/>
            <a:ext cx="381000" cy="228600"/>
          </a:xfrm>
          <a:prstGeom prst="rect">
            <a:avLst/>
          </a:prstGeom>
          <a:ln>
            <a:miter lim="800000"/>
          </a:ln>
        </p:spPr>
        <p:txBody>
          <a:bodyPr vert="horz" wrap="square" lIns="91440" tIns="45720" rIns="91440" bIns="45720" numCol="1" anchor="t" anchorCtr="0" compatLnSpc="1"/>
          <a:lstStyle/>
          <a:p>
            <a:pPr algn="r" eaLnBrk="1" hangingPunct="1">
              <a:spcBef>
                <a:spcPct val="20000"/>
              </a:spcBef>
              <a:buChar char="–"/>
            </a:pPr>
            <a:fld id="{9A0DB2DC-4C9A-4742-B13C-FB6460FD3503}" type="slidenum">
              <a:rPr lang="zh-CN" altLang="en-US" dirty="0">
                <a:latin typeface="楷体_GB2312" pitchFamily="49" charset="-122"/>
                <a:ea typeface="楷体_GB2312" pitchFamily="49" charset="-122"/>
              </a:rPr>
              <a:t>‹#›</a:t>
            </a:fld>
            <a:endParaRPr lang="zh-CN" altLang="en-US" dirty="0">
              <a:latin typeface="楷体_GB2312" pitchFamily="49" charset="-122"/>
              <a:ea typeface="楷体_GB2312" pitchFamily="49"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3810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5720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楷体_GB2312"/>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w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image" Target="../media/image2.pn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image" Target="../media/image1.wmf"/><Relationship Id="rId2" Type="http://schemas.openxmlformats.org/officeDocument/2006/relationships/slideLayout" Target="../slideLayouts/slideLayout15.xml"/><Relationship Id="rId16" Type="http://schemas.openxmlformats.org/officeDocument/2006/relationships/theme" Target="../theme/theme2.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j0296302"/>
          <p:cNvPicPr>
            <a:picLocks noChangeAspect="1"/>
          </p:cNvPicPr>
          <p:nvPr/>
        </p:nvPicPr>
        <p:blipFill>
          <a:blip r:embed="rId15"/>
          <a:stretch>
            <a:fillRect/>
          </a:stretch>
        </p:blipFill>
        <p:spPr>
          <a:xfrm>
            <a:off x="0" y="6245225"/>
            <a:ext cx="838200" cy="612775"/>
          </a:xfrm>
          <a:prstGeom prst="rect">
            <a:avLst/>
          </a:prstGeom>
          <a:noFill/>
          <a:ln w="9525">
            <a:noFill/>
          </a:ln>
        </p:spPr>
      </p:pic>
      <p:sp>
        <p:nvSpPr>
          <p:cNvPr id="5124" name="Rectangle 4"/>
          <p:cNvSpPr>
            <a:spLocks noGrp="1" noChangeArrowheads="1"/>
          </p:cNvSpPr>
          <p:nvPr>
            <p:ph type="title"/>
          </p:nvPr>
        </p:nvSpPr>
        <p:spPr bwMode="auto">
          <a:xfrm>
            <a:off x="990600" y="0"/>
            <a:ext cx="8153400"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vert="horz" wrap="square" lIns="91440" tIns="45720" rIns="91440" bIns="45720" numCol="1" anchor="ctr" anchorCtr="0" compatLnSpc="1"/>
          <a:lstStyle/>
          <a:p>
            <a:pPr lvl="0"/>
            <a:r>
              <a:rPr lang="zh-CN" altLang="en-US" noProof="1"/>
              <a:t>单击此处编辑母版标题样式</a:t>
            </a:r>
          </a:p>
        </p:txBody>
      </p:sp>
      <p:sp>
        <p:nvSpPr>
          <p:cNvPr id="5125" name="Rectangle 5"/>
          <p:cNvSpPr>
            <a:spLocks noGrp="1" noChangeArrowheads="1"/>
          </p:cNvSpPr>
          <p:nvPr>
            <p:ph type="body" idx="1"/>
          </p:nvPr>
        </p:nvSpPr>
        <p:spPr bwMode="auto">
          <a:xfrm>
            <a:off x="381000" y="1600200"/>
            <a:ext cx="8229600" cy="4525963"/>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126" name="Rectangle 6"/>
          <p:cNvSpPr>
            <a:spLocks noGrp="1" noChangeArrowheads="1"/>
          </p:cNvSpPr>
          <p:nvPr>
            <p:ph type="dt" sz="half" idx="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eaLnBrk="1" hangingPunct="1">
              <a:spcBef>
                <a:spcPct val="0"/>
              </a:spcBef>
              <a:buFontTx/>
              <a:buNone/>
              <a:defRPr sz="1200" b="1">
                <a:solidFill>
                  <a:srgbClr val="003399"/>
                </a:solidFill>
                <a:effectLst>
                  <a:outerShdw blurRad="38100" dist="38100" dir="2700000" algn="tl">
                    <a:srgbClr val="C0C0C0"/>
                  </a:outerShdw>
                </a:effectLst>
                <a:latin typeface="Arial" panose="020B0604020202020204" pitchFamily="34" charset="0"/>
                <a:ea typeface="宋体" panose="02010600030101010101"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127" name="Rectangle 7"/>
          <p:cNvSpPr>
            <a:spLocks noGrp="1" noChangeArrowheads="1"/>
          </p:cNvSpPr>
          <p:nvPr>
            <p:ph type="ftr" sz="quarter" idx="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lgn="ctr" eaLnBrk="1" hangingPunct="1">
              <a:spcBef>
                <a:spcPct val="0"/>
              </a:spcBef>
              <a:buFontTx/>
              <a:buNone/>
              <a:defRPr sz="1400" b="1">
                <a:solidFill>
                  <a:srgbClr val="003399"/>
                </a:solidFill>
                <a:effectLst>
                  <a:outerShdw blurRad="38100" dist="38100" dir="2700000" algn="tl">
                    <a:srgbClr val="C0C0C0"/>
                  </a:outerShdw>
                </a:effectLst>
                <a:latin typeface="Comic Sans MS" panose="030F0702030302020204" pitchFamily="66" charset="0"/>
                <a:ea typeface="宋体" panose="02010600030101010101" pitchFamily="2" charset="-122"/>
                <a:cs typeface="+mn-cs"/>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5128"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lgn="r">
              <a:defRPr sz="1200">
                <a:solidFill>
                  <a:srgbClr val="003399"/>
                </a:solidFill>
                <a:latin typeface="Arial" panose="020B0604020202020204" pitchFamily="34" charset="0"/>
                <a:ea typeface="楷体_GB2312" pitchFamily="49" charset="-122"/>
              </a:defRPr>
            </a:lvl1pPr>
          </a:lstStyle>
          <a:p>
            <a:pPr lvl="0" eaLnBrk="1" hangingPunct="1"/>
            <a:fld id="{9A0DB2DC-4C9A-4742-B13C-FB6460FD3503}" type="slidenum">
              <a:rPr lang="zh-CN" altLang="en-US" dirty="0"/>
              <a:t>‹#›</a:t>
            </a:fld>
            <a:endParaRPr lang="zh-CN" altLang="en-US" dirty="0"/>
          </a:p>
        </p:txBody>
      </p:sp>
      <p:pic>
        <p:nvPicPr>
          <p:cNvPr id="1032" name="Picture 9"/>
          <p:cNvPicPr>
            <a:picLocks noChangeAspect="1"/>
          </p:cNvPicPr>
          <p:nvPr userDrawn="1"/>
        </p:nvPicPr>
        <p:blipFill>
          <a:blip r:embed="rId16"/>
          <a:stretch>
            <a:fillRect/>
          </a:stretch>
        </p:blipFill>
        <p:spPr>
          <a:xfrm>
            <a:off x="0" y="152400"/>
            <a:ext cx="1066800" cy="955675"/>
          </a:xfrm>
          <a:prstGeom prst="rect">
            <a:avLst/>
          </a:prstGeom>
          <a:noFill/>
          <a:ln w="9525">
            <a:noFill/>
          </a:ln>
        </p:spPr>
      </p:pic>
      <p:pic>
        <p:nvPicPr>
          <p:cNvPr id="1033" name="Picture 11" descr="j0296302"/>
          <p:cNvPicPr>
            <a:picLocks noChangeAspect="1"/>
          </p:cNvPicPr>
          <p:nvPr userDrawn="1"/>
        </p:nvPicPr>
        <p:blipFill>
          <a:blip r:embed="rId15"/>
          <a:stretch>
            <a:fillRect/>
          </a:stretch>
        </p:blipFill>
        <p:spPr>
          <a:xfrm flipV="1">
            <a:off x="6457950" y="1076325"/>
            <a:ext cx="2514600" cy="103188"/>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p:titleStyle>
    <p:bodyStyle>
      <a:lvl1pPr marL="342900" indent="-34290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1">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1">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1">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1">
          <a:solidFill>
            <a:srgbClr val="003399"/>
          </a:solidFill>
          <a:effectLst>
            <a:outerShdw blurRad="38100" dist="38100" dir="2700000" algn="tl">
              <a:srgbClr val="C0C0C0"/>
            </a:outerShdw>
          </a:effectLst>
          <a:latin typeface="+mn-lt"/>
          <a:ea typeface="+mn-ea"/>
          <a:cs typeface="楷体_GB2312"/>
        </a:defRPr>
      </a:lvl5pPr>
      <a:lvl6pPr marL="25146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j0296302"/>
          <p:cNvPicPr>
            <a:picLocks noChangeAspect="1"/>
          </p:cNvPicPr>
          <p:nvPr/>
        </p:nvPicPr>
        <p:blipFill>
          <a:blip r:embed="rId17"/>
          <a:stretch>
            <a:fillRect/>
          </a:stretch>
        </p:blipFill>
        <p:spPr>
          <a:xfrm>
            <a:off x="0" y="6245225"/>
            <a:ext cx="838200" cy="612775"/>
          </a:xfrm>
          <a:prstGeom prst="rect">
            <a:avLst/>
          </a:prstGeom>
          <a:noFill/>
          <a:ln w="9525">
            <a:noFill/>
          </a:ln>
        </p:spPr>
      </p:pic>
      <p:sp>
        <p:nvSpPr>
          <p:cNvPr id="5124" name="Rectangle 4"/>
          <p:cNvSpPr>
            <a:spLocks noGrp="1" noChangeArrowheads="1"/>
          </p:cNvSpPr>
          <p:nvPr>
            <p:ph type="title"/>
          </p:nvPr>
        </p:nvSpPr>
        <p:spPr bwMode="auto">
          <a:xfrm>
            <a:off x="990600" y="0"/>
            <a:ext cx="8153400"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vert="horz" wrap="square" lIns="91440" tIns="45720" rIns="91440" bIns="45720" numCol="1" anchor="ctr" anchorCtr="0" compatLnSpc="1"/>
          <a:lstStyle/>
          <a:p>
            <a:pPr lvl="0"/>
            <a:r>
              <a:rPr lang="zh-CN" altLang="en-US" noProof="1"/>
              <a:t>单击此处编辑母版标题样式</a:t>
            </a:r>
          </a:p>
        </p:txBody>
      </p:sp>
      <p:sp>
        <p:nvSpPr>
          <p:cNvPr id="5125" name="Rectangle 5"/>
          <p:cNvSpPr>
            <a:spLocks noGrp="1" noChangeArrowheads="1"/>
          </p:cNvSpPr>
          <p:nvPr>
            <p:ph type="body" idx="1"/>
          </p:nvPr>
        </p:nvSpPr>
        <p:spPr bwMode="auto">
          <a:xfrm>
            <a:off x="381000" y="1600200"/>
            <a:ext cx="8229600" cy="4525963"/>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126" name="Rectangle 6"/>
          <p:cNvSpPr>
            <a:spLocks noGrp="1" noChangeArrowheads="1"/>
          </p:cNvSpPr>
          <p:nvPr>
            <p:ph type="dt" sz="half" idx="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lgn="l" eaLnBrk="1" hangingPunct="1">
              <a:defRPr sz="1200" b="1">
                <a:solidFill>
                  <a:srgbClr val="003399"/>
                </a:solidFill>
                <a:effectLst>
                  <a:outerShdw blurRad="38100" dist="38100" dir="2700000" algn="tl">
                    <a:srgbClr val="C0C0C0"/>
                  </a:outerShdw>
                </a:effectLst>
                <a:latin typeface="Arial" panose="020B0604020202020204" pitchFamily="34" charset="0"/>
                <a:ea typeface="宋体" panose="02010600030101010101"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127" name="Rectangle 7"/>
          <p:cNvSpPr>
            <a:spLocks noGrp="1" noChangeArrowheads="1"/>
          </p:cNvSpPr>
          <p:nvPr>
            <p:ph type="ftr" sz="quarter" idx="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b="1">
                <a:solidFill>
                  <a:srgbClr val="003399"/>
                </a:solidFill>
                <a:effectLst>
                  <a:outerShdw blurRad="38100" dist="38100" dir="2700000" algn="tl">
                    <a:srgbClr val="C0C0C0"/>
                  </a:outerShdw>
                </a:effectLst>
                <a:latin typeface="Comic Sans MS" panose="030F0702030302020204" pitchFamily="66" charset="0"/>
                <a:ea typeface="宋体" panose="02010600030101010101" pitchFamily="2" charset="-122"/>
                <a:cs typeface="+mn-cs"/>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5128"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lgn="r">
              <a:defRPr sz="1200">
                <a:solidFill>
                  <a:srgbClr val="003399"/>
                </a:solidFill>
                <a:latin typeface="Arial" panose="020B0604020202020204" pitchFamily="34" charset="0"/>
                <a:ea typeface="楷体_GB2312" pitchFamily="49" charset="-122"/>
              </a:defRPr>
            </a:lvl1pPr>
          </a:lstStyle>
          <a:p>
            <a:pPr lvl="0" eaLnBrk="1" hangingPunct="1"/>
            <a:fld id="{9A0DB2DC-4C9A-4742-B13C-FB6460FD3503}" type="slidenum">
              <a:rPr lang="zh-CN" altLang="en-US" dirty="0"/>
              <a:t>‹#›</a:t>
            </a:fld>
            <a:endParaRPr lang="zh-CN" altLang="en-US" dirty="0"/>
          </a:p>
        </p:txBody>
      </p:sp>
      <p:pic>
        <p:nvPicPr>
          <p:cNvPr id="2056" name="Picture 9"/>
          <p:cNvPicPr>
            <a:picLocks noChangeAspect="1"/>
          </p:cNvPicPr>
          <p:nvPr userDrawn="1"/>
        </p:nvPicPr>
        <p:blipFill>
          <a:blip r:embed="rId18"/>
          <a:stretch>
            <a:fillRect/>
          </a:stretch>
        </p:blipFill>
        <p:spPr>
          <a:xfrm>
            <a:off x="0" y="152400"/>
            <a:ext cx="1066800" cy="955675"/>
          </a:xfrm>
          <a:prstGeom prst="rect">
            <a:avLst/>
          </a:prstGeom>
          <a:noFill/>
          <a:ln w="9525">
            <a:noFill/>
          </a:ln>
        </p:spPr>
      </p:pic>
      <p:pic>
        <p:nvPicPr>
          <p:cNvPr id="2057" name="Picture 11" descr="j0296302"/>
          <p:cNvPicPr>
            <a:picLocks noChangeAspect="1"/>
          </p:cNvPicPr>
          <p:nvPr userDrawn="1"/>
        </p:nvPicPr>
        <p:blipFill>
          <a:blip r:embed="rId17"/>
          <a:stretch>
            <a:fillRect/>
          </a:stretch>
        </p:blipFill>
        <p:spPr>
          <a:xfrm flipV="1">
            <a:off x="6457950" y="1076325"/>
            <a:ext cx="2514600" cy="103188"/>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Lst>
  <p:hf sldNum="0" hdr="0" ftr="0" dt="0"/>
  <p:txStyles>
    <p:titleStyle>
      <a:lvl1pPr algn="r" rtl="0" eaLnBrk="0" fontAlgn="base" hangingPunct="0">
        <a:spcBef>
          <a:spcPct val="0"/>
        </a:spcBef>
        <a:spcAft>
          <a:spcPct val="0"/>
        </a:spcAft>
        <a:defRPr sz="4400" b="1">
          <a:solidFill>
            <a:srgbClr val="A24200"/>
          </a:solidFill>
          <a:effectLst>
            <a:outerShdw blurRad="38100" dist="38100" dir="2700000" algn="tl">
              <a:srgbClr val="000000"/>
            </a:outerShdw>
          </a:effectLst>
          <a:latin typeface="Times New Roman" panose="02020603050405020304" pitchFamily="18" charset="0"/>
          <a:ea typeface="+mj-ea"/>
          <a:cs typeface="楷体_GB2312"/>
        </a:defRPr>
      </a:lvl1pPr>
      <a:lvl2pPr algn="r" rtl="0" eaLnBrk="0" fontAlgn="base" hangingPunct="0">
        <a:spcBef>
          <a:spcPct val="0"/>
        </a:spcBef>
        <a:spcAft>
          <a:spcPct val="0"/>
        </a:spcAft>
        <a:defRPr sz="4400" b="1">
          <a:solidFill>
            <a:srgbClr val="A24200"/>
          </a:solidFill>
          <a:effectLst>
            <a:outerShdw blurRad="38100" dist="38100" dir="2700000" algn="tl">
              <a:srgbClr val="000000"/>
            </a:outerShdw>
          </a:effectLst>
          <a:latin typeface="Times New Roman" panose="02020603050405020304" pitchFamily="18" charset="0"/>
          <a:ea typeface="楷体_GB2312" pitchFamily="49" charset="-122"/>
          <a:cs typeface="楷体_GB2312"/>
        </a:defRPr>
      </a:lvl2pPr>
      <a:lvl3pPr algn="r" rtl="0" eaLnBrk="0" fontAlgn="base" hangingPunct="0">
        <a:spcBef>
          <a:spcPct val="0"/>
        </a:spcBef>
        <a:spcAft>
          <a:spcPct val="0"/>
        </a:spcAft>
        <a:defRPr sz="4400" b="1">
          <a:solidFill>
            <a:srgbClr val="A24200"/>
          </a:solidFill>
          <a:effectLst>
            <a:outerShdw blurRad="38100" dist="38100" dir="2700000" algn="tl">
              <a:srgbClr val="000000"/>
            </a:outerShdw>
          </a:effectLst>
          <a:latin typeface="Times New Roman" panose="02020603050405020304" pitchFamily="18" charset="0"/>
          <a:ea typeface="楷体_GB2312" pitchFamily="49" charset="-122"/>
          <a:cs typeface="楷体_GB2312"/>
        </a:defRPr>
      </a:lvl3pPr>
      <a:lvl4pPr algn="r" rtl="0" eaLnBrk="0" fontAlgn="base" hangingPunct="0">
        <a:spcBef>
          <a:spcPct val="0"/>
        </a:spcBef>
        <a:spcAft>
          <a:spcPct val="0"/>
        </a:spcAft>
        <a:defRPr sz="4400" b="1">
          <a:solidFill>
            <a:srgbClr val="A24200"/>
          </a:solidFill>
          <a:effectLst>
            <a:outerShdw blurRad="38100" dist="38100" dir="2700000" algn="tl">
              <a:srgbClr val="000000"/>
            </a:outerShdw>
          </a:effectLst>
          <a:latin typeface="Times New Roman" panose="02020603050405020304" pitchFamily="18" charset="0"/>
          <a:ea typeface="楷体_GB2312" pitchFamily="49" charset="-122"/>
          <a:cs typeface="楷体_GB2312"/>
        </a:defRPr>
      </a:lvl4pPr>
      <a:lvl5pPr algn="r" rtl="0" eaLnBrk="0" fontAlgn="base" hangingPunct="0">
        <a:spcBef>
          <a:spcPct val="0"/>
        </a:spcBef>
        <a:spcAft>
          <a:spcPct val="0"/>
        </a:spcAft>
        <a:defRPr sz="4400" b="1">
          <a:solidFill>
            <a:srgbClr val="A24200"/>
          </a:solidFill>
          <a:effectLst>
            <a:outerShdw blurRad="38100" dist="38100" dir="2700000" algn="tl">
              <a:srgbClr val="000000"/>
            </a:outerShdw>
          </a:effectLst>
          <a:latin typeface="Times New Roman" panose="02020603050405020304" pitchFamily="18" charset="0"/>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p:titleStyle>
    <p:bodyStyle>
      <a:lvl1pPr marL="342900" indent="-34290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1">
          <a:solidFill>
            <a:srgbClr val="3333FF"/>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1">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1">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1">
          <a:solidFill>
            <a:srgbClr val="003399"/>
          </a:solidFill>
          <a:effectLst>
            <a:outerShdw blurRad="38100" dist="38100" dir="2700000" algn="tl">
              <a:srgbClr val="C0C0C0"/>
            </a:outerShdw>
          </a:effectLst>
          <a:latin typeface="+mn-lt"/>
          <a:ea typeface="+mn-ea"/>
          <a:cs typeface="楷体_GB2312"/>
        </a:defRPr>
      </a:lvl5pPr>
      <a:lvl6pPr marL="25146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image" Target="../media/image6.png"/><Relationship Id="rId5" Type="http://schemas.openxmlformats.org/officeDocument/2006/relationships/oleObject" Target="../embeddings/oleObject4.bin"/><Relationship Id="rId4" Type="http://schemas.openxmlformats.org/officeDocument/2006/relationships/image" Target="../media/image5.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1.xml"/><Relationship Id="rId1" Type="http://schemas.openxmlformats.org/officeDocument/2006/relationships/tags" Target="../tags/tag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1.xml"/><Relationship Id="rId1" Type="http://schemas.openxmlformats.org/officeDocument/2006/relationships/vmlDrawing" Target="../drawings/vmlDrawing10.vml"/><Relationship Id="rId6" Type="http://schemas.openxmlformats.org/officeDocument/2006/relationships/image" Target="../media/image21.wmf"/><Relationship Id="rId5" Type="http://schemas.openxmlformats.org/officeDocument/2006/relationships/oleObject" Target="../embeddings/oleObject14.bin"/><Relationship Id="rId4" Type="http://schemas.openxmlformats.org/officeDocument/2006/relationships/image" Target="../media/image20.wmf"/></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24.png"/><Relationship Id="rId5" Type="http://schemas.openxmlformats.org/officeDocument/2006/relationships/image" Target="../media/image23.wmf"/><Relationship Id="rId4" Type="http://schemas.openxmlformats.org/officeDocument/2006/relationships/oleObject" Target="../embeddings/oleObject16.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9.png"/><Relationship Id="rId2" Type="http://schemas.openxmlformats.org/officeDocument/2006/relationships/slideLayout" Target="../slideLayouts/slideLayout1.xml"/><Relationship Id="rId1" Type="http://schemas.openxmlformats.org/officeDocument/2006/relationships/vmlDrawing" Target="../drawings/vmlDrawing4.vml"/><Relationship Id="rId6" Type="http://schemas.openxmlformats.org/officeDocument/2006/relationships/oleObject" Target="../embeddings/oleObject7.bin"/><Relationship Id="rId5" Type="http://schemas.openxmlformats.org/officeDocument/2006/relationships/image" Target="../media/image8.png"/><Relationship Id="rId4" Type="http://schemas.openxmlformats.org/officeDocument/2006/relationships/oleObject" Target="../embeddings/oleObject6.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xml"/><Relationship Id="rId1" Type="http://schemas.openxmlformats.org/officeDocument/2006/relationships/vmlDrawing" Target="../drawings/vmlDrawing5.v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xml"/><Relationship Id="rId1" Type="http://schemas.openxmlformats.org/officeDocument/2006/relationships/vmlDrawing" Target="../drawings/vmlDrawing6.v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xml"/><Relationship Id="rId1" Type="http://schemas.openxmlformats.org/officeDocument/2006/relationships/vmlDrawing" Target="../drawings/vmlDrawing7.v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xml"/><Relationship Id="rId1" Type="http://schemas.openxmlformats.org/officeDocument/2006/relationships/vmlDrawing" Target="../drawings/vmlDrawing8.vml"/><Relationship Id="rId4" Type="http://schemas.openxmlformats.org/officeDocument/2006/relationships/image" Target="../media/image14.w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3.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2.vml"/><Relationship Id="rId4" Type="http://schemas.openxmlformats.org/officeDocument/2006/relationships/image" Target="../media/image4.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xml"/><Relationship Id="rId1" Type="http://schemas.openxmlformats.org/officeDocument/2006/relationships/vmlDrawing" Target="../drawings/vmlDrawing9.vml"/><Relationship Id="rId4" Type="http://schemas.openxmlformats.org/officeDocument/2006/relationships/image" Target="../media/image15.wmf"/></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161925" y="1268413"/>
            <a:ext cx="8820150" cy="2760663"/>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ts val="600"/>
              </a:spcBef>
              <a:spcAft>
                <a:spcPct val="0"/>
              </a:spcAft>
              <a:buClrTx/>
              <a:buSzTx/>
              <a:buFontTx/>
              <a:buNone/>
              <a:defRPr/>
            </a:pPr>
            <a:r>
              <a:rPr kumimoji="0" lang="zh-CN" altLang="en-US" sz="6600" b="1" i="0" u="none" strike="noStrike" kern="0" cap="none" spc="0" normalizeH="0" baseline="0" noProof="0">
                <a:ln>
                  <a:noFill/>
                </a:ln>
                <a:solidFill>
                  <a:srgbClr val="A24200"/>
                </a:solidFill>
                <a:effectLst>
                  <a:outerShdw blurRad="38100" dist="38100" dir="2700000" algn="tl">
                    <a:srgbClr val="000000"/>
                  </a:outerShdw>
                </a:effectLst>
                <a:uLnTx/>
                <a:uFillTx/>
                <a:latin typeface="Times New Roman" panose="02020603050405020304" pitchFamily="18" charset="0"/>
                <a:ea typeface="+mj-ea"/>
                <a:cs typeface="楷体_GB2312"/>
              </a:rPr>
              <a:t>设计篇</a:t>
            </a:r>
            <a:br>
              <a:rPr kumimoji="0" lang="en-US" altLang="zh-CN" sz="6600" b="1" i="0" u="none" strike="noStrike" kern="0" cap="none" spc="0" normalizeH="0" baseline="0" noProof="0">
                <a:ln>
                  <a:noFill/>
                </a:ln>
                <a:solidFill>
                  <a:srgbClr val="A24200"/>
                </a:solidFill>
                <a:effectLst>
                  <a:outerShdw blurRad="38100" dist="38100" dir="2700000" algn="tl">
                    <a:srgbClr val="000000"/>
                  </a:outerShdw>
                </a:effectLst>
                <a:uLnTx/>
                <a:uFillTx/>
                <a:latin typeface="Times New Roman" panose="02020603050405020304" pitchFamily="18" charset="0"/>
                <a:ea typeface="+mj-ea"/>
                <a:cs typeface="楷体_GB2312"/>
              </a:rPr>
            </a:br>
            <a:r>
              <a:rPr kumimoji="0" lang="zh-CN" altLang="en-US" sz="6600" b="1" i="0" u="none" strike="noStrike" kern="0" cap="none" spc="0" normalizeH="0" baseline="0" noProof="0">
                <a:ln>
                  <a:noFill/>
                </a:ln>
                <a:solidFill>
                  <a:srgbClr val="A24200"/>
                </a:solidFill>
                <a:effectLst>
                  <a:outerShdw blurRad="38100" dist="38100" dir="2700000" algn="tl">
                    <a:srgbClr val="000000"/>
                  </a:outerShdw>
                </a:effectLst>
                <a:uLnTx/>
                <a:uFillTx/>
                <a:latin typeface="Times New Roman" panose="02020603050405020304" pitchFamily="18" charset="0"/>
                <a:ea typeface="+mj-ea"/>
                <a:cs typeface="楷体_GB2312"/>
              </a:rPr>
              <a:t>第五章 逻辑数据库设计</a:t>
            </a:r>
          </a:p>
        </p:txBody>
      </p:sp>
      <p:sp>
        <p:nvSpPr>
          <p:cNvPr id="4099" name="Rectangle 3"/>
          <p:cNvSpPr>
            <a:spLocks noGrp="1" noChangeArrowheads="1"/>
          </p:cNvSpPr>
          <p:nvPr>
            <p:ph type="subTitle" idx="1"/>
          </p:nvPr>
        </p:nvSpPr>
        <p:spPr>
          <a:xfrm>
            <a:off x="2590800" y="4367530"/>
            <a:ext cx="5137785" cy="1447800"/>
          </a:xfrm>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20000"/>
              </a:spcBef>
              <a:spcAft>
                <a:spcPct val="0"/>
              </a:spcAft>
              <a:buClrTx/>
              <a:buSzTx/>
              <a:buFontTx/>
              <a:buNone/>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主讲：程思瑶</a:t>
            </a:r>
          </a:p>
          <a:p>
            <a:pPr marL="0" marR="0" lvl="0" indent="0" algn="ctr" defTabSz="914400" rtl="0" eaLnBrk="1" fontAlgn="base" latinLnBrk="0" hangingPunct="1">
              <a:lnSpc>
                <a:spcPct val="100000"/>
              </a:lnSpc>
              <a:spcBef>
                <a:spcPct val="20000"/>
              </a:spcBef>
              <a:spcAft>
                <a:spcPct val="0"/>
              </a:spcAft>
              <a:buClrTx/>
              <a:buSzTx/>
              <a:buFontTx/>
              <a:buNone/>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物联网与泛在智能研究中心</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p:cNvSpPr>
          <p:nvPr>
            <p:ph type="subTitle" idx="1"/>
          </p:nvPr>
        </p:nvSpPr>
        <p:spPr>
          <a:xfrm>
            <a:off x="381000" y="1600200"/>
            <a:ext cx="4038600" cy="4525963"/>
          </a:xfrm>
        </p:spPr>
        <p:txBody>
          <a:bodyPr vert="horz" wrap="square" lIns="91440" tIns="45720" rIns="91440" bIns="45720" numCol="1" anchor="t" anchorCtr="0" compatLnSpc="1"/>
          <a:lstStyle>
            <a:lvl1pPr lvl="0">
              <a:defRPr sz="2800" kern="1200"/>
            </a:lvl1pPr>
            <a:lvl2pPr lvl="1">
              <a:defRPr sz="2400" kern="1200"/>
            </a:lvl2pPr>
            <a:lvl3pPr lvl="2">
              <a:defRPr sz="2000" kern="1200"/>
            </a:lvl3pPr>
            <a:lvl4pPr lvl="3">
              <a:defRPr sz="1800" kern="1200"/>
            </a:lvl4pPr>
            <a:lvl5pPr lvl="4">
              <a:defRPr sz="1800" kern="1200"/>
            </a:lvl5pPr>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弱实体变换</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例</a:t>
            </a:r>
          </a:p>
        </p:txBody>
      </p:sp>
      <p:sp>
        <p:nvSpPr>
          <p:cNvPr id="362504" name="Text Box 8"/>
          <p:cNvSpPr txBox="1"/>
          <p:nvPr/>
        </p:nvSpPr>
        <p:spPr>
          <a:xfrm>
            <a:off x="2051050" y="5661025"/>
            <a:ext cx="5697538" cy="646113"/>
          </a:xfrm>
          <a:prstGeom prst="rect">
            <a:avLst/>
          </a:prstGeom>
          <a:noFill/>
          <a:ln w="9525">
            <a:noFill/>
            <a:miter/>
          </a:ln>
        </p:spPr>
        <p:txBody>
          <a:bodyPr wrap="none">
            <a:spAutoFit/>
          </a:bodyPr>
          <a:lstStyle/>
          <a:p>
            <a:pPr marR="0" defTabSz="914400" eaLnBrk="1" hangingPunct="1">
              <a:buClrTx/>
              <a:buSzTx/>
              <a:buFontTx/>
              <a:buNone/>
              <a:defRPr/>
            </a:pPr>
            <a:r>
              <a:rPr kumimoji="0" lang="zh-CN" altLang="en-US"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由弱实体“子女”和识别实体“双亲”可以生成关系</a:t>
            </a:r>
            <a:r>
              <a:rPr kumimoji="0" lang="en-US" altLang="zh-CN"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R</a:t>
            </a:r>
          </a:p>
          <a:p>
            <a:pPr marR="0" defTabSz="914400" eaLnBrk="1" hangingPunct="1">
              <a:buClrTx/>
              <a:buSzTx/>
              <a:buFontTx/>
              <a:buNone/>
              <a:defRPr/>
            </a:pPr>
            <a:r>
              <a:rPr kumimoji="0" lang="en-US" altLang="zh-CN"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    (</a:t>
            </a:r>
            <a:r>
              <a:rPr kumimoji="0" lang="zh-CN" altLang="en-US" sz="1800" b="0" u="sng"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身份证号</a:t>
            </a:r>
            <a:r>
              <a:rPr kumimoji="0" lang="en-US" altLang="zh-CN" sz="1800" b="0" u="sng"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a:t>
            </a:r>
            <a:r>
              <a:rPr kumimoji="0" lang="zh-CN" altLang="en-US" sz="1800" b="0" u="sng"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父亲</a:t>
            </a:r>
            <a:r>
              <a:rPr kumimoji="0" lang="en-US" altLang="zh-CN" sz="1800" b="0" u="sng"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a:t>
            </a:r>
            <a:r>
              <a:rPr kumimoji="0" lang="zh-CN" altLang="en-US"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a:t>
            </a:r>
            <a:r>
              <a:rPr kumimoji="0" lang="zh-CN" altLang="en-US" sz="1800" b="0" u="sng"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名字</a:t>
            </a:r>
            <a:r>
              <a:rPr kumimoji="0" lang="zh-CN" altLang="en-US"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，性别，年龄</a:t>
            </a:r>
            <a:r>
              <a:rPr kumimoji="0" lang="en-US" altLang="zh-CN"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a:t>
            </a:r>
          </a:p>
        </p:txBody>
      </p:sp>
      <p:sp>
        <p:nvSpPr>
          <p:cNvPr id="362505" name="Text Box 9"/>
          <p:cNvSpPr txBox="1"/>
          <p:nvPr/>
        </p:nvSpPr>
        <p:spPr>
          <a:xfrm>
            <a:off x="1149350" y="4783138"/>
            <a:ext cx="5048250" cy="641350"/>
          </a:xfrm>
          <a:prstGeom prst="rect">
            <a:avLst/>
          </a:prstGeom>
          <a:noFill/>
          <a:ln w="9525">
            <a:noFill/>
            <a:miter/>
          </a:ln>
        </p:spPr>
        <p:txBody>
          <a:bodyPr wrap="none">
            <a:spAutoFit/>
          </a:bodyPr>
          <a:lstStyle/>
          <a:p>
            <a:pPr marR="0" defTabSz="914400" eaLnBrk="1" hangingPunct="1">
              <a:buClrTx/>
              <a:buSzTx/>
              <a:buFontTx/>
              <a:buNone/>
              <a:defRPr/>
            </a:pPr>
            <a:r>
              <a:rPr kumimoji="0" lang="zh-CN" altLang="en-US"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识别实体“父亲”可以生成关系</a:t>
            </a:r>
            <a:r>
              <a:rPr kumimoji="0" lang="en-US" altLang="zh-CN"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T</a:t>
            </a:r>
          </a:p>
          <a:p>
            <a:pPr marR="0" defTabSz="914400" eaLnBrk="1" hangingPunct="1">
              <a:buClrTx/>
              <a:buSzTx/>
              <a:buFontTx/>
              <a:buNone/>
              <a:defRPr/>
            </a:pPr>
            <a:r>
              <a:rPr kumimoji="0" lang="en-US" altLang="zh-CN"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    (</a:t>
            </a:r>
            <a:r>
              <a:rPr kumimoji="0" lang="zh-CN" altLang="en-US" sz="1800" b="0" u="sng"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身份证号</a:t>
            </a:r>
            <a:r>
              <a:rPr kumimoji="0" lang="en-US" altLang="zh-CN"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 </a:t>
            </a:r>
            <a:r>
              <a:rPr kumimoji="0" lang="zh-CN" altLang="en-US"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名字</a:t>
            </a:r>
            <a:r>
              <a:rPr kumimoji="0" lang="en-US" altLang="zh-CN"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 </a:t>
            </a:r>
            <a:r>
              <a:rPr kumimoji="0" lang="zh-CN" altLang="en-US"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性别</a:t>
            </a:r>
            <a:r>
              <a:rPr kumimoji="0" lang="en-US" altLang="zh-CN"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 </a:t>
            </a:r>
            <a:r>
              <a:rPr kumimoji="0" lang="zh-CN" altLang="en-US"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邮编</a:t>
            </a:r>
            <a:r>
              <a:rPr kumimoji="0" lang="en-US" altLang="zh-CN"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 </a:t>
            </a:r>
            <a:r>
              <a:rPr kumimoji="0" lang="zh-CN" altLang="en-US"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市</a:t>
            </a:r>
            <a:r>
              <a:rPr kumimoji="0" lang="en-US" altLang="zh-CN"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 </a:t>
            </a:r>
            <a:r>
              <a:rPr kumimoji="0" lang="zh-CN" altLang="en-US"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区</a:t>
            </a:r>
            <a:r>
              <a:rPr kumimoji="0" lang="en-US" altLang="zh-CN"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 </a:t>
            </a:r>
            <a:r>
              <a:rPr kumimoji="0" lang="zh-CN" altLang="en-US"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学校</a:t>
            </a:r>
            <a:r>
              <a:rPr kumimoji="0" lang="en-US" altLang="zh-CN"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 </a:t>
            </a:r>
            <a:r>
              <a:rPr kumimoji="0" lang="zh-CN" altLang="en-US"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信箱</a:t>
            </a:r>
            <a:r>
              <a:rPr kumimoji="0" lang="en-US" altLang="zh-CN"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a:t>
            </a:r>
          </a:p>
        </p:txBody>
      </p:sp>
      <p:sp>
        <p:nvSpPr>
          <p:cNvPr id="9" name="Rectangle 2"/>
          <p:cNvSpPr txBox="1">
            <a:spLocks noChangeArrowheads="1"/>
          </p:cNvSpPr>
          <p:nvPr/>
        </p:nvSpPr>
        <p:spPr bwMode="auto">
          <a:xfrm>
            <a:off x="1254125" y="0"/>
            <a:ext cx="789463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5.1</a:t>
            </a: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形成初始关系数据库模式</a:t>
            </a:r>
          </a:p>
        </p:txBody>
      </p:sp>
      <p:grpSp>
        <p:nvGrpSpPr>
          <p:cNvPr id="3" name="组合 2"/>
          <p:cNvGrpSpPr/>
          <p:nvPr/>
        </p:nvGrpSpPr>
        <p:grpSpPr>
          <a:xfrm>
            <a:off x="2195830" y="1289050"/>
            <a:ext cx="6586220" cy="4279900"/>
            <a:chOff x="3458" y="2030"/>
            <a:chExt cx="10372" cy="6740"/>
          </a:xfrm>
        </p:grpSpPr>
        <p:graphicFrame>
          <p:nvGraphicFramePr>
            <p:cNvPr id="22" name="对象 21"/>
            <p:cNvGraphicFramePr/>
            <p:nvPr/>
          </p:nvGraphicFramePr>
          <p:xfrm>
            <a:off x="3568" y="4020"/>
            <a:ext cx="1532" cy="3003"/>
          </p:xfrm>
          <a:graphic>
            <a:graphicData uri="http://schemas.openxmlformats.org/presentationml/2006/ole">
              <mc:AlternateContent xmlns:mc="http://schemas.openxmlformats.org/markup-compatibility/2006">
                <mc:Choice xmlns:v="urn:schemas-microsoft-com:vml" Requires="v">
                  <p:oleObj spid="_x0000_s5124" r:id="rId3" imgW="971550" imgH="1905000" progId="Paint.Picture">
                    <p:embed/>
                  </p:oleObj>
                </mc:Choice>
                <mc:Fallback>
                  <p:oleObj r:id="rId3" imgW="971550" imgH="1905000" progId="Paint.Picture">
                    <p:embed/>
                    <p:pic>
                      <p:nvPicPr>
                        <p:cNvPr id="0" name="图片 3079"/>
                        <p:cNvPicPr/>
                        <p:nvPr/>
                      </p:nvPicPr>
                      <p:blipFill>
                        <a:blip r:embed="rId4"/>
                        <a:stretch>
                          <a:fillRect/>
                        </a:stretch>
                      </p:blipFill>
                      <p:spPr>
                        <a:xfrm>
                          <a:off x="3568" y="4020"/>
                          <a:ext cx="1532" cy="3003"/>
                        </a:xfrm>
                        <a:prstGeom prst="rect">
                          <a:avLst/>
                        </a:prstGeom>
                        <a:noFill/>
                        <a:ln w="38100">
                          <a:noFill/>
                          <a:miter/>
                        </a:ln>
                      </p:spPr>
                    </p:pic>
                  </p:oleObj>
                </mc:Fallback>
              </mc:AlternateContent>
            </a:graphicData>
          </a:graphic>
        </p:graphicFrame>
        <p:grpSp>
          <p:nvGrpSpPr>
            <p:cNvPr id="2" name="组合 1"/>
            <p:cNvGrpSpPr/>
            <p:nvPr/>
          </p:nvGrpSpPr>
          <p:grpSpPr>
            <a:xfrm>
              <a:off x="3458" y="2030"/>
              <a:ext cx="10372" cy="6740"/>
              <a:chOff x="3458" y="2030"/>
              <a:chExt cx="10372" cy="6740"/>
            </a:xfrm>
          </p:grpSpPr>
          <p:graphicFrame>
            <p:nvGraphicFramePr>
              <p:cNvPr id="15" name="对象 14"/>
              <p:cNvGraphicFramePr/>
              <p:nvPr/>
            </p:nvGraphicFramePr>
            <p:xfrm>
              <a:off x="5254" y="4635"/>
              <a:ext cx="4499" cy="1530"/>
            </p:xfrm>
            <a:graphic>
              <a:graphicData uri="http://schemas.openxmlformats.org/presentationml/2006/ole">
                <mc:AlternateContent xmlns:mc="http://schemas.openxmlformats.org/markup-compatibility/2006">
                  <mc:Choice xmlns:v="urn:schemas-microsoft-com:vml" Requires="v">
                    <p:oleObj spid="_x0000_s5125" r:id="rId5" imgW="2952750" imgH="971550" progId="Paint.Picture">
                      <p:embed/>
                    </p:oleObj>
                  </mc:Choice>
                  <mc:Fallback>
                    <p:oleObj r:id="rId5" imgW="2952750" imgH="971550" progId="Paint.Picture">
                      <p:embed/>
                      <p:pic>
                        <p:nvPicPr>
                          <p:cNvPr id="0" name="图片 3078"/>
                          <p:cNvPicPr/>
                          <p:nvPr/>
                        </p:nvPicPr>
                        <p:blipFill>
                          <a:blip r:embed="rId6"/>
                          <a:stretch>
                            <a:fillRect/>
                          </a:stretch>
                        </p:blipFill>
                        <p:spPr>
                          <a:xfrm>
                            <a:off x="5254" y="4635"/>
                            <a:ext cx="4499" cy="1530"/>
                          </a:xfrm>
                          <a:prstGeom prst="rect">
                            <a:avLst/>
                          </a:prstGeom>
                          <a:noFill/>
                          <a:ln w="38100">
                            <a:noFill/>
                            <a:miter/>
                          </a:ln>
                        </p:spPr>
                      </p:pic>
                    </p:oleObj>
                  </mc:Fallback>
                </mc:AlternateContent>
              </a:graphicData>
            </a:graphic>
          </p:graphicFrame>
          <p:graphicFrame>
            <p:nvGraphicFramePr>
              <p:cNvPr id="4" name="对象 3"/>
              <p:cNvGraphicFramePr/>
              <p:nvPr/>
            </p:nvGraphicFramePr>
            <p:xfrm>
              <a:off x="9808" y="2030"/>
              <a:ext cx="4022" cy="6740"/>
            </p:xfrm>
            <a:graphic>
              <a:graphicData uri="http://schemas.openxmlformats.org/presentationml/2006/ole">
                <mc:AlternateContent xmlns:mc="http://schemas.openxmlformats.org/markup-compatibility/2006">
                  <mc:Choice xmlns:v="urn:schemas-microsoft-com:vml" Requires="v">
                    <p:oleObj spid="_x0000_s5126" r:id="rId7" imgW="2552700" imgH="4276725" progId="Paint.Picture">
                      <p:embed/>
                    </p:oleObj>
                  </mc:Choice>
                  <mc:Fallback>
                    <p:oleObj r:id="rId7" imgW="2552700" imgH="4276725" progId="Paint.Picture">
                      <p:embed/>
                      <p:pic>
                        <p:nvPicPr>
                          <p:cNvPr id="0" name="图片 3077"/>
                          <p:cNvPicPr/>
                          <p:nvPr/>
                        </p:nvPicPr>
                        <p:blipFill>
                          <a:blip r:embed="rId8"/>
                          <a:stretch>
                            <a:fillRect/>
                          </a:stretch>
                        </p:blipFill>
                        <p:spPr>
                          <a:xfrm>
                            <a:off x="9808" y="2030"/>
                            <a:ext cx="4022" cy="6740"/>
                          </a:xfrm>
                          <a:prstGeom prst="rect">
                            <a:avLst/>
                          </a:prstGeom>
                          <a:noFill/>
                          <a:ln w="38100">
                            <a:noFill/>
                            <a:miter/>
                          </a:ln>
                        </p:spPr>
                      </p:pic>
                    </p:oleObj>
                  </mc:Fallback>
                </mc:AlternateContent>
              </a:graphicData>
            </a:graphic>
          </p:graphicFrame>
          <p:sp>
            <p:nvSpPr>
              <p:cNvPr id="5" name="矩形 4"/>
              <p:cNvSpPr/>
              <p:nvPr/>
            </p:nvSpPr>
            <p:spPr>
              <a:xfrm>
                <a:off x="3458" y="3926"/>
                <a:ext cx="1762" cy="3209"/>
              </a:xfrm>
              <a:prstGeom prst="rect">
                <a:avLst/>
              </a:prstGeom>
              <a:noFill/>
              <a:ln>
                <a:solidFill>
                  <a:schemeClr val="tx1"/>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lt1"/>
                  </a:solidFill>
                  <a:effectLst/>
                  <a:uLnTx/>
                  <a:uFillTx/>
                  <a:latin typeface="+mn-lt"/>
                  <a:ea typeface="+mn-ea"/>
                  <a:cs typeface="+mn-cs"/>
                </a:endParaRPr>
              </a:p>
            </p:txBody>
          </p:sp>
          <p:cxnSp>
            <p:nvCxnSpPr>
              <p:cNvPr id="7" name="直接连接符 6"/>
              <p:cNvCxnSpPr/>
              <p:nvPr/>
            </p:nvCxnSpPr>
            <p:spPr>
              <a:xfrm flipV="1">
                <a:off x="5254" y="5513"/>
                <a:ext cx="1379" cy="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62505"/>
                                        </p:tgtEl>
                                        <p:attrNameLst>
                                          <p:attrName>style.visibility</p:attrName>
                                        </p:attrNameLst>
                                      </p:cBhvr>
                                      <p:to>
                                        <p:strVal val="visible"/>
                                      </p:to>
                                    </p:set>
                                    <p:anim calcmode="lin" valueType="num">
                                      <p:cBhvr>
                                        <p:cTn id="13" dur="500" fill="hold"/>
                                        <p:tgtEl>
                                          <p:spTgt spid="362505"/>
                                        </p:tgtEl>
                                        <p:attrNameLst>
                                          <p:attrName>ppt_x</p:attrName>
                                        </p:attrNameLst>
                                      </p:cBhvr>
                                      <p:tavLst>
                                        <p:tav tm="0">
                                          <p:val>
                                            <p:strVal val="#ppt_x"/>
                                          </p:val>
                                        </p:tav>
                                        <p:tav tm="100000">
                                          <p:val>
                                            <p:strVal val="#ppt_x"/>
                                          </p:val>
                                        </p:tav>
                                      </p:tavLst>
                                    </p:anim>
                                    <p:anim calcmode="lin" valueType="num">
                                      <p:cBhvr>
                                        <p:cTn id="14" dur="500" fill="hold"/>
                                        <p:tgtEl>
                                          <p:spTgt spid="36250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62504"/>
                                        </p:tgtEl>
                                        <p:attrNameLst>
                                          <p:attrName>style.visibility</p:attrName>
                                        </p:attrNameLst>
                                      </p:cBhvr>
                                      <p:to>
                                        <p:strVal val="visible"/>
                                      </p:to>
                                    </p:set>
                                    <p:anim calcmode="lin" valueType="num">
                                      <p:cBhvr>
                                        <p:cTn id="19" dur="500" fill="hold"/>
                                        <p:tgtEl>
                                          <p:spTgt spid="362504"/>
                                        </p:tgtEl>
                                        <p:attrNameLst>
                                          <p:attrName>ppt_x</p:attrName>
                                        </p:attrNameLst>
                                      </p:cBhvr>
                                      <p:tavLst>
                                        <p:tav tm="0">
                                          <p:val>
                                            <p:strVal val="#ppt_x"/>
                                          </p:val>
                                        </p:tav>
                                        <p:tav tm="100000">
                                          <p:val>
                                            <p:strVal val="#ppt_x"/>
                                          </p:val>
                                        </p:tav>
                                      </p:tavLst>
                                    </p:anim>
                                    <p:anim calcmode="lin" valueType="num">
                                      <p:cBhvr>
                                        <p:cTn id="20" dur="500" fill="hold"/>
                                        <p:tgtEl>
                                          <p:spTgt spid="3625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504" grpId="0"/>
      <p:bldP spid="362505"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3" name="Rectangle 3"/>
          <p:cNvSpPr>
            <a:spLocks noGrp="1"/>
          </p:cNvSpPr>
          <p:nvPr>
            <p:ph type="subTitle" idx="1"/>
          </p:nvPr>
        </p:nvSpPr>
        <p:spPr>
          <a:xfrm>
            <a:off x="381000" y="1268413"/>
            <a:ext cx="87630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US" altLang="zh-CN" sz="32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3NF</a:t>
            </a:r>
            <a:r>
              <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分解算法</a:t>
            </a:r>
            <a:r>
              <a:rPr kumimoji="0" lang="en-US" altLang="zh-CN" sz="32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达到3</a:t>
            </a:r>
            <a:r>
              <a:rPr kumimoji="0" lang="en-US" altLang="zh-CN" sz="32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NF</a:t>
            </a:r>
            <a:r>
              <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且具有无损连接和保持函数依赖的分解</a:t>
            </a:r>
            <a:r>
              <a:rPr kumimoji="0" lang="en-US" altLang="zh-CN" sz="32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742950" marR="0" lvl="1" indent="-285750" algn="l" defTabSz="914400" rtl="0" eaLnBrk="0" fontAlgn="base" latinLnBrk="0" hangingPunct="0">
              <a:lnSpc>
                <a:spcPct val="90000"/>
              </a:lnSpc>
              <a:spcBef>
                <a:spcPct val="0"/>
              </a:spcBef>
              <a:spcAft>
                <a:spcPct val="0"/>
              </a:spcAft>
              <a:buClrTx/>
              <a:buSzTx/>
              <a:buFontTx/>
              <a:buChar char="–"/>
              <a:defRPr/>
            </a:pPr>
            <a:r>
              <a:rPr kumimoji="0" lang="zh-CN" altLang="en-US"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输入：关系模式</a:t>
            </a:r>
            <a:r>
              <a:rPr kumimoji="0" lang="en-US" altLang="zh-CN"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R(U,F),F</a:t>
            </a:r>
            <a:r>
              <a:rPr kumimoji="0" lang="zh-CN" altLang="en-US"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是极小函数依赖集</a:t>
            </a:r>
            <a:r>
              <a:rPr kumimoji="0" lang="en-US" altLang="zh-CN"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742950" marR="0" lvl="1" indent="-285750" algn="l" defTabSz="914400" rtl="0" eaLnBrk="0" fontAlgn="base" latinLnBrk="0" hangingPunct="0">
              <a:lnSpc>
                <a:spcPct val="90000"/>
              </a:lnSpc>
              <a:spcBef>
                <a:spcPct val="0"/>
              </a:spcBef>
              <a:spcAft>
                <a:spcPct val="0"/>
              </a:spcAft>
              <a:buClrTx/>
              <a:buSzTx/>
              <a:buFontTx/>
              <a:buChar char="–"/>
              <a:defRPr/>
            </a:pPr>
            <a:r>
              <a:rPr kumimoji="0" lang="zh-CN" altLang="en-US"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输出：具有无损连接和函数依赖保持性的分解 </a:t>
            </a:r>
            <a:r>
              <a:rPr kumimoji="0" lang="en-US" altLang="zh-CN"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τ, τ</a:t>
            </a:r>
            <a:r>
              <a:rPr kumimoji="0" lang="zh-CN" altLang="en-US"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中所有关系模式都是3</a:t>
            </a:r>
            <a:r>
              <a:rPr kumimoji="0" lang="en-US" altLang="zh-CN"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NF。</a:t>
            </a:r>
          </a:p>
          <a:p>
            <a:pPr marL="742950" marR="0" lvl="1" indent="-285750" algn="l" defTabSz="914400" rtl="0" eaLnBrk="0" fontAlgn="base" latinLnBrk="0" hangingPunct="0">
              <a:lnSpc>
                <a:spcPct val="90000"/>
              </a:lnSpc>
              <a:spcBef>
                <a:spcPct val="0"/>
              </a:spcBef>
              <a:spcAft>
                <a:spcPct val="0"/>
              </a:spcAft>
              <a:buClrTx/>
              <a:buSzTx/>
              <a:buFontTx/>
              <a:buChar char="–"/>
              <a:defRPr/>
            </a:pPr>
            <a:r>
              <a:rPr kumimoji="0" lang="zh-CN" altLang="en-US"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算法：</a:t>
            </a:r>
          </a:p>
          <a:p>
            <a:pPr marL="1143000" marR="0" lvl="2" indent="-228600" algn="l" defTabSz="914400" rtl="0" eaLnBrk="0" fontAlgn="base" latinLnBrk="0" hangingPunct="0">
              <a:lnSpc>
                <a:spcPct val="100000"/>
              </a:lnSpc>
              <a:spcBef>
                <a:spcPct val="40000"/>
              </a:spcBef>
              <a:spcAft>
                <a:spcPct val="0"/>
              </a:spcAft>
              <a:buClrTx/>
              <a:buSzTx/>
              <a:buFontTx/>
              <a:buNone/>
              <a:defRPr/>
            </a:pP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(1)调用算法</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1</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产生</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R</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的分解</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 </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en-US" altLang="zh-CN" sz="2400" b="1" i="0" u="none" strike="noStrike" kern="0" cap="none" spc="0" normalizeH="0" baseline="-1600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R</a:t>
            </a:r>
            <a:r>
              <a:rPr kumimoji="0" lang="en-US" altLang="zh-CN" sz="2400" b="1" i="0" u="none" strike="noStrike" kern="0" cap="none" spc="0" normalizeH="0" baseline="-1600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 R</a:t>
            </a:r>
            <a:r>
              <a:rPr kumimoji="0" lang="en-US" altLang="zh-CN" sz="2400" b="1" i="0" u="none" strike="noStrike" kern="0" cap="none" spc="0" normalizeH="0" baseline="-1600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1143000" marR="0" lvl="2" indent="-228600" algn="l" defTabSz="914400" rtl="0" eaLnBrk="0" fontAlgn="base" latinLnBrk="0" hangingPunct="0">
              <a:lnSpc>
                <a:spcPct val="100000"/>
              </a:lnSpc>
              <a:spcBef>
                <a:spcPct val="40000"/>
              </a:spcBef>
              <a:spcAft>
                <a:spcPct val="0"/>
              </a:spcAft>
              <a:buClrTx/>
              <a:buSzTx/>
              <a:buFontTx/>
              <a:buNone/>
              <a:defRPr/>
            </a:pP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(2)构造分解</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τ={</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en-US" altLang="zh-CN" sz="2400" b="1" i="0" u="none" strike="noStrike" kern="0" cap="none" spc="0" normalizeH="0" baseline="-1600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R</a:t>
            </a:r>
            <a:r>
              <a:rPr kumimoji="0" lang="en-US" altLang="zh-CN" sz="2400" b="1" i="0" u="none" strike="noStrike" kern="0" cap="none" spc="0" normalizeH="0" baseline="-1600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 R</a:t>
            </a:r>
            <a:r>
              <a:rPr kumimoji="0" lang="en-US" altLang="zh-CN" sz="2400" b="1" i="0" u="none" strike="noStrike" kern="0" cap="none" spc="0" normalizeH="0" baseline="-1600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en-US" altLang="zh-CN" sz="16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k</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其中</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en-US" altLang="zh-CN" sz="2400" b="1" i="0" u="none" strike="noStrike" kern="0" cap="none" spc="0" normalizeH="0" baseline="-1600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k</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是由</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R</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的</a:t>
            </a:r>
          </a:p>
          <a:p>
            <a:pPr marL="1143000" marR="0" lvl="2" indent="-228600" algn="l" defTabSz="914400" rtl="0" eaLnBrk="0" fontAlgn="base" latinLnBrk="0" hangingPunct="0">
              <a:lnSpc>
                <a:spcPct val="100000"/>
              </a:lnSpc>
              <a:spcBef>
                <a:spcPct val="40000"/>
              </a:spcBef>
              <a:spcAft>
                <a:spcPct val="0"/>
              </a:spcAft>
              <a:buClrTx/>
              <a:buSzTx/>
              <a:buFontTx/>
              <a:buNone/>
              <a:defRPr/>
            </a:pP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     一个候选键</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K</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构成的关系。</a:t>
            </a:r>
          </a:p>
        </p:txBody>
      </p:sp>
      <p:sp>
        <p:nvSpPr>
          <p:cNvPr id="4"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关系模式分解算法</a:t>
            </a: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6" name="Rectangle 4"/>
          <p:cNvSpPr/>
          <p:nvPr/>
        </p:nvSpPr>
        <p:spPr>
          <a:xfrm>
            <a:off x="1408113" y="765175"/>
            <a:ext cx="7772400" cy="5686425"/>
          </a:xfrm>
          <a:prstGeom prst="rect">
            <a:avLst/>
          </a:prstGeom>
          <a:no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342900" marR="0" lvl="0" indent="-342900" algn="l" defTabSz="914400" rtl="0" eaLnBrk="0" fontAlgn="base" latinLnBrk="0" hangingPunct="0">
              <a:lnSpc>
                <a:spcPct val="90000"/>
              </a:lnSpc>
              <a:spcBef>
                <a:spcPct val="20000"/>
              </a:spcBef>
              <a:spcAft>
                <a:spcPct val="0"/>
              </a:spcAft>
              <a:buClrTx/>
              <a:buSzTx/>
              <a:buFontTx/>
              <a:buNone/>
              <a:defRPr/>
            </a:pP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[例]对于上例的关系模式，将其无损连接和依</a:t>
            </a:r>
          </a:p>
          <a:p>
            <a:pPr marL="342900" marR="0" lvl="0" indent="-342900" algn="l" defTabSz="914400" rtl="0" eaLnBrk="0" fontAlgn="base" latinLnBrk="0" hangingPunct="0">
              <a:lnSpc>
                <a:spcPct val="90000"/>
              </a:lnSpc>
              <a:spcBef>
                <a:spcPct val="20000"/>
              </a:spcBef>
              <a:spcAft>
                <a:spcPct val="0"/>
              </a:spcAft>
              <a:buClrTx/>
              <a:buSzTx/>
              <a:buFontTx/>
              <a:buNone/>
              <a:defRPr/>
            </a:pP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赖保持分解为3</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NF。</a:t>
            </a:r>
          </a:p>
          <a:p>
            <a:pPr marL="342900" marR="0" lvl="0" indent="-342900" algn="l" defTabSz="914400" rtl="0" eaLnBrk="0" fontAlgn="base" latinLnBrk="0" hangingPunct="0">
              <a:lnSpc>
                <a:spcPct val="90000"/>
              </a:lnSpc>
              <a:spcBef>
                <a:spcPct val="20000"/>
              </a:spcBef>
              <a:spcAft>
                <a:spcPct val="0"/>
              </a:spcAft>
              <a:buClrTx/>
              <a:buSzTx/>
              <a:buFontTx/>
              <a:buNone/>
              <a:defRPr/>
            </a:pP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由上例求出依赖保持性分解为：</a:t>
            </a:r>
          </a:p>
          <a:p>
            <a:pPr marL="342900" marR="0" lvl="0" indent="-342900" algn="l" defTabSz="914400" rtl="0" eaLnBrk="0" fontAlgn="base" latinLnBrk="0" hangingPunct="0">
              <a:lnSpc>
                <a:spcPct val="90000"/>
              </a:lnSpc>
              <a:spcBef>
                <a:spcPct val="20000"/>
              </a:spcBef>
              <a:spcAft>
                <a:spcPct val="0"/>
              </a:spcAft>
              <a:buClrTx/>
              <a:buSzTx/>
              <a:buFontTx/>
              <a:buNone/>
              <a:defRPr/>
            </a:pP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={CSG,CT,THR,HRC,HSR}</a:t>
            </a:r>
          </a:p>
          <a:p>
            <a:pPr marL="342900" marR="0" lvl="0" indent="-342900" algn="l" defTabSz="914400" rtl="0" eaLnBrk="0" fontAlgn="base" latinLnBrk="0" hangingPunct="0">
              <a:lnSpc>
                <a:spcPct val="90000"/>
              </a:lnSpc>
              <a:spcBef>
                <a:spcPct val="20000"/>
              </a:spcBef>
              <a:spcAft>
                <a:spcPct val="0"/>
              </a:spcAft>
              <a:buClrTx/>
              <a:buSzTx/>
              <a:buFontTx/>
              <a:buNone/>
              <a:defRPr/>
            </a:pP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判断其具有无损连接性，</a:t>
            </a:r>
          </a:p>
          <a:p>
            <a:pPr marL="342900" marR="0" lvl="0" indent="-342900" algn="l" defTabSz="914400" rtl="0" eaLnBrk="0" fontAlgn="base" latinLnBrk="0" hangingPunct="0">
              <a:lnSpc>
                <a:spcPct val="90000"/>
              </a:lnSpc>
              <a:spcBef>
                <a:spcPct val="20000"/>
              </a:spcBef>
              <a:spcAft>
                <a:spcPct val="0"/>
              </a:spcAft>
              <a:buClrTx/>
              <a:buSzTx/>
              <a:buFontTx/>
              <a:buNone/>
              <a:defRPr/>
            </a:pP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具有无损连接性。</a:t>
            </a:r>
          </a:p>
          <a:p>
            <a:pPr marL="342900" marR="0" lvl="0" indent="-342900" algn="l" defTabSz="914400" rtl="0" eaLnBrk="0" fontAlgn="base" latinLnBrk="0" hangingPunct="0">
              <a:lnSpc>
                <a:spcPct val="90000"/>
              </a:lnSpc>
              <a:spcBef>
                <a:spcPct val="20000"/>
              </a:spcBef>
              <a:spcAft>
                <a:spcPct val="0"/>
              </a:spcAft>
              <a:buClrTx/>
              <a:buSzTx/>
              <a:buFontTx/>
              <a:buNone/>
              <a:defRPr/>
            </a:pP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   </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 ={CSG,CT,THR,HRC,HSR}</a:t>
            </a:r>
          </a:p>
          <a:p>
            <a:pPr marL="342900" marR="0" lvl="0" indent="-342900" algn="l" defTabSz="914400" rtl="0" eaLnBrk="0" fontAlgn="base" latinLnBrk="0" hangingPunct="0">
              <a:lnSpc>
                <a:spcPct val="90000"/>
              </a:lnSpc>
              <a:spcBef>
                <a:spcPct val="20000"/>
              </a:spcBef>
              <a:spcAft>
                <a:spcPct val="0"/>
              </a:spcAft>
              <a:buClrTx/>
              <a:buSzTx/>
              <a:buFontTx/>
              <a:buNone/>
              <a:defRPr/>
            </a:pP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或由算法分解：</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由上例求出依赖保持性分解为：</a:t>
            </a:r>
          </a:p>
          <a:p>
            <a:pPr marL="342900" marR="0" lvl="0" indent="-342900" algn="l" defTabSz="914400" rtl="0" eaLnBrk="0" fontAlgn="base" latinLnBrk="0" hangingPunct="0">
              <a:lnSpc>
                <a:spcPct val="90000"/>
              </a:lnSpc>
              <a:spcBef>
                <a:spcPct val="20000"/>
              </a:spcBef>
              <a:spcAft>
                <a:spcPct val="0"/>
              </a:spcAft>
              <a:buClrTx/>
              <a:buSzTx/>
              <a:buFontTx/>
              <a:buNone/>
              <a:defRPr/>
            </a:pP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={CSG,CT,THR,HRC,HSR}</a:t>
            </a:r>
          </a:p>
          <a:p>
            <a:pPr marL="342900" marR="0" lvl="0" indent="-342900" algn="l" defTabSz="914400" rtl="0" eaLnBrk="0" fontAlgn="base" latinLnBrk="0" hangingPunct="0">
              <a:lnSpc>
                <a:spcPct val="90000"/>
              </a:lnSpc>
              <a:spcBef>
                <a:spcPct val="20000"/>
              </a:spcBef>
              <a:spcAft>
                <a:spcPct val="0"/>
              </a:spcAft>
              <a:buClrTx/>
              <a:buSzTx/>
              <a:buFontTx/>
              <a:buNone/>
              <a:defRPr/>
            </a:pP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    候选键</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HS,</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由于</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HSR</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包含</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HS,</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所以</a:t>
            </a:r>
          </a:p>
          <a:p>
            <a:pPr marL="342900" marR="0" lvl="0" indent="-342900" algn="l" defTabSz="914400" rtl="0" eaLnBrk="0" fontAlgn="base" latinLnBrk="0" hangingPunct="0">
              <a:lnSpc>
                <a:spcPct val="90000"/>
              </a:lnSpc>
              <a:spcBef>
                <a:spcPct val="20000"/>
              </a:spcBef>
              <a:spcAft>
                <a:spcPct val="0"/>
              </a:spcAft>
              <a:buClrTx/>
              <a:buSzTx/>
              <a:buFontTx/>
              <a:buNone/>
              <a:defRPr/>
            </a:pP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由上例求出无损连接性分解为：</a:t>
            </a:r>
          </a:p>
          <a:p>
            <a:pPr marL="342900" marR="0" lvl="0" indent="-342900" algn="l" defTabSz="914400" rtl="0" eaLnBrk="0" fontAlgn="base" latinLnBrk="0" hangingPunct="0">
              <a:lnSpc>
                <a:spcPct val="90000"/>
              </a:lnSpc>
              <a:spcBef>
                <a:spcPct val="20000"/>
              </a:spcBef>
              <a:spcAft>
                <a:spcPct val="0"/>
              </a:spcAft>
              <a:buClrTx/>
              <a:buSzTx/>
              <a:buFontTx/>
              <a:buNone/>
              <a:defRPr/>
            </a:pP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={CSG,CT,THR,HRC,HSR}</a:t>
            </a:r>
            <a:endPar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endParaRPr>
          </a:p>
        </p:txBody>
      </p:sp>
      <p:sp>
        <p:nvSpPr>
          <p:cNvPr id="129027" name="Text Box 5"/>
          <p:cNvSpPr txBox="1"/>
          <p:nvPr/>
        </p:nvSpPr>
        <p:spPr>
          <a:xfrm>
            <a:off x="1619250" y="188913"/>
            <a:ext cx="6300788" cy="457200"/>
          </a:xfrm>
          <a:prstGeom prst="rect">
            <a:avLst/>
          </a:prstGeom>
          <a:noFill/>
          <a:ln w="9525">
            <a:noFill/>
            <a:miter/>
          </a:ln>
        </p:spPr>
        <p:txBody>
          <a:bodyPr wrap="none">
            <a:spAutoFit/>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 {CS</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G, </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C</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T, </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TH</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R, </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HR</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C, </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HS</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R}。</a:t>
            </a:r>
            <a:endPar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79236">
                                            <p:txEl>
                                              <p:pRg st="2" end="2"/>
                                            </p:txEl>
                                          </p:spTgt>
                                        </p:tgtEl>
                                        <p:attrNameLst>
                                          <p:attrName>style.visibility</p:attrName>
                                        </p:attrNameLst>
                                      </p:cBhvr>
                                      <p:to>
                                        <p:strVal val="visible"/>
                                      </p:to>
                                    </p:set>
                                    <p:animEffect transition="in" filter="box(in)">
                                      <p:cBhvr>
                                        <p:cTn id="7" dur="500"/>
                                        <p:tgtEl>
                                          <p:spTgt spid="479236">
                                            <p:txEl>
                                              <p:pRg st="2" end="2"/>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479236">
                                            <p:txEl>
                                              <p:pRg st="3" end="3"/>
                                            </p:txEl>
                                          </p:spTgt>
                                        </p:tgtEl>
                                        <p:attrNameLst>
                                          <p:attrName>style.visibility</p:attrName>
                                        </p:attrNameLst>
                                      </p:cBhvr>
                                      <p:to>
                                        <p:strVal val="visible"/>
                                      </p:to>
                                    </p:set>
                                    <p:animEffect transition="in" filter="box(in)">
                                      <p:cBhvr>
                                        <p:cTn id="10" dur="500"/>
                                        <p:tgtEl>
                                          <p:spTgt spid="479236">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479236">
                                            <p:txEl>
                                              <p:pRg st="4" end="4"/>
                                            </p:txEl>
                                          </p:spTgt>
                                        </p:tgtEl>
                                        <p:attrNameLst>
                                          <p:attrName>style.visibility</p:attrName>
                                        </p:attrNameLst>
                                      </p:cBhvr>
                                      <p:to>
                                        <p:strVal val="visible"/>
                                      </p:to>
                                    </p:set>
                                    <p:animEffect transition="in" filter="box(in)">
                                      <p:cBhvr>
                                        <p:cTn id="15" dur="500"/>
                                        <p:tgtEl>
                                          <p:spTgt spid="479236">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479236">
                                            <p:txEl>
                                              <p:pRg st="5" end="5"/>
                                            </p:txEl>
                                          </p:spTgt>
                                        </p:tgtEl>
                                        <p:attrNameLst>
                                          <p:attrName>style.visibility</p:attrName>
                                        </p:attrNameLst>
                                      </p:cBhvr>
                                      <p:to>
                                        <p:strVal val="visible"/>
                                      </p:to>
                                    </p:set>
                                    <p:animEffect transition="in" filter="box(in)">
                                      <p:cBhvr>
                                        <p:cTn id="20" dur="500"/>
                                        <p:tgtEl>
                                          <p:spTgt spid="479236">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479236">
                                            <p:txEl>
                                              <p:pRg st="6" end="6"/>
                                            </p:txEl>
                                          </p:spTgt>
                                        </p:tgtEl>
                                        <p:attrNameLst>
                                          <p:attrName>style.visibility</p:attrName>
                                        </p:attrNameLst>
                                      </p:cBhvr>
                                      <p:to>
                                        <p:strVal val="visible"/>
                                      </p:to>
                                    </p:set>
                                    <p:animEffect transition="in" filter="box(in)">
                                      <p:cBhvr>
                                        <p:cTn id="25" dur="500"/>
                                        <p:tgtEl>
                                          <p:spTgt spid="479236">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nodeType="clickEffect">
                                  <p:stCondLst>
                                    <p:cond delay="0"/>
                                  </p:stCondLst>
                                  <p:childTnLst>
                                    <p:set>
                                      <p:cBhvr>
                                        <p:cTn id="29" dur="1" fill="hold">
                                          <p:stCondLst>
                                            <p:cond delay="0"/>
                                          </p:stCondLst>
                                        </p:cTn>
                                        <p:tgtEl>
                                          <p:spTgt spid="479236">
                                            <p:txEl>
                                              <p:pRg st="7" end="7"/>
                                            </p:txEl>
                                          </p:spTgt>
                                        </p:tgtEl>
                                        <p:attrNameLst>
                                          <p:attrName>style.visibility</p:attrName>
                                        </p:attrNameLst>
                                      </p:cBhvr>
                                      <p:to>
                                        <p:strVal val="visible"/>
                                      </p:to>
                                    </p:set>
                                    <p:animEffect transition="in" filter="box(in)">
                                      <p:cBhvr>
                                        <p:cTn id="30" dur="500"/>
                                        <p:tgtEl>
                                          <p:spTgt spid="479236">
                                            <p:txEl>
                                              <p:pRg st="7" end="7"/>
                                            </p:txEl>
                                          </p:spTgt>
                                        </p:tgtEl>
                                      </p:cBhvr>
                                    </p:animEffect>
                                  </p:childTnLst>
                                </p:cTn>
                              </p:par>
                              <p:par>
                                <p:cTn id="31" presetID="4" presetClass="entr" presetSubtype="16" fill="hold" nodeType="withEffect">
                                  <p:stCondLst>
                                    <p:cond delay="0"/>
                                  </p:stCondLst>
                                  <p:childTnLst>
                                    <p:set>
                                      <p:cBhvr>
                                        <p:cTn id="32" dur="1" fill="hold">
                                          <p:stCondLst>
                                            <p:cond delay="0"/>
                                          </p:stCondLst>
                                        </p:cTn>
                                        <p:tgtEl>
                                          <p:spTgt spid="479236">
                                            <p:txEl>
                                              <p:pRg st="8" end="8"/>
                                            </p:txEl>
                                          </p:spTgt>
                                        </p:tgtEl>
                                        <p:attrNameLst>
                                          <p:attrName>style.visibility</p:attrName>
                                        </p:attrNameLst>
                                      </p:cBhvr>
                                      <p:to>
                                        <p:strVal val="visible"/>
                                      </p:to>
                                    </p:set>
                                    <p:animEffect transition="in" filter="box(in)">
                                      <p:cBhvr>
                                        <p:cTn id="33" dur="500"/>
                                        <p:tgtEl>
                                          <p:spTgt spid="479236">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16" fill="hold" nodeType="clickEffect">
                                  <p:stCondLst>
                                    <p:cond delay="0"/>
                                  </p:stCondLst>
                                  <p:childTnLst>
                                    <p:set>
                                      <p:cBhvr>
                                        <p:cTn id="37" dur="1" fill="hold">
                                          <p:stCondLst>
                                            <p:cond delay="0"/>
                                          </p:stCondLst>
                                        </p:cTn>
                                        <p:tgtEl>
                                          <p:spTgt spid="479236">
                                            <p:txEl>
                                              <p:pRg st="9" end="9"/>
                                            </p:txEl>
                                          </p:spTgt>
                                        </p:tgtEl>
                                        <p:attrNameLst>
                                          <p:attrName>style.visibility</p:attrName>
                                        </p:attrNameLst>
                                      </p:cBhvr>
                                      <p:to>
                                        <p:strVal val="visible"/>
                                      </p:to>
                                    </p:set>
                                    <p:animEffect transition="in" filter="box(in)">
                                      <p:cBhvr>
                                        <p:cTn id="38" dur="500"/>
                                        <p:tgtEl>
                                          <p:spTgt spid="479236">
                                            <p:txEl>
                                              <p:pRg st="9" end="9"/>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 presetClass="entr" presetSubtype="16" fill="hold" nodeType="clickEffect">
                                  <p:stCondLst>
                                    <p:cond delay="0"/>
                                  </p:stCondLst>
                                  <p:childTnLst>
                                    <p:set>
                                      <p:cBhvr>
                                        <p:cTn id="42" dur="1" fill="hold">
                                          <p:stCondLst>
                                            <p:cond delay="0"/>
                                          </p:stCondLst>
                                        </p:cTn>
                                        <p:tgtEl>
                                          <p:spTgt spid="479236">
                                            <p:txEl>
                                              <p:pRg st="10" end="10"/>
                                            </p:txEl>
                                          </p:spTgt>
                                        </p:tgtEl>
                                        <p:attrNameLst>
                                          <p:attrName>style.visibility</p:attrName>
                                        </p:attrNameLst>
                                      </p:cBhvr>
                                      <p:to>
                                        <p:strVal val="visible"/>
                                      </p:to>
                                    </p:set>
                                    <p:animEffect transition="in" filter="box(in)">
                                      <p:cBhvr>
                                        <p:cTn id="43" dur="500"/>
                                        <p:tgtEl>
                                          <p:spTgt spid="479236">
                                            <p:txEl>
                                              <p:pRg st="10" end="10"/>
                                            </p:txEl>
                                          </p:spTgt>
                                        </p:tgtEl>
                                      </p:cBhvr>
                                    </p:animEffect>
                                  </p:childTnLst>
                                </p:cTn>
                              </p:par>
                              <p:par>
                                <p:cTn id="44" presetID="4" presetClass="entr" presetSubtype="16" fill="hold" nodeType="withEffect">
                                  <p:stCondLst>
                                    <p:cond delay="0"/>
                                  </p:stCondLst>
                                  <p:childTnLst>
                                    <p:set>
                                      <p:cBhvr>
                                        <p:cTn id="45" dur="1" fill="hold">
                                          <p:stCondLst>
                                            <p:cond delay="0"/>
                                          </p:stCondLst>
                                        </p:cTn>
                                        <p:tgtEl>
                                          <p:spTgt spid="479236">
                                            <p:txEl>
                                              <p:pRg st="11" end="11"/>
                                            </p:txEl>
                                          </p:spTgt>
                                        </p:tgtEl>
                                        <p:attrNameLst>
                                          <p:attrName>style.visibility</p:attrName>
                                        </p:attrNameLst>
                                      </p:cBhvr>
                                      <p:to>
                                        <p:strVal val="visible"/>
                                      </p:to>
                                    </p:set>
                                    <p:animEffect transition="in" filter="box(in)">
                                      <p:cBhvr>
                                        <p:cTn id="46" dur="500"/>
                                        <p:tgtEl>
                                          <p:spTgt spid="47923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3" name="Rectangle 5"/>
          <p:cNvSpPr>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p:spPr>
        <p:txBody>
          <a:bodyPr anchor="ct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n-cs"/>
              </a:rPr>
              <a:t>练习</a:t>
            </a:r>
          </a:p>
        </p:txBody>
      </p:sp>
      <p:sp>
        <p:nvSpPr>
          <p:cNvPr id="472068" name="Rectangle 4"/>
          <p:cNvSpPr/>
          <p:nvPr/>
        </p:nvSpPr>
        <p:spPr>
          <a:xfrm>
            <a:off x="685800" y="990600"/>
            <a:ext cx="8207375" cy="5391150"/>
          </a:xfrm>
          <a:prstGeom prst="rect">
            <a:avLst/>
          </a:prstGeom>
          <a:solidFill>
            <a:srgbClr val="FFFFCC"/>
          </a:solidFill>
          <a:ln w="9525" cap="flat" cmpd="sng">
            <a:solidFill>
              <a:srgbClr val="FF99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342900" marR="0" lvl="0" indent="-342900" algn="l" defTabSz="914400" rtl="0" eaLnBrk="0" fontAlgn="base" latinLnBrk="0" hangingPunct="0">
              <a:lnSpc>
                <a:spcPct val="90000"/>
              </a:lnSpc>
              <a:spcBef>
                <a:spcPct val="20000"/>
              </a:spcBef>
              <a:spcAft>
                <a:spcPct val="0"/>
              </a:spcAft>
              <a:buClrTx/>
              <a:buSzTx/>
              <a:buFontTx/>
              <a:buNone/>
              <a:defRPr/>
            </a:pP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例</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，设有关系模式</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R(U,F),</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其中</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U=ABC,</a:t>
            </a:r>
          </a:p>
          <a:p>
            <a:pPr marL="342900" marR="0" lvl="0" indent="-342900" algn="l" defTabSz="914400" rtl="0" eaLnBrk="0" fontAlgn="base" latinLnBrk="0" hangingPunct="0">
              <a:lnSpc>
                <a:spcPct val="90000"/>
              </a:lnSpc>
              <a:spcBef>
                <a:spcPct val="20000"/>
              </a:spcBef>
              <a:spcAft>
                <a:spcPct val="0"/>
              </a:spcAft>
              <a:buClrTx/>
              <a:buSzTx/>
              <a:buFontTx/>
              <a:buNone/>
              <a:defRPr/>
            </a:pP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F={A</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B,C},BC,AB,{A,B}C}，</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求</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en-US" altLang="zh-CN" sz="2800" b="0" i="0" u="none" strike="noStrike" kern="1200" cap="none" spc="0" normalizeH="0" baseline="-16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min</a:t>
            </a:r>
            <a:endPar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90000"/>
              </a:lnSpc>
              <a:spcBef>
                <a:spcPct val="20000"/>
              </a:spcBef>
              <a:spcAft>
                <a:spcPct val="0"/>
              </a:spcAft>
              <a:buClrTx/>
              <a:buSzTx/>
              <a:buFontTx/>
              <a:buNone/>
              <a:defRPr/>
            </a:pPr>
            <a:r>
              <a:rPr kumimoji="0" lang="en-US" altLang="zh-CN" sz="24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 </a:t>
            </a:r>
            <a:r>
              <a:rPr kumimoji="0" lang="zh-CN" altLang="en-US" sz="24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将</a:t>
            </a:r>
            <a:r>
              <a:rPr kumimoji="0" lang="en-US" altLang="zh-CN" sz="24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4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中所有的函数依赖的依赖关系因素写成单属性集形式：</a:t>
            </a:r>
            <a:r>
              <a:rPr kumimoji="0" lang="en-US" altLang="zh-CN" sz="24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G={A</a:t>
            </a:r>
            <a:r>
              <a:rPr kumimoji="0" lang="en-US" altLang="zh-CN" sz="24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B,AC,BC,AB,{A,B}C}</a:t>
            </a:r>
          </a:p>
          <a:p>
            <a:pPr marL="742950" marR="0" lvl="1" indent="-285750" algn="l" defTabSz="914400" rtl="0" eaLnBrk="0" fontAlgn="base" latinLnBrk="0" hangingPunct="0">
              <a:lnSpc>
                <a:spcPct val="90000"/>
              </a:lnSpc>
              <a:spcBef>
                <a:spcPct val="20000"/>
              </a:spcBef>
              <a:spcAft>
                <a:spcPct val="0"/>
              </a:spcAft>
              <a:buClrTx/>
              <a:buSzTx/>
              <a:buFontTx/>
              <a:buNone/>
              <a:defRPr/>
            </a:pPr>
            <a:r>
              <a:rPr kumimoji="0" lang="en-US" altLang="zh-CN" sz="24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	</a:t>
            </a:r>
            <a:r>
              <a:rPr kumimoji="0" lang="zh-CN" altLang="en-US" sz="24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这里多出一个</a:t>
            </a:r>
            <a:r>
              <a:rPr kumimoji="0" lang="en-US" altLang="zh-CN" sz="24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a:t>
            </a:r>
            <a:r>
              <a:rPr kumimoji="0" lang="en-US" altLang="zh-CN" sz="24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B</a:t>
            </a:r>
            <a:r>
              <a:rPr kumimoji="0" lang="zh-CN" altLang="en-US" sz="24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，可以删除，得到</a:t>
            </a:r>
          </a:p>
          <a:p>
            <a:pPr marL="742950" marR="0" lvl="1" indent="-285750" algn="l" defTabSz="914400" rtl="0" eaLnBrk="0" fontAlgn="base" latinLnBrk="0" hangingPunct="0">
              <a:lnSpc>
                <a:spcPct val="90000"/>
              </a:lnSpc>
              <a:spcBef>
                <a:spcPct val="20000"/>
              </a:spcBef>
              <a:spcAft>
                <a:spcPct val="0"/>
              </a:spcAft>
              <a:buClrTx/>
              <a:buSzTx/>
              <a:buFontTx/>
              <a:buNone/>
              <a:defRPr/>
            </a:pPr>
            <a:r>
              <a:rPr kumimoji="0" lang="en-US" altLang="zh-CN" sz="24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G={A</a:t>
            </a:r>
            <a:r>
              <a:rPr kumimoji="0" lang="en-US" altLang="zh-CN" sz="24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B，A C</a:t>
            </a:r>
            <a:r>
              <a:rPr kumimoji="0" lang="zh-CN" altLang="en-US" sz="24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 </a:t>
            </a:r>
            <a:r>
              <a:rPr kumimoji="0" lang="en-US" altLang="zh-CN" sz="24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BC，{A</a:t>
            </a:r>
            <a:r>
              <a:rPr kumimoji="0" lang="zh-CN" altLang="en-US" sz="24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4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B}C}</a:t>
            </a:r>
            <a:endParaRPr kumimoji="0" lang="zh-CN" altLang="en-US" sz="24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endParaRPr>
          </a:p>
          <a:p>
            <a:pPr marL="742950" marR="0" lvl="1" indent="-285750" algn="l" defTabSz="914400" rtl="0" eaLnBrk="0" fontAlgn="base" latinLnBrk="0" hangingPunct="0">
              <a:lnSpc>
                <a:spcPct val="90000"/>
              </a:lnSpc>
              <a:spcBef>
                <a:spcPct val="20000"/>
              </a:spcBef>
              <a:spcAft>
                <a:spcPct val="0"/>
              </a:spcAft>
              <a:buClrTx/>
              <a:buSzTx/>
              <a:buFontTx/>
              <a:buNone/>
              <a:defRPr/>
            </a:pPr>
            <a:r>
              <a:rPr lang="en-US" altLang="zh-CN" sz="2400">
                <a:ln>
                  <a:noFill/>
                </a:ln>
                <a:solidFill>
                  <a:srgbClr val="0000FF"/>
                </a:solidFill>
                <a:uLnTx/>
                <a:uFillTx/>
                <a:latin typeface="华文新魏" panose="02010800040101010101" pitchFamily="2" charset="-122"/>
                <a:ea typeface="华文新魏" panose="02010800040101010101" pitchFamily="2" charset="-122"/>
                <a:sym typeface="+mn-ea"/>
              </a:rPr>
              <a:t>(2) G</a:t>
            </a:r>
            <a:r>
              <a:rPr lang="zh-CN" altLang="en-US" sz="2400">
                <a:ln>
                  <a:noFill/>
                </a:ln>
                <a:solidFill>
                  <a:srgbClr val="0000FF"/>
                </a:solidFill>
                <a:uLnTx/>
                <a:uFillTx/>
                <a:latin typeface="华文新魏" panose="02010800040101010101" pitchFamily="2" charset="-122"/>
                <a:ea typeface="华文新魏" panose="02010800040101010101" pitchFamily="2" charset="-122"/>
                <a:sym typeface="+mn-ea"/>
              </a:rPr>
              <a:t>中的</a:t>
            </a:r>
            <a:r>
              <a:rPr lang="en-US" altLang="zh-CN" sz="2400">
                <a:ln>
                  <a:noFill/>
                </a:ln>
                <a:solidFill>
                  <a:srgbClr val="0000FF"/>
                </a:solidFill>
                <a:uLnTx/>
                <a:uFillTx/>
                <a:latin typeface="华文新魏" panose="02010800040101010101" pitchFamily="2" charset="-122"/>
                <a:ea typeface="华文新魏" panose="02010800040101010101" pitchFamily="2" charset="-122"/>
                <a:sym typeface="Symbol" panose="05050102010706020507" pitchFamily="18" charset="2"/>
              </a:rPr>
              <a:t>{A</a:t>
            </a:r>
            <a:r>
              <a:rPr lang="zh-CN" altLang="en-US" sz="2400">
                <a:ln>
                  <a:noFill/>
                </a:ln>
                <a:solidFill>
                  <a:srgbClr val="0000FF"/>
                </a:solidFill>
                <a:uLnTx/>
                <a:uFillTx/>
                <a:latin typeface="华文新魏" panose="02010800040101010101" pitchFamily="2" charset="-122"/>
                <a:ea typeface="华文新魏" panose="02010800040101010101" pitchFamily="2" charset="-122"/>
                <a:sym typeface="Symbol" panose="05050102010706020507" pitchFamily="18" charset="2"/>
              </a:rPr>
              <a:t>，</a:t>
            </a:r>
            <a:r>
              <a:rPr lang="en-US" altLang="zh-CN" sz="2400">
                <a:ln>
                  <a:noFill/>
                </a:ln>
                <a:solidFill>
                  <a:srgbClr val="0000FF"/>
                </a:solidFill>
                <a:uLnTx/>
                <a:uFillTx/>
                <a:latin typeface="华文新魏" panose="02010800040101010101" pitchFamily="2" charset="-122"/>
                <a:ea typeface="华文新魏" panose="02010800040101010101" pitchFamily="2" charset="-122"/>
                <a:sym typeface="Symbol" panose="05050102010706020507" pitchFamily="18" charset="2"/>
              </a:rPr>
              <a:t>B}C</a:t>
            </a:r>
            <a:r>
              <a:rPr lang="zh-CN" altLang="en-US" sz="2400">
                <a:ln>
                  <a:noFill/>
                </a:ln>
                <a:solidFill>
                  <a:srgbClr val="0000FF"/>
                </a:solidFill>
                <a:uLnTx/>
                <a:uFillTx/>
                <a:latin typeface="华文新魏" panose="02010800040101010101" pitchFamily="2" charset="-122"/>
                <a:ea typeface="华文新魏" panose="02010800040101010101" pitchFamily="2" charset="-122"/>
                <a:sym typeface="Symbol" panose="05050102010706020507" pitchFamily="18" charset="2"/>
              </a:rPr>
              <a:t>可以从</a:t>
            </a:r>
            <a:r>
              <a:rPr lang="en-US" altLang="zh-CN" sz="2400">
                <a:ln>
                  <a:noFill/>
                </a:ln>
                <a:solidFill>
                  <a:srgbClr val="0000FF"/>
                </a:solidFill>
                <a:uLnTx/>
                <a:uFillTx/>
                <a:latin typeface="华文新魏" panose="02010800040101010101" pitchFamily="2" charset="-122"/>
                <a:ea typeface="华文新魏" panose="02010800040101010101" pitchFamily="2" charset="-122"/>
                <a:sym typeface="Symbol" panose="05050102010706020507" pitchFamily="18" charset="2"/>
              </a:rPr>
              <a:t>A C</a:t>
            </a:r>
            <a:r>
              <a:rPr lang="zh-CN" altLang="en-US" sz="2400">
                <a:ln>
                  <a:noFill/>
                </a:ln>
                <a:solidFill>
                  <a:srgbClr val="0000FF"/>
                </a:solidFill>
                <a:uLnTx/>
                <a:uFillTx/>
                <a:latin typeface="华文新魏" panose="02010800040101010101" pitchFamily="2" charset="-122"/>
                <a:ea typeface="华文新魏" panose="02010800040101010101" pitchFamily="2" charset="-122"/>
                <a:sym typeface="Symbol" panose="05050102010706020507" pitchFamily="18" charset="2"/>
              </a:rPr>
              <a:t>或</a:t>
            </a:r>
            <a:r>
              <a:rPr lang="en-US" altLang="zh-CN" sz="2400">
                <a:ln>
                  <a:noFill/>
                </a:ln>
                <a:solidFill>
                  <a:srgbClr val="0000FF"/>
                </a:solidFill>
                <a:uLnTx/>
                <a:uFillTx/>
                <a:latin typeface="华文新魏" panose="02010800040101010101" pitchFamily="2" charset="-122"/>
                <a:ea typeface="华文新魏" panose="02010800040101010101" pitchFamily="2" charset="-122"/>
                <a:sym typeface="Symbol" panose="05050102010706020507" pitchFamily="18" charset="2"/>
              </a:rPr>
              <a:t>BC</a:t>
            </a:r>
            <a:r>
              <a:rPr lang="zh-CN" altLang="en-US" sz="2400">
                <a:ln>
                  <a:noFill/>
                </a:ln>
                <a:solidFill>
                  <a:srgbClr val="0000FF"/>
                </a:solidFill>
                <a:uLnTx/>
                <a:uFillTx/>
                <a:latin typeface="华文新魏" panose="02010800040101010101" pitchFamily="2" charset="-122"/>
                <a:ea typeface="华文新魏" panose="02010800040101010101" pitchFamily="2" charset="-122"/>
                <a:sym typeface="Symbol" panose="05050102010706020507" pitchFamily="18" charset="2"/>
              </a:rPr>
              <a:t>推导出来，是冗余的，删除。</a:t>
            </a:r>
            <a:endParaRPr kumimoji="0" lang="en-US" altLang="zh-CN" sz="24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endParaRPr>
          </a:p>
          <a:p>
            <a:pPr marL="742950" marR="0" lvl="1" indent="-285750" algn="l" defTabSz="914400" rtl="0" eaLnBrk="0" fontAlgn="base" latinLnBrk="0" hangingPunct="0">
              <a:lnSpc>
                <a:spcPct val="90000"/>
              </a:lnSpc>
              <a:spcBef>
                <a:spcPct val="20000"/>
              </a:spcBef>
              <a:spcAft>
                <a:spcPct val="0"/>
              </a:spcAft>
              <a:buClrTx/>
              <a:buSzTx/>
              <a:buFontTx/>
              <a:buNone/>
              <a:defRPr/>
            </a:pPr>
            <a:r>
              <a:rPr lang="en-US" altLang="zh-CN" sz="2400">
                <a:ln>
                  <a:noFill/>
                </a:ln>
                <a:solidFill>
                  <a:srgbClr val="0000FF"/>
                </a:solidFill>
                <a:uLnTx/>
                <a:uFillTx/>
                <a:latin typeface="华文新魏" panose="02010800040101010101" pitchFamily="2" charset="-122"/>
                <a:ea typeface="华文新魏" panose="02010800040101010101" pitchFamily="2" charset="-122"/>
                <a:sym typeface="+mn-ea"/>
              </a:rPr>
              <a:t>	G</a:t>
            </a:r>
            <a:r>
              <a:rPr lang="en-US" altLang="zh-CN" sz="2400">
                <a:ln>
                  <a:noFill/>
                </a:ln>
                <a:solidFill>
                  <a:srgbClr val="0000FF"/>
                </a:solidFill>
                <a:uLnTx/>
                <a:uFillTx/>
                <a:latin typeface="华文新魏" panose="02010800040101010101" pitchFamily="2" charset="-122"/>
                <a:ea typeface="华文新魏" panose="02010800040101010101" pitchFamily="2" charset="-122"/>
                <a:sym typeface="Symbol" panose="05050102010706020507" pitchFamily="18" charset="2"/>
              </a:rPr>
              <a:t>=</a:t>
            </a:r>
            <a:r>
              <a:rPr lang="en-US" altLang="zh-CN" sz="2400">
                <a:ln>
                  <a:noFill/>
                </a:ln>
                <a:solidFill>
                  <a:srgbClr val="0000FF"/>
                </a:solidFill>
                <a:uLnTx/>
                <a:uFillTx/>
                <a:latin typeface="华文新魏" panose="02010800040101010101" pitchFamily="2" charset="-122"/>
                <a:ea typeface="华文新魏" panose="02010800040101010101" pitchFamily="2" charset="-122"/>
                <a:sym typeface="+mn-ea"/>
              </a:rPr>
              <a:t>{A</a:t>
            </a:r>
            <a:r>
              <a:rPr lang="en-US" altLang="zh-CN" sz="2400">
                <a:ln>
                  <a:noFill/>
                </a:ln>
                <a:solidFill>
                  <a:srgbClr val="0000FF"/>
                </a:solidFill>
                <a:uLnTx/>
                <a:uFillTx/>
                <a:latin typeface="华文新魏" panose="02010800040101010101" pitchFamily="2" charset="-122"/>
                <a:ea typeface="华文新魏" panose="02010800040101010101" pitchFamily="2" charset="-122"/>
                <a:sym typeface="Symbol" panose="05050102010706020507" pitchFamily="18" charset="2"/>
              </a:rPr>
              <a:t>B，A C</a:t>
            </a:r>
            <a:r>
              <a:rPr lang="zh-CN" altLang="en-US" sz="2400">
                <a:ln>
                  <a:noFill/>
                </a:ln>
                <a:solidFill>
                  <a:srgbClr val="0000FF"/>
                </a:solidFill>
                <a:uLnTx/>
                <a:uFillTx/>
                <a:latin typeface="华文新魏" panose="02010800040101010101" pitchFamily="2" charset="-122"/>
                <a:ea typeface="华文新魏" panose="02010800040101010101" pitchFamily="2" charset="-122"/>
                <a:sym typeface="Symbol" panose="05050102010706020507" pitchFamily="18" charset="2"/>
              </a:rPr>
              <a:t>，</a:t>
            </a:r>
            <a:r>
              <a:rPr lang="en-US" altLang="zh-CN" sz="2400">
                <a:ln>
                  <a:noFill/>
                </a:ln>
                <a:solidFill>
                  <a:srgbClr val="0000FF"/>
                </a:solidFill>
                <a:uLnTx/>
                <a:uFillTx/>
                <a:latin typeface="华文新魏" panose="02010800040101010101" pitchFamily="2" charset="-122"/>
                <a:ea typeface="华文新魏" panose="02010800040101010101" pitchFamily="2" charset="-122"/>
                <a:sym typeface="Symbol" panose="05050102010706020507" pitchFamily="18" charset="2"/>
              </a:rPr>
              <a:t>BC}</a:t>
            </a:r>
            <a:endParaRPr kumimoji="0" lang="en-US" altLang="zh-CN" sz="24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endParaRPr>
          </a:p>
          <a:p>
            <a:pPr marL="742950" marR="0" lvl="1" indent="-285750" algn="l" defTabSz="914400" rtl="0" eaLnBrk="0" fontAlgn="base" latinLnBrk="0" hangingPunct="0">
              <a:lnSpc>
                <a:spcPct val="90000"/>
              </a:lnSpc>
              <a:spcBef>
                <a:spcPct val="20000"/>
              </a:spcBef>
              <a:spcAft>
                <a:spcPct val="0"/>
              </a:spcAft>
              <a:buClrTx/>
              <a:buSzTx/>
              <a:buFontTx/>
              <a:buNone/>
              <a:defRPr/>
            </a:pPr>
            <a:r>
              <a:rPr kumimoji="0" lang="en-US" altLang="zh-CN" sz="24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(3) G</a:t>
            </a:r>
            <a:r>
              <a:rPr kumimoji="0" lang="zh-CN" altLang="en-US" sz="24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中的</a:t>
            </a:r>
            <a:r>
              <a:rPr kumimoji="0" lang="en-US" altLang="zh-CN" sz="24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a:t>
            </a:r>
            <a:r>
              <a:rPr kumimoji="0" lang="en-US" altLang="zh-CN" sz="24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C</a:t>
            </a:r>
            <a:r>
              <a:rPr kumimoji="0" lang="zh-CN" altLang="en-US" sz="24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可以从</a:t>
            </a:r>
            <a:r>
              <a:rPr kumimoji="0" lang="en-US" altLang="zh-CN" sz="24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AB</a:t>
            </a:r>
            <a:r>
              <a:rPr kumimoji="0" lang="zh-CN" altLang="en-US" sz="24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和</a:t>
            </a:r>
            <a:r>
              <a:rPr kumimoji="0" lang="en-US" altLang="zh-CN" sz="24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BC</a:t>
            </a:r>
            <a:r>
              <a:rPr kumimoji="0" lang="zh-CN" altLang="en-US" sz="24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推导出，</a:t>
            </a:r>
            <a:r>
              <a:rPr kumimoji="0" lang="en-US" altLang="zh-CN" sz="24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AC</a:t>
            </a:r>
            <a:r>
              <a:rPr kumimoji="0" lang="zh-CN" altLang="en-US" sz="24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冗余，删除。</a:t>
            </a:r>
          </a:p>
          <a:p>
            <a:pPr marL="742950" marR="0" lvl="1" indent="-285750" algn="l" defTabSz="914400" rtl="0" eaLnBrk="0" fontAlgn="base" latinLnBrk="0" hangingPunct="0">
              <a:lnSpc>
                <a:spcPct val="90000"/>
              </a:lnSpc>
              <a:spcBef>
                <a:spcPct val="20000"/>
              </a:spcBef>
              <a:spcAft>
                <a:spcPct val="0"/>
              </a:spcAft>
              <a:buClrTx/>
              <a:buSzTx/>
              <a:buFontTx/>
              <a:buNone/>
              <a:defRPr/>
            </a:pPr>
            <a:r>
              <a:rPr kumimoji="0" lang="en-US" altLang="zh-CN" sz="24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    </a:t>
            </a:r>
            <a:r>
              <a:rPr kumimoji="0" lang="en-US" altLang="zh-CN" sz="24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G={A</a:t>
            </a:r>
            <a:r>
              <a:rPr kumimoji="0" lang="en-US" altLang="zh-CN" sz="24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B，</a:t>
            </a:r>
            <a:r>
              <a:rPr kumimoji="0" lang="zh-CN" altLang="en-US" sz="24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 </a:t>
            </a:r>
            <a:r>
              <a:rPr kumimoji="0" lang="en-US" altLang="zh-CN" sz="24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BC}</a:t>
            </a:r>
          </a:p>
          <a:p>
            <a:pPr marL="0" marR="0" lvl="1" indent="-285750" algn="l" defTabSz="914400" rtl="0" eaLnBrk="0" fontAlgn="base" latinLnBrk="0" hangingPunct="0">
              <a:lnSpc>
                <a:spcPct val="90000"/>
              </a:lnSpc>
              <a:spcBef>
                <a:spcPct val="20000"/>
              </a:spcBef>
              <a:spcAft>
                <a:spcPct val="0"/>
              </a:spcAft>
              <a:buClrTx/>
              <a:buSzTx/>
              <a:buFontTx/>
              <a:buNone/>
              <a:defRPr/>
            </a:pPr>
            <a:r>
              <a:rPr lang="en-US" altLang="zh-CN" sz="2400">
                <a:ln>
                  <a:noFill/>
                </a:ln>
                <a:solidFill>
                  <a:srgbClr val="0000FF"/>
                </a:solidFill>
                <a:uLnTx/>
                <a:uFillTx/>
                <a:latin typeface="华文新魏" panose="02010800040101010101" pitchFamily="2" charset="-122"/>
                <a:ea typeface="华文新魏" panose="02010800040101010101" pitchFamily="2" charset="-122"/>
                <a:sym typeface="Symbol" panose="05050102010706020507" pitchFamily="18" charset="2"/>
              </a:rPr>
              <a:t>        </a:t>
            </a:r>
            <a:r>
              <a:rPr lang="zh-CN" altLang="en-US" sz="2400">
                <a:ln>
                  <a:noFill/>
                </a:ln>
                <a:solidFill>
                  <a:srgbClr val="0000FF"/>
                </a:solidFill>
                <a:uLnTx/>
                <a:uFillTx/>
                <a:latin typeface="华文新魏" panose="02010800040101010101" pitchFamily="2" charset="-122"/>
                <a:ea typeface="华文新魏" panose="02010800040101010101" pitchFamily="2" charset="-122"/>
                <a:sym typeface="Symbol" panose="05050102010706020507" pitchFamily="18" charset="2"/>
              </a:rPr>
              <a:t>所以，</a:t>
            </a:r>
            <a:r>
              <a:rPr lang="en-US" altLang="zh-CN" sz="2400">
                <a:ln>
                  <a:noFill/>
                </a:ln>
                <a:solidFill>
                  <a:srgbClr val="0000FF"/>
                </a:solidFill>
                <a:uLnTx/>
                <a:uFillTx/>
                <a:latin typeface="华文新魏" panose="02010800040101010101" pitchFamily="2" charset="-122"/>
                <a:ea typeface="华文新魏" panose="02010800040101010101" pitchFamily="2" charset="-122"/>
                <a:sym typeface="+mn-ea"/>
              </a:rPr>
              <a:t>F</a:t>
            </a:r>
            <a:r>
              <a:rPr lang="en-US" altLang="zh-CN" sz="2400" baseline="-16000">
                <a:ln>
                  <a:noFill/>
                </a:ln>
                <a:solidFill>
                  <a:srgbClr val="0000FF"/>
                </a:solidFill>
                <a:uLnTx/>
                <a:uFillTx/>
                <a:latin typeface="华文新魏" panose="02010800040101010101" pitchFamily="2" charset="-122"/>
                <a:ea typeface="华文新魏" panose="02010800040101010101" pitchFamily="2" charset="-122"/>
                <a:sym typeface="+mn-ea"/>
              </a:rPr>
              <a:t>min </a:t>
            </a:r>
            <a:r>
              <a:rPr lang="en-US" altLang="zh-CN" sz="2400">
                <a:ln>
                  <a:noFill/>
                </a:ln>
                <a:solidFill>
                  <a:srgbClr val="0000FF"/>
                </a:solidFill>
                <a:uLnTx/>
                <a:uFillTx/>
                <a:latin typeface="华文新魏" panose="02010800040101010101" pitchFamily="2" charset="-122"/>
                <a:ea typeface="华文新魏" panose="02010800040101010101" pitchFamily="2" charset="-122"/>
                <a:sym typeface="Symbol" panose="05050102010706020507" pitchFamily="18" charset="2"/>
              </a:rPr>
              <a:t>= </a:t>
            </a:r>
            <a:r>
              <a:rPr lang="en-US" altLang="zh-CN" sz="2400">
                <a:ln>
                  <a:noFill/>
                </a:ln>
                <a:solidFill>
                  <a:srgbClr val="0000FF"/>
                </a:solidFill>
                <a:uLnTx/>
                <a:uFillTx/>
                <a:latin typeface="华文新魏" panose="02010800040101010101" pitchFamily="2" charset="-122"/>
                <a:ea typeface="华文新魏" panose="02010800040101010101" pitchFamily="2" charset="-122"/>
                <a:sym typeface="+mn-ea"/>
              </a:rPr>
              <a:t>{A</a:t>
            </a:r>
            <a:r>
              <a:rPr lang="en-US" altLang="zh-CN" sz="2400">
                <a:ln>
                  <a:noFill/>
                </a:ln>
                <a:solidFill>
                  <a:srgbClr val="0000FF"/>
                </a:solidFill>
                <a:uLnTx/>
                <a:uFillTx/>
                <a:latin typeface="华文新魏" panose="02010800040101010101" pitchFamily="2" charset="-122"/>
                <a:ea typeface="华文新魏" panose="02010800040101010101" pitchFamily="2" charset="-122"/>
                <a:sym typeface="Symbol" panose="05050102010706020507" pitchFamily="18" charset="2"/>
              </a:rPr>
              <a:t>B，BC}</a:t>
            </a:r>
            <a:endParaRPr kumimoji="0" lang="en-US" altLang="zh-CN" sz="24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endParaRPr>
          </a:p>
          <a:p>
            <a:pPr marL="742950" marR="0" lvl="1" indent="-285750" algn="l" defTabSz="914400" rtl="0" eaLnBrk="0" fontAlgn="base" latinLnBrk="0" hangingPunct="0">
              <a:lnSpc>
                <a:spcPct val="90000"/>
              </a:lnSpc>
              <a:spcBef>
                <a:spcPct val="20000"/>
              </a:spcBef>
              <a:spcAft>
                <a:spcPct val="0"/>
              </a:spcAft>
              <a:buClrTx/>
              <a:buSzTx/>
              <a:buFontTx/>
              <a:buNone/>
              <a:defRPr/>
            </a:pPr>
            <a:endParaRPr kumimoji="0" lang="en-US" altLang="zh-CN" sz="24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72068">
                                            <p:txEl>
                                              <p:pRg st="2" end="2"/>
                                            </p:txEl>
                                          </p:spTgt>
                                        </p:tgtEl>
                                        <p:attrNameLst>
                                          <p:attrName>style.visibility</p:attrName>
                                        </p:attrNameLst>
                                      </p:cBhvr>
                                      <p:to>
                                        <p:strVal val="visible"/>
                                      </p:to>
                                    </p:set>
                                    <p:animEffect transition="in" filter="box(in)">
                                      <p:cBhvr>
                                        <p:cTn id="7" dur="500"/>
                                        <p:tgtEl>
                                          <p:spTgt spid="47206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72068">
                                            <p:txEl>
                                              <p:pRg st="3" end="3"/>
                                            </p:txEl>
                                          </p:spTgt>
                                        </p:tgtEl>
                                        <p:attrNameLst>
                                          <p:attrName>style.visibility</p:attrName>
                                        </p:attrNameLst>
                                      </p:cBhvr>
                                      <p:to>
                                        <p:strVal val="visible"/>
                                      </p:to>
                                    </p:set>
                                    <p:animEffect transition="in" filter="box(in)">
                                      <p:cBhvr>
                                        <p:cTn id="12" dur="500"/>
                                        <p:tgtEl>
                                          <p:spTgt spid="472068">
                                            <p:txEl>
                                              <p:pRg st="3" end="3"/>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472068">
                                            <p:txEl>
                                              <p:pRg st="4" end="4"/>
                                            </p:txEl>
                                          </p:spTgt>
                                        </p:tgtEl>
                                        <p:attrNameLst>
                                          <p:attrName>style.visibility</p:attrName>
                                        </p:attrNameLst>
                                      </p:cBhvr>
                                      <p:to>
                                        <p:strVal val="visible"/>
                                      </p:to>
                                    </p:set>
                                    <p:animEffect transition="in" filter="box(in)">
                                      <p:cBhvr>
                                        <p:cTn id="15" dur="500"/>
                                        <p:tgtEl>
                                          <p:spTgt spid="472068">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472068">
                                            <p:txEl>
                                              <p:charRg st="167" end="201"/>
                                            </p:txEl>
                                          </p:spTgt>
                                        </p:tgtEl>
                                        <p:attrNameLst>
                                          <p:attrName>style.visibility</p:attrName>
                                        </p:attrNameLst>
                                      </p:cBhvr>
                                      <p:to>
                                        <p:strVal val="visible"/>
                                      </p:to>
                                    </p:set>
                                    <p:animEffect transition="in" filter="box(in)">
                                      <p:cBhvr>
                                        <p:cTn id="20" dur="500"/>
                                        <p:tgtEl>
                                          <p:spTgt spid="472068">
                                            <p:txEl>
                                              <p:charRg st="167" end="20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472068">
                                            <p:txEl>
                                              <p:charRg st="6" end="6"/>
                                            </p:txEl>
                                          </p:spTgt>
                                        </p:tgtEl>
                                        <p:attrNameLst>
                                          <p:attrName>style.visibility</p:attrName>
                                        </p:attrNameLst>
                                      </p:cBhvr>
                                      <p:to>
                                        <p:strVal val="visible"/>
                                      </p:to>
                                    </p:set>
                                    <p:animEffect transition="in" filter="box(in)">
                                      <p:cBhvr>
                                        <p:cTn id="25" dur="500"/>
                                        <p:tgtEl>
                                          <p:spTgt spid="472068">
                                            <p:txEl>
                                              <p:char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nodeType="clickEffect">
                                  <p:stCondLst>
                                    <p:cond delay="0"/>
                                  </p:stCondLst>
                                  <p:childTnLst>
                                    <p:set>
                                      <p:cBhvr>
                                        <p:cTn id="29" dur="1" fill="hold">
                                          <p:stCondLst>
                                            <p:cond delay="0"/>
                                          </p:stCondLst>
                                        </p:cTn>
                                        <p:tgtEl>
                                          <p:spTgt spid="472068">
                                            <p:txEl>
                                              <p:charRg st="8" end="8"/>
                                            </p:txEl>
                                          </p:spTgt>
                                        </p:tgtEl>
                                        <p:attrNameLst>
                                          <p:attrName>style.visibility</p:attrName>
                                        </p:attrNameLst>
                                      </p:cBhvr>
                                      <p:to>
                                        <p:strVal val="visible"/>
                                      </p:to>
                                    </p:set>
                                    <p:animEffect transition="in" filter="box(in)">
                                      <p:cBhvr>
                                        <p:cTn id="30" dur="500"/>
                                        <p:tgtEl>
                                          <p:spTgt spid="472068">
                                            <p:txEl>
                                              <p:char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nodeType="clickEffect">
                                  <p:stCondLst>
                                    <p:cond delay="0"/>
                                  </p:stCondLst>
                                  <p:childTnLst>
                                    <p:set>
                                      <p:cBhvr>
                                        <p:cTn id="34" dur="1" fill="hold">
                                          <p:stCondLst>
                                            <p:cond delay="0"/>
                                          </p:stCondLst>
                                        </p:cTn>
                                        <p:tgtEl>
                                          <p:spTgt spid="472068">
                                            <p:txEl>
                                              <p:charRg st="201" end="226"/>
                                            </p:txEl>
                                          </p:spTgt>
                                        </p:tgtEl>
                                        <p:attrNameLst>
                                          <p:attrName>style.visibility</p:attrName>
                                        </p:attrNameLst>
                                      </p:cBhvr>
                                      <p:to>
                                        <p:strVal val="visible"/>
                                      </p:to>
                                    </p:set>
                                    <p:animEffect transition="in" filter="box(in)">
                                      <p:cBhvr>
                                        <p:cTn id="35" dur="500"/>
                                        <p:tgtEl>
                                          <p:spTgt spid="472068">
                                            <p:txEl>
                                              <p:charRg st="201" end="22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16" fill="hold" nodeType="clickEffect">
                                  <p:stCondLst>
                                    <p:cond delay="0"/>
                                  </p:stCondLst>
                                  <p:childTnLst>
                                    <p:set>
                                      <p:cBhvr>
                                        <p:cTn id="39" dur="1" fill="hold">
                                          <p:stCondLst>
                                            <p:cond delay="0"/>
                                          </p:stCondLst>
                                        </p:cTn>
                                        <p:tgtEl>
                                          <p:spTgt spid="472068">
                                            <p:txEl>
                                              <p:charRg st="10" end="10"/>
                                            </p:txEl>
                                          </p:spTgt>
                                        </p:tgtEl>
                                        <p:attrNameLst>
                                          <p:attrName>style.visibility</p:attrName>
                                        </p:attrNameLst>
                                      </p:cBhvr>
                                      <p:to>
                                        <p:strVal val="visible"/>
                                      </p:to>
                                    </p:set>
                                    <p:animEffect transition="in" filter="box(in)">
                                      <p:cBhvr>
                                        <p:cTn id="40" dur="500"/>
                                        <p:tgtEl>
                                          <p:spTgt spid="472068">
                                            <p:txEl>
                                              <p:char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8" name="Rectangle 4"/>
          <p:cNvSpPr/>
          <p:nvPr/>
        </p:nvSpPr>
        <p:spPr>
          <a:xfrm>
            <a:off x="539750" y="1357313"/>
            <a:ext cx="8382000" cy="4951413"/>
          </a:xfrm>
          <a:prstGeom prst="rect">
            <a:avLst/>
          </a:prstGeom>
          <a:solidFill>
            <a:srgbClr val="FFFFCC"/>
          </a:solidFill>
          <a:ln w="9525" cap="flat" cmpd="sng">
            <a:solidFill>
              <a:srgbClr val="FF99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342900" marR="0" lvl="0" indent="-342900" algn="l" defTabSz="914400" rtl="0" eaLnBrk="0" fontAlgn="base" latinLnBrk="0" hangingPunct="0">
              <a:lnSpc>
                <a:spcPct val="90000"/>
              </a:lnSpc>
              <a:spcBef>
                <a:spcPct val="20000"/>
              </a:spcBef>
              <a:spcAft>
                <a:spcPct val="0"/>
              </a:spcAft>
              <a:buClrTx/>
              <a:buSzTx/>
              <a:buFontTx/>
              <a:buNone/>
              <a:defRPr/>
            </a:pP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例</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、判定</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S(sno,sname,sdept,sage),C(cno,cname,cpno),</a:t>
            </a:r>
          </a:p>
          <a:p>
            <a:pPr marL="342900" marR="0" lvl="0" indent="-342900" algn="l" defTabSz="914400" rtl="0" eaLnBrk="0" fontAlgn="base" latinLnBrk="0" hangingPunct="0">
              <a:lnSpc>
                <a:spcPct val="90000"/>
              </a:lnSpc>
              <a:spcBef>
                <a:spcPct val="20000"/>
              </a:spcBef>
              <a:spcAft>
                <a:spcPct val="0"/>
              </a:spcAft>
              <a:buClrTx/>
              <a:buSzTx/>
              <a:buFontTx/>
              <a:buNone/>
              <a:defRPr/>
            </a:pP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SC(sno,cno,grade)</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的范式等级。   </a:t>
            </a:r>
          </a:p>
          <a:p>
            <a:pPr marL="342900" marR="0" lvl="0" indent="-342900" algn="l" defTabSz="914400" rtl="0" eaLnBrk="0" fontAlgn="base" latinLnBrk="0" hangingPunct="0">
              <a:lnSpc>
                <a:spcPct val="90000"/>
              </a:lnSpc>
              <a:spcBef>
                <a:spcPct val="20000"/>
              </a:spcBef>
              <a:spcAft>
                <a:spcPct val="0"/>
              </a:spcAft>
              <a:buClrTx/>
              <a:buSzTx/>
              <a:buFontTx/>
              <a:buNone/>
              <a:defRPr/>
            </a:pP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解：</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关系的候选键为</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sno,</a:t>
            </a:r>
          </a:p>
          <a:p>
            <a:pPr marL="342900" marR="0" lvl="0" indent="-342900" algn="l" defTabSz="914400" rtl="0" eaLnBrk="0" fontAlgn="base" latinLnBrk="0" hangingPunct="0">
              <a:lnSpc>
                <a:spcPct val="90000"/>
              </a:lnSpc>
              <a:spcBef>
                <a:spcPct val="20000"/>
              </a:spcBef>
              <a:spcAft>
                <a:spcPct val="0"/>
              </a:spcAft>
              <a:buClrTx/>
              <a:buSzTx/>
              <a:buFontTx/>
              <a:buNone/>
              <a:defRPr/>
            </a:pP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函数依赖为</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sno</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sname, sno</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sdept,sno</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sage,  </a:t>
            </a:r>
          </a:p>
          <a:p>
            <a:pPr marL="342900" marR="0" lvl="0" indent="-342900" algn="l" defTabSz="914400" rtl="0" eaLnBrk="0" fontAlgn="base" latinLnBrk="0" hangingPunct="0">
              <a:lnSpc>
                <a:spcPct val="90000"/>
              </a:lnSpc>
              <a:spcBef>
                <a:spcPct val="20000"/>
              </a:spcBef>
              <a:spcAft>
                <a:spcPct val="0"/>
              </a:spcAft>
              <a:buClrTx/>
              <a:buSzTx/>
              <a:buFontTx/>
              <a:buNone/>
              <a:defRPr/>
            </a:pP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非键属性</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sname,sdept,sage</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对键</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sno</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没有部分或传递函数依赖。</a:t>
            </a:r>
          </a:p>
          <a:p>
            <a:pPr marL="342900" marR="0" lvl="0" indent="-342900" algn="l" defTabSz="914400" rtl="0" eaLnBrk="0" fontAlgn="base" latinLnBrk="0" hangingPunct="0">
              <a:lnSpc>
                <a:spcPct val="90000"/>
              </a:lnSpc>
              <a:spcBef>
                <a:spcPct val="20000"/>
              </a:spcBef>
              <a:spcAft>
                <a:spcPct val="0"/>
              </a:spcAft>
              <a:buClrTx/>
              <a:buSzTx/>
              <a:buFontTx/>
              <a:buNone/>
              <a:defRPr/>
            </a:pP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所以</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S∈3NF。</a:t>
            </a:r>
          </a:p>
          <a:p>
            <a:pPr marL="342900" marR="0" lvl="0" indent="-342900" algn="l" defTabSz="914400" rtl="0" eaLnBrk="0" fontAlgn="base" latinLnBrk="0" hangingPunct="0">
              <a:lnSpc>
                <a:spcPct val="90000"/>
              </a:lnSpc>
              <a:spcBef>
                <a:spcPct val="20000"/>
              </a:spcBef>
              <a:spcAft>
                <a:spcPct val="0"/>
              </a:spcAft>
              <a:buClrTx/>
              <a:buSzTx/>
              <a:buFontTx/>
              <a:buNone/>
              <a:defRPr/>
            </a:pP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而且决定因素都是键，所以</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S∈BCNF</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       </a:t>
            </a:r>
          </a:p>
          <a:p>
            <a:pPr marL="342900" marR="0" lvl="0" indent="-342900" algn="l" defTabSz="914400" rtl="0" eaLnBrk="0" fontAlgn="base" latinLnBrk="0" hangingPunct="0">
              <a:lnSpc>
                <a:spcPct val="90000"/>
              </a:lnSpc>
              <a:spcBef>
                <a:spcPct val="20000"/>
              </a:spcBef>
              <a:spcAft>
                <a:spcPct val="0"/>
              </a:spcAft>
              <a:buClrTx/>
              <a:buSzTx/>
              <a:buFontTx/>
              <a:buNone/>
              <a:defRPr/>
            </a:pPr>
            <a:endPar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l" defTabSz="914400" rtl="0" eaLnBrk="0" fontAlgn="base" latinLnBrk="0" hangingPunct="0">
              <a:lnSpc>
                <a:spcPct val="90000"/>
              </a:lnSpc>
              <a:spcBef>
                <a:spcPct val="20000"/>
              </a:spcBef>
              <a:spcAft>
                <a:spcPct val="0"/>
              </a:spcAft>
              <a:buClrTx/>
              <a:buSzTx/>
              <a:buFontTx/>
              <a:buNone/>
              <a:defRPr/>
            </a:pP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同理，</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C</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关系和</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SC</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关系都属于</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BCNF</a:t>
            </a:r>
            <a:endPar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p:txBody>
      </p:sp>
      <p:sp>
        <p:nvSpPr>
          <p:cNvPr id="462853" name="Rectangle 5"/>
          <p:cNvSpPr>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p:spPr>
        <p:txBody>
          <a:bodyPr anchor="ct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n-cs"/>
              </a:rPr>
              <a:t>练习</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61828">
                                            <p:txEl>
                                              <p:pRg st="2" end="2"/>
                                            </p:txEl>
                                          </p:spTgt>
                                        </p:tgtEl>
                                        <p:attrNameLst>
                                          <p:attrName>style.visibility</p:attrName>
                                        </p:attrNameLst>
                                      </p:cBhvr>
                                      <p:to>
                                        <p:strVal val="visible"/>
                                      </p:to>
                                    </p:set>
                                    <p:animEffect transition="in" filter="box(in)">
                                      <p:cBhvr>
                                        <p:cTn id="7" dur="500"/>
                                        <p:tgtEl>
                                          <p:spTgt spid="46182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61828">
                                            <p:txEl>
                                              <p:pRg st="3" end="3"/>
                                            </p:txEl>
                                          </p:spTgt>
                                        </p:tgtEl>
                                        <p:attrNameLst>
                                          <p:attrName>style.visibility</p:attrName>
                                        </p:attrNameLst>
                                      </p:cBhvr>
                                      <p:to>
                                        <p:strVal val="visible"/>
                                      </p:to>
                                    </p:set>
                                    <p:animEffect transition="in" filter="box(in)">
                                      <p:cBhvr>
                                        <p:cTn id="12" dur="500"/>
                                        <p:tgtEl>
                                          <p:spTgt spid="461828">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61828">
                                            <p:txEl>
                                              <p:pRg st="4" end="4"/>
                                            </p:txEl>
                                          </p:spTgt>
                                        </p:tgtEl>
                                        <p:attrNameLst>
                                          <p:attrName>style.visibility</p:attrName>
                                        </p:attrNameLst>
                                      </p:cBhvr>
                                      <p:to>
                                        <p:strVal val="visible"/>
                                      </p:to>
                                    </p:set>
                                    <p:animEffect transition="in" filter="box(in)">
                                      <p:cBhvr>
                                        <p:cTn id="17" dur="500"/>
                                        <p:tgtEl>
                                          <p:spTgt spid="461828">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461828">
                                            <p:txEl>
                                              <p:pRg st="5" end="5"/>
                                            </p:txEl>
                                          </p:spTgt>
                                        </p:tgtEl>
                                        <p:attrNameLst>
                                          <p:attrName>style.visibility</p:attrName>
                                        </p:attrNameLst>
                                      </p:cBhvr>
                                      <p:to>
                                        <p:strVal val="visible"/>
                                      </p:to>
                                    </p:set>
                                    <p:animEffect transition="in" filter="box(in)">
                                      <p:cBhvr>
                                        <p:cTn id="22" dur="500"/>
                                        <p:tgtEl>
                                          <p:spTgt spid="461828">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461828">
                                            <p:txEl>
                                              <p:pRg st="6" end="6"/>
                                            </p:txEl>
                                          </p:spTgt>
                                        </p:tgtEl>
                                        <p:attrNameLst>
                                          <p:attrName>style.visibility</p:attrName>
                                        </p:attrNameLst>
                                      </p:cBhvr>
                                      <p:to>
                                        <p:strVal val="visible"/>
                                      </p:to>
                                    </p:set>
                                    <p:animEffect transition="in" filter="box(in)">
                                      <p:cBhvr>
                                        <p:cTn id="27" dur="500"/>
                                        <p:tgtEl>
                                          <p:spTgt spid="461828">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461828">
                                            <p:txEl>
                                              <p:pRg st="8" end="8"/>
                                            </p:txEl>
                                          </p:spTgt>
                                        </p:tgtEl>
                                        <p:attrNameLst>
                                          <p:attrName>style.visibility</p:attrName>
                                        </p:attrNameLst>
                                      </p:cBhvr>
                                      <p:to>
                                        <p:strVal val="visible"/>
                                      </p:to>
                                    </p:set>
                                    <p:anim calcmode="lin" valueType="num">
                                      <p:cBhvr>
                                        <p:cTn id="32" dur="500" fill="hold"/>
                                        <p:tgtEl>
                                          <p:spTgt spid="461828">
                                            <p:txEl>
                                              <p:pRg st="8" end="8"/>
                                            </p:txEl>
                                          </p:spTgt>
                                        </p:tgtEl>
                                        <p:attrNameLst>
                                          <p:attrName>ppt_x</p:attrName>
                                        </p:attrNameLst>
                                      </p:cBhvr>
                                      <p:tavLst>
                                        <p:tav tm="0">
                                          <p:val>
                                            <p:strVal val="#ppt_x"/>
                                          </p:val>
                                        </p:tav>
                                        <p:tav tm="100000">
                                          <p:val>
                                            <p:strVal val="#ppt_x"/>
                                          </p:val>
                                        </p:tav>
                                      </p:tavLst>
                                    </p:anim>
                                    <p:anim calcmode="lin" valueType="num">
                                      <p:cBhvr>
                                        <p:cTn id="33" dur="500" fill="hold"/>
                                        <p:tgtEl>
                                          <p:spTgt spid="461828">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4"/>
          <p:cNvSpPr/>
          <p:nvPr/>
        </p:nvSpPr>
        <p:spPr>
          <a:xfrm>
            <a:off x="539750" y="1557338"/>
            <a:ext cx="8424863" cy="4114800"/>
          </a:xfrm>
          <a:prstGeom prst="rect">
            <a:avLst/>
          </a:prstGeom>
          <a:solidFill>
            <a:srgbClr val="FFFFCC"/>
          </a:solidFill>
          <a:ln w="9525" cap="flat" cmpd="sng">
            <a:solidFill>
              <a:srgbClr val="FF9900"/>
            </a:solidFill>
            <a:prstDash val="solid"/>
            <a:miter/>
            <a:headEnd type="none" w="med" len="med"/>
            <a:tailEnd type="none" w="med" len="med"/>
          </a:ln>
        </p:spPr>
        <p:txBody>
          <a:bodyPr/>
          <a:lstStyle>
            <a:lvl1pPr marL="342900" indent="-342900">
              <a:defRPr sz="2000" b="1">
                <a:solidFill>
                  <a:schemeClr val="tx1"/>
                </a:solidFill>
                <a:latin typeface="Times New Roman" panose="02020603050405020304" pitchFamily="18" charset="0"/>
                <a:ea typeface="宋体" panose="02010600030101010101" pitchFamily="2" charset="-122"/>
              </a:defRPr>
            </a:lvl1pPr>
            <a:lvl2pPr>
              <a:buFont typeface="Arial" panose="020B0604020202020204" pitchFamily="34" charset="0"/>
              <a:defRPr sz="2000" b="1">
                <a:solidFill>
                  <a:schemeClr val="tx1"/>
                </a:solidFill>
                <a:latin typeface="Times New Roman" panose="02020603050405020304" pitchFamily="18" charset="0"/>
                <a:ea typeface="宋体" panose="02010600030101010101" pitchFamily="2" charset="-122"/>
              </a:defRPr>
            </a:lvl2pPr>
            <a:lvl3pPr>
              <a:defRPr sz="2000" b="1">
                <a:solidFill>
                  <a:schemeClr val="tx1"/>
                </a:solidFill>
                <a:latin typeface="Times New Roman" panose="02020603050405020304" pitchFamily="18" charset="0"/>
                <a:ea typeface="宋体" panose="02010600030101010101" pitchFamily="2" charset="-122"/>
              </a:defRPr>
            </a:lvl3pPr>
            <a:lvl4pPr>
              <a:buFont typeface="Arial" panose="020B0604020202020204" pitchFamily="34" charset="0"/>
              <a:defRPr sz="2000" b="1">
                <a:solidFill>
                  <a:schemeClr val="tx1"/>
                </a:solidFill>
                <a:latin typeface="Times New Roman" panose="02020603050405020304" pitchFamily="18" charset="0"/>
                <a:ea typeface="宋体" panose="02010600030101010101" pitchFamily="2" charset="-122"/>
              </a:defRPr>
            </a:lvl4pPr>
            <a:lvl5pPr>
              <a:defRPr sz="2000" b="1">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9pPr>
          </a:lstStyle>
          <a:p>
            <a:pPr marL="342900" marR="0" lvl="0" indent="-342900" algn="just" defTabSz="914400" rtl="0" eaLnBrk="0" fontAlgn="base" latinLnBrk="0" hangingPunct="0">
              <a:lnSpc>
                <a:spcPct val="100000"/>
              </a:lnSpc>
              <a:spcBef>
                <a:spcPct val="20000"/>
              </a:spcBef>
              <a:spcAft>
                <a:spcPct val="0"/>
              </a:spcAft>
              <a:buClrTx/>
              <a:buSzTx/>
              <a:buFontTx/>
              <a:buNone/>
              <a:defRPr/>
            </a:pPr>
            <a:r>
              <a:rPr kumimoji="0" lang="zh-CN" altLang="en-US" sz="2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例</a:t>
            </a:r>
            <a:r>
              <a:rPr kumimoji="0" lang="en-US" altLang="zh-CN" sz="2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3</a:t>
            </a:r>
            <a:r>
              <a:rPr kumimoji="0" lang="zh-CN" altLang="en-US" sz="2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、设有关系模式</a:t>
            </a:r>
            <a:r>
              <a:rPr kumimoji="0" lang="en-US" altLang="zh-CN" sz="2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project(</a:t>
            </a:r>
            <a:r>
              <a:rPr kumimoji="0" lang="zh-CN" altLang="en-US" sz="2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工程号,材料号,数量,开工日期,完工日期,单价).</a:t>
            </a:r>
          </a:p>
          <a:p>
            <a:pPr marL="342900" marR="0" lvl="0" indent="-342900" algn="just" defTabSz="914400" rtl="0" eaLnBrk="0" fontAlgn="base" latinLnBrk="0" hangingPunct="0">
              <a:lnSpc>
                <a:spcPct val="100000"/>
              </a:lnSpc>
              <a:spcBef>
                <a:spcPct val="20000"/>
              </a:spcBef>
              <a:spcAft>
                <a:spcPct val="0"/>
              </a:spcAft>
              <a:buClrTx/>
              <a:buSzTx/>
              <a:buFontTx/>
              <a:buNone/>
              <a:defRPr/>
            </a:pPr>
            <a:r>
              <a:rPr kumimoji="0" lang="zh-CN" altLang="en-US" sz="2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语义:每项工程可以使用多种材料,每种材料可以供多项工程使用;每项工程开工前必须确定开工日期和完工日期;每种材料有确定的价格.</a:t>
            </a:r>
          </a:p>
          <a:p>
            <a:pPr marL="342900" marR="0" lvl="0" indent="-342900" algn="just" defTabSz="914400" rtl="0" eaLnBrk="0" fontAlgn="base" latinLnBrk="0" hangingPunct="0">
              <a:lnSpc>
                <a:spcPct val="100000"/>
              </a:lnSpc>
              <a:spcBef>
                <a:spcPct val="20000"/>
              </a:spcBef>
              <a:spcAft>
                <a:spcPct val="0"/>
              </a:spcAft>
              <a:buClrTx/>
              <a:buSzTx/>
              <a:buFontTx/>
              <a:buNone/>
              <a:defRPr/>
            </a:pPr>
            <a:r>
              <a:rPr kumimoji="0" lang="zh-CN" altLang="en-US" sz="2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  请写出函数依赖,并判断该关系模式的范式等级，</a:t>
            </a:r>
          </a:p>
          <a:p>
            <a:pPr marL="342900" marR="0" lvl="0" indent="-342900" algn="just" defTabSz="914400" rtl="0" eaLnBrk="0" fontAlgn="base" latinLnBrk="0" hangingPunct="0">
              <a:lnSpc>
                <a:spcPct val="100000"/>
              </a:lnSpc>
              <a:spcBef>
                <a:spcPct val="20000"/>
              </a:spcBef>
              <a:spcAft>
                <a:spcPct val="0"/>
              </a:spcAft>
              <a:buClrTx/>
              <a:buSzTx/>
              <a:buFontTx/>
              <a:buNone/>
              <a:defRPr/>
            </a:pPr>
            <a:r>
              <a:rPr kumimoji="0" lang="zh-CN" altLang="en-US" sz="2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  分析是否存在操作异常？并分解为高一级范式。</a:t>
            </a: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2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endParaRPr>
          </a:p>
        </p:txBody>
      </p:sp>
      <p:sp>
        <p:nvSpPr>
          <p:cNvPr id="462853" name="Rectangle 5"/>
          <p:cNvSpPr>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p:spPr>
        <p:txBody>
          <a:bodyPr anchor="ct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n-cs"/>
              </a:rPr>
              <a:t>练习</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6" name="Rectangle 4"/>
          <p:cNvSpPr/>
          <p:nvPr/>
        </p:nvSpPr>
        <p:spPr>
          <a:xfrm>
            <a:off x="827088" y="1484313"/>
            <a:ext cx="7772400" cy="3168650"/>
          </a:xfrm>
          <a:prstGeom prst="rect">
            <a:avLst/>
          </a:prstGeom>
          <a:noFill/>
          <a:ln w="9525">
            <a:noFill/>
            <a:miter/>
          </a:ln>
        </p:spPr>
        <p:txBody>
          <a:bodyPr/>
          <a:lstStyle>
            <a:lvl1pPr marL="342900" indent="-342900">
              <a:defRPr sz="2000" b="1">
                <a:solidFill>
                  <a:schemeClr val="tx1"/>
                </a:solidFill>
                <a:latin typeface="Times New Roman" panose="02020603050405020304" pitchFamily="18" charset="0"/>
                <a:ea typeface="宋体" panose="02010600030101010101" pitchFamily="2" charset="-122"/>
              </a:defRPr>
            </a:lvl1pPr>
            <a:lvl2pPr>
              <a:buFont typeface="Arial" panose="020B0604020202020204" pitchFamily="34" charset="0"/>
              <a:defRPr sz="2000" b="1">
                <a:solidFill>
                  <a:schemeClr val="tx1"/>
                </a:solidFill>
                <a:latin typeface="Times New Roman" panose="02020603050405020304" pitchFamily="18" charset="0"/>
                <a:ea typeface="宋体" panose="02010600030101010101" pitchFamily="2" charset="-122"/>
              </a:defRPr>
            </a:lvl2pPr>
            <a:lvl3pPr>
              <a:defRPr sz="2000" b="1">
                <a:solidFill>
                  <a:schemeClr val="tx1"/>
                </a:solidFill>
                <a:latin typeface="Times New Roman" panose="02020603050405020304" pitchFamily="18" charset="0"/>
                <a:ea typeface="宋体" panose="02010600030101010101" pitchFamily="2" charset="-122"/>
              </a:defRPr>
            </a:lvl3pPr>
            <a:lvl4pPr>
              <a:buFont typeface="Arial" panose="020B0604020202020204" pitchFamily="34" charset="0"/>
              <a:defRPr sz="2000" b="1">
                <a:solidFill>
                  <a:schemeClr val="tx1"/>
                </a:solidFill>
                <a:latin typeface="Times New Roman" panose="02020603050405020304" pitchFamily="18" charset="0"/>
                <a:ea typeface="宋体" panose="02010600030101010101" pitchFamily="2" charset="-122"/>
              </a:defRPr>
            </a:lvl4pPr>
            <a:lvl5pPr>
              <a:defRPr sz="2000" b="1">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9pPr>
          </a:lstStyle>
          <a:p>
            <a:pPr marL="342900" marR="0" lvl="0" indent="-342900" algn="just" defTabSz="914400" rtl="0" eaLnBrk="0" fontAlgn="base" latinLnBrk="0" hangingPunct="0">
              <a:lnSpc>
                <a:spcPct val="100000"/>
              </a:lnSpc>
              <a:spcBef>
                <a:spcPct val="20000"/>
              </a:spcBef>
              <a:spcAft>
                <a:spcPct val="0"/>
              </a:spcAft>
              <a:buClrTx/>
              <a:buSzTx/>
              <a:buFontTx/>
              <a:buNone/>
              <a:defRPr/>
            </a:pPr>
            <a:r>
              <a:rPr kumimoji="0" lang="zh-CN" altLang="en-US"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解：</a:t>
            </a:r>
          </a:p>
          <a:p>
            <a:pPr marL="342900" marR="0" lvl="0" indent="-342900" algn="just" defTabSz="914400" rtl="0" eaLnBrk="0" fontAlgn="base" latinLnBrk="0" hangingPunct="0">
              <a:lnSpc>
                <a:spcPct val="100000"/>
              </a:lnSpc>
              <a:spcBef>
                <a:spcPct val="20000"/>
              </a:spcBef>
              <a:spcAft>
                <a:spcPct val="0"/>
              </a:spcAft>
              <a:buClrTx/>
              <a:buSzTx/>
              <a:buFontTx/>
              <a:buNone/>
              <a:defRPr/>
            </a:pPr>
            <a:r>
              <a:rPr kumimoji="0" lang="zh-CN" altLang="en-US"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候选键为（工程号，材料号），</a:t>
            </a:r>
          </a:p>
          <a:p>
            <a:pPr marL="342900" marR="0" lvl="0" indent="-342900" algn="just" defTabSz="914400" rtl="0" eaLnBrk="0" fontAlgn="base" latinLnBrk="0" hangingPunct="0">
              <a:lnSpc>
                <a:spcPct val="100000"/>
              </a:lnSpc>
              <a:spcBef>
                <a:spcPct val="20000"/>
              </a:spcBef>
              <a:spcAft>
                <a:spcPct val="0"/>
              </a:spcAft>
              <a:buClrTx/>
              <a:buSzTx/>
              <a:buFontTx/>
              <a:buNone/>
              <a:defRPr/>
            </a:pPr>
            <a:r>
              <a:rPr kumimoji="0" lang="zh-CN" altLang="en-US"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函数依赖为：</a:t>
            </a:r>
          </a:p>
          <a:p>
            <a:pPr marL="342900" marR="0" lvl="0" indent="-342900" algn="just" defTabSz="914400" rtl="0" eaLnBrk="0" fontAlgn="base" latinLnBrk="0" hangingPunct="0">
              <a:lnSpc>
                <a:spcPct val="100000"/>
              </a:lnSpc>
              <a:spcBef>
                <a:spcPct val="20000"/>
              </a:spcBef>
              <a:spcAft>
                <a:spcPct val="0"/>
              </a:spcAft>
              <a:buClrTx/>
              <a:buSzTx/>
              <a:buFontTx/>
              <a:buNone/>
              <a:defRPr/>
            </a:pPr>
            <a:r>
              <a:rPr kumimoji="0" lang="zh-CN" altLang="en-US"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工程号 </a:t>
            </a:r>
            <a:r>
              <a:rPr kumimoji="0" lang="zh-CN" altLang="en-US"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zh-CN" altLang="en-US"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开工日期;</a:t>
            </a:r>
          </a:p>
          <a:p>
            <a:pPr marL="342900" marR="0" lvl="0" indent="-342900" algn="just" defTabSz="914400" rtl="0" eaLnBrk="0" fontAlgn="base" latinLnBrk="0" hangingPunct="0">
              <a:lnSpc>
                <a:spcPct val="100000"/>
              </a:lnSpc>
              <a:spcBef>
                <a:spcPct val="20000"/>
              </a:spcBef>
              <a:spcAft>
                <a:spcPct val="0"/>
              </a:spcAft>
              <a:buClrTx/>
              <a:buSzTx/>
              <a:buFontTx/>
              <a:buNone/>
              <a:defRPr/>
            </a:pPr>
            <a:r>
              <a:rPr kumimoji="0" lang="zh-CN" altLang="en-US"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工程号</a:t>
            </a:r>
            <a:r>
              <a:rPr kumimoji="0" lang="zh-CN" altLang="en-US"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zh-CN" altLang="en-US"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完工日期;材料号 </a:t>
            </a:r>
            <a:r>
              <a:rPr kumimoji="0" lang="zh-CN" altLang="en-US"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zh-CN" altLang="en-US"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单价</a:t>
            </a:r>
          </a:p>
          <a:p>
            <a:pPr marL="342900" marR="0" lvl="0" indent="-342900" algn="just" defTabSz="914400" rtl="0" eaLnBrk="0" fontAlgn="base" latinLnBrk="0" hangingPunct="0">
              <a:lnSpc>
                <a:spcPct val="100000"/>
              </a:lnSpc>
              <a:spcBef>
                <a:spcPct val="20000"/>
              </a:spcBef>
              <a:spcAft>
                <a:spcPct val="0"/>
              </a:spcAft>
              <a:buClrTx/>
              <a:buSzTx/>
              <a:buFontTx/>
              <a:buNone/>
              <a:defRPr/>
            </a:pPr>
            <a:r>
              <a:rPr kumimoji="0" lang="zh-CN" altLang="en-US"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（工程号，材料号）</a:t>
            </a:r>
            <a:r>
              <a:rPr kumimoji="0" lang="zh-CN" altLang="en-US"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zh-CN" altLang="en-US"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数量;       </a:t>
            </a:r>
          </a:p>
        </p:txBody>
      </p:sp>
      <p:sp>
        <p:nvSpPr>
          <p:cNvPr id="133123" name="Text Box 8"/>
          <p:cNvSpPr txBox="1"/>
          <p:nvPr/>
        </p:nvSpPr>
        <p:spPr>
          <a:xfrm>
            <a:off x="1692275" y="620713"/>
            <a:ext cx="7413625" cy="461963"/>
          </a:xfrm>
          <a:prstGeom prst="rect">
            <a:avLst/>
          </a:prstGeom>
          <a:noFill/>
          <a:ln w="9525">
            <a:noFill/>
            <a:miter/>
          </a:ln>
        </p:spPr>
        <p:txBody>
          <a:bodyPr wrap="none">
            <a:spAutoFit/>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project(</a:t>
            </a: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工程号,材料号,数量,开工日期,完工日期,单价).</a:t>
            </a:r>
          </a:p>
        </p:txBody>
      </p:sp>
      <p:grpSp>
        <p:nvGrpSpPr>
          <p:cNvPr id="2" name="Group 10"/>
          <p:cNvGrpSpPr/>
          <p:nvPr/>
        </p:nvGrpSpPr>
        <p:grpSpPr>
          <a:xfrm>
            <a:off x="2090738" y="4619625"/>
            <a:ext cx="4641850" cy="1617663"/>
            <a:chOff x="4105" y="1071"/>
            <a:chExt cx="2924" cy="1019"/>
          </a:xfrm>
        </p:grpSpPr>
        <p:sp>
          <p:nvSpPr>
            <p:cNvPr id="133125" name="Text Box 5"/>
            <p:cNvSpPr txBox="1"/>
            <p:nvPr/>
          </p:nvSpPr>
          <p:spPr>
            <a:xfrm>
              <a:off x="5760" y="1752"/>
              <a:ext cx="227" cy="231"/>
            </a:xfrm>
            <a:prstGeom prst="rect">
              <a:avLst/>
            </a:prstGeom>
            <a:noFill/>
            <a:ln w="9525">
              <a:noFill/>
              <a:miter/>
            </a:ln>
          </p:spPr>
          <p:txBody>
            <a:bodyPr>
              <a:spAutoFit/>
            </a:bodyPr>
            <a:lstStyle/>
            <a:p>
              <a:pPr eaLnBrk="1" hangingPunct="1">
                <a:buNone/>
              </a:pPr>
              <a:r>
                <a:rPr lang="en-US" altLang="zh-CN" sz="1800" b="0" dirty="0">
                  <a:effectLst>
                    <a:outerShdw blurRad="38100" dist="38100" dir="2700000">
                      <a:srgbClr val="C0C0C0"/>
                    </a:outerShdw>
                  </a:effectLst>
                  <a:latin typeface="Arial" panose="020B0604020202020204" pitchFamily="34" charset="0"/>
                  <a:ea typeface="楷体_GB2312" pitchFamily="49" charset="-122"/>
                </a:rPr>
                <a:t>p</a:t>
              </a:r>
            </a:p>
          </p:txBody>
        </p:sp>
        <p:sp>
          <p:nvSpPr>
            <p:cNvPr id="133126" name="Rectangle 6"/>
            <p:cNvSpPr/>
            <p:nvPr/>
          </p:nvSpPr>
          <p:spPr>
            <a:xfrm>
              <a:off x="5760" y="1071"/>
              <a:ext cx="204" cy="231"/>
            </a:xfrm>
            <a:prstGeom prst="rect">
              <a:avLst/>
            </a:prstGeom>
            <a:noFill/>
            <a:ln w="9525">
              <a:noFill/>
              <a:miter/>
            </a:ln>
          </p:spPr>
          <p:txBody>
            <a:bodyPr wrap="none">
              <a:spAutoFit/>
            </a:bodyPr>
            <a:lstStyle/>
            <a:p>
              <a:pPr eaLnBrk="1" hangingPunct="1">
                <a:buNone/>
              </a:pPr>
              <a:r>
                <a:rPr lang="en-US" altLang="zh-CN" sz="1800" b="0" dirty="0">
                  <a:effectLst>
                    <a:outerShdw blurRad="38100" dist="38100" dir="2700000">
                      <a:srgbClr val="C0C0C0"/>
                    </a:outerShdw>
                  </a:effectLst>
                  <a:latin typeface="Arial" panose="020B0604020202020204" pitchFamily="34" charset="0"/>
                  <a:ea typeface="楷体_GB2312" pitchFamily="49" charset="-122"/>
                </a:rPr>
                <a:t>p</a:t>
              </a:r>
            </a:p>
          </p:txBody>
        </p:sp>
        <p:sp>
          <p:nvSpPr>
            <p:cNvPr id="133127" name="Rectangle 7"/>
            <p:cNvSpPr/>
            <p:nvPr/>
          </p:nvSpPr>
          <p:spPr>
            <a:xfrm>
              <a:off x="5760" y="1434"/>
              <a:ext cx="204" cy="231"/>
            </a:xfrm>
            <a:prstGeom prst="rect">
              <a:avLst/>
            </a:prstGeom>
            <a:noFill/>
            <a:ln w="9525">
              <a:noFill/>
              <a:miter/>
            </a:ln>
          </p:spPr>
          <p:txBody>
            <a:bodyPr wrap="none">
              <a:spAutoFit/>
            </a:bodyPr>
            <a:lstStyle/>
            <a:p>
              <a:pPr eaLnBrk="1" hangingPunct="1">
                <a:buNone/>
              </a:pPr>
              <a:r>
                <a:rPr lang="en-US" altLang="zh-CN" sz="1800" b="0" dirty="0">
                  <a:effectLst>
                    <a:outerShdw blurRad="38100" dist="38100" dir="2700000">
                      <a:srgbClr val="C0C0C0"/>
                    </a:outerShdw>
                  </a:effectLst>
                  <a:latin typeface="Arial" panose="020B0604020202020204" pitchFamily="34" charset="0"/>
                  <a:ea typeface="楷体_GB2312" pitchFamily="49" charset="-122"/>
                </a:rPr>
                <a:t>p</a:t>
              </a:r>
            </a:p>
          </p:txBody>
        </p:sp>
        <p:sp>
          <p:nvSpPr>
            <p:cNvPr id="133128" name="Text Box 9"/>
            <p:cNvSpPr txBox="1"/>
            <p:nvPr/>
          </p:nvSpPr>
          <p:spPr>
            <a:xfrm>
              <a:off x="4105" y="1117"/>
              <a:ext cx="2924" cy="973"/>
            </a:xfrm>
            <a:prstGeom prst="rect">
              <a:avLst/>
            </a:prstGeom>
            <a:noFill/>
            <a:ln w="9525">
              <a:noFill/>
              <a:miter/>
            </a:ln>
          </p:spPr>
          <p:txBody>
            <a:bodyPr wrap="none">
              <a:spAutoFit/>
            </a:bodyPr>
            <a:lstStyle/>
            <a:p>
              <a:pPr marR="0" defTabSz="914400" eaLnBrk="1" hangingPunct="1">
                <a:spcBef>
                  <a:spcPct val="20000"/>
                </a:spcBef>
                <a:buClrTx/>
                <a:buSzTx/>
                <a:buFontTx/>
                <a:buNone/>
                <a:defRPr/>
              </a:pPr>
              <a:r>
                <a:rPr kumimoji="0" lang="zh-CN" altLang="en-US" sz="2800" b="0" kern="1200" cap="none" spc="0" normalizeH="0" baseline="0" noProof="0">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(工程号,材料号) </a:t>
              </a:r>
              <a:r>
                <a:rPr kumimoji="0" lang="zh-CN" altLang="en-US" sz="2800" b="0" kern="1200" cap="none" spc="0" normalizeH="0" baseline="0" noProof="0">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Symbol" panose="05050102010706020507" pitchFamily="18" charset="2"/>
                </a:rPr>
                <a:t></a:t>
              </a:r>
              <a:r>
                <a:rPr kumimoji="0" lang="zh-CN" altLang="en-US" sz="2800" b="0" kern="1200" cap="none" spc="0" normalizeH="0" baseline="0" noProof="0">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开工日期;</a:t>
              </a:r>
            </a:p>
            <a:p>
              <a:pPr marR="0" defTabSz="914400" eaLnBrk="1" hangingPunct="1">
                <a:spcBef>
                  <a:spcPct val="20000"/>
                </a:spcBef>
                <a:buClrTx/>
                <a:buSzTx/>
                <a:buFontTx/>
                <a:buNone/>
                <a:defRPr/>
              </a:pPr>
              <a:r>
                <a:rPr kumimoji="0" lang="zh-CN" altLang="en-US" sz="2800" b="0" kern="1200" cap="none" spc="0" normalizeH="0" baseline="0" noProof="0">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(工程号,材料号) </a:t>
              </a:r>
              <a:r>
                <a:rPr kumimoji="0" lang="zh-CN" altLang="en-US" sz="2800" b="0" kern="1200" cap="none" spc="0" normalizeH="0" baseline="0" noProof="0">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Symbol" panose="05050102010706020507" pitchFamily="18" charset="2"/>
                </a:rPr>
                <a:t></a:t>
              </a:r>
              <a:r>
                <a:rPr kumimoji="0" lang="zh-CN" altLang="en-US" sz="2800" b="0" kern="1200" cap="none" spc="0" normalizeH="0" baseline="0" noProof="0">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完工日期;</a:t>
              </a:r>
            </a:p>
            <a:p>
              <a:pPr marR="0" defTabSz="914400" eaLnBrk="1" hangingPunct="1">
                <a:spcBef>
                  <a:spcPct val="20000"/>
                </a:spcBef>
                <a:buClrTx/>
                <a:buSzTx/>
                <a:buFontTx/>
                <a:buNone/>
                <a:defRPr/>
              </a:pPr>
              <a:r>
                <a:rPr kumimoji="0" lang="zh-CN" altLang="en-US" sz="2800" b="0" kern="1200" cap="none" spc="0" normalizeH="0" baseline="0" noProof="0">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(工程号,材料号) </a:t>
              </a:r>
              <a:r>
                <a:rPr kumimoji="0" lang="zh-CN" altLang="en-US" sz="2800" b="0" kern="1200" cap="none" spc="0" normalizeH="0" baseline="0" noProof="0">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Symbol" panose="05050102010706020507" pitchFamily="18" charset="2"/>
                </a:rPr>
                <a:t></a:t>
              </a:r>
              <a:r>
                <a:rPr kumimoji="0" lang="zh-CN" altLang="en-US" sz="2800" b="0" kern="1200" cap="none" spc="0" normalizeH="0" baseline="0" noProof="0">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单价</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63876">
                                            <p:txEl>
                                              <p:pRg st="1" end="1"/>
                                            </p:txEl>
                                          </p:spTgt>
                                        </p:tgtEl>
                                        <p:attrNameLst>
                                          <p:attrName>style.visibility</p:attrName>
                                        </p:attrNameLst>
                                      </p:cBhvr>
                                      <p:to>
                                        <p:strVal val="visible"/>
                                      </p:to>
                                    </p:set>
                                    <p:animEffect transition="in" filter="box(in)">
                                      <p:cBhvr>
                                        <p:cTn id="7" dur="500"/>
                                        <p:tgtEl>
                                          <p:spTgt spid="46387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63876">
                                            <p:txEl>
                                              <p:pRg st="3" end="3"/>
                                            </p:txEl>
                                          </p:spTgt>
                                        </p:tgtEl>
                                        <p:attrNameLst>
                                          <p:attrName>style.visibility</p:attrName>
                                        </p:attrNameLst>
                                      </p:cBhvr>
                                      <p:to>
                                        <p:strVal val="visible"/>
                                      </p:to>
                                    </p:set>
                                    <p:animEffect transition="in" filter="box(in)">
                                      <p:cBhvr>
                                        <p:cTn id="12" dur="500"/>
                                        <p:tgtEl>
                                          <p:spTgt spid="463876">
                                            <p:txEl>
                                              <p:pRg st="3" end="3"/>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463876">
                                            <p:txEl>
                                              <p:pRg st="4" end="4"/>
                                            </p:txEl>
                                          </p:spTgt>
                                        </p:tgtEl>
                                        <p:attrNameLst>
                                          <p:attrName>style.visibility</p:attrName>
                                        </p:attrNameLst>
                                      </p:cBhvr>
                                      <p:to>
                                        <p:strVal val="visible"/>
                                      </p:to>
                                    </p:set>
                                    <p:animEffect transition="in" filter="box(in)">
                                      <p:cBhvr>
                                        <p:cTn id="15" dur="500"/>
                                        <p:tgtEl>
                                          <p:spTgt spid="463876">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463876">
                                            <p:txEl>
                                              <p:pRg st="5" end="5"/>
                                            </p:txEl>
                                          </p:spTgt>
                                        </p:tgtEl>
                                        <p:attrNameLst>
                                          <p:attrName>style.visibility</p:attrName>
                                        </p:attrNameLst>
                                      </p:cBhvr>
                                      <p:to>
                                        <p:strVal val="visible"/>
                                      </p:to>
                                    </p:set>
                                    <p:animEffect transition="in" filter="box(in)">
                                      <p:cBhvr>
                                        <p:cTn id="20" dur="500"/>
                                        <p:tgtEl>
                                          <p:spTgt spid="463876">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box(in)">
                                      <p:cBhvr>
                                        <p:cTn id="2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900" name="Rectangle 4"/>
          <p:cNvSpPr/>
          <p:nvPr/>
        </p:nvSpPr>
        <p:spPr>
          <a:xfrm>
            <a:off x="430213" y="2276475"/>
            <a:ext cx="8713788" cy="4114800"/>
          </a:xfrm>
          <a:prstGeom prst="rect">
            <a:avLst/>
          </a:prstGeom>
          <a:noFill/>
          <a:ln w="9525">
            <a:noFill/>
            <a:miter/>
          </a:ln>
        </p:spPr>
        <p:txBody>
          <a:bodyPr/>
          <a:lstStyle>
            <a:lvl1pPr marL="342900" indent="-342900">
              <a:defRPr sz="2000" b="1">
                <a:solidFill>
                  <a:schemeClr val="tx1"/>
                </a:solidFill>
                <a:latin typeface="Times New Roman" panose="02020603050405020304" pitchFamily="18" charset="0"/>
                <a:ea typeface="宋体" panose="02010600030101010101" pitchFamily="2" charset="-122"/>
              </a:defRPr>
            </a:lvl1pPr>
            <a:lvl2pPr>
              <a:buFont typeface="Arial" panose="020B0604020202020204" pitchFamily="34" charset="0"/>
              <a:defRPr sz="2000" b="1">
                <a:solidFill>
                  <a:schemeClr val="tx1"/>
                </a:solidFill>
                <a:latin typeface="Times New Roman" panose="02020603050405020304" pitchFamily="18" charset="0"/>
                <a:ea typeface="宋体" panose="02010600030101010101" pitchFamily="2" charset="-122"/>
              </a:defRPr>
            </a:lvl2pPr>
            <a:lvl3pPr>
              <a:defRPr sz="2000" b="1">
                <a:solidFill>
                  <a:schemeClr val="tx1"/>
                </a:solidFill>
                <a:latin typeface="Times New Roman" panose="02020603050405020304" pitchFamily="18" charset="0"/>
                <a:ea typeface="宋体" panose="02010600030101010101" pitchFamily="2" charset="-122"/>
              </a:defRPr>
            </a:lvl3pPr>
            <a:lvl4pPr>
              <a:buFont typeface="Arial" panose="020B0604020202020204" pitchFamily="34" charset="0"/>
              <a:defRPr sz="2000" b="1">
                <a:solidFill>
                  <a:schemeClr val="tx1"/>
                </a:solidFill>
                <a:latin typeface="Times New Roman" panose="02020603050405020304" pitchFamily="18" charset="0"/>
                <a:ea typeface="宋体" panose="02010600030101010101" pitchFamily="2" charset="-122"/>
              </a:defRPr>
            </a:lvl4pPr>
            <a:lvl5pPr>
              <a:defRPr sz="2000" b="1">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9pPr>
          </a:lstStyle>
          <a:p>
            <a:pPr marL="342900" marR="0" lvl="0" indent="-342900" algn="just" defTabSz="914400" rtl="0" eaLnBrk="0" fontAlgn="base" latinLnBrk="0" hangingPunct="0">
              <a:lnSpc>
                <a:spcPct val="90000"/>
              </a:lnSpc>
              <a:spcBef>
                <a:spcPct val="20000"/>
              </a:spcBef>
              <a:spcAft>
                <a:spcPct val="0"/>
              </a:spcAft>
              <a:buClrTx/>
              <a:buSzTx/>
              <a:buFontTx/>
              <a:buNone/>
              <a:defRPr/>
            </a:pPr>
            <a:r>
              <a:rPr kumimoji="0" lang="zh-CN" altLang="en-US" sz="2800" b="0"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  </a:t>
            </a:r>
            <a:r>
              <a:rPr kumimoji="0" lang="zh-CN" altLang="en-US"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因为存在非键属性对候选码的部分函数依赖,所以，</a:t>
            </a:r>
          </a:p>
          <a:p>
            <a:pPr marL="342900" marR="0" lvl="0" indent="-342900" algn="just" defTabSz="914400" rtl="0" eaLnBrk="0" fontAlgn="base" latinLnBrk="0" hangingPunct="0">
              <a:lnSpc>
                <a:spcPct val="90000"/>
              </a:lnSpc>
              <a:spcBef>
                <a:spcPct val="20000"/>
              </a:spcBef>
              <a:spcAft>
                <a:spcPct val="0"/>
              </a:spcAft>
              <a:buClrTx/>
              <a:buSzTx/>
              <a:buFontTx/>
              <a:buNone/>
              <a:defRPr/>
            </a:pPr>
            <a:r>
              <a:rPr kumimoji="0" lang="zh-CN" altLang="en-US"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en-US" altLang="zh-CN"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(1) </a:t>
            </a:r>
            <a:r>
              <a:rPr kumimoji="0" lang="zh-CN" altLang="en-US"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如果工程项目确定后，若暂时未用到材料，则该工程的数据因缺少关键字的一部分材料号，而不能进入到数据库中，出现插入异常。</a:t>
            </a:r>
          </a:p>
          <a:p>
            <a:pPr marL="342900" marR="0" lvl="0" indent="-342900" algn="just" defTabSz="914400" rtl="0" eaLnBrk="0" fontAlgn="base" latinLnBrk="0" hangingPunct="0">
              <a:lnSpc>
                <a:spcPct val="90000"/>
              </a:lnSpc>
              <a:spcBef>
                <a:spcPct val="20000"/>
              </a:spcBef>
              <a:spcAft>
                <a:spcPct val="0"/>
              </a:spcAft>
              <a:buClrTx/>
              <a:buSzTx/>
              <a:buFontTx/>
              <a:buNone/>
              <a:defRPr/>
            </a:pPr>
            <a:r>
              <a:rPr kumimoji="0" lang="zh-CN" altLang="en-US"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en-US" altLang="zh-CN"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(2) </a:t>
            </a:r>
            <a:r>
              <a:rPr kumimoji="0" lang="zh-CN" altLang="en-US"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工程下马，则删去该工程的操作也可能丢失材料方面的信息。</a:t>
            </a:r>
          </a:p>
          <a:p>
            <a:pPr marL="342900" marR="0" lvl="0" indent="-342900" algn="just" defTabSz="914400" rtl="0" eaLnBrk="0" fontAlgn="base" latinLnBrk="0" hangingPunct="0">
              <a:lnSpc>
                <a:spcPct val="90000"/>
              </a:lnSpc>
              <a:spcBef>
                <a:spcPct val="20000"/>
              </a:spcBef>
              <a:spcAft>
                <a:spcPct val="0"/>
              </a:spcAft>
              <a:buClrTx/>
              <a:buSzTx/>
              <a:buFontTx/>
              <a:buNone/>
              <a:defRPr/>
            </a:pPr>
            <a:r>
              <a:rPr kumimoji="0" lang="zh-CN" altLang="en-US"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分解后</a:t>
            </a:r>
            <a:r>
              <a:rPr kumimoji="0" lang="en-US" altLang="zh-CN"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project1(</a:t>
            </a:r>
            <a:r>
              <a:rPr kumimoji="0" lang="zh-CN" altLang="en-US"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工程号,材料号,数量)</a:t>
            </a:r>
          </a:p>
          <a:p>
            <a:pPr marL="342900" marR="0" lvl="0" indent="-342900" algn="just" defTabSz="914400" rtl="0" eaLnBrk="0" fontAlgn="base" latinLnBrk="0" hangingPunct="0">
              <a:lnSpc>
                <a:spcPct val="90000"/>
              </a:lnSpc>
              <a:spcBef>
                <a:spcPct val="20000"/>
              </a:spcBef>
              <a:spcAft>
                <a:spcPct val="0"/>
              </a:spcAft>
              <a:buClrTx/>
              <a:buSzTx/>
              <a:buFontTx/>
              <a:buNone/>
              <a:defRPr/>
            </a:pPr>
            <a:r>
              <a:rPr kumimoji="0" lang="zh-CN" altLang="en-US"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en-US" altLang="zh-CN"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project2(</a:t>
            </a:r>
            <a:r>
              <a:rPr kumimoji="0" lang="zh-CN" altLang="en-US"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工程号,开工日期,完工日期)</a:t>
            </a:r>
          </a:p>
          <a:p>
            <a:pPr marL="342900" marR="0" lvl="0" indent="-342900" algn="just" defTabSz="914400" rtl="0" eaLnBrk="0" fontAlgn="base" latinLnBrk="0" hangingPunct="0">
              <a:lnSpc>
                <a:spcPct val="90000"/>
              </a:lnSpc>
              <a:spcBef>
                <a:spcPct val="20000"/>
              </a:spcBef>
              <a:spcAft>
                <a:spcPct val="0"/>
              </a:spcAft>
              <a:buClrTx/>
              <a:buSzTx/>
              <a:buFontTx/>
              <a:buNone/>
              <a:defRPr/>
            </a:pPr>
            <a:r>
              <a:rPr kumimoji="0" lang="zh-CN" altLang="en-US"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en-US" altLang="zh-CN"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project3(</a:t>
            </a:r>
            <a:r>
              <a:rPr kumimoji="0" lang="zh-CN" altLang="en-US"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材料号,单价)</a:t>
            </a:r>
          </a:p>
        </p:txBody>
      </p:sp>
      <p:sp>
        <p:nvSpPr>
          <p:cNvPr id="134147" name="Rectangle 5"/>
          <p:cNvSpPr/>
          <p:nvPr/>
        </p:nvSpPr>
        <p:spPr>
          <a:xfrm>
            <a:off x="1619250" y="692150"/>
            <a:ext cx="7273925" cy="1368425"/>
          </a:xfrm>
          <a:prstGeom prst="rect">
            <a:avLst/>
          </a:prstGeom>
          <a:solidFill>
            <a:srgbClr val="FFFFCC"/>
          </a:solidFill>
          <a:ln w="9525" cap="flat" cmpd="sng">
            <a:solidFill>
              <a:srgbClr val="FF9900"/>
            </a:solidFill>
            <a:prstDash val="solid"/>
            <a:miter/>
            <a:headEnd type="none" w="med" len="med"/>
            <a:tailEnd type="none" w="med" len="med"/>
          </a:ln>
        </p:spPr>
        <p:txBody>
          <a:bodyPr/>
          <a:lstStyle>
            <a:lvl1pPr marL="342900" indent="-342900">
              <a:defRPr sz="2000" b="1">
                <a:solidFill>
                  <a:schemeClr val="tx1"/>
                </a:solidFill>
                <a:latin typeface="Times New Roman" panose="02020603050405020304" pitchFamily="18" charset="0"/>
                <a:ea typeface="宋体" panose="02010600030101010101" pitchFamily="2" charset="-122"/>
              </a:defRPr>
            </a:lvl1pPr>
            <a:lvl2pPr>
              <a:buFont typeface="Arial" panose="020B0604020202020204" pitchFamily="34" charset="0"/>
              <a:defRPr sz="2000" b="1">
                <a:solidFill>
                  <a:schemeClr val="tx1"/>
                </a:solidFill>
                <a:latin typeface="Times New Roman" panose="02020603050405020304" pitchFamily="18" charset="0"/>
                <a:ea typeface="宋体" panose="02010600030101010101" pitchFamily="2" charset="-122"/>
              </a:defRPr>
            </a:lvl2pPr>
            <a:lvl3pPr>
              <a:defRPr sz="2000" b="1">
                <a:solidFill>
                  <a:schemeClr val="tx1"/>
                </a:solidFill>
                <a:latin typeface="Times New Roman" panose="02020603050405020304" pitchFamily="18" charset="0"/>
                <a:ea typeface="宋体" panose="02010600030101010101" pitchFamily="2" charset="-122"/>
              </a:defRPr>
            </a:lvl3pPr>
            <a:lvl4pPr>
              <a:buFont typeface="Arial" panose="020B0604020202020204" pitchFamily="34" charset="0"/>
              <a:defRPr sz="2000" b="1">
                <a:solidFill>
                  <a:schemeClr val="tx1"/>
                </a:solidFill>
                <a:latin typeface="Times New Roman" panose="02020603050405020304" pitchFamily="18" charset="0"/>
                <a:ea typeface="宋体" panose="02010600030101010101" pitchFamily="2" charset="-122"/>
              </a:defRPr>
            </a:lvl4pPr>
            <a:lvl5pPr>
              <a:defRPr sz="2000" b="1">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9pPr>
          </a:lstStyle>
          <a:p>
            <a:pPr marL="342900" marR="0" lvl="0" indent="-342900" algn="just" defTabSz="914400" rtl="0" eaLnBrk="0" fontAlgn="base" latinLnBrk="0" hangingPunct="0">
              <a:lnSpc>
                <a:spcPct val="100000"/>
              </a:lnSpc>
              <a:spcBef>
                <a:spcPct val="20000"/>
              </a:spcBef>
              <a:spcAft>
                <a:spcPct val="0"/>
              </a:spcAft>
              <a:buClrTx/>
              <a:buSzTx/>
              <a:buFontTx/>
              <a:buNone/>
              <a:defRPr/>
            </a:pPr>
            <a:r>
              <a:rPr kumimoji="0" lang="zh-CN" altLang="en-US" sz="1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候选键为（工程号，材料号），</a:t>
            </a:r>
          </a:p>
          <a:p>
            <a:pPr marL="342900" marR="0" lvl="0" indent="-342900" algn="just" defTabSz="914400" rtl="0" eaLnBrk="0" fontAlgn="base" latinLnBrk="0" hangingPunct="0">
              <a:lnSpc>
                <a:spcPct val="100000"/>
              </a:lnSpc>
              <a:spcBef>
                <a:spcPct val="20000"/>
              </a:spcBef>
              <a:spcAft>
                <a:spcPct val="0"/>
              </a:spcAft>
              <a:buClrTx/>
              <a:buSzTx/>
              <a:buFontTx/>
              <a:buNone/>
              <a:defRPr/>
            </a:pPr>
            <a:r>
              <a:rPr kumimoji="0" lang="zh-CN" altLang="en-US" sz="1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函数依赖为：工程号 </a:t>
            </a:r>
            <a:r>
              <a:rPr kumimoji="0" lang="zh-CN" altLang="en-US" sz="1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zh-CN" altLang="en-US" sz="1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开工日期;工程号</a:t>
            </a:r>
            <a:r>
              <a:rPr kumimoji="0" lang="zh-CN" altLang="en-US" sz="1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zh-CN" altLang="en-US" sz="1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完工日期;材料号 </a:t>
            </a:r>
            <a:r>
              <a:rPr kumimoji="0" lang="zh-CN" altLang="en-US" sz="1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zh-CN" altLang="en-US" sz="1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单价</a:t>
            </a:r>
          </a:p>
          <a:p>
            <a:pPr marL="342900" marR="0" lvl="0" indent="-342900" algn="just" defTabSz="914400" rtl="0" eaLnBrk="0" fontAlgn="base" latinLnBrk="0" hangingPunct="0">
              <a:lnSpc>
                <a:spcPct val="100000"/>
              </a:lnSpc>
              <a:spcBef>
                <a:spcPct val="20000"/>
              </a:spcBef>
              <a:spcAft>
                <a:spcPct val="0"/>
              </a:spcAft>
              <a:buClrTx/>
              <a:buSzTx/>
              <a:buFontTx/>
              <a:buNone/>
              <a:defRPr/>
            </a:pPr>
            <a:r>
              <a:rPr kumimoji="0" lang="zh-CN" altLang="en-US" sz="1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      （工程号，材料号）</a:t>
            </a:r>
            <a:r>
              <a:rPr kumimoji="0" lang="zh-CN" altLang="en-US" sz="1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zh-CN" altLang="en-US" sz="1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数量;(工程号,材料号) </a:t>
            </a:r>
            <a:r>
              <a:rPr kumimoji="0" lang="zh-CN" altLang="en-US" sz="1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zh-CN" altLang="en-US" sz="1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开工日期;</a:t>
            </a:r>
          </a:p>
          <a:p>
            <a:pPr marL="342900" marR="0" lvl="0" indent="-342900" algn="just" defTabSz="914400" rtl="0" eaLnBrk="0" fontAlgn="base" latinLnBrk="0" hangingPunct="0">
              <a:lnSpc>
                <a:spcPct val="100000"/>
              </a:lnSpc>
              <a:spcBef>
                <a:spcPct val="20000"/>
              </a:spcBef>
              <a:spcAft>
                <a:spcPct val="0"/>
              </a:spcAft>
              <a:buClrTx/>
              <a:buSzTx/>
              <a:buFontTx/>
              <a:buNone/>
              <a:defRPr/>
            </a:pPr>
            <a:r>
              <a:rPr kumimoji="0" lang="zh-CN" altLang="en-US" sz="1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       (工程号,材料号) </a:t>
            </a:r>
            <a:r>
              <a:rPr kumimoji="0" lang="zh-CN" altLang="en-US" sz="1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zh-CN" altLang="en-US" sz="1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完工日期;(工程号,材料号) </a:t>
            </a:r>
            <a:r>
              <a:rPr kumimoji="0" lang="zh-CN" altLang="en-US" sz="1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zh-CN" altLang="en-US" sz="1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单价</a:t>
            </a:r>
          </a:p>
        </p:txBody>
      </p:sp>
      <p:sp>
        <p:nvSpPr>
          <p:cNvPr id="134148" name="Text Box 6"/>
          <p:cNvSpPr txBox="1"/>
          <p:nvPr/>
        </p:nvSpPr>
        <p:spPr>
          <a:xfrm>
            <a:off x="1476375" y="211138"/>
            <a:ext cx="7413625" cy="461963"/>
          </a:xfrm>
          <a:prstGeom prst="rect">
            <a:avLst/>
          </a:prstGeom>
          <a:noFill/>
          <a:ln w="9525">
            <a:noFill/>
            <a:miter/>
          </a:ln>
        </p:spPr>
        <p:txBody>
          <a:bodyPr wrap="none">
            <a:spAutoFit/>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project(</a:t>
            </a: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工程号,材料号,数量,开工日期,完工日期,单价).</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64900">
                                            <p:txEl>
                                              <p:pRg st="0" end="0"/>
                                            </p:txEl>
                                          </p:spTgt>
                                        </p:tgtEl>
                                        <p:attrNameLst>
                                          <p:attrName>style.visibility</p:attrName>
                                        </p:attrNameLst>
                                      </p:cBhvr>
                                      <p:to>
                                        <p:strVal val="visible"/>
                                      </p:to>
                                    </p:set>
                                    <p:anim calcmode="lin" valueType="num">
                                      <p:cBhvr additive="base">
                                        <p:cTn id="7" dur="500" fill="hold"/>
                                        <p:tgtEl>
                                          <p:spTgt spid="46490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64900">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64900">
                                            <p:txEl>
                                              <p:pRg st="1" end="1"/>
                                            </p:txEl>
                                          </p:spTgt>
                                        </p:tgtEl>
                                        <p:attrNameLst>
                                          <p:attrName>style.visibility</p:attrName>
                                        </p:attrNameLst>
                                      </p:cBhvr>
                                      <p:to>
                                        <p:strVal val="visible"/>
                                      </p:to>
                                    </p:set>
                                    <p:anim calcmode="lin" valueType="num">
                                      <p:cBhvr additive="base">
                                        <p:cTn id="11" dur="500" fill="hold"/>
                                        <p:tgtEl>
                                          <p:spTgt spid="46490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6490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64900">
                                            <p:txEl>
                                              <p:pRg st="2" end="2"/>
                                            </p:txEl>
                                          </p:spTgt>
                                        </p:tgtEl>
                                        <p:attrNameLst>
                                          <p:attrName>style.visibility</p:attrName>
                                        </p:attrNameLst>
                                      </p:cBhvr>
                                      <p:to>
                                        <p:strVal val="visible"/>
                                      </p:to>
                                    </p:set>
                                    <p:anim calcmode="lin" valueType="num">
                                      <p:cBhvr additive="base">
                                        <p:cTn id="17" dur="500" fill="hold"/>
                                        <p:tgtEl>
                                          <p:spTgt spid="464900">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6490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64900">
                                            <p:txEl>
                                              <p:pRg st="3" end="3"/>
                                            </p:txEl>
                                          </p:spTgt>
                                        </p:tgtEl>
                                        <p:attrNameLst>
                                          <p:attrName>style.visibility</p:attrName>
                                        </p:attrNameLst>
                                      </p:cBhvr>
                                      <p:to>
                                        <p:strVal val="visible"/>
                                      </p:to>
                                    </p:set>
                                    <p:anim calcmode="lin" valueType="num">
                                      <p:cBhvr additive="base">
                                        <p:cTn id="23" dur="500" fill="hold"/>
                                        <p:tgtEl>
                                          <p:spTgt spid="464900">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64900">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64900">
                                            <p:txEl>
                                              <p:pRg st="4" end="4"/>
                                            </p:txEl>
                                          </p:spTgt>
                                        </p:tgtEl>
                                        <p:attrNameLst>
                                          <p:attrName>style.visibility</p:attrName>
                                        </p:attrNameLst>
                                      </p:cBhvr>
                                      <p:to>
                                        <p:strVal val="visible"/>
                                      </p:to>
                                    </p:set>
                                    <p:anim calcmode="lin" valueType="num">
                                      <p:cBhvr additive="base">
                                        <p:cTn id="27" dur="500" fill="hold"/>
                                        <p:tgtEl>
                                          <p:spTgt spid="464900">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64900">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64900">
                                            <p:txEl>
                                              <p:pRg st="5" end="5"/>
                                            </p:txEl>
                                          </p:spTgt>
                                        </p:tgtEl>
                                        <p:attrNameLst>
                                          <p:attrName>style.visibility</p:attrName>
                                        </p:attrNameLst>
                                      </p:cBhvr>
                                      <p:to>
                                        <p:strVal val="visible"/>
                                      </p:to>
                                    </p:set>
                                    <p:anim calcmode="lin" valueType="num">
                                      <p:cBhvr additive="base">
                                        <p:cTn id="31" dur="500" fill="hold"/>
                                        <p:tgtEl>
                                          <p:spTgt spid="464900">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64900">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4"/>
          <p:cNvSpPr/>
          <p:nvPr/>
        </p:nvSpPr>
        <p:spPr>
          <a:xfrm>
            <a:off x="755650" y="1628775"/>
            <a:ext cx="7993063" cy="4114800"/>
          </a:xfrm>
          <a:prstGeom prst="rect">
            <a:avLst/>
          </a:prstGeom>
          <a:no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342900" marR="0" lvl="0" indent="-342900" algn="just" defTabSz="914400" rtl="0" eaLnBrk="0" fontAlgn="base" latinLnBrk="0" hangingPunct="0">
              <a:lnSpc>
                <a:spcPct val="100000"/>
              </a:lnSpc>
              <a:spcBef>
                <a:spcPct val="20000"/>
              </a:spcBef>
              <a:spcAft>
                <a:spcPct val="0"/>
              </a:spcAft>
              <a:buClrTx/>
              <a:buSzTx/>
              <a:buFontTx/>
              <a:buNone/>
              <a:defRPr/>
            </a:pP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例</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4</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、设关系</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R（CN,TN,TD）</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其中</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CN</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表示课程名，</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TN</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表示教师名字（没有重名教师），</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TD</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表示教师地址。语义：一门课只被一个教师讲，一个教师可以讲多门课。判断为几范式？为什么？是否存在删除异常？分解为高一级范式。</a:t>
            </a:r>
          </a:p>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楷体_GB2312" pitchFamily="49" charset="-122"/>
              <a:ea typeface="华文新魏" panose="02010800040101010101" pitchFamily="2" charset="-122"/>
              <a:cs typeface="楷体_GB2312"/>
            </a:endParaRPr>
          </a:p>
        </p:txBody>
      </p:sp>
      <p:sp>
        <p:nvSpPr>
          <p:cNvPr id="466949" name="Rectangle 5"/>
          <p:cNvSpPr>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p:spPr>
        <p:txBody>
          <a:bodyPr anchor="ct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dirty="0">
                <a:ln>
                  <a:noFill/>
                </a:ln>
                <a:solidFill>
                  <a:srgbClr val="A24200"/>
                </a:solidFill>
                <a:effectLst>
                  <a:outerShdw blurRad="38100" dist="38100" dir="2700000" algn="tl">
                    <a:srgbClr val="000000"/>
                  </a:outerShdw>
                </a:effectLst>
                <a:uLnTx/>
                <a:uFillTx/>
                <a:latin typeface="华文新魏" panose="02010800040101010101" pitchFamily="2" charset="-122"/>
                <a:ea typeface="华文新魏" panose="02010800040101010101" pitchFamily="2" charset="-122"/>
                <a:cs typeface="+mn-cs"/>
              </a:rPr>
              <a:t>练习</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2" name="Rectangle 4"/>
          <p:cNvSpPr/>
          <p:nvPr/>
        </p:nvSpPr>
        <p:spPr>
          <a:xfrm>
            <a:off x="523875" y="1141413"/>
            <a:ext cx="8639175" cy="4114800"/>
          </a:xfrm>
          <a:prstGeom prst="rect">
            <a:avLst/>
          </a:prstGeom>
          <a:noFill/>
          <a:ln w="9525">
            <a:noFill/>
            <a:miter/>
          </a:ln>
        </p:spPr>
        <p:txBody>
          <a:bodyPr/>
          <a:lstStyle>
            <a:lvl1pPr marL="342900" indent="-342900">
              <a:defRPr sz="2000" b="1">
                <a:solidFill>
                  <a:schemeClr val="tx1"/>
                </a:solidFill>
                <a:latin typeface="Times New Roman" panose="02020603050405020304" pitchFamily="18" charset="0"/>
                <a:ea typeface="宋体" panose="02010600030101010101" pitchFamily="2" charset="-122"/>
              </a:defRPr>
            </a:lvl1pPr>
            <a:lvl2pPr>
              <a:buFont typeface="Arial" panose="020B0604020202020204" pitchFamily="34" charset="0"/>
              <a:defRPr sz="2000" b="1">
                <a:solidFill>
                  <a:schemeClr val="tx1"/>
                </a:solidFill>
                <a:latin typeface="Times New Roman" panose="02020603050405020304" pitchFamily="18" charset="0"/>
                <a:ea typeface="宋体" panose="02010600030101010101" pitchFamily="2" charset="-122"/>
              </a:defRPr>
            </a:lvl2pPr>
            <a:lvl3pPr>
              <a:defRPr sz="2000" b="1">
                <a:solidFill>
                  <a:schemeClr val="tx1"/>
                </a:solidFill>
                <a:latin typeface="Times New Roman" panose="02020603050405020304" pitchFamily="18" charset="0"/>
                <a:ea typeface="宋体" panose="02010600030101010101" pitchFamily="2" charset="-122"/>
              </a:defRPr>
            </a:lvl3pPr>
            <a:lvl4pPr>
              <a:buFont typeface="Arial" panose="020B0604020202020204" pitchFamily="34" charset="0"/>
              <a:defRPr sz="2000" b="1">
                <a:solidFill>
                  <a:schemeClr val="tx1"/>
                </a:solidFill>
                <a:latin typeface="Times New Roman" panose="02020603050405020304" pitchFamily="18" charset="0"/>
                <a:ea typeface="宋体" panose="02010600030101010101" pitchFamily="2" charset="-122"/>
              </a:defRPr>
            </a:lvl4pPr>
            <a:lvl5pPr>
              <a:defRPr sz="2000" b="1">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9pPr>
          </a:lstStyle>
          <a:p>
            <a:pPr marL="342900" marR="0" lvl="0" indent="-342900" algn="just" defTabSz="914400" rtl="0" eaLnBrk="0" fontAlgn="base" latinLnBrk="0" hangingPunct="0">
              <a:lnSpc>
                <a:spcPct val="100000"/>
              </a:lnSpc>
              <a:spcBef>
                <a:spcPct val="20000"/>
              </a:spcBef>
              <a:spcAft>
                <a:spcPct val="0"/>
              </a:spcAft>
              <a:buClrTx/>
              <a:buSzTx/>
              <a:buFontTx/>
              <a:buNone/>
              <a:defRPr/>
            </a:pPr>
            <a:r>
              <a:rPr kumimoji="0" lang="zh-CN" altLang="en-US" sz="2800" b="0"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   </a:t>
            </a:r>
            <a:r>
              <a:rPr kumimoji="0" lang="zh-CN" altLang="en-US"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解：</a:t>
            </a:r>
            <a:r>
              <a:rPr kumimoji="0" lang="en-US" altLang="zh-CN"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R</a:t>
            </a:r>
            <a:r>
              <a:rPr kumimoji="0" lang="zh-CN" altLang="en-US"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的候选码为</a:t>
            </a:r>
            <a:r>
              <a:rPr kumimoji="0" lang="en-US" altLang="zh-CN"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CN;</a:t>
            </a:r>
          </a:p>
          <a:p>
            <a:pPr marL="342900" marR="0" lvl="0" indent="-342900" algn="just" defTabSz="914400" rtl="0" eaLnBrk="0" fontAlgn="base" latinLnBrk="0" hangingPunct="0">
              <a:lnSpc>
                <a:spcPct val="100000"/>
              </a:lnSpc>
              <a:spcBef>
                <a:spcPct val="20000"/>
              </a:spcBef>
              <a:spcAft>
                <a:spcPct val="0"/>
              </a:spcAft>
              <a:buClrTx/>
              <a:buSzTx/>
              <a:buFontTx/>
              <a:buNone/>
              <a:defRPr/>
            </a:pPr>
            <a:r>
              <a:rPr kumimoji="0" lang="en-US" altLang="zh-CN"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p>
          <a:p>
            <a:pPr marL="342900" marR="0" lvl="0" indent="-342900" algn="just" defTabSz="914400" rtl="0" eaLnBrk="0" fontAlgn="base" latinLnBrk="0" hangingPunct="0">
              <a:lnSpc>
                <a:spcPct val="100000"/>
              </a:lnSpc>
              <a:spcBef>
                <a:spcPct val="20000"/>
              </a:spcBef>
              <a:spcAft>
                <a:spcPct val="0"/>
              </a:spcAft>
              <a:buClrTx/>
              <a:buSzTx/>
              <a:buFontTx/>
              <a:buNone/>
              <a:defRPr/>
            </a:pPr>
            <a:r>
              <a:rPr kumimoji="0" lang="en-US" altLang="zh-CN"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zh-CN" altLang="en-US"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因为存在非键属性对候选码的传递函数依赖， </a:t>
            </a:r>
          </a:p>
          <a:p>
            <a:pPr marL="342900" marR="0" lvl="0" indent="-342900" algn="just" defTabSz="914400" rtl="0" eaLnBrk="0" fontAlgn="base" latinLnBrk="0" hangingPunct="0">
              <a:lnSpc>
                <a:spcPct val="100000"/>
              </a:lnSpc>
              <a:spcBef>
                <a:spcPct val="20000"/>
              </a:spcBef>
              <a:spcAft>
                <a:spcPct val="0"/>
              </a:spcAft>
              <a:buClrTx/>
              <a:buSzTx/>
              <a:buFontTx/>
              <a:buNone/>
              <a:defRPr/>
            </a:pPr>
            <a:r>
              <a:rPr kumimoji="0" lang="zh-CN" altLang="en-US"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所以</a:t>
            </a:r>
            <a:r>
              <a:rPr kumimoji="0" lang="en-US" altLang="zh-CN"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R</a:t>
            </a:r>
            <a:r>
              <a:rPr kumimoji="0" lang="en-US" altLang="zh-CN"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en-US" altLang="zh-CN"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3NF。</a:t>
            </a:r>
          </a:p>
          <a:p>
            <a:pPr marL="342900" marR="0" lvl="0" indent="-342900" algn="just" defTabSz="914400" rtl="0" eaLnBrk="0" fontAlgn="base" latinLnBrk="0" hangingPunct="0">
              <a:lnSpc>
                <a:spcPct val="100000"/>
              </a:lnSpc>
              <a:spcBef>
                <a:spcPct val="20000"/>
              </a:spcBef>
              <a:spcAft>
                <a:spcPct val="0"/>
              </a:spcAft>
              <a:buClrTx/>
              <a:buSzTx/>
              <a:buFontTx/>
              <a:buNone/>
              <a:defRPr/>
            </a:pPr>
            <a:r>
              <a:rPr kumimoji="0" lang="zh-CN" altLang="en-US"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又因为不存在非键属性对候选码的部分函数依赖，  </a:t>
            </a:r>
          </a:p>
          <a:p>
            <a:pPr marL="342900" marR="0" lvl="0" indent="-342900" algn="just" defTabSz="914400" rtl="0" eaLnBrk="0" fontAlgn="base" latinLnBrk="0" hangingPunct="0">
              <a:lnSpc>
                <a:spcPct val="100000"/>
              </a:lnSpc>
              <a:spcBef>
                <a:spcPct val="20000"/>
              </a:spcBef>
              <a:spcAft>
                <a:spcPct val="0"/>
              </a:spcAft>
              <a:buClrTx/>
              <a:buSzTx/>
              <a:buFontTx/>
              <a:buNone/>
              <a:defRPr/>
            </a:pPr>
            <a:r>
              <a:rPr kumimoji="0" lang="zh-CN" altLang="en-US"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所以</a:t>
            </a:r>
            <a:r>
              <a:rPr kumimoji="0" lang="en-US" altLang="zh-CN"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R∈2NF</a:t>
            </a:r>
            <a:r>
              <a:rPr kumimoji="0" lang="zh-CN" altLang="en-US"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p>
          <a:p>
            <a:pPr marL="342900" marR="0" lvl="0" indent="-342900" algn="just" defTabSz="914400" rtl="0" eaLnBrk="0" fontAlgn="base" latinLnBrk="0" hangingPunct="0">
              <a:lnSpc>
                <a:spcPct val="100000"/>
              </a:lnSpc>
              <a:spcBef>
                <a:spcPct val="20000"/>
              </a:spcBef>
              <a:spcAft>
                <a:spcPct val="0"/>
              </a:spcAft>
              <a:buClrTx/>
              <a:buSzTx/>
              <a:buFontTx/>
              <a:buNone/>
              <a:defRPr/>
            </a:pPr>
            <a:r>
              <a:rPr kumimoji="0" lang="zh-CN" altLang="en-US"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存在删除异常，当删除某门课时会删除教</a:t>
            </a:r>
          </a:p>
          <a:p>
            <a:pPr marL="342900" marR="0" lvl="0" indent="-342900" algn="just" defTabSz="914400" rtl="0" eaLnBrk="0" fontAlgn="base" latinLnBrk="0" hangingPunct="0">
              <a:lnSpc>
                <a:spcPct val="100000"/>
              </a:lnSpc>
              <a:spcBef>
                <a:spcPct val="20000"/>
              </a:spcBef>
              <a:spcAft>
                <a:spcPct val="0"/>
              </a:spcAft>
              <a:buClrTx/>
              <a:buSzTx/>
              <a:buFontTx/>
              <a:buNone/>
              <a:defRPr/>
            </a:pPr>
            <a:r>
              <a:rPr kumimoji="0" lang="zh-CN" altLang="en-US"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师的有关信息。</a:t>
            </a:r>
          </a:p>
          <a:p>
            <a:pPr marL="342900" marR="0" lvl="0" indent="-342900" algn="just" defTabSz="914400" rtl="0" eaLnBrk="0" fontAlgn="base" latinLnBrk="0" hangingPunct="0">
              <a:lnSpc>
                <a:spcPct val="100000"/>
              </a:lnSpc>
              <a:spcBef>
                <a:spcPct val="20000"/>
              </a:spcBef>
              <a:spcAft>
                <a:spcPct val="0"/>
              </a:spcAft>
              <a:buClrTx/>
              <a:buSzTx/>
              <a:buFontTx/>
              <a:buNone/>
              <a:defRPr/>
            </a:pPr>
            <a:r>
              <a:rPr kumimoji="0" lang="zh-CN" altLang="en-US"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分解后</a:t>
            </a:r>
            <a:r>
              <a:rPr kumimoji="0" lang="en-US" altLang="zh-CN"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R1(CN,TN);R2(TN,TD)</a:t>
            </a:r>
            <a:endParaRPr kumimoji="0" lang="zh-CN" altLang="en-US"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p:txBody>
      </p:sp>
      <p:sp>
        <p:nvSpPr>
          <p:cNvPr id="136195" name="Text Box 7"/>
          <p:cNvSpPr txBox="1"/>
          <p:nvPr/>
        </p:nvSpPr>
        <p:spPr>
          <a:xfrm>
            <a:off x="2771775" y="425450"/>
            <a:ext cx="2359025" cy="519113"/>
          </a:xfrm>
          <a:prstGeom prst="rect">
            <a:avLst/>
          </a:prstGeom>
          <a:noFill/>
          <a:ln w="9525">
            <a:noFill/>
            <a:miter/>
          </a:ln>
        </p:spPr>
        <p:txBody>
          <a:bodyPr wrap="none">
            <a:spAutoFit/>
          </a:bodyPr>
          <a:lstStyle/>
          <a:p>
            <a:pPr eaLnBrk="1" hangingPunct="1">
              <a:buNone/>
            </a:pPr>
            <a:r>
              <a:rPr lang="en-US" altLang="zh-CN" sz="2800" b="0" dirty="0">
                <a:effectLst>
                  <a:outerShdw blurRad="38100" dist="38100" dir="2700000">
                    <a:srgbClr val="C0C0C0"/>
                  </a:outerShdw>
                </a:effectLst>
                <a:latin typeface="Times New Roman" panose="02020603050405020304" pitchFamily="18" charset="0"/>
                <a:ea typeface="楷体_GB2312" pitchFamily="49" charset="-122"/>
              </a:rPr>
              <a:t>R(CN,TN,TD)</a:t>
            </a:r>
          </a:p>
        </p:txBody>
      </p:sp>
      <p:grpSp>
        <p:nvGrpSpPr>
          <p:cNvPr id="2" name="Group 9"/>
          <p:cNvGrpSpPr/>
          <p:nvPr/>
        </p:nvGrpSpPr>
        <p:grpSpPr>
          <a:xfrm>
            <a:off x="1846263" y="1757363"/>
            <a:ext cx="6757987" cy="519112"/>
            <a:chOff x="3016" y="1026"/>
            <a:chExt cx="4257" cy="327"/>
          </a:xfrm>
        </p:grpSpPr>
        <p:sp>
          <p:nvSpPr>
            <p:cNvPr id="136197" name="Line 5"/>
            <p:cNvSpPr/>
            <p:nvPr/>
          </p:nvSpPr>
          <p:spPr>
            <a:xfrm>
              <a:off x="4332" y="1117"/>
              <a:ext cx="136" cy="182"/>
            </a:xfrm>
            <a:prstGeom prst="line">
              <a:avLst/>
            </a:prstGeom>
            <a:ln w="38100" cap="flat" cmpd="sng">
              <a:solidFill>
                <a:schemeClr val="tx1"/>
              </a:solidFill>
              <a:prstDash val="solid"/>
              <a:headEnd type="none" w="med" len="med"/>
              <a:tailEnd type="none" w="med" len="med"/>
            </a:ln>
          </p:spPr>
        </p:sp>
        <p:sp>
          <p:nvSpPr>
            <p:cNvPr id="136198" name="Text Box 8"/>
            <p:cNvSpPr txBox="1"/>
            <p:nvPr/>
          </p:nvSpPr>
          <p:spPr>
            <a:xfrm>
              <a:off x="3016" y="1026"/>
              <a:ext cx="4257" cy="327"/>
            </a:xfrm>
            <a:prstGeom prst="rect">
              <a:avLst/>
            </a:prstGeom>
            <a:noFill/>
            <a:ln w="9525">
              <a:noFill/>
              <a:miter/>
            </a:ln>
          </p:spPr>
          <p:txBody>
            <a:bodyPr wrap="none">
              <a:spAutoFit/>
            </a:bodyPr>
            <a:lstStyle/>
            <a:p>
              <a:pPr marR="0" defTabSz="914400" eaLnBrk="1" hangingPunct="1">
                <a:buClrTx/>
                <a:buSzTx/>
                <a:buFontTx/>
                <a:buNone/>
                <a:defRPr/>
              </a:pPr>
              <a:r>
                <a:rPr kumimoji="0" lang="en-US" altLang="zh-CN" sz="2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CN</a:t>
              </a:r>
              <a:r>
                <a:rPr kumimoji="0" lang="en-US" altLang="zh-CN" sz="2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sym typeface="Symbol" panose="05050102010706020507" pitchFamily="18" charset="2"/>
                </a:rPr>
                <a:t></a:t>
              </a:r>
              <a:r>
                <a:rPr kumimoji="0" lang="en-US" altLang="zh-CN" sz="2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TN,TN</a:t>
              </a:r>
              <a:r>
                <a:rPr kumimoji="0" lang="en-US" altLang="zh-CN" sz="2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sym typeface="Symbol" panose="05050102010706020507" pitchFamily="18" charset="2"/>
                </a:rPr>
                <a:t></a:t>
              </a:r>
              <a:r>
                <a:rPr kumimoji="0" lang="en-US" altLang="zh-CN" sz="2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CN,TN </a:t>
              </a:r>
              <a:r>
                <a:rPr kumimoji="0" lang="en-US" altLang="zh-CN" sz="2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sym typeface="Symbol" panose="05050102010706020507" pitchFamily="18" charset="2"/>
                </a:rPr>
                <a:t></a:t>
              </a:r>
              <a:r>
                <a:rPr kumimoji="0" lang="en-US" altLang="zh-CN" sz="2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TD,</a:t>
              </a:r>
              <a:r>
                <a:rPr kumimoji="0" lang="zh-CN" altLang="en-US" sz="2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所以</a:t>
              </a:r>
              <a:r>
                <a:rPr kumimoji="0" lang="en-US" altLang="zh-CN" sz="2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CN </a:t>
              </a:r>
              <a:r>
                <a:rPr kumimoji="0" lang="en-US" altLang="zh-CN" sz="2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sym typeface="Symbol" panose="05050102010706020507" pitchFamily="18" charset="2"/>
                </a:rPr>
                <a:t></a:t>
              </a:r>
              <a:r>
                <a:rPr kumimoji="0" lang="en-US" altLang="zh-CN" sz="2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TD</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67972">
                                            <p:txEl>
                                              <p:pRg st="0" end="0"/>
                                            </p:txEl>
                                          </p:spTgt>
                                        </p:tgtEl>
                                        <p:attrNameLst>
                                          <p:attrName>style.visibility</p:attrName>
                                        </p:attrNameLst>
                                      </p:cBhvr>
                                      <p:to>
                                        <p:strVal val="visible"/>
                                      </p:to>
                                    </p:set>
                                    <p:animEffect transition="in" filter="box(in)">
                                      <p:cBhvr>
                                        <p:cTn id="7" dur="500"/>
                                        <p:tgtEl>
                                          <p:spTgt spid="46797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67972">
                                            <p:txEl>
                                              <p:charRg st="23" end="48"/>
                                            </p:txEl>
                                          </p:spTgt>
                                        </p:tgtEl>
                                        <p:attrNameLst>
                                          <p:attrName>style.visibility</p:attrName>
                                        </p:attrNameLst>
                                      </p:cBhvr>
                                      <p:to>
                                        <p:strVal val="visible"/>
                                      </p:to>
                                    </p:set>
                                    <p:animEffect transition="in" filter="box(in)">
                                      <p:cBhvr>
                                        <p:cTn id="17" dur="500"/>
                                        <p:tgtEl>
                                          <p:spTgt spid="467972">
                                            <p:txEl>
                                              <p:charRg st="23" end="48"/>
                                            </p:txEl>
                                          </p:spTgt>
                                        </p:tgtEl>
                                      </p:cBhvr>
                                    </p:animEffect>
                                  </p:childTnLst>
                                </p:cTn>
                              </p:par>
                              <p:par>
                                <p:cTn id="18" presetID="4" presetClass="entr" presetSubtype="16" fill="hold" nodeType="withEffect">
                                  <p:stCondLst>
                                    <p:cond delay="0"/>
                                  </p:stCondLst>
                                  <p:childTnLst>
                                    <p:set>
                                      <p:cBhvr>
                                        <p:cTn id="19" dur="1" fill="hold">
                                          <p:stCondLst>
                                            <p:cond delay="0"/>
                                          </p:stCondLst>
                                        </p:cTn>
                                        <p:tgtEl>
                                          <p:spTgt spid="467972">
                                            <p:txEl>
                                              <p:charRg st="48" end="62"/>
                                            </p:txEl>
                                          </p:spTgt>
                                        </p:tgtEl>
                                        <p:attrNameLst>
                                          <p:attrName>style.visibility</p:attrName>
                                        </p:attrNameLst>
                                      </p:cBhvr>
                                      <p:to>
                                        <p:strVal val="visible"/>
                                      </p:to>
                                    </p:set>
                                    <p:animEffect transition="in" filter="box(in)">
                                      <p:cBhvr>
                                        <p:cTn id="20" dur="500"/>
                                        <p:tgtEl>
                                          <p:spTgt spid="467972">
                                            <p:txEl>
                                              <p:charRg st="48" end="6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467972">
                                            <p:txEl>
                                              <p:charRg st="62" end="90"/>
                                            </p:txEl>
                                          </p:spTgt>
                                        </p:tgtEl>
                                        <p:attrNameLst>
                                          <p:attrName>style.visibility</p:attrName>
                                        </p:attrNameLst>
                                      </p:cBhvr>
                                      <p:to>
                                        <p:strVal val="visible"/>
                                      </p:to>
                                    </p:set>
                                    <p:animEffect transition="in" filter="box(in)">
                                      <p:cBhvr>
                                        <p:cTn id="25" dur="500"/>
                                        <p:tgtEl>
                                          <p:spTgt spid="467972">
                                            <p:txEl>
                                              <p:charRg st="62" end="90"/>
                                            </p:txEl>
                                          </p:spTgt>
                                        </p:tgtEl>
                                      </p:cBhvr>
                                    </p:animEffect>
                                  </p:childTnLst>
                                </p:cTn>
                              </p:par>
                              <p:par>
                                <p:cTn id="26" presetID="4" presetClass="entr" presetSubtype="16" fill="hold" nodeType="withEffect">
                                  <p:stCondLst>
                                    <p:cond delay="0"/>
                                  </p:stCondLst>
                                  <p:childTnLst>
                                    <p:set>
                                      <p:cBhvr>
                                        <p:cTn id="27" dur="1" fill="hold">
                                          <p:stCondLst>
                                            <p:cond delay="0"/>
                                          </p:stCondLst>
                                        </p:cTn>
                                        <p:tgtEl>
                                          <p:spTgt spid="467972">
                                            <p:txEl>
                                              <p:charRg st="90" end="105"/>
                                            </p:txEl>
                                          </p:spTgt>
                                        </p:tgtEl>
                                        <p:attrNameLst>
                                          <p:attrName>style.visibility</p:attrName>
                                        </p:attrNameLst>
                                      </p:cBhvr>
                                      <p:to>
                                        <p:strVal val="visible"/>
                                      </p:to>
                                    </p:set>
                                    <p:animEffect transition="in" filter="box(in)">
                                      <p:cBhvr>
                                        <p:cTn id="28" dur="500"/>
                                        <p:tgtEl>
                                          <p:spTgt spid="467972">
                                            <p:txEl>
                                              <p:charRg st="90" end="10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nodeType="clickEffect">
                                  <p:stCondLst>
                                    <p:cond delay="0"/>
                                  </p:stCondLst>
                                  <p:childTnLst>
                                    <p:set>
                                      <p:cBhvr>
                                        <p:cTn id="32" dur="1" fill="hold">
                                          <p:stCondLst>
                                            <p:cond delay="0"/>
                                          </p:stCondLst>
                                        </p:cTn>
                                        <p:tgtEl>
                                          <p:spTgt spid="467972">
                                            <p:txEl>
                                              <p:charRg st="105" end="129"/>
                                            </p:txEl>
                                          </p:spTgt>
                                        </p:tgtEl>
                                        <p:attrNameLst>
                                          <p:attrName>style.visibility</p:attrName>
                                        </p:attrNameLst>
                                      </p:cBhvr>
                                      <p:to>
                                        <p:strVal val="visible"/>
                                      </p:to>
                                    </p:set>
                                    <p:animEffect transition="in" filter="box(in)">
                                      <p:cBhvr>
                                        <p:cTn id="33" dur="500"/>
                                        <p:tgtEl>
                                          <p:spTgt spid="467972">
                                            <p:txEl>
                                              <p:charRg st="105" end="129"/>
                                            </p:txEl>
                                          </p:spTgt>
                                        </p:tgtEl>
                                      </p:cBhvr>
                                    </p:animEffect>
                                  </p:childTnLst>
                                </p:cTn>
                              </p:par>
                              <p:par>
                                <p:cTn id="34" presetID="4" presetClass="entr" presetSubtype="16" fill="hold" nodeType="withEffect">
                                  <p:stCondLst>
                                    <p:cond delay="0"/>
                                  </p:stCondLst>
                                  <p:childTnLst>
                                    <p:set>
                                      <p:cBhvr>
                                        <p:cTn id="35" dur="1" fill="hold">
                                          <p:stCondLst>
                                            <p:cond delay="0"/>
                                          </p:stCondLst>
                                        </p:cTn>
                                        <p:tgtEl>
                                          <p:spTgt spid="467972">
                                            <p:txEl>
                                              <p:charRg st="129" end="142"/>
                                            </p:txEl>
                                          </p:spTgt>
                                        </p:tgtEl>
                                        <p:attrNameLst>
                                          <p:attrName>style.visibility</p:attrName>
                                        </p:attrNameLst>
                                      </p:cBhvr>
                                      <p:to>
                                        <p:strVal val="visible"/>
                                      </p:to>
                                    </p:set>
                                    <p:animEffect transition="in" filter="box(in)">
                                      <p:cBhvr>
                                        <p:cTn id="36" dur="500"/>
                                        <p:tgtEl>
                                          <p:spTgt spid="467972">
                                            <p:txEl>
                                              <p:charRg st="129" end="142"/>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4" presetClass="entr" presetSubtype="16" fill="hold" nodeType="clickEffect">
                                  <p:stCondLst>
                                    <p:cond delay="0"/>
                                  </p:stCondLst>
                                  <p:childTnLst>
                                    <p:set>
                                      <p:cBhvr>
                                        <p:cTn id="40" dur="1" fill="hold">
                                          <p:stCondLst>
                                            <p:cond delay="0"/>
                                          </p:stCondLst>
                                        </p:cTn>
                                        <p:tgtEl>
                                          <p:spTgt spid="467972">
                                            <p:txEl>
                                              <p:charRg st="142" end="170"/>
                                            </p:txEl>
                                          </p:spTgt>
                                        </p:tgtEl>
                                        <p:attrNameLst>
                                          <p:attrName>style.visibility</p:attrName>
                                        </p:attrNameLst>
                                      </p:cBhvr>
                                      <p:to>
                                        <p:strVal val="visible"/>
                                      </p:to>
                                    </p:set>
                                    <p:animEffect transition="in" filter="box(in)">
                                      <p:cBhvr>
                                        <p:cTn id="41" dur="500"/>
                                        <p:tgtEl>
                                          <p:spTgt spid="467972">
                                            <p:txEl>
                                              <p:charRg st="142" end="17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5" name="Rectangle 5"/>
          <p:cNvSpPr/>
          <p:nvPr/>
        </p:nvSpPr>
        <p:spPr>
          <a:xfrm>
            <a:off x="84138" y="1196975"/>
            <a:ext cx="8970963" cy="5184775"/>
          </a:xfrm>
          <a:prstGeom prst="rect">
            <a:avLst/>
          </a:prstGeom>
          <a:solidFill>
            <a:srgbClr val="FFFFCC"/>
          </a:solidFill>
          <a:ln w="9525" cap="flat" cmpd="sng">
            <a:solidFill>
              <a:srgbClr val="FF9900"/>
            </a:solidFill>
            <a:prstDash val="solid"/>
            <a:miter/>
            <a:headEnd type="none" w="med" len="med"/>
            <a:tailEnd type="none" w="med" len="med"/>
          </a:ln>
        </p:spPr>
        <p:txBody>
          <a:bodyPr/>
          <a:lstStyle>
            <a:lvl1pPr marL="342900" indent="-342900">
              <a:defRPr sz="2000" b="1">
                <a:solidFill>
                  <a:schemeClr val="tx1"/>
                </a:solidFill>
                <a:latin typeface="Times New Roman" panose="02020603050405020304" pitchFamily="18" charset="0"/>
                <a:ea typeface="宋体" panose="02010600030101010101" pitchFamily="2" charset="-122"/>
              </a:defRPr>
            </a:lvl1pPr>
            <a:lvl2pPr>
              <a:buFont typeface="Arial" panose="020B0604020202020204" pitchFamily="34" charset="0"/>
              <a:defRPr sz="2000" b="1">
                <a:solidFill>
                  <a:schemeClr val="tx1"/>
                </a:solidFill>
                <a:latin typeface="Times New Roman" panose="02020603050405020304" pitchFamily="18" charset="0"/>
                <a:ea typeface="宋体" panose="02010600030101010101" pitchFamily="2" charset="-122"/>
              </a:defRPr>
            </a:lvl2pPr>
            <a:lvl3pPr>
              <a:defRPr sz="2000" b="1">
                <a:solidFill>
                  <a:schemeClr val="tx1"/>
                </a:solidFill>
                <a:latin typeface="Times New Roman" panose="02020603050405020304" pitchFamily="18" charset="0"/>
                <a:ea typeface="宋体" panose="02010600030101010101" pitchFamily="2" charset="-122"/>
              </a:defRPr>
            </a:lvl3pPr>
            <a:lvl4pPr>
              <a:buFont typeface="Arial" panose="020B0604020202020204" pitchFamily="34" charset="0"/>
              <a:defRPr sz="2000" b="1">
                <a:solidFill>
                  <a:schemeClr val="tx1"/>
                </a:solidFill>
                <a:latin typeface="Times New Roman" panose="02020603050405020304" pitchFamily="18" charset="0"/>
                <a:ea typeface="宋体" panose="02010600030101010101" pitchFamily="2" charset="-122"/>
              </a:defRPr>
            </a:lvl4pPr>
            <a:lvl5pPr>
              <a:defRPr sz="2000" b="1">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9pPr>
          </a:lstStyle>
          <a:p>
            <a:pPr marL="342900" marR="0" lvl="0" indent="-342900" algn="just" defTabSz="914400" rtl="0" eaLnBrk="0" fontAlgn="base" latinLnBrk="0" hangingPunct="0">
              <a:lnSpc>
                <a:spcPct val="90000"/>
              </a:lnSpc>
              <a:spcBef>
                <a:spcPct val="20000"/>
              </a:spcBef>
              <a:spcAft>
                <a:spcPct val="0"/>
              </a:spcAft>
              <a:buClrTx/>
              <a:buSzTx/>
              <a:buFontTx/>
              <a:buNone/>
              <a:defRPr/>
            </a:pPr>
            <a:r>
              <a:rPr kumimoji="0" lang="zh-CN" altLang="en-US" sz="2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例</a:t>
            </a:r>
            <a:r>
              <a:rPr kumimoji="0" lang="en-US" altLang="zh-CN" sz="2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5</a:t>
            </a:r>
            <a:r>
              <a:rPr kumimoji="0" lang="zh-CN" altLang="en-US" sz="2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、关系模式</a:t>
            </a:r>
            <a:r>
              <a:rPr kumimoji="0" lang="en-US" altLang="zh-CN" sz="2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R(</a:t>
            </a:r>
            <a:r>
              <a:rPr kumimoji="0" lang="zh-CN" altLang="en-US" sz="2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职工号</a:t>
            </a:r>
            <a:r>
              <a:rPr kumimoji="0" lang="en-US" altLang="zh-CN" sz="2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a:t>
            </a:r>
            <a:r>
              <a:rPr kumimoji="0" lang="zh-CN" altLang="en-US" sz="2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职工名</a:t>
            </a:r>
            <a:r>
              <a:rPr kumimoji="0" lang="en-US" altLang="zh-CN" sz="2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a:t>
            </a:r>
            <a:r>
              <a:rPr kumimoji="0" lang="zh-CN" altLang="en-US" sz="2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年龄</a:t>
            </a:r>
            <a:r>
              <a:rPr kumimoji="0" lang="en-US" altLang="zh-CN" sz="2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a:t>
            </a:r>
            <a:r>
              <a:rPr kumimoji="0" lang="zh-CN" altLang="en-US" sz="2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性别</a:t>
            </a:r>
            <a:r>
              <a:rPr kumimoji="0" lang="en-US" altLang="zh-CN" sz="2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a:t>
            </a:r>
            <a:r>
              <a:rPr kumimoji="0" lang="zh-CN" altLang="en-US" sz="2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部门号</a:t>
            </a:r>
            <a:r>
              <a:rPr kumimoji="0" lang="en-US" altLang="zh-CN" sz="2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a:t>
            </a:r>
            <a:r>
              <a:rPr kumimoji="0" lang="zh-CN" altLang="en-US" sz="2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部门名</a:t>
            </a:r>
            <a:r>
              <a:rPr kumimoji="0" lang="en-US" altLang="zh-CN" sz="2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a:t>
            </a:r>
            <a:r>
              <a:rPr kumimoji="0" lang="zh-CN" altLang="en-US" sz="2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职工名允许重复</a:t>
            </a:r>
          </a:p>
          <a:p>
            <a:pPr marL="342900" marR="0" lvl="0" indent="-342900" algn="just" defTabSz="914400" rtl="0" eaLnBrk="0" fontAlgn="base" latinLnBrk="0" hangingPunct="0">
              <a:lnSpc>
                <a:spcPct val="90000"/>
              </a:lnSpc>
              <a:spcBef>
                <a:spcPct val="20000"/>
              </a:spcBef>
              <a:spcAft>
                <a:spcPct val="0"/>
              </a:spcAft>
              <a:buClrTx/>
              <a:buSzTx/>
              <a:buFontTx/>
              <a:buNone/>
              <a:defRPr/>
            </a:pPr>
            <a:r>
              <a:rPr kumimoji="0" lang="en-US" altLang="zh-CN" sz="2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  R</a:t>
            </a:r>
            <a:r>
              <a:rPr kumimoji="0" lang="zh-CN" altLang="en-US" sz="2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是否属于3</a:t>
            </a:r>
            <a:r>
              <a:rPr kumimoji="0" lang="en-US" altLang="zh-CN" sz="2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NF？</a:t>
            </a:r>
            <a:r>
              <a:rPr kumimoji="0" lang="zh-CN" altLang="en-US" sz="2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为什么？对之进行规范化</a:t>
            </a:r>
            <a:r>
              <a:rPr kumimoji="0" lang="en-US" altLang="zh-CN" sz="2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a:t>
            </a:r>
          </a:p>
          <a:p>
            <a:pPr marL="342900" marR="0" lvl="0" indent="-342900" algn="just" defTabSz="914400" rtl="0" eaLnBrk="0" fontAlgn="base" latinLnBrk="0" hangingPunct="0">
              <a:lnSpc>
                <a:spcPct val="90000"/>
              </a:lnSpc>
              <a:spcBef>
                <a:spcPct val="20000"/>
              </a:spcBef>
              <a:spcAft>
                <a:spcPct val="0"/>
              </a:spcAft>
              <a:buClrTx/>
              <a:buSzTx/>
              <a:buFontTx/>
              <a:buNone/>
              <a:defRPr/>
            </a:pPr>
            <a:r>
              <a:rPr kumimoji="0" lang="zh-CN" altLang="en-US" sz="2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解：</a:t>
            </a:r>
            <a:r>
              <a:rPr kumimoji="0" lang="en-US" altLang="zh-CN" sz="2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R</a:t>
            </a:r>
            <a:r>
              <a:rPr kumimoji="0" lang="zh-CN" altLang="en-US" sz="2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的候选码为职工号；</a:t>
            </a:r>
          </a:p>
          <a:p>
            <a:pPr marL="342900" marR="0" lvl="0" indent="-342900" algn="just" defTabSz="914400" rtl="0" eaLnBrk="0" fontAlgn="base" latinLnBrk="0" hangingPunct="0">
              <a:lnSpc>
                <a:spcPct val="90000"/>
              </a:lnSpc>
              <a:spcBef>
                <a:spcPct val="20000"/>
              </a:spcBef>
              <a:spcAft>
                <a:spcPct val="0"/>
              </a:spcAft>
              <a:buClrTx/>
              <a:buSzTx/>
              <a:buFontTx/>
              <a:buNone/>
              <a:defRPr/>
            </a:pPr>
            <a:r>
              <a:rPr kumimoji="0" lang="zh-CN" altLang="en-US" sz="2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    函数依赖为：</a:t>
            </a:r>
          </a:p>
          <a:p>
            <a:pPr marL="342900" marR="0" lvl="0" indent="-342900" algn="just" defTabSz="914400" rtl="0" eaLnBrk="0" fontAlgn="base" latinLnBrk="0" hangingPunct="0">
              <a:lnSpc>
                <a:spcPct val="90000"/>
              </a:lnSpc>
              <a:spcBef>
                <a:spcPct val="20000"/>
              </a:spcBef>
              <a:spcAft>
                <a:spcPct val="0"/>
              </a:spcAft>
              <a:buClrTx/>
              <a:buSzTx/>
              <a:buFontTx/>
              <a:buNone/>
              <a:defRPr/>
            </a:pPr>
            <a:r>
              <a:rPr kumimoji="0" lang="zh-CN" altLang="en-US" sz="2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  </a:t>
            </a:r>
            <a:endParaRPr kumimoji="0" lang="en-US" altLang="zh-CN" sz="2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endParaRPr>
          </a:p>
          <a:p>
            <a:pPr marL="342900" marR="0" lvl="0" indent="-342900" algn="just" defTabSz="914400" rtl="0" eaLnBrk="0" fontAlgn="base" latinLnBrk="0" hangingPunct="0">
              <a:lnSpc>
                <a:spcPct val="90000"/>
              </a:lnSpc>
              <a:spcBef>
                <a:spcPct val="20000"/>
              </a:spcBef>
              <a:spcAft>
                <a:spcPct val="0"/>
              </a:spcAft>
              <a:buClrTx/>
              <a:buSzTx/>
              <a:buFontTx/>
              <a:buNone/>
              <a:defRPr/>
            </a:pPr>
            <a:r>
              <a:rPr kumimoji="0" lang="zh-CN" altLang="en-US" sz="2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  存在非键属性对</a:t>
            </a:r>
            <a:r>
              <a:rPr kumimoji="0" lang="zh-CN" altLang="en-US" sz="2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sym typeface="楷体_GB2312" pitchFamily="49" charset="-122"/>
              </a:rPr>
              <a:t>候选码</a:t>
            </a:r>
            <a:r>
              <a:rPr kumimoji="0" lang="zh-CN" altLang="en-US" sz="2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的传递函数依赖，所以</a:t>
            </a:r>
            <a:r>
              <a:rPr kumimoji="0" lang="en-US" altLang="zh-CN" sz="24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R</a:t>
            </a:r>
            <a:r>
              <a:rPr kumimoji="0" lang="en-US" altLang="zh-CN" sz="24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en-US" altLang="zh-CN" sz="24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3NF</a:t>
            </a:r>
            <a:r>
              <a:rPr kumimoji="0" lang="zh-CN" altLang="en-US" sz="24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 </a:t>
            </a:r>
            <a:r>
              <a:rPr kumimoji="0" lang="en-US" altLang="zh-CN" sz="2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a:t>
            </a:r>
          </a:p>
          <a:p>
            <a:pPr marL="342900" marR="0" lvl="0" indent="-342900" algn="just" defTabSz="914400" rtl="0" eaLnBrk="0" fontAlgn="base" latinLnBrk="0" hangingPunct="0">
              <a:lnSpc>
                <a:spcPct val="90000"/>
              </a:lnSpc>
              <a:spcBef>
                <a:spcPct val="20000"/>
              </a:spcBef>
              <a:spcAft>
                <a:spcPct val="0"/>
              </a:spcAft>
              <a:buClrTx/>
              <a:buSzTx/>
              <a:buFontTx/>
              <a:buNone/>
              <a:defRPr/>
            </a:pPr>
            <a:r>
              <a:rPr kumimoji="0" lang="zh-CN" altLang="en-US" sz="2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  不存在非键属性对</a:t>
            </a:r>
            <a:r>
              <a:rPr kumimoji="0" lang="zh-CN" altLang="en-US" sz="2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sym typeface="楷体_GB2312" pitchFamily="49" charset="-122"/>
              </a:rPr>
              <a:t>候选码</a:t>
            </a:r>
            <a:r>
              <a:rPr kumimoji="0" lang="zh-CN" altLang="en-US" sz="2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的部分函数依赖</a:t>
            </a:r>
            <a:r>
              <a:rPr kumimoji="0" lang="en-US" altLang="zh-CN" sz="2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a:t>
            </a:r>
            <a:r>
              <a:rPr kumimoji="0" lang="zh-CN" altLang="en-US" sz="2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所以</a:t>
            </a:r>
            <a:r>
              <a:rPr kumimoji="0" lang="en-US" altLang="zh-CN" sz="24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R∈2NF</a:t>
            </a:r>
            <a:r>
              <a:rPr kumimoji="0" lang="zh-CN" altLang="en-US" sz="24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 </a:t>
            </a:r>
            <a:endParaRPr kumimoji="0" lang="zh-CN" altLang="en-US" sz="2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endParaRPr>
          </a:p>
          <a:p>
            <a:pPr marL="342900" marR="0" lvl="0" indent="-342900" algn="just" defTabSz="914400" rtl="0" eaLnBrk="0" fontAlgn="base" latinLnBrk="0" hangingPunct="0">
              <a:lnSpc>
                <a:spcPct val="90000"/>
              </a:lnSpc>
              <a:spcBef>
                <a:spcPct val="20000"/>
              </a:spcBef>
              <a:spcAft>
                <a:spcPct val="0"/>
              </a:spcAft>
              <a:buClrTx/>
              <a:buSzTx/>
              <a:buFontTx/>
              <a:buNone/>
              <a:defRPr/>
            </a:pPr>
            <a:r>
              <a:rPr kumimoji="0" lang="zh-CN" altLang="en-US" sz="2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  分解后</a:t>
            </a:r>
          </a:p>
          <a:p>
            <a:pPr marL="342900" marR="0" lvl="0" indent="-342900" algn="just" defTabSz="914400" rtl="0" eaLnBrk="0" fontAlgn="base" latinLnBrk="0" hangingPunct="0">
              <a:lnSpc>
                <a:spcPct val="90000"/>
              </a:lnSpc>
              <a:spcBef>
                <a:spcPct val="20000"/>
              </a:spcBef>
              <a:spcAft>
                <a:spcPct val="0"/>
              </a:spcAft>
              <a:buClrTx/>
              <a:buSzTx/>
              <a:buFontTx/>
              <a:buNone/>
              <a:defRPr/>
            </a:pPr>
            <a:r>
              <a:rPr kumimoji="0" lang="en-US" altLang="zh-CN" sz="2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     R1(</a:t>
            </a:r>
            <a:r>
              <a:rPr kumimoji="0" lang="zh-CN" altLang="en-US" sz="2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职工号</a:t>
            </a:r>
            <a:r>
              <a:rPr kumimoji="0" lang="en-US" altLang="zh-CN" sz="2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a:t>
            </a:r>
            <a:r>
              <a:rPr kumimoji="0" lang="zh-CN" altLang="en-US" sz="2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职工名</a:t>
            </a:r>
            <a:r>
              <a:rPr kumimoji="0" lang="en-US" altLang="zh-CN" sz="2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a:t>
            </a:r>
            <a:r>
              <a:rPr kumimoji="0" lang="zh-CN" altLang="en-US" sz="2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年龄</a:t>
            </a:r>
            <a:r>
              <a:rPr kumimoji="0" lang="en-US" altLang="zh-CN" sz="2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a:t>
            </a:r>
            <a:r>
              <a:rPr kumimoji="0" lang="zh-CN" altLang="en-US" sz="2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部门号</a:t>
            </a:r>
            <a:r>
              <a:rPr kumimoji="0" lang="en-US" altLang="zh-CN" sz="2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a:t>
            </a:r>
            <a:r>
              <a:rPr kumimoji="0" lang="zh-CN" altLang="en-US" sz="2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性别</a:t>
            </a:r>
            <a:r>
              <a:rPr kumimoji="0" lang="en-US" altLang="zh-CN" sz="2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a:t>
            </a:r>
          </a:p>
          <a:p>
            <a:pPr marL="342900" marR="0" lvl="0" indent="-342900" algn="just" defTabSz="914400" rtl="0" eaLnBrk="0" fontAlgn="base" latinLnBrk="0" hangingPunct="0">
              <a:lnSpc>
                <a:spcPct val="90000"/>
              </a:lnSpc>
              <a:spcBef>
                <a:spcPct val="20000"/>
              </a:spcBef>
              <a:spcAft>
                <a:spcPct val="0"/>
              </a:spcAft>
              <a:buClrTx/>
              <a:buSzTx/>
              <a:buFontTx/>
              <a:buNone/>
              <a:defRPr/>
            </a:pPr>
            <a:r>
              <a:rPr kumimoji="0" lang="zh-CN" altLang="en-US" sz="2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     </a:t>
            </a:r>
            <a:r>
              <a:rPr kumimoji="0" lang="en-US" altLang="zh-CN" sz="2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R2(</a:t>
            </a:r>
            <a:r>
              <a:rPr kumimoji="0" lang="zh-CN" altLang="en-US" sz="2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部门号</a:t>
            </a:r>
            <a:r>
              <a:rPr kumimoji="0" lang="en-US" altLang="zh-CN" sz="2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a:t>
            </a:r>
            <a:r>
              <a:rPr kumimoji="0" lang="zh-CN" altLang="en-US" sz="2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部门名</a:t>
            </a:r>
            <a:r>
              <a:rPr kumimoji="0" lang="en-US" altLang="zh-CN" sz="2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a:t>
            </a:r>
            <a:endParaRPr kumimoji="0" lang="zh-CN" altLang="en-US" sz="2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endParaRPr>
          </a:p>
        </p:txBody>
      </p:sp>
      <p:grpSp>
        <p:nvGrpSpPr>
          <p:cNvPr id="2" name="Group 8"/>
          <p:cNvGrpSpPr/>
          <p:nvPr/>
        </p:nvGrpSpPr>
        <p:grpSpPr>
          <a:xfrm>
            <a:off x="801688" y="3429000"/>
            <a:ext cx="7962900" cy="519113"/>
            <a:chOff x="1066" y="300"/>
            <a:chExt cx="5016" cy="327"/>
          </a:xfrm>
        </p:grpSpPr>
        <p:sp>
          <p:nvSpPr>
            <p:cNvPr id="137221" name="Text Box 6"/>
            <p:cNvSpPr txBox="1"/>
            <p:nvPr/>
          </p:nvSpPr>
          <p:spPr>
            <a:xfrm>
              <a:off x="1066" y="300"/>
              <a:ext cx="5016" cy="327"/>
            </a:xfrm>
            <a:prstGeom prst="rect">
              <a:avLst/>
            </a:prstGeom>
            <a:noFill/>
            <a:ln w="9525">
              <a:noFill/>
              <a:miter/>
            </a:ln>
          </p:spPr>
          <p:txBody>
            <a:bodyPr wrap="none">
              <a:spAutoFit/>
            </a:bodyPr>
            <a:lstStyle/>
            <a:p>
              <a:pPr marR="0" defTabSz="914400" eaLnBrk="1" hangingPunct="1">
                <a:buClrTx/>
                <a:buSzTx/>
                <a:buFontTx/>
                <a:buNone/>
                <a:defRPr/>
              </a:pPr>
              <a:r>
                <a:rPr kumimoji="0" lang="zh-CN" altLang="en-US" sz="2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职工号</a:t>
              </a:r>
              <a:r>
                <a:rPr kumimoji="0" lang="zh-CN" altLang="en-US" sz="2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sym typeface="Symbol" panose="05050102010706020507" pitchFamily="18" charset="2"/>
                </a:rPr>
                <a:t></a:t>
              </a:r>
              <a:r>
                <a:rPr kumimoji="0" lang="zh-CN" altLang="en-US" sz="2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部门号</a:t>
              </a:r>
              <a:r>
                <a:rPr kumimoji="0" lang="en-US" altLang="zh-CN" sz="2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a:t>
              </a:r>
              <a:r>
                <a:rPr kumimoji="0" lang="zh-CN" altLang="en-US" sz="2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部门号</a:t>
              </a:r>
              <a:r>
                <a:rPr kumimoji="0" lang="zh-CN" altLang="en-US" sz="2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sym typeface="Symbol" panose="05050102010706020507" pitchFamily="18" charset="2"/>
                </a:rPr>
                <a:t></a:t>
              </a:r>
              <a:r>
                <a:rPr kumimoji="0" lang="zh-CN" altLang="en-US" sz="2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职工号</a:t>
              </a:r>
              <a:r>
                <a:rPr kumimoji="0" lang="en-US" altLang="zh-CN" sz="2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a:t>
              </a:r>
              <a:r>
                <a:rPr kumimoji="0" lang="zh-CN" altLang="en-US" sz="2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部门号</a:t>
              </a:r>
              <a:r>
                <a:rPr kumimoji="0" lang="zh-CN" altLang="en-US" sz="2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sym typeface="Symbol" panose="05050102010706020507" pitchFamily="18" charset="2"/>
                </a:rPr>
                <a:t></a:t>
              </a:r>
              <a:r>
                <a:rPr kumimoji="0" lang="zh-CN" altLang="en-US" sz="2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部门名</a:t>
              </a:r>
              <a:r>
                <a:rPr kumimoji="0" lang="en-US" altLang="zh-CN" sz="2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a:t>
              </a:r>
            </a:p>
          </p:txBody>
        </p:sp>
        <p:sp>
          <p:nvSpPr>
            <p:cNvPr id="137222" name="Line 7"/>
            <p:cNvSpPr/>
            <p:nvPr/>
          </p:nvSpPr>
          <p:spPr>
            <a:xfrm>
              <a:off x="3424" y="391"/>
              <a:ext cx="182" cy="181"/>
            </a:xfrm>
            <a:prstGeom prst="line">
              <a:avLst/>
            </a:prstGeom>
            <a:ln w="28575" cap="flat" cmpd="sng">
              <a:solidFill>
                <a:schemeClr val="tx1"/>
              </a:solidFill>
              <a:prstDash val="solid"/>
              <a:headEnd type="none" w="med" len="med"/>
              <a:tailEnd type="none" w="med" len="med"/>
            </a:ln>
          </p:spPr>
        </p:sp>
      </p:grpSp>
      <p:sp>
        <p:nvSpPr>
          <p:cNvPr id="471049" name="Rectangle 9"/>
          <p:cNvSpPr>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p:spPr>
        <p:txBody>
          <a:bodyPr anchor="ct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dirty="0">
                <a:ln>
                  <a:noFill/>
                </a:ln>
                <a:solidFill>
                  <a:srgbClr val="A24200"/>
                </a:solidFill>
                <a:effectLst>
                  <a:outerShdw blurRad="38100" dist="38100" dir="2700000" algn="tl">
                    <a:srgbClr val="000000"/>
                  </a:outerShdw>
                </a:effectLst>
                <a:uLnTx/>
                <a:uFillTx/>
                <a:latin typeface="华文新魏" panose="02010800040101010101" pitchFamily="2" charset="-122"/>
                <a:ea typeface="华文新魏" panose="02010800040101010101" pitchFamily="2" charset="-122"/>
                <a:cs typeface="+mn-cs"/>
              </a:rPr>
              <a:t>练习</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71045">
                                            <p:txEl>
                                              <p:pRg st="2" end="2"/>
                                            </p:txEl>
                                          </p:spTgt>
                                        </p:tgtEl>
                                        <p:attrNameLst>
                                          <p:attrName>style.visibility</p:attrName>
                                        </p:attrNameLst>
                                      </p:cBhvr>
                                      <p:to>
                                        <p:strVal val="visible"/>
                                      </p:to>
                                    </p:set>
                                    <p:animEffect transition="in" filter="box(in)">
                                      <p:cBhvr>
                                        <p:cTn id="7" dur="500"/>
                                        <p:tgtEl>
                                          <p:spTgt spid="47104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71045">
                                            <p:txEl>
                                              <p:pRg st="3" end="3"/>
                                            </p:txEl>
                                          </p:spTgt>
                                        </p:tgtEl>
                                        <p:attrNameLst>
                                          <p:attrName>style.visibility</p:attrName>
                                        </p:attrNameLst>
                                      </p:cBhvr>
                                      <p:to>
                                        <p:strVal val="visible"/>
                                      </p:to>
                                    </p:set>
                                    <p:animEffect transition="in" filter="box(in)">
                                      <p:cBhvr>
                                        <p:cTn id="12" dur="500"/>
                                        <p:tgtEl>
                                          <p:spTgt spid="47104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ox(in)">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471045">
                                            <p:txEl>
                                              <p:charRg st="91" end="119"/>
                                            </p:txEl>
                                          </p:spTgt>
                                        </p:tgtEl>
                                        <p:attrNameLst>
                                          <p:attrName>style.visibility</p:attrName>
                                        </p:attrNameLst>
                                      </p:cBhvr>
                                      <p:to>
                                        <p:strVal val="visible"/>
                                      </p:to>
                                    </p:set>
                                    <p:animEffect transition="in" filter="box(in)">
                                      <p:cBhvr>
                                        <p:cTn id="22" dur="500"/>
                                        <p:tgtEl>
                                          <p:spTgt spid="471045">
                                            <p:txEl>
                                              <p:charRg st="91" end="11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471045">
                                            <p:txEl>
                                              <p:charRg st="119" end="148"/>
                                            </p:txEl>
                                          </p:spTgt>
                                        </p:tgtEl>
                                        <p:attrNameLst>
                                          <p:attrName>style.visibility</p:attrName>
                                        </p:attrNameLst>
                                      </p:cBhvr>
                                      <p:to>
                                        <p:strVal val="visible"/>
                                      </p:to>
                                    </p:set>
                                    <p:animEffect transition="in" filter="box(in)">
                                      <p:cBhvr>
                                        <p:cTn id="27" dur="500"/>
                                        <p:tgtEl>
                                          <p:spTgt spid="471045">
                                            <p:txEl>
                                              <p:charRg st="119" end="14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471045">
                                            <p:txEl>
                                              <p:charRg st="148" end="154"/>
                                            </p:txEl>
                                          </p:spTgt>
                                        </p:tgtEl>
                                        <p:attrNameLst>
                                          <p:attrName>style.visibility</p:attrName>
                                        </p:attrNameLst>
                                      </p:cBhvr>
                                      <p:to>
                                        <p:strVal val="visible"/>
                                      </p:to>
                                    </p:set>
                                    <p:animEffect transition="in" filter="box(in)">
                                      <p:cBhvr>
                                        <p:cTn id="32" dur="500"/>
                                        <p:tgtEl>
                                          <p:spTgt spid="471045">
                                            <p:txEl>
                                              <p:charRg st="148" end="154"/>
                                            </p:txEl>
                                          </p:spTgt>
                                        </p:tgtEl>
                                      </p:cBhvr>
                                    </p:animEffect>
                                  </p:childTnLst>
                                </p:cTn>
                              </p:par>
                              <p:par>
                                <p:cTn id="33" presetID="4" presetClass="entr" presetSubtype="16" fill="hold" nodeType="withEffect">
                                  <p:stCondLst>
                                    <p:cond delay="0"/>
                                  </p:stCondLst>
                                  <p:childTnLst>
                                    <p:set>
                                      <p:cBhvr>
                                        <p:cTn id="34" dur="1" fill="hold">
                                          <p:stCondLst>
                                            <p:cond delay="0"/>
                                          </p:stCondLst>
                                        </p:cTn>
                                        <p:tgtEl>
                                          <p:spTgt spid="471045">
                                            <p:txEl>
                                              <p:charRg st="154" end="181"/>
                                            </p:txEl>
                                          </p:spTgt>
                                        </p:tgtEl>
                                        <p:attrNameLst>
                                          <p:attrName>style.visibility</p:attrName>
                                        </p:attrNameLst>
                                      </p:cBhvr>
                                      <p:to>
                                        <p:strVal val="visible"/>
                                      </p:to>
                                    </p:set>
                                    <p:animEffect transition="in" filter="box(in)">
                                      <p:cBhvr>
                                        <p:cTn id="35" dur="500"/>
                                        <p:tgtEl>
                                          <p:spTgt spid="471045">
                                            <p:txEl>
                                              <p:charRg st="154" end="181"/>
                                            </p:txEl>
                                          </p:spTgt>
                                        </p:tgtEl>
                                      </p:cBhvr>
                                    </p:animEffect>
                                  </p:childTnLst>
                                </p:cTn>
                              </p:par>
                              <p:par>
                                <p:cTn id="36" presetID="4" presetClass="entr" presetSubtype="16" fill="hold" nodeType="withEffect">
                                  <p:stCondLst>
                                    <p:cond delay="0"/>
                                  </p:stCondLst>
                                  <p:childTnLst>
                                    <p:set>
                                      <p:cBhvr>
                                        <p:cTn id="37" dur="1" fill="hold">
                                          <p:stCondLst>
                                            <p:cond delay="0"/>
                                          </p:stCondLst>
                                        </p:cTn>
                                        <p:tgtEl>
                                          <p:spTgt spid="471045">
                                            <p:txEl>
                                              <p:charRg st="181" end="198"/>
                                            </p:txEl>
                                          </p:spTgt>
                                        </p:tgtEl>
                                        <p:attrNameLst>
                                          <p:attrName>style.visibility</p:attrName>
                                        </p:attrNameLst>
                                      </p:cBhvr>
                                      <p:to>
                                        <p:strVal val="visible"/>
                                      </p:to>
                                    </p:set>
                                    <p:animEffect transition="in" filter="box(in)">
                                      <p:cBhvr>
                                        <p:cTn id="38" dur="500"/>
                                        <p:tgtEl>
                                          <p:spTgt spid="471045">
                                            <p:txEl>
                                              <p:charRg st="181" end="19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p:cNvSpPr>
          <p:nvPr>
            <p:ph type="subTitle" idx="1"/>
          </p:nvPr>
        </p:nvSpPr>
        <p:spPr>
          <a:xfrm>
            <a:off x="381000" y="1196975"/>
            <a:ext cx="8512175" cy="452628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多值属性的变换</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设实体集Ｅ具有多值属性，Ｓ是Ｅ对应的关系</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为</a:t>
            </a:r>
            <a:r>
              <a:rPr kumimoji="0" lang="en-US" altLang="zh-CN" sz="24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E</a:t>
            </a:r>
            <a:r>
              <a:rPr kumimoji="0" lang="zh-CN" altLang="en-US" sz="24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的每个多值属性</a:t>
            </a:r>
            <a:r>
              <a:rPr kumimoji="0" lang="en-US" altLang="zh-CN" sz="24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a:t>
            </a:r>
            <a:r>
              <a:rPr kumimoji="0" lang="zh-CN" altLang="en-US" sz="24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建立一个关系Ｔ，用Ｔ表示Ａ</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如果</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是简单属性，Ｔ的属性</a:t>
            </a:r>
            <a:r>
              <a:rPr kumimoji="0" lang="zh-CN" altLang="en-US" sz="24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为Ａ与Ｓ的主码Ｋ</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。Ａ和Ｋ形成Ｔ的主码。</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如果Ａ是复合属性，</a:t>
            </a:r>
            <a:r>
              <a:rPr kumimoji="0" lang="zh-CN" altLang="en-US" sz="24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Ｔ包含Ａ的简单子属性和</a:t>
            </a:r>
            <a:r>
              <a:rPr kumimoji="0" lang="en-US" altLang="zh-CN" sz="24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a:t>
            </a:r>
            <a:r>
              <a:rPr kumimoji="0" lang="zh-CN" altLang="en-US" sz="24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的码Ｋ</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Ａ的简单子属性和Ｋ形成Ｔ的码。</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Ｓ关系中</a:t>
            </a:r>
            <a:r>
              <a:rPr kumimoji="0" lang="zh-CN" altLang="en-US" sz="24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忽略属性Ａ</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对联系</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的多值属性 类似处理</a:t>
            </a:r>
          </a:p>
        </p:txBody>
      </p:sp>
      <p:sp>
        <p:nvSpPr>
          <p:cNvPr id="2" name="矩形 1"/>
          <p:cNvSpPr/>
          <p:nvPr/>
        </p:nvSpPr>
        <p:spPr>
          <a:xfrm>
            <a:off x="7451725" y="4724400"/>
            <a:ext cx="936625" cy="360363"/>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000" b="1" i="0" u="none" strike="noStrike" kern="1200" cap="none" spc="0" normalizeH="0" baseline="0" noProof="1">
                <a:ln>
                  <a:noFill/>
                </a:ln>
                <a:solidFill>
                  <a:schemeClr val="tx1"/>
                </a:solidFill>
                <a:effectLst/>
                <a:uLnTx/>
                <a:uFillTx/>
                <a:latin typeface="+mn-lt"/>
                <a:ea typeface="+mn-ea"/>
                <a:cs typeface="+mn-cs"/>
              </a:rPr>
              <a:t>E</a:t>
            </a:r>
          </a:p>
        </p:txBody>
      </p:sp>
      <p:sp>
        <p:nvSpPr>
          <p:cNvPr id="3" name="矩形 2"/>
          <p:cNvSpPr/>
          <p:nvPr/>
        </p:nvSpPr>
        <p:spPr>
          <a:xfrm>
            <a:off x="7451725" y="5084763"/>
            <a:ext cx="936625" cy="136842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000" b="1" i="0" u="sng" strike="noStrike" kern="1200" cap="none" spc="0" normalizeH="0" baseline="0" noProof="1">
                <a:ln>
                  <a:noFill/>
                </a:ln>
                <a:solidFill>
                  <a:schemeClr val="tx1"/>
                </a:solidFill>
                <a:effectLst/>
                <a:uLnTx/>
                <a:uFillTx/>
                <a:latin typeface="+mn-lt"/>
                <a:ea typeface="+mn-ea"/>
                <a:cs typeface="+mn-cs"/>
              </a:rPr>
              <a:t>K</a:t>
            </a:r>
          </a:p>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000" b="1" i="0" u="none" strike="noStrike" kern="1200" cap="none" spc="0" normalizeH="0" baseline="0" noProof="1">
                <a:ln>
                  <a:noFill/>
                </a:ln>
                <a:solidFill>
                  <a:srgbClr val="FF0000"/>
                </a:solidFill>
                <a:effectLst/>
                <a:uLnTx/>
                <a:uFillTx/>
                <a:latin typeface="+mn-lt"/>
                <a:ea typeface="+mn-ea"/>
                <a:cs typeface="+mn-cs"/>
              </a:rPr>
              <a:t>A</a:t>
            </a:r>
          </a:p>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000" b="1" i="0" u="none" strike="noStrike" kern="1200" cap="none" spc="0" normalizeH="0" baseline="0" noProof="1">
                <a:ln>
                  <a:noFill/>
                </a:ln>
                <a:solidFill>
                  <a:schemeClr val="tx1"/>
                </a:solidFill>
                <a:effectLst/>
                <a:uLnTx/>
                <a:uFillTx/>
                <a:latin typeface="+mn-lt"/>
                <a:ea typeface="+mn-ea"/>
                <a:cs typeface="+mn-cs"/>
              </a:rPr>
              <a:t>C</a:t>
            </a:r>
          </a:p>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000" b="1" i="0" u="none" strike="noStrike" kern="1200" cap="none" spc="0" normalizeH="0" baseline="0" noProof="1">
                <a:ln>
                  <a:noFill/>
                </a:ln>
                <a:solidFill>
                  <a:schemeClr val="tx1"/>
                </a:solidFill>
                <a:effectLst/>
                <a:uLnTx/>
                <a:uFillTx/>
                <a:latin typeface="+mn-lt"/>
                <a:ea typeface="+mn-ea"/>
                <a:cs typeface="+mn-cs"/>
              </a:rPr>
              <a:t>D</a:t>
            </a:r>
          </a:p>
        </p:txBody>
      </p:sp>
      <p:sp>
        <p:nvSpPr>
          <p:cNvPr id="5" name="Rectangle 2"/>
          <p:cNvSpPr txBox="1">
            <a:spLocks noChangeArrowheads="1"/>
          </p:cNvSpPr>
          <p:nvPr/>
        </p:nvSpPr>
        <p:spPr bwMode="auto">
          <a:xfrm>
            <a:off x="1254125" y="0"/>
            <a:ext cx="789463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5.1</a:t>
            </a: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形成初始关系数据库模式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77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771">
                                            <p:txEl>
                                              <p:charRg st="87" end="12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771">
                                            <p:txEl>
                                              <p:charRg st="128" end="14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771">
                                            <p:txEl>
                                              <p:charRg st="141" end="15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5" name="Rectangle 5"/>
          <p:cNvSpPr/>
          <p:nvPr/>
        </p:nvSpPr>
        <p:spPr>
          <a:xfrm>
            <a:off x="84138" y="1196975"/>
            <a:ext cx="8970963" cy="5184775"/>
          </a:xfrm>
          <a:prstGeom prst="rect">
            <a:avLst/>
          </a:prstGeom>
          <a:solidFill>
            <a:srgbClr val="FFFFCC"/>
          </a:solidFill>
          <a:ln w="9525" cap="flat" cmpd="sng">
            <a:solidFill>
              <a:srgbClr val="FF9900"/>
            </a:solidFill>
            <a:prstDash val="solid"/>
            <a:miter/>
            <a:headEnd type="none" w="med" len="med"/>
            <a:tailEnd type="none" w="med" len="med"/>
          </a:ln>
        </p:spPr>
        <p:txBody>
          <a:bodyPr/>
          <a:lstStyle>
            <a:lvl1pPr marL="342900" indent="-342900">
              <a:defRPr sz="2000" b="1">
                <a:solidFill>
                  <a:schemeClr val="tx1"/>
                </a:solidFill>
                <a:latin typeface="Times New Roman" panose="02020603050405020304" pitchFamily="18" charset="0"/>
                <a:ea typeface="宋体" panose="02010600030101010101" pitchFamily="2" charset="-122"/>
              </a:defRPr>
            </a:lvl1pPr>
            <a:lvl2pPr>
              <a:buFont typeface="Arial" panose="020B0604020202020204" pitchFamily="34" charset="0"/>
              <a:defRPr sz="2000" b="1">
                <a:solidFill>
                  <a:schemeClr val="tx1"/>
                </a:solidFill>
                <a:latin typeface="Times New Roman" panose="02020603050405020304" pitchFamily="18" charset="0"/>
                <a:ea typeface="宋体" panose="02010600030101010101" pitchFamily="2" charset="-122"/>
              </a:defRPr>
            </a:lvl2pPr>
            <a:lvl3pPr>
              <a:defRPr sz="2000" b="1">
                <a:solidFill>
                  <a:schemeClr val="tx1"/>
                </a:solidFill>
                <a:latin typeface="Times New Roman" panose="02020603050405020304" pitchFamily="18" charset="0"/>
                <a:ea typeface="宋体" panose="02010600030101010101" pitchFamily="2" charset="-122"/>
              </a:defRPr>
            </a:lvl3pPr>
            <a:lvl4pPr>
              <a:buFont typeface="Arial" panose="020B0604020202020204" pitchFamily="34" charset="0"/>
              <a:defRPr sz="2000" b="1">
                <a:solidFill>
                  <a:schemeClr val="tx1"/>
                </a:solidFill>
                <a:latin typeface="Times New Roman" panose="02020603050405020304" pitchFamily="18" charset="0"/>
                <a:ea typeface="宋体" panose="02010600030101010101" pitchFamily="2" charset="-122"/>
              </a:defRPr>
            </a:lvl4pPr>
            <a:lvl5pPr>
              <a:defRPr sz="2000" b="1">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9pPr>
          </a:lstStyle>
          <a:p>
            <a:pPr marL="342900" marR="0" lvl="0" indent="-342900" algn="just" defTabSz="914400" rtl="0" eaLnBrk="0" fontAlgn="base" latinLnBrk="0" hangingPunct="0">
              <a:lnSpc>
                <a:spcPct val="90000"/>
              </a:lnSpc>
              <a:spcBef>
                <a:spcPct val="2000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endParaRPr>
          </a:p>
        </p:txBody>
      </p:sp>
      <p:sp>
        <p:nvSpPr>
          <p:cNvPr id="471049" name="Rectangle 9"/>
          <p:cNvSpPr>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p:spPr>
        <p:txBody>
          <a:bodyPr anchor="ct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dirty="0">
                <a:ln>
                  <a:noFill/>
                </a:ln>
                <a:solidFill>
                  <a:srgbClr val="A24200"/>
                </a:solidFill>
                <a:effectLst>
                  <a:outerShdw blurRad="38100" dist="38100" dir="2700000" algn="tl">
                    <a:srgbClr val="000000"/>
                  </a:outerShdw>
                </a:effectLst>
                <a:uLnTx/>
                <a:uFillTx/>
                <a:latin typeface="华文新魏" panose="02010800040101010101" pitchFamily="2" charset="-122"/>
                <a:ea typeface="华文新魏" panose="02010800040101010101" pitchFamily="2" charset="-122"/>
                <a:cs typeface="+mn-cs"/>
              </a:rPr>
              <a:t>练习</a:t>
            </a:r>
          </a:p>
        </p:txBody>
      </p:sp>
      <p:pic>
        <p:nvPicPr>
          <p:cNvPr id="3" name="图片 2"/>
          <p:cNvPicPr>
            <a:picLocks noChangeAspect="1"/>
          </p:cNvPicPr>
          <p:nvPr>
            <p:custDataLst>
              <p:tags r:id="rId1"/>
            </p:custDataLst>
          </p:nvPr>
        </p:nvPicPr>
        <p:blipFill>
          <a:blip r:embed="rId3"/>
          <a:stretch>
            <a:fillRect/>
          </a:stretch>
        </p:blipFill>
        <p:spPr>
          <a:xfrm>
            <a:off x="107315" y="1268730"/>
            <a:ext cx="8930640" cy="1219200"/>
          </a:xfrm>
          <a:prstGeom prst="rect">
            <a:avLst/>
          </a:prstGeom>
        </p:spPr>
      </p:pic>
      <p:pic>
        <p:nvPicPr>
          <p:cNvPr id="4" name="图片 3"/>
          <p:cNvPicPr>
            <a:picLocks noChangeAspect="1"/>
          </p:cNvPicPr>
          <p:nvPr/>
        </p:nvPicPr>
        <p:blipFill>
          <a:blip r:embed="rId4"/>
          <a:stretch>
            <a:fillRect/>
          </a:stretch>
        </p:blipFill>
        <p:spPr>
          <a:xfrm>
            <a:off x="84455" y="2924810"/>
            <a:ext cx="5499100" cy="438150"/>
          </a:xfrm>
          <a:prstGeom prst="rect">
            <a:avLst/>
          </a:prstGeom>
        </p:spPr>
      </p:pic>
      <p:sp>
        <p:nvSpPr>
          <p:cNvPr id="5" name="文本框 4"/>
          <p:cNvSpPr txBox="1"/>
          <p:nvPr/>
        </p:nvSpPr>
        <p:spPr>
          <a:xfrm>
            <a:off x="662305" y="2477770"/>
            <a:ext cx="3048000" cy="398780"/>
          </a:xfrm>
          <a:prstGeom prst="rect">
            <a:avLst/>
          </a:prstGeom>
          <a:noFill/>
        </p:spPr>
        <p:txBody>
          <a:bodyPr wrap="square" rtlCol="0">
            <a:spAutoFit/>
          </a:bodyPr>
          <a:lstStyle/>
          <a:p>
            <a:r>
              <a:rPr lang="en-US" altLang="zh-CN"/>
              <a:t>{A,B,C,D,E}</a:t>
            </a:r>
            <a:r>
              <a:rPr lang="zh-CN" altLang="en-US"/>
              <a:t>，蕴含</a:t>
            </a:r>
          </a:p>
        </p:txBody>
      </p:sp>
      <p:sp>
        <p:nvSpPr>
          <p:cNvPr id="6" name="文本框 5"/>
          <p:cNvSpPr txBox="1"/>
          <p:nvPr/>
        </p:nvSpPr>
        <p:spPr>
          <a:xfrm>
            <a:off x="662305" y="3357245"/>
            <a:ext cx="3750310" cy="398780"/>
          </a:xfrm>
          <a:prstGeom prst="rect">
            <a:avLst/>
          </a:prstGeom>
          <a:noFill/>
        </p:spPr>
        <p:txBody>
          <a:bodyPr wrap="square" rtlCol="0">
            <a:spAutoFit/>
          </a:bodyPr>
          <a:lstStyle/>
          <a:p>
            <a:r>
              <a:rPr lang="zh-CN" altLang="en-US"/>
              <a:t>第一范式，因为</a:t>
            </a:r>
            <a:r>
              <a:rPr lang="en-US" altLang="zh-CN"/>
              <a:t>AC</a:t>
            </a:r>
            <a:r>
              <a:rPr lang="zh-CN" altLang="en-US"/>
              <a:t>是候选码</a:t>
            </a:r>
          </a:p>
        </p:txBody>
      </p:sp>
      <p:pic>
        <p:nvPicPr>
          <p:cNvPr id="8" name="图片 7"/>
          <p:cNvPicPr>
            <a:picLocks noChangeAspect="1"/>
          </p:cNvPicPr>
          <p:nvPr/>
        </p:nvPicPr>
        <p:blipFill>
          <a:blip r:embed="rId5"/>
          <a:stretch>
            <a:fillRect/>
          </a:stretch>
        </p:blipFill>
        <p:spPr>
          <a:xfrm>
            <a:off x="84455" y="3717925"/>
            <a:ext cx="8820150" cy="425450"/>
          </a:xfrm>
          <a:prstGeom prst="rect">
            <a:avLst/>
          </a:prstGeom>
        </p:spPr>
      </p:pic>
      <p:sp>
        <p:nvSpPr>
          <p:cNvPr id="9" name="文本框 8"/>
          <p:cNvSpPr txBox="1"/>
          <p:nvPr/>
        </p:nvSpPr>
        <p:spPr>
          <a:xfrm>
            <a:off x="611505" y="4149090"/>
            <a:ext cx="5869940" cy="398780"/>
          </a:xfrm>
          <a:prstGeom prst="rect">
            <a:avLst/>
          </a:prstGeom>
          <a:noFill/>
        </p:spPr>
        <p:txBody>
          <a:bodyPr wrap="square" rtlCol="0">
            <a:spAutoFit/>
          </a:bodyPr>
          <a:lstStyle/>
          <a:p>
            <a:r>
              <a:rPr lang="en-US" altLang="zh-CN"/>
              <a:t>CE</a:t>
            </a:r>
            <a:r>
              <a:rPr lang="en-US" altLang="zh-CN" b="0">
                <a:effectLst>
                  <a:outerShdw blurRad="38100" dist="38100" dir="2700000">
                    <a:srgbClr val="C0C0C0"/>
                  </a:outerShdw>
                </a:effectLst>
                <a:ea typeface="楷体_GB2312" pitchFamily="49" charset="-122"/>
                <a:sym typeface="Symbol" panose="05050102010706020507" pitchFamily="18" charset="2"/>
              </a:rPr>
              <a:t>AB</a:t>
            </a:r>
            <a:r>
              <a:rPr lang="zh-CN" altLang="en-US" b="0">
                <a:effectLst>
                  <a:outerShdw blurRad="38100" dist="38100" dir="2700000">
                    <a:srgbClr val="C0C0C0"/>
                  </a:outerShdw>
                </a:effectLst>
                <a:ea typeface="楷体_GB2312" pitchFamily="49" charset="-122"/>
                <a:sym typeface="Symbol" panose="05050102010706020507" pitchFamily="18" charset="2"/>
              </a:rPr>
              <a:t>，所以</a:t>
            </a:r>
            <a:r>
              <a:rPr lang="en-US" altLang="zh-CN" b="0">
                <a:effectLst>
                  <a:outerShdw blurRad="38100" dist="38100" dir="2700000">
                    <a:srgbClr val="C0C0C0"/>
                  </a:outerShdw>
                </a:effectLst>
                <a:ea typeface="楷体_GB2312" pitchFamily="49" charset="-122"/>
                <a:sym typeface="Symbol" panose="05050102010706020507" pitchFamily="18" charset="2"/>
              </a:rPr>
              <a:t>CECBD</a:t>
            </a:r>
            <a:r>
              <a:rPr lang="zh-CN" altLang="en-US" b="0">
                <a:effectLst>
                  <a:outerShdw blurRad="38100" dist="38100" dir="2700000">
                    <a:srgbClr val="C0C0C0"/>
                  </a:outerShdw>
                </a:effectLst>
                <a:ea typeface="楷体_GB2312" pitchFamily="49" charset="-122"/>
                <a:sym typeface="Symbol" panose="05050102010706020507" pitchFamily="18" charset="2"/>
              </a:rPr>
              <a:t>，所以</a:t>
            </a:r>
            <a:r>
              <a:rPr lang="en-US" altLang="zh-CN" b="0">
                <a:effectLst>
                  <a:outerShdw blurRad="38100" dist="38100" dir="2700000">
                    <a:srgbClr val="C0C0C0"/>
                  </a:outerShdw>
                </a:effectLst>
                <a:ea typeface="楷体_GB2312" pitchFamily="49" charset="-122"/>
                <a:sym typeface="Symbol" panose="05050102010706020507" pitchFamily="18" charset="2"/>
              </a:rPr>
              <a:t>CEAD</a:t>
            </a:r>
            <a:endParaRPr lang="zh-CN" altLang="en-US" b="0">
              <a:effectLst>
                <a:outerShdw blurRad="38100" dist="38100" dir="2700000">
                  <a:srgbClr val="C0C0C0"/>
                </a:outerShdw>
              </a:effectLst>
              <a:ea typeface="楷体_GB2312" pitchFamily="49" charset="-122"/>
              <a:sym typeface="Symbol" panose="05050102010706020507" pitchFamily="18" charset="2"/>
            </a:endParaRPr>
          </a:p>
        </p:txBody>
      </p:sp>
      <p:pic>
        <p:nvPicPr>
          <p:cNvPr id="10" name="图片 9"/>
          <p:cNvPicPr>
            <a:picLocks noChangeAspect="1"/>
          </p:cNvPicPr>
          <p:nvPr/>
        </p:nvPicPr>
        <p:blipFill>
          <a:blip r:embed="rId6"/>
          <a:stretch>
            <a:fillRect/>
          </a:stretch>
        </p:blipFill>
        <p:spPr>
          <a:xfrm>
            <a:off x="107315" y="4625340"/>
            <a:ext cx="8930640" cy="615950"/>
          </a:xfrm>
          <a:prstGeom prst="rect">
            <a:avLst/>
          </a:prstGeom>
        </p:spPr>
      </p:pic>
      <p:sp>
        <p:nvSpPr>
          <p:cNvPr id="11" name="文本框 10"/>
          <p:cNvSpPr txBox="1"/>
          <p:nvPr/>
        </p:nvSpPr>
        <p:spPr>
          <a:xfrm>
            <a:off x="467360" y="5334000"/>
            <a:ext cx="8529955" cy="829945"/>
          </a:xfrm>
          <a:prstGeom prst="rect">
            <a:avLst/>
          </a:prstGeom>
          <a:noFill/>
        </p:spPr>
        <p:txBody>
          <a:bodyPr wrap="square" rtlCol="0">
            <a:spAutoFit/>
          </a:bodyPr>
          <a:lstStyle/>
          <a:p>
            <a:r>
              <a:rPr lang="zh-CN" altLang="en-US" sz="1600"/>
              <a:t>该分解不能保持 F 中的所有函数依赖。理由如下： F 的闭包在 R1 上的投影为 F1 = {A→B}，F 的闭包在 R2 上的投影为 F2 = {CE→D}。F1∪F2 与 F 不等价，因此该分解不能保持F 中的所有函数依赖。具体地，F 中的函数依赖 A→E、BC→D 和 CE→A 均未被保持。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p:bldP spid="11"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8" name="Rectangle 4"/>
          <p:cNvSpPr>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p:spPr>
        <p:txBody>
          <a:bodyPr anchor="ct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n-cs"/>
              </a:rPr>
              <a:t>逻辑数据库设计</a:t>
            </a:r>
          </a:p>
        </p:txBody>
      </p:sp>
      <p:sp>
        <p:nvSpPr>
          <p:cNvPr id="138243" name="Rectangle 5"/>
          <p:cNvSpPr/>
          <p:nvPr/>
        </p:nvSpPr>
        <p:spPr>
          <a:xfrm>
            <a:off x="381000" y="1600200"/>
            <a:ext cx="8229600" cy="4525963"/>
          </a:xfrm>
          <a:prstGeom prst="rect">
            <a:avLst/>
          </a:prstGeom>
          <a:no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逻辑数据库设计的步骤</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C0C0C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形成初始关系数据库模式；</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C0C0C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关系模式规范化；</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关系模式优化；</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C0C0C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定义关系上的完整性和安全性约束；</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C0C0C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子模式定义；</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C0C0C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性能估计</a:t>
            </a:r>
            <a:r>
              <a:rPr kumimoji="0" lang="zh-CN" altLang="en-US" sz="2800" b="0" i="0" u="none" strike="noStrike" kern="1200" cap="none" spc="0" normalizeH="0" baseline="0" noProof="1">
                <a:ln>
                  <a:noFill/>
                </a:ln>
                <a:solidFill>
                  <a:srgbClr val="C0C0C0"/>
                </a:solidFill>
                <a:effectLst>
                  <a:outerShdw blurRad="38100" dist="38100" dir="2700000" algn="tl">
                    <a:srgbClr val="C0C0C0"/>
                  </a:outerShdw>
                </a:effectLst>
                <a:uLnTx/>
                <a:uFillTx/>
                <a:latin typeface="+mn-lt"/>
                <a:ea typeface="华文新魏" panose="02010800040101010101" pitchFamily="2" charset="-122"/>
                <a:cs typeface="楷体_GB2312"/>
              </a:rPr>
              <a:t>。</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7" name="Rectangle 3"/>
          <p:cNvSpPr>
            <a:spLocks noGrp="1"/>
          </p:cNvSpPr>
          <p:nvPr>
            <p:ph type="subTitle" idx="1"/>
          </p:nvPr>
        </p:nvSpPr>
        <p:spPr>
          <a:xfrm>
            <a:off x="395288" y="1412875"/>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7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关系模式的优化是根据需求分析和概念设计中定义的事务的特点，对初始关系进行分解，</a:t>
            </a:r>
            <a:r>
              <a:rPr kumimoji="0" lang="zh-CN" altLang="en-US" sz="32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提高数据操作的效率和存储空间的利用率</a:t>
            </a: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342900" marR="0" lvl="0" indent="-342900" algn="l" defTabSz="914400" rtl="0" eaLnBrk="0" fontAlgn="base" latinLnBrk="0" hangingPunct="0">
              <a:lnSpc>
                <a:spcPct val="100000"/>
              </a:lnSpc>
              <a:spcBef>
                <a:spcPct val="7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关系数据模型的优化通常以规范化理论为指导。</a:t>
            </a:r>
          </a:p>
        </p:txBody>
      </p:sp>
      <p:sp>
        <p:nvSpPr>
          <p:cNvPr id="485380" name="Rectangle 4"/>
          <p:cNvSpPr>
            <a:spLocks noChangeArrowheads="1"/>
          </p:cNvSpPr>
          <p:nvPr/>
        </p:nvSpPr>
        <p:spPr bwMode="auto">
          <a:xfrm>
            <a:off x="1331913" y="71438"/>
            <a:ext cx="7812088" cy="1066800"/>
          </a:xfrm>
          <a:prstGeom prst="rect">
            <a:avLst/>
          </a:prstGeom>
          <a:gradFill rotWithShape="0">
            <a:gsLst>
              <a:gs pos="0">
                <a:srgbClr val="3F8DFF"/>
              </a:gs>
              <a:gs pos="100000">
                <a:schemeClr val="bg1"/>
              </a:gs>
            </a:gsLst>
            <a:path path="rect">
              <a:fillToRect l="100000" b="100000"/>
            </a:path>
          </a:gradFill>
          <a:ln w="9525">
            <a:noFill/>
            <a:miter lim="800000"/>
          </a:ln>
        </p:spPr>
        <p:txBody>
          <a:bodyPr anchor="ct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n-cs"/>
              </a:rPr>
              <a:t>5.3</a:t>
            </a:r>
            <a:r>
              <a:rPr kumimoji="0" lang="zh-CN" altLang="en-US" sz="4400" b="1" i="0" u="none" strike="noStrike" kern="120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n-cs"/>
              </a:rPr>
              <a:t>关系模式优化</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1" name="Rectangle 3"/>
          <p:cNvSpPr>
            <a:spLocks noGrp="1"/>
          </p:cNvSpPr>
          <p:nvPr>
            <p:ph type="subTitle" idx="1"/>
          </p:nvPr>
        </p:nvSpPr>
        <p:spPr>
          <a:xfrm>
            <a:off x="539750" y="1341438"/>
            <a:ext cx="8604250" cy="504031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常用的关系分解方法</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水平分解</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什么是水平分解</a:t>
            </a:r>
          </a:p>
          <a:p>
            <a:pPr marL="1600200" marR="0" lvl="3" indent="-228600" algn="l" defTabSz="914400" rtl="0" eaLnBrk="0" fontAlgn="base" latinLnBrk="0" hangingPunct="0">
              <a:lnSpc>
                <a:spcPct val="100000"/>
              </a:lnSpc>
              <a:spcBef>
                <a:spcPct val="20000"/>
              </a:spcBef>
              <a:spcAft>
                <a:spcPct val="0"/>
              </a:spcAft>
              <a:buClrTx/>
              <a:buSzTx/>
              <a:buFontTx/>
              <a:buChar char="–"/>
              <a:defRPr/>
            </a:pPr>
            <a:r>
              <a:rPr kumimoji="0" lang="zh-CN" altLang="en-US" sz="20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把</a:t>
            </a:r>
            <a:r>
              <a:rPr kumimoji="0" lang="en-US" altLang="zh-CN" sz="20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0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基本</a:t>
            </a:r>
            <a:r>
              <a:rPr kumimoji="0" lang="en-US" altLang="zh-CN" sz="20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0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关系的元组分为若干子集合，定义每个子集合为一个子关系，以提高系统的效率。</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使用范围</a:t>
            </a:r>
          </a:p>
          <a:p>
            <a:pPr marL="1600200" marR="0" lvl="3" indent="-228600" algn="l" defTabSz="914400" rtl="0" eaLnBrk="0" fontAlgn="base" latinLnBrk="0" hangingPunct="0">
              <a:lnSpc>
                <a:spcPct val="100000"/>
              </a:lnSpc>
              <a:spcBef>
                <a:spcPct val="20000"/>
              </a:spcBef>
              <a:spcAft>
                <a:spcPct val="0"/>
              </a:spcAft>
              <a:buClrTx/>
              <a:buSzTx/>
              <a:buFontTx/>
              <a:buChar char="–"/>
              <a:defRPr/>
            </a:pPr>
            <a:r>
              <a:rPr kumimoji="0" lang="zh-CN" altLang="en-US" sz="20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满足“</a:t>
            </a:r>
            <a:r>
              <a:rPr kumimoji="0" lang="en-US" altLang="zh-CN" sz="20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80/20</a:t>
            </a:r>
            <a:r>
              <a:rPr kumimoji="0" lang="zh-CN" altLang="en-US" sz="20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原则”的应用</a:t>
            </a:r>
          </a:p>
          <a:p>
            <a:pPr marL="2057400" marR="0" lvl="4" indent="-228600" algn="l" defTabSz="914400" rtl="0" eaLnBrk="0" fontAlgn="base" latinLnBrk="0" hangingPunct="0">
              <a:lnSpc>
                <a:spcPct val="100000"/>
              </a:lnSpc>
              <a:spcBef>
                <a:spcPct val="20000"/>
              </a:spcBef>
              <a:spcAft>
                <a:spcPct val="0"/>
              </a:spcAft>
              <a:buClrTx/>
              <a:buSzTx/>
              <a:buFontTx/>
              <a:buChar char="»"/>
              <a:defRPr/>
            </a:pPr>
            <a:r>
              <a:rPr kumimoji="0" lang="zh-CN" altLang="en-US" sz="1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在一个大型关系中，经常被使用的数据知识是很有限的一部分</a:t>
            </a:r>
          </a:p>
          <a:p>
            <a:pPr marL="2057400" marR="0" lvl="4" indent="-228600" algn="l" defTabSz="914400" rtl="0" eaLnBrk="0" fontAlgn="base" latinLnBrk="0" hangingPunct="0">
              <a:lnSpc>
                <a:spcPct val="100000"/>
              </a:lnSpc>
              <a:spcBef>
                <a:spcPct val="20000"/>
              </a:spcBef>
              <a:spcAft>
                <a:spcPct val="0"/>
              </a:spcAft>
              <a:buClrTx/>
              <a:buSzTx/>
              <a:buFontTx/>
              <a:buChar char="»"/>
              <a:defRPr/>
            </a:pPr>
            <a:r>
              <a:rPr kumimoji="0" lang="zh-CN" altLang="en-US" sz="1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可以把经常使用的数据分离出来，形成一个子关系</a:t>
            </a:r>
          </a:p>
          <a:p>
            <a:pPr marL="1600200" marR="0" lvl="3" indent="-228600" algn="l" defTabSz="914400" rtl="0" eaLnBrk="0" fontAlgn="base" latinLnBrk="0" hangingPunct="0">
              <a:lnSpc>
                <a:spcPct val="100000"/>
              </a:lnSpc>
              <a:spcBef>
                <a:spcPct val="20000"/>
              </a:spcBef>
              <a:spcAft>
                <a:spcPct val="0"/>
              </a:spcAft>
              <a:buClrTx/>
              <a:buSzTx/>
              <a:buFontTx/>
              <a:buChar char="–"/>
              <a:defRPr/>
            </a:pPr>
            <a:r>
              <a:rPr kumimoji="0" lang="zh-CN" altLang="en-US" sz="20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并发事务经常存取不相交的数据</a:t>
            </a:r>
          </a:p>
          <a:p>
            <a:pPr marL="2057400" marR="0" lvl="4" indent="-228600" algn="l" defTabSz="914400" rtl="0" eaLnBrk="0" fontAlgn="base" latinLnBrk="0" hangingPunct="0">
              <a:lnSpc>
                <a:spcPct val="100000"/>
              </a:lnSpc>
              <a:spcBef>
                <a:spcPct val="20000"/>
              </a:spcBef>
              <a:spcAft>
                <a:spcPct val="0"/>
              </a:spcAft>
              <a:buClrTx/>
              <a:buSzTx/>
              <a:buFontTx/>
              <a:buChar char="»"/>
              <a:defRPr/>
            </a:pPr>
            <a:r>
              <a:rPr kumimoji="0" lang="zh-CN" altLang="en-US" sz="1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如果关系</a:t>
            </a:r>
            <a:r>
              <a:rPr kumimoji="0" lang="en-US" altLang="zh-CN" sz="1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1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上有</a:t>
            </a:r>
            <a:r>
              <a:rPr kumimoji="0" lang="en-US" altLang="zh-CN" sz="1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a:t>
            </a:r>
            <a:r>
              <a:rPr kumimoji="0" lang="zh-CN" altLang="en-US" sz="1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个事务，而且多数事务存取的数据不相交，则</a:t>
            </a:r>
            <a:r>
              <a:rPr kumimoji="0" lang="en-US" altLang="zh-CN" sz="1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1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可以分解为少于或等于</a:t>
            </a:r>
            <a:r>
              <a:rPr kumimoji="0" lang="en-US" altLang="zh-CN" sz="1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a:t>
            </a:r>
            <a:r>
              <a:rPr kumimoji="0" lang="zh-CN" altLang="en-US" sz="1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个子关系，是每个事务存取的数据形成一个关系</a:t>
            </a:r>
          </a:p>
        </p:txBody>
      </p:sp>
      <p:sp>
        <p:nvSpPr>
          <p:cNvPr id="485380" name="Rectangle 4"/>
          <p:cNvSpPr>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p:spPr>
        <p:txBody>
          <a:bodyPr anchor="ct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n-cs"/>
              </a:rPr>
              <a:t>5.3</a:t>
            </a:r>
            <a:r>
              <a:rPr kumimoji="0" lang="zh-CN" altLang="en-US" sz="4400" b="1" i="0" u="none" strike="noStrike" kern="120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n-cs"/>
              </a:rPr>
              <a:t>关系模式优化</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5" name="Rectangle 3"/>
          <p:cNvSpPr>
            <a:spLocks noGrp="1"/>
          </p:cNvSpPr>
          <p:nvPr>
            <p:ph type="subTitle" idx="1"/>
          </p:nvPr>
        </p:nvSpPr>
        <p:spPr>
          <a:xfrm>
            <a:off x="1116013" y="1052513"/>
            <a:ext cx="7359650" cy="749300"/>
          </a:xfrm>
        </p:spPr>
        <p:txBody>
          <a:bodyPr vert="horz" wrap="square" lIns="91440" tIns="45720" rIns="91440" bIns="45720" numCol="1" anchor="t" anchorCtr="0" compatLnSpc="1"/>
          <a:lstStyle/>
          <a:p>
            <a:pPr marL="342900" marR="0" lvl="0" indent="-342900" algn="l" defTabSz="914400" rtl="0" eaLnBrk="0" fontAlgn="base" latinLnBrk="0" hangingPunct="0">
              <a:lnSpc>
                <a:spcPct val="80000"/>
              </a:lnSpc>
              <a:spcBef>
                <a:spcPct val="20000"/>
              </a:spcBef>
              <a:spcAft>
                <a:spcPct val="0"/>
              </a:spcAft>
              <a:buClrTx/>
              <a:buSzTx/>
              <a:buFontTx/>
              <a:buChar char="•"/>
              <a:defRPr/>
            </a:pPr>
            <a:r>
              <a:rPr kumimoji="0" lang="zh-CN" altLang="en-US" sz="24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例如，一个大学的数据库系统中包含：</a:t>
            </a:r>
          </a:p>
          <a:p>
            <a:pPr marL="342900" marR="0" lvl="0" indent="-342900" algn="l" defTabSz="914400" rtl="0" eaLnBrk="0" fontAlgn="base" latinLnBrk="0" hangingPunct="0">
              <a:lnSpc>
                <a:spcPct val="80000"/>
              </a:lnSpc>
              <a:spcBef>
                <a:spcPct val="20000"/>
              </a:spcBef>
              <a:spcAft>
                <a:spcPct val="0"/>
              </a:spcAft>
              <a:buClrTx/>
              <a:buSzTx/>
              <a:buFontTx/>
              <a:buNone/>
              <a:defRPr/>
            </a:pPr>
            <a:r>
              <a:rPr kumimoji="0" lang="zh-CN" altLang="en-US" sz="24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学生关系模式</a:t>
            </a:r>
            <a:r>
              <a:rPr kumimoji="0" lang="en-US" altLang="zh-CN" sz="24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(Sno, Sdept, Sname, Sage,…)</a:t>
            </a:r>
          </a:p>
        </p:txBody>
      </p:sp>
      <p:graphicFrame>
        <p:nvGraphicFramePr>
          <p:cNvPr id="520475" name="Group 283"/>
          <p:cNvGraphicFramePr>
            <a:graphicFrameLocks noGrp="1"/>
          </p:cNvGraphicFramePr>
          <p:nvPr>
            <p:ph sz="quarter" idx="1"/>
          </p:nvPr>
        </p:nvGraphicFramePr>
        <p:xfrm>
          <a:off x="611188" y="2420938"/>
          <a:ext cx="2808288" cy="3240088"/>
        </p:xfrm>
        <a:graphic>
          <a:graphicData uri="http://schemas.openxmlformats.org/drawingml/2006/table">
            <a:tbl>
              <a:tblPr/>
              <a:tblGrid>
                <a:gridCol w="379412">
                  <a:extLst>
                    <a:ext uri="{9D8B030D-6E8A-4147-A177-3AD203B41FA5}">
                      <a16:colId xmlns:a16="http://schemas.microsoft.com/office/drawing/2014/main" val="20000"/>
                    </a:ext>
                  </a:extLst>
                </a:gridCol>
                <a:gridCol w="746125">
                  <a:extLst>
                    <a:ext uri="{9D8B030D-6E8A-4147-A177-3AD203B41FA5}">
                      <a16:colId xmlns:a16="http://schemas.microsoft.com/office/drawing/2014/main" val="20001"/>
                    </a:ext>
                  </a:extLst>
                </a:gridCol>
                <a:gridCol w="557213">
                  <a:extLst>
                    <a:ext uri="{9D8B030D-6E8A-4147-A177-3AD203B41FA5}">
                      <a16:colId xmlns:a16="http://schemas.microsoft.com/office/drawing/2014/main" val="20002"/>
                    </a:ext>
                  </a:extLst>
                </a:gridCol>
                <a:gridCol w="563562">
                  <a:extLst>
                    <a:ext uri="{9D8B030D-6E8A-4147-A177-3AD203B41FA5}">
                      <a16:colId xmlns:a16="http://schemas.microsoft.com/office/drawing/2014/main" val="20003"/>
                    </a:ext>
                  </a:extLst>
                </a:gridCol>
                <a:gridCol w="561975">
                  <a:extLst>
                    <a:ext uri="{9D8B030D-6E8A-4147-A177-3AD203B41FA5}">
                      <a16:colId xmlns:a16="http://schemas.microsoft.com/office/drawing/2014/main" val="20004"/>
                    </a:ext>
                  </a:extLst>
                </a:gridCol>
              </a:tblGrid>
              <a:tr h="161925">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S1</a:t>
                      </a:r>
                    </a:p>
                  </a:txBody>
                  <a:tcPr marL="0" marR="0" marT="0" marB="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rPr>
                        <a:t>计算机</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rPr>
                        <a:t>张三</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0"/>
                  </a:ext>
                </a:extLst>
              </a:tr>
              <a:tr h="161925">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S2</a:t>
                      </a:r>
                    </a:p>
                  </a:txBody>
                  <a:tcPr marL="0" marR="0" marT="0" marB="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rPr>
                        <a:t>计算机</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rPr>
                        <a:t>李四</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r h="161925">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S3</a:t>
                      </a:r>
                    </a:p>
                  </a:txBody>
                  <a:tcPr marL="0" marR="0" marT="0" marB="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rPr>
                        <a:t>计算机</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rPr>
                        <a:t>王五</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2"/>
                  </a:ext>
                </a:extLst>
              </a:tr>
              <a:tr h="161925">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S4</a:t>
                      </a:r>
                    </a:p>
                  </a:txBody>
                  <a:tcPr marL="0" marR="0" marT="0" marB="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rPr>
                        <a:t>计算机</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3"/>
                  </a:ext>
                </a:extLst>
              </a:tr>
              <a:tr h="161925">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S5</a:t>
                      </a:r>
                    </a:p>
                  </a:txBody>
                  <a:tcPr marL="0" marR="0" marT="0" marB="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rPr>
                        <a:t>计算机</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4"/>
                  </a:ext>
                </a:extLst>
              </a:tr>
              <a:tr h="161925">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L="0" marR="0" marT="0" marB="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5"/>
                  </a:ext>
                </a:extLst>
              </a:tr>
              <a:tr h="161925">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6"/>
                  </a:ext>
                </a:extLst>
              </a:tr>
              <a:tr h="161925">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L="0" marR="0" marT="0" marB="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rPr>
                        <a:t>物理</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7"/>
                  </a:ext>
                </a:extLst>
              </a:tr>
              <a:tr h="161925">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L="0" marR="0" marT="0" marB="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rPr>
                        <a:t>物理</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8"/>
                  </a:ext>
                </a:extLst>
              </a:tr>
              <a:tr h="163513">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L="0" marR="0" marT="0" marB="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rPr>
                        <a:t>物理</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9"/>
                  </a:ext>
                </a:extLst>
              </a:tr>
              <a:tr h="161925">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L="0" marR="0" marT="0" marB="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rPr>
                        <a:t>物理</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10"/>
                  </a:ext>
                </a:extLst>
              </a:tr>
              <a:tr h="161925">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11"/>
                  </a:ext>
                </a:extLst>
              </a:tr>
              <a:tr h="161925">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L="0" marR="0" marT="0" marB="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rPr>
                        <a:t>机电</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12"/>
                  </a:ext>
                </a:extLst>
              </a:tr>
              <a:tr h="161925">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L="0" marR="0" marT="0" marB="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rPr>
                        <a:t>机电</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13"/>
                  </a:ext>
                </a:extLst>
              </a:tr>
              <a:tr h="161925">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L="0" marR="0" marT="0" marB="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rPr>
                        <a:t>机电</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14"/>
                  </a:ext>
                </a:extLst>
              </a:tr>
              <a:tr h="161925">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L="0" marR="0" marT="0" marB="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rPr>
                        <a:t>机电</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15"/>
                  </a:ext>
                </a:extLst>
              </a:tr>
              <a:tr h="161925">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16"/>
                  </a:ext>
                </a:extLst>
              </a:tr>
              <a:tr h="161925">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L="0" marR="0" marT="0" marB="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rPr>
                        <a:t>材料</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17"/>
                  </a:ext>
                </a:extLst>
              </a:tr>
              <a:tr h="161925">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L="0" marR="0" marT="0" marB="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rPr>
                        <a:t>材料</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18"/>
                  </a:ext>
                </a:extLst>
              </a:tr>
              <a:tr h="161925">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L="0" marR="0" marT="0" marB="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19"/>
                  </a:ext>
                </a:extLst>
              </a:tr>
            </a:tbl>
          </a:graphicData>
        </a:graphic>
      </p:graphicFrame>
      <p:graphicFrame>
        <p:nvGraphicFramePr>
          <p:cNvPr id="520608" name="Group 416"/>
          <p:cNvGraphicFramePr>
            <a:graphicFrameLocks noGrp="1"/>
          </p:cNvGraphicFramePr>
          <p:nvPr>
            <p:ph sz="quarter" idx="1"/>
          </p:nvPr>
        </p:nvGraphicFramePr>
        <p:xfrm>
          <a:off x="4140200" y="2060575"/>
          <a:ext cx="2305050" cy="1849438"/>
        </p:xfrm>
        <a:graphic>
          <a:graphicData uri="http://schemas.openxmlformats.org/drawingml/2006/table">
            <a:tbl>
              <a:tblPr/>
              <a:tblGrid>
                <a:gridCol w="311150">
                  <a:extLst>
                    <a:ext uri="{9D8B030D-6E8A-4147-A177-3AD203B41FA5}">
                      <a16:colId xmlns:a16="http://schemas.microsoft.com/office/drawing/2014/main" val="20000"/>
                    </a:ext>
                  </a:extLst>
                </a:gridCol>
                <a:gridCol w="612775">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61963">
                  <a:extLst>
                    <a:ext uri="{9D8B030D-6E8A-4147-A177-3AD203B41FA5}">
                      <a16:colId xmlns:a16="http://schemas.microsoft.com/office/drawing/2014/main" val="20003"/>
                    </a:ext>
                  </a:extLst>
                </a:gridCol>
                <a:gridCol w="461962">
                  <a:extLst>
                    <a:ext uri="{9D8B030D-6E8A-4147-A177-3AD203B41FA5}">
                      <a16:colId xmlns:a16="http://schemas.microsoft.com/office/drawing/2014/main" val="20004"/>
                    </a:ext>
                  </a:extLst>
                </a:gridCol>
              </a:tblGrid>
              <a:tr h="152400">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S1</a:t>
                      </a:r>
                    </a:p>
                  </a:txBody>
                  <a:tcPr marL="0" marR="0" marT="0" marB="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rPr>
                        <a:t>计算机</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rPr>
                        <a:t>张三</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0"/>
                  </a:ext>
                </a:extLst>
              </a:tr>
              <a:tr h="152400">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S2</a:t>
                      </a:r>
                    </a:p>
                  </a:txBody>
                  <a:tcPr marL="0" marR="0" marT="0" marB="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rPr>
                        <a:t>计算机</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rPr>
                        <a:t>李四</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r h="152400">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S3</a:t>
                      </a:r>
                    </a:p>
                  </a:txBody>
                  <a:tcPr marL="0" marR="0" marT="0" marB="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rPr>
                        <a:t>计算机</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rPr>
                        <a:t>王五</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2"/>
                  </a:ext>
                </a:extLst>
              </a:tr>
              <a:tr h="152400">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S4</a:t>
                      </a:r>
                    </a:p>
                  </a:txBody>
                  <a:tcPr marL="0" marR="0" marT="0" marB="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rPr>
                        <a:t>计算机</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3"/>
                  </a:ext>
                </a:extLst>
              </a:tr>
              <a:tr h="152400">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S5</a:t>
                      </a:r>
                    </a:p>
                  </a:txBody>
                  <a:tcPr marL="0" marR="0" marT="0" marB="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rPr>
                        <a:t>计算机</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4"/>
                  </a:ext>
                </a:extLst>
              </a:tr>
              <a:tr h="173038">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L="0" marR="0" marT="0" marB="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5"/>
                  </a:ext>
                </a:extLst>
              </a:tr>
              <a:tr h="152400">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6"/>
                  </a:ext>
                </a:extLst>
              </a:tr>
              <a:tr h="152400">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L="0" marR="0" marT="0" marB="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rPr>
                        <a:t>计算机</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7"/>
                  </a:ext>
                </a:extLst>
              </a:tr>
              <a:tr h="152400">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L="0" marR="0" marT="0" marB="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rPr>
                        <a:t>计算机</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8"/>
                  </a:ext>
                </a:extLst>
              </a:tr>
              <a:tr h="152400">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L="0" marR="0" marT="0" marB="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rPr>
                        <a:t>计算机</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9"/>
                  </a:ext>
                </a:extLst>
              </a:tr>
              <a:tr h="152400">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L="0" marR="0" marT="0" marB="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rPr>
                        <a:t>计算机</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10"/>
                  </a:ext>
                </a:extLst>
              </a:tr>
              <a:tr h="152400">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11"/>
                  </a:ext>
                </a:extLst>
              </a:tr>
            </a:tbl>
          </a:graphicData>
        </a:graphic>
      </p:graphicFrame>
      <p:graphicFrame>
        <p:nvGraphicFramePr>
          <p:cNvPr id="520738" name="Group 546"/>
          <p:cNvGraphicFramePr>
            <a:graphicFrameLocks noGrp="1"/>
          </p:cNvGraphicFramePr>
          <p:nvPr/>
        </p:nvGraphicFramePr>
        <p:xfrm>
          <a:off x="6804025" y="2133600"/>
          <a:ext cx="2305050" cy="1524000"/>
        </p:xfrm>
        <a:graphic>
          <a:graphicData uri="http://schemas.openxmlformats.org/drawingml/2006/table">
            <a:tbl>
              <a:tblPr/>
              <a:tblGrid>
                <a:gridCol w="311150">
                  <a:extLst>
                    <a:ext uri="{9D8B030D-6E8A-4147-A177-3AD203B41FA5}">
                      <a16:colId xmlns:a16="http://schemas.microsoft.com/office/drawing/2014/main" val="20000"/>
                    </a:ext>
                  </a:extLst>
                </a:gridCol>
                <a:gridCol w="612775">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61963">
                  <a:extLst>
                    <a:ext uri="{9D8B030D-6E8A-4147-A177-3AD203B41FA5}">
                      <a16:colId xmlns:a16="http://schemas.microsoft.com/office/drawing/2014/main" val="20003"/>
                    </a:ext>
                  </a:extLst>
                </a:gridCol>
                <a:gridCol w="461962">
                  <a:extLst>
                    <a:ext uri="{9D8B030D-6E8A-4147-A177-3AD203B41FA5}">
                      <a16:colId xmlns:a16="http://schemas.microsoft.com/office/drawing/2014/main" val="20004"/>
                    </a:ext>
                  </a:extLst>
                </a:gridCol>
              </a:tblGrid>
              <a:tr h="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rPr>
                        <a:t>物理</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0"/>
                  </a:ext>
                </a:extLst>
              </a:tr>
              <a:tr h="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rPr>
                        <a:t>物理</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r h="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rPr>
                        <a:t>物理</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2"/>
                  </a:ext>
                </a:extLst>
              </a:tr>
              <a:tr h="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rPr>
                        <a:t>物理</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3"/>
                  </a:ext>
                </a:extLst>
              </a:tr>
              <a:tr h="0">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4"/>
                  </a:ext>
                </a:extLst>
              </a:tr>
              <a:tr h="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rPr>
                        <a:t>物理</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5"/>
                  </a:ext>
                </a:extLst>
              </a:tr>
              <a:tr h="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rPr>
                        <a:t>物理</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6"/>
                  </a:ext>
                </a:extLst>
              </a:tr>
              <a:tr h="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rPr>
                        <a:t>物理</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7"/>
                  </a:ext>
                </a:extLst>
              </a:tr>
              <a:tr h="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rPr>
                        <a:t>物理</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8"/>
                  </a:ext>
                </a:extLst>
              </a:tr>
              <a:tr h="0">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9"/>
                  </a:ext>
                </a:extLst>
              </a:tr>
            </a:tbl>
          </a:graphicData>
        </a:graphic>
      </p:graphicFrame>
      <p:graphicFrame>
        <p:nvGraphicFramePr>
          <p:cNvPr id="520740" name="Group 548"/>
          <p:cNvGraphicFramePr>
            <a:graphicFrameLocks noGrp="1"/>
          </p:cNvGraphicFramePr>
          <p:nvPr/>
        </p:nvGraphicFramePr>
        <p:xfrm>
          <a:off x="4140200" y="4508500"/>
          <a:ext cx="2305050" cy="1371600"/>
        </p:xfrm>
        <a:graphic>
          <a:graphicData uri="http://schemas.openxmlformats.org/drawingml/2006/table">
            <a:tbl>
              <a:tblPr/>
              <a:tblGrid>
                <a:gridCol w="311150">
                  <a:extLst>
                    <a:ext uri="{9D8B030D-6E8A-4147-A177-3AD203B41FA5}">
                      <a16:colId xmlns:a16="http://schemas.microsoft.com/office/drawing/2014/main" val="20000"/>
                    </a:ext>
                  </a:extLst>
                </a:gridCol>
                <a:gridCol w="612775">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61963">
                  <a:extLst>
                    <a:ext uri="{9D8B030D-6E8A-4147-A177-3AD203B41FA5}">
                      <a16:colId xmlns:a16="http://schemas.microsoft.com/office/drawing/2014/main" val="20003"/>
                    </a:ext>
                  </a:extLst>
                </a:gridCol>
                <a:gridCol w="461962">
                  <a:extLst>
                    <a:ext uri="{9D8B030D-6E8A-4147-A177-3AD203B41FA5}">
                      <a16:colId xmlns:a16="http://schemas.microsoft.com/office/drawing/2014/main" val="20004"/>
                    </a:ext>
                  </a:extLst>
                </a:gridCol>
              </a:tblGrid>
              <a:tr h="0">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0"/>
                  </a:ext>
                </a:extLst>
              </a:tr>
              <a:tr h="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rPr>
                        <a:t>机电</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r h="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rPr>
                        <a:t>机电</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2"/>
                  </a:ext>
                </a:extLst>
              </a:tr>
              <a:tr h="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rPr>
                        <a:t>机电</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3"/>
                  </a:ext>
                </a:extLst>
              </a:tr>
              <a:tr h="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rPr>
                        <a:t>机电</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4"/>
                  </a:ext>
                </a:extLst>
              </a:tr>
              <a:tr h="0">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5"/>
                  </a:ext>
                </a:extLst>
              </a:tr>
              <a:tr h="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rPr>
                        <a:t>机电</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6"/>
                  </a:ext>
                </a:extLst>
              </a:tr>
              <a:tr h="122238">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rPr>
                        <a:t>机电</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7"/>
                  </a:ext>
                </a:extLst>
              </a:tr>
              <a:tr h="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8"/>
                  </a:ext>
                </a:extLst>
              </a:tr>
            </a:tbl>
          </a:graphicData>
        </a:graphic>
      </p:graphicFrame>
      <p:sp>
        <p:nvSpPr>
          <p:cNvPr id="520741" name="AutoShape 549"/>
          <p:cNvSpPr/>
          <p:nvPr/>
        </p:nvSpPr>
        <p:spPr>
          <a:xfrm>
            <a:off x="3492500" y="3644900"/>
            <a:ext cx="503238" cy="792163"/>
          </a:xfrm>
          <a:prstGeom prst="rightArrow">
            <a:avLst>
              <a:gd name="adj1" fmla="val 50000"/>
              <a:gd name="adj2" fmla="val 25000"/>
            </a:avLst>
          </a:prstGeom>
          <a:solidFill>
            <a:srgbClr val="800000"/>
          </a:solidFill>
          <a:ln w="9525">
            <a:noFill/>
            <a:miter/>
          </a:ln>
        </p:spPr>
        <p:txBody>
          <a:bodyPr wrap="none" anchor="ct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sp>
        <p:nvSpPr>
          <p:cNvPr id="485380" name="Rectangle 4"/>
          <p:cNvSpPr>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p:spPr>
        <p:txBody>
          <a:bodyPr anchor="ct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n-cs"/>
              </a:rPr>
              <a:t>5.3</a:t>
            </a:r>
            <a:r>
              <a:rPr kumimoji="0" lang="zh-CN" altLang="en-US" sz="4400" b="1" i="0" u="none" strike="noStrike" kern="120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n-cs"/>
              </a:rPr>
              <a:t>关系模式优化</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20608"/>
                                        </p:tgtEl>
                                        <p:attrNameLst>
                                          <p:attrName>style.visibility</p:attrName>
                                        </p:attrNameLst>
                                      </p:cBhvr>
                                      <p:to>
                                        <p:strVal val="visible"/>
                                      </p:to>
                                    </p:set>
                                    <p:animEffect transition="in" filter="box(in)">
                                      <p:cBhvr>
                                        <p:cTn id="7" dur="500"/>
                                        <p:tgtEl>
                                          <p:spTgt spid="520608"/>
                                        </p:tgtEl>
                                      </p:cBhvr>
                                    </p:animEffect>
                                  </p:childTnLst>
                                </p:cTn>
                              </p:par>
                              <p:par>
                                <p:cTn id="8" presetID="4" presetClass="entr" presetSubtype="16" fill="hold" nodeType="withEffect">
                                  <p:stCondLst>
                                    <p:cond delay="0"/>
                                  </p:stCondLst>
                                  <p:childTnLst>
                                    <p:set>
                                      <p:cBhvr>
                                        <p:cTn id="9" dur="1" fill="hold">
                                          <p:stCondLst>
                                            <p:cond delay="0"/>
                                          </p:stCondLst>
                                        </p:cTn>
                                        <p:tgtEl>
                                          <p:spTgt spid="520738"/>
                                        </p:tgtEl>
                                        <p:attrNameLst>
                                          <p:attrName>style.visibility</p:attrName>
                                        </p:attrNameLst>
                                      </p:cBhvr>
                                      <p:to>
                                        <p:strVal val="visible"/>
                                      </p:to>
                                    </p:set>
                                    <p:animEffect transition="in" filter="box(in)">
                                      <p:cBhvr>
                                        <p:cTn id="10" dur="500"/>
                                        <p:tgtEl>
                                          <p:spTgt spid="520738"/>
                                        </p:tgtEl>
                                      </p:cBhvr>
                                    </p:animEffect>
                                  </p:childTnLst>
                                </p:cTn>
                              </p:par>
                              <p:par>
                                <p:cTn id="11" presetID="4" presetClass="entr" presetSubtype="16" fill="hold" nodeType="withEffect">
                                  <p:stCondLst>
                                    <p:cond delay="0"/>
                                  </p:stCondLst>
                                  <p:childTnLst>
                                    <p:set>
                                      <p:cBhvr>
                                        <p:cTn id="12" dur="1" fill="hold">
                                          <p:stCondLst>
                                            <p:cond delay="0"/>
                                          </p:stCondLst>
                                        </p:cTn>
                                        <p:tgtEl>
                                          <p:spTgt spid="520740"/>
                                        </p:tgtEl>
                                        <p:attrNameLst>
                                          <p:attrName>style.visibility</p:attrName>
                                        </p:attrNameLst>
                                      </p:cBhvr>
                                      <p:to>
                                        <p:strVal val="visible"/>
                                      </p:to>
                                    </p:set>
                                    <p:animEffect transition="in" filter="box(in)">
                                      <p:cBhvr>
                                        <p:cTn id="13" dur="500"/>
                                        <p:tgtEl>
                                          <p:spTgt spid="520740"/>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520741"/>
                                        </p:tgtEl>
                                        <p:attrNameLst>
                                          <p:attrName>style.visibility</p:attrName>
                                        </p:attrNameLst>
                                      </p:cBhvr>
                                      <p:to>
                                        <p:strVal val="visible"/>
                                      </p:to>
                                    </p:set>
                                    <p:animEffect transition="in" filter="box(in)">
                                      <p:cBhvr>
                                        <p:cTn id="16" dur="500"/>
                                        <p:tgtEl>
                                          <p:spTgt spid="5207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0741"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80" name="Rectangle 4"/>
          <p:cNvSpPr>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p:spPr>
        <p:txBody>
          <a:bodyPr anchor="ct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n-cs"/>
              </a:rPr>
              <a:t>5.3</a:t>
            </a:r>
            <a:r>
              <a:rPr kumimoji="0" lang="zh-CN" altLang="en-US" sz="4400" b="1" i="0" u="none" strike="noStrike" kern="120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n-cs"/>
              </a:rPr>
              <a:t>关系模式优化</a:t>
            </a:r>
          </a:p>
        </p:txBody>
      </p:sp>
      <p:sp>
        <p:nvSpPr>
          <p:cNvPr id="485381" name="Rectangle 5"/>
          <p:cNvSpPr/>
          <p:nvPr/>
        </p:nvSpPr>
        <p:spPr>
          <a:xfrm>
            <a:off x="539750" y="1341438"/>
            <a:ext cx="8604250" cy="5040313"/>
          </a:xfrm>
          <a:prstGeom prst="rect">
            <a:avLst/>
          </a:prstGeom>
          <a:no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常用的关系分解方法</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垂直分解</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什么是垂直分解</a:t>
            </a:r>
          </a:p>
          <a:p>
            <a:pPr marL="1600200" marR="0" lvl="3" indent="-228600" algn="l" defTabSz="914400" rtl="0" eaLnBrk="0" fontAlgn="base" latinLnBrk="0" hangingPunct="0">
              <a:lnSpc>
                <a:spcPct val="100000"/>
              </a:lnSpc>
              <a:spcBef>
                <a:spcPct val="20000"/>
              </a:spcBef>
              <a:spcAft>
                <a:spcPct val="0"/>
              </a:spcAft>
              <a:buClrTx/>
              <a:buSzTx/>
              <a:buFontTx/>
              <a:buChar char="–"/>
              <a:defRPr/>
            </a:pPr>
            <a:r>
              <a:rPr kumimoji="0" lang="zh-CN" altLang="en-US"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把关系模式</a:t>
            </a:r>
            <a:r>
              <a:rPr kumimoji="0" lang="en-US" altLang="zh-CN"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的属性分解为若干子集合</a:t>
            </a:r>
            <a:r>
              <a:rPr kumimoji="0" lang="en-US" altLang="zh-CN"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形成若干子关系模式</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垂直分解原则</a:t>
            </a:r>
          </a:p>
          <a:p>
            <a:pPr marL="1600200" marR="0" lvl="3" indent="-228600" algn="l" defTabSz="914400" rtl="0" eaLnBrk="0" fontAlgn="base" latinLnBrk="0" hangingPunct="0">
              <a:lnSpc>
                <a:spcPct val="100000"/>
              </a:lnSpc>
              <a:spcBef>
                <a:spcPct val="20000"/>
              </a:spcBef>
              <a:spcAft>
                <a:spcPct val="0"/>
              </a:spcAft>
              <a:buClrTx/>
              <a:buSzTx/>
              <a:buFontTx/>
              <a:buChar char="–"/>
              <a:defRPr/>
            </a:pPr>
            <a:r>
              <a:rPr kumimoji="0" lang="zh-CN" altLang="en-US"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经常在一起使用的属性从</a:t>
            </a:r>
            <a:r>
              <a:rPr kumimoji="0" lang="en-US" altLang="zh-CN"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中分解出来形成一个独立的关系，提高系统的效率</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缺点</a:t>
            </a:r>
          </a:p>
          <a:p>
            <a:pPr marL="1600200" marR="0" lvl="3" indent="-228600" algn="l" defTabSz="914400" rtl="0" eaLnBrk="0" fontAlgn="base" latinLnBrk="0" hangingPunct="0">
              <a:lnSpc>
                <a:spcPct val="100000"/>
              </a:lnSpc>
              <a:spcBef>
                <a:spcPct val="20000"/>
              </a:spcBef>
              <a:spcAft>
                <a:spcPct val="0"/>
              </a:spcAft>
              <a:buClrTx/>
              <a:buSzTx/>
              <a:buFontTx/>
              <a:buChar char="–"/>
              <a:defRPr/>
            </a:pPr>
            <a:r>
              <a:rPr kumimoji="0" lang="zh-CN" altLang="en-US"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可能使另一些事务不得不执行连接操作，从而降低了效率</a:t>
            </a:r>
          </a:p>
        </p:txBody>
      </p:sp>
      <p:sp>
        <p:nvSpPr>
          <p:cNvPr id="485382" name="Rectangle 6"/>
          <p:cNvSpPr/>
          <p:nvPr/>
        </p:nvSpPr>
        <p:spPr>
          <a:xfrm>
            <a:off x="539750" y="2413000"/>
            <a:ext cx="8604250" cy="2887663"/>
          </a:xfrm>
          <a:prstGeom prst="rect">
            <a:avLst/>
          </a:prstGeom>
          <a:solidFill>
            <a:srgbClr val="FFFFFF"/>
          </a:solid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垂直分解使用范围</a:t>
            </a:r>
            <a:endParaRPr kumimoji="0" lang="en-US" altLang="zh-CN"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1600200" marR="0" lvl="3" indent="-228600" algn="l" defTabSz="914400" rtl="0" eaLnBrk="0" fontAlgn="base" latinLnBrk="0" hangingPunct="0">
              <a:lnSpc>
                <a:spcPct val="100000"/>
              </a:lnSpc>
              <a:spcBef>
                <a:spcPct val="20000"/>
              </a:spcBef>
              <a:spcAft>
                <a:spcPct val="0"/>
              </a:spcAft>
              <a:buClrTx/>
              <a:buSzTx/>
              <a:buFontTx/>
              <a:buChar char="–"/>
              <a:defRPr/>
            </a:pPr>
            <a:r>
              <a:rPr kumimoji="0" lang="zh-CN" altLang="en-US"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取决于分解后</a:t>
            </a:r>
            <a:r>
              <a:rPr kumimoji="0" lang="en-US" altLang="zh-CN"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上的所有事务的总效率是否得到了提高</a:t>
            </a:r>
          </a:p>
        </p:txBody>
      </p:sp>
      <p:sp>
        <p:nvSpPr>
          <p:cNvPr id="485384" name="Rectangle 8"/>
          <p:cNvSpPr/>
          <p:nvPr/>
        </p:nvSpPr>
        <p:spPr>
          <a:xfrm>
            <a:off x="539750" y="3273425"/>
            <a:ext cx="8604250" cy="1955800"/>
          </a:xfrm>
          <a:prstGeom prst="rect">
            <a:avLst/>
          </a:prstGeom>
          <a:solidFill>
            <a:srgbClr val="FFFFFF"/>
          </a:solid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垂直分解方法</a:t>
            </a:r>
          </a:p>
          <a:p>
            <a:pPr marL="1600200" marR="0" lvl="3" indent="-228600" algn="l" defTabSz="914400" rtl="0" eaLnBrk="0" fontAlgn="base" latinLnBrk="0" hangingPunct="0">
              <a:lnSpc>
                <a:spcPct val="100000"/>
              </a:lnSpc>
              <a:spcBef>
                <a:spcPct val="20000"/>
              </a:spcBef>
              <a:spcAft>
                <a:spcPct val="0"/>
              </a:spcAft>
              <a:buClrTx/>
              <a:buSzTx/>
              <a:buFontTx/>
              <a:buChar char="–"/>
              <a:defRPr/>
            </a:pPr>
            <a:r>
              <a:rPr kumimoji="0" lang="zh-CN" altLang="en-US"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简单情况：直观分解</a:t>
            </a:r>
          </a:p>
          <a:p>
            <a:pPr marL="1600200" marR="0" lvl="3" indent="-228600" algn="l" defTabSz="914400" rtl="0" eaLnBrk="0" fontAlgn="base" latinLnBrk="0" hangingPunct="0">
              <a:lnSpc>
                <a:spcPct val="100000"/>
              </a:lnSpc>
              <a:spcBef>
                <a:spcPct val="20000"/>
              </a:spcBef>
              <a:spcAft>
                <a:spcPct val="0"/>
              </a:spcAft>
              <a:buClrTx/>
              <a:buSzTx/>
              <a:buFontTx/>
              <a:buChar char="–"/>
              <a:defRPr/>
            </a:pPr>
            <a:r>
              <a:rPr kumimoji="0" lang="zh-CN" altLang="en-US"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复杂情况：用关系模式分解算法</a:t>
            </a:r>
          </a:p>
        </p:txBody>
      </p:sp>
      <p:sp>
        <p:nvSpPr>
          <p:cNvPr id="485383" name="Text Box 7"/>
          <p:cNvSpPr txBox="1"/>
          <p:nvPr/>
        </p:nvSpPr>
        <p:spPr>
          <a:xfrm>
            <a:off x="1835150" y="4941888"/>
            <a:ext cx="5113338" cy="831850"/>
          </a:xfrm>
          <a:prstGeom prst="rect">
            <a:avLst/>
          </a:prstGeom>
          <a:solidFill>
            <a:srgbClr val="FFFFCC"/>
          </a:solidFill>
          <a:ln w="9525" cap="flat" cmpd="sng">
            <a:solidFill>
              <a:srgbClr val="FF9900"/>
            </a:solidFill>
            <a:prstDash val="solid"/>
            <a:miter/>
            <a:headEnd type="none" w="med" len="med"/>
            <a:tailEnd type="none" w="med" len="med"/>
          </a:ln>
        </p:spPr>
        <p:txBody>
          <a:bodyPr>
            <a:spAutoFit/>
          </a:bodyPr>
          <a:lstStyle/>
          <a:p>
            <a:pPr marR="0" defTabSz="914400" eaLnBrk="1" hangingPunct="1">
              <a:buClrTx/>
              <a:buSzTx/>
              <a:buFontTx/>
              <a:buNone/>
              <a:defRPr/>
            </a:pPr>
            <a:r>
              <a:rPr kumimoji="0" lang="zh-CN" altLang="en-US" sz="2400" b="0" kern="1200" cap="none" spc="0" normalizeH="0" baseline="0" noProof="1">
                <a:solidFill>
                  <a:srgbClr val="800000"/>
                </a:solidFill>
                <a:effectLst>
                  <a:outerShdw blurRad="38100" dist="38100" dir="2700000">
                    <a:srgbClr val="C0C0C0"/>
                  </a:outerShdw>
                </a:effectLst>
                <a:latin typeface="楷体_GB2312" pitchFamily="49" charset="-122"/>
                <a:ea typeface="楷体_GB2312" pitchFamily="49" charset="-122"/>
                <a:cs typeface="+mn-cs"/>
              </a:rPr>
              <a:t>垂直分解必须不损失关系模式的语义</a:t>
            </a:r>
            <a:r>
              <a:rPr kumimoji="0" lang="en-US" altLang="zh-CN" sz="2400" b="0" kern="1200" cap="none" spc="0" normalizeH="0" baseline="0" noProof="1">
                <a:solidFill>
                  <a:srgbClr val="800000"/>
                </a:solidFill>
                <a:effectLst>
                  <a:outerShdw blurRad="38100" dist="38100" dir="2700000">
                    <a:srgbClr val="C0C0C0"/>
                  </a:outerShdw>
                </a:effectLst>
                <a:latin typeface="楷体_GB2312" pitchFamily="49" charset="-122"/>
                <a:ea typeface="楷体_GB2312" pitchFamily="49" charset="-122"/>
                <a:cs typeface="+mn-cs"/>
              </a:rPr>
              <a:t>(</a:t>
            </a:r>
            <a:r>
              <a:rPr kumimoji="0" lang="zh-CN" altLang="en-US" sz="2400" b="0" kern="1200" cap="none" spc="0" normalizeH="0" baseline="0" noProof="1">
                <a:solidFill>
                  <a:srgbClr val="FF0000"/>
                </a:solidFill>
                <a:effectLst>
                  <a:outerShdw blurRad="38100" dist="38100" dir="2700000">
                    <a:srgbClr val="C0C0C0"/>
                  </a:outerShdw>
                </a:effectLst>
                <a:latin typeface="楷体_GB2312" pitchFamily="49" charset="-122"/>
                <a:ea typeface="楷体_GB2312" pitchFamily="49" charset="-122"/>
                <a:cs typeface="+mn-cs"/>
              </a:rPr>
              <a:t>保持无损连接性和保持函数依赖</a:t>
            </a:r>
            <a:r>
              <a:rPr kumimoji="0" lang="en-US" altLang="zh-CN" sz="2400" b="0" kern="1200" cap="none" spc="0" normalizeH="0" baseline="0" noProof="1">
                <a:solidFill>
                  <a:srgbClr val="800000"/>
                </a:solidFill>
                <a:effectLst>
                  <a:outerShdw blurRad="38100" dist="38100" dir="2700000">
                    <a:srgbClr val="C0C0C0"/>
                  </a:outerShdw>
                </a:effectLst>
                <a:latin typeface="楷体_GB2312" pitchFamily="49" charset="-122"/>
                <a:ea typeface="楷体_GB2312" pitchFamily="49" charset="-122"/>
                <a:cs typeface="+mn-cs"/>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85381">
                                            <p:txEl>
                                              <p:pRg st="3" end="3"/>
                                            </p:txEl>
                                          </p:spTgt>
                                        </p:tgtEl>
                                        <p:attrNameLst>
                                          <p:attrName>style.visibility</p:attrName>
                                        </p:attrNameLst>
                                      </p:cBhvr>
                                      <p:to>
                                        <p:strVal val="visible"/>
                                      </p:to>
                                    </p:set>
                                    <p:animEffect transition="in" filter="box(in)">
                                      <p:cBhvr>
                                        <p:cTn id="7" dur="500"/>
                                        <p:tgtEl>
                                          <p:spTgt spid="485381">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85381">
                                            <p:txEl>
                                              <p:pRg st="4" end="4"/>
                                            </p:txEl>
                                          </p:spTgt>
                                        </p:tgtEl>
                                        <p:attrNameLst>
                                          <p:attrName>style.visibility</p:attrName>
                                        </p:attrNameLst>
                                      </p:cBhvr>
                                      <p:to>
                                        <p:strVal val="visible"/>
                                      </p:to>
                                    </p:set>
                                    <p:animEffect transition="in" filter="box(in)">
                                      <p:cBhvr>
                                        <p:cTn id="12" dur="500"/>
                                        <p:tgtEl>
                                          <p:spTgt spid="485381">
                                            <p:txEl>
                                              <p:pRg st="4" end="4"/>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485381">
                                            <p:txEl>
                                              <p:pRg st="5" end="5"/>
                                            </p:txEl>
                                          </p:spTgt>
                                        </p:tgtEl>
                                        <p:attrNameLst>
                                          <p:attrName>style.visibility</p:attrName>
                                        </p:attrNameLst>
                                      </p:cBhvr>
                                      <p:to>
                                        <p:strVal val="visible"/>
                                      </p:to>
                                    </p:set>
                                    <p:animEffect transition="in" filter="box(in)">
                                      <p:cBhvr>
                                        <p:cTn id="15" dur="500"/>
                                        <p:tgtEl>
                                          <p:spTgt spid="485381">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485381">
                                            <p:txEl>
                                              <p:pRg st="6" end="6"/>
                                            </p:txEl>
                                          </p:spTgt>
                                        </p:tgtEl>
                                        <p:attrNameLst>
                                          <p:attrName>style.visibility</p:attrName>
                                        </p:attrNameLst>
                                      </p:cBhvr>
                                      <p:to>
                                        <p:strVal val="visible"/>
                                      </p:to>
                                    </p:set>
                                    <p:animEffect transition="in" filter="box(in)">
                                      <p:cBhvr>
                                        <p:cTn id="20" dur="500"/>
                                        <p:tgtEl>
                                          <p:spTgt spid="485381">
                                            <p:txEl>
                                              <p:pRg st="6" end="6"/>
                                            </p:txEl>
                                          </p:spTgt>
                                        </p:tgtEl>
                                      </p:cBhvr>
                                    </p:animEffect>
                                  </p:childTnLst>
                                </p:cTn>
                              </p:par>
                              <p:par>
                                <p:cTn id="21" presetID="4" presetClass="entr" presetSubtype="16" fill="hold" nodeType="withEffect">
                                  <p:stCondLst>
                                    <p:cond delay="0"/>
                                  </p:stCondLst>
                                  <p:childTnLst>
                                    <p:set>
                                      <p:cBhvr>
                                        <p:cTn id="22" dur="1" fill="hold">
                                          <p:stCondLst>
                                            <p:cond delay="0"/>
                                          </p:stCondLst>
                                        </p:cTn>
                                        <p:tgtEl>
                                          <p:spTgt spid="485381">
                                            <p:txEl>
                                              <p:pRg st="7" end="7"/>
                                            </p:txEl>
                                          </p:spTgt>
                                        </p:tgtEl>
                                        <p:attrNameLst>
                                          <p:attrName>style.visibility</p:attrName>
                                        </p:attrNameLst>
                                      </p:cBhvr>
                                      <p:to>
                                        <p:strVal val="visible"/>
                                      </p:to>
                                    </p:set>
                                    <p:animEffect transition="in" filter="box(in)">
                                      <p:cBhvr>
                                        <p:cTn id="23" dur="500"/>
                                        <p:tgtEl>
                                          <p:spTgt spid="485381">
                                            <p:txEl>
                                              <p:pRg st="7" end="7"/>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485382"/>
                                        </p:tgtEl>
                                        <p:attrNameLst>
                                          <p:attrName>style.visibility</p:attrName>
                                        </p:attrNameLst>
                                      </p:cBhvr>
                                      <p:to>
                                        <p:strVal val="visible"/>
                                      </p:to>
                                    </p:set>
                                    <p:animEffect transition="in" filter="box(in)">
                                      <p:cBhvr>
                                        <p:cTn id="28" dur="500"/>
                                        <p:tgtEl>
                                          <p:spTgt spid="485382"/>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grpId="0" nodeType="clickEffect">
                                  <p:stCondLst>
                                    <p:cond delay="0"/>
                                  </p:stCondLst>
                                  <p:childTnLst>
                                    <p:set>
                                      <p:cBhvr>
                                        <p:cTn id="32" dur="1" fill="hold">
                                          <p:stCondLst>
                                            <p:cond delay="0"/>
                                          </p:stCondLst>
                                        </p:cTn>
                                        <p:tgtEl>
                                          <p:spTgt spid="485384"/>
                                        </p:tgtEl>
                                        <p:attrNameLst>
                                          <p:attrName>style.visibility</p:attrName>
                                        </p:attrNameLst>
                                      </p:cBhvr>
                                      <p:to>
                                        <p:strVal val="visible"/>
                                      </p:to>
                                    </p:set>
                                    <p:animEffect transition="in" filter="box(in)">
                                      <p:cBhvr>
                                        <p:cTn id="33" dur="500"/>
                                        <p:tgtEl>
                                          <p:spTgt spid="485384"/>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485383"/>
                                        </p:tgtEl>
                                        <p:attrNameLst>
                                          <p:attrName>style.visibility</p:attrName>
                                        </p:attrNameLst>
                                      </p:cBhvr>
                                      <p:to>
                                        <p:strVal val="visible"/>
                                      </p:to>
                                    </p:set>
                                    <p:anim calcmode="lin" valueType="num">
                                      <p:cBhvr>
                                        <p:cTn id="38" dur="500" fill="hold"/>
                                        <p:tgtEl>
                                          <p:spTgt spid="485383"/>
                                        </p:tgtEl>
                                        <p:attrNameLst>
                                          <p:attrName>ppt_x</p:attrName>
                                        </p:attrNameLst>
                                      </p:cBhvr>
                                      <p:tavLst>
                                        <p:tav tm="0">
                                          <p:val>
                                            <p:strVal val="#ppt_x"/>
                                          </p:val>
                                        </p:tav>
                                        <p:tav tm="100000">
                                          <p:val>
                                            <p:strVal val="#ppt_x"/>
                                          </p:val>
                                        </p:tav>
                                      </p:tavLst>
                                    </p:anim>
                                    <p:anim calcmode="lin" valueType="num">
                                      <p:cBhvr>
                                        <p:cTn id="39" dur="500" fill="hold"/>
                                        <p:tgtEl>
                                          <p:spTgt spid="4853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382" grpId="0" animBg="1"/>
      <p:bldP spid="485384" grpId="0" animBg="1"/>
      <p:bldP spid="485383" grpId="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4"/>
          <p:cNvSpPr/>
          <p:nvPr/>
        </p:nvSpPr>
        <p:spPr>
          <a:xfrm>
            <a:off x="0" y="0"/>
            <a:ext cx="8353425" cy="1223963"/>
          </a:xfrm>
          <a:prstGeom prst="rect">
            <a:avLst/>
          </a:prstGeom>
          <a:solidFill>
            <a:schemeClr val="bg1"/>
          </a:solid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342900" marR="0" lvl="0" indent="-342900" algn="l" defTabSz="914400" rtl="0" eaLnBrk="0" fontAlgn="base" latinLnBrk="0" hangingPunct="0">
              <a:lnSpc>
                <a:spcPct val="90000"/>
              </a:lnSpc>
              <a:spcBef>
                <a:spcPct val="0"/>
              </a:spcBef>
              <a:spcAft>
                <a:spcPct val="0"/>
              </a:spcAft>
              <a:buClrTx/>
              <a:buSzTx/>
              <a:buFontTx/>
              <a:buNone/>
              <a:defRPr/>
            </a:pP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教师关系模式</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职工号</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姓名</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性别</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住址</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出生日期</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342900" marR="0" lvl="0" indent="-342900" algn="l" defTabSz="914400" rtl="0" eaLnBrk="0" fontAlgn="base" latinLnBrk="0" hangingPunct="0">
              <a:lnSpc>
                <a:spcPct val="90000"/>
              </a:lnSpc>
              <a:spcBef>
                <a:spcPct val="0"/>
              </a:spcBef>
              <a:spcAft>
                <a:spcPct val="0"/>
              </a:spcAft>
              <a:buClrTx/>
              <a:buSzTx/>
              <a:buFontTx/>
              <a:buNone/>
              <a:defRPr/>
            </a:pP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婚姻状况</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学历</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学位</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政治面貌</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职称</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职务</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工资</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342900" marR="0" lvl="0" indent="-342900" algn="l" defTabSz="914400" rtl="0" eaLnBrk="0" fontAlgn="base" latinLnBrk="0" hangingPunct="0">
              <a:lnSpc>
                <a:spcPct val="90000"/>
              </a:lnSpc>
              <a:spcBef>
                <a:spcPct val="0"/>
              </a:spcBef>
              <a:spcAft>
                <a:spcPct val="0"/>
              </a:spcAft>
              <a:buClrTx/>
              <a:buSzTx/>
              <a:buFontTx/>
              <a:buNone/>
              <a:defRPr/>
            </a:pP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工龄</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教学效果</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p:txBody>
      </p:sp>
      <p:sp>
        <p:nvSpPr>
          <p:cNvPr id="523269" name="Rectangle 5"/>
          <p:cNvSpPr/>
          <p:nvPr/>
        </p:nvSpPr>
        <p:spPr>
          <a:xfrm>
            <a:off x="611188" y="2276475"/>
            <a:ext cx="7632700" cy="865188"/>
          </a:xfrm>
          <a:prstGeom prst="rect">
            <a:avLst/>
          </a:prstGeom>
          <a:solidFill>
            <a:schemeClr val="bg1"/>
          </a:solid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342900" marR="0" lvl="0" indent="-342900" algn="l" defTabSz="914400" rtl="0" eaLnBrk="0" fontAlgn="base" latinLnBrk="0" hangingPunct="0">
              <a:lnSpc>
                <a:spcPct val="90000"/>
              </a:lnSpc>
              <a:spcBef>
                <a:spcPct val="0"/>
              </a:spcBef>
              <a:spcAft>
                <a:spcPct val="0"/>
              </a:spcAft>
              <a:buClrTx/>
              <a:buSzTx/>
              <a:buFontTx/>
              <a:buNone/>
              <a:defRPr/>
            </a:pPr>
            <a:r>
              <a:rPr kumimoji="0" lang="zh-CN" altLang="en-US"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教师关系模式</a:t>
            </a:r>
            <a:r>
              <a:rPr kumimoji="0" lang="en-US" altLang="zh-CN"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zh-CN" altLang="en-US"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职工号</a:t>
            </a:r>
            <a:r>
              <a:rPr kumimoji="0" lang="en-US" altLang="zh-CN"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姓名</a:t>
            </a:r>
            <a:r>
              <a:rPr kumimoji="0" lang="en-US" altLang="zh-CN"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性别</a:t>
            </a:r>
            <a:r>
              <a:rPr kumimoji="0" lang="en-US" altLang="zh-CN"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住址</a:t>
            </a:r>
            <a:r>
              <a:rPr kumimoji="0" lang="en-US" altLang="zh-CN"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出生日期</a:t>
            </a:r>
            <a:r>
              <a:rPr kumimoji="0" lang="en-US" altLang="zh-CN"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342900" marR="0" lvl="0" indent="-342900" algn="l" defTabSz="914400" rtl="0" eaLnBrk="0" fontAlgn="base" latinLnBrk="0" hangingPunct="0">
              <a:lnSpc>
                <a:spcPct val="90000"/>
              </a:lnSpc>
              <a:spcBef>
                <a:spcPct val="0"/>
              </a:spcBef>
              <a:spcAft>
                <a:spcPct val="0"/>
              </a:spcAft>
              <a:buClrTx/>
              <a:buSzTx/>
              <a:buFontTx/>
              <a:buNone/>
              <a:defRPr/>
            </a:pPr>
            <a:r>
              <a:rPr kumimoji="0" lang="zh-CN" altLang="en-US"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婚姻状况</a:t>
            </a:r>
            <a:r>
              <a:rPr kumimoji="0" lang="en-US" altLang="zh-CN"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政治面貌</a:t>
            </a:r>
            <a:r>
              <a:rPr kumimoji="0" lang="en-US" altLang="zh-CN"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p:txBody>
      </p:sp>
      <p:sp>
        <p:nvSpPr>
          <p:cNvPr id="523270" name="Rectangle 6"/>
          <p:cNvSpPr/>
          <p:nvPr/>
        </p:nvSpPr>
        <p:spPr>
          <a:xfrm>
            <a:off x="611188" y="3789363"/>
            <a:ext cx="8353425" cy="576263"/>
          </a:xfrm>
          <a:prstGeom prst="rect">
            <a:avLst/>
          </a:prstGeom>
          <a:solidFill>
            <a:schemeClr val="bg1"/>
          </a:solid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342900" marR="0" lvl="0" indent="-342900" algn="l" defTabSz="914400" rtl="0" eaLnBrk="0" fontAlgn="base" latinLnBrk="0" hangingPunct="0">
              <a:lnSpc>
                <a:spcPct val="90000"/>
              </a:lnSpc>
              <a:spcBef>
                <a:spcPct val="0"/>
              </a:spcBef>
              <a:spcAft>
                <a:spcPct val="0"/>
              </a:spcAft>
              <a:buClrTx/>
              <a:buSzTx/>
              <a:buFontTx/>
              <a:buNone/>
              <a:defRPr/>
            </a:pPr>
            <a:r>
              <a:rPr kumimoji="0" lang="zh-CN" altLang="en-US"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教师关系模式</a:t>
            </a:r>
            <a:r>
              <a:rPr kumimoji="0" lang="en-US" altLang="zh-CN"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zh-CN" altLang="en-US"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职工号</a:t>
            </a:r>
            <a:r>
              <a:rPr kumimoji="0" lang="en-US" altLang="zh-CN"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姓名</a:t>
            </a:r>
            <a:r>
              <a:rPr kumimoji="0" lang="en-US" altLang="zh-CN"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学历</a:t>
            </a:r>
            <a:r>
              <a:rPr kumimoji="0" lang="en-US" altLang="zh-CN"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学位</a:t>
            </a:r>
            <a:r>
              <a:rPr kumimoji="0" lang="en-US" altLang="zh-CN"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职称</a:t>
            </a:r>
            <a:r>
              <a:rPr kumimoji="0" lang="en-US" altLang="zh-CN"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教学效果</a:t>
            </a:r>
            <a:r>
              <a:rPr kumimoji="0" lang="en-US" altLang="zh-CN"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p:txBody>
      </p:sp>
      <p:sp>
        <p:nvSpPr>
          <p:cNvPr id="523271" name="Rectangle 7"/>
          <p:cNvSpPr/>
          <p:nvPr/>
        </p:nvSpPr>
        <p:spPr>
          <a:xfrm>
            <a:off x="611188" y="5013325"/>
            <a:ext cx="8353425" cy="576263"/>
          </a:xfrm>
          <a:prstGeom prst="rect">
            <a:avLst/>
          </a:prstGeom>
          <a:solidFill>
            <a:schemeClr val="bg1"/>
          </a:solid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342900" marR="0" lvl="0" indent="-342900" algn="l" defTabSz="914400" rtl="0" eaLnBrk="0" fontAlgn="base" latinLnBrk="0" hangingPunct="0">
              <a:lnSpc>
                <a:spcPct val="90000"/>
              </a:lnSpc>
              <a:spcBef>
                <a:spcPct val="0"/>
              </a:spcBef>
              <a:spcAft>
                <a:spcPct val="0"/>
              </a:spcAft>
              <a:buClrTx/>
              <a:buSzTx/>
              <a:buFontTx/>
              <a:buNone/>
              <a:defRPr/>
            </a:pPr>
            <a:r>
              <a:rPr kumimoji="0" lang="zh-CN" altLang="en-US"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教师关系模式</a:t>
            </a:r>
            <a:r>
              <a:rPr kumimoji="0" lang="en-US" altLang="zh-CN"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3(</a:t>
            </a:r>
            <a:r>
              <a:rPr kumimoji="0" lang="zh-CN" altLang="en-US"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职工号</a:t>
            </a:r>
            <a:r>
              <a:rPr kumimoji="0" lang="en-US" altLang="zh-CN"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姓名</a:t>
            </a:r>
            <a:r>
              <a:rPr kumimoji="0" lang="en-US" altLang="zh-CN"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工资</a:t>
            </a:r>
            <a:r>
              <a:rPr kumimoji="0" lang="en-US" altLang="zh-CN"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工龄</a:t>
            </a:r>
            <a:r>
              <a:rPr kumimoji="0" lang="en-US" altLang="zh-CN"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职务</a:t>
            </a:r>
            <a:r>
              <a:rPr kumimoji="0" lang="en-US" altLang="zh-CN"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p:txBody>
      </p:sp>
      <p:sp>
        <p:nvSpPr>
          <p:cNvPr id="523272" name="Rectangle 8"/>
          <p:cNvSpPr/>
          <p:nvPr/>
        </p:nvSpPr>
        <p:spPr>
          <a:xfrm>
            <a:off x="684213" y="1773238"/>
            <a:ext cx="1800225" cy="431800"/>
          </a:xfrm>
          <a:prstGeom prst="rect">
            <a:avLst/>
          </a:prstGeom>
          <a:solidFill>
            <a:schemeClr val="bg1"/>
          </a:solid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342900" marR="0" lvl="0" indent="-342900" algn="l" defTabSz="914400" rtl="0" eaLnBrk="0" fontAlgn="base" latinLnBrk="0" hangingPunct="0">
              <a:lnSpc>
                <a:spcPct val="90000"/>
              </a:lnSpc>
              <a:spcBef>
                <a:spcPct val="0"/>
              </a:spcBef>
              <a:spcAft>
                <a:spcPct val="0"/>
              </a:spcAft>
              <a:buClrTx/>
              <a:buSzTx/>
              <a:buFontTx/>
              <a:buNone/>
              <a:defRPr/>
            </a:pPr>
            <a:r>
              <a:rPr kumimoji="0" lang="zh-CN" altLang="en-US"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人事部门：</a:t>
            </a:r>
            <a:endParaRPr kumimoji="0" lang="en-US" altLang="zh-CN"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p:txBody>
      </p:sp>
      <p:sp>
        <p:nvSpPr>
          <p:cNvPr id="523273" name="Rectangle 9"/>
          <p:cNvSpPr/>
          <p:nvPr/>
        </p:nvSpPr>
        <p:spPr>
          <a:xfrm>
            <a:off x="684213" y="3284538"/>
            <a:ext cx="1800225" cy="431800"/>
          </a:xfrm>
          <a:prstGeom prst="rect">
            <a:avLst/>
          </a:prstGeom>
          <a:solidFill>
            <a:schemeClr val="bg1"/>
          </a:solid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342900" marR="0" lvl="0" indent="-342900" algn="l" defTabSz="914400" rtl="0" eaLnBrk="0" fontAlgn="base" latinLnBrk="0" hangingPunct="0">
              <a:lnSpc>
                <a:spcPct val="90000"/>
              </a:lnSpc>
              <a:spcBef>
                <a:spcPct val="0"/>
              </a:spcBef>
              <a:spcAft>
                <a:spcPct val="0"/>
              </a:spcAft>
              <a:buClrTx/>
              <a:buSzTx/>
              <a:buFontTx/>
              <a:buNone/>
              <a:defRPr/>
            </a:pPr>
            <a:r>
              <a:rPr kumimoji="0" lang="zh-CN" altLang="en-US"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教务部门：</a:t>
            </a:r>
            <a:endParaRPr kumimoji="0" lang="en-US" altLang="zh-CN"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p:txBody>
      </p:sp>
      <p:sp>
        <p:nvSpPr>
          <p:cNvPr id="523274" name="Rectangle 10"/>
          <p:cNvSpPr/>
          <p:nvPr/>
        </p:nvSpPr>
        <p:spPr>
          <a:xfrm>
            <a:off x="611188" y="4508500"/>
            <a:ext cx="1800225" cy="431800"/>
          </a:xfrm>
          <a:prstGeom prst="rect">
            <a:avLst/>
          </a:prstGeom>
          <a:solidFill>
            <a:schemeClr val="bg1"/>
          </a:solid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342900" marR="0" lvl="0" indent="-342900" algn="l" defTabSz="914400" rtl="0" eaLnBrk="0" fontAlgn="base" latinLnBrk="0" hangingPunct="0">
              <a:lnSpc>
                <a:spcPct val="90000"/>
              </a:lnSpc>
              <a:spcBef>
                <a:spcPct val="0"/>
              </a:spcBef>
              <a:spcAft>
                <a:spcPct val="0"/>
              </a:spcAft>
              <a:buClrTx/>
              <a:buSzTx/>
              <a:buFontTx/>
              <a:buNone/>
              <a:defRPr/>
            </a:pPr>
            <a:r>
              <a:rPr kumimoji="0" lang="zh-CN" altLang="en-US"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财务部门</a:t>
            </a:r>
            <a:r>
              <a:rPr kumimoji="0" lang="zh-CN" altLang="en-US"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楷体_GB2312" pitchFamily="49" charset="-122"/>
                <a:ea typeface="华文新魏" panose="02010800040101010101" pitchFamily="2" charset="-122"/>
                <a:cs typeface="楷体_GB2312"/>
              </a:rPr>
              <a:t>：</a:t>
            </a:r>
            <a:endParaRPr kumimoji="0" lang="en-US" altLang="zh-CN"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楷体_GB2312" pitchFamily="49" charset="-122"/>
              <a:ea typeface="华文新魏" panose="02010800040101010101" pitchFamily="2" charset="-122"/>
              <a:cs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23269"/>
                                        </p:tgtEl>
                                        <p:attrNameLst>
                                          <p:attrName>style.visibility</p:attrName>
                                        </p:attrNameLst>
                                      </p:cBhvr>
                                      <p:to>
                                        <p:strVal val="visible"/>
                                      </p:to>
                                    </p:set>
                                    <p:animEffect transition="in" filter="box(in)">
                                      <p:cBhvr>
                                        <p:cTn id="7" dur="500"/>
                                        <p:tgtEl>
                                          <p:spTgt spid="523269"/>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523270"/>
                                        </p:tgtEl>
                                        <p:attrNameLst>
                                          <p:attrName>style.visibility</p:attrName>
                                        </p:attrNameLst>
                                      </p:cBhvr>
                                      <p:to>
                                        <p:strVal val="visible"/>
                                      </p:to>
                                    </p:set>
                                    <p:animEffect transition="in" filter="box(in)">
                                      <p:cBhvr>
                                        <p:cTn id="10" dur="500"/>
                                        <p:tgtEl>
                                          <p:spTgt spid="523270"/>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523271"/>
                                        </p:tgtEl>
                                        <p:attrNameLst>
                                          <p:attrName>style.visibility</p:attrName>
                                        </p:attrNameLst>
                                      </p:cBhvr>
                                      <p:to>
                                        <p:strVal val="visible"/>
                                      </p:to>
                                    </p:set>
                                    <p:animEffect transition="in" filter="box(in)">
                                      <p:cBhvr>
                                        <p:cTn id="13" dur="500"/>
                                        <p:tgtEl>
                                          <p:spTgt spid="523271"/>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523272"/>
                                        </p:tgtEl>
                                        <p:attrNameLst>
                                          <p:attrName>style.visibility</p:attrName>
                                        </p:attrNameLst>
                                      </p:cBhvr>
                                      <p:to>
                                        <p:strVal val="visible"/>
                                      </p:to>
                                    </p:set>
                                    <p:animEffect transition="in" filter="box(in)">
                                      <p:cBhvr>
                                        <p:cTn id="16" dur="500"/>
                                        <p:tgtEl>
                                          <p:spTgt spid="523272"/>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523273"/>
                                        </p:tgtEl>
                                        <p:attrNameLst>
                                          <p:attrName>style.visibility</p:attrName>
                                        </p:attrNameLst>
                                      </p:cBhvr>
                                      <p:to>
                                        <p:strVal val="visible"/>
                                      </p:to>
                                    </p:set>
                                    <p:animEffect transition="in" filter="box(in)">
                                      <p:cBhvr>
                                        <p:cTn id="19" dur="500"/>
                                        <p:tgtEl>
                                          <p:spTgt spid="523273"/>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523274"/>
                                        </p:tgtEl>
                                        <p:attrNameLst>
                                          <p:attrName>style.visibility</p:attrName>
                                        </p:attrNameLst>
                                      </p:cBhvr>
                                      <p:to>
                                        <p:strVal val="visible"/>
                                      </p:to>
                                    </p:set>
                                    <p:animEffect transition="in" filter="box(in)">
                                      <p:cBhvr>
                                        <p:cTn id="22" dur="500"/>
                                        <p:tgtEl>
                                          <p:spTgt spid="5232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3269" grpId="0" animBg="1"/>
      <p:bldP spid="523270" grpId="0" animBg="1"/>
      <p:bldP spid="523271" grpId="0" animBg="1"/>
      <p:bldP spid="523272" grpId="0" animBg="1"/>
      <p:bldP spid="523273" grpId="0" animBg="1"/>
      <p:bldP spid="523274" grpId="0" animBg="1"/>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4" name="Rectangle 4"/>
          <p:cNvSpPr>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p:spPr>
        <p:txBody>
          <a:bodyPr anchor="ct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n-cs"/>
              </a:rPr>
              <a:t>逻辑数据库设计</a:t>
            </a:r>
          </a:p>
        </p:txBody>
      </p:sp>
      <p:sp>
        <p:nvSpPr>
          <p:cNvPr id="144387" name="Rectangle 5"/>
          <p:cNvSpPr/>
          <p:nvPr/>
        </p:nvSpPr>
        <p:spPr>
          <a:xfrm>
            <a:off x="381000" y="1600200"/>
            <a:ext cx="8229600" cy="4525963"/>
          </a:xfrm>
          <a:prstGeom prst="rect">
            <a:avLst/>
          </a:prstGeom>
          <a:no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逻辑数据库设计的步骤</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C0C0C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形成初始关系数据库模式；</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C0C0C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关系模式规范化；</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C0C0C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关系模式优化；</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定义关系上的完整性和安全性约束；</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C0C0C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子模式定义；</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C0C0C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性能估计。</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1" name="Rectangle 3"/>
          <p:cNvSpPr>
            <a:spLocks noGrp="1"/>
          </p:cNvSpPr>
          <p:nvPr>
            <p:ph type="subTitle" idx="1"/>
          </p:nvPr>
        </p:nvSpPr>
        <p:spPr>
          <a:xfrm>
            <a:off x="381000" y="1600200"/>
            <a:ext cx="8229600" cy="4525963"/>
          </a:xfrm>
        </p:spPr>
        <p:txBody>
          <a:bodyPr vert="horz" wrap="square" lIns="91440" tIns="45720" rIns="91440" bIns="45720" numCol="1" anchor="t" anchorCtr="0" compatLnSpc="1"/>
          <a:lstStyle/>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每个关系模式上的完整性约束分为三类：</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属性上的完整性约束</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多个属性间的完整性约束</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不同关系模式的属性间的完整性约束</a:t>
            </a:r>
          </a:p>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安全性约束分两类：</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属性上的安全性约束</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关系模式上的安全性约束</a:t>
            </a:r>
          </a:p>
        </p:txBody>
      </p:sp>
      <p:sp>
        <p:nvSpPr>
          <p:cNvPr id="485380" name="Rectangle 4"/>
          <p:cNvSpPr>
            <a:spLocks noChangeArrowheads="1"/>
          </p:cNvSpPr>
          <p:nvPr/>
        </p:nvSpPr>
        <p:spPr bwMode="auto">
          <a:xfrm>
            <a:off x="1335088" y="-6350"/>
            <a:ext cx="7812088" cy="1066800"/>
          </a:xfrm>
          <a:prstGeom prst="rect">
            <a:avLst/>
          </a:prstGeom>
          <a:gradFill rotWithShape="0">
            <a:gsLst>
              <a:gs pos="0">
                <a:srgbClr val="3F8DFF"/>
              </a:gs>
              <a:gs pos="100000">
                <a:schemeClr val="bg1"/>
              </a:gs>
            </a:gsLst>
            <a:path path="rect">
              <a:fillToRect l="100000" b="100000"/>
            </a:path>
          </a:gradFill>
          <a:ln w="9525">
            <a:noFill/>
            <a:miter lim="800000"/>
          </a:ln>
        </p:spPr>
        <p:txBody>
          <a:bodyPr anchor="ct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sym typeface="+mn-ea"/>
              </a:rPr>
              <a:t>5.4 </a:t>
            </a: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sym typeface="+mn-ea"/>
              </a:rPr>
              <a:t>定义完整性和安全性约束</a:t>
            </a:r>
            <a:endParaRPr kumimoji="0" lang="zh-CN" altLang="en-US" sz="4400" b="1" i="0" u="none" strike="noStrike" kern="120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n-cs"/>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2" name="Rectangle 4"/>
          <p:cNvSpPr>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p:spPr>
        <p:txBody>
          <a:bodyPr anchor="ct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n-cs"/>
              </a:rPr>
              <a:t>逻辑数据库设计</a:t>
            </a:r>
          </a:p>
        </p:txBody>
      </p:sp>
      <p:sp>
        <p:nvSpPr>
          <p:cNvPr id="146435" name="Rectangle 5"/>
          <p:cNvSpPr/>
          <p:nvPr/>
        </p:nvSpPr>
        <p:spPr>
          <a:xfrm>
            <a:off x="381000" y="1600200"/>
            <a:ext cx="8229600" cy="4525963"/>
          </a:xfrm>
          <a:prstGeom prst="rect">
            <a:avLst/>
          </a:prstGeom>
          <a:no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逻辑数据库设计的步骤</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C0C0C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形成初始关系数据库模式；</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C0C0C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关系模式规范化；</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C0C0C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关系模式优化；</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C0C0C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定义关系上的完整性和安全性约束；</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子模式定义；</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C0C0C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性能估计</a:t>
            </a:r>
            <a:r>
              <a:rPr kumimoji="0" lang="zh-CN" altLang="en-US" sz="2800" b="0" i="0" u="none" strike="noStrike" kern="1200" cap="none" spc="0" normalizeH="0" baseline="0" noProof="1">
                <a:ln>
                  <a:noFill/>
                </a:ln>
                <a:solidFill>
                  <a:srgbClr val="C0C0C0"/>
                </a:solidFill>
                <a:effectLst>
                  <a:outerShdw blurRad="38100" dist="38100" dir="2700000" algn="tl">
                    <a:srgbClr val="C0C0C0"/>
                  </a:outerShdw>
                </a:effectLst>
                <a:uLnTx/>
                <a:uFillTx/>
                <a:latin typeface="+mn-lt"/>
                <a:ea typeface="华文新魏" panose="02010800040101010101" pitchFamily="2" charset="-122"/>
                <a:cs typeface="楷体_GB2312"/>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p:cNvSpPr>
          <p:nvPr>
            <p:ph type="subTitle" idx="1"/>
          </p:nvPr>
        </p:nvSpPr>
        <p:spPr>
          <a:xfrm>
            <a:off x="381000" y="1600200"/>
            <a:ext cx="8229600" cy="9652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多值属性的变换</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例</a:t>
            </a:r>
          </a:p>
        </p:txBody>
      </p:sp>
      <p:sp>
        <p:nvSpPr>
          <p:cNvPr id="368645" name="Text Box 5"/>
          <p:cNvSpPr txBox="1">
            <a:spLocks noChangeArrowheads="1"/>
          </p:cNvSpPr>
          <p:nvPr/>
        </p:nvSpPr>
        <p:spPr bwMode="auto">
          <a:xfrm>
            <a:off x="6324600" y="3733800"/>
            <a:ext cx="1514475" cy="1196975"/>
          </a:xfrm>
          <a:prstGeom prst="rect">
            <a:avLst/>
          </a:prstGeom>
          <a:noFill/>
          <a:ln w="9525">
            <a:solidFill>
              <a:schemeClr val="tx1"/>
            </a:solidFill>
            <a:miter lim="800000"/>
          </a:ln>
          <a:effectLst/>
        </p:spPr>
        <p:txBody>
          <a:bodyPr wrap="none">
            <a:spAutoFit/>
          </a:bodyPr>
          <a:lstStyle/>
          <a:p>
            <a:pPr marR="0" defTabSz="914400" eaLnBrk="1" hangingPunct="1">
              <a:buClrTx/>
              <a:buSzTx/>
              <a:buFontTx/>
              <a:buNone/>
              <a:defRPr/>
            </a:pPr>
            <a:r>
              <a:rPr kumimoji="0" lang="en-US" altLang="zh-CN" sz="24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S(</a:t>
            </a:r>
            <a:r>
              <a:rPr kumimoji="0" lang="en-US" altLang="zh-CN" sz="2400" u="sng"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K</a:t>
            </a:r>
            <a:r>
              <a:rPr kumimoji="0" lang="en-US" altLang="zh-CN" sz="24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,F)</a:t>
            </a:r>
          </a:p>
          <a:p>
            <a:pPr marR="0" defTabSz="914400" eaLnBrk="1" hangingPunct="1">
              <a:buClrTx/>
              <a:buSzTx/>
              <a:buFontTx/>
              <a:buNone/>
              <a:defRPr/>
            </a:pPr>
            <a:r>
              <a:rPr kumimoji="0" lang="en-US" altLang="zh-CN" sz="24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T</a:t>
            </a:r>
            <a:r>
              <a:rPr kumimoji="0" lang="en-US" altLang="zh-CN" sz="2400" kern="1200" cap="none" spc="0" normalizeH="0" baseline="-2500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1</a:t>
            </a:r>
            <a:r>
              <a:rPr kumimoji="0" lang="en-US" altLang="zh-CN" sz="24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t>
            </a:r>
            <a:r>
              <a:rPr kumimoji="0" lang="en-US" altLang="zh-CN" sz="2400" u="sng"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K</a:t>
            </a:r>
            <a:r>
              <a:rPr kumimoji="0" lang="en-US" altLang="zh-CN" sz="24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t>
            </a:r>
            <a:r>
              <a:rPr kumimoji="0" lang="en-US" altLang="zh-CN" sz="2400" u="sng"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B</a:t>
            </a:r>
            <a:r>
              <a:rPr kumimoji="0" lang="en-US" altLang="zh-CN" sz="24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t>
            </a:r>
            <a:r>
              <a:rPr kumimoji="0" lang="en-US" altLang="zh-CN" sz="2400" u="sng"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C</a:t>
            </a:r>
            <a:r>
              <a:rPr kumimoji="0" lang="en-US" altLang="zh-CN" sz="24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t>
            </a:r>
          </a:p>
          <a:p>
            <a:pPr marR="0" defTabSz="914400" eaLnBrk="1" hangingPunct="1">
              <a:buClrTx/>
              <a:buSzTx/>
              <a:buFontTx/>
              <a:buNone/>
              <a:defRPr/>
            </a:pPr>
            <a:r>
              <a:rPr kumimoji="0" lang="en-US" altLang="zh-CN" sz="24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T2(</a:t>
            </a:r>
            <a:r>
              <a:rPr kumimoji="0" lang="en-US" altLang="zh-CN" sz="2400" u="sng"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K</a:t>
            </a:r>
            <a:r>
              <a:rPr kumimoji="0" lang="en-US" altLang="zh-CN" sz="24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t>
            </a:r>
            <a:r>
              <a:rPr kumimoji="0" lang="en-US" altLang="zh-CN" sz="2400" u="sng"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D</a:t>
            </a:r>
            <a:r>
              <a:rPr kumimoji="0" lang="en-US" altLang="zh-CN" sz="24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t>
            </a:r>
          </a:p>
        </p:txBody>
      </p:sp>
      <p:sp>
        <p:nvSpPr>
          <p:cNvPr id="368646" name="AutoShape 6"/>
          <p:cNvSpPr/>
          <p:nvPr/>
        </p:nvSpPr>
        <p:spPr>
          <a:xfrm>
            <a:off x="4419600" y="4191000"/>
            <a:ext cx="1371600" cy="152400"/>
          </a:xfrm>
          <a:prstGeom prst="rightArrow">
            <a:avLst>
              <a:gd name="adj1" fmla="val 50000"/>
              <a:gd name="adj2" fmla="val 225000"/>
            </a:avLst>
          </a:prstGeom>
          <a:solidFill>
            <a:srgbClr val="FF0000"/>
          </a:solidFill>
          <a:ln w="9525" cap="flat" cmpd="sng">
            <a:solidFill>
              <a:schemeClr val="tx1"/>
            </a:solidFill>
            <a:prstDash val="solid"/>
            <a:miter/>
            <a:headEnd type="none" w="med" len="med"/>
            <a:tailEnd type="none" w="med" len="med"/>
          </a:ln>
        </p:spPr>
        <p:txBody>
          <a:bodyPr wrap="none" anchor="ct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grpSp>
        <p:nvGrpSpPr>
          <p:cNvPr id="4" name="组合 3"/>
          <p:cNvGrpSpPr/>
          <p:nvPr/>
        </p:nvGrpSpPr>
        <p:grpSpPr>
          <a:xfrm>
            <a:off x="1547813" y="2935288"/>
            <a:ext cx="1608137" cy="2663825"/>
            <a:chOff x="4716016" y="1124744"/>
            <a:chExt cx="1608584" cy="2664296"/>
          </a:xfrm>
        </p:grpSpPr>
        <p:sp>
          <p:nvSpPr>
            <p:cNvPr id="2" name="矩形 1"/>
            <p:cNvSpPr/>
            <p:nvPr/>
          </p:nvSpPr>
          <p:spPr>
            <a:xfrm>
              <a:off x="4716016" y="1124744"/>
              <a:ext cx="1608584" cy="431876"/>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000" b="1" i="0" u="none" strike="noStrike" kern="1200" cap="none" spc="0" normalizeH="0" baseline="0" noProof="1">
                  <a:ln>
                    <a:noFill/>
                  </a:ln>
                  <a:solidFill>
                    <a:schemeClr val="tx1"/>
                  </a:solidFill>
                  <a:effectLst/>
                  <a:uLnTx/>
                  <a:uFillTx/>
                  <a:latin typeface="+mn-lt"/>
                  <a:ea typeface="+mn-ea"/>
                  <a:cs typeface="+mn-cs"/>
                </a:rPr>
                <a:t>E</a:t>
              </a:r>
            </a:p>
          </p:txBody>
        </p:sp>
        <p:sp>
          <p:nvSpPr>
            <p:cNvPr id="3" name="矩形 2"/>
            <p:cNvSpPr/>
            <p:nvPr/>
          </p:nvSpPr>
          <p:spPr>
            <a:xfrm>
              <a:off x="4716016" y="1556620"/>
              <a:ext cx="1608584" cy="22324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000" b="1" i="0" u="sng" strike="noStrike" kern="1200" cap="none" spc="0" normalizeH="0" baseline="0" noProof="1">
                  <a:ln>
                    <a:noFill/>
                  </a:ln>
                  <a:solidFill>
                    <a:schemeClr val="tx1"/>
                  </a:solidFill>
                  <a:effectLst/>
                  <a:uLnTx/>
                  <a:uFillTx/>
                  <a:latin typeface="+mn-lt"/>
                  <a:ea typeface="+mn-ea"/>
                  <a:cs typeface="+mn-cs"/>
                </a:rPr>
                <a:t>K</a:t>
              </a:r>
            </a:p>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000" b="1" i="0" u="none" strike="noStrike" kern="1200" cap="none" spc="0" normalizeH="0" baseline="0" noProof="1">
                  <a:ln>
                    <a:noFill/>
                  </a:ln>
                  <a:solidFill>
                    <a:srgbClr val="FF0000"/>
                  </a:solidFill>
                  <a:effectLst/>
                  <a:uLnTx/>
                  <a:uFillTx/>
                  <a:latin typeface="+mn-lt"/>
                  <a:ea typeface="+mn-ea"/>
                  <a:cs typeface="+mn-cs"/>
                </a:rPr>
                <a:t>A</a:t>
              </a:r>
            </a:p>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000" b="1" i="0" u="none" strike="noStrike" kern="1200" cap="none" spc="0" normalizeH="0" baseline="0" noProof="1">
                  <a:ln>
                    <a:noFill/>
                  </a:ln>
                  <a:solidFill>
                    <a:schemeClr val="lt1"/>
                  </a:solidFill>
                  <a:effectLst/>
                  <a:uLnTx/>
                  <a:uFillTx/>
                  <a:latin typeface="+mn-lt"/>
                  <a:ea typeface="+mn-ea"/>
                  <a:cs typeface="+mn-cs"/>
                </a:rPr>
                <a:t>   </a:t>
              </a:r>
              <a:r>
                <a:rPr kumimoji="0" lang="en-US" altLang="zh-CN" sz="2000" b="1" i="0" u="none" strike="noStrike" kern="1200" cap="none" spc="0" normalizeH="0" baseline="0" noProof="1">
                  <a:ln>
                    <a:noFill/>
                  </a:ln>
                  <a:solidFill>
                    <a:schemeClr val="tx1"/>
                  </a:solidFill>
                  <a:effectLst/>
                  <a:uLnTx/>
                  <a:uFillTx/>
                  <a:latin typeface="+mn-lt"/>
                  <a:ea typeface="+mn-ea"/>
                  <a:cs typeface="+mn-cs"/>
                </a:rPr>
                <a:t>    B</a:t>
              </a:r>
            </a:p>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000" b="1" i="0" u="none" strike="noStrike" kern="1200" cap="none" spc="0" normalizeH="0" baseline="0" noProof="1">
                  <a:ln>
                    <a:noFill/>
                  </a:ln>
                  <a:solidFill>
                    <a:schemeClr val="tx1"/>
                  </a:solidFill>
                  <a:effectLst/>
                  <a:uLnTx/>
                  <a:uFillTx/>
                  <a:latin typeface="+mn-lt"/>
                  <a:ea typeface="+mn-ea"/>
                  <a:cs typeface="+mn-cs"/>
                </a:rPr>
                <a:t>       C</a:t>
              </a:r>
            </a:p>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000" b="1" i="0" u="none" strike="noStrike" kern="1200" cap="none" spc="0" normalizeH="0" baseline="0" noProof="1">
                  <a:ln>
                    <a:noFill/>
                  </a:ln>
                  <a:solidFill>
                    <a:srgbClr val="FF0000"/>
                  </a:solidFill>
                  <a:effectLst/>
                  <a:uLnTx/>
                  <a:uFillTx/>
                  <a:latin typeface="+mn-lt"/>
                  <a:ea typeface="+mn-ea"/>
                  <a:cs typeface="+mn-cs"/>
                </a:rPr>
                <a:t>D</a:t>
              </a:r>
            </a:p>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000" b="1" i="0" u="none" strike="noStrike" kern="1200" cap="none" spc="0" normalizeH="0" baseline="0" noProof="1">
                  <a:ln>
                    <a:noFill/>
                  </a:ln>
                  <a:solidFill>
                    <a:schemeClr val="tx1"/>
                  </a:solidFill>
                  <a:effectLst/>
                  <a:uLnTx/>
                  <a:uFillTx/>
                  <a:latin typeface="+mn-lt"/>
                  <a:ea typeface="+mn-ea"/>
                  <a:cs typeface="+mn-cs"/>
                </a:rPr>
                <a:t>F</a:t>
              </a:r>
            </a:p>
          </p:txBody>
        </p:sp>
      </p:grpSp>
      <p:sp>
        <p:nvSpPr>
          <p:cNvPr id="6" name="Rectangle 2"/>
          <p:cNvSpPr txBox="1">
            <a:spLocks noChangeArrowheads="1"/>
          </p:cNvSpPr>
          <p:nvPr/>
        </p:nvSpPr>
        <p:spPr bwMode="auto">
          <a:xfrm>
            <a:off x="1254125" y="0"/>
            <a:ext cx="789463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5.1</a:t>
            </a: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形成初始关系数据库模式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100000">
                                          <p:val>
                                            <p:strVal val="#ppt_x"/>
                                          </p:val>
                                        </p:tav>
                                      </p:tavLst>
                                    </p:anim>
                                    <p:anim calcmode="lin" valueType="num">
                                      <p:cBhvr>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grpId="0" nodeType="clickEffect">
                                  <p:stCondLst>
                                    <p:cond delay="0"/>
                                  </p:stCondLst>
                                  <p:childTnLst>
                                    <p:set>
                                      <p:cBhvr>
                                        <p:cTn id="12" dur="1" fill="hold">
                                          <p:stCondLst>
                                            <p:cond delay="0"/>
                                          </p:stCondLst>
                                        </p:cTn>
                                        <p:tgtEl>
                                          <p:spTgt spid="368646"/>
                                        </p:tgtEl>
                                        <p:attrNameLst>
                                          <p:attrName>style.visibility</p:attrName>
                                        </p:attrNameLst>
                                      </p:cBhvr>
                                      <p:to>
                                        <p:strVal val="visible"/>
                                      </p:to>
                                    </p:set>
                                    <p:animEffect transition="in" filter="slide(fromLeft)">
                                      <p:cBhvr>
                                        <p:cTn id="13" dur="500"/>
                                        <p:tgtEl>
                                          <p:spTgt spid="368646"/>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368645"/>
                                        </p:tgtEl>
                                        <p:attrNameLst>
                                          <p:attrName>style.visibility</p:attrName>
                                        </p:attrNameLst>
                                      </p:cBhvr>
                                      <p:to>
                                        <p:strVal val="visible"/>
                                      </p:to>
                                    </p:set>
                                    <p:animEffect transition="in" filter="dissolve">
                                      <p:cBhvr>
                                        <p:cTn id="18" dur="500"/>
                                        <p:tgtEl>
                                          <p:spTgt spid="3686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45" grpId="0" animBg="1"/>
      <p:bldP spid="368646"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9" name="Rectangle 3"/>
          <p:cNvSpPr>
            <a:spLocks noGrp="1"/>
          </p:cNvSpPr>
          <p:nvPr>
            <p:ph type="subTitle" idx="1"/>
          </p:nvPr>
        </p:nvSpPr>
        <p:spPr>
          <a:xfrm>
            <a:off x="381000" y="1600200"/>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利用视图定义外模式</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使用更符合用户习惯的列名（属性重命名）</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为不同级别的用户定义不同的视图</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简化用户对系统的使用</a:t>
            </a:r>
          </a:p>
        </p:txBody>
      </p:sp>
      <p:sp>
        <p:nvSpPr>
          <p:cNvPr id="485380" name="Rectangle 4"/>
          <p:cNvSpPr>
            <a:spLocks noChangeArrowheads="1"/>
          </p:cNvSpPr>
          <p:nvPr/>
        </p:nvSpPr>
        <p:spPr bwMode="auto">
          <a:xfrm>
            <a:off x="1335088" y="-14287"/>
            <a:ext cx="7812088" cy="1066800"/>
          </a:xfrm>
          <a:prstGeom prst="rect">
            <a:avLst/>
          </a:prstGeom>
          <a:gradFill rotWithShape="0">
            <a:gsLst>
              <a:gs pos="0">
                <a:srgbClr val="3F8DFF"/>
              </a:gs>
              <a:gs pos="100000">
                <a:schemeClr val="bg1"/>
              </a:gs>
            </a:gsLst>
            <a:path path="rect">
              <a:fillToRect l="100000" b="100000"/>
            </a:path>
          </a:gradFill>
          <a:ln w="9525">
            <a:noFill/>
            <a:miter lim="800000"/>
          </a:ln>
        </p:spPr>
        <p:txBody>
          <a:bodyPr anchor="ct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sym typeface="+mn-ea"/>
              </a:rPr>
              <a:t>5.5 </a:t>
            </a: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sym typeface="+mn-ea"/>
              </a:rPr>
              <a:t>子模式定义</a:t>
            </a:r>
            <a:endParaRPr kumimoji="0" lang="zh-CN" altLang="en-US" sz="4400" b="1" i="0" u="none" strike="noStrike" kern="120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n-cs"/>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4"/>
          <p:cNvSpPr/>
          <p:nvPr/>
        </p:nvSpPr>
        <p:spPr>
          <a:xfrm>
            <a:off x="468313" y="1125538"/>
            <a:ext cx="8367713" cy="5183188"/>
          </a:xfrm>
          <a:prstGeom prst="rect">
            <a:avLst/>
          </a:prstGeom>
          <a:no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342900" marR="0" lvl="0" indent="-342900" algn="l" defTabSz="914400" rtl="0" eaLnBrk="0" fontAlgn="base" latinLnBrk="0" hangingPunct="0">
              <a:lnSpc>
                <a:spcPct val="120000"/>
              </a:lnSpc>
              <a:spcBef>
                <a:spcPct val="20000"/>
              </a:spcBef>
              <a:spcAft>
                <a:spcPct val="0"/>
              </a:spcAft>
              <a:buClrTx/>
              <a:buSzTx/>
              <a:buFontTx/>
              <a:buNone/>
              <a:defRPr/>
            </a:pP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宋体" panose="02010600030101010101" pitchFamily="2" charset="-122"/>
                <a:ea typeface="+mn-ea"/>
                <a:cs typeface="楷体_GB2312"/>
              </a:rPr>
              <a:t>	</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教师关系模式中包括职工号、姓名、性别、出生日期、婚姻状况、学历、学位、政治面貌、职称、职务、工资、工龄、教学效果等属性。</a:t>
            </a:r>
          </a:p>
          <a:p>
            <a:pPr marL="742950" marR="0" lvl="1" indent="-285750" algn="l" defTabSz="914400" rtl="0" eaLnBrk="0" fontAlgn="base" latinLnBrk="0" hangingPunct="0">
              <a:lnSpc>
                <a:spcPct val="100000"/>
              </a:lnSpc>
              <a:spcBef>
                <a:spcPct val="50000"/>
              </a:spcBef>
              <a:spcAft>
                <a:spcPct val="0"/>
              </a:spcAft>
              <a:buClrTx/>
              <a:buSzTx/>
              <a:buFontTx/>
              <a:buNone/>
              <a:defRPr/>
            </a:pPr>
            <a:r>
              <a:rPr kumimoji="0" lang="zh-CN" altLang="en-US" sz="2800" b="0" i="0" u="none" strike="noStrike" kern="1200" cap="none" spc="0" normalizeH="0" baseline="0" noProof="1">
                <a:ln>
                  <a:noFill/>
                </a:ln>
                <a:solidFill>
                  <a:srgbClr val="2355F3"/>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zh-CN" altLang="en-US" sz="2800" b="0" i="0" u="none" strike="noStrike" kern="120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职务管理应用</a:t>
            </a:r>
            <a:r>
              <a:rPr kumimoji="0" lang="zh-CN" altLang="en-US" sz="28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只能查询教师的职工号、姓名、性别、职称数据；</a:t>
            </a:r>
          </a:p>
          <a:p>
            <a:pPr marL="742950" marR="0" lvl="1" indent="-285750" algn="l" defTabSz="914400" rtl="0" eaLnBrk="0" fontAlgn="base" latinLnBrk="0" hangingPunct="0">
              <a:lnSpc>
                <a:spcPct val="100000"/>
              </a:lnSpc>
              <a:spcBef>
                <a:spcPct val="40000"/>
              </a:spcBef>
              <a:spcAft>
                <a:spcPct val="0"/>
              </a:spcAft>
              <a:buClrTx/>
              <a:buSzTx/>
              <a:buFontTx/>
              <a:buNone/>
              <a:defRPr/>
            </a:pPr>
            <a:r>
              <a:rPr kumimoji="0" lang="zh-CN" altLang="en-US" sz="28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zh-CN" altLang="en-US" sz="2800" b="0" i="0" u="none" strike="noStrike" kern="120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课程管理应用</a:t>
            </a:r>
            <a:r>
              <a:rPr kumimoji="0" lang="zh-CN" altLang="en-US" sz="28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只能查询教师的职工号、姓名、性别、学历、学位、职称、教学效果数据；</a:t>
            </a:r>
          </a:p>
          <a:p>
            <a:pPr marL="742950" marR="0" lvl="1" indent="-285750" algn="l" defTabSz="914400" rtl="0" eaLnBrk="0" fontAlgn="base" latinLnBrk="0" hangingPunct="0">
              <a:lnSpc>
                <a:spcPct val="100000"/>
              </a:lnSpc>
              <a:spcBef>
                <a:spcPct val="40000"/>
              </a:spcBef>
              <a:spcAft>
                <a:spcPct val="0"/>
              </a:spcAft>
              <a:buClrTx/>
              <a:buSzTx/>
              <a:buFontTx/>
              <a:buNone/>
              <a:defRPr/>
            </a:pPr>
            <a:r>
              <a:rPr kumimoji="0" lang="zh-CN" altLang="en-US" sz="28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zh-CN" altLang="en-US" sz="2800" b="0" i="0" u="none" strike="noStrike" kern="120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教师管理应用</a:t>
            </a:r>
            <a:r>
              <a:rPr kumimoji="0" lang="zh-CN" altLang="en-US" sz="28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则可以查询教师的全部数据。</a:t>
            </a:r>
          </a:p>
        </p:txBody>
      </p:sp>
      <p:sp>
        <p:nvSpPr>
          <p:cNvPr id="148483" name="Text Box 6"/>
          <p:cNvSpPr txBox="1"/>
          <p:nvPr/>
        </p:nvSpPr>
        <p:spPr>
          <a:xfrm>
            <a:off x="1476375" y="404813"/>
            <a:ext cx="1582738" cy="519113"/>
          </a:xfrm>
          <a:prstGeom prst="rect">
            <a:avLst/>
          </a:prstGeom>
          <a:solidFill>
            <a:schemeClr val="bg1"/>
          </a:solidFill>
          <a:ln w="9525">
            <a:noFill/>
            <a:miter/>
          </a:ln>
        </p:spPr>
        <p:txBody>
          <a:bodyPr>
            <a:spAutoFit/>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8482">
                                            <p:txEl>
                                              <p:pRg st="1" end="1"/>
                                            </p:txEl>
                                          </p:spTgt>
                                        </p:tgtEl>
                                        <p:attrNameLst>
                                          <p:attrName>style.visibility</p:attrName>
                                        </p:attrNameLst>
                                      </p:cBhvr>
                                      <p:to>
                                        <p:strVal val="visible"/>
                                      </p:to>
                                    </p:set>
                                    <p:anim calcmode="lin" valueType="num">
                                      <p:cBhvr>
                                        <p:cTn id="7" dur="500" fill="hold"/>
                                        <p:tgtEl>
                                          <p:spTgt spid="148482">
                                            <p:txEl>
                                              <p:pRg st="1" end="1"/>
                                            </p:txEl>
                                          </p:spTgt>
                                        </p:tgtEl>
                                        <p:attrNameLst>
                                          <p:attrName>ppt_x</p:attrName>
                                        </p:attrNameLst>
                                      </p:cBhvr>
                                      <p:tavLst>
                                        <p:tav tm="0">
                                          <p:val>
                                            <p:strVal val="#ppt_x"/>
                                          </p:val>
                                        </p:tav>
                                        <p:tav tm="100000">
                                          <p:val>
                                            <p:strVal val="#ppt_x"/>
                                          </p:val>
                                        </p:tav>
                                      </p:tavLst>
                                    </p:anim>
                                    <p:anim calcmode="lin" valueType="num">
                                      <p:cBhvr>
                                        <p:cTn id="8" dur="500" fill="hold"/>
                                        <p:tgtEl>
                                          <p:spTgt spid="14848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8482">
                                            <p:txEl>
                                              <p:pRg st="2" end="2"/>
                                            </p:txEl>
                                          </p:spTgt>
                                        </p:tgtEl>
                                        <p:attrNameLst>
                                          <p:attrName>style.visibility</p:attrName>
                                        </p:attrNameLst>
                                      </p:cBhvr>
                                      <p:to>
                                        <p:strVal val="visible"/>
                                      </p:to>
                                    </p:set>
                                    <p:anim calcmode="lin" valueType="num">
                                      <p:cBhvr>
                                        <p:cTn id="13" dur="500" fill="hold"/>
                                        <p:tgtEl>
                                          <p:spTgt spid="148482">
                                            <p:txEl>
                                              <p:pRg st="2" end="2"/>
                                            </p:txEl>
                                          </p:spTgt>
                                        </p:tgtEl>
                                        <p:attrNameLst>
                                          <p:attrName>ppt_x</p:attrName>
                                        </p:attrNameLst>
                                      </p:cBhvr>
                                      <p:tavLst>
                                        <p:tav tm="0">
                                          <p:val>
                                            <p:strVal val="#ppt_x"/>
                                          </p:val>
                                        </p:tav>
                                        <p:tav tm="100000">
                                          <p:val>
                                            <p:strVal val="#ppt_x"/>
                                          </p:val>
                                        </p:tav>
                                      </p:tavLst>
                                    </p:anim>
                                    <p:anim calcmode="lin" valueType="num">
                                      <p:cBhvr>
                                        <p:cTn id="14" dur="500" fill="hold"/>
                                        <p:tgtEl>
                                          <p:spTgt spid="14848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8482">
                                            <p:txEl>
                                              <p:pRg st="3" end="3"/>
                                            </p:txEl>
                                          </p:spTgt>
                                        </p:tgtEl>
                                        <p:attrNameLst>
                                          <p:attrName>style.visibility</p:attrName>
                                        </p:attrNameLst>
                                      </p:cBhvr>
                                      <p:to>
                                        <p:strVal val="visible"/>
                                      </p:to>
                                    </p:set>
                                    <p:anim calcmode="lin" valueType="num">
                                      <p:cBhvr>
                                        <p:cTn id="19" dur="500" fill="hold"/>
                                        <p:tgtEl>
                                          <p:spTgt spid="148482">
                                            <p:txEl>
                                              <p:pRg st="3" end="3"/>
                                            </p:txEl>
                                          </p:spTgt>
                                        </p:tgtEl>
                                        <p:attrNameLst>
                                          <p:attrName>ppt_x</p:attrName>
                                        </p:attrNameLst>
                                      </p:cBhvr>
                                      <p:tavLst>
                                        <p:tav tm="0">
                                          <p:val>
                                            <p:strVal val="#ppt_x"/>
                                          </p:val>
                                        </p:tav>
                                        <p:tav tm="100000">
                                          <p:val>
                                            <p:strVal val="#ppt_x"/>
                                          </p:val>
                                        </p:tav>
                                      </p:tavLst>
                                    </p:anim>
                                    <p:anim calcmode="lin" valueType="num">
                                      <p:cBhvr>
                                        <p:cTn id="20" dur="500" fill="hold"/>
                                        <p:tgtEl>
                                          <p:spTgt spid="14848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4" name="Rectangle 4"/>
          <p:cNvSpPr/>
          <p:nvPr/>
        </p:nvSpPr>
        <p:spPr>
          <a:xfrm>
            <a:off x="2268538" y="2205038"/>
            <a:ext cx="6754813" cy="2519363"/>
          </a:xfrm>
          <a:prstGeom prst="rect">
            <a:avLst/>
          </a:prstGeom>
          <a:solidFill>
            <a:schemeClr val="bg1"/>
          </a:solidFill>
          <a:ln w="9525">
            <a:noFill/>
            <a:miter/>
          </a:ln>
        </p:spPr>
        <p:txBody>
          <a:bodyPr/>
          <a:lstStyle>
            <a:lvl1pPr marL="342900" indent="-342900">
              <a:defRPr sz="20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000" b="1">
                <a:solidFill>
                  <a:schemeClr val="tx1"/>
                </a:solidFill>
                <a:latin typeface="Times New Roman" panose="02020603050405020304" pitchFamily="18" charset="0"/>
                <a:ea typeface="宋体" panose="02010600030101010101" pitchFamily="2" charset="-122"/>
              </a:defRPr>
            </a:lvl2pPr>
            <a:lvl3pPr>
              <a:defRPr sz="2000" b="1">
                <a:solidFill>
                  <a:schemeClr val="tx1"/>
                </a:solidFill>
                <a:latin typeface="Times New Roman" panose="02020603050405020304" pitchFamily="18" charset="0"/>
                <a:ea typeface="宋体" panose="02010600030101010101" pitchFamily="2" charset="-122"/>
              </a:defRPr>
            </a:lvl3pPr>
            <a:lvl4pPr>
              <a:buFont typeface="Arial" panose="020B0604020202020204" pitchFamily="34" charset="0"/>
              <a:defRPr sz="2000" b="1">
                <a:solidFill>
                  <a:schemeClr val="tx1"/>
                </a:solidFill>
                <a:latin typeface="Times New Roman" panose="02020603050405020304" pitchFamily="18" charset="0"/>
                <a:ea typeface="宋体" panose="02010600030101010101" pitchFamily="2" charset="-122"/>
              </a:defRPr>
            </a:lvl4pPr>
            <a:lvl5pPr>
              <a:defRPr sz="2000" b="1">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zh-CN" altLang="en-US"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定义两个外模式：</a:t>
            </a:r>
          </a:p>
          <a:p>
            <a:pPr marL="742950" marR="0" lvl="1" indent="-285750" algn="l" defTabSz="914400" rtl="0" eaLnBrk="0" fontAlgn="base" latinLnBrk="0" hangingPunct="0">
              <a:lnSpc>
                <a:spcPct val="100000"/>
              </a:lnSpc>
              <a:spcBef>
                <a:spcPct val="20000"/>
              </a:spcBef>
              <a:spcAft>
                <a:spcPct val="0"/>
              </a:spcAft>
              <a:buClrTx/>
              <a:buSzTx/>
              <a:buFontTx/>
              <a:buNone/>
              <a:defRPr/>
            </a:pPr>
            <a:r>
              <a:rPr kumimoji="0" lang="zh-CN" altLang="en-US"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教师</a:t>
            </a:r>
            <a:r>
              <a:rPr kumimoji="0" lang="en-US"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_</a:t>
            </a:r>
            <a:r>
              <a:rPr kumimoji="0" lang="zh-CN"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职务</a:t>
            </a:r>
            <a:r>
              <a:rPr kumimoji="0" lang="zh-CN" altLang="en-US"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管理</a:t>
            </a:r>
            <a:r>
              <a:rPr kumimoji="0" lang="en-US"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zh-CN" altLang="en-US"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职工号，姓名，性别，职称</a:t>
            </a:r>
            <a:r>
              <a:rPr kumimoji="0" lang="en-US"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p>
          <a:p>
            <a:pPr marL="742950" marR="0" lvl="1" indent="-285750" algn="l" defTabSz="914400" rtl="0" eaLnBrk="0" fontAlgn="base" latinLnBrk="0" hangingPunct="0">
              <a:lnSpc>
                <a:spcPct val="90000"/>
              </a:lnSpc>
              <a:spcBef>
                <a:spcPct val="20000"/>
              </a:spcBef>
              <a:spcAft>
                <a:spcPct val="0"/>
              </a:spcAft>
              <a:buClrTx/>
              <a:buSzTx/>
              <a:buFontTx/>
              <a:buNone/>
              <a:defRPr/>
            </a:pPr>
            <a:endParaRPr kumimoji="0" lang="zh-CN" altLang="en-US"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742950" marR="0" lvl="1" indent="-285750" algn="l" defTabSz="914400" rtl="0" eaLnBrk="0" fontAlgn="base" latinLnBrk="0" hangingPunct="0">
              <a:lnSpc>
                <a:spcPct val="90000"/>
              </a:lnSpc>
              <a:spcBef>
                <a:spcPct val="20000"/>
              </a:spcBef>
              <a:spcAft>
                <a:spcPct val="0"/>
              </a:spcAft>
              <a:buClrTx/>
              <a:buSzTx/>
              <a:buFontTx/>
              <a:buNone/>
              <a:defRPr/>
            </a:pPr>
            <a:endParaRPr kumimoji="0" lang="zh-CN" altLang="en-US"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742950" marR="0" lvl="1" indent="-285750" algn="l" defTabSz="914400" rtl="0" eaLnBrk="0" fontAlgn="base" latinLnBrk="0" hangingPunct="0">
              <a:lnSpc>
                <a:spcPct val="90000"/>
              </a:lnSpc>
              <a:spcBef>
                <a:spcPct val="20000"/>
              </a:spcBef>
              <a:spcAft>
                <a:spcPct val="0"/>
              </a:spcAft>
              <a:buClrTx/>
              <a:buSzTx/>
              <a:buFontTx/>
              <a:buNone/>
              <a:defRPr/>
            </a:pPr>
            <a:r>
              <a:rPr kumimoji="0" lang="zh-CN" altLang="en-US"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教师</a:t>
            </a:r>
            <a:r>
              <a:rPr kumimoji="0" lang="en-US"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_</a:t>
            </a:r>
            <a:r>
              <a:rPr kumimoji="0" lang="zh-CN" altLang="en-US"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课程管理</a:t>
            </a:r>
            <a:r>
              <a:rPr kumimoji="0" lang="en-US"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zh-CN" altLang="en-US"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工号，姓名，性别，学历，</a:t>
            </a:r>
          </a:p>
          <a:p>
            <a:pPr marL="742950" marR="0" lvl="1" indent="-285750" algn="l" defTabSz="914400" rtl="0" eaLnBrk="0" fontAlgn="base" latinLnBrk="0" hangingPunct="0">
              <a:lnSpc>
                <a:spcPct val="90000"/>
              </a:lnSpc>
              <a:spcBef>
                <a:spcPct val="20000"/>
              </a:spcBef>
              <a:spcAft>
                <a:spcPct val="0"/>
              </a:spcAft>
              <a:buClrTx/>
              <a:buSzTx/>
              <a:buFontTx/>
              <a:buNone/>
              <a:defRPr/>
            </a:pPr>
            <a:r>
              <a:rPr kumimoji="0" lang="zh-CN" altLang="en-US"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学位，职称，教学效果</a:t>
            </a:r>
            <a:r>
              <a:rPr kumimoji="0" lang="en-US"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endParaRPr kumimoji="0" lang="zh-CN" altLang="en-US"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p:txBody>
      </p:sp>
      <p:sp>
        <p:nvSpPr>
          <p:cNvPr id="491525" name="Rectangle 5"/>
          <p:cNvSpPr/>
          <p:nvPr/>
        </p:nvSpPr>
        <p:spPr>
          <a:xfrm>
            <a:off x="619125" y="3938588"/>
            <a:ext cx="1439863" cy="792163"/>
          </a:xfrm>
          <a:prstGeom prst="rect">
            <a:avLst/>
          </a:prstGeom>
          <a:solidFill>
            <a:srgbClr val="FFFFCC"/>
          </a:solidFill>
          <a:ln w="9525" cap="flat" cmpd="sng">
            <a:solidFill>
              <a:srgbClr val="FF9900"/>
            </a:solidFill>
            <a:prstDash val="solid"/>
            <a:miter/>
            <a:headEnd type="none" w="med" len="med"/>
            <a:tailEnd type="none" w="med" len="med"/>
          </a:ln>
        </p:spPr>
        <p:txBody>
          <a:bodyPr/>
          <a:lstStyle/>
          <a:p>
            <a:pPr marL="342900" marR="0" lvl="0" indent="-342900" algn="l" defTabSz="914400" rtl="0" eaLnBrk="1" fontAlgn="base" latinLnBrk="0" hangingPunct="1">
              <a:lnSpc>
                <a:spcPct val="90000"/>
              </a:lnSpc>
              <a:spcBef>
                <a:spcPct val="0"/>
              </a:spcBef>
              <a:spcAft>
                <a:spcPct val="0"/>
              </a:spcAft>
              <a:buClrTx/>
              <a:buSzTx/>
              <a:buFontTx/>
              <a:buNone/>
              <a:defRPr/>
            </a:pPr>
            <a:r>
              <a:rPr kumimoji="0" lang="zh-CN" altLang="en-US" sz="2400" b="0" i="0"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sym typeface="楷体_GB2312" pitchFamily="49" charset="-122"/>
              </a:rPr>
              <a:t>授权课程</a:t>
            </a:r>
            <a:endParaRPr kumimoji="0" lang="zh-CN" altLang="en-US" sz="2400" b="0" i="0"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endParaRPr>
          </a:p>
          <a:p>
            <a:pPr marL="342900" marR="0" lvl="0" indent="-342900" algn="l" defTabSz="914400" rtl="0" eaLnBrk="1" fontAlgn="base" latinLnBrk="0" hangingPunct="1">
              <a:lnSpc>
                <a:spcPct val="90000"/>
              </a:lnSpc>
              <a:spcBef>
                <a:spcPct val="0"/>
              </a:spcBef>
              <a:spcAft>
                <a:spcPct val="0"/>
              </a:spcAft>
              <a:buClrTx/>
              <a:buSzTx/>
              <a:buFontTx/>
              <a:buNone/>
              <a:defRPr/>
            </a:pPr>
            <a:r>
              <a:rPr kumimoji="0" lang="zh-CN" altLang="en-US" sz="2400" b="0" i="0"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sym typeface="楷体_GB2312" pitchFamily="49" charset="-122"/>
              </a:rPr>
              <a:t>管理应用</a:t>
            </a:r>
            <a:endParaRPr kumimoji="0" lang="zh-CN" altLang="en-US" sz="2400" b="0" i="0"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endParaRPr>
          </a:p>
        </p:txBody>
      </p:sp>
      <p:sp>
        <p:nvSpPr>
          <p:cNvPr id="491526" name="Rectangle 6"/>
          <p:cNvSpPr/>
          <p:nvPr/>
        </p:nvSpPr>
        <p:spPr>
          <a:xfrm>
            <a:off x="612775" y="2636838"/>
            <a:ext cx="1439863" cy="792163"/>
          </a:xfrm>
          <a:prstGeom prst="rect">
            <a:avLst/>
          </a:prstGeom>
          <a:solidFill>
            <a:srgbClr val="FFFFCC"/>
          </a:solidFill>
          <a:ln w="9525" cap="flat" cmpd="sng">
            <a:solidFill>
              <a:srgbClr val="FF9900"/>
            </a:solidFill>
            <a:prstDash val="solid"/>
            <a:miter/>
            <a:headEnd type="none" w="med" len="med"/>
            <a:tailEnd type="none" w="med" len="med"/>
          </a:ln>
        </p:spPr>
        <p:txBody>
          <a:bodyPr/>
          <a:lstStyle/>
          <a:p>
            <a:pPr marL="342900" marR="0" lvl="0" indent="-342900" algn="l" defTabSz="914400" rtl="0" eaLnBrk="1" fontAlgn="base" latinLnBrk="0" hangingPunct="1">
              <a:lnSpc>
                <a:spcPct val="90000"/>
              </a:lnSpc>
              <a:spcBef>
                <a:spcPct val="0"/>
              </a:spcBef>
              <a:spcAft>
                <a:spcPct val="0"/>
              </a:spcAft>
              <a:buClrTx/>
              <a:buSzTx/>
              <a:buFontTx/>
              <a:buNone/>
              <a:defRPr/>
            </a:pPr>
            <a:r>
              <a:rPr kumimoji="0" lang="zh-CN" altLang="en-US" sz="2400" b="0" i="0"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sym typeface="楷体_GB2312" pitchFamily="49" charset="-122"/>
              </a:rPr>
              <a:t>授权职务</a:t>
            </a:r>
            <a:endParaRPr kumimoji="0" lang="zh-CN" altLang="en-US" sz="2400" b="0" i="0"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endParaRPr>
          </a:p>
          <a:p>
            <a:pPr marL="342900" marR="0" lvl="0" indent="-342900" algn="l" defTabSz="914400" rtl="0" eaLnBrk="1" fontAlgn="base" latinLnBrk="0" hangingPunct="1">
              <a:lnSpc>
                <a:spcPct val="90000"/>
              </a:lnSpc>
              <a:spcBef>
                <a:spcPct val="0"/>
              </a:spcBef>
              <a:spcAft>
                <a:spcPct val="0"/>
              </a:spcAft>
              <a:buClrTx/>
              <a:buSzTx/>
              <a:buFontTx/>
              <a:buNone/>
              <a:defRPr/>
            </a:pPr>
            <a:r>
              <a:rPr kumimoji="0" lang="zh-CN" altLang="en-US" sz="2400" b="0" i="0"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sym typeface="楷体_GB2312" pitchFamily="49" charset="-122"/>
              </a:rPr>
              <a:t>管理应用</a:t>
            </a:r>
            <a:endParaRPr kumimoji="0" lang="zh-CN" altLang="en-US" sz="2400" b="0" i="0"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endParaRPr>
          </a:p>
        </p:txBody>
      </p:sp>
      <p:sp>
        <p:nvSpPr>
          <p:cNvPr id="491527" name="Rectangle 7"/>
          <p:cNvSpPr/>
          <p:nvPr/>
        </p:nvSpPr>
        <p:spPr>
          <a:xfrm>
            <a:off x="539750" y="5445125"/>
            <a:ext cx="8229600" cy="1008063"/>
          </a:xfrm>
          <a:prstGeom prst="rect">
            <a:avLst/>
          </a:prstGeom>
          <a:solidFill>
            <a:srgbClr val="CCFFFF"/>
          </a:solid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342900" marR="0" lvl="0" indent="-342900" algn="l" defTabSz="914400" rtl="0" eaLnBrk="0" fontAlgn="base" latinLnBrk="0" hangingPunct="0">
              <a:lnSpc>
                <a:spcPct val="100000"/>
              </a:lnSpc>
              <a:spcBef>
                <a:spcPct val="40000"/>
              </a:spcBef>
              <a:spcAft>
                <a:spcPct val="0"/>
              </a:spcAft>
              <a:buClrTx/>
              <a:buSzTx/>
              <a:buFontTx/>
              <a:buNone/>
              <a:defRPr/>
            </a:pP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这样就可以防止用户非法访问本来不允许他们查询的数据，保证了系统的安全性。</a:t>
            </a:r>
          </a:p>
        </p:txBody>
      </p:sp>
      <p:sp>
        <p:nvSpPr>
          <p:cNvPr id="149510" name="Rectangle 9"/>
          <p:cNvSpPr/>
          <p:nvPr/>
        </p:nvSpPr>
        <p:spPr>
          <a:xfrm>
            <a:off x="22225" y="0"/>
            <a:ext cx="8027988" cy="1223963"/>
          </a:xfrm>
          <a:prstGeom prst="rect">
            <a:avLst/>
          </a:prstGeom>
          <a:solidFill>
            <a:schemeClr val="bg1"/>
          </a:solid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342900" marR="0" lvl="0" indent="-342900" algn="l" defTabSz="914400" rtl="0" eaLnBrk="0" fontAlgn="base" latinLnBrk="0" hangingPunct="0">
              <a:lnSpc>
                <a:spcPct val="90000"/>
              </a:lnSpc>
              <a:spcBef>
                <a:spcPct val="0"/>
              </a:spcBef>
              <a:spcAft>
                <a:spcPct val="0"/>
              </a:spcAft>
              <a:buClrTx/>
              <a:buSzTx/>
              <a:buFontTx/>
              <a:buNone/>
              <a:defRPr/>
            </a:pPr>
            <a:r>
              <a:rPr kumimoji="0" lang="zh-CN" altLang="en-US" sz="2800" b="0" i="0" u="none" strike="noStrike" kern="120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教师关系模式</a:t>
            </a:r>
            <a:r>
              <a:rPr kumimoji="0" lang="en-US" altLang="zh-CN" sz="2800" b="0" i="0" u="none" strike="noStrike" kern="120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800" b="0" i="0" u="none" strike="noStrike" kern="120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职工号</a:t>
            </a:r>
            <a:r>
              <a:rPr kumimoji="0" lang="en-US" altLang="zh-CN" sz="2800" b="0" i="0" u="none" strike="noStrike" kern="120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800" b="0" i="0" u="none" strike="noStrike" kern="120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姓名</a:t>
            </a:r>
            <a:r>
              <a:rPr kumimoji="0" lang="en-US" altLang="zh-CN" sz="2800" b="0" i="0" u="none" strike="noStrike" kern="120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800" b="0" i="0" u="none" strike="noStrike" kern="120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性别</a:t>
            </a:r>
            <a:r>
              <a:rPr kumimoji="0" lang="en-US" altLang="zh-CN" sz="2800" b="0" i="0" u="none" strike="noStrike" kern="120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800" b="0" i="0" u="none" strike="noStrike" kern="120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出生日期</a:t>
            </a:r>
            <a:r>
              <a:rPr kumimoji="0" lang="en-US" altLang="zh-CN" sz="2800" b="0" i="0" u="none" strike="noStrike" kern="120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342900" marR="0" lvl="0" indent="-342900" algn="l" defTabSz="914400" rtl="0" eaLnBrk="0" fontAlgn="base" latinLnBrk="0" hangingPunct="0">
              <a:lnSpc>
                <a:spcPct val="90000"/>
              </a:lnSpc>
              <a:spcBef>
                <a:spcPct val="0"/>
              </a:spcBef>
              <a:spcAft>
                <a:spcPct val="0"/>
              </a:spcAft>
              <a:buClrTx/>
              <a:buSzTx/>
              <a:buFontTx/>
              <a:buNone/>
              <a:defRPr/>
            </a:pPr>
            <a:r>
              <a:rPr kumimoji="0" lang="zh-CN" altLang="en-US" sz="2800" b="0" i="0" u="none" strike="noStrike" kern="120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婚姻状况</a:t>
            </a:r>
            <a:r>
              <a:rPr kumimoji="0" lang="en-US" altLang="zh-CN" sz="2800" b="0" i="0" u="none" strike="noStrike" kern="120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800" b="0" i="0" u="none" strike="noStrike" kern="120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学历</a:t>
            </a:r>
            <a:r>
              <a:rPr kumimoji="0" lang="en-US" altLang="zh-CN" sz="2800" b="0" i="0" u="none" strike="noStrike" kern="120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800" b="0" i="0" u="none" strike="noStrike" kern="120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学位</a:t>
            </a:r>
            <a:r>
              <a:rPr kumimoji="0" lang="en-US" altLang="zh-CN" sz="2800" b="0" i="0" u="none" strike="noStrike" kern="120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800" b="0" i="0" u="none" strike="noStrike" kern="120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政治面貌</a:t>
            </a:r>
            <a:r>
              <a:rPr kumimoji="0" lang="en-US" altLang="zh-CN" sz="2800" b="0" i="0" u="none" strike="noStrike" kern="120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800" b="0" i="0" u="none" strike="noStrike" kern="120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职称</a:t>
            </a:r>
            <a:r>
              <a:rPr kumimoji="0" lang="en-US" altLang="zh-CN" sz="2800" b="0" i="0" u="none" strike="noStrike" kern="120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800" b="0" i="0" u="none" strike="noStrike" kern="120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职务</a:t>
            </a:r>
            <a:r>
              <a:rPr kumimoji="0" lang="en-US" altLang="zh-CN" sz="2800" b="0" i="0" u="none" strike="noStrike" kern="120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800" b="0" i="0" u="none" strike="noStrike" kern="120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工资</a:t>
            </a:r>
            <a:r>
              <a:rPr kumimoji="0" lang="en-US" altLang="zh-CN" sz="2800" b="0" i="0" u="none" strike="noStrike" kern="120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342900" marR="0" lvl="0" indent="-342900" algn="l" defTabSz="914400" rtl="0" eaLnBrk="0" fontAlgn="base" latinLnBrk="0" hangingPunct="0">
              <a:lnSpc>
                <a:spcPct val="90000"/>
              </a:lnSpc>
              <a:spcBef>
                <a:spcPct val="0"/>
              </a:spcBef>
              <a:spcAft>
                <a:spcPct val="0"/>
              </a:spcAft>
              <a:buClrTx/>
              <a:buSzTx/>
              <a:buFontTx/>
              <a:buNone/>
              <a:defRPr/>
            </a:pPr>
            <a:r>
              <a:rPr kumimoji="0" lang="zh-CN" altLang="en-US" sz="2800" b="0" i="0" u="none" strike="noStrike" kern="120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工龄</a:t>
            </a:r>
            <a:r>
              <a:rPr kumimoji="0" lang="en-US" altLang="zh-CN" sz="2800" b="0" i="0" u="none" strike="noStrike" kern="120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800" b="0" i="0" u="none" strike="noStrike" kern="120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教学效果</a:t>
            </a:r>
            <a:r>
              <a:rPr kumimoji="0" lang="en-US" altLang="zh-CN" sz="2800" b="0" i="0" u="none" strike="noStrike" kern="120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p:txBody>
      </p:sp>
      <p:sp>
        <p:nvSpPr>
          <p:cNvPr id="491528" name="Rectangle 8"/>
          <p:cNvSpPr>
            <a:spLocks noChangeArrowheads="1"/>
          </p:cNvSpPr>
          <p:nvPr/>
        </p:nvSpPr>
        <p:spPr bwMode="auto">
          <a:xfrm>
            <a:off x="3132138" y="1268413"/>
            <a:ext cx="5230813" cy="574675"/>
          </a:xfrm>
          <a:prstGeom prst="rect">
            <a:avLst/>
          </a:prstGeom>
          <a:solidFill>
            <a:srgbClr val="FFFFCC"/>
          </a:solidFill>
          <a:ln w="9525">
            <a:solidFill>
              <a:srgbClr val="FF9900"/>
            </a:solidFill>
            <a:miter lim="800000"/>
          </a:ln>
          <a:effectLst/>
        </p:spPr>
        <p:txBody>
          <a:bodyPr/>
          <a:lstStyle/>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zh-CN" altLang="en-US" sz="2800" b="1" i="0" u="none" strike="noStrike" kern="1200" cap="none" spc="0" normalizeH="0" baseline="0" noProof="0">
                <a:ln>
                  <a:noFill/>
                </a:ln>
                <a:solidFill>
                  <a:srgbClr val="8000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授权教师管理应用能访问教师表</a:t>
            </a:r>
          </a:p>
        </p:txBody>
      </p:sp>
      <p:sp>
        <p:nvSpPr>
          <p:cNvPr id="491530" name="AutoShape 10"/>
          <p:cNvSpPr/>
          <p:nvPr/>
        </p:nvSpPr>
        <p:spPr>
          <a:xfrm>
            <a:off x="1981200" y="2924175"/>
            <a:ext cx="1006475" cy="217488"/>
          </a:xfrm>
          <a:prstGeom prst="rightArrow">
            <a:avLst>
              <a:gd name="adj1" fmla="val 50000"/>
              <a:gd name="adj2" fmla="val 115693"/>
            </a:avLst>
          </a:prstGeom>
          <a:solidFill>
            <a:schemeClr val="hlink"/>
          </a:solidFill>
          <a:ln w="9525">
            <a:noFill/>
            <a:miter/>
          </a:ln>
        </p:spPr>
        <p:txBody>
          <a:bodyPr wrap="none" anchor="ct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sp>
        <p:nvSpPr>
          <p:cNvPr id="491531" name="AutoShape 11"/>
          <p:cNvSpPr/>
          <p:nvPr/>
        </p:nvSpPr>
        <p:spPr>
          <a:xfrm rot="-1054761">
            <a:off x="2022475" y="4233863"/>
            <a:ext cx="887413" cy="227013"/>
          </a:xfrm>
          <a:prstGeom prst="rightArrow">
            <a:avLst>
              <a:gd name="adj1" fmla="val 50000"/>
              <a:gd name="adj2" fmla="val 97727"/>
            </a:avLst>
          </a:prstGeom>
          <a:solidFill>
            <a:schemeClr val="hlink"/>
          </a:solidFill>
          <a:ln w="9525">
            <a:noFill/>
            <a:miter/>
          </a:ln>
        </p:spPr>
        <p:txBody>
          <a:bodyPr wrap="none" anchor="ct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sp>
        <p:nvSpPr>
          <p:cNvPr id="491532" name="AutoShape 12"/>
          <p:cNvSpPr/>
          <p:nvPr/>
        </p:nvSpPr>
        <p:spPr>
          <a:xfrm rot="-7318167">
            <a:off x="5329238" y="914400"/>
            <a:ext cx="762000" cy="244475"/>
          </a:xfrm>
          <a:prstGeom prst="rightArrow">
            <a:avLst>
              <a:gd name="adj1" fmla="val 50000"/>
              <a:gd name="adj2" fmla="val 77922"/>
            </a:avLst>
          </a:prstGeom>
          <a:solidFill>
            <a:schemeClr val="hlink"/>
          </a:solidFill>
          <a:ln w="9525">
            <a:noFill/>
            <a:miter/>
          </a:ln>
        </p:spPr>
        <p:txBody>
          <a:bodyPr wrap="none" anchor="ct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91524"/>
                                        </p:tgtEl>
                                        <p:attrNameLst>
                                          <p:attrName>style.visibility</p:attrName>
                                        </p:attrNameLst>
                                      </p:cBhvr>
                                      <p:to>
                                        <p:strVal val="visible"/>
                                      </p:to>
                                    </p:set>
                                    <p:animEffect transition="in" filter="box(in)">
                                      <p:cBhvr>
                                        <p:cTn id="7" dur="500"/>
                                        <p:tgtEl>
                                          <p:spTgt spid="49152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91526"/>
                                        </p:tgtEl>
                                        <p:attrNameLst>
                                          <p:attrName>style.visibility</p:attrName>
                                        </p:attrNameLst>
                                      </p:cBhvr>
                                      <p:to>
                                        <p:strVal val="visible"/>
                                      </p:to>
                                    </p:set>
                                    <p:animEffect transition="in" filter="box(in)">
                                      <p:cBhvr>
                                        <p:cTn id="12" dur="500"/>
                                        <p:tgtEl>
                                          <p:spTgt spid="491526"/>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491530"/>
                                        </p:tgtEl>
                                        <p:attrNameLst>
                                          <p:attrName>style.visibility</p:attrName>
                                        </p:attrNameLst>
                                      </p:cBhvr>
                                      <p:to>
                                        <p:strVal val="visible"/>
                                      </p:to>
                                    </p:set>
                                    <p:animEffect transition="in" filter="box(in)">
                                      <p:cBhvr>
                                        <p:cTn id="15" dur="500"/>
                                        <p:tgtEl>
                                          <p:spTgt spid="491530"/>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491525"/>
                                        </p:tgtEl>
                                        <p:attrNameLst>
                                          <p:attrName>style.visibility</p:attrName>
                                        </p:attrNameLst>
                                      </p:cBhvr>
                                      <p:to>
                                        <p:strVal val="visible"/>
                                      </p:to>
                                    </p:set>
                                    <p:animEffect transition="in" filter="box(in)">
                                      <p:cBhvr>
                                        <p:cTn id="20" dur="500"/>
                                        <p:tgtEl>
                                          <p:spTgt spid="491525"/>
                                        </p:tgtEl>
                                      </p:cBhvr>
                                    </p:animEffect>
                                  </p:childTnLst>
                                </p:cTn>
                              </p:par>
                              <p:par>
                                <p:cTn id="21" presetID="4" presetClass="entr" presetSubtype="16" fill="hold" grpId="0" nodeType="withEffect">
                                  <p:stCondLst>
                                    <p:cond delay="0"/>
                                  </p:stCondLst>
                                  <p:childTnLst>
                                    <p:set>
                                      <p:cBhvr>
                                        <p:cTn id="22" dur="1" fill="hold">
                                          <p:stCondLst>
                                            <p:cond delay="0"/>
                                          </p:stCondLst>
                                        </p:cTn>
                                        <p:tgtEl>
                                          <p:spTgt spid="491531"/>
                                        </p:tgtEl>
                                        <p:attrNameLst>
                                          <p:attrName>style.visibility</p:attrName>
                                        </p:attrNameLst>
                                      </p:cBhvr>
                                      <p:to>
                                        <p:strVal val="visible"/>
                                      </p:to>
                                    </p:set>
                                    <p:animEffect transition="in" filter="box(in)">
                                      <p:cBhvr>
                                        <p:cTn id="23" dur="500"/>
                                        <p:tgtEl>
                                          <p:spTgt spid="491531"/>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491528"/>
                                        </p:tgtEl>
                                        <p:attrNameLst>
                                          <p:attrName>style.visibility</p:attrName>
                                        </p:attrNameLst>
                                      </p:cBhvr>
                                      <p:to>
                                        <p:strVal val="visible"/>
                                      </p:to>
                                    </p:set>
                                    <p:animEffect transition="in" filter="box(in)">
                                      <p:cBhvr>
                                        <p:cTn id="28" dur="500"/>
                                        <p:tgtEl>
                                          <p:spTgt spid="491528"/>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491532"/>
                                        </p:tgtEl>
                                        <p:attrNameLst>
                                          <p:attrName>style.visibility</p:attrName>
                                        </p:attrNameLst>
                                      </p:cBhvr>
                                      <p:to>
                                        <p:strVal val="visible"/>
                                      </p:to>
                                    </p:set>
                                    <p:animEffect transition="in" filter="box(in)">
                                      <p:cBhvr>
                                        <p:cTn id="31" dur="500"/>
                                        <p:tgtEl>
                                          <p:spTgt spid="491532"/>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491527"/>
                                        </p:tgtEl>
                                        <p:attrNameLst>
                                          <p:attrName>style.visibility</p:attrName>
                                        </p:attrNameLst>
                                      </p:cBhvr>
                                      <p:to>
                                        <p:strVal val="visible"/>
                                      </p:to>
                                    </p:set>
                                    <p:anim calcmode="lin" valueType="num">
                                      <p:cBhvr>
                                        <p:cTn id="36" dur="500" fill="hold"/>
                                        <p:tgtEl>
                                          <p:spTgt spid="491527"/>
                                        </p:tgtEl>
                                        <p:attrNameLst>
                                          <p:attrName>ppt_x</p:attrName>
                                        </p:attrNameLst>
                                      </p:cBhvr>
                                      <p:tavLst>
                                        <p:tav tm="0">
                                          <p:val>
                                            <p:strVal val="#ppt_x"/>
                                          </p:val>
                                        </p:tav>
                                        <p:tav tm="100000">
                                          <p:val>
                                            <p:strVal val="#ppt_x"/>
                                          </p:val>
                                        </p:tav>
                                      </p:tavLst>
                                    </p:anim>
                                    <p:anim calcmode="lin" valueType="num">
                                      <p:cBhvr>
                                        <p:cTn id="37" dur="500" fill="hold"/>
                                        <p:tgtEl>
                                          <p:spTgt spid="4915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24" grpId="0" animBg="1"/>
      <p:bldP spid="491525" grpId="0" animBg="1"/>
      <p:bldP spid="491526" grpId="0" animBg="1"/>
      <p:bldP spid="491527" grpId="0" animBg="1"/>
      <p:bldP spid="491528" grpId="0" animBg="1"/>
      <p:bldP spid="491530" grpId="0" animBg="1"/>
      <p:bldP spid="491531" grpId="0" animBg="1"/>
      <p:bldP spid="491532" grpId="0" animBg="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8" name="Rectangle 4"/>
          <p:cNvSpPr>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p:spPr>
        <p:txBody>
          <a:bodyPr anchor="ct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n-cs"/>
              </a:rPr>
              <a:t>逻辑数据库设计</a:t>
            </a:r>
          </a:p>
        </p:txBody>
      </p:sp>
      <p:sp>
        <p:nvSpPr>
          <p:cNvPr id="150531" name="Rectangle 5"/>
          <p:cNvSpPr/>
          <p:nvPr/>
        </p:nvSpPr>
        <p:spPr>
          <a:xfrm>
            <a:off x="381000" y="1600200"/>
            <a:ext cx="8229600" cy="4525963"/>
          </a:xfrm>
          <a:prstGeom prst="rect">
            <a:avLst/>
          </a:prstGeom>
          <a:no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逻辑数据库设计的步骤</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C0C0C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形成初始关系数据库模式；</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C0C0C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关系模式规范化；</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C0C0C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关系模式优化；</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C0C0C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定义关系上的完整性和安全性约束；</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C0C0C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子模式定义；</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性能估计</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1" name="Rectangle 3"/>
          <p:cNvSpPr>
            <a:spLocks noGrp="1"/>
          </p:cNvSpPr>
          <p:nvPr>
            <p:ph type="subTitle" idx="1"/>
          </p:nvPr>
        </p:nvSpPr>
        <p:spPr>
          <a:xfrm>
            <a:off x="381000" y="1412875"/>
            <a:ext cx="8229600" cy="4525963"/>
          </a:xfrm>
        </p:spPr>
        <p:txBody>
          <a:bodyPr vert="horz" wrap="square" lIns="91440" tIns="45720" rIns="91440" bIns="45720" numCol="1" anchor="t" anchorCtr="0" compatLnSpc="1"/>
          <a:lstStyle/>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性能估计是对已经设计完成的逻辑数据库的</a:t>
            </a:r>
            <a:r>
              <a:rPr kumimoji="0" lang="zh-CN" altLang="en-US" sz="32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时间复杂性和空间复杂性</a:t>
            </a: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进行估算，其结果可以用来检验现有的计算机软硬件环境是否满足要求，以便调整软硬件环境或数据库的设计。</a:t>
            </a:r>
          </a:p>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使用</a:t>
            </a:r>
            <a:r>
              <a:rPr kumimoji="0" lang="zh-CN" altLang="en-US" sz="32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逻辑记录存取数</a:t>
            </a: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32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信息传输量</a:t>
            </a: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和</a:t>
            </a:r>
            <a:r>
              <a:rPr kumimoji="0" lang="zh-CN" altLang="en-US" sz="32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存储空间占用量</a:t>
            </a: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等三个测度来估计逻辑数据库的性能。</a:t>
            </a:r>
          </a:p>
        </p:txBody>
      </p:sp>
      <p:sp>
        <p:nvSpPr>
          <p:cNvPr id="492548" name="Rectangle 4"/>
          <p:cNvSpPr>
            <a:spLocks noChangeArrowheads="1"/>
          </p:cNvSpPr>
          <p:nvPr/>
        </p:nvSpPr>
        <p:spPr bwMode="auto">
          <a:xfrm>
            <a:off x="1268413" y="-9525"/>
            <a:ext cx="7878763" cy="1066800"/>
          </a:xfrm>
          <a:prstGeom prst="rect">
            <a:avLst/>
          </a:prstGeom>
          <a:gradFill rotWithShape="0">
            <a:gsLst>
              <a:gs pos="0">
                <a:srgbClr val="3F8DFF"/>
              </a:gs>
              <a:gs pos="100000">
                <a:schemeClr val="bg1"/>
              </a:gs>
            </a:gsLst>
            <a:path path="rect">
              <a:fillToRect l="100000" b="100000"/>
            </a:path>
          </a:gradFill>
          <a:ln w="9525">
            <a:noFill/>
            <a:miter lim="800000"/>
          </a:ln>
        </p:spPr>
        <p:txBody>
          <a:bodyPr anchor="ct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sym typeface="+mn-ea"/>
              </a:rPr>
              <a:t>5.6 </a:t>
            </a: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sym typeface="+mn-ea"/>
              </a:rPr>
              <a:t>性能估计</a:t>
            </a:r>
            <a:endParaRPr kumimoji="0" lang="zh-CN" altLang="en-US" sz="4400" b="1" i="0" u="none" strike="noStrike" kern="120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93571">
                                            <p:txEl>
                                              <p:pRg st="1" end="1"/>
                                            </p:txEl>
                                          </p:spTgt>
                                        </p:tgtEl>
                                        <p:attrNameLst>
                                          <p:attrName>style.visibility</p:attrName>
                                        </p:attrNameLst>
                                      </p:cBhvr>
                                      <p:to>
                                        <p:strVal val="visible"/>
                                      </p:to>
                                    </p:set>
                                    <p:anim calcmode="lin" valueType="num">
                                      <p:cBhvr>
                                        <p:cTn id="7" dur="500" fill="hold"/>
                                        <p:tgtEl>
                                          <p:spTgt spid="493571">
                                            <p:txEl>
                                              <p:pRg st="1" end="1"/>
                                            </p:txEl>
                                          </p:spTgt>
                                        </p:tgtEl>
                                        <p:attrNameLst>
                                          <p:attrName>ppt_x</p:attrName>
                                        </p:attrNameLst>
                                      </p:cBhvr>
                                      <p:tavLst>
                                        <p:tav tm="0">
                                          <p:val>
                                            <p:strVal val="#ppt_x"/>
                                          </p:val>
                                        </p:tav>
                                        <p:tav tm="100000">
                                          <p:val>
                                            <p:strVal val="#ppt_x"/>
                                          </p:val>
                                        </p:tav>
                                      </p:tavLst>
                                    </p:anim>
                                    <p:anim calcmode="lin" valueType="num">
                                      <p:cBhvr>
                                        <p:cTn id="8" dur="500" fill="hold"/>
                                        <p:tgtEl>
                                          <p:spTgt spid="49357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5" name="Rectangle 3"/>
          <p:cNvSpPr>
            <a:spLocks noGrp="1"/>
          </p:cNvSpPr>
          <p:nvPr>
            <p:ph type="subTitle" idx="1"/>
          </p:nvPr>
        </p:nvSpPr>
        <p:spPr>
          <a:xfrm>
            <a:off x="971550" y="1412875"/>
            <a:ext cx="7504113" cy="4525963"/>
          </a:xfrm>
        </p:spPr>
        <p:txBody>
          <a:bodyPr vert="horz" wrap="square" lIns="91440" tIns="45720" rIns="91440" bIns="45720" numCol="1" anchor="t" anchorCtr="0" compatLnSpc="1"/>
          <a:lstStyle>
            <a:lvl1pPr lvl="0">
              <a:defRPr sz="2800" kern="1200"/>
            </a:lvl1pPr>
            <a:lvl2pPr lvl="1">
              <a:defRPr sz="2400" kern="1200"/>
            </a:lvl2pPr>
            <a:lvl3pPr lvl="2">
              <a:defRPr sz="2000" kern="1200"/>
            </a:lvl3pPr>
            <a:lvl4pPr lvl="3">
              <a:defRPr sz="1800" kern="1200"/>
            </a:lvl4pPr>
            <a:lvl5pPr lvl="4">
              <a:defRPr sz="1800" kern="1200"/>
            </a:lvl5pPr>
          </a:lstStyle>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逻辑记录存取数的估算：</a:t>
            </a:r>
          </a:p>
          <a:p>
            <a:pPr marL="342900" marR="0" lvl="0" indent="-342900" algn="just" defTabSz="914400" rtl="0" eaLnBrk="0" fontAlgn="base" latinLnBrk="0" hangingPunct="0">
              <a:lnSpc>
                <a:spcPct val="100000"/>
              </a:lnSpc>
              <a:spcBef>
                <a:spcPct val="20000"/>
              </a:spcBef>
              <a:spcAft>
                <a:spcPct val="0"/>
              </a:spcAft>
              <a:buClrTx/>
              <a:buSzTx/>
              <a:buFontTx/>
              <a:buChar char="•"/>
              <a:defRPr/>
            </a:pPr>
            <a:endParaRPr kumimoji="0" lang="zh-CN" altLang="en-US" sz="3200" b="1" i="0" u="none" strike="noStrike" kern="1200" cap="none" spc="0" normalizeH="0" baseline="0" noProof="1">
              <a:ln>
                <a:noFill/>
              </a:ln>
              <a:solidFill>
                <a:schemeClr val="tx1"/>
              </a:solidFill>
              <a:effectLst>
                <a:outerShdw blurRad="38100" dist="38100" dir="2700000" algn="tl">
                  <a:srgbClr val="C0C0C0"/>
                </a:outerShdw>
              </a:effectLst>
              <a:uLnTx/>
              <a:uFillTx/>
              <a:latin typeface="+mn-lt"/>
              <a:ea typeface="+mn-ea"/>
              <a:cs typeface="楷体_GB2312"/>
            </a:endParaRPr>
          </a:p>
          <a:p>
            <a:pPr marL="342900" marR="0" lvl="0" indent="-342900" algn="just" defTabSz="914400" rtl="0" eaLnBrk="0" fontAlgn="base" latinLnBrk="0" hangingPunct="0">
              <a:lnSpc>
                <a:spcPct val="100000"/>
              </a:lnSpc>
              <a:spcBef>
                <a:spcPct val="20000"/>
              </a:spcBef>
              <a:spcAft>
                <a:spcPct val="0"/>
              </a:spcAft>
              <a:buClrTx/>
              <a:buSzTx/>
              <a:buFontTx/>
              <a:buChar char="•"/>
              <a:defRPr/>
            </a:pPr>
            <a:endParaRPr kumimoji="0" lang="zh-CN" altLang="en-US" sz="3200" b="1" i="0" u="none" strike="noStrike" kern="1200" cap="none" spc="0" normalizeH="0" baseline="0" noProof="1">
              <a:ln>
                <a:noFill/>
              </a:ln>
              <a:solidFill>
                <a:schemeClr val="tx1"/>
              </a:solidFill>
              <a:effectLst>
                <a:outerShdw blurRad="38100" dist="38100" dir="2700000" algn="tl">
                  <a:srgbClr val="C0C0C0"/>
                </a:outerShdw>
              </a:effectLst>
              <a:uLnTx/>
              <a:uFillTx/>
              <a:latin typeface="+mn-lt"/>
              <a:ea typeface="+mn-ea"/>
              <a:cs typeface="楷体_GB2312"/>
            </a:endParaRPr>
          </a:p>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信息传输量的估算：</a:t>
            </a:r>
          </a:p>
          <a:p>
            <a:pPr marL="342900" marR="0" lvl="0" indent="-342900" algn="just" defTabSz="914400" rtl="0" eaLnBrk="0" fontAlgn="base" latinLnBrk="0" hangingPunct="0">
              <a:lnSpc>
                <a:spcPct val="100000"/>
              </a:lnSpc>
              <a:spcBef>
                <a:spcPct val="20000"/>
              </a:spcBef>
              <a:spcAft>
                <a:spcPct val="0"/>
              </a:spcAft>
              <a:buClrTx/>
              <a:buSzTx/>
              <a:buFontTx/>
              <a:buChar char="•"/>
              <a:defRPr/>
            </a:pPr>
            <a:endParaRPr kumimoji="0" lang="zh-CN" altLang="en-US" sz="3200" b="1" i="0" u="none" strike="noStrike" kern="1200" cap="none" spc="0" normalizeH="0" baseline="0" noProof="1">
              <a:ln>
                <a:noFill/>
              </a:ln>
              <a:solidFill>
                <a:schemeClr val="tx1"/>
              </a:solidFill>
              <a:effectLst>
                <a:outerShdw blurRad="38100" dist="38100" dir="2700000" algn="tl">
                  <a:srgbClr val="C0C0C0"/>
                </a:outerShdw>
              </a:effectLst>
              <a:uLnTx/>
              <a:uFillTx/>
              <a:latin typeface="+mn-lt"/>
              <a:ea typeface="+mn-ea"/>
              <a:cs typeface="楷体_GB2312"/>
            </a:endParaRPr>
          </a:p>
          <a:p>
            <a:pPr marL="342900" marR="0" lvl="0" indent="-342900" algn="just" defTabSz="914400" rtl="0" eaLnBrk="0" fontAlgn="base" latinLnBrk="0" hangingPunct="0">
              <a:lnSpc>
                <a:spcPct val="100000"/>
              </a:lnSpc>
              <a:spcBef>
                <a:spcPct val="20000"/>
              </a:spcBef>
              <a:spcAft>
                <a:spcPct val="0"/>
              </a:spcAft>
              <a:buClrTx/>
              <a:buSzTx/>
              <a:buFontTx/>
              <a:buChar char="•"/>
              <a:defRPr/>
            </a:pPr>
            <a:endParaRPr kumimoji="0" lang="zh-CN" altLang="en-US" sz="3200" b="1" i="0" u="none" strike="noStrike" kern="1200" cap="none" spc="0" normalizeH="0" baseline="0" noProof="1">
              <a:ln>
                <a:noFill/>
              </a:ln>
              <a:solidFill>
                <a:schemeClr val="tx1"/>
              </a:solidFill>
              <a:effectLst>
                <a:outerShdw blurRad="38100" dist="38100" dir="2700000" algn="tl">
                  <a:srgbClr val="C0C0C0"/>
                </a:outerShdw>
              </a:effectLst>
              <a:uLnTx/>
              <a:uFillTx/>
              <a:latin typeface="+mn-lt"/>
              <a:ea typeface="+mn-ea"/>
              <a:cs typeface="楷体_GB2312"/>
            </a:endParaRPr>
          </a:p>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存储空间占用量的估算：</a:t>
            </a:r>
          </a:p>
        </p:txBody>
      </p:sp>
      <p:graphicFrame>
        <p:nvGraphicFramePr>
          <p:cNvPr id="494596" name="Object 4"/>
          <p:cNvGraphicFramePr>
            <a:graphicFrameLocks noGrp="1" noChangeAspect="1"/>
          </p:cNvGraphicFramePr>
          <p:nvPr>
            <p:ph type="subTitle" idx="1"/>
          </p:nvPr>
        </p:nvGraphicFramePr>
        <p:xfrm>
          <a:off x="2124075" y="2060575"/>
          <a:ext cx="3384550" cy="1066800"/>
        </p:xfrm>
        <a:graphic>
          <a:graphicData uri="http://schemas.openxmlformats.org/presentationml/2006/ole">
            <mc:AlternateContent xmlns:mc="http://schemas.openxmlformats.org/markup-compatibility/2006">
              <mc:Choice xmlns:v="urn:schemas-microsoft-com:vml" Requires="v">
                <p:oleObj spid="_x0000_s12292" r:id="rId3" imgW="1414780" imgH="445770" progId="Equation.3">
                  <p:embed/>
                </p:oleObj>
              </mc:Choice>
              <mc:Fallback>
                <p:oleObj r:id="rId3" imgW="1414780" imgH="445770" progId="Equation.3">
                  <p:embed/>
                  <p:pic>
                    <p:nvPicPr>
                      <p:cNvPr id="0" name="图片 3078"/>
                      <p:cNvPicPr/>
                      <p:nvPr/>
                    </p:nvPicPr>
                    <p:blipFill>
                      <a:blip r:embed="rId4"/>
                      <a:srcRect/>
                      <a:stretch>
                        <a:fillRect/>
                      </a:stretch>
                    </p:blipFill>
                    <p:spPr>
                      <a:xfrm>
                        <a:off x="2124075" y="2060575"/>
                        <a:ext cx="3384550" cy="1066800"/>
                      </a:xfrm>
                      <a:prstGeom prst="rect">
                        <a:avLst/>
                      </a:prstGeom>
                      <a:solidFill>
                        <a:srgbClr val="CCFFFF">
                          <a:alpha val="100000"/>
                        </a:srgbClr>
                      </a:solidFill>
                      <a:ln w="38100">
                        <a:miter/>
                      </a:ln>
                    </p:spPr>
                  </p:pic>
                </p:oleObj>
              </mc:Fallback>
            </mc:AlternateContent>
          </a:graphicData>
        </a:graphic>
      </p:graphicFrame>
      <p:graphicFrame>
        <p:nvGraphicFramePr>
          <p:cNvPr id="494599" name="Object 7"/>
          <p:cNvGraphicFramePr>
            <a:graphicFrameLocks noGrp="1" noChangeAspect="1"/>
          </p:cNvGraphicFramePr>
          <p:nvPr>
            <p:ph type="subTitle" idx="1"/>
          </p:nvPr>
        </p:nvGraphicFramePr>
        <p:xfrm>
          <a:off x="2124075" y="3933825"/>
          <a:ext cx="4824413" cy="992188"/>
        </p:xfrm>
        <a:graphic>
          <a:graphicData uri="http://schemas.openxmlformats.org/presentationml/2006/ole">
            <mc:AlternateContent xmlns:mc="http://schemas.openxmlformats.org/markup-compatibility/2006">
              <mc:Choice xmlns:v="urn:schemas-microsoft-com:vml" Requires="v">
                <p:oleObj spid="_x0000_s12293" r:id="rId5" imgW="2159635" imgH="444500" progId="Equation.3">
                  <p:embed/>
                </p:oleObj>
              </mc:Choice>
              <mc:Fallback>
                <p:oleObj r:id="rId5" imgW="2159635" imgH="444500" progId="Equation.3">
                  <p:embed/>
                  <p:pic>
                    <p:nvPicPr>
                      <p:cNvPr id="0" name="图片 3077"/>
                      <p:cNvPicPr/>
                      <p:nvPr/>
                    </p:nvPicPr>
                    <p:blipFill>
                      <a:blip r:embed="rId6"/>
                      <a:srcRect/>
                      <a:stretch>
                        <a:fillRect/>
                      </a:stretch>
                    </p:blipFill>
                    <p:spPr>
                      <a:xfrm>
                        <a:off x="2124075" y="3933825"/>
                        <a:ext cx="4824413" cy="992188"/>
                      </a:xfrm>
                      <a:prstGeom prst="rect">
                        <a:avLst/>
                      </a:prstGeom>
                      <a:solidFill>
                        <a:srgbClr val="CCFFFF">
                          <a:alpha val="100000"/>
                        </a:srgbClr>
                      </a:solidFill>
                      <a:ln w="38100">
                        <a:miter/>
                      </a:ln>
                    </p:spPr>
                  </p:pic>
                </p:oleObj>
              </mc:Fallback>
            </mc:AlternateContent>
          </a:graphicData>
        </a:graphic>
      </p:graphicFrame>
      <p:graphicFrame>
        <p:nvGraphicFramePr>
          <p:cNvPr id="494602" name="Object 10"/>
          <p:cNvGraphicFramePr>
            <a:graphicFrameLocks noChangeAspect="1"/>
          </p:cNvGraphicFramePr>
          <p:nvPr/>
        </p:nvGraphicFramePr>
        <p:xfrm>
          <a:off x="2195513" y="5589588"/>
          <a:ext cx="4306887" cy="906462"/>
        </p:xfrm>
        <a:graphic>
          <a:graphicData uri="http://schemas.openxmlformats.org/presentationml/2006/ole">
            <mc:AlternateContent xmlns:mc="http://schemas.openxmlformats.org/markup-compatibility/2006">
              <mc:Choice xmlns:v="urn:schemas-microsoft-com:vml" Requires="v">
                <p:oleObj spid="_x0000_s12294" r:id="rId7" imgW="2108835" imgH="444500" progId="Equation.3">
                  <p:embed/>
                </p:oleObj>
              </mc:Choice>
              <mc:Fallback>
                <p:oleObj r:id="rId7" imgW="2108835" imgH="444500" progId="Equation.3">
                  <p:embed/>
                  <p:pic>
                    <p:nvPicPr>
                      <p:cNvPr id="0" name="图片 3076"/>
                      <p:cNvPicPr/>
                      <p:nvPr/>
                    </p:nvPicPr>
                    <p:blipFill>
                      <a:blip r:embed="rId8"/>
                      <a:stretch>
                        <a:fillRect/>
                      </a:stretch>
                    </p:blipFill>
                    <p:spPr>
                      <a:xfrm>
                        <a:off x="2195513" y="5589588"/>
                        <a:ext cx="4306887" cy="906462"/>
                      </a:xfrm>
                      <a:prstGeom prst="rect">
                        <a:avLst/>
                      </a:prstGeom>
                      <a:solidFill>
                        <a:srgbClr val="CCFFFF"/>
                      </a:solidFill>
                      <a:ln w="38100">
                        <a:noFill/>
                        <a:miter/>
                      </a:ln>
                    </p:spPr>
                  </p:pic>
                </p:oleObj>
              </mc:Fallback>
            </mc:AlternateContent>
          </a:graphicData>
        </a:graphic>
      </p:graphicFrame>
      <p:sp>
        <p:nvSpPr>
          <p:cNvPr id="152582" name="Rectangle 11"/>
          <p:cNvSpPr/>
          <p:nvPr/>
        </p:nvSpPr>
        <p:spPr>
          <a:xfrm>
            <a:off x="1511300" y="115888"/>
            <a:ext cx="7381875" cy="1008063"/>
          </a:xfrm>
          <a:prstGeom prst="rect">
            <a:avLst/>
          </a:prstGeom>
          <a:solidFill>
            <a:srgbClr val="FFFFCC"/>
          </a:solidFill>
          <a:ln w="9525" cap="flat" cmpd="sng">
            <a:solidFill>
              <a:srgbClr val="FF9900"/>
            </a:solidFill>
            <a:prstDash val="solid"/>
            <a:miter/>
            <a:headEnd type="none" w="med" len="med"/>
            <a:tailEnd type="none" w="med" len="med"/>
          </a:ln>
        </p:spPr>
        <p:txBody>
          <a:bodyPr/>
          <a:lstStyle/>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2800" b="0" i="0"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设</a:t>
            </a:r>
            <a:r>
              <a:rPr kumimoji="0" lang="en-US" altLang="zh-CN" sz="2800" b="0" i="1"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T</a:t>
            </a:r>
            <a:r>
              <a:rPr kumimoji="0" lang="en-US" altLang="zh-CN" sz="2800" b="0" i="1" u="none" strike="noStrike" kern="1200" cap="none" spc="0" normalizeH="0" baseline="-2500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1</a:t>
            </a:r>
            <a:r>
              <a:rPr kumimoji="0" lang="en-US" altLang="zh-CN" sz="2800" b="0" i="1"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,T</a:t>
            </a:r>
            <a:r>
              <a:rPr kumimoji="0" lang="en-US" altLang="zh-CN" sz="2800" b="0" i="1" u="none" strike="noStrike" kern="1200" cap="none" spc="0" normalizeH="0" baseline="-2500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2</a:t>
            </a:r>
            <a:r>
              <a:rPr kumimoji="0" lang="en-US" altLang="zh-CN" sz="2800" b="0" i="1"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a:t>
            </a:r>
            <a:r>
              <a:rPr kumimoji="0" lang="en-US" altLang="zh-CN" sz="2800" b="0" i="1" u="none" strike="noStrike" kern="1200" cap="none" spc="0" normalizeH="0" baseline="0" noProof="1">
                <a:ln>
                  <a:noFill/>
                </a:ln>
                <a:solidFill>
                  <a:srgbClr val="800000"/>
                </a:solidFill>
                <a:effectLst>
                  <a:outerShdw blurRad="38100" dist="38100" dir="2700000">
                    <a:srgbClr val="C0C0C0"/>
                  </a:outerShdw>
                </a:effectLst>
                <a:uLnTx/>
                <a:uFillTx/>
                <a:latin typeface="Arial" panose="020B0604020202020204" pitchFamily="34" charset="0"/>
                <a:ea typeface="楷体_GB2312" pitchFamily="49" charset="-122"/>
                <a:cs typeface="+mn-cs"/>
              </a:rPr>
              <a:t>…</a:t>
            </a:r>
            <a:r>
              <a:rPr kumimoji="0" lang="en-US" altLang="zh-CN" sz="2800" b="0" i="1"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,T</a:t>
            </a:r>
            <a:r>
              <a:rPr kumimoji="0" lang="en-US" altLang="zh-CN" sz="2800" b="0" i="1" u="none" strike="noStrike" kern="1200" cap="none" spc="0" normalizeH="0" baseline="-2500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n</a:t>
            </a:r>
            <a:r>
              <a:rPr kumimoji="0" lang="zh-CN" altLang="en-US" sz="2800" b="0" i="0"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是逻辑数据库上运行的</a:t>
            </a:r>
            <a:r>
              <a:rPr kumimoji="0" lang="en-US" altLang="zh-CN" sz="2800" b="0" i="1"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n</a:t>
            </a:r>
            <a:r>
              <a:rPr kumimoji="0" lang="zh-CN" altLang="en-US" sz="2800" b="0" i="0"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个事务</a:t>
            </a: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2800" b="0" i="0"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     </a:t>
            </a:r>
            <a:r>
              <a:rPr kumimoji="0" lang="en-US" altLang="zh-CN" sz="2800" b="0" i="1"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f</a:t>
            </a:r>
            <a:r>
              <a:rPr kumimoji="0" lang="en-US" altLang="zh-CN" sz="2800" b="0" i="1" u="none" strike="noStrike" kern="1200" cap="none" spc="0" normalizeH="0" baseline="-2500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1</a:t>
            </a:r>
            <a:r>
              <a:rPr kumimoji="0" lang="en-US" altLang="zh-CN" sz="2800" b="0" i="1"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,f</a:t>
            </a:r>
            <a:r>
              <a:rPr kumimoji="0" lang="en-US" altLang="zh-CN" sz="2800" b="0" i="1" u="none" strike="noStrike" kern="1200" cap="none" spc="0" normalizeH="0" baseline="-2500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2</a:t>
            </a:r>
            <a:r>
              <a:rPr kumimoji="0" lang="en-US" altLang="zh-CN" sz="2800" b="0" i="1"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a:t>
            </a:r>
            <a:r>
              <a:rPr kumimoji="0" lang="en-US" altLang="zh-CN" sz="2800" b="0" i="1" u="none" strike="noStrike" kern="1200" cap="none" spc="0" normalizeH="0" baseline="0" noProof="1">
                <a:ln>
                  <a:noFill/>
                </a:ln>
                <a:solidFill>
                  <a:srgbClr val="800000"/>
                </a:solidFill>
                <a:effectLst>
                  <a:outerShdw blurRad="38100" dist="38100" dir="2700000">
                    <a:srgbClr val="C0C0C0"/>
                  </a:outerShdw>
                </a:effectLst>
                <a:uLnTx/>
                <a:uFillTx/>
                <a:latin typeface="Arial" panose="020B0604020202020204" pitchFamily="34" charset="0"/>
                <a:ea typeface="楷体_GB2312" pitchFamily="49" charset="-122"/>
                <a:cs typeface="+mn-cs"/>
              </a:rPr>
              <a:t>…</a:t>
            </a:r>
            <a:r>
              <a:rPr kumimoji="0" lang="en-US" altLang="zh-CN" sz="2800" b="0" i="1"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,f</a:t>
            </a:r>
            <a:r>
              <a:rPr kumimoji="0" lang="en-US" altLang="zh-CN" sz="2800" b="0" i="1" u="none" strike="noStrike" kern="1200" cap="none" spc="0" normalizeH="0" baseline="-2500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n</a:t>
            </a:r>
            <a:r>
              <a:rPr kumimoji="0" lang="zh-CN" altLang="en-US" sz="2800" b="0" i="0"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是这</a:t>
            </a:r>
            <a:r>
              <a:rPr kumimoji="0" lang="en-US" altLang="zh-CN" sz="2800" b="0" i="1"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n</a:t>
            </a:r>
            <a:r>
              <a:rPr kumimoji="0" lang="zh-CN" altLang="en-US" sz="2800" b="0" i="0"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个事务的发生频率</a:t>
            </a:r>
          </a:p>
        </p:txBody>
      </p:sp>
      <p:sp>
        <p:nvSpPr>
          <p:cNvPr id="494604" name="Rectangle 12"/>
          <p:cNvSpPr/>
          <p:nvPr/>
        </p:nvSpPr>
        <p:spPr>
          <a:xfrm>
            <a:off x="5619750" y="1989138"/>
            <a:ext cx="3455988" cy="792163"/>
          </a:xfrm>
          <a:prstGeom prst="rect">
            <a:avLst/>
          </a:prstGeom>
          <a:solidFill>
            <a:srgbClr val="FFFFCC"/>
          </a:solidFill>
          <a:ln w="9525" cap="flat" cmpd="sng">
            <a:solidFill>
              <a:srgbClr val="FF9900"/>
            </a:solidFill>
            <a:prstDash val="solid"/>
            <a:miter/>
            <a:headEnd type="none" w="med" len="med"/>
            <a:tailEnd type="none" w="med" len="med"/>
          </a:ln>
        </p:spPr>
        <p:txBody>
          <a:bodyPr/>
          <a:lstStyle/>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2000" b="0" i="0"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其中，</a:t>
            </a:r>
            <a:r>
              <a:rPr kumimoji="0" lang="en-US" altLang="zh-CN" sz="2000" b="0" i="1"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LRA</a:t>
            </a:r>
            <a:r>
              <a:rPr kumimoji="0" lang="en-US" altLang="zh-CN" sz="2000" b="0" i="1" u="none" strike="noStrike" kern="1200" cap="none" spc="0" normalizeH="0" baseline="-2500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ij</a:t>
            </a:r>
            <a:r>
              <a:rPr kumimoji="0" lang="zh-CN" altLang="en-US" sz="2000" b="0" i="0"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是第</a:t>
            </a:r>
            <a:r>
              <a:rPr kumimoji="0" lang="en-US" altLang="zh-CN" sz="2000" b="0" i="1"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i</a:t>
            </a:r>
            <a:r>
              <a:rPr kumimoji="0" lang="zh-CN" altLang="en-US" sz="2000" b="0" i="0"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个事务访问</a:t>
            </a: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2000" b="0" i="0"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          第</a:t>
            </a:r>
            <a:r>
              <a:rPr kumimoji="0" lang="en-US" altLang="zh-CN" sz="2000" b="0" i="1"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j</a:t>
            </a:r>
            <a:r>
              <a:rPr kumimoji="0" lang="zh-CN" altLang="en-US" sz="2000" b="0" i="0"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个关系的逻辑记录数</a:t>
            </a:r>
          </a:p>
        </p:txBody>
      </p:sp>
      <p:sp>
        <p:nvSpPr>
          <p:cNvPr id="494605" name="Rectangle 13"/>
          <p:cNvSpPr/>
          <p:nvPr/>
        </p:nvSpPr>
        <p:spPr>
          <a:xfrm>
            <a:off x="5640388" y="3262313"/>
            <a:ext cx="3455988" cy="792163"/>
          </a:xfrm>
          <a:prstGeom prst="rect">
            <a:avLst/>
          </a:prstGeom>
          <a:solidFill>
            <a:srgbClr val="FFFFCC"/>
          </a:solidFill>
          <a:ln w="9525" cap="flat" cmpd="sng">
            <a:solidFill>
              <a:srgbClr val="FF9900"/>
            </a:solidFill>
            <a:prstDash val="solid"/>
            <a:miter/>
            <a:headEnd type="none" w="med" len="med"/>
            <a:tailEnd type="none" w="med" len="med"/>
          </a:ln>
        </p:spPr>
        <p:txBody>
          <a:bodyPr/>
          <a:lstStyle/>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2000" b="0" i="0"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其中，</a:t>
            </a:r>
            <a:r>
              <a:rPr kumimoji="0" lang="en-US" altLang="zh-CN" sz="2000" b="0" i="1"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RECSIZE</a:t>
            </a:r>
            <a:r>
              <a:rPr kumimoji="0" lang="en-US" altLang="zh-CN" sz="2000" b="0" i="1" u="none" strike="noStrike" kern="1200" cap="none" spc="0" normalizeH="0" baseline="-2500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ij</a:t>
            </a:r>
            <a:r>
              <a:rPr kumimoji="0" lang="zh-CN" altLang="en-US" sz="2000" b="0" i="0"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是第</a:t>
            </a:r>
            <a:r>
              <a:rPr kumimoji="0" lang="en-US" altLang="zh-CN" sz="2000" b="0" i="1"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j</a:t>
            </a:r>
            <a:r>
              <a:rPr kumimoji="0" lang="zh-CN" altLang="en-US" sz="2000" b="0" i="0"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关系  </a:t>
            </a: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2000" b="0" i="0"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            的记录长度</a:t>
            </a:r>
          </a:p>
        </p:txBody>
      </p:sp>
      <p:sp>
        <p:nvSpPr>
          <p:cNvPr id="494606" name="Rectangle 14"/>
          <p:cNvSpPr/>
          <p:nvPr/>
        </p:nvSpPr>
        <p:spPr>
          <a:xfrm>
            <a:off x="6577013" y="5661025"/>
            <a:ext cx="2555875" cy="792163"/>
          </a:xfrm>
          <a:prstGeom prst="rect">
            <a:avLst/>
          </a:prstGeom>
          <a:solidFill>
            <a:srgbClr val="FFFFCC"/>
          </a:solidFill>
          <a:ln w="9525" cap="flat" cmpd="sng">
            <a:solidFill>
              <a:srgbClr val="FF9900"/>
            </a:solidFill>
            <a:prstDash val="solid"/>
            <a:miter/>
            <a:headEnd type="none" w="med" len="med"/>
            <a:tailEnd type="none" w="med" len="med"/>
          </a:ln>
        </p:spPr>
        <p:txBody>
          <a:bodyPr/>
          <a:lstStyle/>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2000" b="0" i="0"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其中，</a:t>
            </a:r>
            <a:r>
              <a:rPr kumimoji="0" lang="en-US" altLang="zh-CN" sz="2000" b="0" i="1"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NREC</a:t>
            </a:r>
            <a:r>
              <a:rPr kumimoji="0" lang="en-US" altLang="zh-CN" sz="2000" b="0" i="1" u="none" strike="noStrike" kern="1200" cap="none" spc="0" normalizeH="0" baseline="-2500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j</a:t>
            </a:r>
            <a:r>
              <a:rPr kumimoji="0" lang="zh-CN" altLang="en-US" sz="2000" b="0" i="0"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是第</a:t>
            </a:r>
            <a:r>
              <a:rPr kumimoji="0" lang="en-US" altLang="zh-CN" sz="2000" b="0" i="1"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j</a:t>
            </a:r>
            <a:r>
              <a:rPr kumimoji="0" lang="zh-CN" altLang="en-US" sz="2000" b="0" i="0"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关</a:t>
            </a: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2000" b="0" i="0"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          系的记录个数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94595">
                                            <p:txEl>
                                              <p:pRg st="0" end="0"/>
                                            </p:txEl>
                                          </p:spTgt>
                                        </p:tgtEl>
                                        <p:attrNameLst>
                                          <p:attrName>style.visibility</p:attrName>
                                        </p:attrNameLst>
                                      </p:cBhvr>
                                      <p:to>
                                        <p:strVal val="visible"/>
                                      </p:to>
                                    </p:set>
                                    <p:animEffect transition="in" filter="box(in)">
                                      <p:cBhvr>
                                        <p:cTn id="7" dur="500"/>
                                        <p:tgtEl>
                                          <p:spTgt spid="4945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94596"/>
                                        </p:tgtEl>
                                        <p:attrNameLst>
                                          <p:attrName>style.visibility</p:attrName>
                                        </p:attrNameLst>
                                      </p:cBhvr>
                                      <p:to>
                                        <p:strVal val="visible"/>
                                      </p:to>
                                    </p:set>
                                    <p:animEffect transition="in" filter="box(in)">
                                      <p:cBhvr>
                                        <p:cTn id="12" dur="500"/>
                                        <p:tgtEl>
                                          <p:spTgt spid="49459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494604"/>
                                        </p:tgtEl>
                                        <p:attrNameLst>
                                          <p:attrName>style.visibility</p:attrName>
                                        </p:attrNameLst>
                                      </p:cBhvr>
                                      <p:to>
                                        <p:strVal val="visible"/>
                                      </p:to>
                                    </p:set>
                                    <p:anim calcmode="lin" valueType="num">
                                      <p:cBhvr>
                                        <p:cTn id="17" dur="500" fill="hold"/>
                                        <p:tgtEl>
                                          <p:spTgt spid="494604"/>
                                        </p:tgtEl>
                                        <p:attrNameLst>
                                          <p:attrName>ppt_x</p:attrName>
                                        </p:attrNameLst>
                                      </p:cBhvr>
                                      <p:tavLst>
                                        <p:tav tm="0">
                                          <p:val>
                                            <p:strVal val="1+#ppt_w/2"/>
                                          </p:val>
                                        </p:tav>
                                        <p:tav tm="100000">
                                          <p:val>
                                            <p:strVal val="#ppt_x"/>
                                          </p:val>
                                        </p:tav>
                                      </p:tavLst>
                                    </p:anim>
                                    <p:anim calcmode="lin" valueType="num">
                                      <p:cBhvr>
                                        <p:cTn id="18" dur="500" fill="hold"/>
                                        <p:tgtEl>
                                          <p:spTgt spid="494604"/>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494595">
                                            <p:txEl>
                                              <p:pRg st="3" end="3"/>
                                            </p:txEl>
                                          </p:spTgt>
                                        </p:tgtEl>
                                        <p:attrNameLst>
                                          <p:attrName>style.visibility</p:attrName>
                                        </p:attrNameLst>
                                      </p:cBhvr>
                                      <p:to>
                                        <p:strVal val="visible"/>
                                      </p:to>
                                    </p:set>
                                    <p:animEffect transition="in" filter="box(in)">
                                      <p:cBhvr>
                                        <p:cTn id="23" dur="500"/>
                                        <p:tgtEl>
                                          <p:spTgt spid="494595">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nodeType="clickEffect">
                                  <p:stCondLst>
                                    <p:cond delay="0"/>
                                  </p:stCondLst>
                                  <p:childTnLst>
                                    <p:set>
                                      <p:cBhvr>
                                        <p:cTn id="27" dur="1" fill="hold">
                                          <p:stCondLst>
                                            <p:cond delay="0"/>
                                          </p:stCondLst>
                                        </p:cTn>
                                        <p:tgtEl>
                                          <p:spTgt spid="494599"/>
                                        </p:tgtEl>
                                        <p:attrNameLst>
                                          <p:attrName>style.visibility</p:attrName>
                                        </p:attrNameLst>
                                      </p:cBhvr>
                                      <p:to>
                                        <p:strVal val="visible"/>
                                      </p:to>
                                    </p:set>
                                    <p:animEffect transition="in" filter="box(in)">
                                      <p:cBhvr>
                                        <p:cTn id="28" dur="500"/>
                                        <p:tgtEl>
                                          <p:spTgt spid="494599"/>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494605"/>
                                        </p:tgtEl>
                                        <p:attrNameLst>
                                          <p:attrName>style.visibility</p:attrName>
                                        </p:attrNameLst>
                                      </p:cBhvr>
                                      <p:to>
                                        <p:strVal val="visible"/>
                                      </p:to>
                                    </p:set>
                                    <p:anim calcmode="lin" valueType="num">
                                      <p:cBhvr>
                                        <p:cTn id="33" dur="500" fill="hold"/>
                                        <p:tgtEl>
                                          <p:spTgt spid="494605"/>
                                        </p:tgtEl>
                                        <p:attrNameLst>
                                          <p:attrName>ppt_x</p:attrName>
                                        </p:attrNameLst>
                                      </p:cBhvr>
                                      <p:tavLst>
                                        <p:tav tm="0">
                                          <p:val>
                                            <p:strVal val="1+#ppt_w/2"/>
                                          </p:val>
                                        </p:tav>
                                        <p:tav tm="100000">
                                          <p:val>
                                            <p:strVal val="#ppt_x"/>
                                          </p:val>
                                        </p:tav>
                                      </p:tavLst>
                                    </p:anim>
                                    <p:anim calcmode="lin" valueType="num">
                                      <p:cBhvr>
                                        <p:cTn id="34" dur="500" fill="hold"/>
                                        <p:tgtEl>
                                          <p:spTgt spid="494605"/>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nodeType="clickEffect">
                                  <p:stCondLst>
                                    <p:cond delay="0"/>
                                  </p:stCondLst>
                                  <p:childTnLst>
                                    <p:set>
                                      <p:cBhvr>
                                        <p:cTn id="38" dur="1" fill="hold">
                                          <p:stCondLst>
                                            <p:cond delay="0"/>
                                          </p:stCondLst>
                                        </p:cTn>
                                        <p:tgtEl>
                                          <p:spTgt spid="494595">
                                            <p:txEl>
                                              <p:pRg st="6" end="6"/>
                                            </p:txEl>
                                          </p:spTgt>
                                        </p:tgtEl>
                                        <p:attrNameLst>
                                          <p:attrName>style.visibility</p:attrName>
                                        </p:attrNameLst>
                                      </p:cBhvr>
                                      <p:to>
                                        <p:strVal val="visible"/>
                                      </p:to>
                                    </p:set>
                                    <p:animEffect transition="in" filter="box(in)">
                                      <p:cBhvr>
                                        <p:cTn id="39" dur="500"/>
                                        <p:tgtEl>
                                          <p:spTgt spid="494595">
                                            <p:txEl>
                                              <p:pRg st="6" end="6"/>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4" presetClass="entr" presetSubtype="16" fill="hold" nodeType="clickEffect">
                                  <p:stCondLst>
                                    <p:cond delay="0"/>
                                  </p:stCondLst>
                                  <p:childTnLst>
                                    <p:set>
                                      <p:cBhvr>
                                        <p:cTn id="43" dur="1" fill="hold">
                                          <p:stCondLst>
                                            <p:cond delay="0"/>
                                          </p:stCondLst>
                                        </p:cTn>
                                        <p:tgtEl>
                                          <p:spTgt spid="494602"/>
                                        </p:tgtEl>
                                        <p:attrNameLst>
                                          <p:attrName>style.visibility</p:attrName>
                                        </p:attrNameLst>
                                      </p:cBhvr>
                                      <p:to>
                                        <p:strVal val="visible"/>
                                      </p:to>
                                    </p:set>
                                    <p:animEffect transition="in" filter="box(in)">
                                      <p:cBhvr>
                                        <p:cTn id="44" dur="500"/>
                                        <p:tgtEl>
                                          <p:spTgt spid="494602"/>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494606"/>
                                        </p:tgtEl>
                                        <p:attrNameLst>
                                          <p:attrName>style.visibility</p:attrName>
                                        </p:attrNameLst>
                                      </p:cBhvr>
                                      <p:to>
                                        <p:strVal val="visible"/>
                                      </p:to>
                                    </p:set>
                                    <p:anim calcmode="lin" valueType="num">
                                      <p:cBhvr>
                                        <p:cTn id="49" dur="500" fill="hold"/>
                                        <p:tgtEl>
                                          <p:spTgt spid="494606"/>
                                        </p:tgtEl>
                                        <p:attrNameLst>
                                          <p:attrName>ppt_x</p:attrName>
                                        </p:attrNameLst>
                                      </p:cBhvr>
                                      <p:tavLst>
                                        <p:tav tm="0">
                                          <p:val>
                                            <p:strVal val="1+#ppt_w/2"/>
                                          </p:val>
                                        </p:tav>
                                        <p:tav tm="100000">
                                          <p:val>
                                            <p:strVal val="#ppt_x"/>
                                          </p:val>
                                        </p:tav>
                                      </p:tavLst>
                                    </p:anim>
                                    <p:anim calcmode="lin" valueType="num">
                                      <p:cBhvr>
                                        <p:cTn id="50" dur="500" fill="hold"/>
                                        <p:tgtEl>
                                          <p:spTgt spid="49460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4604" grpId="0" animBg="1"/>
      <p:bldP spid="494605" grpId="0" animBg="1"/>
      <p:bldP spid="494606" grpId="0" animBg="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4"/>
          <p:cNvSpPr/>
          <p:nvPr/>
        </p:nvSpPr>
        <p:spPr>
          <a:xfrm>
            <a:off x="685800" y="1143000"/>
            <a:ext cx="7696200" cy="5486400"/>
          </a:xfrm>
          <a:prstGeom prst="rect">
            <a:avLst/>
          </a:prstGeom>
          <a:no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逻辑数据库设计：</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400" b="0" i="0" u="none" strike="noStrike" kern="120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形成初始关系模式</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000" b="0" i="0" u="none" strike="noStrike" kern="1200" cap="none" spc="0" normalizeH="0" baseline="0" noProof="1">
                <a:ln>
                  <a:noFill/>
                </a:ln>
                <a:solidFill>
                  <a:srgbClr val="00CC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普通实体、弱实体、多值属性、各种联系</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400" b="0" i="0" u="none" strike="noStrike" kern="1200" cap="none" spc="0" normalizeH="0" baseline="0" noProof="1">
                <a:ln>
                  <a:noFill/>
                </a:ln>
                <a:solidFill>
                  <a:srgbClr val="0066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函数依赖、完全函数依赖、部分函数依赖、传递函数依赖</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en-US" altLang="zh-CN" sz="2400" b="0" i="0" u="none" strike="noStrike" kern="1200" cap="none" spc="0" normalizeH="0" baseline="0" noProof="1">
                <a:ln>
                  <a:noFill/>
                </a:ln>
                <a:solidFill>
                  <a:srgbClr val="00CC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Armstrong</a:t>
            </a:r>
            <a:r>
              <a:rPr kumimoji="0" lang="zh-CN" altLang="en-US" sz="2400" b="0" i="0" u="none" strike="noStrike" kern="1200" cap="none" spc="0" normalizeH="0" baseline="0" noProof="1">
                <a:ln>
                  <a:noFill/>
                </a:ln>
                <a:solidFill>
                  <a:srgbClr val="00CC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公理系统、三条推理规则</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400" b="0" i="0" u="none" strike="noStrike" kern="120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求属性闭包、求候选码</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400" b="0" i="0" u="none" strike="noStrike" kern="120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两个函数依赖集等价的判定、求极小函数依赖集</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400" b="0" i="0" u="none" strike="noStrike" kern="1200" cap="none" spc="0" normalizeH="0" baseline="0" noProof="1">
                <a:ln>
                  <a:noFill/>
                </a:ln>
                <a:solidFill>
                  <a:srgbClr val="0066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关系模式的规范形式</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000" b="0" i="0" u="none" strike="noStrike" kern="1200" cap="none" spc="0" normalizeH="0" baseline="0" noProof="1">
                <a:ln>
                  <a:noFill/>
                </a:ln>
                <a:solidFill>
                  <a:srgbClr val="0066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000" b="0" i="0" u="none" strike="noStrike" kern="1200" cap="none" spc="0" normalizeH="0" baseline="0" noProof="1">
                <a:ln>
                  <a:noFill/>
                </a:ln>
                <a:solidFill>
                  <a:srgbClr val="0066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NF、2NF、3NF、BCNF</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400" b="0" i="0" u="none" strike="noStrike" kern="120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关系模式的规范化方法</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000" b="0" i="0" u="none" strike="noStrike" kern="1200" cap="none" spc="0" normalizeH="0" baseline="0" noProof="1">
                <a:ln>
                  <a:noFill/>
                </a:ln>
                <a:solidFill>
                  <a:srgbClr val="FF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无损连接性、函数依赖保持性、判别方法</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000" b="0" i="0" u="none" strike="noStrike" kern="1200" cap="none" spc="0" normalizeH="0" baseline="0" noProof="1">
                <a:ln>
                  <a:noFill/>
                </a:ln>
                <a:solidFill>
                  <a:srgbClr val="FF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关系模式的分解算法</a:t>
            </a:r>
          </a:p>
        </p:txBody>
      </p:sp>
      <p:sp>
        <p:nvSpPr>
          <p:cNvPr id="499717" name="Rectangle 5"/>
          <p:cNvSpPr>
            <a:spLocks noChangeArrowheads="1"/>
          </p:cNvSpPr>
          <p:nvPr/>
        </p:nvSpPr>
        <p:spPr bwMode="auto">
          <a:xfrm>
            <a:off x="1331913" y="-7937"/>
            <a:ext cx="7812088" cy="1066800"/>
          </a:xfrm>
          <a:prstGeom prst="rect">
            <a:avLst/>
          </a:prstGeom>
          <a:gradFill rotWithShape="0">
            <a:gsLst>
              <a:gs pos="0">
                <a:srgbClr val="3F8DFF"/>
              </a:gs>
              <a:gs pos="100000">
                <a:schemeClr val="bg1"/>
              </a:gs>
            </a:gsLst>
            <a:path path="rect">
              <a:fillToRect l="100000" b="100000"/>
            </a:path>
          </a:gradFill>
          <a:ln w="9525">
            <a:noFill/>
            <a:miter lim="800000"/>
          </a:ln>
        </p:spPr>
        <p:txBody>
          <a:bodyPr anchor="ct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n-cs"/>
              </a:rPr>
              <a:t>小结</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4"/>
          <p:cNvSpPr/>
          <p:nvPr/>
        </p:nvSpPr>
        <p:spPr>
          <a:xfrm>
            <a:off x="685800" y="1143000"/>
            <a:ext cx="8350250" cy="5486400"/>
          </a:xfrm>
          <a:prstGeom prst="rect">
            <a:avLst/>
          </a:prstGeom>
          <a:no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本章重点：</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熟练掌握实体</a:t>
            </a:r>
            <a:r>
              <a:rPr kumimoji="0" lang="en-US" altLang="zh-CN"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联系模型向关系模式的转换</a:t>
            </a:r>
            <a:endParaRPr kumimoji="0" lang="en-US" altLang="zh-CN"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掌握函数依赖、</a:t>
            </a:r>
            <a:r>
              <a:rPr kumimoji="0" lang="en-US" altLang="zh-CN"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Armstrong</a:t>
            </a:r>
            <a:r>
              <a:rPr kumimoji="0" lang="zh-CN" altLang="en-US"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公理系统、</a:t>
            </a:r>
            <a:r>
              <a:rPr kumimoji="0" lang="en-US" altLang="zh-CN"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1NF</a:t>
            </a:r>
            <a:r>
              <a:rPr kumimoji="0" lang="zh-CN" altLang="en-US"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3NF</a:t>
            </a:r>
            <a:r>
              <a:rPr kumimoji="0" lang="zh-CN" altLang="en-US"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及</a:t>
            </a:r>
            <a:r>
              <a:rPr kumimoji="0" lang="en-US" altLang="zh-CN"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BCNF</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掌握无损连接性、函数依赖保持性、关系模式分解算法</a:t>
            </a:r>
            <a:endParaRPr kumimoji="0" lang="zh-CN" altLang="en-US" sz="20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p:txBody>
      </p:sp>
      <p:sp>
        <p:nvSpPr>
          <p:cNvPr id="499717" name="Rectangle 5"/>
          <p:cNvSpPr>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p:spPr>
        <p:txBody>
          <a:bodyPr anchor="ct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n-cs"/>
              </a:rPr>
              <a:t>小结</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10A6E0BD-5646-4D56-98DF-A344BCAE45CA}"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2023/11/14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8"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9" name="灯片编号占位符 5"/>
          <p:cNvSpPr txBox="1">
            <a:spLocks noGrp="1"/>
          </p:cNvSpPr>
          <p:nvPr>
            <p:ph type="sldNum" sz="quarter" idx="12"/>
          </p:nvPr>
        </p:nvSpPr>
        <p:spPr bwMode="auto"/>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3399"/>
                </a:solidFill>
                <a:effectLst>
                  <a:outerShdw blurRad="38100" dist="38100" dir="2700000">
                    <a:srgbClr val="C0C0C0"/>
                  </a:outerShdw>
                </a:effectLst>
                <a:latin typeface="Arial" panose="020B0604020202020204" pitchFamily="34" charset="0"/>
                <a:ea typeface="楷体_GB2312" pitchFamily="49" charset="-122"/>
              </a:rPr>
              <a:t>128</a:t>
            </a:fld>
            <a:endParaRPr lang="zh-CN" altLang="en-US" sz="1200" dirty="0">
              <a:solidFill>
                <a:srgbClr val="003399"/>
              </a:solidFill>
              <a:effectLst>
                <a:outerShdw blurRad="38100" dist="38100" dir="2700000">
                  <a:srgbClr val="C0C0C0"/>
                </a:outerShdw>
              </a:effectLst>
              <a:latin typeface="Arial" panose="020B0604020202020204" pitchFamily="34" charset="0"/>
              <a:ea typeface="楷体_GB2312" pitchFamily="49" charset="-122"/>
            </a:endParaRPr>
          </a:p>
        </p:txBody>
      </p:sp>
      <p:sp>
        <p:nvSpPr>
          <p:cNvPr id="41986"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4400" b="1" i="0" u="none" strike="noStrike" kern="0" cap="none" spc="0" normalizeH="0" baseline="0" noProof="0">
              <a:ln>
                <a:noFill/>
              </a:ln>
              <a:solidFill>
                <a:srgbClr val="A24200"/>
              </a:solidFill>
              <a:effectLst>
                <a:outerShdw blurRad="38100" dist="38100" dir="2700000" algn="tl">
                  <a:srgbClr val="000000"/>
                </a:outerShdw>
              </a:effectLst>
              <a:uLnTx/>
              <a:uFillTx/>
              <a:latin typeface="+mj-lt"/>
              <a:ea typeface="+mj-ea"/>
              <a:cs typeface="+mj-cs"/>
            </a:endParaRPr>
          </a:p>
        </p:txBody>
      </p:sp>
      <p:sp>
        <p:nvSpPr>
          <p:cNvPr id="41987"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Tx/>
              <a:buChar char="•"/>
              <a:defRPr/>
            </a:pPr>
            <a:endPar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mn-cs"/>
            </a:endParaRPr>
          </a:p>
        </p:txBody>
      </p:sp>
      <p:graphicFrame>
        <p:nvGraphicFramePr>
          <p:cNvPr id="155655" name="Object 4"/>
          <p:cNvGraphicFramePr/>
          <p:nvPr/>
        </p:nvGraphicFramePr>
        <p:xfrm>
          <a:off x="792163" y="2312988"/>
          <a:ext cx="2808287" cy="2736850"/>
        </p:xfrm>
        <a:graphic>
          <a:graphicData uri="http://schemas.openxmlformats.org/presentationml/2006/ole">
            <mc:AlternateContent xmlns:mc="http://schemas.openxmlformats.org/markup-compatibility/2006">
              <mc:Choice xmlns:v="urn:schemas-microsoft-com:vml" Requires="v">
                <p:oleObj spid="_x0000_s13314" r:id="rId4" imgW="7833360" imgH="7839075" progId="">
                  <p:embed/>
                </p:oleObj>
              </mc:Choice>
              <mc:Fallback>
                <p:oleObj r:id="rId4" imgW="7833360" imgH="7839075" progId="">
                  <p:embed/>
                  <p:pic>
                    <p:nvPicPr>
                      <p:cNvPr id="0" name="图片 3079"/>
                      <p:cNvPicPr/>
                      <p:nvPr/>
                    </p:nvPicPr>
                    <p:blipFill>
                      <a:blip r:embed="rId5"/>
                      <a:stretch>
                        <a:fillRect/>
                      </a:stretch>
                    </p:blipFill>
                    <p:spPr>
                      <a:xfrm>
                        <a:off x="792163" y="2312988"/>
                        <a:ext cx="2808287" cy="2736850"/>
                      </a:xfrm>
                      <a:prstGeom prst="rect">
                        <a:avLst/>
                      </a:prstGeom>
                      <a:noFill/>
                      <a:ln w="38100">
                        <a:noFill/>
                        <a:miter/>
                      </a:ln>
                    </p:spPr>
                  </p:pic>
                </p:oleObj>
              </mc:Fallback>
            </mc:AlternateContent>
          </a:graphicData>
        </a:graphic>
      </p:graphicFrame>
      <p:pic>
        <p:nvPicPr>
          <p:cNvPr id="155656" name="Picture 5"/>
          <p:cNvPicPr>
            <a:picLocks noChangeAspect="1"/>
          </p:cNvPicPr>
          <p:nvPr/>
        </p:nvPicPr>
        <p:blipFill>
          <a:blip r:embed="rId6"/>
          <a:stretch>
            <a:fillRect/>
          </a:stretch>
        </p:blipFill>
        <p:spPr>
          <a:xfrm>
            <a:off x="3779838" y="1916113"/>
            <a:ext cx="5003800" cy="3182937"/>
          </a:xfrm>
          <a:prstGeom prst="rect">
            <a:avLst/>
          </a:prstGeom>
          <a:noFill/>
          <a:ln w="9525">
            <a:noFill/>
          </a:ln>
        </p:spPr>
      </p:pic>
      <p:sp>
        <p:nvSpPr>
          <p:cNvPr id="41990" name="Text Box 6"/>
          <p:cNvSpPr txBox="1">
            <a:spLocks noChangeArrowheads="1"/>
          </p:cNvSpPr>
          <p:nvPr/>
        </p:nvSpPr>
        <p:spPr bwMode="auto">
          <a:xfrm>
            <a:off x="3851275" y="2924175"/>
            <a:ext cx="3425825" cy="762000"/>
          </a:xfrm>
          <a:prstGeom prst="rect">
            <a:avLst/>
          </a:prstGeom>
          <a:solidFill>
            <a:schemeClr val="bg1"/>
          </a:solidFill>
          <a:ln w="9525">
            <a:noFill/>
            <a:miter lim="800000"/>
          </a:ln>
          <a:effectLst/>
        </p:spPr>
        <p:txBody>
          <a:bodyPr wrap="none">
            <a:spAutoFit/>
          </a:bodyPr>
          <a:lstStyle/>
          <a:p>
            <a:pPr marR="0" defTabSz="914400" eaLnBrk="1" hangingPunct="1">
              <a:buClrTx/>
              <a:buSzTx/>
              <a:buFontTx/>
              <a:buNone/>
              <a:defRPr/>
            </a:pPr>
            <a:r>
              <a:rPr kumimoji="0" lang="en-US" altLang="zh-CN" sz="44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Next Chapter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7" name="Rectangle 3"/>
          <p:cNvSpPr>
            <a:spLocks noGrp="1"/>
          </p:cNvSpPr>
          <p:nvPr>
            <p:ph type="subTitle" idx="1"/>
          </p:nvPr>
        </p:nvSpPr>
        <p:spPr>
          <a:xfrm>
            <a:off x="381000" y="1600200"/>
            <a:ext cx="8235950" cy="4525963"/>
          </a:xfrm>
        </p:spPr>
        <p:txBody>
          <a:bodyPr vert="horz" wrap="square" lIns="91440" tIns="45720" rIns="91440" bIns="45720" numCol="1" anchor="t" anchorCtr="0" compatLnSpc="1"/>
          <a:lstStyle/>
          <a:p>
            <a:pPr marL="342900" marR="0" lvl="0" indent="-342900" algn="just" defTabSz="914400" rtl="0" eaLnBrk="0" fontAlgn="base" latinLnBrk="0" hangingPunct="0">
              <a:lnSpc>
                <a:spcPct val="90000"/>
              </a:lnSpc>
              <a:spcBef>
                <a:spcPct val="20000"/>
              </a:spcBef>
              <a:spcAft>
                <a:spcPct val="0"/>
              </a:spcAft>
              <a:buClrTx/>
              <a:buSzTx/>
              <a:buFontTx/>
              <a:buChar char="•"/>
              <a:defRPr/>
            </a:pPr>
            <a:r>
              <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实体间联系的变换 </a:t>
            </a:r>
          </a:p>
          <a:p>
            <a:pPr marL="742950" marR="0" lvl="1" indent="-285750" algn="just"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1:1联系的变换 </a:t>
            </a: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设</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是实体集</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E</a:t>
            </a:r>
            <a:r>
              <a:rPr kumimoji="0" lang="en-US" altLang="zh-CN" sz="2400" b="1" i="0" u="none" strike="noStrike" kern="0" cap="none" spc="0" normalizeH="0" baseline="-2500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和</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E</a:t>
            </a:r>
            <a:r>
              <a:rPr kumimoji="0" lang="en-US" altLang="zh-CN" sz="2400" b="1" i="0" u="none" strike="noStrike" kern="0" cap="none" spc="0" normalizeH="0" baseline="-2500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之间的1:1联系，</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和</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E</a:t>
            </a:r>
            <a:r>
              <a:rPr kumimoji="0" lang="en-US" altLang="zh-CN" sz="2400" b="1" i="0" u="none" strike="noStrike" kern="0" cap="none" spc="0" normalizeH="0" baseline="-2500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和</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E</a:t>
            </a:r>
            <a:r>
              <a:rPr kumimoji="0" lang="en-US" altLang="zh-CN" sz="2400" b="1" i="0" u="none" strike="noStrike" kern="0" cap="none" spc="0" normalizeH="0" baseline="-2500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对应的关系</a:t>
            </a: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0" cap="none" spc="0" normalizeH="0" baseline="0" noProof="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方法1：</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通过在</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或</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中增加有关信息来表示联系</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endPar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1600200" marR="0" lvl="3" indent="-228600" algn="just" defTabSz="914400" rtl="0" eaLnBrk="0" fontAlgn="base" latinLnBrk="0" hangingPunct="0">
              <a:lnSpc>
                <a:spcPct val="90000"/>
              </a:lnSpc>
              <a:spcBef>
                <a:spcPct val="20000"/>
              </a:spcBef>
              <a:spcAft>
                <a:spcPct val="0"/>
              </a:spcAft>
              <a:buClrTx/>
              <a:buSzTx/>
              <a:buFontTx/>
              <a:buChar char="–"/>
              <a:defRPr/>
            </a:pPr>
            <a:r>
              <a:rPr kumimoji="0" lang="en-US" altLang="zh-CN"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或</a:t>
            </a:r>
            <a:r>
              <a:rPr kumimoji="0" lang="en-US" altLang="zh-CN"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a:t>
            </a:r>
            <a:r>
              <a:rPr kumimoji="0" lang="zh-CN" altLang="en-US"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的主码作为外码添入</a:t>
            </a:r>
            <a:r>
              <a:rPr kumimoji="0" lang="en-US" altLang="zh-CN"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a:t>
            </a:r>
            <a:r>
              <a:rPr kumimoji="0" lang="zh-CN" altLang="en-US"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或</a:t>
            </a:r>
            <a:r>
              <a:rPr kumimoji="0" lang="en-US" altLang="zh-CN"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p>
          <a:p>
            <a:pPr marL="1600200" marR="0" lvl="3" indent="-228600" algn="just" defTabSz="914400" rtl="0" eaLnBrk="0" fontAlgn="base" latinLnBrk="0" hangingPunct="0">
              <a:lnSpc>
                <a:spcPct val="90000"/>
              </a:lnSpc>
              <a:spcBef>
                <a:spcPct val="20000"/>
              </a:spcBef>
              <a:spcAft>
                <a:spcPct val="0"/>
              </a:spcAft>
              <a:buClrTx/>
              <a:buSzTx/>
              <a:buFontTx/>
              <a:buChar char="–"/>
              <a:defRPr/>
            </a:pPr>
            <a:r>
              <a:rPr kumimoji="0" lang="en-US" altLang="zh-CN"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的简单属性和复合属性的简单子属性作为简单属性添入</a:t>
            </a:r>
            <a:r>
              <a:rPr kumimoji="0" lang="en-US" altLang="zh-CN"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a:t>
            </a:r>
            <a:r>
              <a:rPr kumimoji="0" lang="zh-CN" altLang="en-US"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或</a:t>
            </a:r>
            <a:r>
              <a:rPr kumimoji="0" lang="en-US" altLang="zh-CN"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p>
          <a:p>
            <a:pPr marL="1600200" marR="0" lvl="3" indent="-228600" algn="just" defTabSz="914400" rtl="0" eaLnBrk="0" fontAlgn="base" latinLnBrk="0" hangingPunct="0">
              <a:lnSpc>
                <a:spcPct val="90000"/>
              </a:lnSpc>
              <a:spcBef>
                <a:spcPct val="20000"/>
              </a:spcBef>
              <a:spcAft>
                <a:spcPct val="0"/>
              </a:spcAft>
              <a:buClrTx/>
              <a:buSzTx/>
              <a:buFontTx/>
              <a:buChar char="–"/>
              <a:defRPr/>
            </a:pPr>
            <a:r>
              <a:rPr kumimoji="0" lang="zh-CN" altLang="en-US"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注意：</a:t>
            </a:r>
          </a:p>
          <a:p>
            <a:pPr marL="2057400" marR="0" lvl="4" indent="-228600" algn="just" defTabSz="914400" rtl="0" eaLnBrk="0" fontAlgn="base" latinLnBrk="0" hangingPunct="0">
              <a:lnSpc>
                <a:spcPct val="90000"/>
              </a:lnSpc>
              <a:spcBef>
                <a:spcPct val="20000"/>
              </a:spcBef>
              <a:spcAft>
                <a:spcPct val="0"/>
              </a:spcAft>
              <a:buClrTx/>
              <a:buSzTx/>
              <a:buFontTx/>
              <a:buChar char="»"/>
              <a:defRPr/>
            </a:pPr>
            <a:r>
              <a:rPr kumimoji="0" lang="zh-CN" altLang="en-US" sz="18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如果</a:t>
            </a:r>
            <a:r>
              <a:rPr kumimoji="0" lang="en-US" altLang="zh-CN" sz="18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a:t>
            </a:r>
            <a:r>
              <a:rPr kumimoji="0" lang="zh-CN" altLang="en-US" sz="18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和</a:t>
            </a:r>
            <a:r>
              <a:rPr kumimoji="0" lang="en-US" altLang="zh-CN" sz="18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18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中至少一个具有关于</a:t>
            </a:r>
            <a:r>
              <a:rPr kumimoji="0" lang="en-US" altLang="zh-CN" sz="18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18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的全域关联约束，则应选择具有这种约束的关系型表示</a:t>
            </a:r>
            <a:r>
              <a:rPr kumimoji="0" lang="en-US" altLang="zh-CN" sz="18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p>
          <a:p>
            <a:pPr marL="2057400" marR="0" lvl="4" indent="-228600" algn="just" defTabSz="914400" rtl="0" eaLnBrk="0" fontAlgn="base" latinLnBrk="0" hangingPunct="0">
              <a:lnSpc>
                <a:spcPct val="90000"/>
              </a:lnSpc>
              <a:spcBef>
                <a:spcPct val="20000"/>
              </a:spcBef>
              <a:spcAft>
                <a:spcPct val="0"/>
              </a:spcAft>
              <a:buClrTx/>
              <a:buSzTx/>
              <a:buFontTx/>
              <a:buChar char="»"/>
              <a:defRPr/>
            </a:pPr>
            <a:r>
              <a:rPr kumimoji="0" lang="zh-CN" altLang="en-US" sz="18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如果</a:t>
            </a:r>
            <a:r>
              <a:rPr kumimoji="0" lang="en-US" altLang="zh-CN" sz="18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a:t>
            </a:r>
            <a:r>
              <a:rPr kumimoji="0" lang="zh-CN" altLang="en-US" sz="18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和</a:t>
            </a:r>
            <a:r>
              <a:rPr kumimoji="0" lang="en-US" altLang="zh-CN" sz="18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18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都具有全域关联约束，而且</a:t>
            </a:r>
            <a:r>
              <a:rPr kumimoji="0" lang="en-US" altLang="zh-CN" sz="18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a:t>
            </a:r>
            <a:r>
              <a:rPr kumimoji="0" lang="zh-CN" altLang="en-US" sz="18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和</a:t>
            </a:r>
            <a:r>
              <a:rPr kumimoji="0" lang="en-US" altLang="zh-CN" sz="18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18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与其他联系无关，则把</a:t>
            </a:r>
            <a:r>
              <a:rPr kumimoji="0" lang="en-US" altLang="zh-CN" sz="18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a:t>
            </a:r>
            <a:r>
              <a:rPr kumimoji="0" lang="zh-CN" altLang="en-US" sz="18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和</a:t>
            </a:r>
            <a:r>
              <a:rPr kumimoji="0" lang="en-US" altLang="zh-CN" sz="18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18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合并为一个关系型来表示</a:t>
            </a:r>
            <a:r>
              <a:rPr kumimoji="0" lang="en-US" altLang="zh-CN" sz="18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endParaRPr kumimoji="0" lang="zh-CN" altLang="en-US" sz="18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p:txBody>
      </p:sp>
      <p:sp>
        <p:nvSpPr>
          <p:cNvPr id="369668" name="Rectangle 4"/>
          <p:cNvSpPr/>
          <p:nvPr/>
        </p:nvSpPr>
        <p:spPr>
          <a:xfrm>
            <a:off x="333375" y="3730625"/>
            <a:ext cx="8763000" cy="2449513"/>
          </a:xfrm>
          <a:prstGeom prst="rect">
            <a:avLst/>
          </a:prstGeom>
          <a:solidFill>
            <a:schemeClr val="bg1"/>
          </a:solid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1257300" marR="0" lvl="2" indent="-342900" algn="just" defTabSz="914400" rtl="0" eaLnBrk="0" fontAlgn="base" latinLnBrk="0" hangingPunct="0">
              <a:lnSpc>
                <a:spcPct val="90000"/>
              </a:lnSpc>
              <a:spcBef>
                <a:spcPct val="20000"/>
              </a:spcBef>
              <a:spcAft>
                <a:spcPct val="0"/>
              </a:spcAft>
              <a:buClrTx/>
              <a:buSzPct val="50000"/>
              <a:buFont typeface="Wingdings" panose="05000000000000000000" charset="0"/>
              <a:buChar char="l"/>
              <a:defRPr/>
            </a:pPr>
            <a:r>
              <a:rPr kumimoji="0" lang="zh-CN" altLang="en-US" sz="2400" b="0" i="0" u="none" strike="noStrike" kern="120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方法2：</a:t>
            </a: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建立一个单独的关系</a:t>
            </a:r>
            <a:r>
              <a:rPr kumimoji="0" lang="en-US" altLang="zh-CN"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W</a:t>
            </a: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表示</a:t>
            </a:r>
            <a:r>
              <a:rPr kumimoji="0" lang="en-US" altLang="zh-CN"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endPar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1600200" marR="0" lvl="3" indent="-228600" algn="just" defTabSz="914400" rtl="0" eaLnBrk="0" fontAlgn="base" latinLnBrk="0" hangingPunct="0">
              <a:lnSpc>
                <a:spcPct val="90000"/>
              </a:lnSpc>
              <a:spcBef>
                <a:spcPct val="20000"/>
              </a:spcBef>
              <a:spcAft>
                <a:spcPct val="0"/>
              </a:spcAft>
              <a:buClrTx/>
              <a:buSzTx/>
              <a:buFontTx/>
              <a:buChar char="–"/>
              <a:defRPr/>
            </a:pPr>
            <a:r>
              <a:rPr kumimoji="0" lang="en-US" altLang="zh-CN"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和</a:t>
            </a:r>
            <a:r>
              <a:rPr kumimoji="0" lang="en-US" altLang="zh-CN"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a:t>
            </a:r>
            <a:r>
              <a:rPr kumimoji="0" lang="zh-CN" altLang="en-US"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的主码作为主码添入</a:t>
            </a:r>
            <a:r>
              <a:rPr kumimoji="0" lang="en-US" altLang="zh-CN"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W；</a:t>
            </a:r>
          </a:p>
          <a:p>
            <a:pPr marL="1600200" marR="0" lvl="3" indent="-228600" algn="just" defTabSz="914400" rtl="0" eaLnBrk="0" fontAlgn="base" latinLnBrk="0" hangingPunct="0">
              <a:lnSpc>
                <a:spcPct val="90000"/>
              </a:lnSpc>
              <a:spcBef>
                <a:spcPct val="20000"/>
              </a:spcBef>
              <a:spcAft>
                <a:spcPct val="0"/>
              </a:spcAft>
              <a:buClrTx/>
              <a:buSzTx/>
              <a:buFontTx/>
              <a:buChar char="–"/>
              <a:defRPr/>
            </a:pPr>
            <a:r>
              <a:rPr kumimoji="0" lang="en-US" altLang="zh-CN"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的简单属性和复合属性的简单子属性作为简单属性添入</a:t>
            </a:r>
            <a:r>
              <a:rPr kumimoji="0" lang="en-US" altLang="zh-CN"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W。</a:t>
            </a:r>
            <a:endParaRPr kumimoji="0" lang="zh-CN" altLang="en-US"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p:txBody>
      </p:sp>
      <p:sp>
        <p:nvSpPr>
          <p:cNvPr id="5" name="Rectangle 2"/>
          <p:cNvSpPr txBox="1">
            <a:spLocks noChangeArrowheads="1"/>
          </p:cNvSpPr>
          <p:nvPr/>
        </p:nvSpPr>
        <p:spPr bwMode="auto">
          <a:xfrm>
            <a:off x="1254125" y="0"/>
            <a:ext cx="789463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5.1</a:t>
            </a: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形成初始关系数据库模式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69667">
                                            <p:txEl>
                                              <p:pRg st="3" end="3"/>
                                            </p:txEl>
                                          </p:spTgt>
                                        </p:tgtEl>
                                        <p:attrNameLst>
                                          <p:attrName>style.visibility</p:attrName>
                                        </p:attrNameLst>
                                      </p:cBhvr>
                                      <p:to>
                                        <p:strVal val="visible"/>
                                      </p:to>
                                    </p:set>
                                    <p:anim calcmode="lin" valueType="num">
                                      <p:cBhvr>
                                        <p:cTn id="7" dur="500" fill="hold"/>
                                        <p:tgtEl>
                                          <p:spTgt spid="369667">
                                            <p:txEl>
                                              <p:pRg st="3" end="3"/>
                                            </p:txEl>
                                          </p:spTgt>
                                        </p:tgtEl>
                                        <p:attrNameLst>
                                          <p:attrName>ppt_x</p:attrName>
                                        </p:attrNameLst>
                                      </p:cBhvr>
                                      <p:tavLst>
                                        <p:tav tm="0">
                                          <p:val>
                                            <p:strVal val="#ppt_x"/>
                                          </p:val>
                                        </p:tav>
                                        <p:tav tm="100000">
                                          <p:val>
                                            <p:strVal val="#ppt_x"/>
                                          </p:val>
                                        </p:tav>
                                      </p:tavLst>
                                    </p:anim>
                                    <p:anim calcmode="lin" valueType="num">
                                      <p:cBhvr>
                                        <p:cTn id="8" dur="500" fill="hold"/>
                                        <p:tgtEl>
                                          <p:spTgt spid="369667">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69667">
                                            <p:txEl>
                                              <p:charRg st="79" end="101"/>
                                            </p:txEl>
                                          </p:spTgt>
                                        </p:tgtEl>
                                        <p:attrNameLst>
                                          <p:attrName>style.visibility</p:attrName>
                                        </p:attrNameLst>
                                      </p:cBhvr>
                                      <p:to>
                                        <p:strVal val="visible"/>
                                      </p:to>
                                    </p:set>
                                    <p:anim calcmode="lin" valueType="num">
                                      <p:cBhvr>
                                        <p:cTn id="11" dur="500" fill="hold"/>
                                        <p:tgtEl>
                                          <p:spTgt spid="369667">
                                            <p:txEl>
                                              <p:charRg st="79" end="101"/>
                                            </p:txEl>
                                          </p:spTgt>
                                        </p:tgtEl>
                                        <p:attrNameLst>
                                          <p:attrName>ppt_x</p:attrName>
                                        </p:attrNameLst>
                                      </p:cBhvr>
                                      <p:tavLst>
                                        <p:tav tm="0">
                                          <p:val>
                                            <p:strVal val="#ppt_x"/>
                                          </p:val>
                                        </p:tav>
                                        <p:tav tm="100000">
                                          <p:val>
                                            <p:strVal val="#ppt_x"/>
                                          </p:val>
                                        </p:tav>
                                      </p:tavLst>
                                    </p:anim>
                                    <p:anim calcmode="lin" valueType="num">
                                      <p:cBhvr>
                                        <p:cTn id="12" dur="500" fill="hold"/>
                                        <p:tgtEl>
                                          <p:spTgt spid="369667">
                                            <p:txEl>
                                              <p:charRg st="79" end="10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69667">
                                            <p:txEl>
                                              <p:charRg st="101" end="133"/>
                                            </p:txEl>
                                          </p:spTgt>
                                        </p:tgtEl>
                                        <p:attrNameLst>
                                          <p:attrName>style.visibility</p:attrName>
                                        </p:attrNameLst>
                                      </p:cBhvr>
                                      <p:to>
                                        <p:strVal val="visible"/>
                                      </p:to>
                                    </p:set>
                                    <p:anim calcmode="lin" valueType="num">
                                      <p:cBhvr>
                                        <p:cTn id="15" dur="500" fill="hold"/>
                                        <p:tgtEl>
                                          <p:spTgt spid="369667">
                                            <p:txEl>
                                              <p:charRg st="101" end="133"/>
                                            </p:txEl>
                                          </p:spTgt>
                                        </p:tgtEl>
                                        <p:attrNameLst>
                                          <p:attrName>ppt_x</p:attrName>
                                        </p:attrNameLst>
                                      </p:cBhvr>
                                      <p:tavLst>
                                        <p:tav tm="0">
                                          <p:val>
                                            <p:strVal val="#ppt_x"/>
                                          </p:val>
                                        </p:tav>
                                        <p:tav tm="100000">
                                          <p:val>
                                            <p:strVal val="#ppt_x"/>
                                          </p:val>
                                        </p:tav>
                                      </p:tavLst>
                                    </p:anim>
                                    <p:anim calcmode="lin" valueType="num">
                                      <p:cBhvr>
                                        <p:cTn id="16" dur="500" fill="hold"/>
                                        <p:tgtEl>
                                          <p:spTgt spid="369667">
                                            <p:txEl>
                                              <p:charRg st="101" end="13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69667">
                                            <p:txEl>
                                              <p:charRg st="133" end="137"/>
                                            </p:txEl>
                                          </p:spTgt>
                                        </p:tgtEl>
                                        <p:attrNameLst>
                                          <p:attrName>style.visibility</p:attrName>
                                        </p:attrNameLst>
                                      </p:cBhvr>
                                      <p:to>
                                        <p:strVal val="visible"/>
                                      </p:to>
                                    </p:set>
                                    <p:anim calcmode="lin" valueType="num">
                                      <p:cBhvr>
                                        <p:cTn id="19" dur="500" fill="hold"/>
                                        <p:tgtEl>
                                          <p:spTgt spid="369667">
                                            <p:txEl>
                                              <p:charRg st="133" end="137"/>
                                            </p:txEl>
                                          </p:spTgt>
                                        </p:tgtEl>
                                        <p:attrNameLst>
                                          <p:attrName>ppt_x</p:attrName>
                                        </p:attrNameLst>
                                      </p:cBhvr>
                                      <p:tavLst>
                                        <p:tav tm="0">
                                          <p:val>
                                            <p:strVal val="#ppt_x"/>
                                          </p:val>
                                        </p:tav>
                                        <p:tav tm="100000">
                                          <p:val>
                                            <p:strVal val="#ppt_x"/>
                                          </p:val>
                                        </p:tav>
                                      </p:tavLst>
                                    </p:anim>
                                    <p:anim calcmode="lin" valueType="num">
                                      <p:cBhvr>
                                        <p:cTn id="20" dur="500" fill="hold"/>
                                        <p:tgtEl>
                                          <p:spTgt spid="369667">
                                            <p:txEl>
                                              <p:charRg st="133" end="137"/>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69667">
                                            <p:txEl>
                                              <p:charRg st="137" end="179"/>
                                            </p:txEl>
                                          </p:spTgt>
                                        </p:tgtEl>
                                        <p:attrNameLst>
                                          <p:attrName>style.visibility</p:attrName>
                                        </p:attrNameLst>
                                      </p:cBhvr>
                                      <p:to>
                                        <p:strVal val="visible"/>
                                      </p:to>
                                    </p:set>
                                    <p:anim calcmode="lin" valueType="num">
                                      <p:cBhvr>
                                        <p:cTn id="23" dur="500" fill="hold"/>
                                        <p:tgtEl>
                                          <p:spTgt spid="369667">
                                            <p:txEl>
                                              <p:charRg st="137" end="179"/>
                                            </p:txEl>
                                          </p:spTgt>
                                        </p:tgtEl>
                                        <p:attrNameLst>
                                          <p:attrName>ppt_x</p:attrName>
                                        </p:attrNameLst>
                                      </p:cBhvr>
                                      <p:tavLst>
                                        <p:tav tm="0">
                                          <p:val>
                                            <p:strVal val="#ppt_x"/>
                                          </p:val>
                                        </p:tav>
                                        <p:tav tm="100000">
                                          <p:val>
                                            <p:strVal val="#ppt_x"/>
                                          </p:val>
                                        </p:tav>
                                      </p:tavLst>
                                    </p:anim>
                                    <p:anim calcmode="lin" valueType="num">
                                      <p:cBhvr>
                                        <p:cTn id="24" dur="500" fill="hold"/>
                                        <p:tgtEl>
                                          <p:spTgt spid="369667">
                                            <p:txEl>
                                              <p:charRg st="137" end="179"/>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69667">
                                            <p:txEl>
                                              <p:charRg st="179" end="225"/>
                                            </p:txEl>
                                          </p:spTgt>
                                        </p:tgtEl>
                                        <p:attrNameLst>
                                          <p:attrName>style.visibility</p:attrName>
                                        </p:attrNameLst>
                                      </p:cBhvr>
                                      <p:to>
                                        <p:strVal val="visible"/>
                                      </p:to>
                                    </p:set>
                                    <p:anim calcmode="lin" valueType="num">
                                      <p:cBhvr>
                                        <p:cTn id="27" dur="500" fill="hold"/>
                                        <p:tgtEl>
                                          <p:spTgt spid="369667">
                                            <p:txEl>
                                              <p:charRg st="179" end="225"/>
                                            </p:txEl>
                                          </p:spTgt>
                                        </p:tgtEl>
                                        <p:attrNameLst>
                                          <p:attrName>ppt_x</p:attrName>
                                        </p:attrNameLst>
                                      </p:cBhvr>
                                      <p:tavLst>
                                        <p:tav tm="0">
                                          <p:val>
                                            <p:strVal val="#ppt_x"/>
                                          </p:val>
                                        </p:tav>
                                        <p:tav tm="100000">
                                          <p:val>
                                            <p:strVal val="#ppt_x"/>
                                          </p:val>
                                        </p:tav>
                                      </p:tavLst>
                                    </p:anim>
                                    <p:anim calcmode="lin" valueType="num">
                                      <p:cBhvr>
                                        <p:cTn id="28" dur="500" fill="hold"/>
                                        <p:tgtEl>
                                          <p:spTgt spid="369667">
                                            <p:txEl>
                                              <p:charRg st="179" end="22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grpId="0" nodeType="clickEffect">
                                  <p:stCondLst>
                                    <p:cond delay="0"/>
                                  </p:stCondLst>
                                  <p:childTnLst>
                                    <p:set>
                                      <p:cBhvr>
                                        <p:cTn id="32" dur="1" fill="hold">
                                          <p:stCondLst>
                                            <p:cond delay="0"/>
                                          </p:stCondLst>
                                        </p:cTn>
                                        <p:tgtEl>
                                          <p:spTgt spid="369668"/>
                                        </p:tgtEl>
                                        <p:attrNameLst>
                                          <p:attrName>style.visibility</p:attrName>
                                        </p:attrNameLst>
                                      </p:cBhvr>
                                      <p:to>
                                        <p:strVal val="visible"/>
                                      </p:to>
                                    </p:set>
                                    <p:animEffect transition="in" filter="box(in)">
                                      <p:cBhvr>
                                        <p:cTn id="33" dur="500"/>
                                        <p:tgtEl>
                                          <p:spTgt spid="3696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668"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p:cNvSpPr>
          <p:nvPr>
            <p:ph type="subTitle" idx="1"/>
          </p:nvPr>
        </p:nvSpPr>
        <p:spPr>
          <a:xfrm>
            <a:off x="381000" y="1600200"/>
            <a:ext cx="8229600" cy="1252538"/>
          </a:xfrm>
        </p:spPr>
        <p:txBody>
          <a:bodyPr vert="horz" wrap="square" lIns="91440" tIns="45720" rIns="91440" bIns="45720" numCol="1" anchor="t" anchorCtr="0" compatLnSpc="1"/>
          <a:lstStyle/>
          <a:p>
            <a:pPr marL="342900" marR="0" lvl="0" indent="-342900" algn="just"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实体间联系的变换</a:t>
            </a:r>
          </a:p>
          <a:p>
            <a:pPr marL="742950" marR="0" lvl="1" indent="-285750" algn="just" defTabSz="914400" rtl="0" eaLnBrk="0" fontAlgn="base" latinLnBrk="0" hangingPunct="0">
              <a:lnSpc>
                <a:spcPct val="90000"/>
              </a:lnSpc>
              <a:spcBef>
                <a:spcPct val="20000"/>
              </a:spcBef>
              <a:spcAft>
                <a:spcPct val="0"/>
              </a:spcAft>
              <a:buClrTx/>
              <a:buSzTx/>
              <a:buFontTx/>
              <a:buChar char="–"/>
              <a:defRPr/>
            </a:pP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1:1</a:t>
            </a: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联系的变换</a:t>
            </a: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zh-CN" altLang="en-US" sz="20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例</a:t>
            </a:r>
          </a:p>
        </p:txBody>
      </p:sp>
      <p:sp>
        <p:nvSpPr>
          <p:cNvPr id="18" name="TextBox 17"/>
          <p:cNvSpPr txBox="1"/>
          <p:nvPr/>
        </p:nvSpPr>
        <p:spPr>
          <a:xfrm>
            <a:off x="971550" y="2803525"/>
            <a:ext cx="4056063" cy="769938"/>
          </a:xfrm>
          <a:prstGeom prst="rect">
            <a:avLst/>
          </a:prstGeom>
          <a:noFill/>
          <a:ln w="9525">
            <a:noFill/>
            <a:miter/>
          </a:ln>
        </p:spPr>
        <p:txBody>
          <a:bodyPr wrap="none">
            <a:spAutoFit/>
          </a:bodyPr>
          <a:lstStyle/>
          <a:p>
            <a:pPr marR="0" defTabSz="914400" eaLnBrk="1" hangingPunct="1">
              <a:spcBef>
                <a:spcPct val="20000"/>
              </a:spcBef>
              <a:buClrTx/>
              <a:buSzTx/>
              <a:buFontTx/>
              <a:buChar char="–"/>
              <a:defRPr/>
            </a:pP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产品</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r>
              <a:rPr kumimoji="0" lang="zh-CN" altLang="en-US" b="0" u="sng"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产品号</a:t>
            </a: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，产品名，</a:t>
            </a:r>
            <a:r>
              <a:rPr kumimoji="0" lang="zh-CN" altLang="en-US" b="0" kern="1200" cap="none" spc="0" normalizeH="0" baseline="0" noProof="1">
                <a:solidFill>
                  <a:srgbClr val="FF0000"/>
                </a:solidFill>
                <a:effectLst>
                  <a:outerShdw blurRad="38100" dist="38100" dir="2700000">
                    <a:srgbClr val="C0C0C0"/>
                  </a:outerShdw>
                </a:effectLst>
                <a:latin typeface="楷体_GB2312" pitchFamily="49" charset="-122"/>
                <a:ea typeface="楷体_GB2312" pitchFamily="49" charset="-122"/>
                <a:cs typeface="+mn-cs"/>
              </a:rPr>
              <a:t>职工号</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p>
          <a:p>
            <a:pPr marR="0" defTabSz="914400" eaLnBrk="1" hangingPunct="1">
              <a:spcBef>
                <a:spcPct val="20000"/>
              </a:spcBef>
              <a:buClrTx/>
              <a:buSzTx/>
              <a:buFontTx/>
              <a:buChar char="–"/>
              <a:defRPr/>
            </a:pP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职工</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r>
              <a:rPr kumimoji="0" lang="zh-CN" altLang="en-US" b="0" u="sng"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职工号</a:t>
            </a: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，姓名</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p>
        </p:txBody>
      </p:sp>
      <p:sp>
        <p:nvSpPr>
          <p:cNvPr id="19" name="TextBox 18"/>
          <p:cNvSpPr txBox="1"/>
          <p:nvPr/>
        </p:nvSpPr>
        <p:spPr>
          <a:xfrm>
            <a:off x="5080000" y="1268413"/>
            <a:ext cx="3959225" cy="1139825"/>
          </a:xfrm>
          <a:prstGeom prst="rect">
            <a:avLst/>
          </a:prstGeom>
          <a:solidFill>
            <a:srgbClr val="92D050"/>
          </a:solidFill>
          <a:ln w="9525">
            <a:noFill/>
            <a:miter/>
          </a:ln>
        </p:spPr>
        <p:txBody>
          <a:bodyPr>
            <a:spAutoFit/>
          </a:bodyPr>
          <a:lstStyle/>
          <a:p>
            <a:pPr marR="0" defTabSz="914400" eaLnBrk="1" hangingPunct="1">
              <a:spcBef>
                <a:spcPct val="20000"/>
              </a:spcBef>
              <a:buClrTx/>
              <a:buSzTx/>
              <a:buFontTx/>
              <a:buChar char="–"/>
              <a:defRPr/>
            </a:pP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职工</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r>
              <a:rPr kumimoji="0" lang="zh-CN" altLang="en-US" b="0" u="sng"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职工号</a:t>
            </a: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，姓名</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p>
          <a:p>
            <a:pPr marR="0" defTabSz="914400" eaLnBrk="1" hangingPunct="1">
              <a:spcBef>
                <a:spcPct val="20000"/>
              </a:spcBef>
              <a:buClrTx/>
              <a:buSzTx/>
              <a:buFontTx/>
              <a:buChar char="–"/>
              <a:defRPr/>
            </a:pP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产品</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r>
              <a:rPr kumimoji="0" lang="zh-CN" altLang="en-US" b="0" u="sng"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产品号</a:t>
            </a: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，产品名</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p>
          <a:p>
            <a:pPr marR="0" defTabSz="914400" eaLnBrk="1" hangingPunct="1">
              <a:spcBef>
                <a:spcPct val="20000"/>
              </a:spcBef>
              <a:buClrTx/>
              <a:buSzTx/>
              <a:buFontTx/>
              <a:buChar char="–"/>
              <a:defRPr/>
            </a:pP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负责</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r>
              <a:rPr kumimoji="0" lang="zh-CN" altLang="en-US" b="0" u="sng"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职工号</a:t>
            </a: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r>
              <a:rPr kumimoji="0" lang="zh-CN" altLang="en-US" b="0" u="sng"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产品号</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p>
        </p:txBody>
      </p:sp>
      <p:sp>
        <p:nvSpPr>
          <p:cNvPr id="20" name="TextBox 19"/>
          <p:cNvSpPr txBox="1"/>
          <p:nvPr/>
        </p:nvSpPr>
        <p:spPr>
          <a:xfrm>
            <a:off x="971550" y="3595688"/>
            <a:ext cx="3798888" cy="769938"/>
          </a:xfrm>
          <a:prstGeom prst="rect">
            <a:avLst/>
          </a:prstGeom>
          <a:solidFill>
            <a:srgbClr val="FFFF00"/>
          </a:solidFill>
          <a:ln w="9525">
            <a:noFill/>
            <a:miter/>
          </a:ln>
        </p:spPr>
        <p:txBody>
          <a:bodyPr wrap="none">
            <a:spAutoFit/>
          </a:bodyPr>
          <a:lstStyle/>
          <a:p>
            <a:pPr marR="0" defTabSz="914400" eaLnBrk="1" hangingPunct="1">
              <a:spcBef>
                <a:spcPct val="20000"/>
              </a:spcBef>
              <a:buClrTx/>
              <a:buSzTx/>
              <a:buFontTx/>
              <a:buChar char="–"/>
              <a:defRPr/>
            </a:pP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产品</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r>
              <a:rPr kumimoji="0" lang="zh-CN" altLang="en-US" b="0" u="sng"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产品号</a:t>
            </a: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，产品名</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p>
          <a:p>
            <a:pPr marR="0" defTabSz="914400" eaLnBrk="1" hangingPunct="1">
              <a:spcBef>
                <a:spcPct val="20000"/>
              </a:spcBef>
              <a:buClrTx/>
              <a:buSzTx/>
              <a:buFontTx/>
              <a:buChar char="–"/>
              <a:defRPr/>
            </a:pP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职工</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r>
              <a:rPr kumimoji="0" lang="zh-CN" altLang="en-US" b="0" u="sng"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职工号</a:t>
            </a: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，姓名，</a:t>
            </a:r>
            <a:r>
              <a:rPr kumimoji="0" lang="zh-CN" altLang="en-US" b="0" kern="1200" cap="none" spc="0" normalizeH="0" baseline="0" noProof="1">
                <a:solidFill>
                  <a:srgbClr val="FF0000"/>
                </a:solidFill>
                <a:effectLst>
                  <a:outerShdw blurRad="38100" dist="38100" dir="2700000">
                    <a:srgbClr val="C0C0C0"/>
                  </a:outerShdw>
                </a:effectLst>
                <a:latin typeface="楷体_GB2312" pitchFamily="49" charset="-122"/>
                <a:ea typeface="楷体_GB2312" pitchFamily="49" charset="-122"/>
                <a:cs typeface="+mn-cs"/>
              </a:rPr>
              <a:t>产品号</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p>
        </p:txBody>
      </p:sp>
      <p:pic>
        <p:nvPicPr>
          <p:cNvPr id="495618" name="Picture 2"/>
          <p:cNvPicPr>
            <a:picLocks noChangeAspect="1"/>
          </p:cNvPicPr>
          <p:nvPr/>
        </p:nvPicPr>
        <p:blipFill>
          <a:blip r:embed="rId3"/>
          <a:stretch>
            <a:fillRect/>
          </a:stretch>
        </p:blipFill>
        <p:spPr>
          <a:xfrm>
            <a:off x="7270750" y="4640263"/>
            <a:ext cx="1333500" cy="1781175"/>
          </a:xfrm>
          <a:prstGeom prst="rect">
            <a:avLst/>
          </a:prstGeom>
          <a:noFill/>
          <a:ln w="9525">
            <a:noFill/>
          </a:ln>
        </p:spPr>
      </p:pic>
      <p:sp>
        <p:nvSpPr>
          <p:cNvPr id="11" name="Rectangle 2"/>
          <p:cNvSpPr txBox="1">
            <a:spLocks noChangeArrowheads="1"/>
          </p:cNvSpPr>
          <p:nvPr/>
        </p:nvSpPr>
        <p:spPr bwMode="auto">
          <a:xfrm>
            <a:off x="1254125" y="0"/>
            <a:ext cx="789463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5.1</a:t>
            </a: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形成初始关系数据库模式</a:t>
            </a:r>
          </a:p>
        </p:txBody>
      </p:sp>
      <p:graphicFrame>
        <p:nvGraphicFramePr>
          <p:cNvPr id="13" name="对象 12"/>
          <p:cNvGraphicFramePr/>
          <p:nvPr/>
        </p:nvGraphicFramePr>
        <p:xfrm>
          <a:off x="2651125" y="4511675"/>
          <a:ext cx="3841750" cy="2038350"/>
        </p:xfrm>
        <a:graphic>
          <a:graphicData uri="http://schemas.openxmlformats.org/presentationml/2006/ole">
            <mc:AlternateContent xmlns:mc="http://schemas.openxmlformats.org/markup-compatibility/2006">
              <mc:Choice xmlns:v="urn:schemas-microsoft-com:vml" Requires="v">
                <p:oleObj spid="_x0000_s6147" r:id="rId4" imgW="3838575" imgH="2038350" progId="Paint.Picture">
                  <p:embed/>
                </p:oleObj>
              </mc:Choice>
              <mc:Fallback>
                <p:oleObj r:id="rId4" imgW="3838575" imgH="2038350" progId="Paint.Picture">
                  <p:embed/>
                  <p:pic>
                    <p:nvPicPr>
                      <p:cNvPr id="0" name="图片 3080"/>
                      <p:cNvPicPr/>
                      <p:nvPr/>
                    </p:nvPicPr>
                    <p:blipFill>
                      <a:blip r:embed="rId5"/>
                      <a:stretch>
                        <a:fillRect/>
                      </a:stretch>
                    </p:blipFill>
                    <p:spPr>
                      <a:xfrm>
                        <a:off x="2651125" y="4511675"/>
                        <a:ext cx="3841750" cy="2038350"/>
                      </a:xfrm>
                      <a:prstGeom prst="rect">
                        <a:avLst/>
                      </a:prstGeom>
                      <a:noFill/>
                      <a:ln w="38100">
                        <a:noFill/>
                        <a:miter/>
                      </a:ln>
                    </p:spPr>
                  </p:pic>
                </p:oleObj>
              </mc:Fallback>
            </mc:AlternateContent>
          </a:graphicData>
        </a:graphic>
      </p:graphicFrame>
      <p:graphicFrame>
        <p:nvGraphicFramePr>
          <p:cNvPr id="21" name="对象 20"/>
          <p:cNvGraphicFramePr/>
          <p:nvPr/>
        </p:nvGraphicFramePr>
        <p:xfrm>
          <a:off x="5080000" y="2724150"/>
          <a:ext cx="3775075" cy="1220788"/>
        </p:xfrm>
        <a:graphic>
          <a:graphicData uri="http://schemas.openxmlformats.org/presentationml/2006/ole">
            <mc:AlternateContent xmlns:mc="http://schemas.openxmlformats.org/markup-compatibility/2006">
              <mc:Choice xmlns:v="urn:schemas-microsoft-com:vml" Requires="v">
                <p:oleObj spid="_x0000_s6148" r:id="rId6" imgW="3771900" imgH="1219200" progId="Paint.Picture">
                  <p:embed/>
                </p:oleObj>
              </mc:Choice>
              <mc:Fallback>
                <p:oleObj r:id="rId6" imgW="3771900" imgH="1219200" progId="Paint.Picture">
                  <p:embed/>
                  <p:pic>
                    <p:nvPicPr>
                      <p:cNvPr id="0" name="图片 3081"/>
                      <p:cNvPicPr/>
                      <p:nvPr/>
                    </p:nvPicPr>
                    <p:blipFill>
                      <a:blip r:embed="rId7"/>
                      <a:stretch>
                        <a:fillRect/>
                      </a:stretch>
                    </p:blipFill>
                    <p:spPr>
                      <a:xfrm>
                        <a:off x="5080000" y="2724150"/>
                        <a:ext cx="3775075" cy="1220788"/>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barn(inVertical)">
                                      <p:cBhvr>
                                        <p:cTn id="13" dur="500"/>
                                        <p:tgtEl>
                                          <p:spTgt spid="18"/>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barn(inVertical)">
                                      <p:cBhvr>
                                        <p:cTn id="18" dur="500"/>
                                        <p:tgtEl>
                                          <p:spTgt spid="20"/>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barn(inVertical)">
                                      <p:cBhvr>
                                        <p:cTn id="23" dur="500"/>
                                        <p:tgtEl>
                                          <p:spTgt spid="19"/>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additive="base">
                                        <p:cTn id="28" dur="500" fill="hold"/>
                                        <p:tgtEl>
                                          <p:spTgt spid="13"/>
                                        </p:tgtEl>
                                        <p:attrNameLst>
                                          <p:attrName>ppt_x</p:attrName>
                                        </p:attrNameLst>
                                      </p:cBhvr>
                                      <p:tavLst>
                                        <p:tav tm="0">
                                          <p:val>
                                            <p:strVal val="#ppt_x"/>
                                          </p:val>
                                        </p:tav>
                                        <p:tav tm="100000">
                                          <p:val>
                                            <p:strVal val="#ppt_x"/>
                                          </p:val>
                                        </p:tav>
                                      </p:tavLst>
                                    </p:anim>
                                    <p:anim calcmode="lin" valueType="num">
                                      <p:cBhvr additive="base">
                                        <p:cTn id="29"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6" presetClass="entr" presetSubtype="0" fill="hold" nodeType="clickEffect">
                                  <p:stCondLst>
                                    <p:cond delay="0"/>
                                  </p:stCondLst>
                                  <p:childTnLst>
                                    <p:set>
                                      <p:cBhvr>
                                        <p:cTn id="33" dur="1" fill="hold">
                                          <p:stCondLst>
                                            <p:cond delay="0"/>
                                          </p:stCondLst>
                                        </p:cTn>
                                        <p:tgtEl>
                                          <p:spTgt spid="495618"/>
                                        </p:tgtEl>
                                        <p:attrNameLst>
                                          <p:attrName>style.visibility</p:attrName>
                                        </p:attrNameLst>
                                      </p:cBhvr>
                                      <p:to>
                                        <p:strVal val="visible"/>
                                      </p:to>
                                    </p:set>
                                    <p:animEffect transition="in" filter="wipe(down)">
                                      <p:cBhvr>
                                        <p:cTn id="34" dur="580">
                                          <p:stCondLst>
                                            <p:cond delay="0"/>
                                          </p:stCondLst>
                                        </p:cTn>
                                        <p:tgtEl>
                                          <p:spTgt spid="495618"/>
                                        </p:tgtEl>
                                      </p:cBhvr>
                                    </p:animEffect>
                                    <p:anim calcmode="lin" valueType="num">
                                      <p:cBhvr>
                                        <p:cTn id="35" dur="1822" tmFilter="0,0; 0.14,0.36; 0.43,0.73; 0.71,0.91; 1.0,1.0">
                                          <p:stCondLst>
                                            <p:cond delay="0"/>
                                          </p:stCondLst>
                                        </p:cTn>
                                        <p:tgtEl>
                                          <p:spTgt spid="495618"/>
                                        </p:tgtEl>
                                        <p:attrNameLst>
                                          <p:attrName>ppt_x</p:attrName>
                                        </p:attrNameLst>
                                      </p:cBhvr>
                                      <p:tavLst>
                                        <p:tav tm="0">
                                          <p:val>
                                            <p:strVal val="#ppt_x-0.25"/>
                                          </p:val>
                                        </p:tav>
                                        <p:tav tm="100000">
                                          <p:val>
                                            <p:strVal val="#ppt_x"/>
                                          </p:val>
                                        </p:tav>
                                      </p:tavLst>
                                    </p:anim>
                                    <p:anim calcmode="lin" valueType="num">
                                      <p:cBhvr>
                                        <p:cTn id="36" dur="664" tmFilter="0.0,0.0; 0.25,0.07; 0.50,0.2; 0.75,0.467; 1.0,1.0">
                                          <p:stCondLst>
                                            <p:cond delay="0"/>
                                          </p:stCondLst>
                                        </p:cTn>
                                        <p:tgtEl>
                                          <p:spTgt spid="495618"/>
                                        </p:tgtEl>
                                        <p:attrNameLst>
                                          <p:attrName>ppt_y</p:attrName>
                                        </p:attrNameLst>
                                      </p:cBhvr>
                                      <p:tavLst>
                                        <p:tav tm="0" fmla="#ppt_y-sin(pi*$)/3">
                                          <p:val>
                                            <p:fltVal val="0.5"/>
                                          </p:val>
                                        </p:tav>
                                        <p:tav tm="100000">
                                          <p:val>
                                            <p:fltVal val="1"/>
                                          </p:val>
                                        </p:tav>
                                      </p:tavLst>
                                    </p:anim>
                                    <p:anim calcmode="lin" valueType="num">
                                      <p:cBhvr>
                                        <p:cTn id="37" dur="664" tmFilter="0, 0; 0.125,0.2665; 0.25,0.4; 0.375,0.465; 0.5,0.5;  0.625,0.535; 0.75,0.6; 0.875,0.7335; 1,1">
                                          <p:stCondLst>
                                            <p:cond delay="664"/>
                                          </p:stCondLst>
                                        </p:cTn>
                                        <p:tgtEl>
                                          <p:spTgt spid="495618"/>
                                        </p:tgtEl>
                                        <p:attrNameLst>
                                          <p:attrName>ppt_y</p:attrName>
                                        </p:attrNameLst>
                                      </p:cBhvr>
                                      <p:tavLst>
                                        <p:tav tm="0" fmla="#ppt_y-sin(pi*$)/9">
                                          <p:val>
                                            <p:fltVal val="0"/>
                                          </p:val>
                                        </p:tav>
                                        <p:tav tm="100000">
                                          <p:val>
                                            <p:fltVal val="1"/>
                                          </p:val>
                                        </p:tav>
                                      </p:tavLst>
                                    </p:anim>
                                    <p:anim calcmode="lin" valueType="num">
                                      <p:cBhvr>
                                        <p:cTn id="38" dur="332" tmFilter="0, 0; 0.125,0.2665; 0.25,0.4; 0.375,0.465; 0.5,0.5;  0.625,0.535; 0.75,0.6; 0.875,0.7335; 1,1">
                                          <p:stCondLst>
                                            <p:cond delay="1324"/>
                                          </p:stCondLst>
                                        </p:cTn>
                                        <p:tgtEl>
                                          <p:spTgt spid="495618"/>
                                        </p:tgtEl>
                                        <p:attrNameLst>
                                          <p:attrName>ppt_y</p:attrName>
                                        </p:attrNameLst>
                                      </p:cBhvr>
                                      <p:tavLst>
                                        <p:tav tm="0" fmla="#ppt_y-sin(pi*$)/27">
                                          <p:val>
                                            <p:fltVal val="0"/>
                                          </p:val>
                                        </p:tav>
                                        <p:tav tm="100000">
                                          <p:val>
                                            <p:fltVal val="1"/>
                                          </p:val>
                                        </p:tav>
                                      </p:tavLst>
                                    </p:anim>
                                    <p:anim calcmode="lin" valueType="num">
                                      <p:cBhvr>
                                        <p:cTn id="39" dur="164" tmFilter="0, 0; 0.125,0.2665; 0.25,0.4; 0.375,0.465; 0.5,0.5;  0.625,0.535; 0.75,0.6; 0.875,0.7335; 1,1">
                                          <p:stCondLst>
                                            <p:cond delay="1656"/>
                                          </p:stCondLst>
                                        </p:cTn>
                                        <p:tgtEl>
                                          <p:spTgt spid="495618"/>
                                        </p:tgtEl>
                                        <p:attrNameLst>
                                          <p:attrName>ppt_y</p:attrName>
                                        </p:attrNameLst>
                                      </p:cBhvr>
                                      <p:tavLst>
                                        <p:tav tm="0" fmla="#ppt_y-sin(pi*$)/81">
                                          <p:val>
                                            <p:fltVal val="0"/>
                                          </p:val>
                                        </p:tav>
                                        <p:tav tm="100000">
                                          <p:val>
                                            <p:fltVal val="1"/>
                                          </p:val>
                                        </p:tav>
                                      </p:tavLst>
                                    </p:anim>
                                    <p:animScale>
                                      <p:cBhvr>
                                        <p:cTn id="40" dur="26">
                                          <p:stCondLst>
                                            <p:cond delay="650"/>
                                          </p:stCondLst>
                                        </p:cTn>
                                        <p:tgtEl>
                                          <p:spTgt spid="495618"/>
                                        </p:tgtEl>
                                      </p:cBhvr>
                                      <p:to x="100000" y="60000"/>
                                    </p:animScale>
                                    <p:animScale>
                                      <p:cBhvr>
                                        <p:cTn id="41" dur="166" decel="50000">
                                          <p:stCondLst>
                                            <p:cond delay="676"/>
                                          </p:stCondLst>
                                        </p:cTn>
                                        <p:tgtEl>
                                          <p:spTgt spid="495618"/>
                                        </p:tgtEl>
                                      </p:cBhvr>
                                      <p:to x="100000" y="100000"/>
                                    </p:animScale>
                                    <p:animScale>
                                      <p:cBhvr>
                                        <p:cTn id="42" dur="26">
                                          <p:stCondLst>
                                            <p:cond delay="1312"/>
                                          </p:stCondLst>
                                        </p:cTn>
                                        <p:tgtEl>
                                          <p:spTgt spid="495618"/>
                                        </p:tgtEl>
                                      </p:cBhvr>
                                      <p:to x="100000" y="80000"/>
                                    </p:animScale>
                                    <p:animScale>
                                      <p:cBhvr>
                                        <p:cTn id="43" dur="166" decel="50000">
                                          <p:stCondLst>
                                            <p:cond delay="1338"/>
                                          </p:stCondLst>
                                        </p:cTn>
                                        <p:tgtEl>
                                          <p:spTgt spid="495618"/>
                                        </p:tgtEl>
                                      </p:cBhvr>
                                      <p:to x="100000" y="100000"/>
                                    </p:animScale>
                                    <p:animScale>
                                      <p:cBhvr>
                                        <p:cTn id="44" dur="26">
                                          <p:stCondLst>
                                            <p:cond delay="1642"/>
                                          </p:stCondLst>
                                        </p:cTn>
                                        <p:tgtEl>
                                          <p:spTgt spid="495618"/>
                                        </p:tgtEl>
                                      </p:cBhvr>
                                      <p:to x="100000" y="90000"/>
                                    </p:animScale>
                                    <p:animScale>
                                      <p:cBhvr>
                                        <p:cTn id="45" dur="166" decel="50000">
                                          <p:stCondLst>
                                            <p:cond delay="1668"/>
                                          </p:stCondLst>
                                        </p:cTn>
                                        <p:tgtEl>
                                          <p:spTgt spid="495618"/>
                                        </p:tgtEl>
                                      </p:cBhvr>
                                      <p:to x="100000" y="100000"/>
                                    </p:animScale>
                                    <p:animScale>
                                      <p:cBhvr>
                                        <p:cTn id="46" dur="26">
                                          <p:stCondLst>
                                            <p:cond delay="1808"/>
                                          </p:stCondLst>
                                        </p:cTn>
                                        <p:tgtEl>
                                          <p:spTgt spid="495618"/>
                                        </p:tgtEl>
                                      </p:cBhvr>
                                      <p:to x="100000" y="95000"/>
                                    </p:animScale>
                                    <p:animScale>
                                      <p:cBhvr>
                                        <p:cTn id="47" dur="166" decel="50000">
                                          <p:stCondLst>
                                            <p:cond delay="1834"/>
                                          </p:stCondLst>
                                        </p:cTn>
                                        <p:tgtEl>
                                          <p:spTgt spid="49561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animBg="1"/>
      <p:bldP spid="2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5" name="Rectangle 3"/>
          <p:cNvSpPr>
            <a:spLocks noGrp="1"/>
          </p:cNvSpPr>
          <p:nvPr>
            <p:ph type="subTitle" idx="1"/>
          </p:nvPr>
        </p:nvSpPr>
        <p:spPr>
          <a:xfrm>
            <a:off x="0" y="1600200"/>
            <a:ext cx="9144000" cy="4525963"/>
          </a:xfrm>
        </p:spPr>
        <p:txBody>
          <a:bodyPr vert="horz" wrap="square" lIns="91440" tIns="45720" rIns="91440" bIns="45720" numCol="1" anchor="t" anchorCtr="0" compatLnSpc="1"/>
          <a:lstStyle/>
          <a:p>
            <a:pPr marL="342900" marR="0" lvl="0" indent="-342900" algn="just" defTabSz="914400" rtl="0" eaLnBrk="0" fontAlgn="base" latinLnBrk="0" hangingPunct="0">
              <a:lnSpc>
                <a:spcPct val="90000"/>
              </a:lnSpc>
              <a:spcBef>
                <a:spcPct val="20000"/>
              </a:spcBef>
              <a:spcAft>
                <a:spcPct val="0"/>
              </a:spcAft>
              <a:buClrTx/>
              <a:buSzTx/>
              <a:buFontTx/>
              <a:buChar char="•"/>
              <a:defRPr/>
            </a:pPr>
            <a:r>
              <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实体间联系的变换 </a:t>
            </a:r>
          </a:p>
          <a:p>
            <a:pPr marL="742950" marR="0" lvl="1" indent="-285750" algn="just"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a:t>
            </a:r>
            <a:r>
              <a:rPr kumimoji="0" lang="zh-CN" altLang="en-US"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联系的变换 </a:t>
            </a: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设</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是从实体集</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E</a:t>
            </a:r>
            <a:r>
              <a:rPr kumimoji="0" lang="en-US" altLang="zh-CN" sz="2400" b="1" i="0" u="none" strike="noStrike" kern="0" cap="none" spc="0" normalizeH="0" baseline="-2500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到实体集</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E</a:t>
            </a:r>
            <a:r>
              <a:rPr kumimoji="0" lang="en-US" altLang="zh-CN" sz="2400" b="1" i="0" u="none" strike="noStrike" kern="0" cap="none" spc="0" normalizeH="0" baseline="-2500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的1:</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联系，</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和</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E</a:t>
            </a:r>
            <a:r>
              <a:rPr kumimoji="0" lang="en-US" altLang="zh-CN" sz="2400" b="1" i="0" u="none" strike="noStrike" kern="0" cap="none" spc="0" normalizeH="0" baseline="-2500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和</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E</a:t>
            </a:r>
            <a:r>
              <a:rPr kumimoji="0" lang="en-US" altLang="zh-CN" sz="2400" b="1" i="0" u="none" strike="noStrike" kern="0" cap="none" spc="0" normalizeH="0" baseline="-2500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对应的关系。</a:t>
            </a: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0" cap="none" spc="0" normalizeH="0" baseline="0" noProof="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方法1：</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不需建立新关系。由于</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的每个实体至多与</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的一个实体对应，因此用</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来表示</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endPar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1600200" marR="0" lvl="3" indent="-228600" algn="just" defTabSz="914400" rtl="0" eaLnBrk="0" fontAlgn="base" latinLnBrk="0" hangingPunct="0">
              <a:lnSpc>
                <a:spcPct val="100000"/>
              </a:lnSpc>
              <a:spcBef>
                <a:spcPct val="20000"/>
              </a:spcBef>
              <a:spcAft>
                <a:spcPct val="0"/>
              </a:spcAft>
              <a:buClrTx/>
              <a:buSzTx/>
              <a:buFontTx/>
              <a:buChar char="–"/>
              <a:defRPr/>
            </a:pPr>
            <a:r>
              <a:rPr kumimoji="0" lang="en-US" altLang="zh-CN"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a:t>
            </a:r>
            <a:r>
              <a:rPr kumimoji="0" lang="zh-CN" altLang="en-US"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的主码作为外码添入</a:t>
            </a:r>
            <a:r>
              <a:rPr kumimoji="0" lang="en-US" altLang="zh-CN"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p>
          <a:p>
            <a:pPr marL="1600200" marR="0" lvl="3" indent="-228600" algn="just" defTabSz="914400" rtl="0" eaLnBrk="0" fontAlgn="base" latinLnBrk="0" hangingPunct="0">
              <a:lnSpc>
                <a:spcPct val="100000"/>
              </a:lnSpc>
              <a:spcBef>
                <a:spcPct val="20000"/>
              </a:spcBef>
              <a:spcAft>
                <a:spcPct val="0"/>
              </a:spcAft>
              <a:buClrTx/>
              <a:buSzTx/>
              <a:buFontTx/>
              <a:buChar char="–"/>
              <a:defRPr/>
            </a:pPr>
            <a:r>
              <a:rPr kumimoji="0" lang="en-US" altLang="zh-CN"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的简单属性和复合属性的简单子属性作为简单属性添入</a:t>
            </a:r>
            <a:r>
              <a:rPr kumimoji="0" lang="en-US" altLang="zh-CN"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方法2：</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建立一个单独的关系</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W</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表示</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同1:1联系。</a:t>
            </a:r>
            <a:endParaRPr kumimoji="0" lang="zh-CN" altLang="en-US" sz="2400" b="1" i="0" u="none" strike="noStrike" kern="0" cap="none" spc="0" normalizeH="0" baseline="0" noProof="0">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p:txBody>
      </p:sp>
      <p:sp>
        <p:nvSpPr>
          <p:cNvPr id="5" name="Rectangle 2"/>
          <p:cNvSpPr txBox="1">
            <a:spLocks noChangeArrowheads="1"/>
          </p:cNvSpPr>
          <p:nvPr/>
        </p:nvSpPr>
        <p:spPr bwMode="auto">
          <a:xfrm>
            <a:off x="1254125" y="0"/>
            <a:ext cx="789463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5.1</a:t>
            </a: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形成初始关系数据库模式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71715">
                                            <p:txEl>
                                              <p:pRg st="3" end="3"/>
                                            </p:txEl>
                                          </p:spTgt>
                                        </p:tgtEl>
                                        <p:attrNameLst>
                                          <p:attrName>style.visibility</p:attrName>
                                        </p:attrNameLst>
                                      </p:cBhvr>
                                      <p:to>
                                        <p:strVal val="visible"/>
                                      </p:to>
                                    </p:set>
                                    <p:anim calcmode="lin" valueType="num">
                                      <p:cBhvr>
                                        <p:cTn id="7" dur="500" fill="hold"/>
                                        <p:tgtEl>
                                          <p:spTgt spid="371715">
                                            <p:txEl>
                                              <p:pRg st="3" end="3"/>
                                            </p:txEl>
                                          </p:spTgt>
                                        </p:tgtEl>
                                        <p:attrNameLst>
                                          <p:attrName>ppt_x</p:attrName>
                                        </p:attrNameLst>
                                      </p:cBhvr>
                                      <p:tavLst>
                                        <p:tav tm="0">
                                          <p:val>
                                            <p:strVal val="#ppt_x"/>
                                          </p:val>
                                        </p:tav>
                                        <p:tav tm="100000">
                                          <p:val>
                                            <p:strVal val="#ppt_x"/>
                                          </p:val>
                                        </p:tav>
                                      </p:tavLst>
                                    </p:anim>
                                    <p:anim calcmode="lin" valueType="num">
                                      <p:cBhvr>
                                        <p:cTn id="8" dur="500" fill="hold"/>
                                        <p:tgtEl>
                                          <p:spTgt spid="3717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7171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1715">
                                            <p:txEl>
                                              <p:charRg st="112" end="14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1715">
                                            <p:txEl>
                                              <p:charRg st="144" end="16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p:cNvSpPr>
          <p:nvPr>
            <p:ph type="subTitle" idx="1"/>
          </p:nvPr>
        </p:nvSpPr>
        <p:spPr>
          <a:xfrm>
            <a:off x="381000" y="1600200"/>
            <a:ext cx="8229600" cy="1252538"/>
          </a:xfrm>
        </p:spPr>
        <p:txBody>
          <a:bodyPr vert="horz" wrap="square" lIns="91440" tIns="45720" rIns="91440" bIns="45720" numCol="1" anchor="t" anchorCtr="0" compatLnSpc="1"/>
          <a:lstStyle/>
          <a:p>
            <a:pPr marL="342900" marR="0" lvl="0" indent="-342900" algn="just"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实体间联系的变换 </a:t>
            </a:r>
          </a:p>
          <a:p>
            <a:pPr marL="742950" marR="0" lvl="1" indent="-285750" algn="just"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a:t>
            </a:r>
            <a:r>
              <a:rPr kumimoji="0" lang="zh-CN" altLang="en-US"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联系的变换 </a:t>
            </a: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zh-CN" altLang="en-US" sz="20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例</a:t>
            </a:r>
          </a:p>
        </p:txBody>
      </p:sp>
      <p:sp>
        <p:nvSpPr>
          <p:cNvPr id="9" name="TextBox 8"/>
          <p:cNvSpPr txBox="1"/>
          <p:nvPr/>
        </p:nvSpPr>
        <p:spPr>
          <a:xfrm>
            <a:off x="2184400" y="5354638"/>
            <a:ext cx="6121400" cy="768350"/>
          </a:xfrm>
          <a:prstGeom prst="rect">
            <a:avLst/>
          </a:prstGeom>
          <a:noFill/>
          <a:ln w="9525">
            <a:noFill/>
            <a:miter/>
          </a:ln>
        </p:spPr>
        <p:txBody>
          <a:bodyPr wrap="none">
            <a:spAutoFit/>
          </a:bodyPr>
          <a:lstStyle/>
          <a:p>
            <a:pPr marR="0" defTabSz="914400" eaLnBrk="1" hangingPunct="1">
              <a:spcBef>
                <a:spcPct val="20000"/>
              </a:spcBef>
              <a:buClrTx/>
              <a:buSzTx/>
              <a:buFontTx/>
              <a:buChar char="–"/>
              <a:defRPr/>
            </a:pP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学生</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r>
              <a:rPr kumimoji="0" lang="zh-CN" altLang="en-US" b="0" u="sng"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学号</a:t>
            </a: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，姓名，性别，籍贯，</a:t>
            </a:r>
            <a:r>
              <a:rPr kumimoji="0" lang="zh-CN" altLang="en-US" b="0" kern="1200" cap="none" spc="0" normalizeH="0" baseline="0" noProof="1">
                <a:solidFill>
                  <a:srgbClr val="FF0000"/>
                </a:solidFill>
                <a:effectLst>
                  <a:outerShdw blurRad="38100" dist="38100" dir="2700000">
                    <a:srgbClr val="C0C0C0"/>
                  </a:outerShdw>
                </a:effectLst>
                <a:latin typeface="楷体_GB2312" pitchFamily="49" charset="-122"/>
                <a:ea typeface="楷体_GB2312" pitchFamily="49" charset="-122"/>
                <a:cs typeface="+mn-cs"/>
              </a:rPr>
              <a:t>系号，入学日期</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p>
          <a:p>
            <a:pPr marR="0" defTabSz="914400" eaLnBrk="1" hangingPunct="1">
              <a:spcBef>
                <a:spcPct val="20000"/>
              </a:spcBef>
              <a:buClrTx/>
              <a:buSzTx/>
              <a:buFontTx/>
              <a:buChar char="–"/>
              <a:defRPr/>
            </a:pP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系</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r>
              <a:rPr kumimoji="0" lang="zh-CN" altLang="en-US" b="0" u="sng"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系号</a:t>
            </a: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，系名，系主任</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p>
        </p:txBody>
      </p:sp>
      <p:sp>
        <p:nvSpPr>
          <p:cNvPr id="10" name="TextBox 9"/>
          <p:cNvSpPr txBox="1"/>
          <p:nvPr/>
        </p:nvSpPr>
        <p:spPr>
          <a:xfrm>
            <a:off x="4716463" y="3424238"/>
            <a:ext cx="4184650" cy="1139825"/>
          </a:xfrm>
          <a:prstGeom prst="rect">
            <a:avLst/>
          </a:prstGeom>
          <a:solidFill>
            <a:srgbClr val="FFFF00"/>
          </a:solidFill>
          <a:ln w="9525">
            <a:noFill/>
            <a:miter/>
          </a:ln>
        </p:spPr>
        <p:txBody>
          <a:bodyPr wrap="none">
            <a:spAutoFit/>
          </a:bodyPr>
          <a:lstStyle/>
          <a:p>
            <a:pPr marR="0" defTabSz="914400" eaLnBrk="1" hangingPunct="1">
              <a:spcBef>
                <a:spcPct val="20000"/>
              </a:spcBef>
              <a:buClrTx/>
              <a:buSzTx/>
              <a:buFontTx/>
              <a:buChar char="–"/>
              <a:defRPr/>
            </a:pP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学生</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r>
              <a:rPr kumimoji="0" lang="zh-CN" altLang="en-US" b="0" u="sng"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学号</a:t>
            </a: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，姓名，性别，籍贯</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p>
          <a:p>
            <a:pPr marR="0" defTabSz="914400" eaLnBrk="1" hangingPunct="1">
              <a:spcBef>
                <a:spcPct val="20000"/>
              </a:spcBef>
              <a:buClrTx/>
              <a:buSzTx/>
              <a:buFontTx/>
              <a:buChar char="–"/>
              <a:defRPr/>
            </a:pP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系</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r>
              <a:rPr kumimoji="0" lang="zh-CN" altLang="en-US" b="0" u="sng"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系号</a:t>
            </a: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，系名，系主任</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p>
          <a:p>
            <a:pPr marR="0" defTabSz="914400" eaLnBrk="1" hangingPunct="1">
              <a:spcBef>
                <a:spcPct val="20000"/>
              </a:spcBef>
              <a:buClrTx/>
              <a:buSzTx/>
              <a:buFontTx/>
              <a:buChar char="–"/>
              <a:defRPr/>
            </a:pP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所属</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r>
              <a:rPr kumimoji="0" lang="zh-CN" altLang="en-US" b="0" u="sng"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学号</a:t>
            </a: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r>
              <a:rPr kumimoji="0" lang="zh-CN" altLang="en-US" b="0" u="sng"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系号</a:t>
            </a: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，入学日期</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p>
        </p:txBody>
      </p:sp>
      <p:sp>
        <p:nvSpPr>
          <p:cNvPr id="11" name="Rectangle 2"/>
          <p:cNvSpPr txBox="1">
            <a:spLocks noChangeArrowheads="1"/>
          </p:cNvSpPr>
          <p:nvPr/>
        </p:nvSpPr>
        <p:spPr bwMode="auto">
          <a:xfrm>
            <a:off x="1254125" y="0"/>
            <a:ext cx="789463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5.1</a:t>
            </a: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形成初始关系数据库模式</a:t>
            </a:r>
          </a:p>
        </p:txBody>
      </p:sp>
      <p:graphicFrame>
        <p:nvGraphicFramePr>
          <p:cNvPr id="12" name="对象 11"/>
          <p:cNvGraphicFramePr/>
          <p:nvPr/>
        </p:nvGraphicFramePr>
        <p:xfrm>
          <a:off x="292100" y="2841625"/>
          <a:ext cx="3841750" cy="2306638"/>
        </p:xfrm>
        <a:graphic>
          <a:graphicData uri="http://schemas.openxmlformats.org/presentationml/2006/ole">
            <mc:AlternateContent xmlns:mc="http://schemas.openxmlformats.org/markup-compatibility/2006">
              <mc:Choice xmlns:v="urn:schemas-microsoft-com:vml" Requires="v">
                <p:oleObj spid="_x0000_s7170" r:id="rId3" imgW="3838575" imgH="2305050" progId="Paint.Picture">
                  <p:embed/>
                </p:oleObj>
              </mc:Choice>
              <mc:Fallback>
                <p:oleObj r:id="rId3" imgW="3838575" imgH="2305050" progId="Paint.Picture">
                  <p:embed/>
                  <p:pic>
                    <p:nvPicPr>
                      <p:cNvPr id="0" name="图片 3082"/>
                      <p:cNvPicPr/>
                      <p:nvPr/>
                    </p:nvPicPr>
                    <p:blipFill>
                      <a:blip r:embed="rId4"/>
                      <a:stretch>
                        <a:fillRect/>
                      </a:stretch>
                    </p:blipFill>
                    <p:spPr>
                      <a:xfrm>
                        <a:off x="292100" y="2841625"/>
                        <a:ext cx="3841750" cy="2306638"/>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down)">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arn(inVertical)">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p:cNvSpPr>
          <p:nvPr>
            <p:ph type="subTitle" idx="1"/>
          </p:nvPr>
        </p:nvSpPr>
        <p:spPr>
          <a:xfrm>
            <a:off x="381000" y="1600200"/>
            <a:ext cx="8229600" cy="4525963"/>
          </a:xfrm>
        </p:spPr>
        <p:txBody>
          <a:bodyPr vert="horz" wrap="square" lIns="91440" tIns="45720" rIns="91440" bIns="45720" numCol="1" anchor="t" anchorCtr="0" compatLnSpc="1"/>
          <a:lstStyle/>
          <a:p>
            <a:pPr marL="342900" marR="0" lvl="0" indent="-342900" algn="just" defTabSz="914400" rtl="0" eaLnBrk="0" fontAlgn="base" latinLnBrk="0" hangingPunct="0">
              <a:lnSpc>
                <a:spcPct val="90000"/>
              </a:lnSpc>
              <a:spcBef>
                <a:spcPct val="20000"/>
              </a:spcBef>
              <a:spcAft>
                <a:spcPct val="0"/>
              </a:spcAft>
              <a:buClrTx/>
              <a:buSzTx/>
              <a:buFontTx/>
              <a:buChar char="•"/>
              <a:defRPr/>
            </a:pPr>
            <a:r>
              <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实体间联系的变换 </a:t>
            </a:r>
          </a:p>
          <a:p>
            <a:pPr marL="742950" marR="0" lvl="1" indent="-285750" algn="just" defTabSz="914400" rtl="0" eaLnBrk="0" fontAlgn="base" latinLnBrk="0" hangingPunct="0">
              <a:lnSpc>
                <a:spcPct val="90000"/>
              </a:lnSpc>
              <a:spcBef>
                <a:spcPct val="20000"/>
              </a:spcBef>
              <a:spcAft>
                <a:spcPct val="0"/>
              </a:spcAft>
              <a:buClrTx/>
              <a:buSzTx/>
              <a:buFontTx/>
              <a:buChar char="–"/>
              <a:defRPr/>
            </a:pPr>
            <a:r>
              <a:rPr kumimoji="0" lang="en-US" altLang="zh-CN"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m:n</a:t>
            </a:r>
            <a:r>
              <a:rPr kumimoji="0" lang="zh-CN" altLang="en-US"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联系的变换 </a:t>
            </a: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设</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是从实体集</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E</a:t>
            </a:r>
            <a:r>
              <a:rPr kumimoji="0" lang="en-US" altLang="zh-CN" sz="2400" b="1" i="0" u="none" strike="noStrike" kern="0" cap="none" spc="0" normalizeH="0" baseline="-2500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到实体集</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E</a:t>
            </a:r>
            <a:r>
              <a:rPr kumimoji="0" lang="en-US" altLang="zh-CN" sz="2400" b="1" i="0" u="none" strike="noStrike" kern="0" cap="none" spc="0" normalizeH="0" baseline="-2500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M:N</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联系，</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和</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E</a:t>
            </a:r>
            <a:r>
              <a:rPr kumimoji="0" lang="en-US" altLang="zh-CN" sz="2400" b="1" i="0" u="none" strike="noStrike" kern="0" cap="none" spc="0" normalizeH="0" baseline="-2500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和</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E</a:t>
            </a:r>
            <a:r>
              <a:rPr kumimoji="0" lang="en-US" altLang="zh-CN" sz="2400" b="1" i="0" u="none" strike="noStrike" kern="0" cap="none" spc="0" normalizeH="0" baseline="-2500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对应的关系。</a:t>
            </a: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建立一个新关系</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W</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来表示</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和</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的主码添入</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W，</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既作为外码，也组合起来作为</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W</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的主码。</a:t>
            </a: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W</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还需要包含</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的简单属性和复合属性的简单子属性。</a:t>
            </a:r>
          </a:p>
        </p:txBody>
      </p:sp>
      <p:sp>
        <p:nvSpPr>
          <p:cNvPr id="5" name="Rectangle 2"/>
          <p:cNvSpPr txBox="1">
            <a:spLocks noChangeArrowheads="1"/>
          </p:cNvSpPr>
          <p:nvPr/>
        </p:nvSpPr>
        <p:spPr bwMode="auto">
          <a:xfrm>
            <a:off x="1254125" y="0"/>
            <a:ext cx="789463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5.1</a:t>
            </a: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形成初始关系数据库模式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93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93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993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993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p:cNvSpPr>
          <p:nvPr>
            <p:ph type="subTitle" idx="1"/>
          </p:nvPr>
        </p:nvSpPr>
        <p:spPr>
          <a:xfrm>
            <a:off x="381000" y="1600200"/>
            <a:ext cx="8229600" cy="1252538"/>
          </a:xfrm>
        </p:spPr>
        <p:txBody>
          <a:bodyPr vert="horz" wrap="square" lIns="91440" tIns="45720" rIns="91440" bIns="45720" numCol="1" anchor="t" anchorCtr="0" compatLnSpc="1"/>
          <a:lstStyle/>
          <a:p>
            <a:pPr marL="342900" marR="0" lvl="0" indent="-342900" algn="just"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实体间联系的变换 </a:t>
            </a:r>
          </a:p>
          <a:p>
            <a:pPr marL="742950" marR="0" lvl="1" indent="-285750" algn="just" defTabSz="914400" rtl="0" eaLnBrk="0" fontAlgn="base" latinLnBrk="0" hangingPunct="0">
              <a:lnSpc>
                <a:spcPct val="90000"/>
              </a:lnSpc>
              <a:spcBef>
                <a:spcPct val="20000"/>
              </a:spcBef>
              <a:spcAft>
                <a:spcPct val="0"/>
              </a:spcAft>
              <a:buClrTx/>
              <a:buSzTx/>
              <a:buFontTx/>
              <a:buChar char="–"/>
              <a:defRPr/>
            </a:pPr>
            <a:r>
              <a:rPr kumimoji="0" lang="en-US" altLang="zh-CN"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m:n</a:t>
            </a:r>
            <a:r>
              <a:rPr kumimoji="0" lang="zh-CN" altLang="en-US"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联系的变换 </a:t>
            </a: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zh-CN" altLang="en-US" sz="20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例</a:t>
            </a:r>
          </a:p>
        </p:txBody>
      </p:sp>
      <p:sp>
        <p:nvSpPr>
          <p:cNvPr id="11" name="TextBox 10"/>
          <p:cNvSpPr txBox="1"/>
          <p:nvPr/>
        </p:nvSpPr>
        <p:spPr>
          <a:xfrm>
            <a:off x="4451350" y="5300663"/>
            <a:ext cx="4056063" cy="1139825"/>
          </a:xfrm>
          <a:prstGeom prst="rect">
            <a:avLst/>
          </a:prstGeom>
          <a:noFill/>
          <a:ln w="9525">
            <a:noFill/>
            <a:miter/>
          </a:ln>
        </p:spPr>
        <p:txBody>
          <a:bodyPr wrap="none">
            <a:spAutoFit/>
          </a:bodyPr>
          <a:lstStyle/>
          <a:p>
            <a:pPr marR="0" defTabSz="914400" eaLnBrk="1" hangingPunct="1">
              <a:spcBef>
                <a:spcPct val="20000"/>
              </a:spcBef>
              <a:buClrTx/>
              <a:buSzTx/>
              <a:buFontTx/>
              <a:buChar char="–"/>
              <a:defRPr/>
            </a:pP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学生</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r>
              <a:rPr kumimoji="0" lang="zh-CN" altLang="en-US" b="0" u="sng"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学号</a:t>
            </a: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，姓名，性别，籍贯</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p>
          <a:p>
            <a:pPr marR="0" defTabSz="914400" eaLnBrk="1" hangingPunct="1">
              <a:spcBef>
                <a:spcPct val="20000"/>
              </a:spcBef>
              <a:buClrTx/>
              <a:buSzTx/>
              <a:buFontTx/>
              <a:buChar char="–"/>
              <a:defRPr/>
            </a:pP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课程</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r>
              <a:rPr kumimoji="0" lang="zh-CN" altLang="en-US" b="0" u="sng"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课程号</a:t>
            </a: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，课程名，学分</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p>
          <a:p>
            <a:pPr marR="0" defTabSz="914400" eaLnBrk="1" hangingPunct="1">
              <a:spcBef>
                <a:spcPct val="20000"/>
              </a:spcBef>
              <a:buClrTx/>
              <a:buSzTx/>
              <a:buFontTx/>
              <a:buChar char="–"/>
              <a:defRPr/>
            </a:pP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选课</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r>
              <a:rPr kumimoji="0" lang="zh-CN" altLang="en-US" b="0" u="sng"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学号</a:t>
            </a: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r>
              <a:rPr kumimoji="0" lang="zh-CN" altLang="en-US" b="0" u="sng"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课程号</a:t>
            </a: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，成绩</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p>
        </p:txBody>
      </p:sp>
      <p:sp>
        <p:nvSpPr>
          <p:cNvPr id="8" name="Rectangle 2"/>
          <p:cNvSpPr txBox="1">
            <a:spLocks noChangeArrowheads="1"/>
          </p:cNvSpPr>
          <p:nvPr/>
        </p:nvSpPr>
        <p:spPr bwMode="auto">
          <a:xfrm>
            <a:off x="1254125" y="0"/>
            <a:ext cx="789463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5.1</a:t>
            </a: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形成初始关系数据库模式</a:t>
            </a:r>
          </a:p>
        </p:txBody>
      </p:sp>
      <p:graphicFrame>
        <p:nvGraphicFramePr>
          <p:cNvPr id="7" name="对象 6"/>
          <p:cNvGraphicFramePr/>
          <p:nvPr/>
        </p:nvGraphicFramePr>
        <p:xfrm>
          <a:off x="1933575" y="2686050"/>
          <a:ext cx="4748213" cy="2355850"/>
        </p:xfrm>
        <a:graphic>
          <a:graphicData uri="http://schemas.openxmlformats.org/presentationml/2006/ole">
            <mc:AlternateContent xmlns:mc="http://schemas.openxmlformats.org/markup-compatibility/2006">
              <mc:Choice xmlns:v="urn:schemas-microsoft-com:vml" Requires="v">
                <p:oleObj spid="_x0000_s8194" r:id="rId3" imgW="4743450" imgH="2352675" progId="Paint.Picture">
                  <p:embed/>
                </p:oleObj>
              </mc:Choice>
              <mc:Fallback>
                <p:oleObj r:id="rId3" imgW="4743450" imgH="2352675" progId="Paint.Picture">
                  <p:embed/>
                  <p:pic>
                    <p:nvPicPr>
                      <p:cNvPr id="0" name="图片 3083"/>
                      <p:cNvPicPr/>
                      <p:nvPr/>
                    </p:nvPicPr>
                    <p:blipFill>
                      <a:blip r:embed="rId4"/>
                      <a:stretch>
                        <a:fillRect/>
                      </a:stretch>
                    </p:blipFill>
                    <p:spPr>
                      <a:xfrm>
                        <a:off x="1933575" y="2686050"/>
                        <a:ext cx="4748213" cy="235585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arn(inVertical)">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p:cNvSpPr>
          <p:nvPr>
            <p:ph type="subTitle" idx="1"/>
          </p:nvPr>
        </p:nvSpPr>
        <p:spPr>
          <a:xfrm>
            <a:off x="381000" y="1600200"/>
            <a:ext cx="8229600" cy="4525963"/>
          </a:xfrm>
        </p:spPr>
        <p:txBody>
          <a:bodyPr vert="horz" wrap="square" lIns="91440" tIns="45720" rIns="91440" bIns="45720" numCol="1" anchor="t" anchorCtr="0" compatLnSpc="1"/>
          <a:lstStyle/>
          <a:p>
            <a:pPr marL="342900" marR="0" lvl="0" indent="-342900" algn="just" defTabSz="914400" rtl="0" eaLnBrk="0" fontAlgn="base" latinLnBrk="0" hangingPunct="0">
              <a:lnSpc>
                <a:spcPct val="90000"/>
              </a:lnSpc>
              <a:spcBef>
                <a:spcPct val="20000"/>
              </a:spcBef>
              <a:spcAft>
                <a:spcPct val="0"/>
              </a:spcAft>
              <a:buClrTx/>
              <a:buSzTx/>
              <a:buFontTx/>
              <a:buChar char="•"/>
              <a:defRPr/>
            </a:pPr>
            <a:r>
              <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实体间联系的变换 </a:t>
            </a:r>
          </a:p>
          <a:p>
            <a:pPr marL="742950" marR="0" lvl="1" indent="-285750" algn="just" defTabSz="914400" rtl="0" eaLnBrk="0" fontAlgn="base" latinLnBrk="0" hangingPunct="0">
              <a:lnSpc>
                <a:spcPct val="90000"/>
              </a:lnSpc>
              <a:spcBef>
                <a:spcPct val="20000"/>
              </a:spcBef>
              <a:spcAft>
                <a:spcPct val="0"/>
              </a:spcAft>
              <a:buClrTx/>
              <a:buSzTx/>
              <a:buFontTx/>
              <a:buChar char="–"/>
              <a:defRPr/>
            </a:pPr>
            <a:r>
              <a:rPr kumimoji="0" lang="en-US" altLang="zh-CN"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a:t>
            </a:r>
            <a:r>
              <a:rPr kumimoji="0" lang="zh-CN" altLang="en-US"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元联系的变换 </a:t>
            </a: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设</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是关联实体集</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E</a:t>
            </a:r>
            <a:r>
              <a:rPr kumimoji="0" lang="en-US" altLang="zh-CN" sz="2400" b="1" i="0" u="none" strike="noStrike" kern="0" cap="none" spc="0" normalizeH="0" baseline="-2500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、E</a:t>
            </a:r>
            <a:r>
              <a:rPr kumimoji="0" lang="en-US" altLang="zh-CN" sz="2400" b="1" i="0" u="none" strike="noStrike" kern="0" cap="none" spc="0" normalizeH="0" baseline="-2500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、...、E</a:t>
            </a:r>
            <a:r>
              <a:rPr kumimoji="0" lang="en-US" altLang="zh-CN" sz="2400" b="1" i="0" u="none" strike="noStrike" kern="0" cap="none" spc="0" normalizeH="0" baseline="-2500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元联系。</a:t>
            </a: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类似于</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M:N</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联系的表示方法：</a:t>
            </a:r>
          </a:p>
          <a:p>
            <a:pPr marL="1600200" marR="0" lvl="3"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需建立一个关系</a:t>
            </a:r>
            <a:r>
              <a:rPr kumimoji="0" lang="en-US" altLang="zh-CN"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用</a:t>
            </a:r>
            <a:r>
              <a:rPr kumimoji="0" lang="en-US" altLang="zh-CN"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来表示</a:t>
            </a:r>
            <a:r>
              <a:rPr kumimoji="0" lang="en-US" altLang="zh-CN"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p>
          <a:p>
            <a:pPr marL="1600200" marR="0" lvl="3"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所有</a:t>
            </a:r>
            <a:r>
              <a:rPr kumimoji="0" lang="en-US" altLang="zh-CN"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E</a:t>
            </a:r>
            <a:r>
              <a:rPr kumimoji="0" lang="en-US" altLang="zh-CN" sz="2000" b="1" i="0" u="none" strike="noStrike" kern="0" cap="none" spc="0" normalizeH="0" baseline="-3000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zh-CN" altLang="en-US"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的主码都是</a:t>
            </a:r>
            <a:r>
              <a:rPr kumimoji="0" lang="en-US" altLang="zh-CN"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的外码，也组合起来作为</a:t>
            </a:r>
            <a:r>
              <a:rPr kumimoji="0" lang="en-US" altLang="zh-CN"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的主码。</a:t>
            </a:r>
          </a:p>
          <a:p>
            <a:pPr marL="1600200" marR="0" lvl="3" indent="-228600" algn="just" defTabSz="914400" rtl="0" eaLnBrk="0" fontAlgn="base" latinLnBrk="0" hangingPunct="0">
              <a:lnSpc>
                <a:spcPct val="100000"/>
              </a:lnSpc>
              <a:spcBef>
                <a:spcPct val="20000"/>
              </a:spcBef>
              <a:spcAft>
                <a:spcPct val="0"/>
              </a:spcAft>
              <a:buClrTx/>
              <a:buSzTx/>
              <a:buFontTx/>
              <a:buChar char="–"/>
              <a:defRPr/>
            </a:pPr>
            <a:r>
              <a:rPr kumimoji="0" lang="en-US" altLang="zh-CN"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还包含</a:t>
            </a:r>
            <a:r>
              <a:rPr kumimoji="0" lang="en-US" altLang="zh-CN"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的简单属性和复合属性的简单子属性。</a:t>
            </a:r>
          </a:p>
        </p:txBody>
      </p:sp>
      <p:sp>
        <p:nvSpPr>
          <p:cNvPr id="5" name="Rectangle 2"/>
          <p:cNvSpPr txBox="1">
            <a:spLocks noChangeArrowheads="1"/>
          </p:cNvSpPr>
          <p:nvPr/>
        </p:nvSpPr>
        <p:spPr bwMode="auto">
          <a:xfrm>
            <a:off x="1254125" y="0"/>
            <a:ext cx="789463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5.1</a:t>
            </a: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形成初始关系数据库模式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98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98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198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1987">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198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p:cNvSpPr>
          <p:nvPr>
            <p:ph type="subTitle" idx="1"/>
          </p:nvPr>
        </p:nvSpPr>
        <p:spPr>
          <a:xfrm>
            <a:off x="395288" y="1268413"/>
            <a:ext cx="8229600" cy="158432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逻辑数据库设计的任务</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把概念数据库设计阶段产生的</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概念数据库模式变换为逻辑数据库模式</a:t>
            </a:r>
          </a:p>
          <a:p>
            <a:pPr marL="742950" marR="0" lvl="1" indent="-285750" algn="l" defTabSz="914400" rtl="0" eaLnBrk="0" fontAlgn="base" latinLnBrk="0" hangingPunct="0">
              <a:lnSpc>
                <a:spcPct val="100000"/>
              </a:lnSpc>
              <a:spcBef>
                <a:spcPct val="20000"/>
              </a:spcBef>
              <a:spcAft>
                <a:spcPct val="0"/>
              </a:spcAft>
              <a:buClrTx/>
              <a:buSzTx/>
              <a:buFontTx/>
              <a:buChar char="–"/>
              <a:defRPr/>
            </a:pPr>
            <a:endPar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mn-lt"/>
              <a:ea typeface="+mn-ea"/>
              <a:cs typeface="楷体_GB2312"/>
            </a:endParaRPr>
          </a:p>
        </p:txBody>
      </p:sp>
      <p:sp>
        <p:nvSpPr>
          <p:cNvPr id="4" name="Rectangle 3"/>
          <p:cNvSpPr txBox="1">
            <a:spLocks noChangeArrowheads="1"/>
          </p:cNvSpPr>
          <p:nvPr/>
        </p:nvSpPr>
        <p:spPr bwMode="auto">
          <a:xfrm>
            <a:off x="381000" y="2824163"/>
            <a:ext cx="8229600" cy="3557588"/>
          </a:xfrm>
          <a:prstGeom prst="rect">
            <a:avLst/>
          </a:prstGeom>
          <a:solidFill>
            <a:schemeClr val="bg1"/>
          </a:solidFill>
          <a:ln w="9525">
            <a:noFill/>
            <a:miter lim="800000"/>
          </a:ln>
          <a:effectLst/>
        </p:spPr>
        <p:txBody>
          <a:bodyPr/>
          <a:lstStyle/>
          <a:p>
            <a:pPr marL="342900" marR="0" indent="-342900" defTabSz="914400">
              <a:spcBef>
                <a:spcPct val="20000"/>
              </a:spcBef>
              <a:buClrTx/>
              <a:buSzTx/>
              <a:buFontTx/>
              <a:buChar char="•"/>
              <a:defRPr/>
            </a:pPr>
            <a:r>
              <a:rPr kumimoji="0" lang="zh-CN" altLang="en-US" sz="3200" kern="0" cap="none" spc="0" normalizeH="0" baseline="0" noProof="0" dirty="0">
                <a:latin typeface="华文新魏" panose="02010800040101010101" pitchFamily="2" charset="-122"/>
                <a:ea typeface="华文新魏" panose="02010800040101010101" pitchFamily="2" charset="-122"/>
                <a:cs typeface="+mn-cs"/>
              </a:rPr>
              <a:t>逻辑数据库设计的目标</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mn-cs"/>
              </a:rPr>
              <a:t>满足用户的完整性和安全性要求；</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mn-cs"/>
              </a:rPr>
              <a:t>动态关系至少具有</a:t>
            </a:r>
            <a:r>
              <a:rPr kumimoji="0" lang="zh-CN" altLang="en-US" sz="2800" b="1" i="0" u="none" strike="noStrike" kern="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cs typeface="+mn-cs"/>
              </a:rPr>
              <a:t>第三规范形式</a:t>
            </a:r>
            <a:r>
              <a:rPr kumimoji="0" lang="zh-CN" altLang="en-US" sz="2800" b="1" i="0" u="none" strike="noStrike" kern="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mn-cs"/>
              </a:rPr>
              <a:t>，静态关系至少具有</a:t>
            </a:r>
            <a:r>
              <a:rPr kumimoji="0" lang="zh-CN" altLang="en-US" sz="2800" b="1" i="0" u="none" strike="noStrike" kern="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cs typeface="+mn-cs"/>
              </a:rPr>
              <a:t>第一规范形式</a:t>
            </a:r>
            <a:r>
              <a:rPr kumimoji="0" lang="zh-CN" altLang="en-US" sz="2800" b="1" i="0" u="none" strike="noStrike" kern="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mn-cs"/>
              </a:rPr>
              <a:t>；</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mn-cs"/>
              </a:rPr>
              <a:t>能够在逻辑级上高效率地支持各种数据库事务的运行；</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mn-cs"/>
              </a:rPr>
              <a:t>存储空间利用率高</a:t>
            </a:r>
          </a:p>
        </p:txBody>
      </p:sp>
      <p:sp>
        <p:nvSpPr>
          <p:cNvPr id="2" name="TextBox 1"/>
          <p:cNvSpPr txBox="1"/>
          <p:nvPr/>
        </p:nvSpPr>
        <p:spPr>
          <a:xfrm>
            <a:off x="5508625" y="2301875"/>
            <a:ext cx="2444750" cy="523875"/>
          </a:xfrm>
          <a:prstGeom prst="rect">
            <a:avLst/>
          </a:prstGeom>
          <a:noFill/>
          <a:ln w="9525">
            <a:noFill/>
            <a:miter/>
          </a:ln>
        </p:spPr>
        <p:txBody>
          <a:bodyPr wrap="none">
            <a:spAutoFit/>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2800" b="0" i="0" u="none" strike="noStrike" kern="120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ER</a:t>
            </a:r>
            <a:r>
              <a:rPr kumimoji="0" lang="zh-CN" altLang="en-US" sz="2800" b="0" i="0" u="none" strike="noStrike" kern="120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图</a:t>
            </a:r>
            <a:r>
              <a:rPr kumimoji="0" lang="en-US" altLang="zh-CN" sz="2800" b="0" i="0" u="none" strike="noStrike" kern="120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-&gt;</a:t>
            </a:r>
            <a:r>
              <a:rPr kumimoji="0" lang="zh-CN" altLang="en-US" sz="2800" b="0" i="0" u="none" strike="noStrike" kern="120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关系表</a:t>
            </a:r>
          </a:p>
        </p:txBody>
      </p:sp>
      <p:sp>
        <p:nvSpPr>
          <p:cNvPr id="380932" name="Rectangle 4"/>
          <p:cNvSpPr>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p:spPr>
        <p:txBody>
          <a:bodyPr anchor="ct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n-cs"/>
              </a:rPr>
              <a:t>逻辑数据库设计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box(in)">
                                      <p:cBhvr>
                                        <p:cTn id="12" dur="500"/>
                                        <p:tgtEl>
                                          <p:spTgt spid="4">
                                            <p:txEl>
                                              <p:pRg st="0" end="0"/>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box(in)">
                                      <p:cBhvr>
                                        <p:cTn id="15" dur="500"/>
                                        <p:tgtEl>
                                          <p:spTgt spid="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box(in)">
                                      <p:cBhvr>
                                        <p:cTn id="20" dur="500"/>
                                        <p:tgtEl>
                                          <p:spTgt spid="4">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Effect transition="in" filter="box(in)">
                                      <p:cBhvr>
                                        <p:cTn id="25" dur="500"/>
                                        <p:tgtEl>
                                          <p:spTgt spid="4">
                                            <p:txEl>
                                              <p:pRg st="3" end="3"/>
                                            </p:txEl>
                                          </p:spTgt>
                                        </p:tgtEl>
                                      </p:cBhvr>
                                    </p:animEffect>
                                  </p:childTnLst>
                                </p:cTn>
                              </p:par>
                              <p:par>
                                <p:cTn id="26" presetID="4" presetClass="entr" presetSubtype="16" fill="hold" nodeType="withEffect">
                                  <p:stCondLst>
                                    <p:cond delay="0"/>
                                  </p:stCondLst>
                                  <p:childTnLst>
                                    <p:set>
                                      <p:cBhvr>
                                        <p:cTn id="27" dur="1" fill="hold">
                                          <p:stCondLst>
                                            <p:cond delay="0"/>
                                          </p:stCondLst>
                                        </p:cTn>
                                        <p:tgtEl>
                                          <p:spTgt spid="4">
                                            <p:txEl>
                                              <p:pRg st="4" end="4"/>
                                            </p:txEl>
                                          </p:spTgt>
                                        </p:tgtEl>
                                        <p:attrNameLst>
                                          <p:attrName>style.visibility</p:attrName>
                                        </p:attrNameLst>
                                      </p:cBhvr>
                                      <p:to>
                                        <p:strVal val="visible"/>
                                      </p:to>
                                    </p:set>
                                    <p:animEffect transition="in" filter="box(in)">
                                      <p:cBhvr>
                                        <p:cTn id="28"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对象 14"/>
          <p:cNvGraphicFramePr/>
          <p:nvPr/>
        </p:nvGraphicFramePr>
        <p:xfrm>
          <a:off x="4727575" y="363538"/>
          <a:ext cx="4432300" cy="6053137"/>
        </p:xfrm>
        <a:graphic>
          <a:graphicData uri="http://schemas.openxmlformats.org/presentationml/2006/ole">
            <mc:AlternateContent xmlns:mc="http://schemas.openxmlformats.org/markup-compatibility/2006">
              <mc:Choice xmlns:v="urn:schemas-microsoft-com:vml" Requires="v">
                <p:oleObj spid="_x0000_s9218" r:id="rId3" imgW="4429125" imgH="6048375" progId="Paint.Picture">
                  <p:embed/>
                </p:oleObj>
              </mc:Choice>
              <mc:Fallback>
                <p:oleObj r:id="rId3" imgW="4429125" imgH="6048375" progId="Paint.Picture">
                  <p:embed/>
                  <p:pic>
                    <p:nvPicPr>
                      <p:cNvPr id="0" name="图片 3084"/>
                      <p:cNvPicPr/>
                      <p:nvPr/>
                    </p:nvPicPr>
                    <p:blipFill>
                      <a:blip r:embed="rId4"/>
                      <a:stretch>
                        <a:fillRect/>
                      </a:stretch>
                    </p:blipFill>
                    <p:spPr>
                      <a:xfrm>
                        <a:off x="4727575" y="363538"/>
                        <a:ext cx="4432300" cy="6053137"/>
                      </a:xfrm>
                      <a:prstGeom prst="rect">
                        <a:avLst/>
                      </a:prstGeom>
                      <a:noFill/>
                      <a:ln w="38100">
                        <a:noFill/>
                        <a:miter/>
                      </a:ln>
                    </p:spPr>
                  </p:pic>
                </p:oleObj>
              </mc:Fallback>
            </mc:AlternateContent>
          </a:graphicData>
        </a:graphic>
      </p:graphicFrame>
      <p:sp>
        <p:nvSpPr>
          <p:cNvPr id="43010" name="Rectangle 60"/>
          <p:cNvSpPr/>
          <p:nvPr/>
        </p:nvSpPr>
        <p:spPr>
          <a:xfrm>
            <a:off x="273050" y="1263650"/>
            <a:ext cx="8229600" cy="1252538"/>
          </a:xfrm>
          <a:prstGeom prst="rect">
            <a:avLst/>
          </a:prstGeom>
          <a:noFill/>
          <a:ln w="9525">
            <a:noFill/>
            <a:miter/>
          </a:ln>
        </p:spPr>
        <p:txBody>
          <a:bodyPr/>
          <a:lstStyle>
            <a:lvl1pPr marL="342900" indent="-342900">
              <a:defRPr sz="20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000" b="1">
                <a:solidFill>
                  <a:schemeClr val="tx1"/>
                </a:solidFill>
                <a:latin typeface="Times New Roman" panose="02020603050405020304" pitchFamily="18" charset="0"/>
                <a:ea typeface="宋体" panose="02010600030101010101" pitchFamily="2" charset="-122"/>
              </a:defRPr>
            </a:lvl2pPr>
            <a:lvl3pPr marL="1143000" indent="-228600">
              <a:defRPr sz="2000" b="1">
                <a:solidFill>
                  <a:schemeClr val="tx1"/>
                </a:solidFill>
                <a:latin typeface="Times New Roman" panose="02020603050405020304" pitchFamily="18" charset="0"/>
                <a:ea typeface="宋体" panose="02010600030101010101" pitchFamily="2" charset="-122"/>
              </a:defRPr>
            </a:lvl3pPr>
            <a:lvl4pPr>
              <a:buFont typeface="Arial" panose="020B0604020202020204" pitchFamily="34" charset="0"/>
              <a:defRPr sz="2000" b="1">
                <a:solidFill>
                  <a:schemeClr val="tx1"/>
                </a:solidFill>
                <a:latin typeface="Times New Roman" panose="02020603050405020304" pitchFamily="18" charset="0"/>
                <a:ea typeface="宋体" panose="02010600030101010101" pitchFamily="2" charset="-122"/>
              </a:defRPr>
            </a:lvl4pPr>
            <a:lvl5pPr>
              <a:defRPr sz="2000" b="1">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9pPr>
          </a:lstStyle>
          <a:p>
            <a:pPr marL="342900" marR="0" lvl="0" indent="-342900" algn="just" defTabSz="914400" rtl="0" eaLnBrk="0" fontAlgn="base" latinLnBrk="0" hangingPunct="0">
              <a:lnSpc>
                <a:spcPct val="90000"/>
              </a:lnSpc>
              <a:spcBef>
                <a:spcPct val="20000"/>
              </a:spcBef>
              <a:spcAft>
                <a:spcPct val="0"/>
              </a:spcAft>
              <a:buClrTx/>
              <a:buSzTx/>
              <a:buFontTx/>
              <a:buChar char="•"/>
              <a:defRPr/>
            </a:pPr>
            <a:r>
              <a:rPr kumimoji="0" lang="zh-CN" altLang="en-US"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实体间联系的变换 </a:t>
            </a:r>
          </a:p>
          <a:p>
            <a:pPr marL="742950" marR="0" lvl="1" indent="-285750" algn="just" defTabSz="914400" rtl="0" eaLnBrk="0" fontAlgn="base" latinLnBrk="0" hangingPunct="0">
              <a:lnSpc>
                <a:spcPct val="90000"/>
              </a:lnSpc>
              <a:spcBef>
                <a:spcPct val="20000"/>
              </a:spcBef>
              <a:spcAft>
                <a:spcPct val="0"/>
              </a:spcAft>
              <a:buClrTx/>
              <a:buSzTx/>
              <a:buFontTx/>
              <a:buChar char="–"/>
              <a:defRPr/>
            </a:pPr>
            <a:r>
              <a:rPr kumimoji="0" lang="en-US"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n</a:t>
            </a:r>
            <a:r>
              <a:rPr kumimoji="0" lang="zh-CN" altLang="en-US"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元联系的变换 </a:t>
            </a: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zh-CN" altLang="en-US" sz="2000" b="0" i="0" u="none" strike="noStrike" kern="1200" cap="none" spc="0" normalizeH="0" baseline="0" noProof="0">
                <a:ln>
                  <a:noFill/>
                </a:ln>
                <a:solidFill>
                  <a:srgbClr val="800000"/>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例</a:t>
            </a:r>
          </a:p>
        </p:txBody>
      </p:sp>
      <p:sp>
        <p:nvSpPr>
          <p:cNvPr id="11" name="TextBox 10"/>
          <p:cNvSpPr txBox="1"/>
          <p:nvPr/>
        </p:nvSpPr>
        <p:spPr>
          <a:xfrm>
            <a:off x="34925" y="2492375"/>
            <a:ext cx="5862638" cy="1508125"/>
          </a:xfrm>
          <a:prstGeom prst="rect">
            <a:avLst/>
          </a:prstGeom>
          <a:noFill/>
          <a:ln w="9525">
            <a:noFill/>
            <a:miter/>
          </a:ln>
        </p:spPr>
        <p:txBody>
          <a:bodyPr wrap="none">
            <a:spAutoFit/>
          </a:bodyPr>
          <a:lstStyle/>
          <a:p>
            <a:pPr marR="0" defTabSz="914400" eaLnBrk="1" hangingPunct="1">
              <a:spcBef>
                <a:spcPct val="20000"/>
              </a:spcBef>
              <a:buClrTx/>
              <a:buSzTx/>
              <a:buFontTx/>
              <a:buChar char="–"/>
              <a:defRPr/>
            </a:pP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供应商</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r>
              <a:rPr kumimoji="0" lang="zh-CN" altLang="en-US" b="0" u="sng"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供应商号</a:t>
            </a: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，姓名，地址的，电话，账号</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p>
          <a:p>
            <a:pPr marR="0" defTabSz="914400" eaLnBrk="1" hangingPunct="1">
              <a:spcBef>
                <a:spcPct val="20000"/>
              </a:spcBef>
              <a:buClrTx/>
              <a:buSzTx/>
              <a:buFontTx/>
              <a:buChar char="–"/>
              <a:defRPr/>
            </a:pP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项目</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r>
              <a:rPr kumimoji="0" lang="zh-CN" altLang="en-US" b="0" u="sng"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项目号</a:t>
            </a: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，预算，开工日期</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p>
          <a:p>
            <a:pPr marR="0" defTabSz="914400" eaLnBrk="1" hangingPunct="1">
              <a:spcBef>
                <a:spcPct val="20000"/>
              </a:spcBef>
              <a:buClrTx/>
              <a:buSzTx/>
              <a:buFontTx/>
              <a:buChar char="–"/>
              <a:defRPr/>
            </a:pP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零件</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r>
              <a:rPr kumimoji="0" lang="zh-CN" altLang="en-US" b="0" u="sng"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零件号</a:t>
            </a: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，名称，规格，单价，描述</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p>
          <a:p>
            <a:pPr marR="0" defTabSz="914400" eaLnBrk="1" hangingPunct="1">
              <a:spcBef>
                <a:spcPct val="20000"/>
              </a:spcBef>
              <a:buClrTx/>
              <a:buSzTx/>
              <a:buFontTx/>
              <a:buChar char="–"/>
              <a:defRPr/>
            </a:pP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供应</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r>
              <a:rPr kumimoji="0" lang="zh-CN" altLang="en-US" b="0" u="sng"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供应商号</a:t>
            </a: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r>
              <a:rPr kumimoji="0" lang="zh-CN" altLang="en-US" b="0" u="sng"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项目号</a:t>
            </a: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r>
              <a:rPr kumimoji="0" lang="zh-CN" altLang="en-US" b="0" u="sng"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零件号</a:t>
            </a: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，供应量</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Grp="1"/>
          </p:cNvSpPr>
          <p:nvPr>
            <p:ph type="subTitle" idx="1"/>
          </p:nvPr>
        </p:nvSpPr>
        <p:spPr>
          <a:xfrm>
            <a:off x="381000" y="1600200"/>
            <a:ext cx="8229600" cy="4525963"/>
          </a:xfrm>
        </p:spPr>
        <p:txBody>
          <a:bodyPr vert="horz" wrap="square" lIns="91440" tIns="45720" rIns="91440" bIns="45720" numCol="1" anchor="t" anchorCtr="0" compatLnSpc="1"/>
          <a:lstStyle/>
          <a:p>
            <a:pPr marL="342900" marR="0" lvl="0" indent="-342900" algn="just" defTabSz="914400" rtl="0" eaLnBrk="0" fontAlgn="base" latinLnBrk="0" hangingPunct="0">
              <a:lnSpc>
                <a:spcPct val="90000"/>
              </a:lnSpc>
              <a:spcBef>
                <a:spcPct val="20000"/>
              </a:spcBef>
              <a:spcAft>
                <a:spcPct val="0"/>
              </a:spcAft>
              <a:buClrTx/>
              <a:buSzTx/>
              <a:buFontTx/>
              <a:buChar char="•"/>
              <a:defRPr/>
            </a:pPr>
            <a:r>
              <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确定函数依赖集 </a:t>
            </a:r>
          </a:p>
          <a:p>
            <a:pPr marL="742950" marR="0" lvl="1" indent="-285750" algn="just"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通过前面的步骤，初始关系数据库模式已经形成。</a:t>
            </a:r>
          </a:p>
          <a:p>
            <a:pPr marL="742950" marR="0" lvl="1" indent="-285750" algn="just"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最后，对初始关系数据库模式中的每个关系模式进行深入地分析，与用户协商，</a:t>
            </a:r>
            <a:r>
              <a:rPr kumimoji="0" lang="zh-CN" altLang="en-US" sz="2800" b="1" i="0" u="none" strike="noStrike" kern="0" cap="none" spc="0" normalizeH="0" baseline="0" noProof="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确定每个初始关系的函数依赖集</a:t>
            </a:r>
            <a:r>
              <a:rPr kumimoji="0" lang="zh-CN" altLang="en-US"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，使用关系数据库设计理论，对关系模式进行规范化处理。</a:t>
            </a:r>
          </a:p>
        </p:txBody>
      </p:sp>
      <p:sp>
        <p:nvSpPr>
          <p:cNvPr id="5" name="Rectangle 2"/>
          <p:cNvSpPr txBox="1">
            <a:spLocks noChangeArrowheads="1"/>
          </p:cNvSpPr>
          <p:nvPr/>
        </p:nvSpPr>
        <p:spPr bwMode="auto">
          <a:xfrm>
            <a:off x="1254125" y="0"/>
            <a:ext cx="789463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5.1</a:t>
            </a: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形成初始关系数据库模式</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6" name="Rectangle 4"/>
          <p:cNvSpPr>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p:spPr>
        <p:txBody>
          <a:bodyPr anchor="ct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n-cs"/>
              </a:rPr>
              <a:t>逻辑数据库设计</a:t>
            </a:r>
          </a:p>
        </p:txBody>
      </p:sp>
      <p:sp>
        <p:nvSpPr>
          <p:cNvPr id="45059" name="Rectangle 5"/>
          <p:cNvSpPr/>
          <p:nvPr/>
        </p:nvSpPr>
        <p:spPr>
          <a:xfrm>
            <a:off x="381000" y="1600200"/>
            <a:ext cx="8229600" cy="4525963"/>
          </a:xfrm>
          <a:prstGeom prst="rect">
            <a:avLst/>
          </a:prstGeom>
          <a:no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逻辑数据库设计的步骤</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C0C0C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形成初始关系数据库模式；</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关系模式规范化；</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C0C0C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关系模式优化；</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C0C0C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定义关系上的完整性和安全性约束；</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C0C0C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子模式定义；</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C0C0C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性能估计。</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p:cNvSpPr>
          <p:nvPr>
            <p:ph type="subTitle" idx="1"/>
          </p:nvPr>
        </p:nvSpPr>
        <p:spPr>
          <a:xfrm>
            <a:off x="381000" y="1600200"/>
            <a:ext cx="7576185" cy="4526280"/>
          </a:xfrm>
        </p:spPr>
        <p:txBody>
          <a:bodyPr vert="horz" wrap="square" lIns="91440" tIns="45720" rIns="91440" bIns="45720" numCol="1" anchor="t" anchorCtr="0" compatLnSpc="1"/>
          <a:lstStyle/>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问题的提出</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初始关系模式</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不是逻辑设计的最终结果</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，其中某些关系模式可能存在由属性间的函数依赖引起的</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冗余问题</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插入问题</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更新问题</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和</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删除问题</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p:txBody>
      </p:sp>
      <p:sp>
        <p:nvSpPr>
          <p:cNvPr id="5" name="Rectangle 2"/>
          <p:cNvSpPr txBox="1">
            <a:spLocks noChangeArrowheads="1"/>
          </p:cNvSpPr>
          <p:nvPr/>
        </p:nvSpPr>
        <p:spPr bwMode="auto">
          <a:xfrm>
            <a:off x="1311275" y="-1587"/>
            <a:ext cx="7826375"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5.2</a:t>
            </a: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关系数据库设计理论</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1" name="Rectangle 3"/>
          <p:cNvSpPr>
            <a:spLocks noGrp="1"/>
          </p:cNvSpPr>
          <p:nvPr>
            <p:ph type="subTitle" idx="1"/>
          </p:nvPr>
        </p:nvSpPr>
        <p:spPr>
          <a:xfrm>
            <a:off x="381000" y="1268413"/>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问题的提出</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例如，建立一个描述学校的数据库。</a:t>
            </a:r>
          </a:p>
          <a:p>
            <a:pPr marL="742950" marR="0" lvl="1" indent="-285750" algn="l" defTabSz="914400" rtl="0" eaLnBrk="0" fontAlgn="base" latinLnBrk="0" hangingPunct="0">
              <a:lnSpc>
                <a:spcPct val="100000"/>
              </a:lnSpc>
              <a:spcBef>
                <a:spcPct val="20000"/>
              </a:spcBef>
              <a:spcAft>
                <a:spcPct val="0"/>
              </a:spcAft>
              <a:buClrTx/>
              <a:buSzTx/>
              <a:buFontTx/>
              <a:buNone/>
              <a:defRPr/>
            </a:pPr>
            <a:r>
              <a:rPr kumimoji="0" lang="zh-CN" altLang="en-US"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涉及的对象包括：	</a:t>
            </a:r>
          </a:p>
          <a:p>
            <a:pPr marL="1143000" marR="0" lvl="2" indent="-228600" algn="l" defTabSz="914400" rtl="0" eaLnBrk="0" fontAlgn="base" latinLnBrk="0" hangingPunct="0">
              <a:lnSpc>
                <a:spcPct val="100000"/>
              </a:lnSpc>
              <a:spcBef>
                <a:spcPct val="20000"/>
              </a:spcBef>
              <a:spcAft>
                <a:spcPct val="0"/>
              </a:spcAft>
              <a:buClrTx/>
              <a:buSzTx/>
              <a:buFontTx/>
              <a:buNone/>
              <a:defRPr/>
            </a:pP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学生的学号（</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），所在系（</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SD</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1143000" marR="0" lvl="2" indent="-228600" algn="l" defTabSz="914400" rtl="0" eaLnBrk="0" fontAlgn="base" latinLnBrk="0" hangingPunct="0">
              <a:lnSpc>
                <a:spcPct val="100000"/>
              </a:lnSpc>
              <a:spcBef>
                <a:spcPct val="20000"/>
              </a:spcBef>
              <a:spcAft>
                <a:spcPct val="0"/>
              </a:spcAft>
              <a:buClrTx/>
              <a:buSzTx/>
              <a:buFontTx/>
              <a:buNone/>
              <a:defRPr/>
            </a:pP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系主任姓名（</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MN</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），课程名（</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CN</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1143000" marR="0" lvl="2" indent="-228600" algn="l" defTabSz="914400" rtl="0" eaLnBrk="0" fontAlgn="base" latinLnBrk="0" hangingPunct="0">
              <a:lnSpc>
                <a:spcPct val="100000"/>
              </a:lnSpc>
              <a:spcBef>
                <a:spcPct val="20000"/>
              </a:spcBef>
              <a:spcAft>
                <a:spcPct val="0"/>
              </a:spcAft>
              <a:buClrTx/>
              <a:buSzTx/>
              <a:buFontTx/>
              <a:buNone/>
              <a:defRPr/>
            </a:pP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成绩（</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G</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假设学校的数据库模式由一个单一的关系模式</a:t>
            </a:r>
            <a:r>
              <a:rPr kumimoji="0" lang="en-US" altLang="zh-CN"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Student</a:t>
            </a:r>
            <a:r>
              <a:rPr kumimoji="0" lang="zh-CN" altLang="en-US"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构成， 则该关系模式的属性集合为：</a:t>
            </a:r>
          </a:p>
          <a:p>
            <a:pPr marL="742950" marR="0" lvl="1" indent="-285750" algn="l" defTabSz="914400" rtl="0" eaLnBrk="0" fontAlgn="base" latinLnBrk="0" hangingPunct="0">
              <a:lnSpc>
                <a:spcPct val="100000"/>
              </a:lnSpc>
              <a:spcBef>
                <a:spcPct val="20000"/>
              </a:spcBef>
              <a:spcAft>
                <a:spcPct val="0"/>
              </a:spcAft>
              <a:buClrTx/>
              <a:buSzTx/>
              <a:buFontTx/>
              <a:buNone/>
              <a:defRPr/>
            </a:pPr>
            <a:r>
              <a:rPr kumimoji="0" lang="zh-CN" altLang="en-US"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 ={S#, SD, MN, CN, G}</a:t>
            </a:r>
          </a:p>
        </p:txBody>
      </p:sp>
      <p:sp>
        <p:nvSpPr>
          <p:cNvPr id="5" name="Rectangle 2"/>
          <p:cNvSpPr txBox="1">
            <a:spLocks noChangeArrowheads="1"/>
          </p:cNvSpPr>
          <p:nvPr/>
        </p:nvSpPr>
        <p:spPr bwMode="auto">
          <a:xfrm>
            <a:off x="1311275" y="-1587"/>
            <a:ext cx="7826375"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5.2</a:t>
            </a: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关系数据库设计理论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91171">
                                            <p:txEl>
                                              <p:pRg st="6" end="6"/>
                                            </p:txEl>
                                          </p:spTgt>
                                        </p:tgtEl>
                                        <p:attrNameLst>
                                          <p:attrName>style.visibility</p:attrName>
                                        </p:attrNameLst>
                                      </p:cBhvr>
                                      <p:to>
                                        <p:strVal val="visible"/>
                                      </p:to>
                                    </p:set>
                                    <p:anim calcmode="lin" valueType="num">
                                      <p:cBhvr>
                                        <p:cTn id="7" dur="500" fill="hold"/>
                                        <p:tgtEl>
                                          <p:spTgt spid="391171">
                                            <p:txEl>
                                              <p:pRg st="6" end="6"/>
                                            </p:txEl>
                                          </p:spTgt>
                                        </p:tgtEl>
                                        <p:attrNameLst>
                                          <p:attrName>ppt_x</p:attrName>
                                        </p:attrNameLst>
                                      </p:cBhvr>
                                      <p:tavLst>
                                        <p:tav tm="0">
                                          <p:val>
                                            <p:strVal val="#ppt_x"/>
                                          </p:val>
                                        </p:tav>
                                        <p:tav tm="100000">
                                          <p:val>
                                            <p:strVal val="#ppt_x"/>
                                          </p:val>
                                        </p:tav>
                                      </p:tavLst>
                                    </p:anim>
                                    <p:anim calcmode="lin" valueType="num">
                                      <p:cBhvr>
                                        <p:cTn id="8" dur="500" fill="hold"/>
                                        <p:tgtEl>
                                          <p:spTgt spid="391171">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91171">
                                            <p:txEl>
                                              <p:pRg st="7" end="7"/>
                                            </p:txEl>
                                          </p:spTgt>
                                        </p:tgtEl>
                                        <p:attrNameLst>
                                          <p:attrName>style.visibility</p:attrName>
                                        </p:attrNameLst>
                                      </p:cBhvr>
                                      <p:to>
                                        <p:strVal val="visible"/>
                                      </p:to>
                                    </p:set>
                                    <p:anim calcmode="lin" valueType="num">
                                      <p:cBhvr>
                                        <p:cTn id="11" dur="500" fill="hold"/>
                                        <p:tgtEl>
                                          <p:spTgt spid="391171">
                                            <p:txEl>
                                              <p:pRg st="7" end="7"/>
                                            </p:txEl>
                                          </p:spTgt>
                                        </p:tgtEl>
                                        <p:attrNameLst>
                                          <p:attrName>ppt_x</p:attrName>
                                        </p:attrNameLst>
                                      </p:cBhvr>
                                      <p:tavLst>
                                        <p:tav tm="0">
                                          <p:val>
                                            <p:strVal val="#ppt_x"/>
                                          </p:val>
                                        </p:tav>
                                        <p:tav tm="100000">
                                          <p:val>
                                            <p:strVal val="#ppt_x"/>
                                          </p:val>
                                        </p:tav>
                                      </p:tavLst>
                                    </p:anim>
                                    <p:anim calcmode="lin" valueType="num">
                                      <p:cBhvr>
                                        <p:cTn id="12" dur="500" fill="hold"/>
                                        <p:tgtEl>
                                          <p:spTgt spid="39117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9" name="Rectangle 3"/>
          <p:cNvSpPr>
            <a:spLocks noGrp="1" noChangeArrowheads="1"/>
          </p:cNvSpPr>
          <p:nvPr>
            <p:ph type="subTitle" idx="1"/>
          </p:nvPr>
        </p:nvSpPr>
        <p:spPr>
          <a:xfrm>
            <a:off x="452438" y="908050"/>
            <a:ext cx="8691563" cy="5327650"/>
          </a:xfrm>
        </p:spPr>
        <p:txBody>
          <a:bodyPr vert="horz" wrap="square" lIns="91440" tIns="45720" rIns="91440" bIns="45720" numCol="1" anchor="t" anchorCtr="0" compatLnSpc="1"/>
          <a:lstStyle/>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a:ln>
                  <a:noFill/>
                </a:ln>
                <a:solidFill>
                  <a:srgbClr val="0000FF"/>
                </a:solidFill>
                <a:effectLst/>
                <a:uLnTx/>
                <a:uFillTx/>
                <a:latin typeface="华文新魏" panose="02010800040101010101" pitchFamily="2" charset="-122"/>
                <a:ea typeface="华文新魏" panose="02010800040101010101" pitchFamily="2" charset="-122"/>
                <a:cs typeface="楷体_GB2312"/>
              </a:rPr>
              <a:t>例：</a:t>
            </a:r>
          </a:p>
          <a:p>
            <a:pPr marL="1143000" marR="0" lvl="2" indent="-228600" algn="l" defTabSz="914400" rtl="0" eaLnBrk="0" fontAlgn="base" latinLnBrk="0" hangingPunct="0">
              <a:lnSpc>
                <a:spcPct val="100000"/>
              </a:lnSpc>
              <a:spcBef>
                <a:spcPct val="20000"/>
              </a:spcBef>
              <a:spcAft>
                <a:spcPct val="0"/>
              </a:spcAft>
              <a:buClrTx/>
              <a:buSzTx/>
              <a:buFontTx/>
              <a:buNone/>
              <a:defRPr/>
            </a:pPr>
            <a:r>
              <a:rPr kumimoji="0" lang="en-US" altLang="zh-CN" sz="2800" b="1" i="0" u="none" strike="noStrike" kern="0" cap="none" spc="0" normalizeH="0" baseline="0" noProof="0">
                <a:ln>
                  <a:noFill/>
                </a:ln>
                <a:solidFill>
                  <a:srgbClr val="800000"/>
                </a:solidFill>
                <a:effectLst/>
                <a:uLnTx/>
                <a:uFillTx/>
                <a:latin typeface="华文新魏" panose="02010800040101010101" pitchFamily="2" charset="-122"/>
                <a:ea typeface="华文新魏" panose="02010800040101010101" pitchFamily="2" charset="-122"/>
                <a:cs typeface="楷体_GB2312"/>
              </a:rPr>
              <a:t>U ={S#, SD, MN, CN, G}</a:t>
            </a:r>
            <a:endParaRPr kumimoji="0" lang="zh-CN" altLang="en-US" sz="28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现实世界的已知事实：</a:t>
            </a:r>
            <a:r>
              <a:rPr kumimoji="0" lang="zh-CN" altLang="en-US" sz="2400" b="1" i="0" u="none" strike="noStrike" kern="0" cap="none" spc="0" normalizeH="0" baseline="0" noProof="0">
                <a:ln>
                  <a:noFill/>
                </a:ln>
                <a:solidFill>
                  <a:srgbClr val="990000"/>
                </a:solidFill>
                <a:effectLst/>
                <a:uLnTx/>
                <a:uFillTx/>
                <a:latin typeface="华文新魏" panose="02010800040101010101" pitchFamily="2" charset="-122"/>
                <a:ea typeface="华文新魏" panose="02010800040101010101" pitchFamily="2" charset="-122"/>
                <a:cs typeface="楷体_GB2312"/>
              </a:rPr>
              <a:t> </a:t>
            </a:r>
          </a:p>
          <a:p>
            <a:pPr marL="1600200" marR="0" lvl="3"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一个系有若干学生，一个学生只属于一个系</a:t>
            </a:r>
          </a:p>
          <a:p>
            <a:pPr marL="1600200" marR="0" lvl="3"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一个系只有一个系主任</a:t>
            </a:r>
          </a:p>
          <a:p>
            <a:pPr marL="1600200" marR="0" lvl="3"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一个学生可以选修多门课，每门课有若干学生选修</a:t>
            </a:r>
          </a:p>
          <a:p>
            <a:pPr marL="1600200" marR="0" lvl="3"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每个学生所学的每门课程都有一个成绩</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得到属性集</a:t>
            </a:r>
            <a:r>
              <a:rPr kumimoji="0" lang="en-US" altLang="zh-CN" sz="28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a:t>
            </a:r>
            <a:r>
              <a:rPr kumimoji="0" lang="zh-CN" altLang="en-US" sz="28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上的函数依赖</a:t>
            </a:r>
          </a:p>
          <a:p>
            <a:pPr marL="1600200" marR="0" lvl="3" indent="-228600" algn="l" defTabSz="914400" rtl="0" eaLnBrk="0" fontAlgn="base" latinLnBrk="0" hangingPunct="0">
              <a:lnSpc>
                <a:spcPct val="100000"/>
              </a:lnSpc>
              <a:spcBef>
                <a:spcPct val="20000"/>
              </a:spcBef>
              <a:spcAft>
                <a:spcPct val="0"/>
              </a:spcAft>
              <a:buClrTx/>
              <a:buSzTx/>
              <a:buFontTx/>
              <a:buChar char="–"/>
              <a:defRPr/>
            </a:pPr>
            <a:r>
              <a:rPr kumimoji="0" lang="en-US" altLang="zh-CN" sz="24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F={S#→SD, SD→MN, (S#,CN)→G}</a:t>
            </a:r>
          </a:p>
        </p:txBody>
      </p:sp>
      <p:sp>
        <p:nvSpPr>
          <p:cNvPr id="5" name="Rectangle 2"/>
          <p:cNvSpPr txBox="1">
            <a:spLocks noChangeArrowheads="1"/>
          </p:cNvSpPr>
          <p:nvPr/>
        </p:nvSpPr>
        <p:spPr bwMode="auto">
          <a:xfrm>
            <a:off x="1311275" y="-1587"/>
            <a:ext cx="7826375"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5.2</a:t>
            </a: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关系数据库设计理论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82979">
                                            <p:txEl>
                                              <p:pRg st="2" end="2"/>
                                            </p:txEl>
                                          </p:spTgt>
                                        </p:tgtEl>
                                        <p:attrNameLst>
                                          <p:attrName>style.visibility</p:attrName>
                                        </p:attrNameLst>
                                      </p:cBhvr>
                                      <p:to>
                                        <p:strVal val="visible"/>
                                      </p:to>
                                    </p:set>
                                    <p:anim calcmode="lin" valueType="num">
                                      <p:cBhvr>
                                        <p:cTn id="7" dur="500" fill="hold"/>
                                        <p:tgtEl>
                                          <p:spTgt spid="382979">
                                            <p:txEl>
                                              <p:pRg st="2" end="2"/>
                                            </p:txEl>
                                          </p:spTgt>
                                        </p:tgtEl>
                                        <p:attrNameLst>
                                          <p:attrName>ppt_x</p:attrName>
                                        </p:attrNameLst>
                                      </p:cBhvr>
                                      <p:tavLst>
                                        <p:tav tm="0">
                                          <p:val>
                                            <p:strVal val="#ppt_x"/>
                                          </p:val>
                                        </p:tav>
                                        <p:tav tm="100000">
                                          <p:val>
                                            <p:strVal val="#ppt_x"/>
                                          </p:val>
                                        </p:tav>
                                      </p:tavLst>
                                    </p:anim>
                                    <p:anim calcmode="lin" valueType="num">
                                      <p:cBhvr>
                                        <p:cTn id="8" dur="500" fill="hold"/>
                                        <p:tgtEl>
                                          <p:spTgt spid="382979">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82979">
                                            <p:txEl>
                                              <p:pRg st="3" end="3"/>
                                            </p:txEl>
                                          </p:spTgt>
                                        </p:tgtEl>
                                        <p:attrNameLst>
                                          <p:attrName>style.visibility</p:attrName>
                                        </p:attrNameLst>
                                      </p:cBhvr>
                                      <p:to>
                                        <p:strVal val="visible"/>
                                      </p:to>
                                    </p:set>
                                    <p:anim calcmode="lin" valueType="num">
                                      <p:cBhvr>
                                        <p:cTn id="11" dur="500" fill="hold"/>
                                        <p:tgtEl>
                                          <p:spTgt spid="382979">
                                            <p:txEl>
                                              <p:pRg st="3" end="3"/>
                                            </p:txEl>
                                          </p:spTgt>
                                        </p:tgtEl>
                                        <p:attrNameLst>
                                          <p:attrName>ppt_x</p:attrName>
                                        </p:attrNameLst>
                                      </p:cBhvr>
                                      <p:tavLst>
                                        <p:tav tm="0">
                                          <p:val>
                                            <p:strVal val="#ppt_x"/>
                                          </p:val>
                                        </p:tav>
                                        <p:tav tm="100000">
                                          <p:val>
                                            <p:strVal val="#ppt_x"/>
                                          </p:val>
                                        </p:tav>
                                      </p:tavLst>
                                    </p:anim>
                                    <p:anim calcmode="lin" valueType="num">
                                      <p:cBhvr>
                                        <p:cTn id="12" dur="500" fill="hold"/>
                                        <p:tgtEl>
                                          <p:spTgt spid="382979">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82979">
                                            <p:txEl>
                                              <p:pRg st="4" end="4"/>
                                            </p:txEl>
                                          </p:spTgt>
                                        </p:tgtEl>
                                        <p:attrNameLst>
                                          <p:attrName>style.visibility</p:attrName>
                                        </p:attrNameLst>
                                      </p:cBhvr>
                                      <p:to>
                                        <p:strVal val="visible"/>
                                      </p:to>
                                    </p:set>
                                    <p:anim calcmode="lin" valueType="num">
                                      <p:cBhvr>
                                        <p:cTn id="15" dur="500" fill="hold"/>
                                        <p:tgtEl>
                                          <p:spTgt spid="382979">
                                            <p:txEl>
                                              <p:pRg st="4" end="4"/>
                                            </p:txEl>
                                          </p:spTgt>
                                        </p:tgtEl>
                                        <p:attrNameLst>
                                          <p:attrName>ppt_x</p:attrName>
                                        </p:attrNameLst>
                                      </p:cBhvr>
                                      <p:tavLst>
                                        <p:tav tm="0">
                                          <p:val>
                                            <p:strVal val="#ppt_x"/>
                                          </p:val>
                                        </p:tav>
                                        <p:tav tm="100000">
                                          <p:val>
                                            <p:strVal val="#ppt_x"/>
                                          </p:val>
                                        </p:tav>
                                      </p:tavLst>
                                    </p:anim>
                                    <p:anim calcmode="lin" valueType="num">
                                      <p:cBhvr>
                                        <p:cTn id="16" dur="500" fill="hold"/>
                                        <p:tgtEl>
                                          <p:spTgt spid="382979">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82979">
                                            <p:txEl>
                                              <p:pRg st="5" end="5"/>
                                            </p:txEl>
                                          </p:spTgt>
                                        </p:tgtEl>
                                        <p:attrNameLst>
                                          <p:attrName>style.visibility</p:attrName>
                                        </p:attrNameLst>
                                      </p:cBhvr>
                                      <p:to>
                                        <p:strVal val="visible"/>
                                      </p:to>
                                    </p:set>
                                    <p:anim calcmode="lin" valueType="num">
                                      <p:cBhvr>
                                        <p:cTn id="19" dur="500" fill="hold"/>
                                        <p:tgtEl>
                                          <p:spTgt spid="382979">
                                            <p:txEl>
                                              <p:pRg st="5" end="5"/>
                                            </p:txEl>
                                          </p:spTgt>
                                        </p:tgtEl>
                                        <p:attrNameLst>
                                          <p:attrName>ppt_x</p:attrName>
                                        </p:attrNameLst>
                                      </p:cBhvr>
                                      <p:tavLst>
                                        <p:tav tm="0">
                                          <p:val>
                                            <p:strVal val="#ppt_x"/>
                                          </p:val>
                                        </p:tav>
                                        <p:tav tm="100000">
                                          <p:val>
                                            <p:strVal val="#ppt_x"/>
                                          </p:val>
                                        </p:tav>
                                      </p:tavLst>
                                    </p:anim>
                                    <p:anim calcmode="lin" valueType="num">
                                      <p:cBhvr>
                                        <p:cTn id="20" dur="500" fill="hold"/>
                                        <p:tgtEl>
                                          <p:spTgt spid="382979">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82979">
                                            <p:txEl>
                                              <p:pRg st="6" end="6"/>
                                            </p:txEl>
                                          </p:spTgt>
                                        </p:tgtEl>
                                        <p:attrNameLst>
                                          <p:attrName>style.visibility</p:attrName>
                                        </p:attrNameLst>
                                      </p:cBhvr>
                                      <p:to>
                                        <p:strVal val="visible"/>
                                      </p:to>
                                    </p:set>
                                    <p:anim calcmode="lin" valueType="num">
                                      <p:cBhvr>
                                        <p:cTn id="23" dur="500" fill="hold"/>
                                        <p:tgtEl>
                                          <p:spTgt spid="382979">
                                            <p:txEl>
                                              <p:pRg st="6" end="6"/>
                                            </p:txEl>
                                          </p:spTgt>
                                        </p:tgtEl>
                                        <p:attrNameLst>
                                          <p:attrName>ppt_x</p:attrName>
                                        </p:attrNameLst>
                                      </p:cBhvr>
                                      <p:tavLst>
                                        <p:tav tm="0">
                                          <p:val>
                                            <p:strVal val="#ppt_x"/>
                                          </p:val>
                                        </p:tav>
                                        <p:tav tm="100000">
                                          <p:val>
                                            <p:strVal val="#ppt_x"/>
                                          </p:val>
                                        </p:tav>
                                      </p:tavLst>
                                    </p:anim>
                                    <p:anim calcmode="lin" valueType="num">
                                      <p:cBhvr>
                                        <p:cTn id="24" dur="500" fill="hold"/>
                                        <p:tgtEl>
                                          <p:spTgt spid="38297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82979">
                                            <p:txEl>
                                              <p:pRg st="7" end="7"/>
                                            </p:txEl>
                                          </p:spTgt>
                                        </p:tgtEl>
                                        <p:attrNameLst>
                                          <p:attrName>style.visibility</p:attrName>
                                        </p:attrNameLst>
                                      </p:cBhvr>
                                      <p:to>
                                        <p:strVal val="visible"/>
                                      </p:to>
                                    </p:set>
                                    <p:anim calcmode="lin" valueType="num">
                                      <p:cBhvr>
                                        <p:cTn id="29" dur="500" fill="hold"/>
                                        <p:tgtEl>
                                          <p:spTgt spid="382979">
                                            <p:txEl>
                                              <p:pRg st="7" end="7"/>
                                            </p:txEl>
                                          </p:spTgt>
                                        </p:tgtEl>
                                        <p:attrNameLst>
                                          <p:attrName>ppt_x</p:attrName>
                                        </p:attrNameLst>
                                      </p:cBhvr>
                                      <p:tavLst>
                                        <p:tav tm="0">
                                          <p:val>
                                            <p:strVal val="#ppt_x"/>
                                          </p:val>
                                        </p:tav>
                                        <p:tav tm="100000">
                                          <p:val>
                                            <p:strVal val="#ppt_x"/>
                                          </p:val>
                                        </p:tav>
                                      </p:tavLst>
                                    </p:anim>
                                    <p:anim calcmode="lin" valueType="num">
                                      <p:cBhvr>
                                        <p:cTn id="30" dur="500" fill="hold"/>
                                        <p:tgtEl>
                                          <p:spTgt spid="382979">
                                            <p:txEl>
                                              <p:pRg st="7" end="7"/>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82979">
                                            <p:txEl>
                                              <p:pRg st="8" end="8"/>
                                            </p:txEl>
                                          </p:spTgt>
                                        </p:tgtEl>
                                        <p:attrNameLst>
                                          <p:attrName>style.visibility</p:attrName>
                                        </p:attrNameLst>
                                      </p:cBhvr>
                                      <p:to>
                                        <p:strVal val="visible"/>
                                      </p:to>
                                    </p:set>
                                    <p:anim calcmode="lin" valueType="num">
                                      <p:cBhvr>
                                        <p:cTn id="33" dur="500" fill="hold"/>
                                        <p:tgtEl>
                                          <p:spTgt spid="382979">
                                            <p:txEl>
                                              <p:pRg st="8" end="8"/>
                                            </p:txEl>
                                          </p:spTgt>
                                        </p:tgtEl>
                                        <p:attrNameLst>
                                          <p:attrName>ppt_x</p:attrName>
                                        </p:attrNameLst>
                                      </p:cBhvr>
                                      <p:tavLst>
                                        <p:tav tm="0">
                                          <p:val>
                                            <p:strVal val="#ppt_x"/>
                                          </p:val>
                                        </p:tav>
                                        <p:tav tm="100000">
                                          <p:val>
                                            <p:strVal val="#ppt_x"/>
                                          </p:val>
                                        </p:tav>
                                      </p:tavLst>
                                    </p:anim>
                                    <p:anim calcmode="lin" valueType="num">
                                      <p:cBhvr>
                                        <p:cTn id="34" dur="500" fill="hold"/>
                                        <p:tgtEl>
                                          <p:spTgt spid="38297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3" name="Rectangle 3"/>
          <p:cNvSpPr>
            <a:spLocks noGrp="1" noChangeArrowheads="1"/>
          </p:cNvSpPr>
          <p:nvPr>
            <p:ph type="subTitle" idx="1"/>
          </p:nvPr>
        </p:nvSpPr>
        <p:spPr>
          <a:xfrm>
            <a:off x="381000" y="1125538"/>
            <a:ext cx="8655050" cy="4205288"/>
          </a:xfrm>
        </p:spPr>
        <p:txBody>
          <a:bodyPr vert="horz" wrap="square" lIns="91440" tIns="45720" rIns="91440" bIns="45720" numCol="1" anchor="t" anchorCtr="0" compatLnSpc="1"/>
          <a:lstStyle/>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楷体_GB2312"/>
              </a:rPr>
              <a:t>例： </a:t>
            </a:r>
            <a:r>
              <a:rPr kumimoji="0" lang="en-US" altLang="zh-CN" sz="32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U＝{S#, SD, MN, CN, G}</a:t>
            </a:r>
            <a:endParaRPr kumimoji="0" lang="zh-CN" altLang="en-US" sz="3200" b="1" i="0" u="none" strike="noStrike" kern="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楷体_GB2312"/>
            </a:endParaRP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990000"/>
                </a:solidFill>
                <a:effectLst/>
                <a:uLnTx/>
                <a:uFillTx/>
                <a:latin typeface="华文新魏" panose="02010800040101010101" pitchFamily="2" charset="-122"/>
                <a:ea typeface="华文新魏" panose="02010800040101010101" pitchFamily="2" charset="-122"/>
                <a:cs typeface="楷体_GB2312"/>
              </a:rPr>
              <a:t>存在的问题：</a:t>
            </a:r>
          </a:p>
          <a:p>
            <a:pPr marL="1600200" marR="0" lvl="3"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如果一个系刚刚成立，尚无学生，我们无法把这个系及其主任的信息存入数据库，称为</a:t>
            </a:r>
            <a:r>
              <a:rPr kumimoji="0" lang="zh-CN" altLang="en-US"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插入异常</a:t>
            </a:r>
            <a:r>
              <a:rPr kumimoji="0" lang="zh-CN" altLang="en-US" sz="24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endParaRPr kumimoji="0" lang="en-US" altLang="zh-CN" sz="24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1600200" marR="0" lvl="3"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反过来，如果某个系的学生全部毕业了，我们在删除该系学生信息的同时，把这个系及其主任的信息也删掉了，这称为</a:t>
            </a:r>
            <a:r>
              <a:rPr kumimoji="0" lang="zh-CN" altLang="en-US"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删除异常</a:t>
            </a:r>
            <a:r>
              <a:rPr kumimoji="0" lang="zh-CN" altLang="en-US" sz="24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1600200" marR="0" lvl="3"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每个系主任的名字在关系中重复出现，出现次数与该系学生人数相同，称为</a:t>
            </a:r>
            <a:r>
              <a:rPr kumimoji="0" lang="zh-CN" altLang="en-US"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数据冗余</a:t>
            </a:r>
            <a:r>
              <a:rPr kumimoji="0" lang="zh-CN" altLang="en-US" sz="24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1600200" marR="0" lvl="3"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若某个系的系主任更换了，需要修改与该系学生有关的每个元组，称为</a:t>
            </a:r>
            <a:r>
              <a:rPr kumimoji="0" lang="zh-CN" altLang="en-US"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更新问题</a:t>
            </a:r>
            <a:r>
              <a:rPr kumimoji="0" lang="zh-CN" altLang="en-US" sz="24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p:txBody>
      </p:sp>
      <p:sp>
        <p:nvSpPr>
          <p:cNvPr id="5" name="Rectangle 2"/>
          <p:cNvSpPr txBox="1">
            <a:spLocks noChangeArrowheads="1"/>
          </p:cNvSpPr>
          <p:nvPr/>
        </p:nvSpPr>
        <p:spPr bwMode="auto">
          <a:xfrm>
            <a:off x="1311275" y="-1587"/>
            <a:ext cx="7826375"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5.2</a:t>
            </a: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关系数据库设计理论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84003">
                                            <p:txEl>
                                              <p:pRg st="2" end="2"/>
                                            </p:txEl>
                                          </p:spTgt>
                                        </p:tgtEl>
                                        <p:attrNameLst>
                                          <p:attrName>style.visibility</p:attrName>
                                        </p:attrNameLst>
                                      </p:cBhvr>
                                      <p:to>
                                        <p:strVal val="visible"/>
                                      </p:to>
                                    </p:set>
                                    <p:animEffect transition="in" filter="box(in)">
                                      <p:cBhvr>
                                        <p:cTn id="7" dur="500"/>
                                        <p:tgtEl>
                                          <p:spTgt spid="38400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84003">
                                            <p:txEl>
                                              <p:pRg st="3" end="3"/>
                                            </p:txEl>
                                          </p:spTgt>
                                        </p:tgtEl>
                                        <p:attrNameLst>
                                          <p:attrName>style.visibility</p:attrName>
                                        </p:attrNameLst>
                                      </p:cBhvr>
                                      <p:to>
                                        <p:strVal val="visible"/>
                                      </p:to>
                                    </p:set>
                                    <p:animEffect transition="in" filter="box(in)">
                                      <p:cBhvr>
                                        <p:cTn id="12" dur="500"/>
                                        <p:tgtEl>
                                          <p:spTgt spid="38400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84003">
                                            <p:txEl>
                                              <p:pRg st="4" end="4"/>
                                            </p:txEl>
                                          </p:spTgt>
                                        </p:tgtEl>
                                        <p:attrNameLst>
                                          <p:attrName>style.visibility</p:attrName>
                                        </p:attrNameLst>
                                      </p:cBhvr>
                                      <p:to>
                                        <p:strVal val="visible"/>
                                      </p:to>
                                    </p:set>
                                    <p:animEffect transition="in" filter="box(in)">
                                      <p:cBhvr>
                                        <p:cTn id="17" dur="500"/>
                                        <p:tgtEl>
                                          <p:spTgt spid="38400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84003">
                                            <p:txEl>
                                              <p:pRg st="5" end="5"/>
                                            </p:txEl>
                                          </p:spTgt>
                                        </p:tgtEl>
                                        <p:attrNameLst>
                                          <p:attrName>style.visibility</p:attrName>
                                        </p:attrNameLst>
                                      </p:cBhvr>
                                      <p:to>
                                        <p:strVal val="visible"/>
                                      </p:to>
                                    </p:set>
                                    <p:animEffect transition="in" filter="box(in)">
                                      <p:cBhvr>
                                        <p:cTn id="22" dur="500"/>
                                        <p:tgtEl>
                                          <p:spTgt spid="38400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4"/>
          <p:cNvSpPr/>
          <p:nvPr/>
        </p:nvSpPr>
        <p:spPr>
          <a:xfrm>
            <a:off x="971550" y="1412875"/>
            <a:ext cx="7921625" cy="2895600"/>
          </a:xfrm>
          <a:prstGeom prst="rect">
            <a:avLst/>
          </a:prstGeom>
          <a:no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zh-CN" altLang="en-US" sz="2800" b="0" i="0" u="none" strike="noStrike" kern="1200" cap="none" spc="0" normalizeH="0" baseline="0" noProof="1">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结论：</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Student</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关系模式不是一个好的模式。</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一个“好”的模式应当不会发生插入异常、删除异常</a:t>
            </a:r>
            <a:endParaRPr kumimoji="0" lang="en-US" altLang="zh-CN" sz="28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更新异常、数据冗余应尽可能少。</a:t>
            </a:r>
          </a:p>
          <a:p>
            <a:pPr marL="342900" marR="0" lvl="0" indent="-342900" algn="ctr" defTabSz="914400" rtl="0" eaLnBrk="0" fontAlgn="base" latinLnBrk="0" hangingPunct="0">
              <a:lnSpc>
                <a:spcPct val="90000"/>
              </a:lnSpc>
              <a:spcBef>
                <a:spcPct val="20000"/>
              </a:spcBef>
              <a:spcAft>
                <a:spcPct val="0"/>
              </a:spcAft>
              <a:buClrTx/>
              <a:buSzTx/>
              <a:buFontTx/>
              <a:buNone/>
              <a:defRPr/>
            </a:pPr>
            <a:endParaRPr kumimoji="0" lang="zh-CN" altLang="en-US" sz="2800" b="0" i="0" u="none" strike="noStrike" kern="1200" cap="none" spc="0" normalizeH="0" baseline="0" noProof="1">
              <a:ln>
                <a:noFill/>
              </a:ln>
              <a:solidFill>
                <a:schemeClr val="accent2"/>
              </a:solidFill>
              <a:effectLst>
                <a:outerShdw blurRad="38100" dist="38100" dir="2700000" algn="tl">
                  <a:srgbClr val="C0C0C0"/>
                </a:outerShdw>
              </a:effectLst>
              <a:uLnTx/>
              <a:uFillTx/>
              <a:latin typeface="+mn-lt"/>
              <a:ea typeface="华文新魏" panose="02010800040101010101" pitchFamily="2" charset="-122"/>
              <a:cs typeface="楷体_GB2312"/>
            </a:endParaRPr>
          </a:p>
          <a:p>
            <a:pPr marL="342900" marR="0" lvl="0" indent="-342900" algn="ctr" defTabSz="914400" rtl="0" eaLnBrk="0" fontAlgn="base" latinLnBrk="0" hangingPunct="0">
              <a:lnSpc>
                <a:spcPct val="90000"/>
              </a:lnSpc>
              <a:spcBef>
                <a:spcPct val="20000"/>
              </a:spcBef>
              <a:spcAft>
                <a:spcPct val="0"/>
              </a:spcAft>
              <a:buClrTx/>
              <a:buSzTx/>
              <a:buFontTx/>
              <a:buNone/>
              <a:defRPr/>
            </a:pPr>
            <a:endPar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mn-lt"/>
              <a:ea typeface="华文新魏" panose="02010800040101010101" pitchFamily="2" charset="-122"/>
              <a:cs typeface="楷体_GB2312"/>
            </a:endParaRPr>
          </a:p>
        </p:txBody>
      </p:sp>
      <p:sp>
        <p:nvSpPr>
          <p:cNvPr id="392198" name="Rectangle 6"/>
          <p:cNvSpPr>
            <a:spLocks noGrp="1"/>
          </p:cNvSpPr>
          <p:nvPr>
            <p:ph type="subTitle" idx="1"/>
          </p:nvPr>
        </p:nvSpPr>
        <p:spPr>
          <a:xfrm>
            <a:off x="611188" y="3644900"/>
            <a:ext cx="8229600" cy="2189163"/>
          </a:xfrm>
          <a:solidFill>
            <a:srgbClr val="FFFFCC">
              <a:alpha val="100000"/>
            </a:srgbClr>
          </a:solidFill>
          <a:ln w="28575">
            <a:solidFill>
              <a:srgbClr val="FF9900">
                <a:alpha val="100000"/>
              </a:srgbClr>
            </a:solidFill>
          </a:ln>
        </p:spPr>
        <p:txBody>
          <a:bodyPr vert="horz" wrap="square" lIns="91440" tIns="45720" rIns="91440" bIns="45720" numCol="1" anchor="t" anchorCtr="0" compatLnSpc="1"/>
          <a:lstStyle/>
          <a:p>
            <a:pPr marL="609600" marR="0" lvl="0" indent="-609600" algn="l" defTabSz="914400" rtl="0" eaLnBrk="0" fontAlgn="base" latinLnBrk="0" hangingPunct="0">
              <a:lnSpc>
                <a:spcPct val="100000"/>
              </a:lnSpc>
              <a:spcBef>
                <a:spcPct val="20000"/>
              </a:spcBef>
              <a:spcAft>
                <a:spcPct val="0"/>
              </a:spcAft>
              <a:buClrTx/>
              <a:buSzTx/>
              <a:buFontTx/>
              <a:buAutoNum type="arabicPeriod"/>
              <a:defRPr/>
            </a:pPr>
            <a:r>
              <a:rPr kumimoji="0" lang="zh-CN" altLang="en-US" sz="32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怎样评价一个关系模式的优劣；</a:t>
            </a:r>
          </a:p>
          <a:p>
            <a:pPr marL="609600" marR="0" lvl="0" indent="-609600" algn="l" defTabSz="914400" rtl="0" eaLnBrk="0" fontAlgn="base" latinLnBrk="0" hangingPunct="0">
              <a:lnSpc>
                <a:spcPct val="100000"/>
              </a:lnSpc>
              <a:spcBef>
                <a:spcPct val="20000"/>
              </a:spcBef>
              <a:spcAft>
                <a:spcPct val="0"/>
              </a:spcAft>
              <a:buClrTx/>
              <a:buSzTx/>
              <a:buFontTx/>
              <a:buAutoNum type="arabicPeriod"/>
              <a:defRPr/>
            </a:pPr>
            <a:r>
              <a:rPr kumimoji="0" lang="zh-CN" altLang="en-US" sz="32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怎样将一个不太好的关系模式分解为一组较理想的关系模式。</a:t>
            </a:r>
          </a:p>
        </p:txBody>
      </p:sp>
      <p:sp>
        <p:nvSpPr>
          <p:cNvPr id="5" name="Rectangle 2"/>
          <p:cNvSpPr txBox="1">
            <a:spLocks noChangeArrowheads="1"/>
          </p:cNvSpPr>
          <p:nvPr/>
        </p:nvSpPr>
        <p:spPr bwMode="auto">
          <a:xfrm>
            <a:off x="1311275" y="-1587"/>
            <a:ext cx="7826375"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5.2</a:t>
            </a: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关系数据库设计理论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2198">
                                            <p:bg/>
                                          </p:spTgt>
                                        </p:tgtEl>
                                        <p:attrNameLst>
                                          <p:attrName>style.visibility</p:attrName>
                                        </p:attrNameLst>
                                      </p:cBhvr>
                                      <p:to>
                                        <p:strVal val="visible"/>
                                      </p:to>
                                    </p:set>
                                    <p:anim calcmode="lin" valueType="num">
                                      <p:cBhvr>
                                        <p:cTn id="7" dur="500" fill="hold"/>
                                        <p:tgtEl>
                                          <p:spTgt spid="392198">
                                            <p:bg/>
                                          </p:spTgt>
                                        </p:tgtEl>
                                        <p:attrNameLst>
                                          <p:attrName>ppt_x</p:attrName>
                                        </p:attrNameLst>
                                      </p:cBhvr>
                                      <p:tavLst>
                                        <p:tav tm="0">
                                          <p:val>
                                            <p:strVal val="#ppt_x"/>
                                          </p:val>
                                        </p:tav>
                                        <p:tav tm="100000">
                                          <p:val>
                                            <p:strVal val="#ppt_x"/>
                                          </p:val>
                                        </p:tav>
                                      </p:tavLst>
                                    </p:anim>
                                    <p:anim calcmode="lin" valueType="num">
                                      <p:cBhvr>
                                        <p:cTn id="8" dur="500" fill="hold"/>
                                        <p:tgtEl>
                                          <p:spTgt spid="392198">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92198">
                                            <p:txEl>
                                              <p:pRg st="0" end="0"/>
                                            </p:txEl>
                                          </p:spTgt>
                                        </p:tgtEl>
                                        <p:attrNameLst>
                                          <p:attrName>style.visibility</p:attrName>
                                        </p:attrNameLst>
                                      </p:cBhvr>
                                      <p:to>
                                        <p:strVal val="visible"/>
                                      </p:to>
                                    </p:set>
                                    <p:anim calcmode="lin" valueType="num">
                                      <p:cBhvr>
                                        <p:cTn id="13" dur="500" fill="hold"/>
                                        <p:tgtEl>
                                          <p:spTgt spid="392198">
                                            <p:txEl>
                                              <p:pRg st="0" end="0"/>
                                            </p:txEl>
                                          </p:spTgt>
                                        </p:tgtEl>
                                        <p:attrNameLst>
                                          <p:attrName>ppt_x</p:attrName>
                                        </p:attrNameLst>
                                      </p:cBhvr>
                                      <p:tavLst>
                                        <p:tav tm="0">
                                          <p:val>
                                            <p:strVal val="#ppt_x"/>
                                          </p:val>
                                        </p:tav>
                                        <p:tav tm="100000">
                                          <p:val>
                                            <p:strVal val="#ppt_x"/>
                                          </p:val>
                                        </p:tav>
                                      </p:tavLst>
                                    </p:anim>
                                    <p:anim calcmode="lin" valueType="num">
                                      <p:cBhvr>
                                        <p:cTn id="14" dur="500" fill="hold"/>
                                        <p:tgtEl>
                                          <p:spTgt spid="39219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92198">
                                            <p:txEl>
                                              <p:pRg st="1" end="1"/>
                                            </p:txEl>
                                          </p:spTgt>
                                        </p:tgtEl>
                                        <p:attrNameLst>
                                          <p:attrName>style.visibility</p:attrName>
                                        </p:attrNameLst>
                                      </p:cBhvr>
                                      <p:to>
                                        <p:strVal val="visible"/>
                                      </p:to>
                                    </p:set>
                                    <p:anim calcmode="lin" valueType="num">
                                      <p:cBhvr>
                                        <p:cTn id="19" dur="500" fill="hold"/>
                                        <p:tgtEl>
                                          <p:spTgt spid="392198">
                                            <p:txEl>
                                              <p:pRg st="1" end="1"/>
                                            </p:txEl>
                                          </p:spTgt>
                                        </p:tgtEl>
                                        <p:attrNameLst>
                                          <p:attrName>ppt_x</p:attrName>
                                        </p:attrNameLst>
                                      </p:cBhvr>
                                      <p:tavLst>
                                        <p:tav tm="0">
                                          <p:val>
                                            <p:strVal val="#ppt_x"/>
                                          </p:val>
                                        </p:tav>
                                        <p:tav tm="100000">
                                          <p:val>
                                            <p:strVal val="#ppt_x"/>
                                          </p:val>
                                        </p:tav>
                                      </p:tavLst>
                                    </p:anim>
                                    <p:anim calcmode="lin" valueType="num">
                                      <p:cBhvr>
                                        <p:cTn id="20" dur="500" fill="hold"/>
                                        <p:tgtEl>
                                          <p:spTgt spid="392198">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198" grpId="0" build="p"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p:cNvSpPr>
          <p:nvPr>
            <p:ph type="subTitle" idx="1"/>
          </p:nvPr>
        </p:nvSpPr>
        <p:spPr>
          <a:xfrm>
            <a:off x="381000" y="1268413"/>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函数依赖</a:t>
            </a:r>
            <a:r>
              <a:rPr kumimoji="0" lang="en-US" altLang="zh-CN"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endPar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定义1：</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设</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是一个关系模式，</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的属性集合，</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和</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Y</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的子集。对于</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的任意实例ｒ，ｒ中任意两个元组</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400" b="1" i="0" u="none" strike="noStrike" kern="0" cap="none" spc="0" normalizeH="0" baseline="-3000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和</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400" b="1" i="0" u="none" strike="noStrike" kern="0" cap="none" spc="0" normalizeH="0" baseline="-3000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如果</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400" b="1" i="0" u="none" strike="noStrike" kern="0" cap="none" spc="0" normalizeH="0" baseline="-3000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[X]=t</a:t>
            </a:r>
            <a:r>
              <a:rPr kumimoji="0" lang="en-US" altLang="zh-CN" sz="2400" b="1" i="0" u="none" strike="noStrike" kern="0" cap="none" spc="0" normalizeH="0" baseline="-3000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则</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400" b="1" i="0" u="none" strike="noStrike" kern="0" cap="none" spc="0" normalizeH="0" baseline="-3000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[Y]=t</a:t>
            </a:r>
            <a:r>
              <a:rPr kumimoji="0" lang="en-US" altLang="zh-CN" sz="2400" b="1" i="0" u="none" strike="noStrike" kern="0" cap="none" spc="0" normalizeH="0" baseline="-3000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[Y]，</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我们称</a:t>
            </a:r>
            <a:r>
              <a:rPr kumimoji="0" lang="en-US" altLang="zh-CN" sz="24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zh-CN" altLang="en-US" sz="24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函数地确定</a:t>
            </a:r>
            <a:r>
              <a:rPr kumimoji="0" lang="en-US" altLang="zh-CN" sz="24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Y</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或</a:t>
            </a:r>
            <a:r>
              <a:rPr kumimoji="0" lang="en-US" altLang="zh-CN" sz="24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Y</a:t>
            </a:r>
            <a:r>
              <a:rPr kumimoji="0" lang="zh-CN" altLang="en-US" sz="24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函数依赖于</a:t>
            </a:r>
            <a:r>
              <a:rPr kumimoji="0" lang="en-US" altLang="zh-CN" sz="24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zh-CN" altLang="en-US" sz="24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记作</a:t>
            </a:r>
            <a:r>
              <a:rPr kumimoji="0" lang="en-US" altLang="zh-CN" sz="24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X→Y</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endParaRPr kumimoji="0" lang="en-US" altLang="zh-CN" sz="2400" b="1" i="0" u="none" strike="noStrike" kern="0" cap="none" spc="0" normalizeH="0" baseline="0" noProof="1">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endPar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mn-lt"/>
              <a:ea typeface="+mn-ea"/>
              <a:cs typeface="楷体_GB2312"/>
            </a:endParaRPr>
          </a:p>
        </p:txBody>
      </p:sp>
      <p:sp>
        <p:nvSpPr>
          <p:cNvPr id="385029" name="Rectangle 5"/>
          <p:cNvSpPr>
            <a:spLocks noChangeArrowheads="1"/>
          </p:cNvSpPr>
          <p:nvPr/>
        </p:nvSpPr>
        <p:spPr bwMode="auto">
          <a:xfrm>
            <a:off x="1908175" y="4221163"/>
            <a:ext cx="6335713" cy="528638"/>
          </a:xfrm>
          <a:prstGeom prst="rect">
            <a:avLst/>
          </a:prstGeom>
          <a:solidFill>
            <a:srgbClr val="FFFFCC"/>
          </a:solidFill>
          <a:ln w="9525">
            <a:solidFill>
              <a:srgbClr val="FF9900"/>
            </a:solidFill>
            <a:miter lim="800000"/>
          </a:ln>
          <a:effectLst/>
        </p:spPr>
        <p:txBody>
          <a:bodyPr>
            <a:spAutoFit/>
          </a:bodyPr>
          <a:lstStyle/>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2800" b="1" i="0" u="none" strike="noStrike" kern="1200" cap="none" spc="0" normalizeH="0" baseline="0" noProof="1">
                <a:ln>
                  <a:noFill/>
                </a:ln>
                <a:solidFill>
                  <a:srgbClr val="FF0000"/>
                </a:solidFill>
                <a:effectLst>
                  <a:outerShdw blurRad="38100" dist="38100" dir="2700000">
                    <a:srgbClr val="C0C0C0"/>
                  </a:outerShdw>
                </a:effectLst>
                <a:uLnTx/>
                <a:uFillTx/>
                <a:latin typeface="楷体_GB2312" pitchFamily="49" charset="-122"/>
                <a:ea typeface="楷体_GB2312" pitchFamily="49" charset="-122"/>
                <a:cs typeface="+mn-cs"/>
              </a:rPr>
              <a:t> 只能根据数据的语义来确定函数依赖</a:t>
            </a:r>
          </a:p>
        </p:txBody>
      </p:sp>
      <p:sp>
        <p:nvSpPr>
          <p:cNvPr id="385031" name="Rectangle 7"/>
          <p:cNvSpPr>
            <a:spLocks noChangeArrowheads="1"/>
          </p:cNvSpPr>
          <p:nvPr/>
        </p:nvSpPr>
        <p:spPr bwMode="auto">
          <a:xfrm>
            <a:off x="1908175" y="5300663"/>
            <a:ext cx="6335713" cy="831850"/>
          </a:xfrm>
          <a:prstGeom prst="rect">
            <a:avLst/>
          </a:prstGeom>
          <a:noFill/>
          <a:ln w="9525">
            <a:noFill/>
            <a:miter lim="800000"/>
          </a:ln>
          <a:effectLst/>
        </p:spPr>
        <p:txBody>
          <a:bodyPr>
            <a:spAutoFit/>
          </a:bodyPr>
          <a:lstStyle/>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楷体_GB2312" pitchFamily="49" charset="-122"/>
                <a:ea typeface="楷体_GB2312" pitchFamily="49" charset="-122"/>
                <a:cs typeface="+mn-cs"/>
              </a:rPr>
              <a:t> </a:t>
            </a: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例如，“姓名”</a:t>
            </a: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“年龄”这个函数依赖只有在没有同名人的条件下成立</a:t>
            </a:r>
          </a:p>
        </p:txBody>
      </p:sp>
      <p:sp>
        <p:nvSpPr>
          <p:cNvPr id="5"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相关概念</a:t>
            </a:r>
            <a:endPar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Times New Roman" panose="02020603050405020304" pitchFamily="18" charset="0"/>
              <a:ea typeface="华文行楷" panose="02010800040101010101" pitchFamily="2" charset="-122"/>
              <a:cs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850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850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029" grpId="0" animBg="1"/>
      <p:bldP spid="38503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Grp="1"/>
          </p:cNvSpPr>
          <p:nvPr>
            <p:ph type="subTitle" idx="1"/>
          </p:nvPr>
        </p:nvSpPr>
        <p:spPr>
          <a:xfrm>
            <a:off x="0" y="1412875"/>
            <a:ext cx="91440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函数依赖</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如果</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X→Y</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而且</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Y</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不是</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的子集，则称</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X→Y</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非平凡函数依赖</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。若不特别声明，我们总是讨论非平凡函数依赖。</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如果</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X→Y，</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我们称</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为这个函数依赖的</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决定属性集</a:t>
            </a:r>
            <a:endPar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p:txBody>
      </p:sp>
      <p:sp>
        <p:nvSpPr>
          <p:cNvPr id="386052" name="Rectangle 4"/>
          <p:cNvSpPr/>
          <p:nvPr/>
        </p:nvSpPr>
        <p:spPr>
          <a:xfrm>
            <a:off x="1604963" y="4149725"/>
            <a:ext cx="6496050" cy="1704975"/>
          </a:xfrm>
          <a:prstGeom prst="rect">
            <a:avLst/>
          </a:prstGeom>
          <a:no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742950" marR="0" lvl="1" indent="-285750" algn="l"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例：在关系</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SC(Sno, Cno, Grade)</a:t>
            </a: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中，</a:t>
            </a:r>
          </a:p>
          <a:p>
            <a:pPr marL="342900" marR="0" lvl="0" indent="-342900" algn="l"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非平凡函数依赖： </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(Sno, Cno) → Grade</a:t>
            </a:r>
          </a:p>
          <a:p>
            <a:pPr marL="342900" marR="0" lvl="0" indent="-342900" algn="l"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平凡函数依赖：     </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(Sno, Cno) → Sno </a:t>
            </a:r>
          </a:p>
          <a:p>
            <a:pPr marL="342900" marR="0" lvl="0" indent="-342900" algn="l"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(Sno, Cno) → Cno</a:t>
            </a:r>
            <a:endPar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p:txBody>
      </p:sp>
      <p:sp>
        <p:nvSpPr>
          <p:cNvPr id="5" name="Rectangle 2"/>
          <p:cNvSpPr txBox="1">
            <a:spLocks noChangeArrowheads="1"/>
          </p:cNvSpPr>
          <p:nvPr/>
        </p:nvSpPr>
        <p:spPr bwMode="auto">
          <a:xfrm>
            <a:off x="1331913" y="-17462"/>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相关概念</a:t>
            </a:r>
            <a:endPar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Times New Roman" panose="02020603050405020304" pitchFamily="18" charset="0"/>
              <a:ea typeface="华文行楷" panose="02010800040101010101" pitchFamily="2" charset="-122"/>
              <a:cs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86052"/>
                                        </p:tgtEl>
                                        <p:attrNameLst>
                                          <p:attrName>style.visibility</p:attrName>
                                        </p:attrNameLst>
                                      </p:cBhvr>
                                      <p:to>
                                        <p:strVal val="visible"/>
                                      </p:to>
                                    </p:set>
                                    <p:anim calcmode="lin" valueType="num">
                                      <p:cBhvr>
                                        <p:cTn id="7" dur="500" fill="hold"/>
                                        <p:tgtEl>
                                          <p:spTgt spid="386052"/>
                                        </p:tgtEl>
                                        <p:attrNameLst>
                                          <p:attrName>ppt_x</p:attrName>
                                        </p:attrNameLst>
                                      </p:cBhvr>
                                      <p:tavLst>
                                        <p:tav tm="0">
                                          <p:val>
                                            <p:strVal val="#ppt_x"/>
                                          </p:val>
                                        </p:tav>
                                        <p:tav tm="100000">
                                          <p:val>
                                            <p:strVal val="#ppt_x"/>
                                          </p:val>
                                        </p:tav>
                                      </p:tavLst>
                                    </p:anim>
                                    <p:anim calcmode="lin" valueType="num">
                                      <p:cBhvr>
                                        <p:cTn id="8" dur="500" fill="hold"/>
                                        <p:tgtEl>
                                          <p:spTgt spid="3860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605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p:cNvSpPr>
          <p:nvPr>
            <p:ph type="subTitle" idx="1"/>
          </p:nvPr>
        </p:nvSpPr>
        <p:spPr>
          <a:xfrm>
            <a:off x="381000" y="1600200"/>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逻辑数据库设计的步骤</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形成初始关系数据库模式</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关系模式规范化</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关系模式优化</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定义关系上的完整性和安全性约束</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子模式定义</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性能估计</a:t>
            </a:r>
          </a:p>
        </p:txBody>
      </p:sp>
      <p:sp>
        <p:nvSpPr>
          <p:cNvPr id="380932" name="Rectangle 4"/>
          <p:cNvSpPr>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p:spPr>
        <p:txBody>
          <a:bodyPr anchor="ct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n-cs"/>
              </a:rPr>
              <a:t>逻辑数据库设计</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4"/>
          <p:cNvSpPr/>
          <p:nvPr/>
        </p:nvSpPr>
        <p:spPr>
          <a:xfrm>
            <a:off x="381000" y="1341438"/>
            <a:ext cx="8583613" cy="4525963"/>
          </a:xfrm>
          <a:prstGeom prst="rect">
            <a:avLst/>
          </a:prstGeom>
          <a:no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函数依赖</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定义</a:t>
            </a:r>
            <a:r>
              <a:rPr kumimoji="0" lang="en-US" altLang="zh-CN" sz="28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zh-CN" altLang="en-US" sz="28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设</a:t>
            </a:r>
            <a:r>
              <a:rPr kumimoji="0" lang="en-US" altLang="zh-CN"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是一个具有属性集合</a:t>
            </a:r>
            <a:r>
              <a:rPr kumimoji="0" lang="en-US" altLang="zh-CN"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a:t>
            </a: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的关系模式，如果</a:t>
            </a:r>
            <a:r>
              <a:rPr kumimoji="0" lang="en-US" altLang="zh-CN"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X→Y，</a:t>
            </a: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并且对于</a:t>
            </a:r>
            <a:r>
              <a:rPr kumimoji="0" lang="en-US" altLang="zh-CN"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的任何一个真子集</a:t>
            </a:r>
            <a:r>
              <a:rPr kumimoji="0" lang="en-US" altLang="zh-CN"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Z，Z→Y</a:t>
            </a: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都不成立，则称</a:t>
            </a:r>
            <a:r>
              <a:rPr kumimoji="0" lang="en-US" altLang="zh-CN"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Y</a:t>
            </a:r>
            <a:r>
              <a:rPr kumimoji="0" lang="zh-CN" altLang="en-US" sz="2400" b="0" i="0" u="none" strike="noStrike" kern="120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完全函数依赖</a:t>
            </a: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于</a:t>
            </a:r>
            <a:r>
              <a:rPr kumimoji="0" lang="en-US" altLang="zh-CN"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若</a:t>
            </a:r>
            <a:r>
              <a:rPr kumimoji="0" lang="en-US" altLang="zh-CN"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X→Y，</a:t>
            </a: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但</a:t>
            </a:r>
            <a:r>
              <a:rPr kumimoji="0" lang="en-US" altLang="zh-CN"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Y</a:t>
            </a: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不完全函数依赖于</a:t>
            </a:r>
            <a:r>
              <a:rPr kumimoji="0" lang="en-US" altLang="zh-CN"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则称</a:t>
            </a:r>
            <a:r>
              <a:rPr kumimoji="0" lang="en-US" altLang="zh-CN"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Y</a:t>
            </a:r>
            <a:r>
              <a:rPr kumimoji="0" lang="zh-CN" altLang="en-US" sz="2400" b="0" i="0" u="none" strike="noStrike" kern="120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部分函数依赖</a:t>
            </a: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于</a:t>
            </a:r>
            <a:r>
              <a:rPr kumimoji="0" lang="en-US" altLang="zh-CN"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p>
        </p:txBody>
      </p:sp>
      <p:sp>
        <p:nvSpPr>
          <p:cNvPr id="4" name="Rectangle 4"/>
          <p:cNvSpPr/>
          <p:nvPr/>
        </p:nvSpPr>
        <p:spPr>
          <a:xfrm>
            <a:off x="1547813" y="4076700"/>
            <a:ext cx="6496050" cy="1296988"/>
          </a:xfrm>
          <a:prstGeom prst="rect">
            <a:avLst/>
          </a:prstGeom>
          <a:no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742950" marR="0" lvl="1" indent="-285750" algn="l"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例：在关系</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SC(Sno, Cno, Grade)</a:t>
            </a: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中，</a:t>
            </a:r>
          </a:p>
          <a:p>
            <a:pPr marL="342900" marR="0" lvl="0" indent="-342900" algn="l"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存在函数依赖： </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(Sno, Cno) → Grade</a:t>
            </a:r>
          </a:p>
          <a:p>
            <a:pPr marL="342900" marR="0" lvl="0" indent="-342900" algn="l"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Grade</a:t>
            </a: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完全函数依赖于</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(Sno, Cno) </a:t>
            </a:r>
            <a:endPar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p:txBody>
      </p:sp>
      <p:sp>
        <p:nvSpPr>
          <p:cNvPr id="394245" name="Rectangle 5"/>
          <p:cNvSpPr>
            <a:spLocks noChangeArrowheads="1"/>
          </p:cNvSpPr>
          <p:nvPr/>
        </p:nvSpPr>
        <p:spPr bwMode="auto">
          <a:xfrm>
            <a:off x="468313" y="4054475"/>
            <a:ext cx="8655050" cy="2305050"/>
          </a:xfrm>
          <a:prstGeom prst="rect">
            <a:avLst/>
          </a:prstGeom>
          <a:solidFill>
            <a:schemeClr val="bg1"/>
          </a:solidFill>
          <a:ln w="9525">
            <a:noFill/>
            <a:miter lim="800000"/>
          </a:ln>
          <a:effectLst/>
        </p:spPr>
        <p:txBody>
          <a:bodyPr/>
          <a:lstStyle/>
          <a:p>
            <a:pPr marL="742950" marR="0" lvl="1" indent="-285750" algn="just" defTabSz="914400" rtl="0" eaLnBrk="1" fontAlgn="base" latinLnBrk="0" hangingPunct="1">
              <a:lnSpc>
                <a:spcPct val="100000"/>
              </a:lnSpc>
              <a:spcBef>
                <a:spcPct val="20000"/>
              </a:spcBef>
              <a:spcAft>
                <a:spcPct val="0"/>
              </a:spcAft>
              <a:buClrTx/>
              <a:buSzTx/>
              <a:buFontTx/>
              <a:buChar char="–"/>
              <a:defRPr/>
            </a:pPr>
            <a:r>
              <a:rPr kumimoji="0" lang="zh-CN" altLang="en-US" sz="2800" b="1" i="0" u="none" strike="noStrike" kern="120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mn-cs"/>
              </a:rPr>
              <a:t>定义3：</a:t>
            </a:r>
          </a:p>
          <a:p>
            <a:pPr marL="1143000" marR="0" lvl="2" indent="-228600" algn="just" defTabSz="914400" rtl="0" eaLnBrk="1" fontAlgn="base" latinLnBrk="0" hangingPunct="1">
              <a:lnSpc>
                <a:spcPct val="100000"/>
              </a:lnSpc>
              <a:spcBef>
                <a:spcPct val="20000"/>
              </a:spcBef>
              <a:spcAft>
                <a:spcPct val="0"/>
              </a:spcAft>
              <a:buClrTx/>
              <a:buSzTx/>
              <a:buFontTx/>
              <a:buChar char="•"/>
              <a:defRPr/>
            </a:pPr>
            <a:r>
              <a:rPr kumimoji="0" lang="zh-CN" altLang="en-US" sz="2400" b="1"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zh-CN" altLang="en-US" sz="2400" b="1" i="0" u="none" strike="noStrike" kern="120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mn-cs"/>
              </a:rPr>
              <a:t>设Ｒ是一个具有属性集合Ｕ的关系模式，</a:t>
            </a:r>
            <a:r>
              <a:rPr kumimoji="0" lang="en-US" altLang="zh-CN" sz="2400" b="1" i="0" u="none" strike="noStrike" kern="120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mn-cs"/>
              </a:rPr>
              <a:t>X</a:t>
            </a:r>
            <a:r>
              <a:rPr kumimoji="0" lang="en-US" altLang="zh-CN" sz="2400" b="1" i="0" u="none" strike="noStrike" kern="120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zh-CN" altLang="en-US" sz="2400" b="1" i="0" u="none" strike="noStrike" kern="120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mn-cs"/>
              </a:rPr>
              <a:t>Ｕ,</a:t>
            </a:r>
            <a:r>
              <a:rPr kumimoji="0" lang="en-US" altLang="zh-CN" sz="2400" b="1" i="0" u="none" strike="noStrike" kern="120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mn-cs"/>
              </a:rPr>
              <a:t>Y</a:t>
            </a:r>
            <a:r>
              <a:rPr kumimoji="0" lang="en-US" altLang="zh-CN" sz="2400" b="1" i="0" u="none" strike="noStrike" kern="120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zh-CN" altLang="en-US" sz="2400" b="1" i="0" u="none" strike="noStrike" kern="120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mn-cs"/>
              </a:rPr>
              <a:t>Ｕ,</a:t>
            </a:r>
            <a:r>
              <a:rPr kumimoji="0" lang="en-US" altLang="zh-CN" sz="2400" b="1" i="0" u="none" strike="noStrike" kern="120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mn-cs"/>
              </a:rPr>
              <a:t>Z</a:t>
            </a:r>
            <a:r>
              <a:rPr kumimoji="0" lang="en-US" altLang="zh-CN" sz="2400" b="1" i="0" u="none" strike="noStrike" kern="120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zh-CN" altLang="en-US" sz="2400" b="1" i="0" u="none" strike="noStrike" kern="120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mn-cs"/>
              </a:rPr>
              <a:t>Ｕ，</a:t>
            </a:r>
            <a:r>
              <a:rPr kumimoji="0" lang="en-US" altLang="zh-CN" sz="2400" b="1" i="0" u="none" strike="noStrike" kern="120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mn-cs"/>
              </a:rPr>
              <a:t>Y→X</a:t>
            </a:r>
            <a:r>
              <a:rPr kumimoji="0" lang="zh-CN" altLang="en-US" sz="2400" b="1" i="0" u="none" strike="noStrike" kern="120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mn-cs"/>
              </a:rPr>
              <a:t>不成立，</a:t>
            </a:r>
            <a:r>
              <a:rPr kumimoji="0" lang="en-US" altLang="zh-CN" sz="2400" b="1" i="0" u="none" strike="noStrike" kern="120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mn-cs"/>
              </a:rPr>
              <a:t>Z-X、Z-Y</a:t>
            </a:r>
            <a:r>
              <a:rPr kumimoji="0" lang="zh-CN" altLang="zh-CN" sz="2400" b="1" i="0" u="none" strike="noStrike" kern="120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mn-cs"/>
              </a:rPr>
              <a:t>、</a:t>
            </a:r>
            <a:r>
              <a:rPr kumimoji="0" lang="en-US" altLang="zh-CN" sz="2400" b="1" i="0" u="none" strike="noStrike" kern="120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mn-cs"/>
              </a:rPr>
              <a:t>Y-X</a:t>
            </a:r>
            <a:r>
              <a:rPr kumimoji="0" lang="zh-CN" altLang="en-US" sz="2400" b="1" i="0" u="none" strike="noStrike" kern="120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mn-cs"/>
              </a:rPr>
              <a:t>不空。如果</a:t>
            </a:r>
            <a:r>
              <a:rPr kumimoji="0" lang="en-US" altLang="zh-CN" sz="2400" b="1" i="0" u="none" strike="noStrike" kern="120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mn-cs"/>
              </a:rPr>
              <a:t>X→Y，Y→Z，</a:t>
            </a:r>
            <a:r>
              <a:rPr kumimoji="0" lang="zh-CN" altLang="en-US" sz="2400" b="1" i="0" u="none" strike="noStrike" kern="120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mn-cs"/>
              </a:rPr>
              <a:t>则称</a:t>
            </a:r>
            <a:r>
              <a:rPr kumimoji="0" lang="en-US" altLang="zh-CN" sz="2400" b="1" i="0" u="none" strike="noStrike" kern="120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mn-cs"/>
              </a:rPr>
              <a:t>Z</a:t>
            </a:r>
            <a:r>
              <a:rPr kumimoji="0" lang="zh-CN" altLang="en-US" sz="2400" b="1"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cs typeface="+mn-cs"/>
              </a:rPr>
              <a:t>传递地函数依赖</a:t>
            </a:r>
            <a:r>
              <a:rPr kumimoji="0" lang="zh-CN" altLang="en-US" sz="2400" b="1" i="0" u="none" strike="noStrike" kern="120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mn-cs"/>
              </a:rPr>
              <a:t>于</a:t>
            </a:r>
            <a:r>
              <a:rPr kumimoji="0" lang="en-US" altLang="zh-CN" sz="2400" b="1" i="0" u="none" strike="noStrike" kern="120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mn-cs"/>
              </a:rPr>
              <a:t>X。 </a:t>
            </a:r>
            <a:endParaRPr kumimoji="0" lang="zh-CN" altLang="en-US" sz="2400" b="1" i="0" u="none" strike="noStrike" kern="120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mn-cs"/>
            </a:endParaRPr>
          </a:p>
        </p:txBody>
      </p:sp>
      <p:sp>
        <p:nvSpPr>
          <p:cNvPr id="5"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相关概念</a:t>
            </a:r>
            <a:endPar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Times New Roman" panose="02020603050405020304" pitchFamily="18" charset="0"/>
              <a:ea typeface="华文行楷" panose="02010800040101010101" pitchFamily="2" charset="-122"/>
              <a:cs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100000">
                                          <p:val>
                                            <p:strVal val="#ppt_x"/>
                                          </p:val>
                                        </p:tav>
                                      </p:tavLst>
                                    </p:anim>
                                    <p:anim calcmode="lin" valueType="num">
                                      <p:cBhvr>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94245"/>
                                        </p:tgtEl>
                                        <p:attrNameLst>
                                          <p:attrName>style.visibility</p:attrName>
                                        </p:attrNameLst>
                                      </p:cBhvr>
                                      <p:to>
                                        <p:strVal val="visible"/>
                                      </p:to>
                                    </p:set>
                                    <p:anim calcmode="lin" valueType="num">
                                      <p:cBhvr>
                                        <p:cTn id="13" dur="500" fill="hold"/>
                                        <p:tgtEl>
                                          <p:spTgt spid="394245"/>
                                        </p:tgtEl>
                                        <p:attrNameLst>
                                          <p:attrName>ppt_x</p:attrName>
                                        </p:attrNameLst>
                                      </p:cBhvr>
                                      <p:tavLst>
                                        <p:tav tm="0">
                                          <p:val>
                                            <p:strVal val="#ppt_x"/>
                                          </p:val>
                                        </p:tav>
                                        <p:tav tm="100000">
                                          <p:val>
                                            <p:strVal val="#ppt_x"/>
                                          </p:val>
                                        </p:tav>
                                      </p:tavLst>
                                    </p:anim>
                                    <p:anim calcmode="lin" valueType="num">
                                      <p:cBhvr>
                                        <p:cTn id="14" dur="500" fill="hold"/>
                                        <p:tgtEl>
                                          <p:spTgt spid="3942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9424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7" name="Rectangle 3"/>
          <p:cNvSpPr>
            <a:spLocks noGrp="1"/>
          </p:cNvSpPr>
          <p:nvPr>
            <p:ph type="subTitle" idx="1"/>
          </p:nvPr>
        </p:nvSpPr>
        <p:spPr>
          <a:xfrm>
            <a:off x="684213" y="1341438"/>
            <a:ext cx="8223250" cy="3052763"/>
          </a:xfrm>
        </p:spPr>
        <p:txBody>
          <a:bodyPr vert="horz" wrap="square" lIns="91440" tIns="45720" rIns="91440" bIns="45720" numCol="1" anchor="t" anchorCtr="0" compatLnSpc="1"/>
          <a:lstStyle/>
          <a:p>
            <a:pPr marL="342900" marR="0" lvl="0" indent="-342900" algn="l"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例</a:t>
            </a:r>
          </a:p>
          <a:p>
            <a:pPr marL="342900" marR="0" lvl="0" indent="-342900" algn="l" defTabSz="914400" rtl="0" eaLnBrk="0" fontAlgn="base" latinLnBrk="0" hangingPunct="0">
              <a:lnSpc>
                <a:spcPct val="140000"/>
              </a:lnSpc>
              <a:spcBef>
                <a:spcPct val="20000"/>
              </a:spcBef>
              <a:spcAft>
                <a:spcPct val="0"/>
              </a:spcAft>
              <a:buClrTx/>
              <a:buSzTx/>
              <a:buFontTx/>
              <a:buNone/>
              <a:defRPr/>
            </a:pPr>
            <a:r>
              <a:rPr kumimoji="0" lang="en-US" altLang="zh-CN" sz="24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Student(Sno, Sname, Ssex, Sage, Sdept)</a:t>
            </a:r>
          </a:p>
          <a:p>
            <a:pPr marL="342900" marR="0" lvl="0" indent="-342900" algn="l" defTabSz="914400" rtl="0" eaLnBrk="0" fontAlgn="base" latinLnBrk="0" hangingPunct="0">
              <a:lnSpc>
                <a:spcPct val="110000"/>
              </a:lnSpc>
              <a:spcBef>
                <a:spcPct val="20000"/>
              </a:spcBef>
              <a:spcAft>
                <a:spcPct val="0"/>
              </a:spcAft>
              <a:buClrTx/>
              <a:buSzTx/>
              <a:buFontTx/>
              <a:buNone/>
              <a:defRPr/>
            </a:pPr>
            <a:r>
              <a:rPr kumimoji="0" lang="en-US" altLang="zh-CN" sz="24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Sno </a:t>
            </a:r>
            <a:r>
              <a:rPr kumimoji="0" lang="en-US" altLang="zh-CN" sz="24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4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Sname,   Sno</a:t>
            </a:r>
            <a:r>
              <a:rPr kumimoji="0" lang="en-US" altLang="zh-CN" sz="24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4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Ssex,    Sno </a:t>
            </a:r>
            <a:r>
              <a:rPr kumimoji="0" lang="en-US" altLang="zh-CN" sz="24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zh-CN" altLang="en-US" sz="24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Sage,   Sno </a:t>
            </a:r>
            <a:r>
              <a:rPr kumimoji="0" lang="en-US" altLang="zh-CN" sz="24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zh-CN" altLang="en-US" sz="2400" b="1" i="0" u="none" strike="noStrike" kern="0" cap="none" spc="0" normalizeH="0" baseline="46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Sdept</a:t>
            </a:r>
            <a:endParaRPr kumimoji="0" lang="en-US" altLang="zh-CN" sz="10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l" defTabSz="914400" rtl="0" eaLnBrk="0" fontAlgn="base" latinLnBrk="0" hangingPunct="0">
              <a:lnSpc>
                <a:spcPct val="110000"/>
              </a:lnSpc>
              <a:spcBef>
                <a:spcPct val="20000"/>
              </a:spcBef>
              <a:spcAft>
                <a:spcPct val="0"/>
              </a:spcAft>
              <a:buClrTx/>
              <a:buSzTx/>
              <a:buFontTx/>
              <a:buNone/>
              <a:defRPr/>
            </a:pPr>
            <a:endParaRPr kumimoji="0" lang="en-US" altLang="zh-CN" sz="24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l" defTabSz="914400" rtl="0" eaLnBrk="0" fontAlgn="base" latinLnBrk="0" hangingPunct="0">
              <a:lnSpc>
                <a:spcPct val="110000"/>
              </a:lnSpc>
              <a:spcBef>
                <a:spcPct val="20000"/>
              </a:spcBef>
              <a:spcAft>
                <a:spcPct val="0"/>
              </a:spcAft>
              <a:buClrTx/>
              <a:buSzTx/>
              <a:buFontTx/>
              <a:buNone/>
              <a:defRPr/>
            </a:pPr>
            <a:r>
              <a:rPr kumimoji="0" lang="en-US" altLang="zh-CN" sz="24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(Sno, Sname) </a:t>
            </a:r>
            <a:r>
              <a:rPr kumimoji="0" lang="en-US" altLang="zh-CN" sz="24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400" b="1" i="0" u="none" strike="noStrike" kern="0" cap="none" spc="0" normalizeH="0" baseline="46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Sdept,  </a:t>
            </a:r>
          </a:p>
          <a:p>
            <a:pPr marL="342900" marR="0" lvl="0" indent="-342900" algn="l" defTabSz="914400" rtl="0" eaLnBrk="0" fontAlgn="base" latinLnBrk="0" hangingPunct="0">
              <a:lnSpc>
                <a:spcPct val="110000"/>
              </a:lnSpc>
              <a:spcBef>
                <a:spcPct val="20000"/>
              </a:spcBef>
              <a:spcAft>
                <a:spcPct val="0"/>
              </a:spcAft>
              <a:buClrTx/>
              <a:buSzTx/>
              <a:buFontTx/>
              <a:buNone/>
              <a:defRPr/>
            </a:pPr>
            <a:r>
              <a:rPr kumimoji="0" lang="en-US" altLang="zh-CN" sz="24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(Sno, Ssex) </a:t>
            </a:r>
            <a:r>
              <a:rPr kumimoji="0" lang="en-US" altLang="zh-CN" sz="24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400" b="1" i="0" u="none" strike="noStrike" kern="0" cap="none" spc="0" normalizeH="0" baseline="46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Sdept</a:t>
            </a:r>
          </a:p>
          <a:p>
            <a:pPr marL="342900" marR="0" lvl="0" indent="-342900" algn="l" defTabSz="914400" rtl="0" eaLnBrk="0" fontAlgn="base" latinLnBrk="0" hangingPunct="0">
              <a:lnSpc>
                <a:spcPct val="90000"/>
              </a:lnSpc>
              <a:spcBef>
                <a:spcPct val="20000"/>
              </a:spcBef>
              <a:spcAft>
                <a:spcPct val="0"/>
              </a:spcAft>
              <a:buClrTx/>
              <a:buSzTx/>
              <a:buFontTx/>
              <a:buNone/>
              <a:defRPr/>
            </a:pPr>
            <a:endParaRPr kumimoji="0" lang="zh-CN" altLang="en-US" sz="2400" b="1" i="0" u="none" strike="noStrike" kern="0" cap="none" spc="0" normalizeH="0" baseline="0" noProof="1">
              <a:ln>
                <a:noFill/>
              </a:ln>
              <a:solidFill>
                <a:schemeClr val="tx1"/>
              </a:solidFill>
              <a:effectLst>
                <a:outerShdw blurRad="38100" dist="38100" dir="2700000" algn="tl">
                  <a:srgbClr val="C0C0C0"/>
                </a:outerShdw>
              </a:effectLst>
              <a:uLnTx/>
              <a:uFillTx/>
              <a:latin typeface="+mn-lt"/>
              <a:ea typeface="+mn-ea"/>
              <a:cs typeface="楷体_GB2312"/>
            </a:endParaRPr>
          </a:p>
        </p:txBody>
      </p:sp>
      <p:sp>
        <p:nvSpPr>
          <p:cNvPr id="395268" name="Text Box 4"/>
          <p:cNvSpPr txBox="1"/>
          <p:nvPr/>
        </p:nvSpPr>
        <p:spPr>
          <a:xfrm>
            <a:off x="971550" y="4652963"/>
            <a:ext cx="6043613" cy="1200150"/>
          </a:xfrm>
          <a:prstGeom prst="rect">
            <a:avLst/>
          </a:prstGeom>
          <a:noFill/>
          <a:ln w="9525">
            <a:noFill/>
            <a:miter/>
          </a:ln>
        </p:spPr>
        <p:txBody>
          <a:bodyPr wrap="none">
            <a:spAutoFit/>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例</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在关系</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Std(Sno, Sdept, Mname)</a:t>
            </a: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中，有：</a:t>
            </a: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Sno → Sdept</a:t>
            </a: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Sdept → Mname</a:t>
            </a: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Mname</a:t>
            </a: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传递函数依赖于</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Sno</a:t>
            </a: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p:txBody>
      </p:sp>
      <p:sp>
        <p:nvSpPr>
          <p:cNvPr id="4"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p>
            <a:pPr marR="0" algn="r" defTabSz="914400" eaLnBrk="1" hangingPunct="1">
              <a:buClrTx/>
              <a:buSzTx/>
              <a:buFontTx/>
              <a:buNone/>
              <a:defRPr/>
            </a:pPr>
            <a:r>
              <a:rPr kumimoji="0" lang="zh-CN" altLang="en-US" sz="4400" kern="1200" cap="none" spc="0" normalizeH="0" baseline="0" noProof="1">
                <a:solidFill>
                  <a:srgbClr val="A24200"/>
                </a:solidFill>
                <a:effectLst>
                  <a:outerShdw blurRad="38100" dist="38100" dir="2700000">
                    <a:srgbClr val="C0C0C0"/>
                  </a:outerShdw>
                </a:effectLst>
                <a:latin typeface="华文行楷" panose="02010800040101010101" pitchFamily="2" charset="-122"/>
                <a:ea typeface="华文行楷" panose="02010800040101010101" pitchFamily="2" charset="-122"/>
                <a:cs typeface="+mn-ea"/>
              </a:rPr>
              <a:t>函数依赖</a:t>
            </a:r>
            <a:endParaRPr kumimoji="0" lang="zh-CN" altLang="en-US" sz="4400" kern="1200" cap="none" spc="0" normalizeH="0" baseline="0" noProof="1">
              <a:solidFill>
                <a:srgbClr val="A24200"/>
              </a:solidFill>
              <a:effectLst>
                <a:outerShdw blurRad="38100" dist="38100" dir="2700000">
                  <a:srgbClr val="C0C0C0"/>
                </a:outerShdw>
              </a:effectLst>
              <a:latin typeface="华文行楷" panose="02010800040101010101" pitchFamily="2" charset="-122"/>
              <a:ea typeface="华文行楷" panose="0201080004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526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nodeType="clickEffect">
                                  <p:stCondLst>
                                    <p:cond delay="0"/>
                                  </p:stCondLst>
                                  <p:childTnLst>
                                    <p:set>
                                      <p:cBhvr>
                                        <p:cTn id="10" dur="1" fill="hold">
                                          <p:stCondLst>
                                            <p:cond delay="0"/>
                                          </p:stCondLst>
                                        </p:cTn>
                                        <p:tgtEl>
                                          <p:spTgt spid="395267">
                                            <p:txEl>
                                              <p:pRg st="4" end="4"/>
                                            </p:txEl>
                                          </p:spTgt>
                                        </p:tgtEl>
                                        <p:attrNameLst>
                                          <p:attrName>style.visibility</p:attrName>
                                        </p:attrNameLst>
                                      </p:cBhvr>
                                      <p:to>
                                        <p:strVal val="visible"/>
                                      </p:to>
                                    </p:set>
                                    <p:animEffect transition="in" filter="box(in)">
                                      <p:cBhvr>
                                        <p:cTn id="11" dur="500"/>
                                        <p:tgtEl>
                                          <p:spTgt spid="395267">
                                            <p:txEl>
                                              <p:pRg st="4" end="4"/>
                                            </p:txEl>
                                          </p:spTgt>
                                        </p:tgtEl>
                                      </p:cBhvr>
                                    </p:animEffect>
                                  </p:childTnLst>
                                </p:cTn>
                              </p:par>
                              <p:par>
                                <p:cTn id="12" presetID="4" presetClass="entr" presetSubtype="16" fill="hold" nodeType="withEffect">
                                  <p:stCondLst>
                                    <p:cond delay="0"/>
                                  </p:stCondLst>
                                  <p:childTnLst>
                                    <p:set>
                                      <p:cBhvr>
                                        <p:cTn id="13" dur="1" fill="hold">
                                          <p:stCondLst>
                                            <p:cond delay="0"/>
                                          </p:stCondLst>
                                        </p:cTn>
                                        <p:tgtEl>
                                          <p:spTgt spid="395267">
                                            <p:txEl>
                                              <p:pRg st="5" end="5"/>
                                            </p:txEl>
                                          </p:spTgt>
                                        </p:tgtEl>
                                        <p:attrNameLst>
                                          <p:attrName>style.visibility</p:attrName>
                                        </p:attrNameLst>
                                      </p:cBhvr>
                                      <p:to>
                                        <p:strVal val="visible"/>
                                      </p:to>
                                    </p:set>
                                    <p:animEffect transition="in" filter="box(in)">
                                      <p:cBhvr>
                                        <p:cTn id="14" dur="500"/>
                                        <p:tgtEl>
                                          <p:spTgt spid="395267">
                                            <p:txEl>
                                              <p:pRg st="5" end="5"/>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95268"/>
                                        </p:tgtEl>
                                        <p:attrNameLst>
                                          <p:attrName>style.visibility</p:attrName>
                                        </p:attrNameLst>
                                      </p:cBhvr>
                                      <p:to>
                                        <p:strVal val="visible"/>
                                      </p:to>
                                    </p:set>
                                    <p:anim calcmode="lin" valueType="num">
                                      <p:cBhvr>
                                        <p:cTn id="19" dur="500" fill="hold"/>
                                        <p:tgtEl>
                                          <p:spTgt spid="395268"/>
                                        </p:tgtEl>
                                        <p:attrNameLst>
                                          <p:attrName>ppt_x</p:attrName>
                                        </p:attrNameLst>
                                      </p:cBhvr>
                                      <p:tavLst>
                                        <p:tav tm="0">
                                          <p:val>
                                            <p:strVal val="#ppt_x"/>
                                          </p:val>
                                        </p:tav>
                                        <p:tav tm="100000">
                                          <p:val>
                                            <p:strVal val="#ppt_x"/>
                                          </p:val>
                                        </p:tav>
                                      </p:tavLst>
                                    </p:anim>
                                    <p:anim calcmode="lin" valueType="num">
                                      <p:cBhvr>
                                        <p:cTn id="20" dur="500" fill="hold"/>
                                        <p:tgtEl>
                                          <p:spTgt spid="3952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26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p:cNvSpPr>
            <a:spLocks noGrp="1" noChangeArrowheads="1"/>
          </p:cNvSpPr>
          <p:nvPr>
            <p:ph type="ctrTitle"/>
          </p:nvPr>
        </p:nvSpPr>
        <p:spPr>
          <a:xfrm>
            <a:off x="1331913" y="0"/>
            <a:ext cx="7812088" cy="1066800"/>
          </a:xfrm>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函数依赖</a:t>
            </a: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Times New Roman" panose="02020603050405020304" pitchFamily="18" charset="0"/>
              <a:ea typeface="+mj-ea"/>
              <a:cs typeface="+mj-cs"/>
            </a:endParaRPr>
          </a:p>
        </p:txBody>
      </p:sp>
      <p:sp>
        <p:nvSpPr>
          <p:cNvPr id="388099" name="Rectangle 3"/>
          <p:cNvSpPr>
            <a:spLocks noGrp="1"/>
          </p:cNvSpPr>
          <p:nvPr>
            <p:ph type="subTitle" idx="1"/>
          </p:nvPr>
        </p:nvSpPr>
        <p:spPr>
          <a:xfrm>
            <a:off x="36513" y="1052513"/>
            <a:ext cx="9107488" cy="5805488"/>
          </a:xfrm>
          <a:solidFill>
            <a:schemeClr val="bg1">
              <a:alpha val="100000"/>
            </a:schemeClr>
          </a:solidFill>
        </p:spPr>
        <p:txBody>
          <a:bodyPr vert="horz" wrap="square" lIns="91440" tIns="45720" rIns="91440" bIns="45720" numCol="1" anchor="t" anchorCtr="0" compatLnSpc="1"/>
          <a:lstStyle/>
          <a:p>
            <a:pPr marL="342900" marR="0" lvl="0" indent="-342900" algn="l" defTabSz="914400" rtl="0" eaLnBrk="0" fontAlgn="base" latinLnBrk="0" hangingPunct="0">
              <a:lnSpc>
                <a:spcPct val="90000"/>
              </a:lnSpc>
              <a:spcBef>
                <a:spcPts val="600"/>
              </a:spcBef>
              <a:spcAft>
                <a:spcPct val="0"/>
              </a:spcAft>
              <a:buClrTx/>
              <a:buSzTx/>
              <a:buFontTx/>
              <a:buChar char="•"/>
              <a:defRPr/>
            </a:pPr>
            <a:r>
              <a:rPr kumimoji="0" lang="zh-CN" altLang="en-US"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函数依赖</a:t>
            </a:r>
          </a:p>
          <a:p>
            <a:pPr marL="742950" marR="0" lvl="1" indent="-285750" algn="just" defTabSz="914400" rtl="0" eaLnBrk="0" fontAlgn="base" latinLnBrk="0" hangingPunct="0">
              <a:lnSpc>
                <a:spcPct val="90000"/>
              </a:lnSpc>
              <a:spcBef>
                <a:spcPts val="600"/>
              </a:spcBef>
              <a:spcAft>
                <a:spcPct val="0"/>
              </a:spcAft>
              <a:buClrTx/>
              <a:buSzTx/>
              <a:buFontTx/>
              <a:buChar char="–"/>
              <a:defRPr/>
            </a:pPr>
            <a:r>
              <a:rPr kumimoji="0" lang="zh-CN" altLang="en-US" sz="2800" b="1" i="0" u="none" strike="noStrike" kern="0" cap="none" spc="0" normalizeH="0" baseline="0" noProof="0">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定义4：</a:t>
            </a:r>
          </a:p>
          <a:p>
            <a:pPr marL="1143000" marR="0" lvl="2" indent="-228600" algn="just" defTabSz="914400" rtl="0" eaLnBrk="0" fontAlgn="base" latinLnBrk="0" hangingPunct="0">
              <a:lnSpc>
                <a:spcPct val="90000"/>
              </a:lnSpc>
              <a:spcBef>
                <a:spcPts val="600"/>
              </a:spcBef>
              <a:spcAft>
                <a:spcPct val="0"/>
              </a:spcAft>
              <a:buClrTx/>
              <a:buSzTx/>
              <a:buFontTx/>
              <a:buChar char="•"/>
              <a:defRPr/>
            </a:pP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设Ｒ是一个具有属性集合Ｕ的关系模式, Ｋ</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Ｕ。若Ｋ→Ｕ，则称</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K</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的一个</a:t>
            </a:r>
            <a:r>
              <a:rPr kumimoji="0" lang="zh-CN" altLang="en-US" sz="2400" b="1" i="0" u="none" strike="noStrike" kern="0" cap="none" spc="0" normalizeH="0" baseline="0" noProof="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超码</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(superkey)</a:t>
            </a:r>
          </a:p>
          <a:p>
            <a:pPr marL="1143000" marR="0" lvl="2" indent="-228600" algn="just" defTabSz="914400" rtl="0" eaLnBrk="0" fontAlgn="base" latinLnBrk="0" hangingPunct="0">
              <a:lnSpc>
                <a:spcPct val="90000"/>
              </a:lnSpc>
              <a:spcBef>
                <a:spcPts val="600"/>
              </a:spcBef>
              <a:spcAft>
                <a:spcPct val="0"/>
              </a:spcAft>
              <a:buClrTx/>
              <a:buSzTx/>
              <a:buFontTx/>
              <a:buChar char="•"/>
              <a:defRPr/>
            </a:pP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超码可以唯一地识别关系的元组。</a:t>
            </a:r>
          </a:p>
          <a:p>
            <a:pPr marL="1143000" marR="0" lvl="2" indent="-228600" algn="just" defTabSz="914400" rtl="0" eaLnBrk="0" fontAlgn="base" latinLnBrk="0" hangingPunct="0">
              <a:lnSpc>
                <a:spcPct val="90000"/>
              </a:lnSpc>
              <a:spcBef>
                <a:spcPts val="600"/>
              </a:spcBef>
              <a:spcAft>
                <a:spcPct val="0"/>
              </a:spcAft>
              <a:buClrTx/>
              <a:buSzTx/>
              <a:buFontTx/>
              <a:buChar char="•"/>
              <a:defRPr/>
            </a:pP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设Ｒ是一个具有属性集合Ｕ的关系模式, Ｋ</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Ｕ。如果Ｋ是</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的一个超码满足</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1" i="0" u="none" strike="noStrike" kern="0" cap="none" spc="0" normalizeH="0" baseline="0" noProof="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不存在Ｋ的真子集</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Ｚ使得Ｚ→Ｕ。则称Ｋ是Ｒ的一个</a:t>
            </a:r>
            <a:r>
              <a:rPr kumimoji="0" lang="zh-CN" altLang="en-US" sz="2400" b="1" i="0" u="none" strike="noStrike" kern="0" cap="none" spc="0" normalizeH="0" baseline="0" noProof="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候选码</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p>
          <a:p>
            <a:pPr marL="1143000" marR="0" lvl="2" indent="-228600" algn="just" defTabSz="914400" rtl="0" eaLnBrk="0" fontAlgn="base" latinLnBrk="0" hangingPunct="0">
              <a:lnSpc>
                <a:spcPct val="90000"/>
              </a:lnSpc>
              <a:spcBef>
                <a:spcPts val="600"/>
              </a:spcBef>
              <a:spcAft>
                <a:spcPct val="0"/>
              </a:spcAft>
              <a:buClrTx/>
              <a:buSzTx/>
              <a:buFontTx/>
              <a:buChar char="•"/>
              <a:defRPr/>
            </a:pP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一个关系模式中可能具有多个候选码，指定其中的一个作为识别关系元组的</a:t>
            </a:r>
            <a:r>
              <a:rPr kumimoji="0" lang="zh-CN" altLang="en-US" sz="2400" b="1" i="0" u="none" strike="noStrike" kern="0" cap="none" spc="0" normalizeH="0" baseline="0" noProof="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楷体_GB2312" pitchFamily="49" charset="-122"/>
              </a:rPr>
              <a:t>主码</a:t>
            </a:r>
            <a:r>
              <a:rPr kumimoji="0" lang="en-US" altLang="zh-CN" sz="2400" b="1" i="0" u="none" strike="noStrike" kern="0" cap="none" spc="0" normalizeH="0" baseline="0" noProof="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1" i="0" u="none" strike="noStrike" kern="0" cap="none" spc="0" normalizeH="0" baseline="0" noProof="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楷体_GB2312" pitchFamily="49" charset="-122"/>
              </a:rPr>
              <a:t>主键</a:t>
            </a:r>
            <a:r>
              <a:rPr kumimoji="0" lang="en-US" altLang="zh-CN" sz="2400" b="1" i="0" u="none" strike="noStrike" kern="0" cap="none" spc="0" normalizeH="0" baseline="0" noProof="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1143000" marR="0" lvl="2" indent="-228600" algn="just" defTabSz="914400" rtl="0" eaLnBrk="0" fontAlgn="base" latinLnBrk="0" hangingPunct="0">
              <a:lnSpc>
                <a:spcPct val="90000"/>
              </a:lnSpc>
              <a:spcBef>
                <a:spcPts val="600"/>
              </a:spcBef>
              <a:spcAft>
                <a:spcPct val="0"/>
              </a:spcAft>
              <a:buClrTx/>
              <a:buSzTx/>
              <a:buFontTx/>
              <a:buChar char="•"/>
              <a:defRPr/>
            </a:pP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包含在任何一个候选码中的属性称为</a:t>
            </a:r>
            <a:r>
              <a:rPr kumimoji="0" lang="zh-CN" altLang="en-US" sz="2400" b="1" i="0" u="none" strike="noStrike" kern="0" cap="none" spc="0" normalizeH="0" baseline="0" noProof="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键属性</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1143000" marR="0" lvl="2" indent="-228600" algn="just" defTabSz="914400" rtl="0" eaLnBrk="0" fontAlgn="base" latinLnBrk="0" hangingPunct="0">
              <a:lnSpc>
                <a:spcPct val="90000"/>
              </a:lnSpc>
              <a:spcBef>
                <a:spcPts val="600"/>
              </a:spcBef>
              <a:spcAft>
                <a:spcPct val="0"/>
              </a:spcAft>
              <a:buClrTx/>
              <a:buSzTx/>
              <a:buFontTx/>
              <a:buChar char="•"/>
              <a:defRPr/>
            </a:pP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不包含在任何候选码中的属性称为</a:t>
            </a:r>
            <a:r>
              <a:rPr kumimoji="0" lang="zh-CN" altLang="en-US" sz="2400" b="1" i="0" u="none" strike="noStrike" kern="0" cap="none" spc="0" normalizeH="0" baseline="0" noProof="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非键属性</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1143000" marR="0" lvl="2" indent="-228600" algn="just" defTabSz="914400" rtl="0" eaLnBrk="0" fontAlgn="base" latinLnBrk="0" hangingPunct="0">
              <a:lnSpc>
                <a:spcPct val="90000"/>
              </a:lnSpc>
              <a:spcBef>
                <a:spcPts val="600"/>
              </a:spcBef>
              <a:spcAft>
                <a:spcPct val="0"/>
              </a:spcAft>
              <a:buClrTx/>
              <a:buSzTx/>
              <a:buFontTx/>
              <a:buChar char="•"/>
              <a:defRPr/>
            </a:pP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在最简单的情况下，候选码只包含一个属性。</a:t>
            </a:r>
          </a:p>
          <a:p>
            <a:pPr marL="1143000" marR="0" lvl="2" indent="-228600" algn="just" defTabSz="914400" rtl="0" eaLnBrk="0" fontAlgn="base" latinLnBrk="0" hangingPunct="0">
              <a:lnSpc>
                <a:spcPct val="90000"/>
              </a:lnSpc>
              <a:spcBef>
                <a:spcPts val="600"/>
              </a:spcBef>
              <a:spcAft>
                <a:spcPct val="0"/>
              </a:spcAft>
              <a:buClrTx/>
              <a:buSzTx/>
              <a:buFontTx/>
              <a:buChar char="•"/>
              <a:defRPr/>
            </a:pP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在最复杂的情况下，候选码包含关系模式的所有属性，称为</a:t>
            </a:r>
            <a:r>
              <a:rPr kumimoji="0" lang="zh-CN" altLang="en-US" sz="2400" b="1" i="0" u="none" strike="noStrike" kern="0" cap="none" spc="0" normalizeH="0" baseline="0" noProof="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全键</a:t>
            </a:r>
            <a:r>
              <a:rPr kumimoji="0" lang="zh-CN" altLang="en-US" sz="2000" b="1" i="0" u="none" strike="noStrike" kern="0" cap="none" spc="0" normalizeH="0" baseline="0" noProof="0">
                <a:ln>
                  <a:noFill/>
                </a:ln>
                <a:solidFill>
                  <a:srgbClr val="800000"/>
                </a:solidFill>
                <a:effectLst>
                  <a:outerShdw blurRad="38100" dist="38100" dir="2700000" algn="tl">
                    <a:srgbClr val="C0C0C0"/>
                  </a:outerShdw>
                </a:effectLst>
                <a:uLnTx/>
                <a:uFillTx/>
                <a:latin typeface="+mn-lt"/>
                <a:ea typeface="+mn-ea"/>
                <a:cs typeface="楷体_GB2312"/>
              </a:rPr>
              <a:t>。</a:t>
            </a:r>
          </a:p>
        </p:txBody>
      </p:sp>
      <p:sp>
        <p:nvSpPr>
          <p:cNvPr id="4"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p>
            <a:pPr marR="0" algn="r" defTabSz="914400" eaLnBrk="1" hangingPunct="1">
              <a:buClrTx/>
              <a:buSzTx/>
              <a:buFontTx/>
              <a:buNone/>
              <a:defRPr/>
            </a:pPr>
            <a:r>
              <a:rPr kumimoji="0" lang="en-US" altLang="zh-CN" sz="4400" kern="1200" cap="none" spc="0" normalizeH="0" baseline="0" noProof="1">
                <a:solidFill>
                  <a:srgbClr val="A24200"/>
                </a:solidFill>
                <a:effectLst>
                  <a:outerShdw blurRad="38100" dist="38100" dir="2700000">
                    <a:srgbClr val="C0C0C0"/>
                  </a:outerShdw>
                </a:effectLst>
                <a:latin typeface="华文行楷" panose="02010800040101010101" pitchFamily="2" charset="-122"/>
                <a:ea typeface="华文行楷" panose="02010800040101010101" pitchFamily="2" charset="-122"/>
                <a:cs typeface="+mn-ea"/>
              </a:rPr>
              <a:t>  </a:t>
            </a:r>
            <a:r>
              <a:rPr kumimoji="0" lang="zh-CN" altLang="en-US" sz="4400" kern="1200" cap="none" spc="0" normalizeH="0" baseline="0" noProof="1">
                <a:solidFill>
                  <a:srgbClr val="A24200"/>
                </a:solidFill>
                <a:effectLst>
                  <a:outerShdw blurRad="38100" dist="38100" dir="2700000">
                    <a:srgbClr val="C0C0C0"/>
                  </a:outerShdw>
                </a:effectLst>
                <a:latin typeface="华文行楷" panose="02010800040101010101" pitchFamily="2" charset="-122"/>
                <a:ea typeface="华文行楷" panose="02010800040101010101" pitchFamily="2" charset="-122"/>
                <a:cs typeface="+mn-ea"/>
              </a:rPr>
              <a:t>函数依赖</a:t>
            </a:r>
            <a:endParaRPr kumimoji="0" lang="zh-CN" altLang="en-US" sz="4400" kern="1200" cap="none" spc="0" normalizeH="0" baseline="0" noProof="1">
              <a:solidFill>
                <a:srgbClr val="A24200"/>
              </a:solidFill>
              <a:effectLst>
                <a:outerShdw blurRad="38100" dist="38100" dir="2700000">
                  <a:srgbClr val="C0C0C0"/>
                </a:outerShdw>
              </a:effectLst>
              <a:latin typeface="华文行楷" panose="02010800040101010101" pitchFamily="2" charset="-122"/>
              <a:ea typeface="华文行楷" panose="0201080004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88099">
                                            <p:txEl>
                                              <p:pRg st="2" end="2"/>
                                            </p:txEl>
                                          </p:spTgt>
                                        </p:tgtEl>
                                        <p:attrNameLst>
                                          <p:attrName>style.visibility</p:attrName>
                                        </p:attrNameLst>
                                      </p:cBhvr>
                                      <p:to>
                                        <p:strVal val="visible"/>
                                      </p:to>
                                    </p:set>
                                    <p:animEffect transition="in" filter="box(in)">
                                      <p:cBhvr>
                                        <p:cTn id="7" dur="500"/>
                                        <p:tgtEl>
                                          <p:spTgt spid="38809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88099">
                                            <p:txEl>
                                              <p:pRg st="3" end="3"/>
                                            </p:txEl>
                                          </p:spTgt>
                                        </p:tgtEl>
                                        <p:attrNameLst>
                                          <p:attrName>style.visibility</p:attrName>
                                        </p:attrNameLst>
                                      </p:cBhvr>
                                      <p:to>
                                        <p:strVal val="visible"/>
                                      </p:to>
                                    </p:set>
                                    <p:animEffect transition="in" filter="box(in)">
                                      <p:cBhvr>
                                        <p:cTn id="12" dur="500"/>
                                        <p:tgtEl>
                                          <p:spTgt spid="388099">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88099">
                                            <p:txEl>
                                              <p:charRg st="75" end="147"/>
                                            </p:txEl>
                                          </p:spTgt>
                                        </p:tgtEl>
                                        <p:attrNameLst>
                                          <p:attrName>style.visibility</p:attrName>
                                        </p:attrNameLst>
                                      </p:cBhvr>
                                      <p:to>
                                        <p:strVal val="visible"/>
                                      </p:to>
                                    </p:set>
                                    <p:animEffect transition="in" filter="box(in)">
                                      <p:cBhvr>
                                        <p:cTn id="17" dur="500"/>
                                        <p:tgtEl>
                                          <p:spTgt spid="388099">
                                            <p:txEl>
                                              <p:charRg st="75" end="14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88099">
                                            <p:txEl>
                                              <p:charRg st="147" end="188"/>
                                            </p:txEl>
                                          </p:spTgt>
                                        </p:tgtEl>
                                        <p:attrNameLst>
                                          <p:attrName>style.visibility</p:attrName>
                                        </p:attrNameLst>
                                      </p:cBhvr>
                                      <p:to>
                                        <p:strVal val="visible"/>
                                      </p:to>
                                    </p:set>
                                    <p:animEffect transition="in" filter="box(in)">
                                      <p:cBhvr>
                                        <p:cTn id="22" dur="500"/>
                                        <p:tgtEl>
                                          <p:spTgt spid="388099">
                                            <p:txEl>
                                              <p:charRg st="147" end="18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388099">
                                            <p:txEl>
                                              <p:charRg st="188" end="209"/>
                                            </p:txEl>
                                          </p:spTgt>
                                        </p:tgtEl>
                                        <p:attrNameLst>
                                          <p:attrName>style.visibility</p:attrName>
                                        </p:attrNameLst>
                                      </p:cBhvr>
                                      <p:to>
                                        <p:strVal val="visible"/>
                                      </p:to>
                                    </p:set>
                                    <p:animEffect transition="in" filter="box(in)">
                                      <p:cBhvr>
                                        <p:cTn id="27" dur="500"/>
                                        <p:tgtEl>
                                          <p:spTgt spid="388099">
                                            <p:txEl>
                                              <p:charRg st="188" end="209"/>
                                            </p:txEl>
                                          </p:spTgt>
                                        </p:tgtEl>
                                      </p:cBhvr>
                                    </p:animEffect>
                                  </p:childTnLst>
                                </p:cTn>
                              </p:par>
                              <p:par>
                                <p:cTn id="28" presetID="4" presetClass="entr" presetSubtype="16" fill="hold" nodeType="withEffect">
                                  <p:stCondLst>
                                    <p:cond delay="0"/>
                                  </p:stCondLst>
                                  <p:childTnLst>
                                    <p:set>
                                      <p:cBhvr>
                                        <p:cTn id="29" dur="1" fill="hold">
                                          <p:stCondLst>
                                            <p:cond delay="0"/>
                                          </p:stCondLst>
                                        </p:cTn>
                                        <p:tgtEl>
                                          <p:spTgt spid="388099">
                                            <p:txEl>
                                              <p:charRg st="209" end="230"/>
                                            </p:txEl>
                                          </p:spTgt>
                                        </p:tgtEl>
                                        <p:attrNameLst>
                                          <p:attrName>style.visibility</p:attrName>
                                        </p:attrNameLst>
                                      </p:cBhvr>
                                      <p:to>
                                        <p:strVal val="visible"/>
                                      </p:to>
                                    </p:set>
                                    <p:animEffect transition="in" filter="box(in)">
                                      <p:cBhvr>
                                        <p:cTn id="30" dur="500"/>
                                        <p:tgtEl>
                                          <p:spTgt spid="388099">
                                            <p:txEl>
                                              <p:charRg st="209" end="23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nodeType="clickEffect">
                                  <p:stCondLst>
                                    <p:cond delay="0"/>
                                  </p:stCondLst>
                                  <p:childTnLst>
                                    <p:set>
                                      <p:cBhvr>
                                        <p:cTn id="34" dur="1" fill="hold">
                                          <p:stCondLst>
                                            <p:cond delay="0"/>
                                          </p:stCondLst>
                                        </p:cTn>
                                        <p:tgtEl>
                                          <p:spTgt spid="388099">
                                            <p:txEl>
                                              <p:charRg st="230" end="251"/>
                                            </p:txEl>
                                          </p:spTgt>
                                        </p:tgtEl>
                                        <p:attrNameLst>
                                          <p:attrName>style.visibility</p:attrName>
                                        </p:attrNameLst>
                                      </p:cBhvr>
                                      <p:to>
                                        <p:strVal val="visible"/>
                                      </p:to>
                                    </p:set>
                                    <p:animEffect transition="in" filter="box(in)">
                                      <p:cBhvr>
                                        <p:cTn id="35" dur="500"/>
                                        <p:tgtEl>
                                          <p:spTgt spid="388099">
                                            <p:txEl>
                                              <p:charRg st="230" end="251"/>
                                            </p:txEl>
                                          </p:spTgt>
                                        </p:tgtEl>
                                      </p:cBhvr>
                                    </p:animEffect>
                                  </p:childTnLst>
                                </p:cTn>
                              </p:par>
                              <p:par>
                                <p:cTn id="36" presetID="4" presetClass="entr" presetSubtype="16" fill="hold" nodeType="withEffect">
                                  <p:stCondLst>
                                    <p:cond delay="0"/>
                                  </p:stCondLst>
                                  <p:childTnLst>
                                    <p:set>
                                      <p:cBhvr>
                                        <p:cTn id="37" dur="1" fill="hold">
                                          <p:stCondLst>
                                            <p:cond delay="0"/>
                                          </p:stCondLst>
                                        </p:cTn>
                                        <p:tgtEl>
                                          <p:spTgt spid="388099">
                                            <p:txEl>
                                              <p:charRg st="251" end="274"/>
                                            </p:txEl>
                                          </p:spTgt>
                                        </p:tgtEl>
                                        <p:attrNameLst>
                                          <p:attrName>style.visibility</p:attrName>
                                        </p:attrNameLst>
                                      </p:cBhvr>
                                      <p:to>
                                        <p:strVal val="visible"/>
                                      </p:to>
                                    </p:set>
                                    <p:animEffect transition="in" filter="box(in)">
                                      <p:cBhvr>
                                        <p:cTn id="38" dur="500"/>
                                        <p:tgtEl>
                                          <p:spTgt spid="388099">
                                            <p:txEl>
                                              <p:charRg st="251" end="27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Grp="1"/>
          </p:cNvSpPr>
          <p:nvPr>
            <p:ph type="subTitle" idx="1"/>
          </p:nvPr>
        </p:nvSpPr>
        <p:spPr>
          <a:xfrm>
            <a:off x="381000" y="1600200"/>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函数依赖</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定义5：</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设Ｘ是关系模式Ｒ的属性子集合。如果Ｘ是另一个关系模式的主码，则称Ｘ是Ｒ的</a:t>
            </a:r>
            <a:r>
              <a:rPr kumimoji="0" lang="zh-CN" altLang="en-US" sz="2400" b="1" i="0" u="none" strike="noStrike" kern="0" cap="none" spc="0" normalizeH="0" baseline="0" noProof="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外码</a:t>
            </a:r>
            <a:r>
              <a:rPr kumimoji="0" lang="zh-CN" altLang="en-US" sz="2400" b="1" i="0" u="none" strike="noStrike" kern="0" cap="none" spc="0" normalizeH="0" baseline="0" noProof="0">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1" i="0" u="none" strike="noStrike" kern="0" cap="none" spc="0" normalizeH="0" baseline="0" noProof="0">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p>
          <a:p>
            <a:pPr marL="742950" marR="0" lvl="1" indent="-285750" algn="l" defTabSz="914400" rtl="0" eaLnBrk="0" fontAlgn="base" latinLnBrk="0" hangingPunct="0">
              <a:lnSpc>
                <a:spcPct val="100000"/>
              </a:lnSpc>
              <a:spcBef>
                <a:spcPct val="20000"/>
              </a:spcBef>
              <a:spcAft>
                <a:spcPct val="0"/>
              </a:spcAft>
              <a:buClrTx/>
              <a:buSzTx/>
              <a:buFontTx/>
              <a:buChar char="–"/>
              <a:defRPr/>
            </a:pPr>
            <a:endParaRPr kumimoji="0" lang="zh-CN" altLang="en-US" sz="2800" b="1" i="0" u="none" strike="noStrike" kern="0" cap="none" spc="0" normalizeH="0" baseline="0" noProof="0">
              <a:ln>
                <a:noFill/>
              </a:ln>
              <a:solidFill>
                <a:srgbClr val="0000FF"/>
              </a:solidFill>
              <a:effectLst>
                <a:outerShdw blurRad="38100" dist="38100" dir="2700000" algn="tl">
                  <a:srgbClr val="C0C0C0"/>
                </a:outerShdw>
              </a:effectLst>
              <a:uLnTx/>
              <a:uFillTx/>
              <a:latin typeface="+mn-lt"/>
              <a:ea typeface="+mn-ea"/>
              <a:cs typeface="楷体_GB2312"/>
            </a:endParaRPr>
          </a:p>
        </p:txBody>
      </p:sp>
      <p:sp>
        <p:nvSpPr>
          <p:cNvPr id="4"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p>
            <a:pPr marR="0" algn="r" defTabSz="914400" eaLnBrk="1" hangingPunct="1">
              <a:buClrTx/>
              <a:buSzTx/>
              <a:buFontTx/>
              <a:buNone/>
              <a:defRPr/>
            </a:pPr>
            <a:r>
              <a:rPr kumimoji="0" lang="en-US" altLang="zh-CN" sz="4400" kern="1200" cap="none" spc="0" normalizeH="0" baseline="0" noProof="1">
                <a:solidFill>
                  <a:srgbClr val="A24200"/>
                </a:solidFill>
                <a:effectLst>
                  <a:outerShdw blurRad="38100" dist="38100" dir="2700000">
                    <a:srgbClr val="C0C0C0"/>
                  </a:outerShdw>
                </a:effectLst>
                <a:latin typeface="华文行楷" panose="02010800040101010101" pitchFamily="2" charset="-122"/>
                <a:ea typeface="华文行楷" panose="02010800040101010101" pitchFamily="2" charset="-122"/>
                <a:cs typeface="+mn-ea"/>
              </a:rPr>
              <a:t>  </a:t>
            </a:r>
            <a:r>
              <a:rPr kumimoji="0" lang="zh-CN" altLang="en-US" sz="4400" kern="1200" cap="none" spc="0" normalizeH="0" baseline="0" noProof="1">
                <a:solidFill>
                  <a:srgbClr val="A24200"/>
                </a:solidFill>
                <a:effectLst>
                  <a:outerShdw blurRad="38100" dist="38100" dir="2700000">
                    <a:srgbClr val="C0C0C0"/>
                  </a:outerShdw>
                </a:effectLst>
                <a:latin typeface="华文行楷" panose="02010800040101010101" pitchFamily="2" charset="-122"/>
                <a:ea typeface="华文行楷" panose="02010800040101010101" pitchFamily="2" charset="-122"/>
                <a:cs typeface="+mn-ea"/>
              </a:rPr>
              <a:t>函数依赖</a:t>
            </a:r>
            <a:endParaRPr kumimoji="0" lang="zh-CN" altLang="en-US" sz="4400" kern="1200" cap="none" spc="0" normalizeH="0" baseline="0" noProof="1">
              <a:solidFill>
                <a:srgbClr val="A24200"/>
              </a:solidFill>
              <a:effectLst>
                <a:outerShdw blurRad="38100" dist="38100" dir="2700000">
                  <a:srgbClr val="C0C0C0"/>
                </a:outerShdw>
              </a:effectLst>
              <a:latin typeface="华文行楷" panose="02010800040101010101" pitchFamily="2" charset="-122"/>
              <a:ea typeface="华文行楷" panose="02010800040101010101" pitchFamily="2" charset="-122"/>
              <a:cs typeface="+mn-c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7" name="Rectangle 3"/>
          <p:cNvSpPr>
            <a:spLocks noGrp="1" noChangeArrowheads="1"/>
          </p:cNvSpPr>
          <p:nvPr>
            <p:ph type="subTitle" idx="1"/>
          </p:nvPr>
        </p:nvSpPr>
        <p:spPr>
          <a:xfrm>
            <a:off x="381000" y="1600200"/>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函数依赖的公理系统</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3333FF"/>
                </a:solidFill>
                <a:effectLst/>
                <a:uLnTx/>
                <a:uFillTx/>
                <a:latin typeface="华文新魏" panose="02010800040101010101" pitchFamily="2" charset="-122"/>
                <a:ea typeface="华文新魏" panose="02010800040101010101" pitchFamily="2" charset="-122"/>
                <a:cs typeface="楷体_GB2312"/>
              </a:rPr>
              <a:t>在关系模式的规范化处理过程中，只知道一个给定的函数依赖集合是不够的。还需要知道由给定的函数依赖集合所蕴涵的所有函数依赖的集合。</a:t>
            </a:r>
            <a:r>
              <a:rPr kumimoji="0" lang="zh-CN" altLang="en-US" sz="2800" b="1" i="0" u="none" strike="noStrike" kern="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cs typeface="楷体_GB2312"/>
              </a:rPr>
              <a:t>为了能够从给定的函数依赖集合推导出这个集合蕴涵的所有函数依赖，我们需要一个有效而完备的公理系统。</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en-US" altLang="zh-CN"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Armstrong</a:t>
            </a: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公理系统</a:t>
            </a:r>
            <a:r>
              <a:rPr kumimoji="0" lang="zh-CN" altLang="en-US" sz="2800" b="1" i="0" u="none" strike="noStrike" kern="0" cap="none" spc="0" normalizeH="0" baseline="0" noProof="0" dirty="0">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就是这样一个系统。</a:t>
            </a:r>
          </a:p>
        </p:txBody>
      </p:sp>
      <p:sp>
        <p:nvSpPr>
          <p:cNvPr id="3"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函数依赖的公理系统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90147">
                                            <p:txEl>
                                              <p:pRg st="1" end="1"/>
                                            </p:txEl>
                                          </p:spTgt>
                                        </p:tgtEl>
                                        <p:attrNameLst>
                                          <p:attrName>style.visibility</p:attrName>
                                        </p:attrNameLst>
                                      </p:cBhvr>
                                      <p:to>
                                        <p:strVal val="visible"/>
                                      </p:to>
                                    </p:set>
                                    <p:animEffect transition="in" filter="box(in)">
                                      <p:cBhvr>
                                        <p:cTn id="7" dur="500"/>
                                        <p:tgtEl>
                                          <p:spTgt spid="39014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90147">
                                            <p:txEl>
                                              <p:pRg st="2" end="2"/>
                                            </p:txEl>
                                          </p:spTgt>
                                        </p:tgtEl>
                                        <p:attrNameLst>
                                          <p:attrName>style.visibility</p:attrName>
                                        </p:attrNameLst>
                                      </p:cBhvr>
                                      <p:to>
                                        <p:strVal val="visible"/>
                                      </p:to>
                                    </p:set>
                                    <p:anim calcmode="lin" valueType="num">
                                      <p:cBhvr>
                                        <p:cTn id="12" dur="500" fill="hold"/>
                                        <p:tgtEl>
                                          <p:spTgt spid="390147">
                                            <p:txEl>
                                              <p:pRg st="2" end="2"/>
                                            </p:txEl>
                                          </p:spTgt>
                                        </p:tgtEl>
                                        <p:attrNameLst>
                                          <p:attrName>ppt_x</p:attrName>
                                        </p:attrNameLst>
                                      </p:cBhvr>
                                      <p:tavLst>
                                        <p:tav tm="0">
                                          <p:val>
                                            <p:strVal val="#ppt_x"/>
                                          </p:val>
                                        </p:tav>
                                        <p:tav tm="100000">
                                          <p:val>
                                            <p:strVal val="#ppt_x"/>
                                          </p:val>
                                        </p:tav>
                                      </p:tavLst>
                                    </p:anim>
                                    <p:anim calcmode="lin" valueType="num">
                                      <p:cBhvr>
                                        <p:cTn id="13" dur="500" fill="hold"/>
                                        <p:tgtEl>
                                          <p:spTgt spid="39014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5" name="Rectangle 3"/>
          <p:cNvSpPr>
            <a:spLocks noGrp="1" noChangeArrowheads="1"/>
          </p:cNvSpPr>
          <p:nvPr>
            <p:ph type="subTitle" idx="1"/>
          </p:nvPr>
        </p:nvSpPr>
        <p:spPr>
          <a:xfrm>
            <a:off x="381000" y="1600200"/>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函数依赖的公理系统</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3333FF"/>
                </a:solidFill>
                <a:effectLst/>
                <a:uLnTx/>
                <a:uFillTx/>
                <a:latin typeface="华文新魏" panose="02010800040101010101" pitchFamily="2" charset="-122"/>
                <a:ea typeface="华文新魏" panose="02010800040101010101" pitchFamily="2" charset="-122"/>
                <a:cs typeface="楷体_GB2312"/>
              </a:rPr>
              <a:t>定义</a:t>
            </a:r>
            <a:r>
              <a:rPr kumimoji="0" lang="en-US" altLang="zh-CN" sz="2800" b="1" i="0" u="none" strike="noStrike" kern="0" cap="none" spc="0" normalizeH="0" baseline="0" noProof="0" dirty="0">
                <a:ln>
                  <a:noFill/>
                </a:ln>
                <a:solidFill>
                  <a:srgbClr val="3333FF"/>
                </a:solidFill>
                <a:effectLst/>
                <a:uLnTx/>
                <a:uFillTx/>
                <a:latin typeface="华文新魏" panose="02010800040101010101" pitchFamily="2" charset="-122"/>
                <a:ea typeface="华文新魏" panose="02010800040101010101" pitchFamily="2" charset="-122"/>
                <a:cs typeface="楷体_GB2312"/>
              </a:rPr>
              <a:t>6</a:t>
            </a:r>
            <a:r>
              <a:rPr kumimoji="0" lang="zh-CN" altLang="en-US" sz="2800" b="1" i="0" u="none" strike="noStrike" kern="0" cap="none" spc="0" normalizeH="0" baseline="0" noProof="0" dirty="0">
                <a:ln>
                  <a:noFill/>
                </a:ln>
                <a:solidFill>
                  <a:srgbClr val="3333FF"/>
                </a:solidFill>
                <a:effectLst/>
                <a:uLnTx/>
                <a:uFillTx/>
                <a:latin typeface="华文新魏" panose="02010800040101010101" pitchFamily="2" charset="-122"/>
                <a:ea typeface="华文新魏" panose="02010800040101010101" pitchFamily="2" charset="-122"/>
                <a:cs typeface="楷体_GB2312"/>
              </a:rPr>
              <a:t>：</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设</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是一个具有属性集合Ｕ的关系模式，</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上的函数依赖集合。如果对于</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的任意一个使</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成立的关系实例ｒ，函数依赖</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X→Y</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都成立，则称</a:t>
            </a:r>
            <a:r>
              <a:rPr kumimoji="0" lang="en-US" altLang="zh-CN"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逻辑地蕴含</a:t>
            </a:r>
            <a:r>
              <a:rPr kumimoji="0" lang="en-US" altLang="zh-CN"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X→Y</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p:txBody>
      </p:sp>
      <p:sp>
        <p:nvSpPr>
          <p:cNvPr id="397316" name="Rectangle 4"/>
          <p:cNvSpPr>
            <a:spLocks noChangeArrowheads="1"/>
          </p:cNvSpPr>
          <p:nvPr/>
        </p:nvSpPr>
        <p:spPr bwMode="auto">
          <a:xfrm>
            <a:off x="374650" y="4292600"/>
            <a:ext cx="8229600" cy="2160588"/>
          </a:xfrm>
          <a:prstGeom prst="rect">
            <a:avLst/>
          </a:prstGeom>
          <a:noFill/>
          <a:ln w="9525">
            <a:noFill/>
            <a:miter lim="800000"/>
          </a:ln>
        </p:spPr>
        <p:txBody>
          <a:bodyPr/>
          <a:lstStyle/>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1200" cap="none" spc="0" normalizeH="0" baseline="0" noProof="0" dirty="0">
                <a:ln>
                  <a:noFill/>
                </a:ln>
                <a:solidFill>
                  <a:srgbClr val="3333FF"/>
                </a:solidFill>
                <a:effectLst/>
                <a:uLnTx/>
                <a:uFillTx/>
                <a:latin typeface="华文新魏" panose="02010800040101010101" pitchFamily="2" charset="-122"/>
                <a:ea typeface="华文新魏" panose="02010800040101010101" pitchFamily="2" charset="-122"/>
                <a:cs typeface="+mn-cs"/>
              </a:rPr>
              <a:t>例：</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给定关系模式</a:t>
            </a:r>
            <a:r>
              <a:rPr kumimoji="0" lang="en-US" altLang="zh-CN" sz="2400" b="1" i="0"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R=(A,B,C,G,H,I)</a:t>
            </a:r>
            <a:r>
              <a:rPr kumimoji="0" lang="zh-CN" altLang="en-US" sz="2400" b="1" i="0"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及函数依赖</a:t>
            </a:r>
            <a:r>
              <a:rPr kumimoji="0" lang="en-US" altLang="zh-CN" sz="2400" b="1" i="0"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F={A</a:t>
            </a:r>
            <a:r>
              <a:rPr kumimoji="0" lang="en-US" altLang="zh-CN" sz="2400" b="1" i="0"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B, AC, CGH, CGI, BH</a:t>
            </a:r>
            <a:r>
              <a:rPr kumimoji="0" lang="en-US" altLang="zh-CN" sz="2400" b="1" i="0"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zh-CN" altLang="en-US" sz="2400" b="1" i="0"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则</a:t>
            </a:r>
          </a:p>
          <a:p>
            <a:pPr marL="1143000" marR="0" lvl="2" indent="-228600" algn="l" defTabSz="914400" rtl="0" eaLnBrk="0" fontAlgn="base" latinLnBrk="0" hangingPunct="0">
              <a:lnSpc>
                <a:spcPct val="100000"/>
              </a:lnSpc>
              <a:spcBef>
                <a:spcPct val="20000"/>
              </a:spcBef>
              <a:spcAft>
                <a:spcPct val="0"/>
              </a:spcAft>
              <a:buClrTx/>
              <a:buSzTx/>
              <a:buFontTx/>
              <a:buNone/>
              <a:defRPr/>
            </a:pPr>
            <a:r>
              <a:rPr kumimoji="0" lang="zh-CN" altLang="en-US" sz="2400" b="1" i="0"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zh-CN" altLang="en-US" sz="2400" b="1" i="0" u="none" strike="noStrike" kern="1200" cap="none" spc="0" normalizeH="0" baseline="0" noProof="0" dirty="0">
                <a:ln>
                  <a:noFill/>
                </a:ln>
                <a:solidFill>
                  <a:srgbClr val="E4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函数依赖</a:t>
            </a:r>
            <a:r>
              <a:rPr kumimoji="0" lang="en-US" altLang="zh-CN" sz="2400" b="1" i="0" u="none" strike="noStrike" kern="1200" cap="none" spc="0" normalizeH="0" baseline="0" noProof="0" dirty="0">
                <a:ln>
                  <a:noFill/>
                </a:ln>
                <a:solidFill>
                  <a:srgbClr val="E4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AH</a:t>
            </a:r>
            <a:r>
              <a:rPr kumimoji="0" lang="zh-CN" altLang="en-US" sz="2400" b="1" i="0" u="none" strike="noStrike" kern="1200" cap="none" spc="0" normalizeH="0" baseline="0" noProof="0" dirty="0">
                <a:ln>
                  <a:noFill/>
                </a:ln>
                <a:solidFill>
                  <a:srgbClr val="E4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被</a:t>
            </a:r>
            <a:r>
              <a:rPr kumimoji="0" lang="en-US" altLang="zh-CN" sz="2400" b="1" i="0" u="none" strike="noStrike" kern="1200" cap="none" spc="0" normalizeH="0" baseline="0" noProof="0" dirty="0">
                <a:ln>
                  <a:noFill/>
                </a:ln>
                <a:solidFill>
                  <a:srgbClr val="E4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F</a:t>
            </a:r>
            <a:r>
              <a:rPr kumimoji="0" lang="zh-CN" altLang="en-US" sz="2400" b="1" i="0" u="none" strike="noStrike" kern="1200" cap="none" spc="0" normalizeH="0" baseline="0" noProof="0" dirty="0">
                <a:ln>
                  <a:noFill/>
                </a:ln>
                <a:solidFill>
                  <a:srgbClr val="E4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逻辑蕴含</a:t>
            </a:r>
          </a:p>
        </p:txBody>
      </p:sp>
      <p:sp>
        <p:nvSpPr>
          <p:cNvPr id="3"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函数依赖的公理系统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7316"/>
                                        </p:tgtEl>
                                        <p:attrNameLst>
                                          <p:attrName>style.visibility</p:attrName>
                                        </p:attrNameLst>
                                      </p:cBhvr>
                                      <p:to>
                                        <p:strVal val="visible"/>
                                      </p:to>
                                    </p:set>
                                    <p:anim calcmode="lin" valueType="num">
                                      <p:cBhvr>
                                        <p:cTn id="7" dur="500" fill="hold"/>
                                        <p:tgtEl>
                                          <p:spTgt spid="397316"/>
                                        </p:tgtEl>
                                        <p:attrNameLst>
                                          <p:attrName>ppt_x</p:attrName>
                                        </p:attrNameLst>
                                      </p:cBhvr>
                                      <p:tavLst>
                                        <p:tav tm="0">
                                          <p:val>
                                            <p:strVal val="#ppt_x"/>
                                          </p:val>
                                        </p:tav>
                                        <p:tav tm="100000">
                                          <p:val>
                                            <p:strVal val="#ppt_x"/>
                                          </p:val>
                                        </p:tav>
                                      </p:tavLst>
                                    </p:anim>
                                    <p:anim calcmode="lin" valueType="num">
                                      <p:cBhvr>
                                        <p:cTn id="8" dur="500" fill="hold"/>
                                        <p:tgtEl>
                                          <p:spTgt spid="3973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731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p:cNvSpPr>
            <a:spLocks noGrp="1"/>
          </p:cNvSpPr>
          <p:nvPr>
            <p:ph type="subTitle" idx="1"/>
          </p:nvPr>
        </p:nvSpPr>
        <p:spPr>
          <a:xfrm>
            <a:off x="165100" y="1312863"/>
            <a:ext cx="8970963"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US" altLang="zh-CN"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Armstrong</a:t>
            </a: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公理系统</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一套推理规则，是模式分解算法的理论基础</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用途</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求给定关系模式的候选键</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从一组函数依赖求得蕴含的函数依赖</a:t>
            </a:r>
          </a:p>
          <a:p>
            <a:pPr marL="742950" marR="0" lvl="1" indent="-285750" algn="l" defTabSz="914400" rtl="0" eaLnBrk="0" fontAlgn="base" latinLnBrk="0" hangingPunct="0">
              <a:lnSpc>
                <a:spcPct val="100000"/>
              </a:lnSpc>
              <a:spcBef>
                <a:spcPct val="20000"/>
              </a:spcBef>
              <a:spcAft>
                <a:spcPct val="0"/>
              </a:spcAft>
              <a:buClrTx/>
              <a:buSzTx/>
              <a:buFontTx/>
              <a:buChar char="–"/>
              <a:defRPr/>
            </a:pPr>
            <a:endParaRPr kumimoji="0" lang="zh-CN" altLang="en-US" sz="3200" b="1" i="0" u="none" strike="noStrike" kern="0" cap="none" spc="0" normalizeH="0" baseline="0" noProof="1">
              <a:ln>
                <a:noFill/>
              </a:ln>
              <a:solidFill>
                <a:srgbClr val="0000FF"/>
              </a:solidFill>
              <a:effectLst>
                <a:outerShdw blurRad="38100" dist="38100" dir="2700000" algn="tl">
                  <a:srgbClr val="C0C0C0"/>
                </a:outerShdw>
              </a:effectLst>
              <a:uLnTx/>
              <a:uFillTx/>
              <a:latin typeface="+mn-lt"/>
              <a:ea typeface="+mn-ea"/>
              <a:cs typeface="楷体_GB2312"/>
            </a:endParaRPr>
          </a:p>
        </p:txBody>
      </p:sp>
      <p:sp>
        <p:nvSpPr>
          <p:cNvPr id="3"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函数依赖的公理系统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41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041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04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9" name="Rectangle 3"/>
          <p:cNvSpPr>
            <a:spLocks noGrp="1"/>
          </p:cNvSpPr>
          <p:nvPr>
            <p:ph type="subTitle" idx="1"/>
          </p:nvPr>
        </p:nvSpPr>
        <p:spPr>
          <a:xfrm>
            <a:off x="395288" y="1341438"/>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US" altLang="zh-CN" sz="32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Armstrong</a:t>
            </a:r>
            <a:r>
              <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公理系统</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设Ｒ是一个具有属性集合Ｕ的关系模式，Ｆ是Ｒ的一个函数依赖集合。</a:t>
            </a:r>
            <a:r>
              <a:rPr kumimoji="0" lang="en-US" altLang="zh-CN" sz="2800" b="1" i="0" u="none" strike="noStrike" kern="0" cap="none" spc="0" normalizeH="0" baseline="0" noProof="0">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Armstrong</a:t>
            </a:r>
            <a:r>
              <a:rPr kumimoji="0" lang="zh-CN" altLang="en-US" sz="2800" b="1" i="0" u="none" strike="noStrike" kern="0" cap="none" spc="0" normalizeH="0" baseline="0" noProof="0">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公理系统包含如下三条推理规则：</a:t>
            </a:r>
            <a:r>
              <a:rPr kumimoji="0" lang="zh-CN" altLang="en-US" sz="2800" b="1" i="0" u="none" strike="noStrike" kern="0" cap="none" spc="0" normalizeH="0" baseline="0" noProof="0">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Al.</a:t>
            </a:r>
            <a:r>
              <a:rPr kumimoji="0" lang="zh-CN" altLang="en-US" sz="2400" b="1" i="0" u="none" strike="noStrike" kern="0" cap="none" spc="0" normalizeH="0" baseline="0" noProof="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自反律</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(Reflexivity)</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：若</a:t>
            </a:r>
            <a:r>
              <a:rPr kumimoji="0" lang="en-US" altLang="zh-CN" sz="2400" b="1" i="1"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Y </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1" i="1"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1" i="1"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，则</a:t>
            </a:r>
            <a:r>
              <a:rPr kumimoji="0" lang="en-US" altLang="zh-CN" sz="2400" b="1" i="1"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 </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Y</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为</a:t>
            </a:r>
            <a:r>
              <a:rPr kumimoji="0" lang="en-US" altLang="zh-CN" sz="2400" b="1" i="1"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所蕴含。</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A2.</a:t>
            </a:r>
            <a:r>
              <a:rPr kumimoji="0" lang="zh-CN" altLang="en-US" sz="2400" b="1" i="0" u="none" strike="noStrike" kern="0" cap="none" spc="0" normalizeH="0" baseline="0" noProof="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增广律</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(Augmentation)</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：若</a:t>
            </a:r>
            <a:r>
              <a:rPr kumimoji="0" lang="en-US" altLang="zh-CN" sz="2400" b="1" i="1"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Y</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为</a:t>
            </a:r>
            <a:r>
              <a:rPr kumimoji="0" lang="en-US" altLang="zh-CN" sz="2400" b="1" i="1"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所蕴含，且</a:t>
            </a:r>
            <a:r>
              <a:rPr kumimoji="0" lang="en-US" altLang="zh-CN" sz="2400" b="1" i="1"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Z</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1" i="1"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，则</a:t>
            </a:r>
            <a:r>
              <a:rPr kumimoji="0" lang="en-US" altLang="zh-CN" sz="2400" b="1" i="1"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XZ</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YZ</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为</a:t>
            </a:r>
            <a:r>
              <a:rPr kumimoji="0" lang="en-US" altLang="zh-CN" sz="2400" b="1" i="1"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所蕴含。</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A3.</a:t>
            </a:r>
            <a:r>
              <a:rPr kumimoji="0" lang="zh-CN" altLang="en-US" sz="2400" b="1" i="0" u="none" strike="noStrike" kern="0" cap="none" spc="0" normalizeH="0" baseline="0" noProof="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传递律</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(Transitivity)</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：若</a:t>
            </a:r>
            <a:r>
              <a:rPr kumimoji="0" lang="en-US" altLang="zh-CN" sz="2400" b="1" i="1"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Y</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及</a:t>
            </a:r>
            <a:r>
              <a:rPr kumimoji="0" lang="en-US" altLang="zh-CN" sz="2400" b="1" i="1"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Y</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Z</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为</a:t>
            </a:r>
            <a:r>
              <a:rPr kumimoji="0" lang="en-US" altLang="zh-CN" sz="2400" b="1" i="1"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所蕴含，则</a:t>
            </a:r>
            <a:r>
              <a:rPr kumimoji="0" lang="en-US" altLang="zh-CN" sz="2400" b="1" i="1"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Z</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为</a:t>
            </a:r>
            <a:r>
              <a:rPr kumimoji="0" lang="en-US" altLang="zh-CN" sz="2400" b="1" i="1"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所蕴含。</a:t>
            </a:r>
          </a:p>
        </p:txBody>
      </p:sp>
      <p:sp>
        <p:nvSpPr>
          <p:cNvPr id="398340" name="Text Box 4"/>
          <p:cNvSpPr txBox="1">
            <a:spLocks noChangeArrowheads="1"/>
          </p:cNvSpPr>
          <p:nvPr/>
        </p:nvSpPr>
        <p:spPr bwMode="auto">
          <a:xfrm>
            <a:off x="1979613" y="5805488"/>
            <a:ext cx="6553200" cy="831850"/>
          </a:xfrm>
          <a:prstGeom prst="rect">
            <a:avLst/>
          </a:prstGeom>
          <a:solidFill>
            <a:srgbClr val="FFFFCC"/>
          </a:solidFill>
          <a:ln w="9525">
            <a:solidFill>
              <a:srgbClr val="FF9900"/>
            </a:solidFill>
            <a:miter lim="800000"/>
          </a:ln>
          <a:effectLst/>
        </p:spPr>
        <p:txBody>
          <a:bodyPr>
            <a:spAutoFit/>
          </a:bodyPr>
          <a:lstStyle/>
          <a:p>
            <a:pPr marR="0" defTabSz="914400" eaLnBrk="1" hangingPunct="1">
              <a:buClrTx/>
              <a:buSzTx/>
              <a:buFontTx/>
              <a:buNone/>
              <a:defRPr/>
            </a:pPr>
            <a:r>
              <a:rPr kumimoji="0" lang="zh-CN" altLang="en-US" sz="2400" kern="1200" cap="none" spc="0" normalizeH="0" baseline="0" noProof="1">
                <a:solidFill>
                  <a:srgbClr val="FF0000"/>
                </a:solidFill>
                <a:effectLst>
                  <a:outerShdw blurRad="38100" dist="38100" dir="2700000">
                    <a:srgbClr val="C0C0C0"/>
                  </a:outerShdw>
                </a:effectLst>
                <a:latin typeface="Times New Roman" panose="02020603050405020304" pitchFamily="18" charset="0"/>
                <a:ea typeface="楷体_GB2312" pitchFamily="49" charset="-122"/>
                <a:cs typeface="+mn-cs"/>
              </a:rPr>
              <a:t>注意：由自反律所得到的函数依赖均是平凡的函数依赖。</a:t>
            </a:r>
          </a:p>
        </p:txBody>
      </p:sp>
      <p:sp>
        <p:nvSpPr>
          <p:cNvPr id="3"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函数依赖的公理系统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98339">
                                            <p:txEl>
                                              <p:pRg st="1" end="1"/>
                                            </p:txEl>
                                          </p:spTgt>
                                        </p:tgtEl>
                                        <p:attrNameLst>
                                          <p:attrName>style.visibility</p:attrName>
                                        </p:attrNameLst>
                                      </p:cBhvr>
                                      <p:to>
                                        <p:strVal val="visible"/>
                                      </p:to>
                                    </p:set>
                                    <p:anim calcmode="lin" valueType="num">
                                      <p:cBhvr>
                                        <p:cTn id="7" dur="500" fill="hold"/>
                                        <p:tgtEl>
                                          <p:spTgt spid="398339">
                                            <p:txEl>
                                              <p:pRg st="1" end="1"/>
                                            </p:txEl>
                                          </p:spTgt>
                                        </p:tgtEl>
                                        <p:attrNameLst>
                                          <p:attrName>ppt_x</p:attrName>
                                        </p:attrNameLst>
                                      </p:cBhvr>
                                      <p:tavLst>
                                        <p:tav tm="0">
                                          <p:val>
                                            <p:strVal val="#ppt_x"/>
                                          </p:val>
                                        </p:tav>
                                        <p:tav tm="100000">
                                          <p:val>
                                            <p:strVal val="#ppt_x"/>
                                          </p:val>
                                        </p:tav>
                                      </p:tavLst>
                                    </p:anim>
                                    <p:anim calcmode="lin" valueType="num">
                                      <p:cBhvr>
                                        <p:cTn id="8" dur="500" fill="hold"/>
                                        <p:tgtEl>
                                          <p:spTgt spid="3983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98339">
                                            <p:txEl>
                                              <p:pRg st="2" end="2"/>
                                            </p:txEl>
                                          </p:spTgt>
                                        </p:tgtEl>
                                        <p:attrNameLst>
                                          <p:attrName>style.visibility</p:attrName>
                                        </p:attrNameLst>
                                      </p:cBhvr>
                                      <p:to>
                                        <p:strVal val="visible"/>
                                      </p:to>
                                    </p:set>
                                    <p:anim calcmode="lin" valueType="num">
                                      <p:cBhvr>
                                        <p:cTn id="13" dur="500" fill="hold"/>
                                        <p:tgtEl>
                                          <p:spTgt spid="398339">
                                            <p:txEl>
                                              <p:pRg st="2" end="2"/>
                                            </p:txEl>
                                          </p:spTgt>
                                        </p:tgtEl>
                                        <p:attrNameLst>
                                          <p:attrName>ppt_x</p:attrName>
                                        </p:attrNameLst>
                                      </p:cBhvr>
                                      <p:tavLst>
                                        <p:tav tm="0">
                                          <p:val>
                                            <p:strVal val="#ppt_x"/>
                                          </p:val>
                                        </p:tav>
                                        <p:tav tm="100000">
                                          <p:val>
                                            <p:strVal val="#ppt_x"/>
                                          </p:val>
                                        </p:tav>
                                      </p:tavLst>
                                    </p:anim>
                                    <p:anim calcmode="lin" valueType="num">
                                      <p:cBhvr>
                                        <p:cTn id="14" dur="500" fill="hold"/>
                                        <p:tgtEl>
                                          <p:spTgt spid="3983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98339">
                                            <p:txEl>
                                              <p:pRg st="3" end="3"/>
                                            </p:txEl>
                                          </p:spTgt>
                                        </p:tgtEl>
                                        <p:attrNameLst>
                                          <p:attrName>style.visibility</p:attrName>
                                        </p:attrNameLst>
                                      </p:cBhvr>
                                      <p:to>
                                        <p:strVal val="visible"/>
                                      </p:to>
                                    </p:set>
                                    <p:anim calcmode="lin" valueType="num">
                                      <p:cBhvr>
                                        <p:cTn id="19" dur="500" fill="hold"/>
                                        <p:tgtEl>
                                          <p:spTgt spid="398339">
                                            <p:txEl>
                                              <p:pRg st="3" end="3"/>
                                            </p:txEl>
                                          </p:spTgt>
                                        </p:tgtEl>
                                        <p:attrNameLst>
                                          <p:attrName>ppt_x</p:attrName>
                                        </p:attrNameLst>
                                      </p:cBhvr>
                                      <p:tavLst>
                                        <p:tav tm="0">
                                          <p:val>
                                            <p:strVal val="#ppt_x"/>
                                          </p:val>
                                        </p:tav>
                                        <p:tav tm="100000">
                                          <p:val>
                                            <p:strVal val="#ppt_x"/>
                                          </p:val>
                                        </p:tav>
                                      </p:tavLst>
                                    </p:anim>
                                    <p:anim calcmode="lin" valueType="num">
                                      <p:cBhvr>
                                        <p:cTn id="20" dur="500" fill="hold"/>
                                        <p:tgtEl>
                                          <p:spTgt spid="39833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98339">
                                            <p:txEl>
                                              <p:pRg st="4" end="4"/>
                                            </p:txEl>
                                          </p:spTgt>
                                        </p:tgtEl>
                                        <p:attrNameLst>
                                          <p:attrName>style.visibility</p:attrName>
                                        </p:attrNameLst>
                                      </p:cBhvr>
                                      <p:to>
                                        <p:strVal val="visible"/>
                                      </p:to>
                                    </p:set>
                                    <p:anim calcmode="lin" valueType="num">
                                      <p:cBhvr>
                                        <p:cTn id="25" dur="500" fill="hold"/>
                                        <p:tgtEl>
                                          <p:spTgt spid="398339">
                                            <p:txEl>
                                              <p:pRg st="4" end="4"/>
                                            </p:txEl>
                                          </p:spTgt>
                                        </p:tgtEl>
                                        <p:attrNameLst>
                                          <p:attrName>ppt_x</p:attrName>
                                        </p:attrNameLst>
                                      </p:cBhvr>
                                      <p:tavLst>
                                        <p:tav tm="0">
                                          <p:val>
                                            <p:strVal val="#ppt_x"/>
                                          </p:val>
                                        </p:tav>
                                        <p:tav tm="100000">
                                          <p:val>
                                            <p:strVal val="#ppt_x"/>
                                          </p:val>
                                        </p:tav>
                                      </p:tavLst>
                                    </p:anim>
                                    <p:anim calcmode="lin" valueType="num">
                                      <p:cBhvr>
                                        <p:cTn id="26" dur="500" fill="hold"/>
                                        <p:tgtEl>
                                          <p:spTgt spid="39833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98340"/>
                                        </p:tgtEl>
                                        <p:attrNameLst>
                                          <p:attrName>style.visibility</p:attrName>
                                        </p:attrNameLst>
                                      </p:cBhvr>
                                      <p:to>
                                        <p:strVal val="visible"/>
                                      </p:to>
                                    </p:set>
                                    <p:anim calcmode="lin" valueType="num">
                                      <p:cBhvr>
                                        <p:cTn id="31" dur="500" fill="hold"/>
                                        <p:tgtEl>
                                          <p:spTgt spid="398340"/>
                                        </p:tgtEl>
                                        <p:attrNameLst>
                                          <p:attrName>ppt_x</p:attrName>
                                        </p:attrNameLst>
                                      </p:cBhvr>
                                      <p:tavLst>
                                        <p:tav tm="0">
                                          <p:val>
                                            <p:strVal val="#ppt_x"/>
                                          </p:val>
                                        </p:tav>
                                        <p:tav tm="100000">
                                          <p:val>
                                            <p:strVal val="#ppt_x"/>
                                          </p:val>
                                        </p:tav>
                                      </p:tavLst>
                                    </p:anim>
                                    <p:anim calcmode="lin" valueType="num">
                                      <p:cBhvr>
                                        <p:cTn id="32" dur="500" fill="hold"/>
                                        <p:tgtEl>
                                          <p:spTgt spid="3983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834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8" name="Rectangle 4"/>
          <p:cNvSpPr/>
          <p:nvPr/>
        </p:nvSpPr>
        <p:spPr>
          <a:xfrm>
            <a:off x="827088" y="1412875"/>
            <a:ext cx="7772400" cy="4824413"/>
          </a:xfrm>
          <a:prstGeom prst="rect">
            <a:avLst/>
          </a:prstGeom>
          <a:noFill/>
          <a:ln w="9525">
            <a:noFill/>
            <a:miter/>
          </a:ln>
        </p:spPr>
        <p:txBody>
          <a:bodyPr/>
          <a:lstStyle>
            <a:lvl1pPr marL="342900" indent="-342900">
              <a:defRPr sz="20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000" b="1">
                <a:solidFill>
                  <a:schemeClr val="tx1"/>
                </a:solidFill>
                <a:latin typeface="Times New Roman" panose="02020603050405020304" pitchFamily="18" charset="0"/>
                <a:ea typeface="宋体" panose="02010600030101010101" pitchFamily="2" charset="-122"/>
              </a:defRPr>
            </a:lvl2pPr>
            <a:lvl3pPr>
              <a:defRPr sz="2000" b="1">
                <a:solidFill>
                  <a:schemeClr val="tx1"/>
                </a:solidFill>
                <a:latin typeface="Times New Roman" panose="02020603050405020304" pitchFamily="18" charset="0"/>
                <a:ea typeface="宋体" panose="02010600030101010101" pitchFamily="2" charset="-122"/>
              </a:defRPr>
            </a:lvl3pPr>
            <a:lvl4pPr>
              <a:buFont typeface="Arial" panose="020B0604020202020204" pitchFamily="34" charset="0"/>
              <a:defRPr sz="2000" b="1">
                <a:solidFill>
                  <a:schemeClr val="tx1"/>
                </a:solidFill>
                <a:latin typeface="Times New Roman" panose="02020603050405020304" pitchFamily="18" charset="0"/>
                <a:ea typeface="宋体" panose="02010600030101010101" pitchFamily="2" charset="-122"/>
              </a:defRPr>
            </a:lvl4pPr>
            <a:lvl5pPr>
              <a:defRPr sz="2000" b="1">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en-US" altLang="zh-CN" sz="3200" b="0" i="0" u="none" strike="noStrike" kern="1200" cap="none" spc="0" normalizeH="0" baseline="0" noProof="0">
                <a:ln>
                  <a:noFill/>
                </a:ln>
                <a:solidFill>
                  <a:schemeClr val="accent2"/>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 </a:t>
            </a:r>
            <a:r>
              <a:rPr kumimoji="0" lang="en-US" altLang="zh-CN" sz="3200" b="0" i="0" u="none" strike="noStrike" kern="1200" cap="none" spc="0" normalizeH="0" baseline="0" noProof="0">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Armstrong</a:t>
            </a:r>
            <a:r>
              <a:rPr kumimoji="0" lang="zh-CN" altLang="en-US" sz="3200" b="0" i="0" u="none" strike="noStrike" kern="1200" cap="none" spc="0" normalizeH="0" baseline="0" noProof="0">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推理规则的正确性</a:t>
            </a:r>
          </a:p>
          <a:p>
            <a:pPr marL="342900" marR="0" lvl="0" indent="-342900" algn="l" defTabSz="914400" rtl="0" eaLnBrk="0" fontAlgn="base" latinLnBrk="0" hangingPunct="0">
              <a:lnSpc>
                <a:spcPct val="90000"/>
              </a:lnSpc>
              <a:spcBef>
                <a:spcPct val="20000"/>
              </a:spcBef>
              <a:spcAft>
                <a:spcPct val="0"/>
              </a:spcAft>
              <a:buClrTx/>
              <a:buSzTx/>
              <a:buFontTx/>
              <a:buNone/>
              <a:defRPr/>
            </a:pPr>
            <a:endParaRPr kumimoji="0" lang="zh-CN" altLang="en-US" sz="32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华文新魏" panose="02010800040101010101" pitchFamily="2" charset="-122"/>
              <a:cs typeface="+mn-cs"/>
            </a:endParaRPr>
          </a:p>
          <a:p>
            <a:pPr marL="342900" marR="0" lvl="0" indent="-342900" algn="l" defTabSz="914400" rtl="0" eaLnBrk="0" fontAlgn="base" latinLnBrk="0" hangingPunct="0">
              <a:lnSpc>
                <a:spcPct val="90000"/>
              </a:lnSpc>
              <a:spcBef>
                <a:spcPct val="20000"/>
              </a:spcBef>
              <a:spcAft>
                <a:spcPct val="0"/>
              </a:spcAft>
              <a:buClrTx/>
              <a:buSzTx/>
              <a:buFontTx/>
              <a:buNone/>
              <a:defRPr/>
            </a:pPr>
            <a:r>
              <a:rPr kumimoji="0" lang="zh-CN" altLang="en-US"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l</a:t>
            </a:r>
            <a:r>
              <a:rPr kumimoji="0" lang="zh-CN" altLang="en-US"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）自反律</a:t>
            </a:r>
          </a:p>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zh-CN" altLang="en-US"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设</a:t>
            </a:r>
            <a:r>
              <a:rPr kumimoji="0" lang="en-US" altLang="zh-CN" sz="2800" b="0" i="1"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Y</a:t>
            </a:r>
            <a:r>
              <a:rPr kumimoji="0" lang="en-US" altLang="zh-CN"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en-US" altLang="zh-CN"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en-US" altLang="zh-CN"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en-US" altLang="zh-CN" sz="2800" b="0" i="1"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X</a:t>
            </a:r>
            <a:r>
              <a:rPr kumimoji="0" lang="en-US" altLang="zh-CN"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en-US" altLang="zh-CN"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en-US" altLang="zh-CN"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en-US" altLang="zh-CN" sz="2800" b="0" i="1"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U</a:t>
            </a:r>
            <a:r>
              <a:rPr kumimoji="0" lang="en-US" altLang="zh-CN"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zh-CN" altLang="en-US"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p>
          <a:p>
            <a:pPr marL="742950" marR="0" lvl="1" indent="-285750" algn="l" defTabSz="914400" rtl="0" eaLnBrk="0" fontAlgn="base" latinLnBrk="0" hangingPunct="0">
              <a:lnSpc>
                <a:spcPct val="100000"/>
              </a:lnSpc>
              <a:spcBef>
                <a:spcPct val="20000"/>
              </a:spcBef>
              <a:spcAft>
                <a:spcPct val="0"/>
              </a:spcAft>
              <a:buClrTx/>
              <a:buSzTx/>
              <a:buFontTx/>
              <a:buNone/>
              <a:defRPr/>
            </a:pPr>
            <a:r>
              <a:rPr kumimoji="0" lang="zh-CN" altLang="en-US"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对</a:t>
            </a:r>
            <a:r>
              <a:rPr kumimoji="0" lang="en-US" altLang="zh-CN"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R &lt;U</a:t>
            </a:r>
            <a:r>
              <a:rPr kumimoji="0" lang="zh-CN" altLang="en-US"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F&gt;</a:t>
            </a:r>
            <a:r>
              <a:rPr kumimoji="0" lang="en-US"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zh-CN" altLang="en-US"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的任一关系</a:t>
            </a:r>
            <a:r>
              <a:rPr kumimoji="0" lang="en-US" altLang="zh-CN"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r</a:t>
            </a:r>
            <a:r>
              <a:rPr kumimoji="0" lang="zh-CN" altLang="en-US"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中的任意两个元组</a:t>
            </a:r>
            <a:r>
              <a:rPr kumimoji="0" lang="en-US" altLang="zh-CN"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a:t>
            </a:r>
            <a:r>
              <a:rPr kumimoji="0" lang="zh-CN" altLang="en-US"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s</a:t>
            </a:r>
            <a:r>
              <a:rPr kumimoji="0" lang="zh-CN" altLang="en-US"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p>
          <a:p>
            <a:pPr marL="742950" marR="0" lvl="1" indent="-285750" algn="l" defTabSz="914400" rtl="0" eaLnBrk="0" fontAlgn="base" latinLnBrk="0" hangingPunct="0">
              <a:lnSpc>
                <a:spcPct val="100000"/>
              </a:lnSpc>
              <a:spcBef>
                <a:spcPct val="20000"/>
              </a:spcBef>
              <a:spcAft>
                <a:spcPct val="0"/>
              </a:spcAft>
              <a:buClrTx/>
              <a:buSzTx/>
              <a:buFontTx/>
              <a:buNone/>
              <a:defRPr/>
            </a:pPr>
            <a:r>
              <a:rPr kumimoji="0" lang="zh-CN" altLang="en-US"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若</a:t>
            </a:r>
            <a:r>
              <a:rPr kumimoji="0" lang="en-US" altLang="zh-CN"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a:t>
            </a:r>
            <a:r>
              <a:rPr kumimoji="0" lang="en-US"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X</a:t>
            </a:r>
            <a:r>
              <a:rPr kumimoji="0" lang="en-US"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s</a:t>
            </a:r>
            <a:r>
              <a:rPr kumimoji="0" lang="en-US"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X</a:t>
            </a:r>
            <a:r>
              <a:rPr kumimoji="0" lang="en-US"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zh-CN" altLang="en-US"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，由于</a:t>
            </a:r>
            <a:r>
              <a:rPr kumimoji="0" lang="en-US" altLang="zh-CN"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Y</a:t>
            </a:r>
            <a:r>
              <a:rPr kumimoji="0" lang="en-US"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en-US"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en-US"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en-US" altLang="zh-CN"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X</a:t>
            </a:r>
            <a:r>
              <a:rPr kumimoji="0" lang="zh-CN" altLang="en-US"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，有</a:t>
            </a:r>
            <a:r>
              <a:rPr kumimoji="0" lang="en-US" altLang="zh-CN"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a:t>
            </a:r>
            <a:r>
              <a:rPr kumimoji="0" lang="en-US"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y</a:t>
            </a:r>
            <a:r>
              <a:rPr kumimoji="0" lang="en-US"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s</a:t>
            </a:r>
            <a:r>
              <a:rPr kumimoji="0" lang="en-US"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y</a:t>
            </a:r>
            <a:r>
              <a:rPr kumimoji="0" lang="en-US"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zh-CN" altLang="en-US"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p>
          <a:p>
            <a:pPr marL="742950" marR="0" lvl="1" indent="-285750" algn="l" defTabSz="914400" rtl="0" eaLnBrk="0" fontAlgn="base" latinLnBrk="0" hangingPunct="0">
              <a:lnSpc>
                <a:spcPct val="100000"/>
              </a:lnSpc>
              <a:spcBef>
                <a:spcPct val="20000"/>
              </a:spcBef>
              <a:spcAft>
                <a:spcPct val="0"/>
              </a:spcAft>
              <a:buClrTx/>
              <a:buSzTx/>
              <a:buFontTx/>
              <a:buNone/>
              <a:defRPr/>
            </a:pPr>
            <a:r>
              <a:rPr kumimoji="0" lang="zh-CN" altLang="en-US"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所以</a:t>
            </a:r>
            <a:r>
              <a:rPr kumimoji="0" lang="en-US" altLang="zh-CN"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X</a:t>
            </a:r>
            <a:r>
              <a:rPr kumimoji="0" lang="en-US"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Y</a:t>
            </a:r>
            <a:r>
              <a:rPr kumimoji="0" lang="zh-CN" altLang="en-US"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成立</a:t>
            </a:r>
            <a:r>
              <a:rPr kumimoji="0" lang="en-US"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p>
        </p:txBody>
      </p:sp>
      <p:sp>
        <p:nvSpPr>
          <p:cNvPr id="3"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函数依赖的公理系统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038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0038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0038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0038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00388">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0038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388" grpId="0" build="p" bldLvl="2"/>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2" name="Rectangle 4"/>
          <p:cNvSpPr/>
          <p:nvPr/>
        </p:nvSpPr>
        <p:spPr>
          <a:xfrm>
            <a:off x="990600" y="1828800"/>
            <a:ext cx="7772400" cy="4114800"/>
          </a:xfrm>
          <a:prstGeom prst="rect">
            <a:avLst/>
          </a:prstGeom>
          <a:noFill/>
          <a:ln w="9525">
            <a:noFill/>
            <a:miter/>
          </a:ln>
        </p:spPr>
        <p:txBody>
          <a:bodyPr/>
          <a:lstStyle>
            <a:lvl1pPr marL="342900" indent="-342900">
              <a:defRPr sz="20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000" b="1">
                <a:solidFill>
                  <a:schemeClr val="tx1"/>
                </a:solidFill>
                <a:latin typeface="Times New Roman" panose="02020603050405020304" pitchFamily="18" charset="0"/>
                <a:ea typeface="宋体" panose="02010600030101010101" pitchFamily="2" charset="-122"/>
              </a:defRPr>
            </a:lvl2pPr>
            <a:lvl3pPr>
              <a:defRPr sz="2000" b="1">
                <a:solidFill>
                  <a:schemeClr val="tx1"/>
                </a:solidFill>
                <a:latin typeface="Times New Roman" panose="02020603050405020304" pitchFamily="18" charset="0"/>
                <a:ea typeface="宋体" panose="02010600030101010101" pitchFamily="2" charset="-122"/>
              </a:defRPr>
            </a:lvl3pPr>
            <a:lvl4pPr>
              <a:buFont typeface="Arial" panose="020B0604020202020204" pitchFamily="34" charset="0"/>
              <a:defRPr sz="2000" b="1">
                <a:solidFill>
                  <a:schemeClr val="tx1"/>
                </a:solidFill>
                <a:latin typeface="Times New Roman" panose="02020603050405020304" pitchFamily="18" charset="0"/>
                <a:ea typeface="宋体" panose="02010600030101010101" pitchFamily="2" charset="-122"/>
              </a:defRPr>
            </a:lvl4pPr>
            <a:lvl5pPr>
              <a:defRPr sz="2000" b="1">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0" fontAlgn="base" latinLnBrk="0" hangingPunct="0">
              <a:lnSpc>
                <a:spcPct val="130000"/>
              </a:lnSpc>
              <a:spcBef>
                <a:spcPct val="20000"/>
              </a:spcBef>
              <a:spcAft>
                <a:spcPct val="0"/>
              </a:spcAft>
              <a:buClrTx/>
              <a:buSzTx/>
              <a:buFontTx/>
              <a:buNone/>
              <a:defRPr/>
            </a:pPr>
            <a:r>
              <a:rPr kumimoji="0" lang="en-US" altLang="zh-CN"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(2)</a:t>
            </a:r>
            <a:r>
              <a:rPr kumimoji="0" lang="zh-CN" altLang="en-US"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增广律</a:t>
            </a:r>
          </a:p>
          <a:p>
            <a:pPr marL="342900" marR="0" lvl="0" indent="-342900" algn="l" defTabSz="914400" rtl="0" eaLnBrk="0" fontAlgn="base" latinLnBrk="0" hangingPunct="0">
              <a:lnSpc>
                <a:spcPct val="130000"/>
              </a:lnSpc>
              <a:spcBef>
                <a:spcPct val="20000"/>
              </a:spcBef>
              <a:spcAft>
                <a:spcPct val="0"/>
              </a:spcAft>
              <a:buClrTx/>
              <a:buSzTx/>
              <a:buFontTx/>
              <a:buNone/>
              <a:defRPr/>
            </a:pPr>
            <a:r>
              <a:rPr kumimoji="0" lang="zh-CN" altLang="en-US"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设</a:t>
            </a:r>
            <a:r>
              <a:rPr kumimoji="0" lang="en-US" altLang="zh-CN" sz="2400" b="0" i="1"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X</a:t>
            </a: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Y</a:t>
            </a:r>
            <a:r>
              <a:rPr kumimoji="0" lang="zh-CN" altLang="en-US"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为</a:t>
            </a:r>
            <a:r>
              <a:rPr kumimoji="0" lang="en-US" altLang="zh-CN" sz="2400" b="0" i="1"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F</a:t>
            </a:r>
            <a:r>
              <a:rPr kumimoji="0" lang="zh-CN" altLang="en-US"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所蕴含，且</a:t>
            </a:r>
            <a:r>
              <a:rPr kumimoji="0" lang="en-US" altLang="zh-CN" sz="2400" b="0" i="1"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Z</a:t>
            </a: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en-US" altLang="zh-CN" sz="2400" b="0" i="1"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U</a:t>
            </a:r>
            <a:r>
              <a:rPr kumimoji="0" lang="zh-CN" altLang="en-US"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p>
          <a:p>
            <a:pPr marL="742950" marR="0" lvl="1" indent="-285750" algn="l" defTabSz="914400" rtl="0" eaLnBrk="0" fontAlgn="base" latinLnBrk="0" hangingPunct="0">
              <a:lnSpc>
                <a:spcPct val="130000"/>
              </a:lnSpc>
              <a:spcBef>
                <a:spcPct val="20000"/>
              </a:spcBef>
              <a:spcAft>
                <a:spcPct val="0"/>
              </a:spcAft>
              <a:buClrTx/>
              <a:buSzTx/>
              <a:buFontTx/>
              <a:buNone/>
              <a:defRPr/>
            </a:pPr>
            <a:r>
              <a:rPr kumimoji="0" lang="zh-CN" altLang="en-US"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设</a:t>
            </a:r>
            <a:r>
              <a:rPr kumimoji="0" lang="en-US" altLang="zh-CN"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R&lt;U</a:t>
            </a:r>
            <a:r>
              <a:rPr kumimoji="0" lang="zh-CN" altLang="en-US"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F&gt;</a:t>
            </a:r>
            <a:r>
              <a:rPr kumimoji="0" lang="en-US"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zh-CN" altLang="en-US"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的任一关系</a:t>
            </a:r>
            <a:r>
              <a:rPr kumimoji="0" lang="en-US" altLang="zh-CN"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r</a:t>
            </a:r>
            <a:r>
              <a:rPr kumimoji="0" lang="zh-CN" altLang="en-US"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中任意的两个元组</a:t>
            </a:r>
            <a:r>
              <a:rPr kumimoji="0" lang="en-US" altLang="zh-CN"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a:t>
            </a:r>
            <a:r>
              <a:rPr kumimoji="0" lang="zh-CN" altLang="en-US"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s</a:t>
            </a:r>
            <a:r>
              <a:rPr kumimoji="0" lang="zh-CN" altLang="en-US"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p>
          <a:p>
            <a:pPr marL="742950" marR="0" lvl="1" indent="-285750" algn="l" defTabSz="914400" rtl="0" eaLnBrk="0" fontAlgn="base" latinLnBrk="0" hangingPunct="0">
              <a:lnSpc>
                <a:spcPct val="130000"/>
              </a:lnSpc>
              <a:spcBef>
                <a:spcPct val="20000"/>
              </a:spcBef>
              <a:spcAft>
                <a:spcPct val="0"/>
              </a:spcAft>
              <a:buClrTx/>
              <a:buSzTx/>
              <a:buFontTx/>
              <a:buNone/>
              <a:defRPr/>
            </a:pPr>
            <a:r>
              <a:rPr kumimoji="0" lang="zh-CN" altLang="en-US"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若</a:t>
            </a:r>
            <a:r>
              <a:rPr kumimoji="0" lang="en-US" altLang="zh-CN"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a:t>
            </a:r>
            <a:r>
              <a:rPr kumimoji="0" lang="en-US"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XZ</a:t>
            </a:r>
            <a:r>
              <a:rPr kumimoji="0" lang="en-US"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s</a:t>
            </a:r>
            <a:r>
              <a:rPr kumimoji="0" lang="en-US"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XZ</a:t>
            </a:r>
            <a:r>
              <a:rPr kumimoji="0" lang="en-US"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zh-CN" altLang="en-US"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，则有</a:t>
            </a:r>
            <a:r>
              <a:rPr kumimoji="0" lang="en-US" altLang="zh-CN"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a:t>
            </a:r>
            <a:r>
              <a:rPr kumimoji="0" lang="en-US"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X</a:t>
            </a:r>
            <a:r>
              <a:rPr kumimoji="0" lang="en-US"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s</a:t>
            </a:r>
            <a:r>
              <a:rPr kumimoji="0" lang="en-US"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X</a:t>
            </a:r>
            <a:r>
              <a:rPr kumimoji="0" lang="en-US"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zh-CN" altLang="en-US"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和</a:t>
            </a:r>
            <a:r>
              <a:rPr kumimoji="0" lang="en-US" altLang="zh-CN"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a:t>
            </a:r>
            <a:r>
              <a:rPr kumimoji="0" lang="en-US"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Z</a:t>
            </a:r>
            <a:r>
              <a:rPr kumimoji="0" lang="en-US"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s</a:t>
            </a:r>
            <a:r>
              <a:rPr kumimoji="0" lang="en-US"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Z</a:t>
            </a:r>
            <a:r>
              <a:rPr kumimoji="0" lang="en-US"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zh-CN" altLang="en-US"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p>
          <a:p>
            <a:pPr marL="742950" marR="0" lvl="1" indent="-285750" algn="l" defTabSz="914400" rtl="0" eaLnBrk="0" fontAlgn="base" latinLnBrk="0" hangingPunct="0">
              <a:lnSpc>
                <a:spcPct val="130000"/>
              </a:lnSpc>
              <a:spcBef>
                <a:spcPct val="20000"/>
              </a:spcBef>
              <a:spcAft>
                <a:spcPct val="0"/>
              </a:spcAft>
              <a:buClrTx/>
              <a:buSzTx/>
              <a:buFontTx/>
              <a:buNone/>
              <a:defRPr/>
            </a:pPr>
            <a:r>
              <a:rPr kumimoji="0" lang="zh-CN" altLang="en-US"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由</a:t>
            </a:r>
            <a:r>
              <a:rPr kumimoji="0" lang="en-US" altLang="zh-CN"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X</a:t>
            </a:r>
            <a:r>
              <a:rPr kumimoji="0" lang="en-US"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Y</a:t>
            </a:r>
            <a:r>
              <a:rPr kumimoji="0" lang="zh-CN" altLang="en-US"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，于是有</a:t>
            </a:r>
            <a:r>
              <a:rPr kumimoji="0" lang="en-US" altLang="zh-CN"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a:t>
            </a:r>
            <a:r>
              <a:rPr kumimoji="0" lang="en-US"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Y</a:t>
            </a:r>
            <a:r>
              <a:rPr kumimoji="0" lang="en-US"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s</a:t>
            </a:r>
            <a:r>
              <a:rPr kumimoji="0" lang="en-US"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Y</a:t>
            </a:r>
            <a:r>
              <a:rPr kumimoji="0" lang="en-US"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zh-CN" altLang="en-US"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，所以</a:t>
            </a:r>
            <a:r>
              <a:rPr kumimoji="0" lang="en-US" altLang="zh-CN"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a:t>
            </a:r>
            <a:r>
              <a:rPr kumimoji="0" lang="en-US"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YZ</a:t>
            </a:r>
            <a:r>
              <a:rPr kumimoji="0" lang="en-US"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s</a:t>
            </a:r>
            <a:r>
              <a:rPr kumimoji="0" lang="en-US"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YZ</a:t>
            </a:r>
            <a:r>
              <a:rPr kumimoji="0" lang="en-US"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zh-CN" altLang="en-US"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，所以</a:t>
            </a:r>
            <a:r>
              <a:rPr kumimoji="0" lang="en-US" altLang="zh-CN"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XZ</a:t>
            </a:r>
            <a:r>
              <a:rPr kumimoji="0" lang="en-US"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YZ</a:t>
            </a:r>
            <a:r>
              <a:rPr kumimoji="0" lang="zh-CN" altLang="en-US"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为</a:t>
            </a:r>
            <a:r>
              <a:rPr kumimoji="0" lang="en-US" altLang="zh-CN"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F</a:t>
            </a:r>
            <a:r>
              <a:rPr kumimoji="0" lang="zh-CN" altLang="en-US"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所蕴含</a:t>
            </a:r>
            <a:r>
              <a:rPr kumimoji="0" lang="en-US"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p>
        </p:txBody>
      </p:sp>
      <p:sp>
        <p:nvSpPr>
          <p:cNvPr id="3"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函数依赖的公理系统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14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014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014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014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014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412" grpId="0" build="p" bldLvl="2"/>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2" name="Rectangle 4"/>
          <p:cNvSpPr>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p:spPr>
        <p:txBody>
          <a:bodyPr anchor="ct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n-cs"/>
              </a:rPr>
              <a:t>逻辑数据库设计</a:t>
            </a:r>
          </a:p>
        </p:txBody>
      </p:sp>
      <p:sp>
        <p:nvSpPr>
          <p:cNvPr id="25603" name="Rectangle 5"/>
          <p:cNvSpPr/>
          <p:nvPr/>
        </p:nvSpPr>
        <p:spPr>
          <a:xfrm>
            <a:off x="381000" y="1600200"/>
            <a:ext cx="8229600" cy="4525963"/>
          </a:xfrm>
          <a:prstGeom prst="rect">
            <a:avLst/>
          </a:prstGeom>
          <a:no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逻辑数据库设计的步骤</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形成初始关系数据库模式</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C0C0C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关系模式规范化</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C0C0C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关系模式优化</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C0C0C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定义关系上的完整性和安全性约束</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C0C0C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子模式定义</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C0C0C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性能估计</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6" name="Rectangle 4"/>
          <p:cNvSpPr/>
          <p:nvPr/>
        </p:nvSpPr>
        <p:spPr>
          <a:xfrm>
            <a:off x="990600" y="1341438"/>
            <a:ext cx="7772400" cy="4114800"/>
          </a:xfrm>
          <a:prstGeom prst="rect">
            <a:avLst/>
          </a:prstGeom>
          <a:noFill/>
          <a:ln w="9525">
            <a:noFill/>
            <a:miter/>
          </a:ln>
        </p:spPr>
        <p:txBody>
          <a:bodyPr/>
          <a:lstStyle>
            <a:lvl1pPr marL="342900" indent="-342900">
              <a:defRPr sz="20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000" b="1">
                <a:solidFill>
                  <a:schemeClr val="tx1"/>
                </a:solidFill>
                <a:latin typeface="Times New Roman" panose="02020603050405020304" pitchFamily="18" charset="0"/>
                <a:ea typeface="宋体" panose="02010600030101010101" pitchFamily="2" charset="-122"/>
              </a:defRPr>
            </a:lvl2pPr>
            <a:lvl3pPr>
              <a:defRPr sz="2000" b="1">
                <a:solidFill>
                  <a:schemeClr val="tx1"/>
                </a:solidFill>
                <a:latin typeface="Times New Roman" panose="02020603050405020304" pitchFamily="18" charset="0"/>
                <a:ea typeface="宋体" panose="02010600030101010101" pitchFamily="2" charset="-122"/>
              </a:defRPr>
            </a:lvl3pPr>
            <a:lvl4pPr>
              <a:buFont typeface="Arial" panose="020B0604020202020204" pitchFamily="34" charset="0"/>
              <a:defRPr sz="2000" b="1">
                <a:solidFill>
                  <a:schemeClr val="tx1"/>
                </a:solidFill>
                <a:latin typeface="Times New Roman" panose="02020603050405020304" pitchFamily="18" charset="0"/>
                <a:ea typeface="宋体" panose="02010600030101010101" pitchFamily="2" charset="-122"/>
              </a:defRPr>
            </a:lvl4pPr>
            <a:lvl5pPr>
              <a:defRPr sz="2000" b="1">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0" fontAlgn="base" latinLnBrk="0" hangingPunct="0">
              <a:lnSpc>
                <a:spcPct val="90000"/>
              </a:lnSpc>
              <a:spcBef>
                <a:spcPct val="20000"/>
              </a:spcBef>
              <a:spcAft>
                <a:spcPct val="0"/>
              </a:spcAft>
              <a:buClrTx/>
              <a:buSzTx/>
              <a:buFontTx/>
              <a:buNone/>
              <a:defRPr/>
            </a:pPr>
            <a:r>
              <a:rPr kumimoji="0" lang="en-US" altLang="zh-CN"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(3) </a:t>
            </a:r>
            <a:r>
              <a:rPr kumimoji="0" lang="zh-CN" altLang="en-US"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传递律</a:t>
            </a:r>
          </a:p>
          <a:p>
            <a:pPr marL="342900" marR="0" lvl="0" indent="-342900" algn="l" defTabSz="914400" rtl="0" eaLnBrk="0" fontAlgn="base" latinLnBrk="0" hangingPunct="0">
              <a:lnSpc>
                <a:spcPct val="120000"/>
              </a:lnSpc>
              <a:spcBef>
                <a:spcPct val="20000"/>
              </a:spcBef>
              <a:spcAft>
                <a:spcPct val="0"/>
              </a:spcAft>
              <a:buClrTx/>
              <a:buSzTx/>
              <a:buFontTx/>
              <a:buNone/>
              <a:defRPr/>
            </a:pPr>
            <a:r>
              <a:rPr kumimoji="0" lang="zh-CN" altLang="en-US"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设</a:t>
            </a:r>
            <a:r>
              <a:rPr kumimoji="0" lang="en-US" altLang="zh-CN" sz="2800" b="0" i="1"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X</a:t>
            </a:r>
            <a:r>
              <a:rPr kumimoji="0" lang="en-US" altLang="zh-CN"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800" b="0" i="1"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Y</a:t>
            </a:r>
            <a:r>
              <a:rPr kumimoji="0" lang="zh-CN" altLang="en-US"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及</a:t>
            </a:r>
            <a:r>
              <a:rPr kumimoji="0" lang="en-US" altLang="zh-CN" sz="2800" b="0" i="1"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Y</a:t>
            </a:r>
            <a:r>
              <a:rPr kumimoji="0" lang="en-US" altLang="zh-CN"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800" b="0" i="1"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Z</a:t>
            </a:r>
            <a:r>
              <a:rPr kumimoji="0" lang="zh-CN" altLang="en-US"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为</a:t>
            </a:r>
            <a:r>
              <a:rPr kumimoji="0" lang="en-US" altLang="zh-CN" sz="2800" b="0" i="1"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F</a:t>
            </a:r>
            <a:r>
              <a:rPr kumimoji="0" lang="zh-CN" altLang="en-US"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所蕴含。</a:t>
            </a:r>
          </a:p>
          <a:p>
            <a:pPr marL="742950" marR="0" lvl="1" indent="-285750" algn="l" defTabSz="914400" rtl="0" eaLnBrk="0" fontAlgn="base" latinLnBrk="0" hangingPunct="0">
              <a:lnSpc>
                <a:spcPct val="120000"/>
              </a:lnSpc>
              <a:spcBef>
                <a:spcPct val="20000"/>
              </a:spcBef>
              <a:spcAft>
                <a:spcPct val="0"/>
              </a:spcAft>
              <a:buClrTx/>
              <a:buSzTx/>
              <a:buFontTx/>
              <a:buNone/>
              <a:defRPr/>
            </a:pPr>
            <a:r>
              <a:rPr kumimoji="0" lang="zh-CN" altLang="en-US"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对</a:t>
            </a:r>
            <a:r>
              <a:rPr kumimoji="0" lang="en-US" altLang="zh-CN"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R&lt;U</a:t>
            </a:r>
            <a:r>
              <a:rPr kumimoji="0" lang="zh-CN" altLang="en-US"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F&gt;</a:t>
            </a:r>
            <a:r>
              <a:rPr kumimoji="0" lang="en-US"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zh-CN" altLang="en-US"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的任一关系</a:t>
            </a:r>
            <a:r>
              <a:rPr kumimoji="0" lang="en-US"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r</a:t>
            </a:r>
            <a:r>
              <a:rPr kumimoji="0" lang="zh-CN" altLang="en-US"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中的任意两个元组</a:t>
            </a:r>
            <a:r>
              <a:rPr kumimoji="0" lang="en-US" altLang="zh-CN"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a:t>
            </a:r>
            <a:r>
              <a:rPr kumimoji="0" lang="zh-CN" altLang="en-US"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s</a:t>
            </a:r>
            <a:r>
              <a:rPr kumimoji="0" lang="zh-CN" altLang="en-US"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p>
          <a:p>
            <a:pPr marL="742950" marR="0" lvl="1" indent="-285750" algn="l" defTabSz="914400" rtl="0" eaLnBrk="0" fontAlgn="base" latinLnBrk="0" hangingPunct="0">
              <a:lnSpc>
                <a:spcPct val="120000"/>
              </a:lnSpc>
              <a:spcBef>
                <a:spcPct val="20000"/>
              </a:spcBef>
              <a:spcAft>
                <a:spcPct val="0"/>
              </a:spcAft>
              <a:buClrTx/>
              <a:buSzTx/>
              <a:buFontTx/>
              <a:buNone/>
              <a:defRPr/>
            </a:pPr>
            <a:r>
              <a:rPr kumimoji="0" lang="zh-CN" altLang="en-US"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若</a:t>
            </a:r>
            <a:r>
              <a:rPr kumimoji="0" lang="en-US" altLang="zh-CN"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a:t>
            </a:r>
            <a:r>
              <a:rPr kumimoji="0" lang="en-US"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X</a:t>
            </a:r>
            <a:r>
              <a:rPr kumimoji="0" lang="en-US"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s</a:t>
            </a:r>
            <a:r>
              <a:rPr kumimoji="0" lang="en-US"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X</a:t>
            </a:r>
            <a:r>
              <a:rPr kumimoji="0" lang="en-US"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zh-CN" altLang="en-US"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，由于</a:t>
            </a:r>
            <a:r>
              <a:rPr kumimoji="0" lang="en-US" altLang="zh-CN"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X</a:t>
            </a:r>
            <a:r>
              <a:rPr kumimoji="0" lang="en-US"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Y</a:t>
            </a:r>
            <a:r>
              <a:rPr kumimoji="0" lang="zh-CN" altLang="en-US"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，有</a:t>
            </a:r>
            <a:r>
              <a:rPr kumimoji="0" lang="en-US" altLang="zh-CN"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a:t>
            </a:r>
            <a:r>
              <a:rPr kumimoji="0" lang="en-US"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Y</a:t>
            </a:r>
            <a:r>
              <a:rPr kumimoji="0" lang="en-US"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s</a:t>
            </a:r>
            <a:r>
              <a:rPr kumimoji="0" lang="en-US"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Y</a:t>
            </a:r>
            <a:r>
              <a:rPr kumimoji="0" lang="en-US"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zh-CN" altLang="en-US"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p>
          <a:p>
            <a:pPr marL="742950" marR="0" lvl="1" indent="-285750" algn="l" defTabSz="914400" rtl="0" eaLnBrk="0" fontAlgn="base" latinLnBrk="0" hangingPunct="0">
              <a:lnSpc>
                <a:spcPct val="120000"/>
              </a:lnSpc>
              <a:spcBef>
                <a:spcPct val="20000"/>
              </a:spcBef>
              <a:spcAft>
                <a:spcPct val="0"/>
              </a:spcAft>
              <a:buClrTx/>
              <a:buSzTx/>
              <a:buFontTx/>
              <a:buNone/>
              <a:defRPr/>
            </a:pPr>
            <a:r>
              <a:rPr kumimoji="0" lang="zh-CN" altLang="en-US"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再由</a:t>
            </a:r>
            <a:r>
              <a:rPr kumimoji="0" lang="en-US" altLang="zh-CN"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Y</a:t>
            </a:r>
            <a:r>
              <a:rPr kumimoji="0" lang="en-US"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Z</a:t>
            </a:r>
            <a:r>
              <a:rPr kumimoji="0" lang="zh-CN" altLang="en-US"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，有</a:t>
            </a:r>
            <a:r>
              <a:rPr kumimoji="0" lang="en-US" altLang="zh-CN"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a:t>
            </a:r>
            <a:r>
              <a:rPr kumimoji="0" lang="en-US"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Z</a:t>
            </a:r>
            <a:r>
              <a:rPr kumimoji="0" lang="en-US"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s</a:t>
            </a:r>
            <a:r>
              <a:rPr kumimoji="0" lang="en-US"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Z</a:t>
            </a:r>
            <a:r>
              <a:rPr kumimoji="0" lang="en-US"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zh-CN" altLang="en-US"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，所以</a:t>
            </a:r>
            <a:r>
              <a:rPr kumimoji="0" lang="en-US" altLang="zh-CN"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X</a:t>
            </a:r>
            <a:r>
              <a:rPr kumimoji="0" lang="en-US"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Z</a:t>
            </a:r>
            <a:r>
              <a:rPr kumimoji="0" lang="zh-CN" altLang="en-US"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为</a:t>
            </a:r>
            <a:r>
              <a:rPr kumimoji="0" lang="en-US" altLang="zh-CN"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F</a:t>
            </a:r>
            <a:r>
              <a:rPr kumimoji="0" lang="zh-CN" altLang="en-US"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所蕴含</a:t>
            </a:r>
            <a:r>
              <a:rPr kumimoji="0" lang="en-US"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p>
        </p:txBody>
      </p:sp>
      <p:sp>
        <p:nvSpPr>
          <p:cNvPr id="3"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函数依赖的公理系统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243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0243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0243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0243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0243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2436" grpId="0" build="p" bldLvl="2"/>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p:cNvSpPr>
            <a:spLocks noGrp="1"/>
          </p:cNvSpPr>
          <p:nvPr>
            <p:ph type="subTitle" idx="1"/>
          </p:nvPr>
        </p:nvSpPr>
        <p:spPr>
          <a:xfrm>
            <a:off x="395288" y="1412875"/>
            <a:ext cx="8229600" cy="604838"/>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导出规则</a:t>
            </a:r>
          </a:p>
        </p:txBody>
      </p:sp>
      <p:sp>
        <p:nvSpPr>
          <p:cNvPr id="403460" name="Rectangle 4"/>
          <p:cNvSpPr/>
          <p:nvPr/>
        </p:nvSpPr>
        <p:spPr>
          <a:xfrm>
            <a:off x="900113" y="2060575"/>
            <a:ext cx="7772400" cy="4408488"/>
          </a:xfrm>
          <a:prstGeom prst="rect">
            <a:avLst/>
          </a:prstGeom>
          <a:noFill/>
          <a:ln w="9525">
            <a:noFill/>
            <a:miter/>
          </a:ln>
        </p:spPr>
        <p:txBody>
          <a:bodyPr/>
          <a:lstStyle>
            <a:lvl1pPr marL="342900" indent="-342900">
              <a:defRPr sz="20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000" b="1">
                <a:solidFill>
                  <a:schemeClr val="tx1"/>
                </a:solidFill>
                <a:latin typeface="Times New Roman" panose="02020603050405020304" pitchFamily="18" charset="0"/>
                <a:ea typeface="宋体" panose="02010600030101010101" pitchFamily="2" charset="-122"/>
              </a:defRPr>
            </a:lvl2pPr>
            <a:lvl3pPr>
              <a:defRPr sz="2000" b="1">
                <a:solidFill>
                  <a:schemeClr val="tx1"/>
                </a:solidFill>
                <a:latin typeface="Times New Roman" panose="02020603050405020304" pitchFamily="18" charset="0"/>
                <a:ea typeface="宋体" panose="02010600030101010101" pitchFamily="2" charset="-122"/>
              </a:defRPr>
            </a:lvl3pPr>
            <a:lvl4pPr>
              <a:buFont typeface="Arial" panose="020B0604020202020204" pitchFamily="34" charset="0"/>
              <a:defRPr sz="2000" b="1">
                <a:solidFill>
                  <a:schemeClr val="tx1"/>
                </a:solidFill>
                <a:latin typeface="Times New Roman" panose="02020603050405020304" pitchFamily="18" charset="0"/>
                <a:ea typeface="宋体" panose="02010600030101010101" pitchFamily="2" charset="-122"/>
              </a:defRPr>
            </a:lvl4pPr>
            <a:lvl5pPr>
              <a:defRPr sz="2000" b="1">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en-US" altLang="zh-CN" sz="2800" b="0" i="0" u="none" strike="noStrike" kern="1200" cap="none" spc="0" normalizeH="0" baseline="0" noProof="0">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1.</a:t>
            </a:r>
            <a:r>
              <a:rPr kumimoji="0" lang="zh-CN" altLang="en-US" sz="2800" b="0" i="0" u="none" strike="noStrike" kern="1200" cap="none" spc="0" normalizeH="0" baseline="0" noProof="0">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根据</a:t>
            </a:r>
            <a:r>
              <a:rPr kumimoji="0" lang="en-US" altLang="zh-CN" sz="2800" b="0" i="0" u="none" strike="noStrike" kern="1200" cap="none" spc="0" normalizeH="0" baseline="0" noProof="0">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A1</a:t>
            </a:r>
            <a:r>
              <a:rPr kumimoji="0" lang="zh-CN" altLang="en-US" sz="2800" b="0" i="0" u="none" strike="noStrike" kern="1200" cap="none" spc="0" normalizeH="0" baseline="0" noProof="0">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800" b="0" i="0" u="none" strike="noStrike" kern="1200" cap="none" spc="0" normalizeH="0" baseline="0" noProof="0">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A2</a:t>
            </a:r>
            <a:r>
              <a:rPr kumimoji="0" lang="zh-CN" altLang="en-US" sz="2800" b="0" i="0" u="none" strike="noStrike" kern="1200" cap="none" spc="0" normalizeH="0" baseline="0" noProof="0">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800" b="0" i="0" u="none" strike="noStrike" kern="1200" cap="none" spc="0" normalizeH="0" baseline="0" noProof="0">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A3</a:t>
            </a:r>
            <a:r>
              <a:rPr kumimoji="0" lang="zh-CN" altLang="en-US" sz="2800" b="0" i="0" u="none" strike="noStrike" kern="1200" cap="none" spc="0" normalizeH="0" baseline="0" noProof="0">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这三条推理规则可以得到下面三条推理规则：</a:t>
            </a:r>
          </a:p>
          <a:p>
            <a:pPr marL="742950" marR="0" lvl="1" indent="-285750" algn="l" defTabSz="914400" rtl="0" eaLnBrk="0" fontAlgn="base" latinLnBrk="0" hangingPunct="0">
              <a:lnSpc>
                <a:spcPct val="140000"/>
              </a:lnSpc>
              <a:spcBef>
                <a:spcPct val="20000"/>
              </a:spcBef>
              <a:spcAft>
                <a:spcPct val="0"/>
              </a:spcAft>
              <a:buClrTx/>
              <a:buSzTx/>
              <a:buFontTx/>
              <a:buChar char="–"/>
              <a:defRPr/>
            </a:pPr>
            <a:r>
              <a:rPr kumimoji="0" lang="zh-CN" altLang="en-US" sz="2800" b="0" i="0"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zh-CN" altLang="en-US" sz="2400" b="0" i="0"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合并规则：由</a:t>
            </a:r>
            <a:r>
              <a:rPr kumimoji="0" lang="en-US" altLang="zh-CN" sz="2400" b="0" i="1"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X</a:t>
            </a:r>
            <a:r>
              <a:rPr kumimoji="0" lang="en-US" altLang="zh-CN" sz="2400" b="0" i="0"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Y</a:t>
            </a:r>
            <a:r>
              <a:rPr kumimoji="0" lang="zh-CN" altLang="en-US" sz="2400" b="0" i="0"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X</a:t>
            </a:r>
            <a:r>
              <a:rPr kumimoji="0" lang="en-US" altLang="zh-CN" sz="2400" b="0" i="0"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Z</a:t>
            </a:r>
            <a:r>
              <a:rPr kumimoji="0" lang="zh-CN" altLang="en-US" sz="2400" b="0" i="0"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，有</a:t>
            </a:r>
            <a:r>
              <a:rPr kumimoji="0" lang="en-US" altLang="zh-CN" sz="2400" b="0" i="1"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X</a:t>
            </a:r>
            <a:r>
              <a:rPr kumimoji="0" lang="en-US" altLang="zh-CN" sz="2400" b="0" i="0"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YZ</a:t>
            </a:r>
            <a:r>
              <a:rPr kumimoji="0" lang="zh-CN" altLang="en-US" sz="2400" b="0" i="0"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p>
          <a:p>
            <a:pPr marL="742950" marR="0" lvl="1" indent="-285750" algn="l" defTabSz="914400" rtl="0" eaLnBrk="0" fontAlgn="base" latinLnBrk="0" hangingPunct="0">
              <a:lnSpc>
                <a:spcPct val="140000"/>
              </a:lnSpc>
              <a:spcBef>
                <a:spcPct val="0"/>
              </a:spcBef>
              <a:spcAft>
                <a:spcPct val="0"/>
              </a:spcAft>
              <a:buClrTx/>
              <a:buSzTx/>
              <a:buFontTx/>
              <a:buNone/>
              <a:defRPr/>
            </a:pPr>
            <a:r>
              <a:rPr kumimoji="0" lang="zh-CN" altLang="en-US" sz="2000" b="0" i="0"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en-US" altLang="zh-CN" sz="2000" b="0" i="0"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A2</a:t>
            </a:r>
            <a:r>
              <a:rPr kumimoji="0" lang="zh-CN" altLang="en-US" sz="2000" b="0" i="0"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en-US" altLang="zh-CN" sz="2000" b="0" i="0"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A3</a:t>
            </a:r>
            <a:r>
              <a:rPr kumimoji="0" lang="zh-CN" altLang="en-US" sz="2000" b="0" i="0"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en-US" altLang="zh-CN" sz="2000" b="0" i="1"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X</a:t>
            </a:r>
            <a:r>
              <a:rPr kumimoji="0" lang="en-US" altLang="zh-CN" sz="2000" b="0" i="0"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000" b="0" i="1"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Y X </a:t>
            </a:r>
            <a:r>
              <a:rPr kumimoji="0" lang="zh-CN" altLang="en-US" sz="2000" b="0" i="0"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000" b="0" i="1"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XY </a:t>
            </a:r>
            <a:r>
              <a:rPr kumimoji="0" lang="en-US" altLang="zh-CN" sz="2000" b="0" i="0"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000" b="0" i="1"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ZY</a:t>
            </a:r>
            <a:r>
              <a:rPr kumimoji="0" lang="en-US" altLang="zh-CN" sz="2400" b="0" i="1"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endParaRPr kumimoji="0" lang="en-US" altLang="zh-CN" sz="2400" b="0" i="0"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742950" marR="0" lvl="1" indent="-285750" algn="l" defTabSz="914400" rtl="0" eaLnBrk="0" fontAlgn="base" latinLnBrk="0" hangingPunct="0">
              <a:lnSpc>
                <a:spcPct val="140000"/>
              </a:lnSpc>
              <a:spcBef>
                <a:spcPct val="20000"/>
              </a:spcBef>
              <a:spcAft>
                <a:spcPct val="0"/>
              </a:spcAft>
              <a:buClrTx/>
              <a:buSzTx/>
              <a:buFontTx/>
              <a:buChar char="–"/>
              <a:defRPr/>
            </a:pPr>
            <a:r>
              <a:rPr kumimoji="0" lang="en-US" altLang="zh-CN" sz="2400" b="0" i="0"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zh-CN" altLang="en-US" sz="2400" b="0" i="0"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伪传递规则：由</a:t>
            </a:r>
            <a:r>
              <a:rPr kumimoji="0" lang="en-US" altLang="zh-CN" sz="2400" b="0" i="1"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X</a:t>
            </a:r>
            <a:r>
              <a:rPr kumimoji="0" lang="en-US" altLang="zh-CN" sz="2400" b="0" i="0"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Y</a:t>
            </a:r>
            <a:r>
              <a:rPr kumimoji="0" lang="zh-CN" altLang="en-US" sz="2400" b="0" i="0"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WY</a:t>
            </a:r>
            <a:r>
              <a:rPr kumimoji="0" lang="en-US" altLang="zh-CN" sz="2400" b="0" i="0"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Z</a:t>
            </a:r>
            <a:r>
              <a:rPr kumimoji="0" lang="zh-CN" altLang="en-US" sz="2400" b="0" i="0"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，有</a:t>
            </a:r>
            <a:r>
              <a:rPr kumimoji="0" lang="en-US" altLang="zh-CN" sz="2400" b="0" i="1"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XW</a:t>
            </a:r>
            <a:r>
              <a:rPr kumimoji="0" lang="en-US" altLang="zh-CN" sz="2400" b="0" i="0"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Z</a:t>
            </a:r>
            <a:r>
              <a:rPr kumimoji="0" lang="zh-CN" altLang="en-US" sz="2400" b="0" i="0"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p>
          <a:p>
            <a:pPr marL="742950" marR="0" lvl="1" indent="-285750" algn="l" defTabSz="914400" rtl="0" eaLnBrk="0" fontAlgn="base" latinLnBrk="0" hangingPunct="0">
              <a:lnSpc>
                <a:spcPct val="140000"/>
              </a:lnSpc>
              <a:spcBef>
                <a:spcPct val="0"/>
              </a:spcBef>
              <a:spcAft>
                <a:spcPct val="0"/>
              </a:spcAft>
              <a:buClrTx/>
              <a:buSzTx/>
              <a:buFontTx/>
              <a:buNone/>
              <a:defRPr/>
            </a:pPr>
            <a:r>
              <a:rPr kumimoji="0" lang="zh-CN" altLang="en-US" sz="2400" b="0" i="0"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zh-CN" altLang="en-US" sz="2000" b="0" i="0"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000" b="0" i="0"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A2</a:t>
            </a:r>
            <a:r>
              <a:rPr kumimoji="0" lang="zh-CN" altLang="en-US" sz="2000" b="0" i="0"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en-US" altLang="zh-CN" sz="2000" b="0" i="0"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A3</a:t>
            </a:r>
            <a:r>
              <a:rPr kumimoji="0" lang="zh-CN" altLang="en-US" sz="2000" b="0" i="0"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en-US" altLang="zh-CN" sz="2000" b="0" i="1"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XW</a:t>
            </a:r>
            <a:r>
              <a:rPr kumimoji="0" lang="en-US" altLang="zh-CN" sz="2000" b="0" i="0"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000" b="0" i="1"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YW</a:t>
            </a:r>
            <a:r>
              <a:rPr kumimoji="0" lang="en-US" altLang="zh-CN" sz="2000" b="0" i="0"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000" b="0" i="1"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Z</a:t>
            </a:r>
            <a:endParaRPr kumimoji="0" lang="en-US" altLang="zh-CN" sz="2000" b="0" i="0"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742950" marR="0" lvl="1" indent="-285750" algn="l" defTabSz="914400" rtl="0" eaLnBrk="0" fontAlgn="base" latinLnBrk="0" hangingPunct="0">
              <a:lnSpc>
                <a:spcPct val="140000"/>
              </a:lnSpc>
              <a:spcBef>
                <a:spcPct val="20000"/>
              </a:spcBef>
              <a:spcAft>
                <a:spcPct val="0"/>
              </a:spcAft>
              <a:buClrTx/>
              <a:buSzTx/>
              <a:buFontTx/>
              <a:buChar char="–"/>
              <a:defRPr/>
            </a:pPr>
            <a:r>
              <a:rPr kumimoji="0" lang="en-US" altLang="zh-CN" sz="2400" b="0" i="0"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zh-CN" altLang="en-US" sz="2400" b="0" i="0"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分解规则：由</a:t>
            </a:r>
            <a:r>
              <a:rPr kumimoji="0" lang="en-US" altLang="zh-CN" sz="2400" b="0" i="1"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X</a:t>
            </a:r>
            <a:r>
              <a:rPr kumimoji="0" lang="en-US" altLang="zh-CN" sz="2400" b="0" i="0"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Y</a:t>
            </a:r>
            <a:r>
              <a:rPr kumimoji="0" lang="zh-CN" altLang="en-US" sz="2400" b="0" i="0"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及</a:t>
            </a:r>
            <a:r>
              <a:rPr kumimoji="0" lang="en-US" altLang="zh-CN" sz="2400" b="0" i="1"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Z</a:t>
            </a:r>
            <a:r>
              <a:rPr kumimoji="0" lang="en-US" altLang="zh-CN" sz="2400" b="0" i="0"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en-US" altLang="zh-CN" sz="2400" b="0" i="1"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Y</a:t>
            </a:r>
            <a:r>
              <a:rPr kumimoji="0" lang="zh-CN" altLang="en-US" sz="2400" b="0" i="0"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，有</a:t>
            </a:r>
            <a:r>
              <a:rPr kumimoji="0" lang="en-US" altLang="zh-CN" sz="2400" b="0" i="1"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X</a:t>
            </a:r>
            <a:r>
              <a:rPr kumimoji="0" lang="en-US" altLang="zh-CN" sz="2400" b="0" i="0"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Z</a:t>
            </a:r>
            <a:r>
              <a:rPr kumimoji="0" lang="zh-CN" altLang="en-US" sz="2400" b="0" i="0"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p>
          <a:p>
            <a:pPr marL="742950" marR="0" lvl="1" indent="-285750" algn="l" defTabSz="914400" rtl="0" eaLnBrk="0" fontAlgn="base" latinLnBrk="0" hangingPunct="0">
              <a:lnSpc>
                <a:spcPct val="140000"/>
              </a:lnSpc>
              <a:spcBef>
                <a:spcPct val="0"/>
              </a:spcBef>
              <a:spcAft>
                <a:spcPct val="0"/>
              </a:spcAft>
              <a:buClrTx/>
              <a:buSzTx/>
              <a:buFontTx/>
              <a:buNone/>
              <a:defRPr/>
            </a:pPr>
            <a:r>
              <a:rPr kumimoji="0" lang="zh-CN" altLang="en-US" sz="2400" b="0" i="0"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zh-CN" altLang="en-US" sz="2000" b="0" i="0"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000" b="0" i="0"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A1</a:t>
            </a:r>
            <a:r>
              <a:rPr kumimoji="0" lang="zh-CN" altLang="en-US" sz="2000" b="0" i="0"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en-US" altLang="zh-CN" sz="2000" b="0" i="0"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A3</a:t>
            </a:r>
            <a:r>
              <a:rPr kumimoji="0" lang="zh-CN" altLang="en-US" sz="2000" b="0" i="0"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en-US" altLang="zh-CN" sz="2000" b="0" i="1"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Z</a:t>
            </a:r>
            <a:r>
              <a:rPr kumimoji="0" lang="en-US" altLang="zh-CN" sz="2000" b="0" i="0"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en-US" altLang="zh-CN" sz="2000" b="0" i="1"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Y</a:t>
            </a:r>
            <a:r>
              <a:rPr kumimoji="0" lang="zh-CN" altLang="en-US" sz="2000" b="0" i="0"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000" b="0" i="1"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Y</a:t>
            </a:r>
            <a:r>
              <a:rPr kumimoji="0" lang="en-US" altLang="zh-CN" sz="2000" b="0" i="0"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000" b="0" i="1"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Z</a:t>
            </a:r>
          </a:p>
        </p:txBody>
      </p:sp>
      <p:sp>
        <p:nvSpPr>
          <p:cNvPr id="3"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函数依赖的公理系统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3460">
                                            <p:txEl>
                                              <p:pRg st="1" end="1"/>
                                            </p:txEl>
                                          </p:spTgt>
                                        </p:tgtEl>
                                        <p:attrNameLst>
                                          <p:attrName>style.visibility</p:attrName>
                                        </p:attrNameLst>
                                      </p:cBhvr>
                                      <p:to>
                                        <p:strVal val="visible"/>
                                      </p:to>
                                    </p:set>
                                    <p:anim calcmode="lin" valueType="num">
                                      <p:cBhvr>
                                        <p:cTn id="7" dur="500" fill="hold"/>
                                        <p:tgtEl>
                                          <p:spTgt spid="403460">
                                            <p:txEl>
                                              <p:pRg st="1" end="1"/>
                                            </p:txEl>
                                          </p:spTgt>
                                        </p:tgtEl>
                                        <p:attrNameLst>
                                          <p:attrName>ppt_x</p:attrName>
                                        </p:attrNameLst>
                                      </p:cBhvr>
                                      <p:tavLst>
                                        <p:tav tm="0">
                                          <p:val>
                                            <p:strVal val="#ppt_x"/>
                                          </p:val>
                                        </p:tav>
                                        <p:tav tm="100000">
                                          <p:val>
                                            <p:strVal val="#ppt_x"/>
                                          </p:val>
                                        </p:tav>
                                      </p:tavLst>
                                    </p:anim>
                                    <p:anim calcmode="lin" valueType="num">
                                      <p:cBhvr>
                                        <p:cTn id="8" dur="500" fill="hold"/>
                                        <p:tgtEl>
                                          <p:spTgt spid="40346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03460">
                                            <p:txEl>
                                              <p:pRg st="2" end="2"/>
                                            </p:txEl>
                                          </p:spTgt>
                                        </p:tgtEl>
                                        <p:attrNameLst>
                                          <p:attrName>style.visibility</p:attrName>
                                        </p:attrNameLst>
                                      </p:cBhvr>
                                      <p:to>
                                        <p:strVal val="visible"/>
                                      </p:to>
                                    </p:set>
                                    <p:anim calcmode="lin" valueType="num">
                                      <p:cBhvr>
                                        <p:cTn id="13" dur="500" fill="hold"/>
                                        <p:tgtEl>
                                          <p:spTgt spid="403460">
                                            <p:txEl>
                                              <p:pRg st="2" end="2"/>
                                            </p:txEl>
                                          </p:spTgt>
                                        </p:tgtEl>
                                        <p:attrNameLst>
                                          <p:attrName>ppt_x</p:attrName>
                                        </p:attrNameLst>
                                      </p:cBhvr>
                                      <p:tavLst>
                                        <p:tav tm="0">
                                          <p:val>
                                            <p:strVal val="#ppt_x"/>
                                          </p:val>
                                        </p:tav>
                                        <p:tav tm="100000">
                                          <p:val>
                                            <p:strVal val="#ppt_x"/>
                                          </p:val>
                                        </p:tav>
                                      </p:tavLst>
                                    </p:anim>
                                    <p:anim calcmode="lin" valueType="num">
                                      <p:cBhvr>
                                        <p:cTn id="14" dur="500" fill="hold"/>
                                        <p:tgtEl>
                                          <p:spTgt spid="40346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nodeType="clickEffect">
                                  <p:stCondLst>
                                    <p:cond delay="0"/>
                                  </p:stCondLst>
                                  <p:childTnLst>
                                    <p:set>
                                      <p:cBhvr>
                                        <p:cTn id="18" dur="1" fill="hold">
                                          <p:stCondLst>
                                            <p:cond delay="0"/>
                                          </p:stCondLst>
                                        </p:cTn>
                                        <p:tgtEl>
                                          <p:spTgt spid="403460">
                                            <p:txEl>
                                              <p:pRg st="3" end="3"/>
                                            </p:txEl>
                                          </p:spTgt>
                                        </p:tgtEl>
                                        <p:attrNameLst>
                                          <p:attrName>style.visibility</p:attrName>
                                        </p:attrNameLst>
                                      </p:cBhvr>
                                      <p:to>
                                        <p:strVal val="visible"/>
                                      </p:to>
                                    </p:set>
                                    <p:animEffect transition="in" filter="box(in)">
                                      <p:cBhvr>
                                        <p:cTn id="19" dur="500"/>
                                        <p:tgtEl>
                                          <p:spTgt spid="403460">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nodeType="clickEffect">
                                  <p:stCondLst>
                                    <p:cond delay="0"/>
                                  </p:stCondLst>
                                  <p:childTnLst>
                                    <p:set>
                                      <p:cBhvr>
                                        <p:cTn id="23" dur="1" fill="hold">
                                          <p:stCondLst>
                                            <p:cond delay="0"/>
                                          </p:stCondLst>
                                        </p:cTn>
                                        <p:tgtEl>
                                          <p:spTgt spid="403460">
                                            <p:txEl>
                                              <p:pRg st="4" end="4"/>
                                            </p:txEl>
                                          </p:spTgt>
                                        </p:tgtEl>
                                        <p:attrNameLst>
                                          <p:attrName>style.visibility</p:attrName>
                                        </p:attrNameLst>
                                      </p:cBhvr>
                                      <p:to>
                                        <p:strVal val="visible"/>
                                      </p:to>
                                    </p:set>
                                    <p:animEffect transition="in" filter="box(in)">
                                      <p:cBhvr>
                                        <p:cTn id="24" dur="500"/>
                                        <p:tgtEl>
                                          <p:spTgt spid="403460">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03460">
                                            <p:txEl>
                                              <p:pRg st="5" end="5"/>
                                            </p:txEl>
                                          </p:spTgt>
                                        </p:tgtEl>
                                        <p:attrNameLst>
                                          <p:attrName>style.visibility</p:attrName>
                                        </p:attrNameLst>
                                      </p:cBhvr>
                                      <p:to>
                                        <p:strVal val="visible"/>
                                      </p:to>
                                    </p:set>
                                    <p:anim calcmode="lin" valueType="num">
                                      <p:cBhvr>
                                        <p:cTn id="29" dur="500" fill="hold"/>
                                        <p:tgtEl>
                                          <p:spTgt spid="403460">
                                            <p:txEl>
                                              <p:pRg st="5" end="5"/>
                                            </p:txEl>
                                          </p:spTgt>
                                        </p:tgtEl>
                                        <p:attrNameLst>
                                          <p:attrName>ppt_x</p:attrName>
                                        </p:attrNameLst>
                                      </p:cBhvr>
                                      <p:tavLst>
                                        <p:tav tm="0">
                                          <p:val>
                                            <p:strVal val="#ppt_x"/>
                                          </p:val>
                                        </p:tav>
                                        <p:tav tm="100000">
                                          <p:val>
                                            <p:strVal val="#ppt_x"/>
                                          </p:val>
                                        </p:tav>
                                      </p:tavLst>
                                    </p:anim>
                                    <p:anim calcmode="lin" valueType="num">
                                      <p:cBhvr>
                                        <p:cTn id="30" dur="500" fill="hold"/>
                                        <p:tgtEl>
                                          <p:spTgt spid="40346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403460">
                                            <p:txEl>
                                              <p:pRg st="6" end="6"/>
                                            </p:txEl>
                                          </p:spTgt>
                                        </p:tgtEl>
                                        <p:attrNameLst>
                                          <p:attrName>style.visibility</p:attrName>
                                        </p:attrNameLst>
                                      </p:cBhvr>
                                      <p:to>
                                        <p:strVal val="visible"/>
                                      </p:to>
                                    </p:set>
                                    <p:anim calcmode="lin" valueType="num">
                                      <p:cBhvr>
                                        <p:cTn id="35" dur="500" fill="hold"/>
                                        <p:tgtEl>
                                          <p:spTgt spid="403460">
                                            <p:txEl>
                                              <p:pRg st="6" end="6"/>
                                            </p:txEl>
                                          </p:spTgt>
                                        </p:tgtEl>
                                        <p:attrNameLst>
                                          <p:attrName>ppt_x</p:attrName>
                                        </p:attrNameLst>
                                      </p:cBhvr>
                                      <p:tavLst>
                                        <p:tav tm="0">
                                          <p:val>
                                            <p:strVal val="#ppt_x"/>
                                          </p:val>
                                        </p:tav>
                                        <p:tav tm="100000">
                                          <p:val>
                                            <p:strVal val="#ppt_x"/>
                                          </p:val>
                                        </p:tav>
                                      </p:tavLst>
                                    </p:anim>
                                    <p:anim calcmode="lin" valueType="num">
                                      <p:cBhvr>
                                        <p:cTn id="36" dur="500" fill="hold"/>
                                        <p:tgtEl>
                                          <p:spTgt spid="403460">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p:cNvSpPr>
            <a:spLocks noGrp="1"/>
          </p:cNvSpPr>
          <p:nvPr>
            <p:ph type="subTitle" idx="1"/>
          </p:nvPr>
        </p:nvSpPr>
        <p:spPr>
          <a:xfrm>
            <a:off x="381000" y="1600200"/>
            <a:ext cx="8229600" cy="533400"/>
          </a:xfrm>
        </p:spPr>
        <p:txBody>
          <a:bodyPr vert="horz" wrap="square" lIns="91440" tIns="45720" rIns="91440" bIns="45720" numCol="1" anchor="t" anchorCtr="0" compatLnSpc="1"/>
          <a:lstStyle/>
          <a:p>
            <a:pPr marL="342900" marR="0" lvl="0" indent="-342900" algn="l" defTabSz="914400" rtl="0" eaLnBrk="0" fontAlgn="base" latinLnBrk="0" hangingPunct="0">
              <a:lnSpc>
                <a:spcPct val="9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导出规则</a:t>
            </a:r>
          </a:p>
        </p:txBody>
      </p:sp>
      <p:sp>
        <p:nvSpPr>
          <p:cNvPr id="66564" name="Rectangle 4"/>
          <p:cNvSpPr/>
          <p:nvPr/>
        </p:nvSpPr>
        <p:spPr>
          <a:xfrm>
            <a:off x="827088" y="2420938"/>
            <a:ext cx="8066088" cy="3240088"/>
          </a:xfrm>
          <a:prstGeom prst="rect">
            <a:avLst/>
          </a:prstGeom>
          <a:no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en-US" altLang="zh-CN" sz="3200" b="0" i="0" u="none" strike="noStrike" kern="1200" cap="none" spc="0" normalizeH="0" baseline="0" noProof="1">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zh-CN" altLang="en-US" sz="3200" b="0" i="0" u="none" strike="noStrike" kern="1200" cap="none" spc="0" normalizeH="0" baseline="0" noProof="1">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根据合并规则和分解规则，可得引理</a:t>
            </a:r>
            <a:r>
              <a:rPr kumimoji="0" lang="en-US" altLang="zh-CN" sz="3200" b="0" i="0" u="none" strike="noStrike" kern="1200" cap="none" spc="0" normalizeH="0" baseline="0" noProof="1">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6.1</a:t>
            </a:r>
          </a:p>
          <a:p>
            <a:pPr marL="342900" marR="0" lvl="0" indent="-342900" algn="l" defTabSz="914400" rtl="0" eaLnBrk="0" fontAlgn="base" latinLnBrk="0" hangingPunct="0">
              <a:lnSpc>
                <a:spcPct val="130000"/>
              </a:lnSpc>
              <a:spcBef>
                <a:spcPct val="80000"/>
              </a:spcBef>
              <a:spcAft>
                <a:spcPct val="0"/>
              </a:spcAft>
              <a:buClrTx/>
              <a:buSzTx/>
              <a:buFontTx/>
              <a:buNone/>
              <a:defRPr/>
            </a:pPr>
            <a:r>
              <a:rPr kumimoji="0" lang="en-US" altLang="zh-CN" sz="3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zh-CN" altLang="en-US" sz="32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引理</a:t>
            </a:r>
            <a:r>
              <a:rPr kumimoji="0" lang="en-US" altLang="zh-CN" sz="32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6.l  </a:t>
            </a:r>
            <a:r>
              <a:rPr kumimoji="0" lang="en-US" altLang="zh-CN" sz="3200" b="0" i="1"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en-US" altLang="zh-CN" sz="32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3200" b="0" i="1"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a:t>
            </a:r>
            <a:r>
              <a:rPr kumimoji="0" lang="en-US" altLang="zh-CN" sz="3200" b="0" i="1" u="none" strike="noStrike" kern="1200" cap="none" spc="0" normalizeH="0" baseline="-2500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3200" b="0" i="1"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a:t>
            </a:r>
            <a:r>
              <a:rPr kumimoji="0" lang="en-US" altLang="zh-CN" sz="3200" b="0" i="1" u="none" strike="noStrike" kern="1200" cap="none" spc="0" normalizeH="0" baseline="-2500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3200" b="0" i="1"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a:t>
            </a:r>
            <a:r>
              <a:rPr kumimoji="0" lang="en-US" altLang="zh-CN" sz="3200" b="0" i="1" u="none" strike="noStrike" kern="1200" cap="none" spc="0" normalizeH="0" baseline="-2500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k</a:t>
            </a:r>
            <a:r>
              <a:rPr kumimoji="0" lang="zh-CN" altLang="en-US" sz="32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成立的充分必要条件是</a:t>
            </a:r>
            <a:r>
              <a:rPr kumimoji="0" lang="en-US" altLang="zh-CN" sz="3200" b="0" i="1"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en-US" altLang="zh-CN" sz="32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3200" b="0" i="1"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a:t>
            </a:r>
            <a:r>
              <a:rPr kumimoji="0" lang="en-US" altLang="zh-CN" sz="3200" b="0" i="1" u="none" strike="noStrike" kern="1200" cap="none" spc="0" normalizeH="0" baseline="-2500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zh-CN" altLang="en-US" sz="32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成立（</a:t>
            </a:r>
            <a:r>
              <a:rPr kumimoji="0" lang="en-US" altLang="zh-CN" sz="3200" b="0" i="1"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en-US" altLang="zh-CN" sz="32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a:t>
            </a:r>
            <a:r>
              <a:rPr kumimoji="0" lang="zh-CN" altLang="en-US" sz="32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32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zh-CN" altLang="en-US" sz="32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32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32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3200" b="0" i="1"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k</a:t>
            </a:r>
            <a:r>
              <a:rPr kumimoji="0" lang="zh-CN" altLang="en-US" sz="32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p:txBody>
      </p:sp>
      <p:sp>
        <p:nvSpPr>
          <p:cNvPr id="3"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函数依赖的公理系统</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7" name="Rectangle 3"/>
          <p:cNvSpPr>
            <a:spLocks noGrp="1" noChangeArrowheads="1"/>
          </p:cNvSpPr>
          <p:nvPr>
            <p:ph type="subTitle" idx="1"/>
          </p:nvPr>
        </p:nvSpPr>
        <p:spPr>
          <a:xfrm>
            <a:off x="381000" y="1341438"/>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闭包</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楷体_GB2312"/>
              </a:rPr>
              <a:t>定义</a:t>
            </a:r>
            <a:r>
              <a:rPr kumimoji="0" lang="en-US" altLang="zh-CN" sz="2800" b="1" i="0" u="none" strike="noStrike" kern="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楷体_GB2312"/>
              </a:rPr>
              <a:t>7</a:t>
            </a:r>
            <a:r>
              <a:rPr kumimoji="0" lang="zh-CN" altLang="en-US" sz="2800" b="1" i="0" u="none" strike="noStrike" kern="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楷体_GB2312"/>
              </a:rPr>
              <a:t>：</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在关系模式</a:t>
            </a:r>
            <a:r>
              <a:rPr kumimoji="0" lang="en-US" altLang="zh-CN" sz="2400" b="1" i="1"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R&lt;U</a:t>
            </a:r>
            <a:r>
              <a:rPr kumimoji="0" lang="zh-CN" altLang="en-US" sz="2400" b="1" i="1"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F&gt;</a:t>
            </a: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中为</a:t>
            </a:r>
            <a:r>
              <a:rPr kumimoji="0" lang="en-US" altLang="zh-CN" sz="2400" b="1" i="1"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F</a:t>
            </a: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所逻辑蕴含的函数依赖的全体叫作</a:t>
            </a:r>
            <a:r>
              <a:rPr kumimoji="0" lang="en-US" altLang="zh-CN" sz="2400" b="1" i="1" u="none" strike="noStrike" kern="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cs typeface="楷体_GB2312"/>
              </a:rPr>
              <a:t>F</a:t>
            </a:r>
            <a:r>
              <a:rPr kumimoji="0" lang="zh-CN" altLang="en-US" sz="2400" b="1" i="0" u="none" strike="noStrike" kern="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cs typeface="楷体_GB2312"/>
              </a:rPr>
              <a:t>的闭包</a:t>
            </a: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，记为</a:t>
            </a:r>
            <a:r>
              <a:rPr kumimoji="0" lang="en-US" altLang="zh-CN" sz="2400" b="1" i="1"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F </a:t>
            </a:r>
            <a:r>
              <a:rPr kumimoji="0" lang="en-US" altLang="zh-CN" sz="2400" b="1" i="0" u="none" strike="noStrike" kern="0" cap="none" spc="0" normalizeH="0" baseline="3000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a:t>
            </a: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a:t>
            </a:r>
          </a:p>
          <a:p>
            <a:pPr marL="1600200" marR="0" lvl="3" indent="-228600" algn="l" defTabSz="914400" rtl="0" eaLnBrk="0" fontAlgn="base" latinLnBrk="0" hangingPunct="0">
              <a:lnSpc>
                <a:spcPct val="100000"/>
              </a:lnSpc>
              <a:spcBef>
                <a:spcPct val="20000"/>
              </a:spcBef>
              <a:spcAft>
                <a:spcPct val="0"/>
              </a:spcAft>
              <a:buClrTx/>
              <a:buSzTx/>
              <a:buFontTx/>
              <a:buChar char="–"/>
              <a:defRPr/>
            </a:pPr>
            <a:r>
              <a:rPr kumimoji="0" lang="zh-CN" altLang="en-US" sz="20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楷体_GB2312"/>
              </a:rPr>
              <a:t>例如：</a:t>
            </a:r>
            <a:r>
              <a:rPr kumimoji="0" lang="zh-CN" altLang="en-US"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给定关系模式</a:t>
            </a:r>
            <a:r>
              <a:rPr kumimoji="0"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R=(A,B,C,G,H,I)</a:t>
            </a:r>
            <a:r>
              <a:rPr kumimoji="0" lang="zh-CN" altLang="en-US"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及函数依赖</a:t>
            </a:r>
            <a:r>
              <a:rPr kumimoji="0"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a:t>
            </a:r>
            <a:r>
              <a:rPr kumimoji="0"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B, AC, CGH, CGI, BH</a:t>
            </a:r>
            <a:r>
              <a:rPr kumimoji="0"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zh-CN" altLang="en-US"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则</a:t>
            </a:r>
          </a:p>
          <a:p>
            <a:pPr marL="2057400" marR="0" lvl="4" indent="-228600" algn="l" defTabSz="914400" rtl="0" eaLnBrk="0" fontAlgn="base" latinLnBrk="0" hangingPunct="0">
              <a:lnSpc>
                <a:spcPct val="100000"/>
              </a:lnSpc>
              <a:spcBef>
                <a:spcPct val="20000"/>
              </a:spcBef>
              <a:spcAft>
                <a:spcPct val="0"/>
              </a:spcAft>
              <a:buClrTx/>
              <a:buSzTx/>
              <a:buFontTx/>
              <a:buChar char="»"/>
              <a:defRPr/>
            </a:pPr>
            <a:r>
              <a:rPr kumimoji="0" lang="en-US" altLang="zh-CN" sz="1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AH, CGHI, AG I,……</a:t>
            </a:r>
            <a:endParaRPr kumimoji="0" lang="zh-CN" altLang="en-US" sz="1800" b="1" i="0" u="none" strike="noStrike" kern="0" cap="none" spc="0" normalizeH="0" baseline="0" noProof="0" dirty="0">
              <a:ln>
                <a:noFill/>
              </a:ln>
              <a:solidFill>
                <a:srgbClr val="003399"/>
              </a:solidFill>
              <a:effectLst/>
              <a:uLnTx/>
              <a:uFillTx/>
              <a:latin typeface="华文新魏" panose="02010800040101010101" pitchFamily="2" charset="-122"/>
              <a:ea typeface="华文新魏" panose="02010800040101010101" pitchFamily="2" charset="-122"/>
              <a:cs typeface="楷体_GB2312"/>
            </a:endParaRPr>
          </a:p>
          <a:p>
            <a:pPr marL="1143000" marR="0" lvl="2" indent="-228600" algn="l" defTabSz="914400" rtl="0" eaLnBrk="0" fontAlgn="base" latinLnBrk="0" hangingPunct="0">
              <a:lnSpc>
                <a:spcPct val="100000"/>
              </a:lnSpc>
              <a:spcBef>
                <a:spcPct val="20000"/>
              </a:spcBef>
              <a:spcAft>
                <a:spcPct val="0"/>
              </a:spcAft>
              <a:buClrTx/>
              <a:buSzTx/>
              <a:buFontTx/>
              <a:buChar char="•"/>
              <a:defRPr/>
            </a:pPr>
            <a:endParaRPr kumimoji="0" lang="zh-CN" altLang="en-US" sz="18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endParaRP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设</a:t>
            </a:r>
            <a:r>
              <a:rPr kumimoji="0" lang="en-US" altLang="zh-CN" sz="2400" b="1" i="1"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F</a:t>
            </a: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为属性集</a:t>
            </a:r>
            <a:r>
              <a:rPr kumimoji="0" lang="en-US" altLang="zh-CN" sz="2400" b="1" i="1"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U</a:t>
            </a: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上的一组函数依赖，</a:t>
            </a:r>
            <a:r>
              <a:rPr kumimoji="0" lang="en-US" altLang="zh-CN" sz="2400" b="1" i="1"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X</a:t>
            </a:r>
            <a:r>
              <a:rPr kumimoji="0" lang="en-US" altLang="zh-CN"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 </a:t>
            </a:r>
            <a:r>
              <a:rPr kumimoji="0" lang="en-US" altLang="zh-CN"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400" b="1" i="1"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U</a:t>
            </a: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 </a:t>
            </a:r>
            <a:r>
              <a:rPr kumimoji="0" lang="en-US" altLang="zh-CN" sz="2400" b="1" i="1"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X</a:t>
            </a:r>
            <a:r>
              <a:rPr kumimoji="0" lang="en-US" altLang="zh-CN" sz="2400" b="1" i="1" u="none" strike="noStrike" kern="0" cap="none" spc="0" normalizeH="0" baseline="-2500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F</a:t>
            </a:r>
            <a:r>
              <a:rPr kumimoji="0" lang="en-US" altLang="zh-CN" sz="2400" b="1" i="0" u="none" strike="noStrike" kern="0" cap="none" spc="0" normalizeH="0" baseline="3000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 ={ </a:t>
            </a:r>
            <a:r>
              <a:rPr kumimoji="0" lang="en-US" altLang="zh-CN" sz="2400" b="1" i="1"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A|X</a:t>
            </a:r>
            <a:r>
              <a:rPr kumimoji="0" lang="en-US" altLang="zh-CN"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A</a:t>
            </a: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能由</a:t>
            </a:r>
            <a:r>
              <a:rPr kumimoji="0" lang="en-US" altLang="zh-CN" sz="2400" b="1" i="1"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F</a:t>
            </a: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根据</a:t>
            </a:r>
            <a:r>
              <a:rPr kumimoji="0" lang="en-US" altLang="zh-CN"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Armstrong</a:t>
            </a: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公理导出</a:t>
            </a:r>
            <a:r>
              <a:rPr kumimoji="0" lang="en-US" altLang="zh-CN"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a:t>
            </a: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X</a:t>
            </a:r>
            <a:r>
              <a:rPr kumimoji="0" lang="en-US" altLang="zh-CN" sz="2400" b="1" i="1" u="none" strike="noStrike" kern="0" cap="none" spc="0" normalizeH="0" baseline="-2500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F</a:t>
            </a:r>
            <a:r>
              <a:rPr kumimoji="0" lang="en-US" altLang="zh-CN" sz="2400" b="1" i="0" u="none" strike="noStrike" kern="0" cap="none" spc="0" normalizeH="0" baseline="3000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a:t>
            </a: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称为属性集</a:t>
            </a:r>
            <a:r>
              <a:rPr kumimoji="0" lang="en-US" altLang="zh-CN" sz="2400" b="1" i="1" u="none" strike="noStrike" kern="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cs typeface="楷体_GB2312"/>
              </a:rPr>
              <a:t>X</a:t>
            </a:r>
            <a:r>
              <a:rPr kumimoji="0" lang="zh-CN" altLang="en-US" sz="2400" b="1" i="0" u="none" strike="noStrike" kern="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cs typeface="楷体_GB2312"/>
              </a:rPr>
              <a:t>关于函数依赖集</a:t>
            </a:r>
            <a:r>
              <a:rPr kumimoji="0" lang="en-US" altLang="zh-CN" sz="2400" b="1" i="1" u="none" strike="noStrike" kern="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cs typeface="楷体_GB2312"/>
              </a:rPr>
              <a:t>F</a:t>
            </a:r>
            <a:r>
              <a:rPr kumimoji="0" lang="zh-CN" altLang="en-US" sz="2400" b="1" i="0" u="none" strike="noStrike" kern="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cs typeface="楷体_GB2312"/>
              </a:rPr>
              <a:t>的闭包</a:t>
            </a: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a:t>
            </a:r>
          </a:p>
        </p:txBody>
      </p:sp>
      <p:sp>
        <p:nvSpPr>
          <p:cNvPr id="3"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函数依赖的公理系统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05507">
                                            <p:txEl>
                                              <p:pRg st="3" end="3"/>
                                            </p:txEl>
                                          </p:spTgt>
                                        </p:tgtEl>
                                        <p:attrNameLst>
                                          <p:attrName>style.visibility</p:attrName>
                                        </p:attrNameLst>
                                      </p:cBhvr>
                                      <p:to>
                                        <p:strVal val="visible"/>
                                      </p:to>
                                    </p:set>
                                    <p:animEffect transition="in" filter="box(in)">
                                      <p:cBhvr>
                                        <p:cTn id="7" dur="500"/>
                                        <p:tgtEl>
                                          <p:spTgt spid="405507">
                                            <p:txEl>
                                              <p:pRg st="3" end="3"/>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405507">
                                            <p:txEl>
                                              <p:pRg st="4" end="4"/>
                                            </p:txEl>
                                          </p:spTgt>
                                        </p:tgtEl>
                                        <p:attrNameLst>
                                          <p:attrName>style.visibility</p:attrName>
                                        </p:attrNameLst>
                                      </p:cBhvr>
                                      <p:to>
                                        <p:strVal val="visible"/>
                                      </p:to>
                                    </p:set>
                                    <p:animEffect transition="in" filter="box(in)">
                                      <p:cBhvr>
                                        <p:cTn id="10" dur="500"/>
                                        <p:tgtEl>
                                          <p:spTgt spid="405507">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405507">
                                            <p:txEl>
                                              <p:pRg st="6" end="6"/>
                                            </p:txEl>
                                          </p:spTgt>
                                        </p:tgtEl>
                                        <p:attrNameLst>
                                          <p:attrName>style.visibility</p:attrName>
                                        </p:attrNameLst>
                                      </p:cBhvr>
                                      <p:to>
                                        <p:strVal val="visible"/>
                                      </p:to>
                                    </p:set>
                                    <p:animEffect transition="in" filter="box(in)">
                                      <p:cBhvr>
                                        <p:cTn id="15" dur="500"/>
                                        <p:tgtEl>
                                          <p:spTgt spid="4055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3"/>
          <p:cNvSpPr>
            <a:spLocks noGrp="1"/>
          </p:cNvSpPr>
          <p:nvPr>
            <p:ph type="subTitle" idx="1"/>
          </p:nvPr>
        </p:nvSpPr>
        <p:spPr>
          <a:xfrm>
            <a:off x="381000" y="1600200"/>
            <a:ext cx="8229600" cy="4525963"/>
          </a:xfrm>
        </p:spPr>
        <p:txBody>
          <a:bodyPr vert="horz" wrap="square" lIns="91440" tIns="45720" rIns="91440" bIns="45720" numCol="1" anchor="t" anchorCtr="0" compatLnSpc="1"/>
          <a:lstStyle/>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例:关系模式</a:t>
            </a:r>
            <a:r>
              <a:rPr kumimoji="0" lang="en-US" altLang="zh-CN" sz="2800" b="1" i="0" u="none" strike="noStrike" kern="0" cap="none" spc="0" normalizeH="0" baseline="0" noProof="1">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a:t>
            </a:r>
            <a:r>
              <a:rPr kumimoji="0" lang="en-US" altLang="zh-CN" sz="2800" b="1" i="0" u="none" strike="noStrike" kern="0" cap="none" spc="0" normalizeH="0" baseline="-30000" noProof="1">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800" b="1" i="0" u="none" strike="noStrike" kern="0" cap="none" spc="0" normalizeH="0" baseline="0" noProof="1">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a:t>
            </a:r>
            <a:r>
              <a:rPr kumimoji="0" lang="en-US" altLang="zh-CN" sz="2800" b="1" i="0" u="none" strike="noStrike" kern="0" cap="none" spc="0" normalizeH="0" baseline="-30000" noProof="1">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800" b="1" i="0" u="none" strike="noStrike" kern="0" cap="none" spc="0" normalizeH="0" baseline="0" noProof="1">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a:t>
            </a:r>
            <a:r>
              <a:rPr kumimoji="0" lang="en-US" altLang="zh-CN" sz="2800" b="1" i="0" u="none" strike="noStrike" kern="0" cap="none" spc="0" normalizeH="0" baseline="-30000" noProof="1">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3</a:t>
            </a:r>
            <a:r>
              <a:rPr kumimoji="0" lang="en-US" altLang="zh-CN" sz="2800" b="1" i="0" u="none" strike="noStrike" kern="0" cap="none" spc="0" normalizeH="0" baseline="0" noProof="1">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800" b="1" i="0" u="none" strike="noStrike" kern="0" cap="none" spc="0" normalizeH="0" baseline="0" noProof="1">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的函数依赖集</a:t>
            </a:r>
            <a:r>
              <a:rPr kumimoji="0" lang="en-US" altLang="zh-CN" sz="2800" b="1" i="0" u="none" strike="noStrike" kern="0" cap="none" spc="0" normalizeH="0" baseline="0" noProof="1">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800" b="1" i="0" u="none" strike="noStrike" kern="0" cap="none" spc="0" normalizeH="0" baseline="0" noProof="1">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为{</a:t>
            </a:r>
            <a:r>
              <a:rPr kumimoji="0" lang="en-US" altLang="zh-CN" sz="2800" b="1" i="0" u="none" strike="noStrike" kern="0" cap="none" spc="0" normalizeH="0" baseline="0" noProof="1">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a:t>
            </a:r>
            <a:r>
              <a:rPr kumimoji="0" lang="en-US" altLang="zh-CN" sz="2800" b="1" i="0" u="none" strike="noStrike" kern="0" cap="none" spc="0" normalizeH="0" baseline="-30000" noProof="1">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800" b="1" i="0" u="none" strike="noStrike" kern="0" cap="none" spc="0" normalizeH="0" baseline="0" noProof="1">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a:t>
            </a:r>
            <a:r>
              <a:rPr kumimoji="0" lang="en-US" altLang="zh-CN" sz="2800" b="1" i="0" u="none" strike="noStrike" kern="0" cap="none" spc="0" normalizeH="0" baseline="-30000" noProof="1">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800" b="1" i="0" u="none" strike="noStrike" kern="0" cap="none" spc="0" normalizeH="0" baseline="0" noProof="1">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a:t>
            </a:r>
            <a:r>
              <a:rPr kumimoji="0" lang="en-US" altLang="zh-CN" sz="2800" b="1" i="0" u="none" strike="noStrike" kern="0" cap="none" spc="0" normalizeH="0" baseline="-30000" noProof="1">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800" b="1" i="0" u="none" strike="noStrike" kern="0" cap="none" spc="0" normalizeH="0" baseline="0" noProof="1">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a:t>
            </a:r>
            <a:r>
              <a:rPr kumimoji="0" lang="en-US" altLang="zh-CN" sz="2800" b="1" i="0" u="none" strike="noStrike" kern="0" cap="none" spc="0" normalizeH="0" baseline="-30000" noProof="1">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3</a:t>
            </a:r>
            <a:r>
              <a:rPr kumimoji="0" lang="en-US" altLang="zh-CN" sz="2800" b="1" i="0" u="none" strike="noStrike" kern="0" cap="none" spc="0" normalizeH="0" baseline="0" noProof="1">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endParaRPr kumimoji="0" lang="zh-CN" altLang="en-US" sz="2800" b="1" i="0" u="none" strike="noStrike" kern="0" cap="none" spc="0" normalizeH="0" baseline="0" noProof="1">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p:txBody>
      </p:sp>
      <p:sp>
        <p:nvSpPr>
          <p:cNvPr id="406532" name="Rectangle 4"/>
          <p:cNvSpPr>
            <a:spLocks noChangeArrowheads="1"/>
          </p:cNvSpPr>
          <p:nvPr/>
        </p:nvSpPr>
        <p:spPr bwMode="auto">
          <a:xfrm>
            <a:off x="609600" y="2781300"/>
            <a:ext cx="5181600" cy="457200"/>
          </a:xfrm>
          <a:prstGeom prst="rect">
            <a:avLst/>
          </a:prstGeom>
          <a:noFill/>
          <a:ln w="9525">
            <a:noFill/>
            <a:miter lim="800000"/>
          </a:ln>
          <a:effectLst/>
        </p:spPr>
        <p:txBody>
          <a:bodyPr>
            <a:spAutoFit/>
          </a:bodyPr>
          <a:lstStyle/>
          <a:p>
            <a:pPr marL="914400" marR="0" lvl="2" indent="0" algn="l" defTabSz="914400" rtl="0" eaLnBrk="1" fontAlgn="base" latinLnBrk="0" hangingPunct="1">
              <a:lnSpc>
                <a:spcPct val="100000"/>
              </a:lnSpc>
              <a:spcBef>
                <a:spcPct val="50000"/>
              </a:spcBef>
              <a:spcAft>
                <a:spcPct val="0"/>
              </a:spcAft>
              <a:buClrTx/>
              <a:buSzTx/>
              <a:buFontTx/>
              <a:buChar char="•"/>
              <a:defRPr/>
            </a:pPr>
            <a:r>
              <a:rPr kumimoji="0" lang="zh-CN" altLang="en-US" sz="2400" b="1" i="0"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 (1) 若</a:t>
            </a:r>
            <a:r>
              <a:rPr kumimoji="0" lang="en-US" altLang="zh-CN" sz="2400" b="1" i="0"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X=A</a:t>
            </a:r>
            <a:r>
              <a:rPr kumimoji="0" lang="en-US" altLang="zh-CN" sz="2400" b="1" i="0" u="none" strike="noStrike" kern="1200" cap="none" spc="0" normalizeH="0" baseline="-3000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1</a:t>
            </a:r>
            <a:r>
              <a:rPr kumimoji="0" lang="en-US" altLang="zh-CN" sz="2400" b="1" i="0"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 X</a:t>
            </a:r>
            <a:r>
              <a:rPr kumimoji="0" lang="en-US" altLang="zh-CN" sz="2400" b="1" i="0" u="none" strike="noStrike" kern="1200" cap="none" spc="0" normalizeH="0" baseline="3000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a:t>
            </a:r>
            <a:r>
              <a:rPr kumimoji="0" lang="en-US" altLang="zh-CN" sz="2400" b="1" i="0"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 =</a:t>
            </a:r>
          </a:p>
        </p:txBody>
      </p:sp>
      <p:sp>
        <p:nvSpPr>
          <p:cNvPr id="406533" name="Rectangle 5"/>
          <p:cNvSpPr>
            <a:spLocks noChangeArrowheads="1"/>
          </p:cNvSpPr>
          <p:nvPr/>
        </p:nvSpPr>
        <p:spPr bwMode="auto">
          <a:xfrm>
            <a:off x="609600" y="3314700"/>
            <a:ext cx="3841750" cy="457200"/>
          </a:xfrm>
          <a:prstGeom prst="rect">
            <a:avLst/>
          </a:prstGeom>
          <a:noFill/>
          <a:ln w="9525">
            <a:noFill/>
            <a:miter lim="800000"/>
          </a:ln>
          <a:effectLst/>
        </p:spPr>
        <p:txBody>
          <a:bodyPr wrap="none">
            <a:spAutoFit/>
          </a:bodyPr>
          <a:lstStyle/>
          <a:p>
            <a:pPr marL="914400" marR="0" lvl="2" indent="0" algn="l" defTabSz="914400" rtl="0" eaLnBrk="1" fontAlgn="base" latinLnBrk="0" hangingPunct="1">
              <a:lnSpc>
                <a:spcPct val="100000"/>
              </a:lnSpc>
              <a:spcBef>
                <a:spcPct val="50000"/>
              </a:spcBef>
              <a:spcAft>
                <a:spcPct val="0"/>
              </a:spcAft>
              <a:buClrTx/>
              <a:buSzTx/>
              <a:buFontTx/>
              <a:buChar char="•"/>
              <a:defRPr/>
            </a:pPr>
            <a:r>
              <a:rPr kumimoji="0" lang="en-US" altLang="zh-CN" sz="2400" b="1" i="0"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 (2) </a:t>
            </a:r>
            <a:r>
              <a:rPr kumimoji="0" lang="zh-CN" altLang="en-US" sz="2400" b="1" i="0"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若</a:t>
            </a:r>
            <a:r>
              <a:rPr kumimoji="0" lang="en-US" altLang="zh-CN" sz="2400" b="1" i="0"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X=A</a:t>
            </a:r>
            <a:r>
              <a:rPr kumimoji="0" lang="en-US" altLang="zh-CN" sz="2400" b="1" i="0" u="none" strike="noStrike" kern="1200" cap="none" spc="0" normalizeH="0" baseline="-3000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2</a:t>
            </a:r>
            <a:r>
              <a:rPr kumimoji="0" lang="en-US" altLang="zh-CN" sz="2400" b="1" i="0"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 X</a:t>
            </a:r>
            <a:r>
              <a:rPr kumimoji="0" lang="en-US" altLang="zh-CN" sz="2400" b="1" i="0" u="none" strike="noStrike" kern="1200" cap="none" spc="0" normalizeH="0" baseline="3000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a:t>
            </a:r>
            <a:r>
              <a:rPr kumimoji="0" lang="en-US" altLang="zh-CN" sz="2400" b="1" i="0"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 =	</a:t>
            </a:r>
          </a:p>
        </p:txBody>
      </p:sp>
      <p:sp>
        <p:nvSpPr>
          <p:cNvPr id="406534" name="Rectangle 6"/>
          <p:cNvSpPr>
            <a:spLocks noChangeArrowheads="1"/>
          </p:cNvSpPr>
          <p:nvPr/>
        </p:nvSpPr>
        <p:spPr bwMode="auto">
          <a:xfrm>
            <a:off x="609600" y="3848100"/>
            <a:ext cx="3473450" cy="457200"/>
          </a:xfrm>
          <a:prstGeom prst="rect">
            <a:avLst/>
          </a:prstGeom>
          <a:noFill/>
          <a:ln w="9525">
            <a:noFill/>
            <a:miter lim="800000"/>
          </a:ln>
          <a:effectLst/>
        </p:spPr>
        <p:txBody>
          <a:bodyPr wrap="none">
            <a:spAutoFit/>
          </a:bodyPr>
          <a:lstStyle/>
          <a:p>
            <a:pPr marL="914400" marR="0" lvl="2" indent="0" algn="l" defTabSz="914400" rtl="0" eaLnBrk="1" fontAlgn="base" latinLnBrk="0" hangingPunct="1">
              <a:lnSpc>
                <a:spcPct val="100000"/>
              </a:lnSpc>
              <a:spcBef>
                <a:spcPct val="50000"/>
              </a:spcBef>
              <a:spcAft>
                <a:spcPct val="0"/>
              </a:spcAft>
              <a:buClrTx/>
              <a:buSzTx/>
              <a:buFontTx/>
              <a:buChar char="•"/>
              <a:defRPr/>
            </a:pPr>
            <a:r>
              <a:rPr kumimoji="0" lang="en-US" altLang="zh-CN" sz="2400" b="1" i="0"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 (3) </a:t>
            </a:r>
            <a:r>
              <a:rPr kumimoji="0" lang="zh-CN" altLang="en-US" sz="2400" b="1" i="0"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若</a:t>
            </a:r>
            <a:r>
              <a:rPr kumimoji="0" lang="en-US" altLang="zh-CN" sz="2400" b="1" i="0"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X=A</a:t>
            </a:r>
            <a:r>
              <a:rPr kumimoji="0" lang="en-US" altLang="zh-CN" sz="2400" b="1" i="0" u="none" strike="noStrike" kern="1200" cap="none" spc="0" normalizeH="0" baseline="-3000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3</a:t>
            </a:r>
            <a:r>
              <a:rPr kumimoji="0" lang="en-US" altLang="zh-CN" sz="2400" b="1" i="0"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 X</a:t>
            </a:r>
            <a:r>
              <a:rPr kumimoji="0" lang="en-US" altLang="zh-CN" sz="2400" b="1" i="0" u="none" strike="noStrike" kern="1200" cap="none" spc="0" normalizeH="0" baseline="3000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a:t>
            </a:r>
            <a:r>
              <a:rPr kumimoji="0" lang="en-US" altLang="zh-CN" sz="2400" b="1" i="0"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 =</a:t>
            </a:r>
          </a:p>
        </p:txBody>
      </p:sp>
      <p:sp>
        <p:nvSpPr>
          <p:cNvPr id="406535" name="Rectangle 7"/>
          <p:cNvSpPr>
            <a:spLocks noChangeArrowheads="1"/>
          </p:cNvSpPr>
          <p:nvPr/>
        </p:nvSpPr>
        <p:spPr bwMode="auto">
          <a:xfrm>
            <a:off x="3886200" y="2781300"/>
            <a:ext cx="1697038" cy="457200"/>
          </a:xfrm>
          <a:prstGeom prst="rect">
            <a:avLst/>
          </a:prstGeom>
          <a:noFill/>
          <a:ln w="9525">
            <a:noFill/>
            <a:miter lim="800000"/>
          </a:ln>
          <a:effectLst/>
        </p:spPr>
        <p:txBody>
          <a:bodyPr wrap="none">
            <a:spAutoFit/>
          </a:bodyPr>
          <a:lstStyle/>
          <a:p>
            <a:pPr eaLnBrk="1" hangingPunct="1">
              <a:buNone/>
            </a:pPr>
            <a:r>
              <a:rPr lang="en-US" altLang="zh-CN" sz="2400" dirty="0">
                <a:solidFill>
                  <a:srgbClr val="800000"/>
                </a:solidFill>
                <a:effectLst>
                  <a:outerShdw blurRad="38100" dist="38100" dir="2700000">
                    <a:srgbClr val="C0C0C0"/>
                  </a:outerShdw>
                </a:effectLst>
                <a:latin typeface="Times New Roman" panose="02020603050405020304" pitchFamily="18" charset="0"/>
                <a:ea typeface="楷体_GB2312" pitchFamily="49" charset="-122"/>
              </a:rPr>
              <a:t>{A</a:t>
            </a:r>
            <a:r>
              <a:rPr lang="en-US" altLang="zh-CN" sz="2400" baseline="-30000" dirty="0">
                <a:solidFill>
                  <a:srgbClr val="800000"/>
                </a:solidFill>
                <a:effectLst>
                  <a:outerShdw blurRad="38100" dist="38100" dir="2700000">
                    <a:srgbClr val="C0C0C0"/>
                  </a:outerShdw>
                </a:effectLst>
                <a:latin typeface="Times New Roman" panose="02020603050405020304" pitchFamily="18" charset="0"/>
                <a:ea typeface="楷体_GB2312" pitchFamily="49" charset="-122"/>
              </a:rPr>
              <a:t>1</a:t>
            </a:r>
            <a:r>
              <a:rPr lang="en-US" altLang="zh-CN" sz="2400" dirty="0">
                <a:solidFill>
                  <a:srgbClr val="800000"/>
                </a:solidFill>
                <a:effectLst>
                  <a:outerShdw blurRad="38100" dist="38100" dir="2700000">
                    <a:srgbClr val="C0C0C0"/>
                  </a:outerShdw>
                </a:effectLst>
                <a:latin typeface="Times New Roman" panose="02020603050405020304" pitchFamily="18" charset="0"/>
                <a:ea typeface="楷体_GB2312" pitchFamily="49" charset="-122"/>
              </a:rPr>
              <a:t>, A</a:t>
            </a:r>
            <a:r>
              <a:rPr lang="en-US" altLang="zh-CN" sz="2400" baseline="-30000" dirty="0">
                <a:solidFill>
                  <a:srgbClr val="800000"/>
                </a:solidFill>
                <a:effectLst>
                  <a:outerShdw blurRad="38100" dist="38100" dir="2700000">
                    <a:srgbClr val="C0C0C0"/>
                  </a:outerShdw>
                </a:effectLst>
                <a:latin typeface="Times New Roman" panose="02020603050405020304" pitchFamily="18" charset="0"/>
                <a:ea typeface="楷体_GB2312" pitchFamily="49" charset="-122"/>
              </a:rPr>
              <a:t>2</a:t>
            </a:r>
            <a:r>
              <a:rPr lang="en-US" altLang="zh-CN" sz="2400" dirty="0">
                <a:solidFill>
                  <a:srgbClr val="800000"/>
                </a:solidFill>
                <a:effectLst>
                  <a:outerShdw blurRad="38100" dist="38100" dir="2700000">
                    <a:srgbClr val="C0C0C0"/>
                  </a:outerShdw>
                </a:effectLst>
                <a:latin typeface="Times New Roman" panose="02020603050405020304" pitchFamily="18" charset="0"/>
                <a:ea typeface="楷体_GB2312" pitchFamily="49" charset="-122"/>
              </a:rPr>
              <a:t>, A</a:t>
            </a:r>
            <a:r>
              <a:rPr lang="en-US" altLang="zh-CN" sz="2400" baseline="-30000" dirty="0">
                <a:solidFill>
                  <a:srgbClr val="800000"/>
                </a:solidFill>
                <a:effectLst>
                  <a:outerShdw blurRad="38100" dist="38100" dir="2700000">
                    <a:srgbClr val="C0C0C0"/>
                  </a:outerShdw>
                </a:effectLst>
                <a:latin typeface="Times New Roman" panose="02020603050405020304" pitchFamily="18" charset="0"/>
                <a:ea typeface="楷体_GB2312" pitchFamily="49" charset="-122"/>
              </a:rPr>
              <a:t>3</a:t>
            </a:r>
            <a:r>
              <a:rPr lang="en-US" altLang="zh-CN" sz="2400" dirty="0">
                <a:solidFill>
                  <a:srgbClr val="800000"/>
                </a:solidFill>
                <a:effectLst>
                  <a:outerShdw blurRad="38100" dist="38100" dir="2700000">
                    <a:srgbClr val="C0C0C0"/>
                  </a:outerShdw>
                </a:effectLst>
                <a:latin typeface="Times New Roman" panose="02020603050405020304" pitchFamily="18" charset="0"/>
                <a:ea typeface="楷体_GB2312" pitchFamily="49" charset="-122"/>
              </a:rPr>
              <a:t>}</a:t>
            </a:r>
          </a:p>
        </p:txBody>
      </p:sp>
      <p:sp>
        <p:nvSpPr>
          <p:cNvPr id="406536" name="Rectangle 8"/>
          <p:cNvSpPr>
            <a:spLocks noChangeArrowheads="1"/>
          </p:cNvSpPr>
          <p:nvPr/>
        </p:nvSpPr>
        <p:spPr bwMode="auto">
          <a:xfrm>
            <a:off x="3886200" y="3314700"/>
            <a:ext cx="1222375" cy="457200"/>
          </a:xfrm>
          <a:prstGeom prst="rect">
            <a:avLst/>
          </a:prstGeom>
          <a:noFill/>
          <a:ln w="9525">
            <a:noFill/>
            <a:miter lim="800000"/>
          </a:ln>
          <a:effectLst/>
        </p:spPr>
        <p:txBody>
          <a:bodyPr wrap="none">
            <a:spAutoFit/>
          </a:bodyPr>
          <a:lstStyle/>
          <a:p>
            <a:pPr eaLnBrk="1" hangingPunct="1">
              <a:buNone/>
            </a:pPr>
            <a:r>
              <a:rPr lang="en-US" altLang="zh-CN" sz="2400" dirty="0">
                <a:solidFill>
                  <a:srgbClr val="800000"/>
                </a:solidFill>
                <a:effectLst>
                  <a:outerShdw blurRad="38100" dist="38100" dir="2700000">
                    <a:srgbClr val="C0C0C0"/>
                  </a:outerShdw>
                </a:effectLst>
                <a:latin typeface="Times New Roman" panose="02020603050405020304" pitchFamily="18" charset="0"/>
                <a:ea typeface="楷体_GB2312" pitchFamily="49" charset="-122"/>
              </a:rPr>
              <a:t>{A</a:t>
            </a:r>
            <a:r>
              <a:rPr lang="en-US" altLang="zh-CN" sz="2400" baseline="-30000" dirty="0">
                <a:solidFill>
                  <a:srgbClr val="800000"/>
                </a:solidFill>
                <a:effectLst>
                  <a:outerShdw blurRad="38100" dist="38100" dir="2700000">
                    <a:srgbClr val="C0C0C0"/>
                  </a:outerShdw>
                </a:effectLst>
                <a:latin typeface="Times New Roman" panose="02020603050405020304" pitchFamily="18" charset="0"/>
                <a:ea typeface="楷体_GB2312" pitchFamily="49" charset="-122"/>
              </a:rPr>
              <a:t>2</a:t>
            </a:r>
            <a:r>
              <a:rPr lang="en-US" altLang="zh-CN" sz="2400" dirty="0">
                <a:solidFill>
                  <a:srgbClr val="800000"/>
                </a:solidFill>
                <a:effectLst>
                  <a:outerShdw blurRad="38100" dist="38100" dir="2700000">
                    <a:srgbClr val="C0C0C0"/>
                  </a:outerShdw>
                </a:effectLst>
                <a:latin typeface="Times New Roman" panose="02020603050405020304" pitchFamily="18" charset="0"/>
                <a:ea typeface="楷体_GB2312" pitchFamily="49" charset="-122"/>
              </a:rPr>
              <a:t>, A</a:t>
            </a:r>
            <a:r>
              <a:rPr lang="en-US" altLang="zh-CN" sz="2400" baseline="-30000" dirty="0">
                <a:solidFill>
                  <a:srgbClr val="800000"/>
                </a:solidFill>
                <a:effectLst>
                  <a:outerShdw blurRad="38100" dist="38100" dir="2700000">
                    <a:srgbClr val="C0C0C0"/>
                  </a:outerShdw>
                </a:effectLst>
                <a:latin typeface="Times New Roman" panose="02020603050405020304" pitchFamily="18" charset="0"/>
                <a:ea typeface="楷体_GB2312" pitchFamily="49" charset="-122"/>
              </a:rPr>
              <a:t>3</a:t>
            </a:r>
            <a:r>
              <a:rPr lang="en-US" altLang="zh-CN" sz="2400" dirty="0">
                <a:solidFill>
                  <a:srgbClr val="800000"/>
                </a:solidFill>
                <a:effectLst>
                  <a:outerShdw blurRad="38100" dist="38100" dir="2700000">
                    <a:srgbClr val="C0C0C0"/>
                  </a:outerShdw>
                </a:effectLst>
                <a:latin typeface="Times New Roman" panose="02020603050405020304" pitchFamily="18" charset="0"/>
                <a:ea typeface="楷体_GB2312" pitchFamily="49" charset="-122"/>
              </a:rPr>
              <a:t>}</a:t>
            </a:r>
          </a:p>
        </p:txBody>
      </p:sp>
      <p:sp>
        <p:nvSpPr>
          <p:cNvPr id="406537" name="Rectangle 9"/>
          <p:cNvSpPr>
            <a:spLocks noChangeArrowheads="1"/>
          </p:cNvSpPr>
          <p:nvPr/>
        </p:nvSpPr>
        <p:spPr bwMode="auto">
          <a:xfrm>
            <a:off x="3886200" y="3848100"/>
            <a:ext cx="747713" cy="457200"/>
          </a:xfrm>
          <a:prstGeom prst="rect">
            <a:avLst/>
          </a:prstGeom>
          <a:noFill/>
          <a:ln w="9525">
            <a:noFill/>
            <a:miter lim="800000"/>
          </a:ln>
          <a:effectLst/>
        </p:spPr>
        <p:txBody>
          <a:bodyPr wrap="none">
            <a:spAutoFit/>
          </a:bodyPr>
          <a:lstStyle/>
          <a:p>
            <a:pPr eaLnBrk="1" hangingPunct="1">
              <a:buNone/>
            </a:pPr>
            <a:r>
              <a:rPr lang="en-US" altLang="zh-CN" sz="2400" dirty="0">
                <a:solidFill>
                  <a:srgbClr val="800000"/>
                </a:solidFill>
                <a:effectLst>
                  <a:outerShdw blurRad="38100" dist="38100" dir="2700000">
                    <a:srgbClr val="C0C0C0"/>
                  </a:outerShdw>
                </a:effectLst>
                <a:latin typeface="Times New Roman" panose="02020603050405020304" pitchFamily="18" charset="0"/>
                <a:ea typeface="楷体_GB2312" pitchFamily="49" charset="-122"/>
              </a:rPr>
              <a:t>{A</a:t>
            </a:r>
            <a:r>
              <a:rPr lang="en-US" altLang="zh-CN" sz="2400" baseline="-30000" dirty="0">
                <a:solidFill>
                  <a:srgbClr val="800000"/>
                </a:solidFill>
                <a:effectLst>
                  <a:outerShdw blurRad="38100" dist="38100" dir="2700000">
                    <a:srgbClr val="C0C0C0"/>
                  </a:outerShdw>
                </a:effectLst>
                <a:latin typeface="Times New Roman" panose="02020603050405020304" pitchFamily="18" charset="0"/>
                <a:ea typeface="楷体_GB2312" pitchFamily="49" charset="-122"/>
              </a:rPr>
              <a:t>3</a:t>
            </a:r>
            <a:r>
              <a:rPr lang="en-US" altLang="zh-CN" sz="2400" dirty="0">
                <a:solidFill>
                  <a:srgbClr val="800000"/>
                </a:solidFill>
                <a:effectLst>
                  <a:outerShdw blurRad="38100" dist="38100" dir="2700000">
                    <a:srgbClr val="C0C0C0"/>
                  </a:outerShdw>
                </a:effectLst>
                <a:latin typeface="Times New Roman" panose="02020603050405020304" pitchFamily="18" charset="0"/>
                <a:ea typeface="楷体_GB2312" pitchFamily="49" charset="-122"/>
              </a:rPr>
              <a:t>}</a:t>
            </a:r>
          </a:p>
        </p:txBody>
      </p:sp>
      <p:sp>
        <p:nvSpPr>
          <p:cNvPr id="3"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函数依赖的公理系统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6532"/>
                                        </p:tgtEl>
                                        <p:attrNameLst>
                                          <p:attrName>style.visibility</p:attrName>
                                        </p:attrNameLst>
                                      </p:cBhvr>
                                      <p:to>
                                        <p:strVal val="visible"/>
                                      </p:to>
                                    </p:set>
                                    <p:anim calcmode="lin" valueType="num">
                                      <p:cBhvr>
                                        <p:cTn id="7" dur="500" fill="hold"/>
                                        <p:tgtEl>
                                          <p:spTgt spid="406532"/>
                                        </p:tgtEl>
                                        <p:attrNameLst>
                                          <p:attrName>ppt_x</p:attrName>
                                        </p:attrNameLst>
                                      </p:cBhvr>
                                      <p:tavLst>
                                        <p:tav tm="0">
                                          <p:val>
                                            <p:strVal val="#ppt_x"/>
                                          </p:val>
                                        </p:tav>
                                        <p:tav tm="100000">
                                          <p:val>
                                            <p:strVal val="#ppt_x"/>
                                          </p:val>
                                        </p:tav>
                                      </p:tavLst>
                                    </p:anim>
                                    <p:anim calcmode="lin" valueType="num">
                                      <p:cBhvr>
                                        <p:cTn id="8" dur="500" fill="hold"/>
                                        <p:tgtEl>
                                          <p:spTgt spid="40653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40653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06533"/>
                                        </p:tgtEl>
                                        <p:attrNameLst>
                                          <p:attrName>style.visibility</p:attrName>
                                        </p:attrNameLst>
                                      </p:cBhvr>
                                      <p:to>
                                        <p:strVal val="visible"/>
                                      </p:to>
                                    </p:set>
                                    <p:anim calcmode="lin" valueType="num">
                                      <p:cBhvr>
                                        <p:cTn id="17" dur="500" fill="hold"/>
                                        <p:tgtEl>
                                          <p:spTgt spid="406533"/>
                                        </p:tgtEl>
                                        <p:attrNameLst>
                                          <p:attrName>ppt_x</p:attrName>
                                        </p:attrNameLst>
                                      </p:cBhvr>
                                      <p:tavLst>
                                        <p:tav tm="0">
                                          <p:val>
                                            <p:strVal val="#ppt_x"/>
                                          </p:val>
                                        </p:tav>
                                        <p:tav tm="100000">
                                          <p:val>
                                            <p:strVal val="#ppt_x"/>
                                          </p:val>
                                        </p:tav>
                                      </p:tavLst>
                                    </p:anim>
                                    <p:anim calcmode="lin" valueType="num">
                                      <p:cBhvr>
                                        <p:cTn id="18" dur="500" fill="hold"/>
                                        <p:tgtEl>
                                          <p:spTgt spid="40653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0653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406534"/>
                                        </p:tgtEl>
                                        <p:attrNameLst>
                                          <p:attrName>style.visibility</p:attrName>
                                        </p:attrNameLst>
                                      </p:cBhvr>
                                      <p:to>
                                        <p:strVal val="visible"/>
                                      </p:to>
                                    </p:set>
                                    <p:anim calcmode="lin" valueType="num">
                                      <p:cBhvr>
                                        <p:cTn id="27" dur="500" fill="hold"/>
                                        <p:tgtEl>
                                          <p:spTgt spid="406534"/>
                                        </p:tgtEl>
                                        <p:attrNameLst>
                                          <p:attrName>ppt_x</p:attrName>
                                        </p:attrNameLst>
                                      </p:cBhvr>
                                      <p:tavLst>
                                        <p:tav tm="0">
                                          <p:val>
                                            <p:strVal val="#ppt_x"/>
                                          </p:val>
                                        </p:tav>
                                        <p:tav tm="100000">
                                          <p:val>
                                            <p:strVal val="#ppt_x"/>
                                          </p:val>
                                        </p:tav>
                                      </p:tavLst>
                                    </p:anim>
                                    <p:anim calcmode="lin" valueType="num">
                                      <p:cBhvr>
                                        <p:cTn id="28" dur="500" fill="hold"/>
                                        <p:tgtEl>
                                          <p:spTgt spid="406534"/>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4065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6532" grpId="0"/>
      <p:bldP spid="406533" grpId="0"/>
      <p:bldP spid="406534" grpId="0"/>
      <p:bldP spid="406535" grpId="0"/>
      <p:bldP spid="406536" grpId="0"/>
      <p:bldP spid="40653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3"/>
          <p:cNvSpPr>
            <a:spLocks noGrp="1"/>
          </p:cNvSpPr>
          <p:nvPr>
            <p:ph type="subTitle" idx="1"/>
          </p:nvPr>
        </p:nvSpPr>
        <p:spPr>
          <a:xfrm>
            <a:off x="395288" y="1412875"/>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计算闭包：求属性集</a:t>
            </a:r>
            <a:r>
              <a:rPr kumimoji="0" lang="en-US" altLang="zh-CN" sz="2800" b="1" i="1"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zh-CN" altLang="en-US"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1" i="1"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en-US" altLang="zh-CN"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800" b="1" i="1"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a:t>
            </a:r>
            <a:r>
              <a:rPr kumimoji="0" lang="zh-CN" altLang="en-US"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）关于</a:t>
            </a:r>
            <a:r>
              <a:rPr kumimoji="0" lang="en-US" altLang="zh-CN" sz="2800" b="1" i="1"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a:t>
            </a:r>
            <a:r>
              <a:rPr kumimoji="0" lang="zh-CN" altLang="en-US"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上的函数依赖集</a:t>
            </a:r>
            <a:r>
              <a:rPr kumimoji="0" lang="en-US" altLang="zh-CN" sz="2800" b="1" i="1"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的闭包</a:t>
            </a:r>
            <a:r>
              <a:rPr kumimoji="0" lang="en-US" altLang="zh-CN" sz="2800" b="1" i="1"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en-US" altLang="zh-CN" sz="2800" b="1" i="1" u="none" strike="noStrike" kern="0" cap="none" spc="0" normalizeH="0" baseline="-2500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en-US" altLang="zh-CN" sz="2800" b="1" i="0" u="none" strike="noStrike" kern="0" cap="none" spc="0" normalizeH="0" baseline="3000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zh-CN" altLang="en-US"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）令</a:t>
            </a:r>
            <a:r>
              <a:rPr kumimoji="0" lang="en-US" altLang="zh-CN" sz="2400" b="1" i="1"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zh-CN" altLang="en-US" sz="2400" b="1" i="0" u="none" strike="noStrike" kern="0" cap="none" spc="0" normalizeH="0" baseline="3000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3000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0</a:t>
            </a:r>
            <a:r>
              <a:rPr kumimoji="0" lang="zh-CN" altLang="en-US" sz="2400" b="1" i="0" u="none" strike="noStrike" kern="0" cap="none" spc="0" normalizeH="0" baseline="3000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zh-CN" altLang="en-US"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en-US" altLang="zh-CN"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=0</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zh-CN" altLang="en-US"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）求</a:t>
            </a:r>
            <a:r>
              <a:rPr kumimoji="0" lang="en-US" altLang="zh-CN" sz="2400" b="1" i="1"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a:t>
            </a:r>
            <a:r>
              <a:rPr kumimoji="0" lang="zh-CN" altLang="en-US"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，这里</a:t>
            </a:r>
            <a:r>
              <a:rPr kumimoji="0" lang="en-US" altLang="zh-CN" sz="2400" b="1" i="1"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a:t>
            </a:r>
            <a:r>
              <a:rPr kumimoji="0" lang="en-US" altLang="zh-CN"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 { </a:t>
            </a:r>
            <a:r>
              <a:rPr kumimoji="0" lang="en-US" altLang="zh-CN" sz="2400" b="1" i="1"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a:t>
            </a:r>
            <a:r>
              <a:rPr kumimoji="0" lang="en-US" altLang="zh-CN"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1" i="1"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V)(</a:t>
            </a:r>
            <a:r>
              <a:rPr kumimoji="0" lang="en-US" altLang="zh-CN"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1" i="1"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W</a:t>
            </a:r>
            <a:r>
              <a:rPr kumimoji="0" lang="en-US" altLang="zh-CN"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V</a:t>
            </a:r>
            <a:r>
              <a:rPr kumimoji="0" lang="en-US" altLang="zh-CN"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W</a:t>
            </a:r>
            <a:r>
              <a:rPr kumimoji="0" lang="en-US" altLang="zh-CN"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400" b="1" i="1"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endParaRPr kumimoji="0" lang="en-US" altLang="zh-CN"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00000"/>
              </a:lnSpc>
              <a:spcBef>
                <a:spcPct val="20000"/>
              </a:spcBef>
              <a:spcAft>
                <a:spcPct val="0"/>
              </a:spcAft>
              <a:buClrTx/>
              <a:buSzTx/>
              <a:buFontTx/>
              <a:buNone/>
              <a:defRPr/>
            </a:pPr>
            <a:r>
              <a:rPr kumimoji="0" lang="en-US" altLang="zh-CN"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1" i="1"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V </a:t>
            </a:r>
            <a:r>
              <a:rPr kumimoji="0" lang="en-US" altLang="zh-CN"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400" b="1" i="1"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X</a:t>
            </a:r>
            <a:r>
              <a:rPr kumimoji="0" lang="zh-CN" altLang="en-US" sz="2400" b="1" i="0" u="none" strike="noStrike" kern="0" cap="none" spc="0" normalizeH="0" baseline="3000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3000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zh-CN" altLang="en-US" sz="2400" b="1" i="0" u="none" strike="noStrike" kern="0" cap="none" spc="0" normalizeH="0" baseline="3000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a:t>
            </a:r>
            <a:r>
              <a:rPr kumimoji="0" lang="en-US" altLang="zh-CN"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1" i="1"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W)</a:t>
            </a:r>
            <a:r>
              <a:rPr kumimoji="0" lang="en-US" altLang="zh-CN"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3</a:t>
            </a:r>
            <a:r>
              <a:rPr kumimoji="0" lang="zh-CN" altLang="en-US"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zh-CN" altLang="en-US" sz="2400" b="1" i="0" u="none" strike="noStrike" kern="0" cap="none" spc="0" normalizeH="0" baseline="3000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3000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i+1</a:t>
            </a:r>
            <a:r>
              <a:rPr kumimoji="0" lang="zh-CN" altLang="en-US" sz="2400" b="1" i="0" u="none" strike="noStrike" kern="0" cap="none" spc="0" normalizeH="0" baseline="3000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a:t>
            </a:r>
            <a:r>
              <a:rPr kumimoji="0" lang="en-US" altLang="zh-CN"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zh-CN" altLang="en-US" sz="2400" b="1" i="0" u="none" strike="noStrike" kern="0" cap="none" spc="0" normalizeH="0" baseline="3000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3000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zh-CN" altLang="en-US" sz="2400" b="1" i="0" u="none" strike="noStrike" kern="0" cap="none" spc="0" normalizeH="0" baseline="3000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4</a:t>
            </a:r>
            <a:r>
              <a:rPr kumimoji="0" lang="zh-CN" altLang="en-US"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）判断</a:t>
            </a:r>
            <a:r>
              <a:rPr kumimoji="0" lang="en-US" altLang="zh-CN" sz="2400" b="1" i="1"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zh-CN" altLang="en-US" sz="2400" b="1" i="0" u="none" strike="noStrike" kern="0" cap="none" spc="0" normalizeH="0" baseline="3000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3000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i+1</a:t>
            </a:r>
            <a:r>
              <a:rPr kumimoji="0" lang="zh-CN" altLang="en-US" sz="2400" b="1" i="0" u="none" strike="noStrike" kern="0" cap="none" spc="0" normalizeH="0" baseline="3000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1" i="1"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en-US" altLang="zh-CN"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zh-CN" altLang="en-US" sz="2400" b="1" i="0" u="none" strike="noStrike" kern="0" cap="none" spc="0" normalizeH="0" baseline="3000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3000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zh-CN" altLang="en-US" sz="2400" b="1" i="0" u="none" strike="noStrike" kern="0" cap="none" spc="0" normalizeH="0" baseline="3000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吗</a:t>
            </a:r>
            <a:r>
              <a:rPr kumimoji="0" lang="en-US" altLang="zh-CN"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5</a:t>
            </a:r>
            <a:r>
              <a:rPr kumimoji="0" lang="zh-CN" altLang="en-US"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）若相等或</a:t>
            </a:r>
            <a:r>
              <a:rPr kumimoji="0" lang="en-US" altLang="zh-CN" sz="2400" b="1" i="1"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zh-CN" altLang="en-US" sz="2400" b="1" i="0" u="none" strike="noStrike" kern="0" cap="none" spc="0" normalizeH="0" baseline="3000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3000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zh-CN" altLang="en-US" sz="2400" b="1" i="0" u="none" strike="noStrike" kern="0" cap="none" spc="0" normalizeH="0" baseline="3000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 , </a:t>
            </a:r>
            <a:r>
              <a:rPr kumimoji="0" lang="zh-CN" altLang="en-US"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则</a:t>
            </a:r>
            <a:r>
              <a:rPr kumimoji="0" lang="en-US" altLang="zh-CN" sz="2400" b="1" i="1"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zh-CN" altLang="en-US" sz="2400" b="1" i="0" u="none" strike="noStrike" kern="0" cap="none" spc="0" normalizeH="0" baseline="3000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3000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zh-CN" altLang="en-US" sz="2400" b="1" i="0" u="none" strike="noStrike" kern="0" cap="none" spc="0" normalizeH="0" baseline="3000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就是</a:t>
            </a:r>
            <a:r>
              <a:rPr kumimoji="0" lang="en-US" altLang="zh-CN" sz="2400" b="1" i="1"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en-US" altLang="zh-CN" sz="2400" b="1" i="1" u="none" strike="noStrike" kern="0" cap="none" spc="0" normalizeH="0" baseline="-2500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en-US" altLang="zh-CN" sz="2400" b="1" i="0" u="none" strike="noStrike" kern="0" cap="none" spc="0" normalizeH="0" baseline="3000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 </a:t>
            </a:r>
          </a:p>
          <a:p>
            <a:pPr marL="742950" marR="0" lvl="1" indent="-285750" algn="l" defTabSz="914400" rtl="0" eaLnBrk="0" fontAlgn="base" latinLnBrk="0" hangingPunct="0">
              <a:lnSpc>
                <a:spcPct val="100000"/>
              </a:lnSpc>
              <a:spcBef>
                <a:spcPct val="20000"/>
              </a:spcBef>
              <a:spcAft>
                <a:spcPct val="0"/>
              </a:spcAft>
              <a:buClrTx/>
              <a:buSzTx/>
              <a:buFontTx/>
              <a:buNone/>
              <a:defRPr/>
            </a:pPr>
            <a:r>
              <a:rPr kumimoji="0" lang="zh-CN" altLang="en-US"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算法终止。</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6</a:t>
            </a:r>
            <a:r>
              <a:rPr kumimoji="0" lang="zh-CN" altLang="en-US"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）若否，则</a:t>
            </a:r>
            <a:r>
              <a:rPr kumimoji="0" lang="en-US" altLang="zh-CN" sz="2400" b="1" i="1"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en-US" altLang="zh-CN"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en-US" altLang="zh-CN"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a:t>
            </a:r>
            <a:r>
              <a:rPr kumimoji="0" lang="zh-CN" altLang="en-US"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，返回第（</a:t>
            </a:r>
            <a:r>
              <a:rPr kumimoji="0" lang="en-US" altLang="zh-CN"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zh-CN" altLang="en-US"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）步。</a:t>
            </a:r>
          </a:p>
        </p:txBody>
      </p:sp>
      <p:sp>
        <p:nvSpPr>
          <p:cNvPr id="409604" name="AutoShape 4"/>
          <p:cNvSpPr/>
          <p:nvPr/>
        </p:nvSpPr>
        <p:spPr>
          <a:xfrm>
            <a:off x="4643438" y="1916113"/>
            <a:ext cx="4248150" cy="790575"/>
          </a:xfrm>
          <a:prstGeom prst="wedgeRoundRectCallout">
            <a:avLst>
              <a:gd name="adj1" fmla="val -46227"/>
              <a:gd name="adj2" fmla="val 80523"/>
              <a:gd name="adj3" fmla="val 16667"/>
            </a:avLst>
          </a:prstGeom>
          <a:solidFill>
            <a:srgbClr val="EEE678"/>
          </a:solidFill>
          <a:ln w="28575" cap="flat" cmpd="sng">
            <a:solidFill>
              <a:schemeClr val="tx1"/>
            </a:solidFill>
            <a:prstDash val="solid"/>
            <a:miter/>
            <a:headEnd type="none" w="med" len="med"/>
            <a:tailEnd type="none" w="med" len="med"/>
          </a:ln>
        </p:spPr>
        <p:txBody>
          <a:bodyPr lIns="90000" tIns="46800" rIns="90000" bIns="4680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800" b="0" i="0" u="none" strike="noStrike" kern="1200" cap="none" spc="0" normalizeH="0" baseline="3000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对</a:t>
            </a:r>
            <a:r>
              <a:rPr kumimoji="0" lang="en-US" altLang="zh-CN" sz="2400" b="0" i="1" u="none" strike="noStrike" kern="1200" cap="none" spc="0" normalizeH="0" baseline="3000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X</a:t>
            </a:r>
            <a:r>
              <a:rPr kumimoji="0" lang="en-US" altLang="zh-CN" sz="2400" b="0" i="1" u="none" strike="noStrike" kern="1200" cap="none" spc="0" normalizeH="0" baseline="6000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a:t>
            </a:r>
            <a:r>
              <a:rPr kumimoji="0" lang="en-US" altLang="zh-CN" sz="2400" b="0" i="0" u="none" strike="noStrike" kern="1200" cap="none" spc="0" normalizeH="0" baseline="6000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i)</a:t>
            </a:r>
            <a:r>
              <a:rPr kumimoji="0" lang="zh-CN" altLang="en-US" sz="2800" b="0" i="0" u="none" strike="noStrike" kern="1200" cap="none" spc="0" normalizeH="0" baseline="3000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中的每个元素，依次检查相应的函数依赖</a:t>
            </a:r>
            <a:r>
              <a:rPr kumimoji="0" lang="en-US" altLang="zh-CN" sz="2800" b="0" i="0" u="none" strike="noStrike" kern="1200" cap="none" spc="0" normalizeH="0" baseline="3000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a:t>
            </a:r>
            <a:r>
              <a:rPr kumimoji="0" lang="zh-CN" altLang="en-US" sz="2800" b="0" i="0" u="none" strike="noStrike" kern="1200" cap="none" spc="0" normalizeH="0" baseline="3000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将依赖它的属性加入</a:t>
            </a:r>
            <a:r>
              <a:rPr kumimoji="0" lang="en-US" altLang="zh-CN" sz="2800" b="0" i="0" u="none" strike="noStrike" kern="1200" cap="none" spc="0" normalizeH="0" baseline="3000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B </a:t>
            </a:r>
          </a:p>
        </p:txBody>
      </p:sp>
      <p:sp>
        <p:nvSpPr>
          <p:cNvPr id="409605" name="Text Box 5"/>
          <p:cNvSpPr txBox="1">
            <a:spLocks noChangeArrowheads="1"/>
          </p:cNvSpPr>
          <p:nvPr/>
        </p:nvSpPr>
        <p:spPr bwMode="auto">
          <a:xfrm>
            <a:off x="3132138" y="6021388"/>
            <a:ext cx="3887788" cy="466725"/>
          </a:xfrm>
          <a:prstGeom prst="rect">
            <a:avLst/>
          </a:prstGeom>
          <a:solidFill>
            <a:srgbClr val="FFFFCC"/>
          </a:solidFill>
          <a:ln w="9525">
            <a:solidFill>
              <a:srgbClr val="FF9900"/>
            </a:solidFill>
            <a:miter lim="800000"/>
          </a:ln>
          <a:effectLst/>
        </p:spPr>
        <p:txBody>
          <a:bodyPr>
            <a:spAutoFit/>
          </a:bodyPr>
          <a:lstStyle/>
          <a:p>
            <a:pPr marR="0" defTabSz="914400" eaLnBrk="1" hangingPunct="1">
              <a:buClrTx/>
              <a:buSzTx/>
              <a:buFontTx/>
              <a:buNone/>
              <a:defRPr/>
            </a:pPr>
            <a:r>
              <a:rPr kumimoji="0" lang="zh-CN" altLang="en-US" sz="2400" kern="1200" cap="none" spc="0" normalizeH="0" baseline="0" noProof="1">
                <a:solidFill>
                  <a:srgbClr val="FF0000"/>
                </a:solidFill>
                <a:effectLst>
                  <a:outerShdw blurRad="38100" dist="38100" dir="2700000">
                    <a:srgbClr val="C0C0C0"/>
                  </a:outerShdw>
                </a:effectLst>
                <a:latin typeface="Times New Roman" panose="02020603050405020304" pitchFamily="18" charset="0"/>
                <a:ea typeface="楷体_GB2312" pitchFamily="49" charset="-122"/>
                <a:cs typeface="+mn-cs"/>
              </a:rPr>
              <a:t>算法至多执行|</a:t>
            </a:r>
            <a:r>
              <a:rPr kumimoji="0" lang="en-US" altLang="zh-CN" sz="2400" kern="1200" cap="none" spc="0" normalizeH="0" baseline="0" noProof="1">
                <a:solidFill>
                  <a:srgbClr val="FF0000"/>
                </a:solidFill>
                <a:effectLst>
                  <a:outerShdw blurRad="38100" dist="38100" dir="2700000">
                    <a:srgbClr val="C0C0C0"/>
                  </a:outerShdw>
                </a:effectLst>
                <a:latin typeface="Times New Roman" panose="02020603050405020304" pitchFamily="18" charset="0"/>
                <a:ea typeface="楷体_GB2312" pitchFamily="49" charset="-122"/>
                <a:cs typeface="+mn-cs"/>
              </a:rPr>
              <a:t>U-X|</a:t>
            </a:r>
            <a:r>
              <a:rPr kumimoji="0" lang="zh-CN" altLang="en-US" sz="2400" kern="1200" cap="none" spc="0" normalizeH="0" baseline="0" noProof="1">
                <a:solidFill>
                  <a:srgbClr val="FF0000"/>
                </a:solidFill>
                <a:effectLst>
                  <a:outerShdw blurRad="38100" dist="38100" dir="2700000">
                    <a:srgbClr val="C0C0C0"/>
                  </a:outerShdw>
                </a:effectLst>
                <a:latin typeface="Times New Roman" panose="02020603050405020304" pitchFamily="18" charset="0"/>
                <a:ea typeface="楷体_GB2312" pitchFamily="49" charset="-122"/>
                <a:cs typeface="+mn-cs"/>
              </a:rPr>
              <a:t>次循环</a:t>
            </a:r>
          </a:p>
        </p:txBody>
      </p:sp>
      <p:sp>
        <p:nvSpPr>
          <p:cNvPr id="3"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函数依赖的公理系统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9604"/>
                                        </p:tgtEl>
                                        <p:attrNameLst>
                                          <p:attrName>style.visibility</p:attrName>
                                        </p:attrNameLst>
                                      </p:cBhvr>
                                      <p:to>
                                        <p:strVal val="visible"/>
                                      </p:to>
                                    </p:set>
                                    <p:animEffect transition="in" filter="blinds(horizontal)">
                                      <p:cBhvr>
                                        <p:cTn id="7" dur="1000"/>
                                        <p:tgtEl>
                                          <p:spTgt spid="40960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09605"/>
                                        </p:tgtEl>
                                        <p:attrNameLst>
                                          <p:attrName>style.visibility</p:attrName>
                                        </p:attrNameLst>
                                      </p:cBhvr>
                                      <p:to>
                                        <p:strVal val="visible"/>
                                      </p:to>
                                    </p:set>
                                    <p:animEffect transition="in" filter="box(in)">
                                      <p:cBhvr>
                                        <p:cTn id="12" dur="500"/>
                                        <p:tgtEl>
                                          <p:spTgt spid="4096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04" grpId="0" animBg="1"/>
      <p:bldP spid="40960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7" name="Rectangle 3"/>
          <p:cNvSpPr>
            <a:spLocks noGrp="1"/>
          </p:cNvSpPr>
          <p:nvPr>
            <p:ph type="subTitle" idx="1"/>
          </p:nvPr>
        </p:nvSpPr>
        <p:spPr>
          <a:xfrm>
            <a:off x="381000" y="1600200"/>
            <a:ext cx="8583613"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例</a:t>
            </a:r>
            <a:endParaRPr kumimoji="0" lang="zh-CN" altLang="en-US" sz="24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1">
                <a:ln>
                  <a:noFill/>
                </a:ln>
                <a:solidFill>
                  <a:srgbClr val="66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Ｕ＝{</a:t>
            </a:r>
            <a:r>
              <a:rPr kumimoji="0" lang="en-US" altLang="zh-CN" sz="2400" b="1" i="0" u="none" strike="noStrike" kern="0" cap="none" spc="0" normalizeH="0" baseline="0" noProof="1">
                <a:ln>
                  <a:noFill/>
                </a:ln>
                <a:solidFill>
                  <a:srgbClr val="66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A,B,C,D,E}，</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1">
                <a:ln>
                  <a:noFill/>
                </a:ln>
                <a:solidFill>
                  <a:srgbClr val="66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Ｆ＝{</a:t>
            </a:r>
            <a:r>
              <a:rPr kumimoji="0" lang="en-US" altLang="zh-CN" sz="2400" b="1" i="0" u="none" strike="noStrike" kern="0" cap="none" spc="0" normalizeH="0" baseline="0" noProof="1">
                <a:ln>
                  <a:noFill/>
                </a:ln>
                <a:solidFill>
                  <a:srgbClr val="66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AB→C, AC→B，B→D，C→E，EC→B}，</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1">
                <a:ln>
                  <a:noFill/>
                </a:ln>
                <a:solidFill>
                  <a:srgbClr val="66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求(</a:t>
            </a:r>
            <a:r>
              <a:rPr kumimoji="0" lang="en-US" altLang="zh-CN" sz="2400" b="1" i="0" u="none" strike="noStrike" kern="0" cap="none" spc="0" normalizeH="0" baseline="0" noProof="1">
                <a:ln>
                  <a:noFill/>
                </a:ln>
                <a:solidFill>
                  <a:srgbClr val="66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AB)</a:t>
            </a:r>
            <a:r>
              <a:rPr kumimoji="0" lang="en-US" altLang="zh-CN" sz="2400" b="1" i="0" u="none" strike="noStrike" kern="0" cap="none" spc="0" normalizeH="0" baseline="30000" noProof="1">
                <a:ln>
                  <a:noFill/>
                </a:ln>
                <a:solidFill>
                  <a:srgbClr val="66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1">
                <a:ln>
                  <a:noFill/>
                </a:ln>
                <a:solidFill>
                  <a:srgbClr val="66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342900" marR="0" lvl="0" indent="-342900" algn="l" defTabSz="914400" rtl="0" eaLnBrk="0" fontAlgn="base" latinLnBrk="0" hangingPunct="0">
              <a:lnSpc>
                <a:spcPct val="110000"/>
              </a:lnSpc>
              <a:spcBef>
                <a:spcPct val="60000"/>
              </a:spcBef>
              <a:spcAft>
                <a:spcPct val="0"/>
              </a:spcAft>
              <a:buClrTx/>
              <a:buSzTx/>
              <a:buFontTx/>
              <a:buNone/>
              <a:defRPr/>
            </a:pPr>
            <a:r>
              <a:rPr kumimoji="0" lang="zh-CN" altLang="en-US" sz="24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解  设</a:t>
            </a:r>
            <a:r>
              <a:rPr kumimoji="0" lang="en-US" altLang="zh-CN" sz="2400" b="1" i="1"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zh-CN" altLang="en-US" sz="2400" b="1" i="1" u="none" strike="noStrike" kern="0" cap="none" spc="0" normalizeH="0" baseline="30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30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0</a:t>
            </a:r>
            <a:r>
              <a:rPr kumimoji="0" lang="zh-CN" altLang="en-US" sz="2400" b="1" i="1" u="none" strike="noStrike" kern="0" cap="none" spc="0" normalizeH="0" baseline="30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AB}</a:t>
            </a:r>
            <a:r>
              <a:rPr kumimoji="0" lang="zh-CN" altLang="en-US" sz="24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endPar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10000"/>
              </a:lnSpc>
              <a:spcBef>
                <a:spcPct val="20000"/>
              </a:spcBef>
              <a:spcAft>
                <a:spcPct val="0"/>
              </a:spcAft>
              <a:buClrTx/>
              <a:buSzTx/>
              <a:buFontTx/>
              <a:buNone/>
              <a:defRPr/>
            </a:pP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计算</a:t>
            </a:r>
            <a:r>
              <a:rPr kumimoji="0" lang="en-US" altLang="zh-CN" sz="2400" b="1" i="1"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zh-CN" altLang="en-US" sz="2400" b="1" i="1" u="none" strike="noStrike" kern="0" cap="none" spc="0" normalizeH="0" baseline="30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30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zh-CN" altLang="en-US" sz="2400" b="1" i="1" u="none" strike="noStrike" kern="0" cap="none" spc="0" normalizeH="0" baseline="30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逐一的扫描</a:t>
            </a:r>
            <a:r>
              <a:rPr kumimoji="0" lang="en-US" altLang="zh-CN" sz="2400" b="1" i="1"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集合中各个函数依赖，找左部为</a:t>
            </a:r>
            <a:r>
              <a:rPr kumimoji="0" lang="en-US" altLang="zh-CN" sz="2400" b="1" i="1"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a:t>
            </a: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a:t>
            </a: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或</a:t>
            </a:r>
            <a:r>
              <a:rPr kumimoji="0" lang="en-US" altLang="zh-CN" sz="2400" b="1" i="1"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AB</a:t>
            </a: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的函数依赖。得到两个：</a:t>
            </a:r>
            <a:r>
              <a:rPr kumimoji="0" lang="en-US" altLang="zh-CN" sz="2400" b="1" i="1"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AB</a:t>
            </a: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C</a:t>
            </a: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a:t>
            </a: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D</a:t>
            </a: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742950" marR="0" lvl="1" indent="-285750" algn="l" defTabSz="914400" rtl="0" eaLnBrk="0" fontAlgn="base" latinLnBrk="0" hangingPunct="0">
              <a:lnSpc>
                <a:spcPct val="110000"/>
              </a:lnSpc>
              <a:spcBef>
                <a:spcPct val="20000"/>
              </a:spcBef>
              <a:spcAft>
                <a:spcPct val="0"/>
              </a:spcAft>
              <a:buClrTx/>
              <a:buSzTx/>
              <a:buFontTx/>
              <a:buNone/>
              <a:defRPr/>
            </a:pP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于是</a:t>
            </a:r>
            <a:r>
              <a:rPr kumimoji="0" lang="en-US" altLang="zh-CN" sz="2400" b="1" i="1"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zh-CN" altLang="en-US" sz="2400" b="1" i="1" u="none" strike="noStrike" kern="0" cap="none" spc="0" normalizeH="0" baseline="30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30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zh-CN" altLang="en-US" sz="2400" b="1" i="1" u="none" strike="noStrike" kern="0" cap="none" spc="0" normalizeH="0" baseline="30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AB}</a:t>
            </a: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CD}</a:t>
            </a: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ABCD}</a:t>
            </a: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p:txBody>
      </p:sp>
      <p:sp>
        <p:nvSpPr>
          <p:cNvPr id="3"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函数依赖的公理系统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627">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410627">
                                            <p:txEl>
                                              <p:pRg st="5" end="5"/>
                                            </p:txEl>
                                          </p:spTgt>
                                        </p:tgtEl>
                                        <p:attrNameLst>
                                          <p:attrName>style.visibility</p:attrName>
                                        </p:attrNameLst>
                                      </p:cBhvr>
                                      <p:to>
                                        <p:strVal val="visible"/>
                                      </p:to>
                                    </p:set>
                                    <p:anim calcmode="lin" valueType="num">
                                      <p:cBhvr>
                                        <p:cTn id="11" dur="500" fill="hold"/>
                                        <p:tgtEl>
                                          <p:spTgt spid="410627">
                                            <p:txEl>
                                              <p:pRg st="5" end="5"/>
                                            </p:txEl>
                                          </p:spTgt>
                                        </p:tgtEl>
                                        <p:attrNameLst>
                                          <p:attrName>ppt_x</p:attrName>
                                        </p:attrNameLst>
                                      </p:cBhvr>
                                      <p:tavLst>
                                        <p:tav tm="0">
                                          <p:val>
                                            <p:strVal val="#ppt_x"/>
                                          </p:val>
                                        </p:tav>
                                        <p:tav tm="100000">
                                          <p:val>
                                            <p:strVal val="#ppt_x"/>
                                          </p:val>
                                        </p:tav>
                                      </p:tavLst>
                                    </p:anim>
                                    <p:anim calcmode="lin" valueType="num">
                                      <p:cBhvr>
                                        <p:cTn id="12" dur="500" fill="hold"/>
                                        <p:tgtEl>
                                          <p:spTgt spid="410627">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10627">
                                            <p:txEl>
                                              <p:pRg st="6" end="6"/>
                                            </p:txEl>
                                          </p:spTgt>
                                        </p:tgtEl>
                                        <p:attrNameLst>
                                          <p:attrName>style.visibility</p:attrName>
                                        </p:attrNameLst>
                                      </p:cBhvr>
                                      <p:to>
                                        <p:strVal val="visible"/>
                                      </p:to>
                                    </p:set>
                                    <p:anim calcmode="lin" valueType="num">
                                      <p:cBhvr>
                                        <p:cTn id="15" dur="500" fill="hold"/>
                                        <p:tgtEl>
                                          <p:spTgt spid="410627">
                                            <p:txEl>
                                              <p:pRg st="6" end="6"/>
                                            </p:txEl>
                                          </p:spTgt>
                                        </p:tgtEl>
                                        <p:attrNameLst>
                                          <p:attrName>ppt_x</p:attrName>
                                        </p:attrNameLst>
                                      </p:cBhvr>
                                      <p:tavLst>
                                        <p:tav tm="0">
                                          <p:val>
                                            <p:strVal val="#ppt_x"/>
                                          </p:val>
                                        </p:tav>
                                        <p:tav tm="100000">
                                          <p:val>
                                            <p:strVal val="#ppt_x"/>
                                          </p:val>
                                        </p:tav>
                                      </p:tavLst>
                                    </p:anim>
                                    <p:anim calcmode="lin" valueType="num">
                                      <p:cBhvr>
                                        <p:cTn id="16" dur="500" fill="hold"/>
                                        <p:tgtEl>
                                          <p:spTgt spid="41062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1" name="Rectangle 3"/>
          <p:cNvSpPr>
            <a:spLocks noGrp="1"/>
          </p:cNvSpPr>
          <p:nvPr>
            <p:ph type="subTitle" idx="1"/>
          </p:nvPr>
        </p:nvSpPr>
        <p:spPr>
          <a:xfrm>
            <a:off x="684213" y="1484313"/>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20000"/>
              </a:lnSpc>
              <a:spcBef>
                <a:spcPct val="20000"/>
              </a:spcBef>
              <a:spcAft>
                <a:spcPct val="0"/>
              </a:spcAft>
              <a:buClrTx/>
              <a:buSzTx/>
              <a:buFontTx/>
              <a:buNone/>
              <a:defRPr/>
            </a:pP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因为</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en-US" altLang="zh-CN" sz="2800" b="1" i="0" u="none" strike="noStrike" kern="0" cap="none" spc="0" normalizeH="0" baseline="30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(0)</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X</a:t>
            </a:r>
            <a:r>
              <a:rPr kumimoji="0" lang="en-US" altLang="zh-CN" sz="2800" b="1" i="0" u="none" strike="noStrike" kern="0" cap="none" spc="0" normalizeH="0" baseline="30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，所以再找出左部为</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{ABCD}</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子集的那些函数依赖，又得到</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AB→C</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B→D</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C→E</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AC→B</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342900" marR="0" lvl="0" indent="-342900" algn="l" defTabSz="914400" rtl="0" eaLnBrk="0" fontAlgn="base" latinLnBrk="0" hangingPunct="0">
              <a:lnSpc>
                <a:spcPct val="120000"/>
              </a:lnSpc>
              <a:spcBef>
                <a:spcPct val="20000"/>
              </a:spcBef>
              <a:spcAft>
                <a:spcPct val="0"/>
              </a:spcAft>
              <a:buClrTx/>
              <a:buSzTx/>
              <a:buFontTx/>
              <a:buNone/>
              <a:defRPr/>
            </a:pP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于是</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en-US" altLang="zh-CN" sz="2800" b="1" i="0" u="none" strike="noStrike" kern="0" cap="none" spc="0" normalizeH="0" baseline="30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en-US" altLang="zh-CN" sz="2800" b="1" i="0" u="none" strike="noStrike" kern="0" cap="none" spc="0" normalizeH="0" baseline="30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∪{BCDE}={ABCDE}</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342900" marR="0" lvl="0" indent="-342900" algn="l" defTabSz="914400" rtl="0" eaLnBrk="0" fontAlgn="base" latinLnBrk="0" hangingPunct="0">
              <a:lnSpc>
                <a:spcPct val="120000"/>
              </a:lnSpc>
              <a:spcBef>
                <a:spcPct val="90000"/>
              </a:spcBef>
              <a:spcAft>
                <a:spcPct val="0"/>
              </a:spcAft>
              <a:buClrTx/>
              <a:buSzTx/>
              <a:buFontTx/>
              <a:buNone/>
              <a:defRPr/>
            </a:pP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(3)</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因为</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en-US" altLang="zh-CN" sz="2800" b="1" i="0" u="none" strike="noStrike" kern="0" cap="none" spc="0" normalizeH="0" baseline="30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，算法终止</a:t>
            </a:r>
          </a:p>
          <a:p>
            <a:pPr marL="342900" marR="0" lvl="0" indent="-342900" algn="l" defTabSz="914400" rtl="0" eaLnBrk="0" fontAlgn="base" latinLnBrk="0" hangingPunct="0">
              <a:lnSpc>
                <a:spcPct val="120000"/>
              </a:lnSpc>
              <a:spcBef>
                <a:spcPct val="90000"/>
              </a:spcBef>
              <a:spcAft>
                <a:spcPct val="0"/>
              </a:spcAft>
              <a:buClrTx/>
              <a:buSzTx/>
              <a:buFontTx/>
              <a:buNone/>
              <a:defRPr/>
            </a:pP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所以</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(AB)</a:t>
            </a:r>
            <a:r>
              <a:rPr kumimoji="0" lang="en-US" altLang="zh-CN" sz="2800" b="1" i="0" u="none" strike="noStrike" kern="0" cap="none" spc="0" normalizeH="0" baseline="-25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en-US" altLang="zh-CN" sz="2800" b="1" i="0" u="none" strike="noStrike" kern="0" cap="none" spc="0" normalizeH="0" baseline="30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={ABCDE}</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p:txBody>
      </p:sp>
      <p:sp>
        <p:nvSpPr>
          <p:cNvPr id="411652" name="Text Box 4"/>
          <p:cNvSpPr txBox="1">
            <a:spLocks noChangeArrowheads="1"/>
          </p:cNvSpPr>
          <p:nvPr/>
        </p:nvSpPr>
        <p:spPr bwMode="auto">
          <a:xfrm>
            <a:off x="2627313" y="5661025"/>
            <a:ext cx="4752975" cy="904875"/>
          </a:xfrm>
          <a:prstGeom prst="rect">
            <a:avLst/>
          </a:prstGeom>
          <a:solidFill>
            <a:srgbClr val="FFFFCC"/>
          </a:solidFill>
          <a:ln w="9525">
            <a:solidFill>
              <a:srgbClr val="FF9900"/>
            </a:solidFill>
            <a:miter lim="800000"/>
          </a:ln>
          <a:effectLst/>
        </p:spPr>
        <p:txBody>
          <a:bodyPr>
            <a:spAutoFit/>
          </a:bodyPr>
          <a:lstStyle/>
          <a:p>
            <a:pPr marR="0" defTabSz="914400" eaLnBrk="1" hangingPunct="1">
              <a:spcBef>
                <a:spcPct val="20000"/>
              </a:spcBef>
              <a:buClrTx/>
              <a:buSzTx/>
              <a:buFontTx/>
              <a:buNone/>
              <a:defRPr/>
            </a:pPr>
            <a:r>
              <a:rPr kumimoji="0" lang="en-US" altLang="zh-CN" sz="2400" kern="1200" cap="none" spc="0" normalizeH="0" baseline="0" noProof="0" dirty="0">
                <a:solidFill>
                  <a:srgbClr val="E4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(AB)</a:t>
            </a:r>
            <a:r>
              <a:rPr kumimoji="0" lang="en-US" altLang="zh-CN" sz="2400" kern="1200" cap="none" spc="0" normalizeH="0" baseline="-25000" noProof="0" dirty="0">
                <a:solidFill>
                  <a:srgbClr val="E4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F</a:t>
            </a:r>
            <a:r>
              <a:rPr kumimoji="0" lang="en-US" altLang="zh-CN" sz="2400" kern="1200" cap="none" spc="0" normalizeH="0" baseline="30000" noProof="0" dirty="0">
                <a:solidFill>
                  <a:srgbClr val="E4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0" lang="en-US" altLang="zh-CN" sz="2400" kern="1200" cap="none" spc="0" normalizeH="0" baseline="0" noProof="0" dirty="0">
                <a:solidFill>
                  <a:srgbClr val="E4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{A,B,C,D,E} = U, </a:t>
            </a:r>
          </a:p>
          <a:p>
            <a:pPr marR="0" defTabSz="914400" eaLnBrk="1" hangingPunct="1">
              <a:spcBef>
                <a:spcPct val="20000"/>
              </a:spcBef>
              <a:buClrTx/>
              <a:buSzTx/>
              <a:buFontTx/>
              <a:buNone/>
              <a:defRPr/>
            </a:pPr>
            <a:r>
              <a:rPr kumimoji="0" lang="zh-CN" altLang="en-US" sz="2400" kern="1200" cap="none" spc="0" normalizeH="0" baseline="0" noProof="0" dirty="0">
                <a:solidFill>
                  <a:srgbClr val="E4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因此，</a:t>
            </a:r>
            <a:r>
              <a:rPr kumimoji="0" lang="en-US" altLang="zh-CN" sz="2400" kern="1200" cap="none" spc="0" normalizeH="0" baseline="0" noProof="0" dirty="0">
                <a:solidFill>
                  <a:srgbClr val="E4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AB</a:t>
            </a:r>
            <a:r>
              <a:rPr kumimoji="0" lang="zh-CN" altLang="en-US" sz="2400" kern="1200" cap="none" spc="0" normalizeH="0" baseline="0" noProof="0" dirty="0">
                <a:solidFill>
                  <a:srgbClr val="E4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是该关系的超码！</a:t>
            </a:r>
          </a:p>
        </p:txBody>
      </p:sp>
      <p:sp>
        <p:nvSpPr>
          <p:cNvPr id="3"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函数依赖的公理系统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11651">
                                            <p:txEl>
                                              <p:pRg st="0" end="0"/>
                                            </p:txEl>
                                          </p:spTgt>
                                        </p:tgtEl>
                                        <p:attrNameLst>
                                          <p:attrName>style.visibility</p:attrName>
                                        </p:attrNameLst>
                                      </p:cBhvr>
                                      <p:to>
                                        <p:strVal val="visible"/>
                                      </p:to>
                                    </p:set>
                                    <p:animEffect transition="in" filter="box(in)">
                                      <p:cBhvr>
                                        <p:cTn id="7" dur="500"/>
                                        <p:tgtEl>
                                          <p:spTgt spid="411651">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411651">
                                            <p:txEl>
                                              <p:pRg st="1" end="1"/>
                                            </p:txEl>
                                          </p:spTgt>
                                        </p:tgtEl>
                                        <p:attrNameLst>
                                          <p:attrName>style.visibility</p:attrName>
                                        </p:attrNameLst>
                                      </p:cBhvr>
                                      <p:to>
                                        <p:strVal val="visible"/>
                                      </p:to>
                                    </p:set>
                                    <p:animEffect transition="in" filter="box(in)">
                                      <p:cBhvr>
                                        <p:cTn id="10" dur="500"/>
                                        <p:tgtEl>
                                          <p:spTgt spid="41165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411651">
                                            <p:txEl>
                                              <p:pRg st="2" end="2"/>
                                            </p:txEl>
                                          </p:spTgt>
                                        </p:tgtEl>
                                        <p:attrNameLst>
                                          <p:attrName>style.visibility</p:attrName>
                                        </p:attrNameLst>
                                      </p:cBhvr>
                                      <p:to>
                                        <p:strVal val="visible"/>
                                      </p:to>
                                    </p:set>
                                    <p:animEffect transition="in" filter="box(in)">
                                      <p:cBhvr>
                                        <p:cTn id="15" dur="500"/>
                                        <p:tgtEl>
                                          <p:spTgt spid="411651">
                                            <p:txEl>
                                              <p:pRg st="2" end="2"/>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411651">
                                            <p:txEl>
                                              <p:pRg st="3" end="3"/>
                                            </p:txEl>
                                          </p:spTgt>
                                        </p:tgtEl>
                                        <p:attrNameLst>
                                          <p:attrName>style.visibility</p:attrName>
                                        </p:attrNameLst>
                                      </p:cBhvr>
                                      <p:to>
                                        <p:strVal val="visible"/>
                                      </p:to>
                                    </p:set>
                                    <p:animEffect transition="in" filter="box(in)">
                                      <p:cBhvr>
                                        <p:cTn id="18" dur="500"/>
                                        <p:tgtEl>
                                          <p:spTgt spid="411651">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11652"/>
                                        </p:tgtEl>
                                        <p:attrNameLst>
                                          <p:attrName>style.visibility</p:attrName>
                                        </p:attrNameLst>
                                      </p:cBhvr>
                                      <p:to>
                                        <p:strVal val="visible"/>
                                      </p:to>
                                    </p:set>
                                    <p:anim calcmode="lin" valueType="num">
                                      <p:cBhvr>
                                        <p:cTn id="23" dur="500" fill="hold"/>
                                        <p:tgtEl>
                                          <p:spTgt spid="411652"/>
                                        </p:tgtEl>
                                        <p:attrNameLst>
                                          <p:attrName>ppt_x</p:attrName>
                                        </p:attrNameLst>
                                      </p:cBhvr>
                                      <p:tavLst>
                                        <p:tav tm="0">
                                          <p:val>
                                            <p:strVal val="#ppt_x"/>
                                          </p:val>
                                        </p:tav>
                                        <p:tav tm="100000">
                                          <p:val>
                                            <p:strVal val="#ppt_x"/>
                                          </p:val>
                                        </p:tav>
                                      </p:tavLst>
                                    </p:anim>
                                    <p:anim calcmode="lin" valueType="num">
                                      <p:cBhvr>
                                        <p:cTn id="24" dur="500" fill="hold"/>
                                        <p:tgtEl>
                                          <p:spTgt spid="4116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652"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6" name="Rectangle 4"/>
          <p:cNvSpPr/>
          <p:nvPr/>
        </p:nvSpPr>
        <p:spPr>
          <a:xfrm>
            <a:off x="971550" y="1268413"/>
            <a:ext cx="8172450" cy="5040313"/>
          </a:xfrm>
          <a:prstGeom prst="rect">
            <a:avLst/>
          </a:prstGeom>
          <a:no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例</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设</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R&lt;U,F&gt;,</a:t>
            </a: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其中</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U={A,B,C,D,E,I};</a:t>
            </a:r>
          </a:p>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F={A→D,AB→E,BI→E,CD→I,E→C}</a:t>
            </a:r>
          </a:p>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求：(</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AE)</a:t>
            </a:r>
            <a:r>
              <a:rPr kumimoji="0" lang="en-US" altLang="zh-CN" sz="2400" b="0" i="0" u="none" strike="noStrike" kern="1200" cap="none" spc="0" normalizeH="0" baseline="-30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en-US" altLang="zh-CN" sz="2400" b="0" i="0" u="none" strike="noStrike" kern="1200" cap="none" spc="0" normalizeH="0" baseline="30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endPar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解：令</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en-US" altLang="zh-CN" sz="2400" b="0" i="0" u="none" strike="noStrike" kern="1200" cap="none" spc="0" normalizeH="0" baseline="30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(0)</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{AE}, </a:t>
            </a: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在</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中找出左边是</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AE</a:t>
            </a: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子集的函数依赖</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其结果是：</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A→D,E→C，</a:t>
            </a: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所以</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en-US" altLang="zh-CN" sz="2400" b="0" i="0" u="none" strike="noStrike" kern="1200" cap="none" spc="0" normalizeH="0" baseline="30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en-US" altLang="zh-CN" sz="2400" b="0" i="0" u="none" strike="noStrike" kern="1200" cap="none" spc="0" normalizeH="0" baseline="30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(0)</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∪{CD}={ACDE};</a:t>
            </a:r>
          </a:p>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en-US" altLang="zh-CN" sz="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p>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X</a:t>
            </a:r>
            <a:r>
              <a:rPr kumimoji="0" lang="en-US" altLang="zh-CN" sz="2400" b="0" i="0" u="none" strike="noStrike" kern="1200" cap="none" spc="0" normalizeH="0" baseline="30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(0)</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en-US" altLang="zh-CN" sz="2400" b="0" i="0" u="none" strike="noStrike" kern="1200" cap="none" spc="0" normalizeH="0" baseline="30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在</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中找出左边是</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{AEDC}</a:t>
            </a: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子集的函数依赖，其</a:t>
            </a:r>
          </a:p>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结果是</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CD→I,</a:t>
            </a: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所以</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en-US" altLang="zh-CN" sz="2400" b="0" i="0" u="none" strike="noStrike" kern="1200" cap="none" spc="0" normalizeH="0" baseline="30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en-US" altLang="zh-CN" sz="2400" b="0" i="0" u="none" strike="noStrike" kern="1200" cap="none" spc="0" normalizeH="0" baseline="30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∪{I}={ACDEI};</a:t>
            </a:r>
          </a:p>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0" lang="zh-CN" altLang="en-US" sz="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显然</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en-US" altLang="zh-CN" sz="2400" b="0" i="0" u="none" strike="noStrike" kern="1200" cap="none" spc="0" normalizeH="0" baseline="30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en-US" altLang="zh-CN" sz="2400" b="0" i="0" u="none" strike="noStrike" kern="1200" cap="none" spc="0" normalizeH="0" baseline="30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但</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中未用过的函数依赖的左边属性已没有</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en-US" altLang="zh-CN" sz="2400" b="0" i="0" u="none" strike="noStrike" kern="1200" cap="none" spc="0" normalizeH="0" baseline="30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的子</a:t>
            </a:r>
          </a:p>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集，所以不必再计算下去。即(</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AE)</a:t>
            </a:r>
            <a:r>
              <a:rPr kumimoji="0" lang="en-US" altLang="zh-CN" sz="2400" b="0" i="0" u="none" strike="noStrike" kern="1200" cap="none" spc="0" normalizeH="0" baseline="-30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en-US" altLang="zh-CN" sz="2400" b="0" i="0" u="none" strike="noStrike" kern="1200" cap="none" spc="0" normalizeH="0" baseline="30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={ACDEI}.</a:t>
            </a: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mn-lt"/>
              <a:ea typeface="华文新魏" panose="02010800040101010101" pitchFamily="2" charset="-122"/>
              <a:cs typeface="楷体_GB2312"/>
            </a:endParaRPr>
          </a:p>
        </p:txBody>
      </p:sp>
      <p:sp>
        <p:nvSpPr>
          <p:cNvPr id="412677" name="Text Box 5"/>
          <p:cNvSpPr txBox="1">
            <a:spLocks noChangeArrowheads="1"/>
          </p:cNvSpPr>
          <p:nvPr/>
        </p:nvSpPr>
        <p:spPr bwMode="auto">
          <a:xfrm>
            <a:off x="3492500" y="5949950"/>
            <a:ext cx="2228850" cy="461963"/>
          </a:xfrm>
          <a:prstGeom prst="rect">
            <a:avLst/>
          </a:prstGeom>
          <a:solidFill>
            <a:srgbClr val="FFFFCC"/>
          </a:solidFill>
          <a:ln w="9525">
            <a:solidFill>
              <a:srgbClr val="FF9900"/>
            </a:solidFill>
            <a:miter lim="800000"/>
          </a:ln>
          <a:effectLst/>
        </p:spPr>
        <p:txBody>
          <a:bodyPr wrap="none">
            <a:spAutoFit/>
          </a:bodyPr>
          <a:lstStyle/>
          <a:p>
            <a:pPr marR="0" defTabSz="914400" eaLnBrk="1" hangingPunct="1">
              <a:buClrTx/>
              <a:buSzTx/>
              <a:buFontTx/>
              <a:buNone/>
              <a:defRPr/>
            </a:pPr>
            <a:r>
              <a:rPr kumimoji="0" lang="zh-CN" altLang="en-US" sz="2400" kern="1200" cap="none" spc="0" normalizeH="0" baseline="0" noProof="0" dirty="0">
                <a:solidFill>
                  <a:srgbClr val="E40000"/>
                </a:solidFill>
                <a:effectLst>
                  <a:outerShdw blurRad="38100" dist="38100" dir="2700000" algn="tl">
                    <a:srgbClr val="000000"/>
                  </a:outerShdw>
                </a:effectLst>
                <a:latin typeface="Arial" panose="020B0604020202020204" pitchFamily="34" charset="0"/>
                <a:ea typeface="宋体" panose="02010600030101010101" pitchFamily="2" charset="-122"/>
                <a:cs typeface="+mn-cs"/>
              </a:rPr>
              <a:t>关系的候选码</a:t>
            </a:r>
            <a:r>
              <a:rPr kumimoji="0" lang="en-US" altLang="zh-CN" sz="2400" kern="1200" cap="none" spc="0" normalizeH="0" baseline="0" noProof="0" dirty="0">
                <a:solidFill>
                  <a:srgbClr val="E40000"/>
                </a:solidFill>
                <a:effectLst>
                  <a:outerShdw blurRad="38100" dist="38100" dir="2700000" algn="tl">
                    <a:srgbClr val="000000"/>
                  </a:outerShdw>
                </a:effectLst>
                <a:latin typeface="Arial" panose="020B0604020202020204" pitchFamily="34" charset="0"/>
                <a:ea typeface="宋体" panose="02010600030101010101" pitchFamily="2" charset="-122"/>
                <a:cs typeface="+mn-cs"/>
              </a:rPr>
              <a:t>?</a:t>
            </a:r>
          </a:p>
        </p:txBody>
      </p:sp>
      <p:sp>
        <p:nvSpPr>
          <p:cNvPr id="4"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函数依赖的公理系统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12676">
                                            <p:txEl>
                                              <p:pRg st="3" end="3"/>
                                            </p:txEl>
                                          </p:spTgt>
                                        </p:tgtEl>
                                        <p:attrNameLst>
                                          <p:attrName>style.visibility</p:attrName>
                                        </p:attrNameLst>
                                      </p:cBhvr>
                                      <p:to>
                                        <p:strVal val="visible"/>
                                      </p:to>
                                    </p:set>
                                    <p:animEffect transition="in" filter="box(in)">
                                      <p:cBhvr>
                                        <p:cTn id="7" dur="500"/>
                                        <p:tgtEl>
                                          <p:spTgt spid="412676">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12676">
                                            <p:txEl>
                                              <p:pRg st="5" end="5"/>
                                            </p:txEl>
                                          </p:spTgt>
                                        </p:tgtEl>
                                        <p:attrNameLst>
                                          <p:attrName>style.visibility</p:attrName>
                                        </p:attrNameLst>
                                      </p:cBhvr>
                                      <p:to>
                                        <p:strVal val="visible"/>
                                      </p:to>
                                    </p:set>
                                    <p:animEffect transition="in" filter="box(in)">
                                      <p:cBhvr>
                                        <p:cTn id="12" dur="500"/>
                                        <p:tgtEl>
                                          <p:spTgt spid="412676">
                                            <p:txEl>
                                              <p:pRg st="5" end="5"/>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412676">
                                            <p:txEl>
                                              <p:pRg st="6" end="6"/>
                                            </p:txEl>
                                          </p:spTgt>
                                        </p:tgtEl>
                                        <p:attrNameLst>
                                          <p:attrName>style.visibility</p:attrName>
                                        </p:attrNameLst>
                                      </p:cBhvr>
                                      <p:to>
                                        <p:strVal val="visible"/>
                                      </p:to>
                                    </p:set>
                                    <p:animEffect transition="in" filter="box(in)">
                                      <p:cBhvr>
                                        <p:cTn id="15" dur="500"/>
                                        <p:tgtEl>
                                          <p:spTgt spid="412676">
                                            <p:txEl>
                                              <p:pRg st="6" end="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412676">
                                            <p:txEl>
                                              <p:pRg st="8" end="8"/>
                                            </p:txEl>
                                          </p:spTgt>
                                        </p:tgtEl>
                                        <p:attrNameLst>
                                          <p:attrName>style.visibility</p:attrName>
                                        </p:attrNameLst>
                                      </p:cBhvr>
                                      <p:to>
                                        <p:strVal val="visible"/>
                                      </p:to>
                                    </p:set>
                                    <p:animEffect transition="in" filter="box(in)">
                                      <p:cBhvr>
                                        <p:cTn id="20" dur="500"/>
                                        <p:tgtEl>
                                          <p:spTgt spid="412676">
                                            <p:txEl>
                                              <p:pRg st="8" end="8"/>
                                            </p:txEl>
                                          </p:spTgt>
                                        </p:tgtEl>
                                      </p:cBhvr>
                                    </p:animEffect>
                                  </p:childTnLst>
                                </p:cTn>
                              </p:par>
                              <p:par>
                                <p:cTn id="21" presetID="4" presetClass="entr" presetSubtype="16" fill="hold" nodeType="withEffect">
                                  <p:stCondLst>
                                    <p:cond delay="0"/>
                                  </p:stCondLst>
                                  <p:childTnLst>
                                    <p:set>
                                      <p:cBhvr>
                                        <p:cTn id="22" dur="1" fill="hold">
                                          <p:stCondLst>
                                            <p:cond delay="0"/>
                                          </p:stCondLst>
                                        </p:cTn>
                                        <p:tgtEl>
                                          <p:spTgt spid="412676">
                                            <p:txEl>
                                              <p:pRg st="9" end="9"/>
                                            </p:txEl>
                                          </p:spTgt>
                                        </p:tgtEl>
                                        <p:attrNameLst>
                                          <p:attrName>style.visibility</p:attrName>
                                        </p:attrNameLst>
                                      </p:cBhvr>
                                      <p:to>
                                        <p:strVal val="visible"/>
                                      </p:to>
                                    </p:set>
                                    <p:animEffect transition="in" filter="box(in)">
                                      <p:cBhvr>
                                        <p:cTn id="23" dur="500"/>
                                        <p:tgtEl>
                                          <p:spTgt spid="412676">
                                            <p:txEl>
                                              <p:pRg st="9" end="9"/>
                                            </p:txEl>
                                          </p:spTgt>
                                        </p:tgtEl>
                                      </p:cBhvr>
                                    </p:animEffect>
                                  </p:childTnLst>
                                </p:cTn>
                              </p:par>
                              <p:par>
                                <p:cTn id="24" presetID="4" presetClass="entr" presetSubtype="16" fill="hold" nodeType="withEffect">
                                  <p:stCondLst>
                                    <p:cond delay="0"/>
                                  </p:stCondLst>
                                  <p:childTnLst>
                                    <p:set>
                                      <p:cBhvr>
                                        <p:cTn id="25" dur="1" fill="hold">
                                          <p:stCondLst>
                                            <p:cond delay="0"/>
                                          </p:stCondLst>
                                        </p:cTn>
                                        <p:tgtEl>
                                          <p:spTgt spid="412676">
                                            <p:txEl>
                                              <p:pRg st="10" end="10"/>
                                            </p:txEl>
                                          </p:spTgt>
                                        </p:tgtEl>
                                        <p:attrNameLst>
                                          <p:attrName>style.visibility</p:attrName>
                                        </p:attrNameLst>
                                      </p:cBhvr>
                                      <p:to>
                                        <p:strVal val="visible"/>
                                      </p:to>
                                    </p:set>
                                    <p:animEffect transition="in" filter="box(in)">
                                      <p:cBhvr>
                                        <p:cTn id="26" dur="500"/>
                                        <p:tgtEl>
                                          <p:spTgt spid="412676">
                                            <p:txEl>
                                              <p:pRg st="10" end="1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12677"/>
                                        </p:tgtEl>
                                        <p:attrNameLst>
                                          <p:attrName>style.visibility</p:attrName>
                                        </p:attrNameLst>
                                      </p:cBhvr>
                                      <p:to>
                                        <p:strVal val="visible"/>
                                      </p:to>
                                    </p:set>
                                    <p:anim calcmode="lin" valueType="num">
                                      <p:cBhvr>
                                        <p:cTn id="31" dur="500" fill="hold"/>
                                        <p:tgtEl>
                                          <p:spTgt spid="412677"/>
                                        </p:tgtEl>
                                        <p:attrNameLst>
                                          <p:attrName>ppt_x</p:attrName>
                                        </p:attrNameLst>
                                      </p:cBhvr>
                                      <p:tavLst>
                                        <p:tav tm="0">
                                          <p:val>
                                            <p:strVal val="#ppt_x"/>
                                          </p:val>
                                        </p:tav>
                                        <p:tav tm="100000">
                                          <p:val>
                                            <p:strVal val="#ppt_x"/>
                                          </p:val>
                                        </p:tav>
                                      </p:tavLst>
                                    </p:anim>
                                    <p:anim calcmode="lin" valueType="num">
                                      <p:cBhvr>
                                        <p:cTn id="32" dur="500" fill="hold"/>
                                        <p:tgtEl>
                                          <p:spTgt spid="4126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677"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3"/>
          <p:cNvSpPr>
            <a:spLocks noGrp="1"/>
          </p:cNvSpPr>
          <p:nvPr>
            <p:ph type="subTitle" idx="1"/>
          </p:nvPr>
        </p:nvSpPr>
        <p:spPr>
          <a:xfrm>
            <a:off x="381000" y="1600200"/>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快速求解候选码的方法</a:t>
            </a:r>
          </a:p>
          <a:p>
            <a:pPr marL="742950" marR="0" lvl="1" indent="-285750" algn="just" defTabSz="914400" rtl="0" eaLnBrk="0" fontAlgn="base" latinLnBrk="0" hangingPunct="0">
              <a:lnSpc>
                <a:spcPct val="100000"/>
              </a:lnSpc>
              <a:spcBef>
                <a:spcPts val="1200"/>
              </a:spcBef>
              <a:spcAft>
                <a:spcPct val="0"/>
              </a:spcAft>
              <a:buClrTx/>
              <a:buSzTx/>
              <a:buFontTx/>
              <a:buNone/>
              <a:defRPr/>
            </a:pP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对于给定的关系模式</a:t>
            </a: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a:t>
            </a:r>
            <a:r>
              <a:rPr kumimoji="0" lang="en-US" altLang="zh-CN" sz="2400" b="1" i="0" u="none" strike="noStrike" kern="0" cap="none" spc="0" normalizeH="0" baseline="-30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a:t>
            </a:r>
            <a:r>
              <a:rPr kumimoji="0" lang="en-US" altLang="zh-CN" sz="2400" b="1" i="0" u="none" strike="noStrike" kern="0" cap="none" spc="0" normalizeH="0" baseline="-30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a:t>
            </a:r>
            <a:r>
              <a:rPr kumimoji="0" lang="en-US" altLang="zh-CN" sz="2400" b="1" i="0" u="none" strike="noStrike" kern="0" cap="none" spc="0" normalizeH="0" baseline="-30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a:t>
            </a: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和函数依赖集</a:t>
            </a: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可将其属性分为四类：</a:t>
            </a:r>
          </a:p>
          <a:p>
            <a:pPr marL="742950" marR="0" lvl="1" indent="-285750" algn="just" defTabSz="914400" rtl="0" eaLnBrk="0" fontAlgn="base" latinLnBrk="0" hangingPunct="0">
              <a:lnSpc>
                <a:spcPct val="100000"/>
              </a:lnSpc>
              <a:spcBef>
                <a:spcPts val="1200"/>
              </a:spcBef>
              <a:spcAft>
                <a:spcPct val="0"/>
              </a:spcAft>
              <a:buClrTx/>
              <a:buSzTx/>
              <a:buFontTx/>
              <a:buChar char="–"/>
              <a:defRPr/>
            </a:pP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a:t>
            </a: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类：仅出现在</a:t>
            </a: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的函数依赖左部的属性</a:t>
            </a:r>
          </a:p>
          <a:p>
            <a:pPr marL="742950" marR="0" lvl="1" indent="-285750" algn="just" defTabSz="914400" rtl="0" eaLnBrk="0" fontAlgn="base" latinLnBrk="0" hangingPunct="0">
              <a:lnSpc>
                <a:spcPct val="100000"/>
              </a:lnSpc>
              <a:spcBef>
                <a:spcPts val="1200"/>
              </a:spcBef>
              <a:spcAft>
                <a:spcPct val="0"/>
              </a:spcAft>
              <a:buClrTx/>
              <a:buSzTx/>
              <a:buFontTx/>
              <a:buChar char="–"/>
              <a:defRPr/>
            </a:pP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类：仅出现在</a:t>
            </a: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的函数依赖右部的属性</a:t>
            </a:r>
          </a:p>
          <a:p>
            <a:pPr marL="742950" marR="0" lvl="1" indent="-285750" algn="just" defTabSz="914400" rtl="0" eaLnBrk="0" fontAlgn="base" latinLnBrk="0" hangingPunct="0">
              <a:lnSpc>
                <a:spcPct val="100000"/>
              </a:lnSpc>
              <a:spcBef>
                <a:spcPts val="1200"/>
              </a:spcBef>
              <a:spcAft>
                <a:spcPct val="0"/>
              </a:spcAft>
              <a:buClrTx/>
              <a:buSzTx/>
              <a:buFontTx/>
              <a:buChar char="–"/>
              <a:defRPr/>
            </a:pP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a:t>
            </a: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类：在</a:t>
            </a: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的函数依赖左右两边均未出现的属性</a:t>
            </a:r>
          </a:p>
          <a:p>
            <a:pPr marL="742950" marR="0" lvl="1" indent="-285750" algn="just" defTabSz="914400" rtl="0" eaLnBrk="0" fontAlgn="base" latinLnBrk="0" hangingPunct="0">
              <a:lnSpc>
                <a:spcPct val="100000"/>
              </a:lnSpc>
              <a:spcBef>
                <a:spcPts val="1200"/>
              </a:spcBef>
              <a:spcAft>
                <a:spcPct val="0"/>
              </a:spcAft>
              <a:buClrTx/>
              <a:buSzTx/>
              <a:buFontTx/>
              <a:buChar char="–"/>
              <a:defRPr/>
            </a:pP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LR</a:t>
            </a: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类：在</a:t>
            </a: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的函数依赖左右两边均出现的属性</a:t>
            </a:r>
          </a:p>
        </p:txBody>
      </p:sp>
      <p:sp>
        <p:nvSpPr>
          <p:cNvPr id="3"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函数依赖的公理系统</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p:cNvSpPr>
          <p:nvPr>
            <p:ph type="subTitle" idx="1"/>
          </p:nvPr>
        </p:nvSpPr>
        <p:spPr>
          <a:xfrm>
            <a:off x="381000" y="1600200"/>
            <a:ext cx="8229600" cy="4525963"/>
          </a:xfrm>
        </p:spPr>
        <p:txBody>
          <a:bodyPr vert="horz" wrap="square" lIns="91440" tIns="45720" rIns="91440" bIns="45720" numCol="1" anchor="t" anchorCtr="0" compatLnSpc="1"/>
          <a:lstStyle/>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初始关系数据库模式是指直接由概念数据库模式生成的关系数据库模式。</a:t>
            </a:r>
          </a:p>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初始关系数据库模式生成的目的是把概念数据库模式的</a:t>
            </a:r>
            <a:r>
              <a:rPr kumimoji="0" lang="zh-CN" altLang="en-US" sz="32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实体、实体间联系</a:t>
            </a: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等模型结构变换为</a:t>
            </a:r>
            <a:r>
              <a:rPr kumimoji="0" lang="zh-CN" altLang="en-US" sz="32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关系模式</a:t>
            </a: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p:txBody>
      </p:sp>
      <p:sp>
        <p:nvSpPr>
          <p:cNvPr id="5" name="Rectangle 2"/>
          <p:cNvSpPr txBox="1">
            <a:spLocks noChangeArrowheads="1"/>
          </p:cNvSpPr>
          <p:nvPr/>
        </p:nvSpPr>
        <p:spPr bwMode="auto">
          <a:xfrm>
            <a:off x="1254125" y="0"/>
            <a:ext cx="789463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5.1</a:t>
            </a: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形成初始关系数据库模式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3"/>
          <p:cNvSpPr>
            <a:spLocks noGrp="1"/>
          </p:cNvSpPr>
          <p:nvPr>
            <p:ph type="subTitle" idx="1"/>
          </p:nvPr>
        </p:nvSpPr>
        <p:spPr>
          <a:xfrm>
            <a:off x="395288" y="1341438"/>
            <a:ext cx="8512175" cy="4525963"/>
          </a:xfrm>
          <a:solidFill>
            <a:schemeClr val="bg1">
              <a:alpha val="100000"/>
            </a:schemeClr>
          </a:solidFill>
        </p:spPr>
        <p:txBody>
          <a:bodyPr vert="horz" wrap="square" lIns="91440" tIns="45720" rIns="91440" bIns="45720" numCol="1" anchor="t" anchorCtr="0" compatLnSpc="1"/>
          <a:lstStyle/>
          <a:p>
            <a:pPr marL="342900" marR="0" lvl="0" indent="-342900" algn="just" defTabSz="914400" rtl="0" eaLnBrk="0" fontAlgn="base" latinLnBrk="0" hangingPunct="0">
              <a:lnSpc>
                <a:spcPct val="100000"/>
              </a:lnSpc>
              <a:spcBef>
                <a:spcPct val="20000"/>
              </a:spcBef>
              <a:spcAft>
                <a:spcPct val="0"/>
              </a:spcAft>
              <a:buClrTx/>
              <a:buSzTx/>
              <a:buFontTx/>
              <a:buNone/>
              <a:defRPr/>
            </a:pP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定理1：对于给定的关系模式及其函数依赖集</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若         </a:t>
            </a:r>
            <a:endPar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just" defTabSz="914400" rtl="0" eaLnBrk="0" fontAlgn="base" latinLnBrk="0" hangingPunct="0">
              <a:lnSpc>
                <a:spcPct val="100000"/>
              </a:lnSpc>
              <a:spcBef>
                <a:spcPct val="20000"/>
              </a:spcBef>
              <a:spcAft>
                <a:spcPct val="0"/>
              </a:spcAft>
              <a:buClrTx/>
              <a:buSzTx/>
              <a:buFontTx/>
              <a:buNone/>
              <a:defRPr/>
            </a:pP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X(X∈R)</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a:t>
            </a:r>
            <a:r>
              <a:rPr kumimoji="0" lang="en-US" altLang="zh-CN"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类属性</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，则</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必为</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的任一候选码</a:t>
            </a:r>
            <a:endPar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just" defTabSz="914400" rtl="0" eaLnBrk="0" fontAlgn="base" latinLnBrk="0" hangingPunct="0">
              <a:lnSpc>
                <a:spcPct val="100000"/>
              </a:lnSpc>
              <a:spcBef>
                <a:spcPct val="20000"/>
              </a:spcBef>
              <a:spcAft>
                <a:spcPct val="0"/>
              </a:spcAft>
              <a:buClrTx/>
              <a:buSzTx/>
              <a:buFontTx/>
              <a:buNone/>
              <a:defRPr/>
            </a:pP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的成员</a:t>
            </a:r>
          </a:p>
          <a:p>
            <a:pPr marL="342900" marR="0" lvl="0" indent="-342900" algn="just" defTabSz="914400" rtl="0" eaLnBrk="0" fontAlgn="base" latinLnBrk="0" hangingPunct="0">
              <a:lnSpc>
                <a:spcPct val="100000"/>
              </a:lnSpc>
              <a:spcBef>
                <a:spcPct val="20000"/>
              </a:spcBef>
              <a:spcAft>
                <a:spcPct val="0"/>
              </a:spcAft>
              <a:buClrTx/>
              <a:buSzTx/>
              <a:buFontTx/>
              <a:buNone/>
              <a:defRPr/>
            </a:pPr>
            <a:endPar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just" defTabSz="914400" rtl="0" eaLnBrk="0" fontAlgn="base" latinLnBrk="0" hangingPunct="0">
              <a:lnSpc>
                <a:spcPct val="100000"/>
              </a:lnSpc>
              <a:spcBef>
                <a:spcPct val="20000"/>
              </a:spcBef>
              <a:spcAft>
                <a:spcPct val="0"/>
              </a:spcAft>
              <a:buClrTx/>
              <a:buSzTx/>
              <a:buFontTx/>
              <a:buNone/>
              <a:defRPr/>
            </a:pPr>
            <a:r>
              <a:rPr kumimoji="0" lang="zh-CN" altLang="en-US" sz="2800" b="1" i="0" u="none" strike="noStrike" kern="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例：设</a:t>
            </a:r>
            <a:r>
              <a:rPr kumimoji="0" lang="en-US" altLang="zh-CN" sz="2800" b="1" i="0" u="none" strike="noStrike" kern="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R(A,B,C,D),F={D→B,B→D,AD→B,AC→D}</a:t>
            </a:r>
          </a:p>
          <a:p>
            <a:pPr marL="342900" marR="0" lvl="0" indent="-342900" algn="just" defTabSz="914400" rtl="0" eaLnBrk="0" fontAlgn="base" latinLnBrk="0" hangingPunct="0">
              <a:lnSpc>
                <a:spcPct val="100000"/>
              </a:lnSpc>
              <a:spcBef>
                <a:spcPct val="20000"/>
              </a:spcBef>
              <a:spcAft>
                <a:spcPct val="0"/>
              </a:spcAft>
              <a:buClrTx/>
              <a:buSzTx/>
              <a:buFontTx/>
              <a:buNone/>
              <a:defRPr/>
            </a:pPr>
            <a:r>
              <a:rPr kumimoji="0" lang="zh-CN" altLang="en-US" sz="2800" b="1" i="0" u="none" strike="noStrike" kern="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求</a:t>
            </a:r>
            <a:r>
              <a:rPr kumimoji="0" lang="en-US" altLang="zh-CN" sz="2800" b="1" i="0" u="none" strike="noStrike" kern="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800" b="1" i="0" u="none" strike="noStrike" kern="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的候选码</a:t>
            </a:r>
          </a:p>
          <a:p>
            <a:pPr marL="342900" marR="0" lvl="0" indent="-342900" algn="just" defTabSz="914400" rtl="0" eaLnBrk="0" fontAlgn="base" latinLnBrk="0" hangingPunct="0">
              <a:lnSpc>
                <a:spcPct val="100000"/>
              </a:lnSpc>
              <a:spcBef>
                <a:spcPct val="20000"/>
              </a:spcBef>
              <a:spcAft>
                <a:spcPct val="0"/>
              </a:spcAft>
              <a:buClrTx/>
              <a:buSzTx/>
              <a:buFontTx/>
              <a:buNone/>
              <a:defRPr/>
            </a:pP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zh-CN" altLang="en-US" sz="2800" b="1" i="0" u="none" strike="noStrike" kern="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解：考察</a:t>
            </a:r>
            <a:r>
              <a:rPr kumimoji="0" lang="en-US" altLang="zh-CN" sz="2800" b="1" i="0" u="none" strike="noStrike" kern="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800" b="1" i="0" u="none" strike="noStrike" kern="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发现，</a:t>
            </a:r>
            <a:r>
              <a:rPr kumimoji="0" lang="en-US" altLang="zh-CN" sz="2800" b="1" i="0" u="none" strike="noStrike" kern="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A,C</a:t>
            </a:r>
            <a:r>
              <a:rPr kumimoji="0" lang="zh-CN" altLang="en-US" sz="2800" b="1" i="0" u="none" strike="noStrike" kern="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两属性是</a:t>
            </a:r>
            <a:r>
              <a:rPr kumimoji="0" lang="en-US" altLang="zh-CN" sz="2800" b="1" i="0" u="none" strike="noStrike" kern="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a:t>
            </a:r>
            <a:r>
              <a:rPr kumimoji="0" lang="zh-CN" altLang="en-US" sz="2800" b="1" i="0" u="none" strike="noStrike" kern="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类属性，</a:t>
            </a:r>
            <a:r>
              <a:rPr kumimoji="0" lang="en-US" altLang="zh-CN" sz="2800" b="1" i="0" u="none" strike="noStrike" kern="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AC</a:t>
            </a:r>
            <a:r>
              <a:rPr kumimoji="0" lang="zh-CN" altLang="en-US" sz="2800" b="1" i="0" u="none" strike="noStrike" kern="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必为</a:t>
            </a:r>
          </a:p>
          <a:p>
            <a:pPr marL="342900" marR="0" lvl="0" indent="-342900" algn="just" defTabSz="914400" rtl="0" eaLnBrk="0" fontAlgn="base" latinLnBrk="0" hangingPunct="0">
              <a:lnSpc>
                <a:spcPct val="100000"/>
              </a:lnSpc>
              <a:spcBef>
                <a:spcPct val="20000"/>
              </a:spcBef>
              <a:spcAft>
                <a:spcPct val="0"/>
              </a:spcAft>
              <a:buClrTx/>
              <a:buSzTx/>
              <a:buFontTx/>
              <a:buNone/>
              <a:defRPr/>
            </a:pPr>
            <a:r>
              <a:rPr kumimoji="0" lang="en-US" altLang="zh-CN" sz="2800" b="1" i="0" u="none" strike="noStrike" kern="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R</a:t>
            </a:r>
            <a:r>
              <a:rPr kumimoji="0" lang="zh-CN" altLang="en-US" sz="2800" b="1" i="0" u="none" strike="noStrike" kern="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的候选码成员，又因为(</a:t>
            </a:r>
            <a:r>
              <a:rPr kumimoji="0" lang="en-US" altLang="zh-CN" sz="2800" b="1" i="0" u="none" strike="noStrike" kern="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AC)</a:t>
            </a:r>
            <a:r>
              <a:rPr kumimoji="0" lang="en-US" altLang="zh-CN" sz="2800" b="1" i="0" u="none" strike="noStrike" kern="0" cap="none" spc="0" normalizeH="0" baseline="-3000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en-US" altLang="zh-CN" sz="2800" b="1" i="0" u="none" strike="noStrike" kern="0" cap="none" spc="0" normalizeH="0" baseline="3000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1" i="0" u="none" strike="noStrike" kern="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={ACBD}.</a:t>
            </a:r>
          </a:p>
          <a:p>
            <a:pPr marL="342900" marR="0" lvl="0" indent="-342900" algn="just" defTabSz="914400" rtl="0" eaLnBrk="0" fontAlgn="base" latinLnBrk="0" hangingPunct="0">
              <a:lnSpc>
                <a:spcPct val="100000"/>
              </a:lnSpc>
              <a:spcBef>
                <a:spcPct val="20000"/>
              </a:spcBef>
              <a:spcAft>
                <a:spcPct val="0"/>
              </a:spcAft>
              <a:buClrTx/>
              <a:buSzTx/>
              <a:buFontTx/>
              <a:buNone/>
              <a:defRPr/>
            </a:pPr>
            <a:r>
              <a:rPr kumimoji="0" lang="zh-CN" altLang="en-US" sz="2800" b="1" i="0" u="none" strike="noStrike" kern="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所以，</a:t>
            </a:r>
            <a:r>
              <a:rPr kumimoji="0" lang="en-US" altLang="zh-CN" sz="2800" b="1" i="0" u="none" strike="noStrike" kern="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AC</a:t>
            </a:r>
            <a:r>
              <a:rPr kumimoji="0" lang="zh-CN" altLang="en-US" sz="2800" b="1" i="0" u="none" strike="noStrike" kern="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是候选码。</a:t>
            </a:r>
          </a:p>
          <a:p>
            <a:pPr marL="342900" marR="0" lvl="0" indent="-342900" algn="just" defTabSz="914400" rtl="0" eaLnBrk="0" fontAlgn="base" latinLnBrk="0" hangingPunct="0">
              <a:lnSpc>
                <a:spcPct val="100000"/>
              </a:lnSpc>
              <a:spcBef>
                <a:spcPct val="20000"/>
              </a:spcBef>
              <a:spcAft>
                <a:spcPct val="0"/>
              </a:spcAft>
              <a:buClrTx/>
              <a:buSzTx/>
              <a:buFontTx/>
              <a:buNone/>
              <a:defRPr/>
            </a:pPr>
            <a:endParaRPr kumimoji="0" lang="zh-CN" altLang="en-US" sz="2400" b="1" i="0" u="none" strike="noStrike" kern="0" cap="none" spc="0" normalizeH="0" baseline="0" noProof="1">
              <a:ln>
                <a:noFill/>
              </a:ln>
              <a:solidFill>
                <a:srgbClr val="993300"/>
              </a:solidFill>
              <a:effectLst>
                <a:outerShdw blurRad="38100" dist="38100" dir="2700000" algn="tl">
                  <a:srgbClr val="C0C0C0"/>
                </a:outerShdw>
              </a:effectLst>
              <a:uLnTx/>
              <a:uFillTx/>
              <a:latin typeface="+mn-lt"/>
              <a:ea typeface="+mn-ea"/>
              <a:cs typeface="楷体_GB2312"/>
            </a:endParaRPr>
          </a:p>
        </p:txBody>
      </p:sp>
      <p:sp>
        <p:nvSpPr>
          <p:cNvPr id="4"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a:ln>
                  <a:noFill/>
                </a:ln>
                <a:solidFill>
                  <a:srgbClr val="A24200"/>
                </a:solidFill>
                <a:effectLst>
                  <a:outerShdw blurRad="38100" dist="38100" dir="2700000" algn="tl">
                    <a:srgbClr val="000000"/>
                  </a:outerShdw>
                </a:effectLst>
                <a:uLnTx/>
                <a:uFillTx/>
                <a:latin typeface="华文新魏" panose="02010800040101010101" pitchFamily="2" charset="-122"/>
                <a:ea typeface="华文新魏" panose="02010800040101010101" pitchFamily="2" charset="-122"/>
                <a:cs typeface="+mj-cs"/>
              </a:rPr>
              <a:t>函数依赖的公理系统</a:t>
            </a: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新魏" panose="02010800040101010101" pitchFamily="2" charset="-122"/>
              <a:ea typeface="华文新魏" panose="02010800040101010101" pitchFamily="2" charset="-122"/>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75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475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475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475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475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4755">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4755">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475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3"/>
          <p:cNvSpPr>
            <a:spLocks noGrp="1"/>
          </p:cNvSpPr>
          <p:nvPr>
            <p:ph type="subTitle" idx="1"/>
          </p:nvPr>
        </p:nvSpPr>
        <p:spPr>
          <a:xfrm>
            <a:off x="395288" y="1412875"/>
            <a:ext cx="8512175" cy="4525963"/>
          </a:xfrm>
          <a:solidFill>
            <a:schemeClr val="bg1">
              <a:alpha val="100000"/>
            </a:schemeClr>
          </a:solidFill>
        </p:spPr>
        <p:txBody>
          <a:bodyPr vert="horz" wrap="square" lIns="91440" tIns="45720" rIns="91440" bIns="45720" numCol="1" anchor="t" anchorCtr="0" compatLnSpc="1"/>
          <a:lstStyle/>
          <a:p>
            <a:pPr marL="342900" marR="0" lvl="0" indent="-342900" algn="just" defTabSz="914400" rtl="0" eaLnBrk="0" fontAlgn="base" latinLnBrk="0" hangingPunct="0">
              <a:lnSpc>
                <a:spcPct val="90000"/>
              </a:lnSpc>
              <a:spcBef>
                <a:spcPct val="20000"/>
              </a:spcBef>
              <a:spcAft>
                <a:spcPct val="0"/>
              </a:spcAft>
              <a:buClrTx/>
              <a:buSzTx/>
              <a:buFontTx/>
              <a:buNone/>
              <a:defRPr/>
            </a:pP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定理2：对于给定的关系模式</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及其</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如果</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X(X∈R)</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a:t>
            </a:r>
            <a:r>
              <a:rPr kumimoji="0" lang="en-US" altLang="zh-CN"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类属性</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，则</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不在任何候选码中。</a:t>
            </a:r>
          </a:p>
          <a:p>
            <a:pPr marL="342900" marR="0" lvl="0" indent="-342900" algn="just" defTabSz="914400" rtl="0" eaLnBrk="0" fontAlgn="base" latinLnBrk="0" hangingPunct="0">
              <a:lnSpc>
                <a:spcPct val="90000"/>
              </a:lnSpc>
              <a:spcBef>
                <a:spcPct val="20000"/>
              </a:spcBef>
              <a:spcAft>
                <a:spcPct val="0"/>
              </a:spcAft>
              <a:buClrTx/>
              <a:buSzTx/>
              <a:buFontTx/>
              <a:buNone/>
              <a:defRPr/>
            </a:pPr>
            <a:endPar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just" defTabSz="914400" rtl="0" eaLnBrk="0" fontAlgn="base" latinLnBrk="0" hangingPunct="0">
              <a:lnSpc>
                <a:spcPct val="90000"/>
              </a:lnSpc>
              <a:spcBef>
                <a:spcPct val="20000"/>
              </a:spcBef>
              <a:spcAft>
                <a:spcPct val="0"/>
              </a:spcAft>
              <a:buClrTx/>
              <a:buSzTx/>
              <a:buFontTx/>
              <a:buNone/>
              <a:defRPr/>
            </a:pP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定理3：设有</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及其</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如果</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a:t>
            </a:r>
            <a:r>
              <a:rPr kumimoji="0" lang="en-US" altLang="zh-CN"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类属性</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，则</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必</a:t>
            </a:r>
          </a:p>
          <a:p>
            <a:pPr marL="342900" marR="0" lvl="0" indent="-342900" algn="just" defTabSz="914400" rtl="0" eaLnBrk="0" fontAlgn="base" latinLnBrk="0" hangingPunct="0">
              <a:lnSpc>
                <a:spcPct val="90000"/>
              </a:lnSpc>
              <a:spcBef>
                <a:spcPct val="20000"/>
              </a:spcBef>
              <a:spcAft>
                <a:spcPct val="0"/>
              </a:spcAft>
              <a:buClrTx/>
              <a:buSzTx/>
              <a:buFontTx/>
              <a:buNone/>
              <a:defRPr/>
            </a:pP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包含在</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的任一候选码中。</a:t>
            </a:r>
          </a:p>
          <a:p>
            <a:pPr marL="342900" marR="0" lvl="0" indent="-342900" algn="just" defTabSz="914400" rtl="0" eaLnBrk="0" fontAlgn="base" latinLnBrk="0" hangingPunct="0">
              <a:lnSpc>
                <a:spcPct val="90000"/>
              </a:lnSpc>
              <a:spcBef>
                <a:spcPct val="20000"/>
              </a:spcBef>
              <a:spcAft>
                <a:spcPct val="0"/>
              </a:spcAft>
              <a:buClrTx/>
              <a:buSzTx/>
              <a:buFontTx/>
              <a:buNone/>
              <a:defRPr/>
            </a:pPr>
            <a:endPar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just" defTabSz="914400" rtl="0" eaLnBrk="0" fontAlgn="base" latinLnBrk="0" hangingPunct="0">
              <a:lnSpc>
                <a:spcPct val="90000"/>
              </a:lnSpc>
              <a:spcBef>
                <a:spcPct val="20000"/>
              </a:spcBef>
              <a:spcAft>
                <a:spcPct val="0"/>
              </a:spcAft>
              <a:buClrTx/>
              <a:buSzTx/>
              <a:buFontTx/>
              <a:buNone/>
              <a:defRPr/>
            </a:pP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推论：对于给定的关系模式</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及其函数依赖集</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如</a:t>
            </a:r>
          </a:p>
          <a:p>
            <a:pPr marL="342900" marR="0" lvl="0" indent="-342900" algn="just" defTabSz="914400" rtl="0" eaLnBrk="0" fontAlgn="base" latinLnBrk="0" hangingPunct="0">
              <a:lnSpc>
                <a:spcPct val="90000"/>
              </a:lnSpc>
              <a:spcBef>
                <a:spcPct val="20000"/>
              </a:spcBef>
              <a:spcAft>
                <a:spcPct val="0"/>
              </a:spcAft>
              <a:buClrTx/>
              <a:buSzTx/>
              <a:buFontTx/>
              <a:buNone/>
              <a:defRPr/>
            </a:pP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果</a:t>
            </a:r>
            <a:r>
              <a:rPr kumimoji="0" lang="en-US" altLang="zh-CN"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a:t>
            </a:r>
            <a:r>
              <a:rPr kumimoji="0" lang="en-US" altLang="zh-CN"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a:t>
            </a:r>
            <a:r>
              <a:rPr kumimoji="0" lang="en-US" altLang="zh-CN"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类和</a:t>
            </a:r>
            <a:r>
              <a:rPr kumimoji="0" lang="en-US" altLang="zh-CN"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类组成的属性集，且</a:t>
            </a:r>
            <a:r>
              <a:rPr kumimoji="0" lang="en-US" altLang="zh-CN"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en-US" altLang="zh-CN" sz="2800" b="1" i="0" u="none" strike="noStrike" kern="0" cap="none" spc="0" normalizeH="0" baseline="-3000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en-US" altLang="zh-CN" sz="2800" b="1" i="0" u="none" strike="noStrike" kern="0" cap="none" spc="0" normalizeH="0" baseline="3000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包</a:t>
            </a:r>
          </a:p>
          <a:p>
            <a:pPr marL="342900" marR="0" lvl="0" indent="-342900" algn="just" defTabSz="914400" rtl="0" eaLnBrk="0" fontAlgn="base" latinLnBrk="0" hangingPunct="0">
              <a:lnSpc>
                <a:spcPct val="90000"/>
              </a:lnSpc>
              <a:spcBef>
                <a:spcPct val="20000"/>
              </a:spcBef>
              <a:spcAft>
                <a:spcPct val="0"/>
              </a:spcAft>
              <a:buClrTx/>
              <a:buSzTx/>
              <a:buFontTx/>
              <a:buNone/>
              <a:defRPr/>
            </a:pP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含了</a:t>
            </a:r>
            <a:r>
              <a:rPr kumimoji="0" lang="en-US" altLang="zh-CN"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的全部属性，则</a:t>
            </a:r>
            <a:r>
              <a:rPr kumimoji="0" lang="en-US" altLang="zh-CN"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a:t>
            </a:r>
            <a:r>
              <a:rPr kumimoji="0" lang="en-US" altLang="zh-CN"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的候选码</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p:txBody>
      </p:sp>
      <p:sp>
        <p:nvSpPr>
          <p:cNvPr id="4"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a:ln>
                  <a:noFill/>
                </a:ln>
                <a:solidFill>
                  <a:srgbClr val="A24200"/>
                </a:solidFill>
                <a:effectLst>
                  <a:outerShdw blurRad="38100" dist="38100" dir="2700000" algn="tl">
                    <a:srgbClr val="000000"/>
                  </a:outerShdw>
                </a:effectLst>
                <a:uLnTx/>
                <a:uFillTx/>
                <a:latin typeface="华文新魏" panose="02010800040101010101" pitchFamily="2" charset="-122"/>
                <a:ea typeface="华文新魏" panose="02010800040101010101" pitchFamily="2" charset="-122"/>
                <a:cs typeface="+mj-cs"/>
              </a:rPr>
              <a:t>函数依赖的公理系统</a:t>
            </a: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新魏" panose="02010800040101010101" pitchFamily="2" charset="-122"/>
              <a:ea typeface="华文新魏" panose="02010800040101010101" pitchFamily="2" charset="-122"/>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778">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5778">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577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80" name="Rectangle 4"/>
          <p:cNvSpPr/>
          <p:nvPr/>
        </p:nvSpPr>
        <p:spPr>
          <a:xfrm>
            <a:off x="179388" y="1484313"/>
            <a:ext cx="8497888" cy="4114800"/>
          </a:xfrm>
          <a:prstGeom prst="rect">
            <a:avLst/>
          </a:prstGeom>
          <a:no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例：设</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R(A,B,C,D,E,P),</a:t>
            </a:r>
          </a:p>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F={A→D,E→D,D→B,BC→D</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DC→A},</a:t>
            </a:r>
          </a:p>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求</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的候选码。  </a:t>
            </a:r>
          </a:p>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解：</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C,E</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类属性，</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P</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类属性。</a:t>
            </a:r>
          </a:p>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CEP)</a:t>
            </a:r>
            <a:r>
              <a:rPr kumimoji="0" lang="en-US" altLang="zh-CN" sz="2800" b="0" i="0" u="none" strike="noStrike" kern="1200" cap="none" spc="0" normalizeH="0" baseline="-30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en-US" altLang="zh-CN" sz="2800" b="0" i="0" u="none" strike="noStrike" kern="1200" cap="none" spc="0" normalizeH="0" baseline="30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=ABCDEP。</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所以</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CEP</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是候选码</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键</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mn-lt"/>
                <a:ea typeface="华文新魏" panose="02010800040101010101" pitchFamily="2" charset="-122"/>
                <a:cs typeface="楷体_GB2312"/>
              </a:rPr>
              <a:t>。</a:t>
            </a:r>
          </a:p>
        </p:txBody>
      </p:sp>
      <p:sp>
        <p:nvSpPr>
          <p:cNvPr id="3"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新魏" panose="02010800040101010101" pitchFamily="2" charset="-122"/>
                <a:ea typeface="华文新魏" panose="02010800040101010101" pitchFamily="2" charset="-122"/>
                <a:cs typeface="+mj-cs"/>
              </a:rPr>
              <a:t>函数依赖的公理系统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59780">
                                            <p:txEl>
                                              <p:pRg st="3" end="3"/>
                                            </p:txEl>
                                          </p:spTgt>
                                        </p:tgtEl>
                                        <p:attrNameLst>
                                          <p:attrName>style.visibility</p:attrName>
                                        </p:attrNameLst>
                                      </p:cBhvr>
                                      <p:to>
                                        <p:strVal val="visible"/>
                                      </p:to>
                                    </p:set>
                                    <p:anim calcmode="lin" valueType="num">
                                      <p:cBhvr>
                                        <p:cTn id="7" dur="500" fill="hold"/>
                                        <p:tgtEl>
                                          <p:spTgt spid="459780">
                                            <p:txEl>
                                              <p:pRg st="3" end="3"/>
                                            </p:txEl>
                                          </p:spTgt>
                                        </p:tgtEl>
                                        <p:attrNameLst>
                                          <p:attrName>ppt_x</p:attrName>
                                        </p:attrNameLst>
                                      </p:cBhvr>
                                      <p:tavLst>
                                        <p:tav tm="0">
                                          <p:val>
                                            <p:strVal val="#ppt_x"/>
                                          </p:val>
                                        </p:tav>
                                        <p:tav tm="100000">
                                          <p:val>
                                            <p:strVal val="#ppt_x"/>
                                          </p:val>
                                        </p:tav>
                                      </p:tavLst>
                                    </p:anim>
                                    <p:anim calcmode="lin" valueType="num">
                                      <p:cBhvr>
                                        <p:cTn id="8" dur="500" fill="hold"/>
                                        <p:tgtEl>
                                          <p:spTgt spid="459780">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59780">
                                            <p:txEl>
                                              <p:pRg st="4" end="4"/>
                                            </p:txEl>
                                          </p:spTgt>
                                        </p:tgtEl>
                                        <p:attrNameLst>
                                          <p:attrName>style.visibility</p:attrName>
                                        </p:attrNameLst>
                                      </p:cBhvr>
                                      <p:to>
                                        <p:strVal val="visible"/>
                                      </p:to>
                                    </p:set>
                                    <p:anim calcmode="lin" valueType="num">
                                      <p:cBhvr>
                                        <p:cTn id="11" dur="500" fill="hold"/>
                                        <p:tgtEl>
                                          <p:spTgt spid="459780">
                                            <p:txEl>
                                              <p:pRg st="4" end="4"/>
                                            </p:txEl>
                                          </p:spTgt>
                                        </p:tgtEl>
                                        <p:attrNameLst>
                                          <p:attrName>ppt_x</p:attrName>
                                        </p:attrNameLst>
                                      </p:cBhvr>
                                      <p:tavLst>
                                        <p:tav tm="0">
                                          <p:val>
                                            <p:strVal val="#ppt_x"/>
                                          </p:val>
                                        </p:tav>
                                        <p:tav tm="100000">
                                          <p:val>
                                            <p:strVal val="#ppt_x"/>
                                          </p:val>
                                        </p:tav>
                                      </p:tavLst>
                                    </p:anim>
                                    <p:anim calcmode="lin" valueType="num">
                                      <p:cBhvr>
                                        <p:cTn id="12" dur="500" fill="hold"/>
                                        <p:tgtEl>
                                          <p:spTgt spid="459780">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3" name="Rectangle 3"/>
          <p:cNvSpPr>
            <a:spLocks noGrp="1"/>
          </p:cNvSpPr>
          <p:nvPr>
            <p:ph type="subTitle" idx="1"/>
          </p:nvPr>
        </p:nvSpPr>
        <p:spPr>
          <a:xfrm>
            <a:off x="381000" y="1484313"/>
            <a:ext cx="8763000" cy="4525963"/>
          </a:xfrm>
        </p:spPr>
        <p:txBody>
          <a:bodyPr vert="horz" wrap="square" lIns="91440" tIns="45720" rIns="91440" bIns="45720" numCol="1" anchor="t" anchorCtr="0" compatLnSpc="1"/>
          <a:lstStyle/>
          <a:p>
            <a:pPr marL="742950" marR="0" lvl="1" indent="-285750" algn="l"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定义</a:t>
            </a:r>
            <a:r>
              <a:rPr kumimoji="0" lang="en-US" altLang="zh-CN"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8</a:t>
            </a:r>
            <a:r>
              <a:rPr kumimoji="0" lang="zh-CN" altLang="en-US"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：极小函数依赖集</a:t>
            </a:r>
          </a:p>
          <a:p>
            <a:pPr marL="1143000" marR="0" lvl="2" indent="-228600" algn="l"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如果函数依赖集</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满足下列条件，则称</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为一个</a:t>
            </a:r>
            <a:r>
              <a:rPr kumimoji="0" lang="zh-CN" altLang="en-US" sz="2400" b="1" i="0" u="none" strike="noStrike" kern="0" cap="none" spc="0" normalizeH="0" baseline="0" noProof="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极小函数依赖集</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。亦称为</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楷体_GB2312" pitchFamily="49" charset="-122"/>
              </a:rPr>
              <a:t>极小</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覆盖：</a:t>
            </a:r>
          </a:p>
          <a:p>
            <a:pPr marL="1600200" marR="0" lvl="3" indent="-228600" algn="l" defTabSz="914400" rtl="0" eaLnBrk="0" fontAlgn="base" latinLnBrk="0" hangingPunct="0">
              <a:lnSpc>
                <a:spcPct val="90000"/>
              </a:lnSpc>
              <a:spcBef>
                <a:spcPct val="20000"/>
              </a:spcBef>
              <a:spcAft>
                <a:spcPct val="0"/>
              </a:spcAft>
              <a:buClrTx/>
              <a:buSzTx/>
              <a:buFontTx/>
              <a:buChar char="–"/>
              <a:defRPr/>
            </a:pPr>
            <a:r>
              <a:rPr kumimoji="0" lang="en-US" altLang="zh-CN"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中任一函数依赖的右部仅含有一个属性</a:t>
            </a:r>
          </a:p>
          <a:p>
            <a:pPr marL="1600200" marR="0" lvl="3" indent="-228600" algn="l" defTabSz="914400" rtl="0" eaLnBrk="0" fontAlgn="base" latinLnBrk="0" hangingPunct="0">
              <a:lnSpc>
                <a:spcPct val="90000"/>
              </a:lnSpc>
              <a:spcBef>
                <a:spcPct val="20000"/>
              </a:spcBef>
              <a:spcAft>
                <a:spcPct val="0"/>
              </a:spcAft>
              <a:buClrTx/>
              <a:buSzTx/>
              <a:buFontTx/>
              <a:buChar char="–"/>
              <a:defRPr/>
            </a:pPr>
            <a:r>
              <a:rPr kumimoji="0" lang="en-US" altLang="zh-CN"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中不存在这样的函数依赖</a:t>
            </a:r>
            <a:r>
              <a:rPr kumimoji="0" lang="en-US" altLang="zh-CN"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a:t>
            </a:r>
            <a:r>
              <a:rPr kumimoji="0" lang="zh-CN" altLang="en-US"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使得</a:t>
            </a:r>
            <a:r>
              <a:rPr kumimoji="0" lang="en-US" altLang="zh-CN"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与</a:t>
            </a:r>
            <a:r>
              <a:rPr kumimoji="0" lang="en-US" altLang="zh-CN"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F-{X→A}</a:t>
            </a:r>
            <a:r>
              <a:rPr kumimoji="0" lang="zh-CN" altLang="en-US"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等价</a:t>
            </a:r>
          </a:p>
          <a:p>
            <a:pPr marL="1600200" marR="0" lvl="3" indent="-228600" algn="l" defTabSz="914400" rtl="0" eaLnBrk="0" fontAlgn="base" latinLnBrk="0" hangingPunct="0">
              <a:lnSpc>
                <a:spcPct val="90000"/>
              </a:lnSpc>
              <a:spcBef>
                <a:spcPct val="20000"/>
              </a:spcBef>
              <a:spcAft>
                <a:spcPct val="0"/>
              </a:spcAft>
              <a:buClrTx/>
              <a:buSzTx/>
              <a:buFontTx/>
              <a:buChar char="–"/>
              <a:defRPr/>
            </a:pPr>
            <a:r>
              <a:rPr kumimoji="0" lang="en-US" altLang="zh-CN"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中不存在这样的函数依赖</a:t>
            </a:r>
            <a:r>
              <a:rPr kumimoji="0" lang="en-US" altLang="zh-CN"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 X</a:t>
            </a:r>
            <a:r>
              <a:rPr kumimoji="0" lang="zh-CN" altLang="en-US"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有真子集</a:t>
            </a:r>
            <a:r>
              <a:rPr kumimoji="0" lang="en-US" altLang="zh-CN"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Z</a:t>
            </a:r>
            <a:r>
              <a:rPr kumimoji="0" lang="zh-CN" altLang="en-US"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使得</a:t>
            </a:r>
            <a:r>
              <a:rPr kumimoji="0" lang="en-US" altLang="zh-CN"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F-{X→A} ∪{Z→A}</a:t>
            </a:r>
            <a:r>
              <a:rPr kumimoji="0" lang="zh-CN" altLang="en-US"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与</a:t>
            </a:r>
            <a:r>
              <a:rPr kumimoji="0" lang="en-US" altLang="zh-CN"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等价</a:t>
            </a:r>
          </a:p>
          <a:p>
            <a:pPr marL="742950" marR="0" lvl="1" indent="-285750" algn="l"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极小函数依赖集不唯一</a:t>
            </a:r>
          </a:p>
          <a:p>
            <a:pPr marL="1143000" marR="0" lvl="2" indent="-228600" algn="l" defTabSz="914400" rtl="0" eaLnBrk="0" fontAlgn="base" latinLnBrk="0" hangingPunct="0">
              <a:lnSpc>
                <a:spcPct val="90000"/>
              </a:lnSpc>
              <a:spcBef>
                <a:spcPct val="20000"/>
              </a:spcBef>
              <a:spcAft>
                <a:spcPct val="0"/>
              </a:spcAft>
              <a:buClrTx/>
              <a:buSzTx/>
              <a:buFontTx/>
              <a:buChar char="•"/>
              <a:defRPr/>
            </a:pP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Ａ→Ｂ，Ｂ→Ａ，Ｂ→Ｃ，Ａ→Ｃ，Ｃ→Ａ}的极小函数依赖集为</a:t>
            </a:r>
          </a:p>
          <a:p>
            <a:pPr marL="1600200" marR="0" lvl="3" indent="-228600" algn="l" defTabSz="914400" rtl="0" eaLnBrk="1" fontAlgn="base" latinLnBrk="0" hangingPunct="1">
              <a:lnSpc>
                <a:spcPct val="90000"/>
              </a:lnSpc>
              <a:spcBef>
                <a:spcPct val="0"/>
              </a:spcBef>
              <a:spcAft>
                <a:spcPct val="0"/>
              </a:spcAft>
              <a:buClrTx/>
              <a:buSzTx/>
              <a:buFontTx/>
              <a:buNone/>
              <a:defRPr/>
            </a:pPr>
            <a:r>
              <a:rPr kumimoji="0" lang="en-US" altLang="zh-CN"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F1＝{</a:t>
            </a:r>
            <a:r>
              <a:rPr kumimoji="0" lang="zh-CN" altLang="en-US"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Ａ→Ｂ，Ｂ→Ｃ，Ｃ→Ａ}，或</a:t>
            </a:r>
          </a:p>
          <a:p>
            <a:pPr marL="1600200" marR="0" lvl="3" indent="-228600" algn="l" defTabSz="914400" rtl="0" eaLnBrk="1" fontAlgn="base" latinLnBrk="0" hangingPunct="1">
              <a:lnSpc>
                <a:spcPct val="90000"/>
              </a:lnSpc>
              <a:spcBef>
                <a:spcPct val="0"/>
              </a:spcBef>
              <a:spcAft>
                <a:spcPct val="0"/>
              </a:spcAft>
              <a:buClrTx/>
              <a:buSzTx/>
              <a:buFontTx/>
              <a:buNone/>
              <a:defRPr/>
            </a:pPr>
            <a:r>
              <a:rPr kumimoji="0" lang="en-US" altLang="zh-CN"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F2＝{</a:t>
            </a:r>
            <a:r>
              <a:rPr kumimoji="0" lang="zh-CN" altLang="en-US"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Ａ→Ｂ，Ｂ→Ａ，Ａ→Ｃ，Ｃ→Ａ}</a:t>
            </a:r>
          </a:p>
        </p:txBody>
      </p:sp>
      <p:sp>
        <p:nvSpPr>
          <p:cNvPr id="5"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新魏" panose="02010800040101010101" pitchFamily="2" charset="-122"/>
                <a:ea typeface="华文新魏" panose="02010800040101010101" pitchFamily="2" charset="-122"/>
                <a:cs typeface="+mj-cs"/>
              </a:rPr>
              <a:t>函数依赖的公理系统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55683">
                                            <p:txEl>
                                              <p:charRg st="12" end="56"/>
                                            </p:txEl>
                                          </p:spTgt>
                                        </p:tgtEl>
                                        <p:attrNameLst>
                                          <p:attrName>style.visibility</p:attrName>
                                        </p:attrNameLst>
                                      </p:cBhvr>
                                      <p:to>
                                        <p:strVal val="visible"/>
                                      </p:to>
                                    </p:set>
                                    <p:anim calcmode="lin" valueType="num">
                                      <p:cBhvr>
                                        <p:cTn id="7" dur="500" fill="hold"/>
                                        <p:tgtEl>
                                          <p:spTgt spid="455683">
                                            <p:txEl>
                                              <p:charRg st="12" end="56"/>
                                            </p:txEl>
                                          </p:spTgt>
                                        </p:tgtEl>
                                        <p:attrNameLst>
                                          <p:attrName>ppt_x</p:attrName>
                                        </p:attrNameLst>
                                      </p:cBhvr>
                                      <p:tavLst>
                                        <p:tav tm="0">
                                          <p:val>
                                            <p:strVal val="#ppt_x"/>
                                          </p:val>
                                        </p:tav>
                                        <p:tav tm="100000">
                                          <p:val>
                                            <p:strVal val="#ppt_x"/>
                                          </p:val>
                                        </p:tav>
                                      </p:tavLst>
                                    </p:anim>
                                    <p:anim calcmode="lin" valueType="num">
                                      <p:cBhvr>
                                        <p:cTn id="8" dur="500" fill="hold"/>
                                        <p:tgtEl>
                                          <p:spTgt spid="455683">
                                            <p:txEl>
                                              <p:charRg st="12" end="5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455683">
                                            <p:txEl>
                                              <p:charRg st="56" end="75"/>
                                            </p:txEl>
                                          </p:spTgt>
                                        </p:tgtEl>
                                        <p:attrNameLst>
                                          <p:attrName>style.visibility</p:attrName>
                                        </p:attrNameLst>
                                      </p:cBhvr>
                                      <p:to>
                                        <p:strVal val="visible"/>
                                      </p:to>
                                    </p:set>
                                    <p:animEffect transition="in" filter="box(in)">
                                      <p:cBhvr>
                                        <p:cTn id="13" dur="500"/>
                                        <p:tgtEl>
                                          <p:spTgt spid="455683">
                                            <p:txEl>
                                              <p:charRg st="56" end="7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455683">
                                            <p:txEl>
                                              <p:charRg st="75" end="105"/>
                                            </p:txEl>
                                          </p:spTgt>
                                        </p:tgtEl>
                                        <p:attrNameLst>
                                          <p:attrName>style.visibility</p:attrName>
                                        </p:attrNameLst>
                                      </p:cBhvr>
                                      <p:to>
                                        <p:strVal val="visible"/>
                                      </p:to>
                                    </p:set>
                                    <p:animEffect transition="in" filter="box(in)">
                                      <p:cBhvr>
                                        <p:cTn id="18" dur="500"/>
                                        <p:tgtEl>
                                          <p:spTgt spid="455683">
                                            <p:txEl>
                                              <p:charRg st="75" end="10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455683">
                                            <p:txEl>
                                              <p:charRg st="105" end="149"/>
                                            </p:txEl>
                                          </p:spTgt>
                                        </p:tgtEl>
                                        <p:attrNameLst>
                                          <p:attrName>style.visibility</p:attrName>
                                        </p:attrNameLst>
                                      </p:cBhvr>
                                      <p:to>
                                        <p:strVal val="visible"/>
                                      </p:to>
                                    </p:set>
                                    <p:animEffect transition="in" filter="box(in)">
                                      <p:cBhvr>
                                        <p:cTn id="23" dur="500"/>
                                        <p:tgtEl>
                                          <p:spTgt spid="455683">
                                            <p:txEl>
                                              <p:charRg st="105" end="149"/>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455683">
                                            <p:txEl>
                                              <p:charRg st="149" end="160"/>
                                            </p:txEl>
                                          </p:spTgt>
                                        </p:tgtEl>
                                        <p:attrNameLst>
                                          <p:attrName>style.visibility</p:attrName>
                                        </p:attrNameLst>
                                      </p:cBhvr>
                                      <p:to>
                                        <p:strVal val="visible"/>
                                      </p:to>
                                    </p:set>
                                    <p:anim calcmode="lin" valueType="num">
                                      <p:cBhvr>
                                        <p:cTn id="28" dur="500" fill="hold"/>
                                        <p:tgtEl>
                                          <p:spTgt spid="455683">
                                            <p:txEl>
                                              <p:charRg st="149" end="160"/>
                                            </p:txEl>
                                          </p:spTgt>
                                        </p:tgtEl>
                                        <p:attrNameLst>
                                          <p:attrName>ppt_x</p:attrName>
                                        </p:attrNameLst>
                                      </p:cBhvr>
                                      <p:tavLst>
                                        <p:tav tm="0">
                                          <p:val>
                                            <p:strVal val="#ppt_x"/>
                                          </p:val>
                                        </p:tav>
                                        <p:tav tm="100000">
                                          <p:val>
                                            <p:strVal val="#ppt_x"/>
                                          </p:val>
                                        </p:tav>
                                      </p:tavLst>
                                    </p:anim>
                                    <p:anim calcmode="lin" valueType="num">
                                      <p:cBhvr>
                                        <p:cTn id="29" dur="500" fill="hold"/>
                                        <p:tgtEl>
                                          <p:spTgt spid="455683">
                                            <p:txEl>
                                              <p:charRg st="149" end="160"/>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455683">
                                            <p:txEl>
                                              <p:charRg st="160" end="193"/>
                                            </p:txEl>
                                          </p:spTgt>
                                        </p:tgtEl>
                                        <p:attrNameLst>
                                          <p:attrName>style.visibility</p:attrName>
                                        </p:attrNameLst>
                                      </p:cBhvr>
                                      <p:to>
                                        <p:strVal val="visible"/>
                                      </p:to>
                                    </p:set>
                                    <p:anim calcmode="lin" valueType="num">
                                      <p:cBhvr>
                                        <p:cTn id="32" dur="500" fill="hold"/>
                                        <p:tgtEl>
                                          <p:spTgt spid="455683">
                                            <p:txEl>
                                              <p:charRg st="160" end="193"/>
                                            </p:txEl>
                                          </p:spTgt>
                                        </p:tgtEl>
                                        <p:attrNameLst>
                                          <p:attrName>ppt_x</p:attrName>
                                        </p:attrNameLst>
                                      </p:cBhvr>
                                      <p:tavLst>
                                        <p:tav tm="0">
                                          <p:val>
                                            <p:strVal val="#ppt_x"/>
                                          </p:val>
                                        </p:tav>
                                        <p:tav tm="100000">
                                          <p:val>
                                            <p:strVal val="#ppt_x"/>
                                          </p:val>
                                        </p:tav>
                                      </p:tavLst>
                                    </p:anim>
                                    <p:anim calcmode="lin" valueType="num">
                                      <p:cBhvr>
                                        <p:cTn id="33" dur="500" fill="hold"/>
                                        <p:tgtEl>
                                          <p:spTgt spid="455683">
                                            <p:txEl>
                                              <p:charRg st="160" end="193"/>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455683">
                                            <p:txEl>
                                              <p:charRg st="193" end="212"/>
                                            </p:txEl>
                                          </p:spTgt>
                                        </p:tgtEl>
                                        <p:attrNameLst>
                                          <p:attrName>style.visibility</p:attrName>
                                        </p:attrNameLst>
                                      </p:cBhvr>
                                      <p:to>
                                        <p:strVal val="visible"/>
                                      </p:to>
                                    </p:set>
                                    <p:anim calcmode="lin" valueType="num">
                                      <p:cBhvr>
                                        <p:cTn id="38" dur="500" fill="hold"/>
                                        <p:tgtEl>
                                          <p:spTgt spid="455683">
                                            <p:txEl>
                                              <p:charRg st="193" end="212"/>
                                            </p:txEl>
                                          </p:spTgt>
                                        </p:tgtEl>
                                        <p:attrNameLst>
                                          <p:attrName>ppt_x</p:attrName>
                                        </p:attrNameLst>
                                      </p:cBhvr>
                                      <p:tavLst>
                                        <p:tav tm="0">
                                          <p:val>
                                            <p:strVal val="#ppt_x"/>
                                          </p:val>
                                        </p:tav>
                                        <p:tav tm="100000">
                                          <p:val>
                                            <p:strVal val="#ppt_x"/>
                                          </p:val>
                                        </p:tav>
                                      </p:tavLst>
                                    </p:anim>
                                    <p:anim calcmode="lin" valueType="num">
                                      <p:cBhvr>
                                        <p:cTn id="39" dur="500" fill="hold"/>
                                        <p:tgtEl>
                                          <p:spTgt spid="455683">
                                            <p:txEl>
                                              <p:charRg st="193" end="212"/>
                                            </p:txEl>
                                          </p:spTgt>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455683">
                                            <p:txEl>
                                              <p:charRg st="212" end="227"/>
                                            </p:txEl>
                                          </p:spTgt>
                                        </p:tgtEl>
                                        <p:attrNameLst>
                                          <p:attrName>style.visibility</p:attrName>
                                        </p:attrNameLst>
                                      </p:cBhvr>
                                      <p:to>
                                        <p:strVal val="visible"/>
                                      </p:to>
                                    </p:set>
                                    <p:anim calcmode="lin" valueType="num">
                                      <p:cBhvr>
                                        <p:cTn id="42" dur="500" fill="hold"/>
                                        <p:tgtEl>
                                          <p:spTgt spid="455683">
                                            <p:txEl>
                                              <p:charRg st="212" end="227"/>
                                            </p:txEl>
                                          </p:spTgt>
                                        </p:tgtEl>
                                        <p:attrNameLst>
                                          <p:attrName>ppt_x</p:attrName>
                                        </p:attrNameLst>
                                      </p:cBhvr>
                                      <p:tavLst>
                                        <p:tav tm="0">
                                          <p:val>
                                            <p:strVal val="#ppt_x"/>
                                          </p:val>
                                        </p:tav>
                                        <p:tav tm="100000">
                                          <p:val>
                                            <p:strVal val="#ppt_x"/>
                                          </p:val>
                                        </p:tav>
                                      </p:tavLst>
                                    </p:anim>
                                    <p:anim calcmode="lin" valueType="num">
                                      <p:cBhvr>
                                        <p:cTn id="43" dur="500" fill="hold"/>
                                        <p:tgtEl>
                                          <p:spTgt spid="455683">
                                            <p:txEl>
                                              <p:charRg st="212" end="22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BAF0FFE-4E2F-4250-BE16-EEC04A214410}" type="datetime1">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2023/11/14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3399"/>
                </a:solidFill>
                <a:effectLst>
                  <a:outerShdw blurRad="38100" dist="38100" dir="2700000">
                    <a:srgbClr val="C0C0C0"/>
                  </a:outerShdw>
                </a:effectLst>
                <a:latin typeface="Arial" panose="020B0604020202020204" pitchFamily="34" charset="0"/>
                <a:ea typeface="楷体_GB2312" pitchFamily="49" charset="-122"/>
              </a:rPr>
              <a:t>54</a:t>
            </a:fld>
            <a:endParaRPr lang="zh-CN" altLang="en-US" sz="1200" dirty="0">
              <a:solidFill>
                <a:srgbClr val="003399"/>
              </a:solidFill>
              <a:effectLst>
                <a:outerShdw blurRad="38100" dist="38100" dir="2700000">
                  <a:srgbClr val="C0C0C0"/>
                </a:outerShdw>
              </a:effectLst>
              <a:latin typeface="Arial" panose="020B0604020202020204" pitchFamily="34" charset="0"/>
              <a:ea typeface="楷体_GB2312" pitchFamily="49" charset="-122"/>
            </a:endParaRPr>
          </a:p>
        </p:txBody>
      </p:sp>
      <p:sp>
        <p:nvSpPr>
          <p:cNvPr id="7" name="Rectangle 3"/>
          <p:cNvSpPr txBox="1">
            <a:spLocks noChangeArrowheads="1"/>
          </p:cNvSpPr>
          <p:nvPr/>
        </p:nvSpPr>
        <p:spPr bwMode="auto">
          <a:xfrm>
            <a:off x="611188" y="1196975"/>
            <a:ext cx="8154988" cy="4637088"/>
          </a:xfrm>
          <a:prstGeom prst="rect">
            <a:avLst/>
          </a:prstGeom>
          <a:noFill/>
          <a:ln w="9525">
            <a:noFill/>
            <a:miter lim="800000"/>
          </a:ln>
          <a:effectLst/>
        </p:spPr>
        <p:txBody>
          <a:bodyPr/>
          <a:lstStyle>
            <a:lvl1pPr marL="342900" indent="-342900">
              <a:defRPr sz="2000" b="1">
                <a:solidFill>
                  <a:schemeClr val="tx1"/>
                </a:solidFill>
                <a:latin typeface="Times New Roman" panose="02020603050405020304" pitchFamily="18" charset="0"/>
                <a:ea typeface="宋体" panose="02010600030101010101" pitchFamily="2" charset="-122"/>
              </a:defRPr>
            </a:lvl1pPr>
            <a:lvl2pPr>
              <a:buFont typeface="Arial" panose="020B0604020202020204" pitchFamily="34" charset="0"/>
              <a:defRPr sz="2000" b="1">
                <a:solidFill>
                  <a:schemeClr val="tx1"/>
                </a:solidFill>
                <a:latin typeface="Times New Roman" panose="02020603050405020304" pitchFamily="18" charset="0"/>
                <a:ea typeface="宋体" panose="02010600030101010101" pitchFamily="2" charset="-122"/>
              </a:defRPr>
            </a:lvl2pPr>
            <a:lvl3pPr>
              <a:defRPr sz="2000" b="1">
                <a:solidFill>
                  <a:schemeClr val="tx1"/>
                </a:solidFill>
                <a:latin typeface="Times New Roman" panose="02020603050405020304" pitchFamily="18" charset="0"/>
                <a:ea typeface="宋体" panose="02010600030101010101" pitchFamily="2" charset="-122"/>
              </a:defRPr>
            </a:lvl3pPr>
            <a:lvl4pPr>
              <a:buFont typeface="Arial" panose="020B0604020202020204" pitchFamily="34" charset="0"/>
              <a:defRPr sz="2000" b="1">
                <a:solidFill>
                  <a:schemeClr val="tx1"/>
                </a:solidFill>
                <a:latin typeface="Times New Roman" panose="02020603050405020304" pitchFamily="18" charset="0"/>
                <a:ea typeface="宋体" panose="02010600030101010101" pitchFamily="2" charset="-122"/>
              </a:defRPr>
            </a:lvl4pPr>
            <a:lvl5pPr>
              <a:defRPr sz="2000" b="1">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9pPr>
          </a:lstStyle>
          <a:p>
            <a:pPr marL="342900" marR="0" lvl="0" indent="-342900" algn="just" defTabSz="914400" rtl="0" eaLnBrk="1" fontAlgn="base" latinLnBrk="0" hangingPunct="1">
              <a:lnSpc>
                <a:spcPct val="90000"/>
              </a:lnSpc>
              <a:spcBef>
                <a:spcPct val="20000"/>
              </a:spcBef>
              <a:spcAft>
                <a:spcPct val="0"/>
              </a:spcAft>
              <a:buClrTx/>
              <a:buSzTx/>
              <a:buFont typeface="Monotype Sorts"/>
              <a:buNone/>
              <a:defRPr/>
            </a:pPr>
            <a:r>
              <a:rPr kumimoji="0" lang="en-US" altLang="en-US" sz="20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对于关系模式   </a:t>
            </a:r>
            <a:r>
              <a:rPr kumimoji="0" lang="en-US" altLang="zh-CN" sz="2000" b="1" i="1"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U</a:t>
            </a:r>
            <a:r>
              <a:rPr kumimoji="0" lang="en-US" altLang="zh-CN" sz="20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SNO</a:t>
            </a:r>
            <a:r>
              <a:rPr kumimoji="0" lang="en-US" altLang="en-US" sz="20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0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SDEPT</a:t>
            </a:r>
            <a:r>
              <a:rPr kumimoji="0" lang="en-US" altLang="en-US" sz="20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0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MN</a:t>
            </a:r>
            <a:r>
              <a:rPr kumimoji="0" lang="en-US" altLang="en-US" sz="20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0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CNAME</a:t>
            </a:r>
            <a:r>
              <a:rPr kumimoji="0" lang="en-US" altLang="en-US" sz="20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0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G }</a:t>
            </a:r>
            <a:r>
              <a:rPr kumimoji="0" lang="en-US" altLang="en-US" sz="20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，其中，</a:t>
            </a:r>
          </a:p>
          <a:p>
            <a:pPr marL="342900" marR="0" lvl="0" indent="-342900" algn="just" defTabSz="914400" rtl="0" eaLnBrk="1" fontAlgn="base" latinLnBrk="0" hangingPunct="1">
              <a:lnSpc>
                <a:spcPct val="90000"/>
              </a:lnSpc>
              <a:spcBef>
                <a:spcPct val="20000"/>
              </a:spcBef>
              <a:spcAft>
                <a:spcPct val="0"/>
              </a:spcAft>
              <a:buClrTx/>
              <a:buSzTx/>
              <a:buFontTx/>
              <a:buNone/>
              <a:defRPr/>
            </a:pPr>
            <a:r>
              <a:rPr kumimoji="0" lang="en-US" altLang="zh-CN" sz="20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en-US" altLang="en-US" sz="2000" b="1" i="0" u="none" strike="noStrike" kern="120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学生的学号（</a:t>
            </a:r>
            <a:r>
              <a:rPr kumimoji="0" lang="en-US" altLang="zh-CN" sz="2000" b="1" i="0" u="none" strike="noStrike" kern="120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SNO</a:t>
            </a:r>
            <a:r>
              <a:rPr kumimoji="0" lang="en-US" altLang="en-US" sz="2000" b="1" i="0" u="none" strike="noStrike" kern="120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），所在系（</a:t>
            </a:r>
            <a:r>
              <a:rPr kumimoji="0" lang="en-US" altLang="zh-CN" sz="2000" b="1" i="0" u="none" strike="noStrike" kern="120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SDEPT</a:t>
            </a:r>
            <a:r>
              <a:rPr kumimoji="0" lang="en-US" altLang="en-US" sz="2000" b="1" i="0" u="none" strike="noStrike" kern="120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	</a:t>
            </a:r>
            <a:endParaRPr kumimoji="0" lang="en-US" altLang="zh-CN" sz="2000" b="1" i="0" u="none" strike="noStrike" kern="120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endParaRPr>
          </a:p>
          <a:p>
            <a:pPr marL="342900" marR="0" lvl="0" indent="-342900" algn="just" defTabSz="914400" rtl="0" eaLnBrk="1" fontAlgn="base" latinLnBrk="0" hangingPunct="1">
              <a:lnSpc>
                <a:spcPct val="90000"/>
              </a:lnSpc>
              <a:spcBef>
                <a:spcPct val="20000"/>
              </a:spcBef>
              <a:spcAft>
                <a:spcPct val="0"/>
              </a:spcAft>
              <a:buClrTx/>
              <a:buSzTx/>
              <a:buFontTx/>
              <a:buNone/>
              <a:defRPr/>
            </a:pPr>
            <a:r>
              <a:rPr kumimoji="0" lang="en-US" altLang="zh-CN" sz="2000" b="1" i="0" u="none" strike="noStrike" kern="120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         </a:t>
            </a:r>
            <a:r>
              <a:rPr kumimoji="0" lang="en-US" altLang="en-US" sz="2000" b="1" i="0" u="none" strike="noStrike" kern="120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系主任姓名（</a:t>
            </a:r>
            <a:r>
              <a:rPr kumimoji="0" lang="en-US" altLang="zh-CN" sz="2000" b="1" i="0" u="none" strike="noStrike" kern="120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MN</a:t>
            </a:r>
            <a:r>
              <a:rPr kumimoji="0" lang="en-US" altLang="en-US" sz="2000" b="1" i="0" u="none" strike="noStrike" kern="120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    课程名（</a:t>
            </a:r>
            <a:r>
              <a:rPr kumimoji="0" lang="en-US" altLang="zh-CN" sz="2000" b="1" i="0" u="none" strike="noStrike" kern="120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CNAME</a:t>
            </a:r>
            <a:r>
              <a:rPr kumimoji="0" lang="en-US" altLang="en-US" sz="2000" b="1" i="0" u="none" strike="noStrike" kern="120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），成绩（</a:t>
            </a:r>
            <a:r>
              <a:rPr kumimoji="0" lang="en-US" altLang="zh-CN" sz="2000" b="1" i="0" u="none" strike="noStrike" kern="120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G</a:t>
            </a:r>
            <a:r>
              <a:rPr kumimoji="0" lang="en-US" altLang="en-US" sz="2000" b="1" i="0" u="none" strike="noStrike" kern="120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a:t>
            </a:r>
          </a:p>
          <a:p>
            <a:pPr marL="342900" marR="0" lvl="0" indent="-342900" algn="just" defTabSz="914400" rtl="0" eaLnBrk="1" fontAlgn="base" latinLnBrk="0" hangingPunct="1">
              <a:lnSpc>
                <a:spcPct val="90000"/>
              </a:lnSpc>
              <a:spcBef>
                <a:spcPct val="20000"/>
              </a:spcBef>
              <a:spcAft>
                <a:spcPct val="0"/>
              </a:spcAft>
              <a:buClrTx/>
              <a:buSzTx/>
              <a:buFont typeface="Monotype Sorts"/>
              <a:buNone/>
              <a:defRPr/>
            </a:pPr>
            <a:endParaRPr kumimoji="0" lang="en-US" altLang="en-US" sz="20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342900" marR="0" lvl="0" indent="-342900" algn="l" defTabSz="914400" rtl="0" eaLnBrk="1" fontAlgn="base" latinLnBrk="0" hangingPunct="1">
              <a:lnSpc>
                <a:spcPct val="90000"/>
              </a:lnSpc>
              <a:spcBef>
                <a:spcPct val="40000"/>
              </a:spcBef>
              <a:spcAft>
                <a:spcPct val="0"/>
              </a:spcAft>
              <a:buClrTx/>
              <a:buSzTx/>
              <a:buFont typeface="Monotype Sorts"/>
              <a:buNone/>
              <a:defRPr/>
            </a:pPr>
            <a:r>
              <a:rPr kumimoji="0" lang="en-US" altLang="en-US" sz="20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en-US" altLang="zh-CN" sz="20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(1)  </a:t>
            </a:r>
            <a:r>
              <a:rPr kumimoji="0" lang="en-US" altLang="zh-CN" sz="2000" b="1" i="1"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F</a:t>
            </a:r>
            <a:r>
              <a:rPr kumimoji="0" lang="en-US" altLang="zh-CN" sz="20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SNO→SDEPT</a:t>
            </a:r>
            <a:r>
              <a:rPr kumimoji="0" lang="en-US" altLang="en-US" sz="20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0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SDEPT→MN</a:t>
            </a:r>
            <a:r>
              <a:rPr kumimoji="0" lang="en-US" altLang="en-US" sz="20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0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SNO</a:t>
            </a:r>
            <a:r>
              <a:rPr kumimoji="0" lang="en-US" altLang="en-US" sz="20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0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CNAME</a:t>
            </a:r>
            <a:r>
              <a:rPr kumimoji="0" lang="en-US" altLang="en-US" sz="20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0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G }</a:t>
            </a:r>
          </a:p>
          <a:p>
            <a:pPr marL="342900" marR="0" lvl="0" indent="-342900" algn="l" defTabSz="914400" rtl="0" eaLnBrk="1" fontAlgn="base" latinLnBrk="0" hangingPunct="1">
              <a:lnSpc>
                <a:spcPct val="90000"/>
              </a:lnSpc>
              <a:spcBef>
                <a:spcPct val="40000"/>
              </a:spcBef>
              <a:spcAft>
                <a:spcPct val="0"/>
              </a:spcAft>
              <a:buClrTx/>
              <a:buSzTx/>
              <a:buFont typeface="Monotype Sorts"/>
              <a:buNone/>
              <a:defRPr/>
            </a:pPr>
            <a:r>
              <a:rPr kumimoji="0" lang="en-US" altLang="zh-CN" sz="2000" b="1" i="1"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F</a:t>
            </a:r>
            <a:r>
              <a:rPr kumimoji="0" lang="en-US" altLang="en-US" sz="20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是</a:t>
            </a:r>
            <a:r>
              <a:rPr kumimoji="0" lang="zh-CN" altLang="en-US" sz="20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极</a:t>
            </a:r>
            <a:r>
              <a:rPr kumimoji="0" lang="en-US" altLang="en-US" sz="20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小覆盖么？</a:t>
            </a:r>
          </a:p>
          <a:p>
            <a:pPr marL="342900" marR="0" lvl="0" indent="-342900" algn="l" defTabSz="914400" rtl="0" eaLnBrk="1" fontAlgn="base" latinLnBrk="0" hangingPunct="1">
              <a:lnSpc>
                <a:spcPct val="90000"/>
              </a:lnSpc>
              <a:spcBef>
                <a:spcPct val="40000"/>
              </a:spcBef>
              <a:spcAft>
                <a:spcPct val="0"/>
              </a:spcAft>
              <a:buClrTx/>
              <a:buSzTx/>
              <a:buFont typeface="Monotype Sorts"/>
              <a:buNone/>
              <a:defRPr/>
            </a:pPr>
            <a:r>
              <a:rPr kumimoji="0" lang="en-US" altLang="zh-CN" sz="20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en-US" altLang="en-US" sz="2000" b="1" i="0" u="none" strike="noStrike" kern="1200" cap="none" spc="0" normalizeH="0" baseline="0" noProof="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是</a:t>
            </a:r>
            <a:r>
              <a:rPr kumimoji="0" lang="en-US" altLang="zh-CN" sz="2000" b="1" i="0" u="none" strike="noStrike" kern="1200" cap="none" spc="0" normalizeH="0" baseline="0" noProof="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p>
          <a:p>
            <a:pPr marL="342900" marR="0" lvl="0" indent="-342900" algn="l" defTabSz="914400" rtl="0" eaLnBrk="1" fontAlgn="base" latinLnBrk="0" hangingPunct="1">
              <a:lnSpc>
                <a:spcPct val="90000"/>
              </a:lnSpc>
              <a:spcBef>
                <a:spcPct val="40000"/>
              </a:spcBef>
              <a:spcAft>
                <a:spcPct val="0"/>
              </a:spcAft>
              <a:buClrTx/>
              <a:buSzTx/>
              <a:buFont typeface="Monotype Sorts"/>
              <a:buNone/>
              <a:defRPr/>
            </a:pPr>
            <a:r>
              <a:rPr kumimoji="0" lang="en-US" altLang="en-US" sz="20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en-US" altLang="zh-CN" sz="20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(2)  </a:t>
            </a:r>
            <a:r>
              <a:rPr kumimoji="0" lang="en-US" altLang="zh-CN" sz="2000" b="1" i="1"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F’</a:t>
            </a:r>
            <a:r>
              <a:rPr kumimoji="0" lang="en-US" altLang="zh-CN" sz="20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={SNO→SDEPT</a:t>
            </a:r>
            <a:r>
              <a:rPr kumimoji="0" lang="en-US" altLang="en-US" sz="20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000" b="1" i="0" u="none" strike="noStrike" kern="1200" cap="none" spc="0" normalizeH="0" baseline="0" noProof="0">
                <a:ln>
                  <a:noFill/>
                </a:ln>
                <a:solidFill>
                  <a:srgbClr val="66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SNO→MN</a:t>
            </a:r>
            <a:r>
              <a:rPr kumimoji="0" lang="en-US" altLang="en-US" sz="20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0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SDEPT→MN</a:t>
            </a:r>
            <a:r>
              <a:rPr kumimoji="0" lang="en-US" altLang="en-US" sz="20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p>
          <a:p>
            <a:pPr marL="342900" marR="0" lvl="0" indent="-342900" algn="l" defTabSz="914400" rtl="0" eaLnBrk="1" fontAlgn="base" latinLnBrk="0" hangingPunct="1">
              <a:lnSpc>
                <a:spcPct val="90000"/>
              </a:lnSpc>
              <a:spcBef>
                <a:spcPct val="40000"/>
              </a:spcBef>
              <a:spcAft>
                <a:spcPct val="0"/>
              </a:spcAft>
              <a:buClrTx/>
              <a:buSzTx/>
              <a:buFont typeface="Monotype Sorts"/>
              <a:buNone/>
              <a:defRPr/>
            </a:pPr>
            <a:r>
              <a:rPr kumimoji="0" lang="en-US" altLang="en-US" sz="20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en-US" altLang="zh-CN" sz="20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(SNO</a:t>
            </a:r>
            <a:r>
              <a:rPr kumimoji="0" lang="en-US" altLang="en-US" sz="20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0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CNAME)→G</a:t>
            </a:r>
            <a:r>
              <a:rPr kumimoji="0" lang="en-US" altLang="en-US" sz="20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en-US" altLang="zh-CN" sz="2000" b="1" i="0" u="none" strike="noStrike" kern="1200" cap="none" spc="0" normalizeH="0" baseline="0" noProof="0">
                <a:ln>
                  <a:noFill/>
                </a:ln>
                <a:solidFill>
                  <a:srgbClr val="66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(SNO</a:t>
            </a:r>
            <a:r>
              <a:rPr kumimoji="0" lang="en-US" altLang="en-US" sz="2000" b="1" i="0" u="none" strike="noStrike" kern="1200" cap="none" spc="0" normalizeH="0" baseline="0" noProof="0">
                <a:ln>
                  <a:noFill/>
                </a:ln>
                <a:solidFill>
                  <a:srgbClr val="66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000" b="1" i="0" u="none" strike="noStrike" kern="1200" cap="none" spc="0" normalizeH="0" baseline="0" noProof="0">
                <a:ln>
                  <a:noFill/>
                </a:ln>
                <a:solidFill>
                  <a:srgbClr val="66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SDEPT)→SDEPT</a:t>
            </a:r>
            <a:r>
              <a:rPr kumimoji="0" lang="en-US" altLang="zh-CN" sz="20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p>
          <a:p>
            <a:pPr marL="342900" marR="0" lvl="0" indent="-342900" algn="l" defTabSz="914400" rtl="0" eaLnBrk="1" fontAlgn="base" latinLnBrk="0" hangingPunct="1">
              <a:lnSpc>
                <a:spcPct val="90000"/>
              </a:lnSpc>
              <a:spcBef>
                <a:spcPct val="40000"/>
              </a:spcBef>
              <a:spcAft>
                <a:spcPct val="0"/>
              </a:spcAft>
              <a:buClrTx/>
              <a:buSzTx/>
              <a:buFont typeface="Monotype Sorts"/>
              <a:buNone/>
              <a:defRPr/>
            </a:pPr>
            <a:r>
              <a:rPr kumimoji="0" lang="en-US" altLang="zh-CN" sz="2000" b="1" i="1"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F ’</a:t>
            </a:r>
            <a:r>
              <a:rPr kumimoji="0" lang="en-US" altLang="en-US" sz="20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是</a:t>
            </a:r>
            <a:r>
              <a:rPr kumimoji="0" lang="zh-CN" altLang="en-US" sz="20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楷体_GB2312" pitchFamily="49" charset="-122"/>
              </a:rPr>
              <a:t>极</a:t>
            </a:r>
            <a:r>
              <a:rPr kumimoji="0" lang="en-US" altLang="en-US" sz="20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小覆盖么？</a:t>
            </a:r>
          </a:p>
          <a:p>
            <a:pPr marL="342900" marR="0" lvl="0" indent="-342900" algn="just" defTabSz="914400" rtl="0" eaLnBrk="1" fontAlgn="base" latinLnBrk="0" hangingPunct="1">
              <a:lnSpc>
                <a:spcPct val="90000"/>
              </a:lnSpc>
              <a:spcBef>
                <a:spcPct val="20000"/>
              </a:spcBef>
              <a:spcAft>
                <a:spcPct val="0"/>
              </a:spcAft>
              <a:buClrTx/>
              <a:buSzTx/>
              <a:buFont typeface="Monotype Sorts"/>
              <a:buNone/>
              <a:defRPr/>
            </a:pPr>
            <a:r>
              <a:rPr kumimoji="0" lang="en-US" altLang="en-US" sz="20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en-US" altLang="en-US" sz="2000" b="1" i="0" u="none" strike="noStrike" kern="1200" cap="none" spc="0" normalizeH="0" baseline="0" noProof="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不是！ </a:t>
            </a:r>
            <a:r>
              <a:rPr kumimoji="0" lang="en-US" altLang="en-US" sz="20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因为：</a:t>
            </a:r>
            <a:r>
              <a:rPr kumimoji="0" lang="en-US" altLang="zh-CN" sz="2000" b="1" i="1"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F ’</a:t>
            </a:r>
            <a:r>
              <a:rPr kumimoji="0" lang="en-US" altLang="zh-CN" sz="20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-{SNO→MN}</a:t>
            </a:r>
            <a:r>
              <a:rPr kumimoji="0" lang="en-US" altLang="en-US" sz="20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与</a:t>
            </a:r>
            <a:r>
              <a:rPr kumimoji="0" lang="en-US" altLang="zh-CN" sz="2000" b="1" i="1"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F </a:t>
            </a:r>
            <a:r>
              <a:rPr kumimoji="0" lang="en-US" altLang="zh-CN" sz="20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en-US" sz="20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等价</a:t>
            </a:r>
          </a:p>
          <a:p>
            <a:pPr marL="342900" marR="0" lvl="0" indent="-342900" algn="just" defTabSz="914400" rtl="0" eaLnBrk="1" fontAlgn="base" latinLnBrk="0" hangingPunct="1">
              <a:lnSpc>
                <a:spcPct val="90000"/>
              </a:lnSpc>
              <a:spcBef>
                <a:spcPct val="20000"/>
              </a:spcBef>
              <a:spcAft>
                <a:spcPct val="0"/>
              </a:spcAft>
              <a:buClrTx/>
              <a:buSzTx/>
              <a:buFont typeface="Monotype Sorts"/>
              <a:buNone/>
              <a:defRPr/>
            </a:pPr>
            <a:r>
              <a:rPr kumimoji="0" lang="en-US" altLang="en-US" sz="2000" b="1" i="1"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en-US" altLang="zh-CN" sz="2000" b="1" i="1"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F ’</a:t>
            </a:r>
            <a:r>
              <a:rPr kumimoji="0" lang="en-US" altLang="zh-CN" sz="20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-{(SNO</a:t>
            </a:r>
            <a:r>
              <a:rPr kumimoji="0" lang="en-US" altLang="en-US" sz="20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0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SDEPT)→SDEPT}</a:t>
            </a:r>
            <a:r>
              <a:rPr kumimoji="0" lang="en-US" altLang="en-US" sz="20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也与</a:t>
            </a:r>
            <a:r>
              <a:rPr kumimoji="0" lang="en-US" altLang="zh-CN" sz="2000" b="1" i="1"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F </a:t>
            </a:r>
            <a:r>
              <a:rPr kumimoji="0" lang="en-US" altLang="zh-CN" sz="20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en-US" sz="20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等价</a:t>
            </a:r>
          </a:p>
          <a:p>
            <a:pPr marL="342900" marR="0" lvl="0" indent="-342900" algn="just" defTabSz="914400" rtl="0" eaLnBrk="1" fontAlgn="base" latinLnBrk="0" hangingPunct="1">
              <a:lnSpc>
                <a:spcPct val="90000"/>
              </a:lnSpc>
              <a:spcBef>
                <a:spcPct val="20000"/>
              </a:spcBef>
              <a:spcAft>
                <a:spcPct val="0"/>
              </a:spcAft>
              <a:buClrTx/>
              <a:buSzTx/>
              <a:buFont typeface="Monotype Sorts"/>
              <a:buNone/>
              <a:defRPr/>
            </a:pPr>
            <a:endParaRPr kumimoji="0" lang="en-US" altLang="en-US" sz="20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p:txBody>
      </p:sp>
      <p:sp>
        <p:nvSpPr>
          <p:cNvPr id="8"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新魏" panose="02010800040101010101" pitchFamily="2" charset="-122"/>
                <a:ea typeface="华文新魏" panose="02010800040101010101" pitchFamily="2" charset="-122"/>
                <a:cs typeface="+mj-cs"/>
              </a:rPr>
              <a:t>函数依赖的公理系统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animEffect transition="in" filter="box(in)">
                                      <p:cBhvr>
                                        <p:cTn id="7" dur="500"/>
                                        <p:tgtEl>
                                          <p:spTgt spid="7">
                                            <p:txEl>
                                              <p:pRg st="4" end="4"/>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7">
                                            <p:txEl>
                                              <p:pRg st="5" end="5"/>
                                            </p:txEl>
                                          </p:spTgt>
                                        </p:tgtEl>
                                        <p:attrNameLst>
                                          <p:attrName>style.visibility</p:attrName>
                                        </p:attrNameLst>
                                      </p:cBhvr>
                                      <p:to>
                                        <p:strVal val="visible"/>
                                      </p:to>
                                    </p:set>
                                    <p:animEffect transition="in" filter="box(in)">
                                      <p:cBhvr>
                                        <p:cTn id="10" dur="500"/>
                                        <p:tgtEl>
                                          <p:spTgt spid="7">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7">
                                            <p:txEl>
                                              <p:pRg st="6" end="6"/>
                                            </p:txEl>
                                          </p:spTgt>
                                        </p:tgtEl>
                                        <p:attrNameLst>
                                          <p:attrName>style.visibility</p:attrName>
                                        </p:attrNameLst>
                                      </p:cBhvr>
                                      <p:to>
                                        <p:strVal val="visible"/>
                                      </p:to>
                                    </p:set>
                                    <p:animEffect transition="in" filter="wipe(down)">
                                      <p:cBhvr>
                                        <p:cTn id="15" dur="500"/>
                                        <p:tgtEl>
                                          <p:spTgt spid="7">
                                            <p:txEl>
                                              <p:pRg st="6" end="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7">
                                            <p:txEl>
                                              <p:pRg st="7" end="7"/>
                                            </p:txEl>
                                          </p:spTgt>
                                        </p:tgtEl>
                                        <p:attrNameLst>
                                          <p:attrName>style.visibility</p:attrName>
                                        </p:attrNameLst>
                                      </p:cBhvr>
                                      <p:to>
                                        <p:strVal val="visible"/>
                                      </p:to>
                                    </p:set>
                                    <p:animEffect transition="in" filter="box(in)">
                                      <p:cBhvr>
                                        <p:cTn id="20" dur="500"/>
                                        <p:tgtEl>
                                          <p:spTgt spid="7">
                                            <p:txEl>
                                              <p:pRg st="7" end="7"/>
                                            </p:txEl>
                                          </p:spTgt>
                                        </p:tgtEl>
                                      </p:cBhvr>
                                    </p:animEffect>
                                  </p:childTnLst>
                                </p:cTn>
                              </p:par>
                              <p:par>
                                <p:cTn id="21" presetID="4" presetClass="entr" presetSubtype="16" fill="hold" nodeType="withEffect">
                                  <p:stCondLst>
                                    <p:cond delay="0"/>
                                  </p:stCondLst>
                                  <p:childTnLst>
                                    <p:set>
                                      <p:cBhvr>
                                        <p:cTn id="22" dur="1" fill="hold">
                                          <p:stCondLst>
                                            <p:cond delay="0"/>
                                          </p:stCondLst>
                                        </p:cTn>
                                        <p:tgtEl>
                                          <p:spTgt spid="7">
                                            <p:txEl>
                                              <p:pRg st="8" end="8"/>
                                            </p:txEl>
                                          </p:spTgt>
                                        </p:tgtEl>
                                        <p:attrNameLst>
                                          <p:attrName>style.visibility</p:attrName>
                                        </p:attrNameLst>
                                      </p:cBhvr>
                                      <p:to>
                                        <p:strVal val="visible"/>
                                      </p:to>
                                    </p:set>
                                    <p:animEffect transition="in" filter="box(in)">
                                      <p:cBhvr>
                                        <p:cTn id="23" dur="500"/>
                                        <p:tgtEl>
                                          <p:spTgt spid="7">
                                            <p:txEl>
                                              <p:pRg st="8" end="8"/>
                                            </p:txEl>
                                          </p:spTgt>
                                        </p:tgtEl>
                                      </p:cBhvr>
                                    </p:animEffect>
                                  </p:childTnLst>
                                </p:cTn>
                              </p:par>
                              <p:par>
                                <p:cTn id="24" presetID="4" presetClass="entr" presetSubtype="16" fill="hold" nodeType="withEffect">
                                  <p:stCondLst>
                                    <p:cond delay="0"/>
                                  </p:stCondLst>
                                  <p:childTnLst>
                                    <p:set>
                                      <p:cBhvr>
                                        <p:cTn id="25" dur="1" fill="hold">
                                          <p:stCondLst>
                                            <p:cond delay="0"/>
                                          </p:stCondLst>
                                        </p:cTn>
                                        <p:tgtEl>
                                          <p:spTgt spid="7">
                                            <p:txEl>
                                              <p:pRg st="9" end="9"/>
                                            </p:txEl>
                                          </p:spTgt>
                                        </p:tgtEl>
                                        <p:attrNameLst>
                                          <p:attrName>style.visibility</p:attrName>
                                        </p:attrNameLst>
                                      </p:cBhvr>
                                      <p:to>
                                        <p:strVal val="visible"/>
                                      </p:to>
                                    </p:set>
                                    <p:animEffect transition="in" filter="box(in)">
                                      <p:cBhvr>
                                        <p:cTn id="26" dur="500"/>
                                        <p:tgtEl>
                                          <p:spTgt spid="7">
                                            <p:txEl>
                                              <p:pRg st="9" end="9"/>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7">
                                            <p:txEl>
                                              <p:pRg st="10" end="10"/>
                                            </p:txEl>
                                          </p:spTgt>
                                        </p:tgtEl>
                                        <p:attrNameLst>
                                          <p:attrName>style.visibility</p:attrName>
                                        </p:attrNameLst>
                                      </p:cBhvr>
                                      <p:to>
                                        <p:strVal val="visible"/>
                                      </p:to>
                                    </p:set>
                                    <p:animEffect transition="in" filter="wipe(up)">
                                      <p:cBhvr>
                                        <p:cTn id="31" dur="500"/>
                                        <p:tgtEl>
                                          <p:spTgt spid="7">
                                            <p:txEl>
                                              <p:pRg st="10" end="10"/>
                                            </p:txEl>
                                          </p:spTgt>
                                        </p:tgtEl>
                                      </p:cBhvr>
                                    </p:animEffect>
                                  </p:childTnLst>
                                </p:cTn>
                              </p:par>
                              <p:par>
                                <p:cTn id="32" presetID="22" presetClass="entr" presetSubtype="1" fill="hold" nodeType="withEffect">
                                  <p:stCondLst>
                                    <p:cond delay="0"/>
                                  </p:stCondLst>
                                  <p:childTnLst>
                                    <p:set>
                                      <p:cBhvr>
                                        <p:cTn id="33" dur="1" fill="hold">
                                          <p:stCondLst>
                                            <p:cond delay="0"/>
                                          </p:stCondLst>
                                        </p:cTn>
                                        <p:tgtEl>
                                          <p:spTgt spid="7">
                                            <p:txEl>
                                              <p:pRg st="11" end="11"/>
                                            </p:txEl>
                                          </p:spTgt>
                                        </p:tgtEl>
                                        <p:attrNameLst>
                                          <p:attrName>style.visibility</p:attrName>
                                        </p:attrNameLst>
                                      </p:cBhvr>
                                      <p:to>
                                        <p:strVal val="visible"/>
                                      </p:to>
                                    </p:set>
                                    <p:animEffect transition="in" filter="wipe(up)">
                                      <p:cBhvr>
                                        <p:cTn id="34" dur="500"/>
                                        <p:tgtEl>
                                          <p:spTgt spid="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1000" y="1600200"/>
            <a:ext cx="87630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ts val="1200"/>
              </a:spcBef>
              <a:spcAft>
                <a:spcPct val="0"/>
              </a:spcAft>
              <a:buClrTx/>
              <a:buSzTx/>
              <a:buFontTx/>
              <a:buChar char="•"/>
              <a:defRPr/>
            </a:pPr>
            <a:r>
              <a:rPr kumimoji="0" lang="zh-CN" altLang="en-US"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给定一个函数依赖集</a:t>
            </a:r>
            <a:r>
              <a:rPr kumimoji="0" lang="en-US" altLang="zh-CN" sz="2800" b="1" i="1"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，如何计算</a:t>
            </a:r>
            <a:r>
              <a:rPr kumimoji="0" lang="en-US" altLang="zh-CN" sz="2800" b="1" i="1"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极小函数依赖集</a:t>
            </a:r>
            <a:endParaRPr kumimoji="0" lang="en-US" altLang="zh-CN"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00000"/>
              </a:lnSpc>
              <a:spcBef>
                <a:spcPts val="1200"/>
              </a:spcBef>
              <a:spcAft>
                <a:spcPct val="0"/>
              </a:spcAft>
              <a:buClrTx/>
              <a:buSzTx/>
              <a:buFontTx/>
              <a:buNone/>
              <a:defRPr/>
            </a:pPr>
            <a:r>
              <a:rPr kumimoji="0" lang="zh-CN" altLang="en-US" sz="2400" b="1" i="0" u="none" strike="noStrike" kern="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根据定义：</a:t>
            </a:r>
            <a:endParaRPr kumimoji="0" lang="en-US" altLang="zh-CN" sz="2400" b="1" i="0" u="none" strike="noStrike" kern="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00000"/>
              </a:lnSpc>
              <a:spcBef>
                <a:spcPts val="1200"/>
              </a:spcBef>
              <a:spcAft>
                <a:spcPct val="0"/>
              </a:spcAft>
              <a:buClrTx/>
              <a:buSzTx/>
              <a:buFontTx/>
              <a:buChar char="–"/>
              <a:defRPr/>
            </a:pPr>
            <a:r>
              <a:rPr kumimoji="0" lang="zh-CN" altLang="en-US" sz="2400" b="1" i="0" u="none" strike="noStrike" kern="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逐一检查</a:t>
            </a:r>
            <a:r>
              <a:rPr kumimoji="0" lang="en-US" altLang="zh-CN" sz="2400" b="1" i="1" u="none" strike="noStrike" kern="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400" b="1" i="0" u="none" strike="noStrike" kern="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中各函数依赖</a:t>
            </a:r>
            <a:r>
              <a:rPr kumimoji="0" lang="en-US" altLang="zh-CN" sz="2400" b="1" i="1" u="none" strike="noStrike" kern="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en-US" altLang="zh-CN" sz="2400" b="1" i="1" u="none" strike="noStrike" kern="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Y</a:t>
            </a:r>
            <a:r>
              <a:rPr kumimoji="0" lang="zh-CN" altLang="en-US" sz="2400" b="1" i="0" u="none" strike="noStrike" kern="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，若</a:t>
            </a:r>
            <a:r>
              <a:rPr kumimoji="0" lang="en-US" altLang="zh-CN" sz="2400" b="1" i="1" u="none" strike="noStrike" kern="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Y=A</a:t>
            </a:r>
            <a:r>
              <a:rPr kumimoji="0" lang="en-US" altLang="zh-CN" sz="2400" b="1" i="1" u="none" strike="noStrike" kern="0" cap="none" spc="0" normalizeH="0" baseline="-2500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1</a:t>
            </a:r>
            <a:r>
              <a:rPr kumimoji="0" lang="en-US" altLang="zh-CN" sz="2400" b="1" i="1" u="none" strike="noStrike" kern="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a:t>
            </a:r>
            <a:r>
              <a:rPr kumimoji="0" lang="en-US" altLang="zh-CN" sz="2400" b="1" i="1" u="none" strike="noStrike" kern="0" cap="none" spc="0" normalizeH="0" baseline="-2500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2</a:t>
            </a:r>
            <a:r>
              <a:rPr kumimoji="0" lang="en-US" altLang="zh-CN" sz="2400" b="1" i="1" u="none" strike="noStrike" kern="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a:t>
            </a:r>
            <a:r>
              <a:rPr kumimoji="0" lang="en-US" altLang="zh-CN" sz="2400" b="1" i="1" u="none" strike="noStrike" kern="0" cap="none" spc="0" normalizeH="0" baseline="-2500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k</a:t>
            </a:r>
            <a:r>
              <a:rPr kumimoji="0" lang="zh-CN" altLang="en-US" sz="2400" b="1" i="0" u="none" strike="noStrike" kern="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400" b="1" i="1" u="none" strike="noStrike" kern="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k</a:t>
            </a:r>
            <a:r>
              <a:rPr kumimoji="0" lang="en-US" altLang="zh-CN" sz="2400" b="1" i="0" u="none" strike="noStrike" kern="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2</a:t>
            </a:r>
            <a:r>
              <a:rPr kumimoji="0" lang="zh-CN" altLang="en-US" sz="2400" b="1" i="0" u="none" strike="noStrike" kern="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，则用</a:t>
            </a:r>
            <a:r>
              <a:rPr kumimoji="0" lang="en-US" altLang="zh-CN" sz="2400" b="1" i="0" u="none" strike="noStrike" kern="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400" b="1" i="1" u="none" strike="noStrike" kern="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XA</a:t>
            </a:r>
            <a:r>
              <a:rPr kumimoji="0" lang="en-US" altLang="zh-CN" sz="2400" b="1" i="1" u="none" strike="noStrike" kern="0" cap="none" spc="0" normalizeH="0" baseline="-2500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j</a:t>
            </a:r>
            <a:r>
              <a:rPr kumimoji="0" lang="en-US" altLang="zh-CN" sz="2400" b="1" i="1" u="none" strike="noStrike" kern="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|j=1,2,…,k</a:t>
            </a:r>
            <a:r>
              <a:rPr kumimoji="0" lang="en-US" altLang="zh-CN" sz="2400" b="1" i="0" u="none" strike="noStrike" kern="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zh-CN" altLang="en-US" sz="2400" b="1" i="0" u="none" strike="noStrike" kern="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来取代</a:t>
            </a:r>
            <a:r>
              <a:rPr kumimoji="0" lang="en-US" altLang="zh-CN" sz="2400" b="1" i="1" u="none" strike="noStrike" kern="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en-US" altLang="zh-CN" sz="2400" b="1" i="1" u="none" strike="noStrike" kern="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Y</a:t>
            </a:r>
          </a:p>
          <a:p>
            <a:pPr marL="742950" marR="0" lvl="1" indent="-285750" algn="l" defTabSz="914400" rtl="0" eaLnBrk="0" fontAlgn="base" latinLnBrk="0" hangingPunct="0">
              <a:lnSpc>
                <a:spcPct val="100000"/>
              </a:lnSpc>
              <a:spcBef>
                <a:spcPts val="1200"/>
              </a:spcBef>
              <a:spcAft>
                <a:spcPct val="0"/>
              </a:spcAft>
              <a:buClrTx/>
              <a:buSzTx/>
              <a:buFontTx/>
              <a:buChar char="–"/>
              <a:defRPr/>
            </a:pPr>
            <a:r>
              <a:rPr kumimoji="0" lang="zh-CN" altLang="en-US" sz="2400" b="1" i="0" u="none" strike="noStrike" kern="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循环地取出</a:t>
            </a:r>
            <a:r>
              <a:rPr kumimoji="0" lang="en-US" altLang="zh-CN" sz="2400" b="1" i="1" u="none" strike="noStrike" kern="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400" b="1" i="0" u="none" strike="noStrike" kern="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中各函数依赖</a:t>
            </a:r>
            <a:r>
              <a:rPr kumimoji="0" lang="en-US" altLang="zh-CN" sz="2400" b="1" i="1" u="none" strike="noStrike" kern="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en-US" altLang="zh-CN" sz="2400" b="1" i="0" u="none" strike="noStrike" kern="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a:t>
            </a:r>
            <a:r>
              <a:rPr kumimoji="0" lang="zh-CN" altLang="en-US" sz="2400" b="1" i="0" u="none" strike="noStrike" kern="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1" i="0" u="none" strike="noStrike" kern="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设</a:t>
            </a:r>
            <a:r>
              <a:rPr kumimoji="0" lang="en-US" altLang="zh-CN" sz="2400" b="1" i="0" u="none" strike="noStrike" kern="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X= B</a:t>
            </a:r>
            <a:r>
              <a:rPr kumimoji="0" lang="en-US" altLang="zh-CN" sz="2400" b="1" i="0" u="none" strike="noStrike" kern="0" cap="none" spc="0" normalizeH="0" baseline="-2500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1</a:t>
            </a:r>
            <a:r>
              <a:rPr kumimoji="0" lang="en-US" altLang="zh-CN" sz="2400" b="1" i="0" u="none" strike="noStrike" kern="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B</a:t>
            </a:r>
            <a:r>
              <a:rPr kumimoji="0" lang="en-US" altLang="zh-CN" sz="2400" b="1" i="0" u="none" strike="noStrike" kern="0" cap="none" spc="0" normalizeH="0" baseline="-2500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2</a:t>
            </a:r>
            <a:r>
              <a:rPr kumimoji="0" lang="en-US" altLang="zh-CN" sz="2400" b="1" i="0" u="none" strike="noStrike" kern="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…B</a:t>
            </a:r>
            <a:r>
              <a:rPr kumimoji="0" lang="en-US" altLang="zh-CN" sz="2400" b="1" i="0" u="none" strike="noStrike" kern="0" cap="none" spc="0" normalizeH="0" baseline="-2500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m</a:t>
            </a:r>
            <a:r>
              <a:rPr kumimoji="0" lang="zh-CN" altLang="en-US" sz="2400" b="1" i="0" u="none" strike="noStrike" kern="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zh-CN" altLang="en-US" sz="2400" b="1" i="0" u="none" strike="noStrike" kern="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逐一考查</a:t>
            </a:r>
            <a:r>
              <a:rPr kumimoji="0" lang="en-US" altLang="zh-CN" sz="2400" b="1" i="1" u="none" strike="noStrike" kern="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a:t>
            </a:r>
            <a:r>
              <a:rPr kumimoji="0" lang="en-US" altLang="zh-CN" sz="2400" b="1" i="1" u="none" strike="noStrike" kern="0" cap="none" spc="0" normalizeH="0" baseline="-3000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en-US" altLang="zh-CN" sz="2400" b="1" i="0" u="none" strike="noStrike" kern="0" cap="none" spc="0" normalizeH="0" baseline="-3000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zh-CN" altLang="en-US" sz="2400" b="1" i="0" u="none" strike="noStrike" kern="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en-US" altLang="zh-CN" sz="2400" b="1" i="0" u="none" strike="noStrike" kern="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a:t>
            </a:r>
            <a:r>
              <a:rPr kumimoji="0" lang="zh-CN" altLang="en-US" sz="2400" b="1" i="0" u="none" strike="noStrike" kern="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zh-CN" altLang="en-US" sz="2400" b="1" i="0" u="none" strike="noStrike" kern="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1" i="0" u="none" strike="noStrike" kern="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m</a:t>
            </a:r>
            <a:r>
              <a:rPr kumimoji="0" lang="zh-CN" altLang="en-US" sz="2400" b="1" i="0" u="none" strike="noStrike" kern="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），若</a:t>
            </a:r>
            <a:r>
              <a:rPr kumimoji="0" lang="en-US" altLang="zh-CN" sz="2400" b="1" i="1" u="none" strike="noStrike" kern="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 </a:t>
            </a:r>
            <a:r>
              <a:rPr kumimoji="0" lang="en-US" altLang="zh-CN" sz="2400" b="1" i="0" u="none" strike="noStrike" kern="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zh-CN" altLang="en-US" sz="2400" b="1" i="0" u="none" strike="noStrike" kern="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en-US" altLang="zh-CN" sz="2400" b="1" i="0" u="none" strike="noStrike" kern="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a:t>
            </a:r>
            <a:r>
              <a:rPr kumimoji="0" lang="en-US" altLang="zh-CN" sz="2400" b="1" i="1" u="none" strike="noStrike" kern="0" cap="none" spc="0" normalizeH="0" baseline="-3000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en-US" altLang="zh-CN" sz="2400" b="1" i="0" u="none" strike="noStrike" kern="0" cap="none" spc="0" normalizeH="0" baseline="-3000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zh-CN" altLang="en-US" sz="2400" b="1" i="0" u="none" strike="noStrike" kern="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3000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en-US" altLang="zh-CN" sz="2400" b="1" i="0" u="none" strike="noStrike" kern="0" cap="none" spc="0" normalizeH="0" baseline="3000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zh-CN" altLang="en-US" sz="2400" b="1" i="0" u="none" strike="noStrike" kern="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，则以</a:t>
            </a:r>
            <a:r>
              <a:rPr kumimoji="0" lang="en-US" altLang="zh-CN" sz="2400" b="1" i="1" u="none" strike="noStrike" kern="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en-US" altLang="zh-CN" sz="2400" b="1" i="0" u="none" strike="noStrike" kern="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a:t>
            </a:r>
            <a:r>
              <a:rPr kumimoji="0" lang="en-US" altLang="zh-CN" sz="2400" b="1" i="1" u="none" strike="noStrike" kern="0" cap="none" spc="0" normalizeH="0" baseline="-3000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en-US" altLang="zh-CN" sz="2400" b="1" i="0" u="none" strike="noStrike" kern="0" cap="none" spc="0" normalizeH="0" baseline="-3000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1" i="0" u="none" strike="noStrike" kern="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400" b="1" i="1" u="none" strike="noStrike" kern="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a:t>
            </a:r>
            <a:r>
              <a:rPr kumimoji="0" lang="zh-CN" altLang="en-US" sz="2400" b="1" i="0" u="none" strike="noStrike" kern="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取代</a:t>
            </a:r>
            <a:r>
              <a:rPr kumimoji="0" lang="en-US" altLang="zh-CN" sz="2400" b="1" i="1" u="none" strike="noStrike" kern="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en-US" altLang="zh-CN" sz="2400" b="1" i="0" u="none" strike="noStrike" kern="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 </a:t>
            </a:r>
            <a:r>
              <a:rPr kumimoji="0" lang="en-US" altLang="zh-CN" sz="2400" b="1" i="1" u="none" strike="noStrike" kern="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a:t>
            </a:r>
            <a:r>
              <a:rPr kumimoji="0" lang="en-US" altLang="zh-CN" sz="2400" b="1" i="0" u="none" strike="noStrike" kern="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 </a:t>
            </a:r>
            <a:r>
              <a:rPr kumimoji="0" lang="zh-CN" altLang="en-US" sz="2400" b="1" i="1" u="none" strike="noStrike" kern="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742950" marR="0" lvl="1" indent="-285750" algn="l" defTabSz="914400" rtl="0" eaLnBrk="0" fontAlgn="base" latinLnBrk="0" hangingPunct="0">
              <a:lnSpc>
                <a:spcPct val="100000"/>
              </a:lnSpc>
              <a:spcBef>
                <a:spcPts val="1200"/>
              </a:spcBef>
              <a:spcAft>
                <a:spcPct val="0"/>
              </a:spcAft>
              <a:buClrTx/>
              <a:buSzTx/>
              <a:buFontTx/>
              <a:buChar char="–"/>
              <a:defRPr/>
            </a:pPr>
            <a:r>
              <a:rPr lang="zh-CN" altLang="en-US" sz="2400" noProof="0">
                <a:ln>
                  <a:noFill/>
                </a:ln>
                <a:uLnTx/>
                <a:uFillTx/>
                <a:latin typeface="华文新魏" panose="02010800040101010101" pitchFamily="2" charset="-122"/>
                <a:ea typeface="华文新魏" panose="02010800040101010101" pitchFamily="2" charset="-122"/>
                <a:sym typeface="+mn-ea"/>
              </a:rPr>
              <a:t>循环地检查</a:t>
            </a:r>
            <a:r>
              <a:rPr lang="en-US" altLang="zh-CN" sz="2400" i="1" noProof="0">
                <a:ln>
                  <a:noFill/>
                </a:ln>
                <a:uLnTx/>
                <a:uFillTx/>
                <a:latin typeface="华文新魏" panose="02010800040101010101" pitchFamily="2" charset="-122"/>
                <a:ea typeface="华文新魏" panose="02010800040101010101" pitchFamily="2" charset="-122"/>
                <a:sym typeface="+mn-ea"/>
              </a:rPr>
              <a:t>F</a:t>
            </a:r>
            <a:r>
              <a:rPr lang="zh-CN" altLang="en-US" sz="2400" noProof="0">
                <a:ln>
                  <a:noFill/>
                </a:ln>
                <a:uLnTx/>
                <a:uFillTx/>
                <a:latin typeface="华文新魏" panose="02010800040101010101" pitchFamily="2" charset="-122"/>
                <a:ea typeface="华文新魏" panose="02010800040101010101" pitchFamily="2" charset="-122"/>
                <a:sym typeface="+mn-ea"/>
              </a:rPr>
              <a:t>中各函数依赖</a:t>
            </a:r>
            <a:r>
              <a:rPr lang="en-US" altLang="zh-CN" sz="2400" i="1" noProof="0">
                <a:ln>
                  <a:noFill/>
                </a:ln>
                <a:uLnTx/>
                <a:uFillTx/>
                <a:latin typeface="华文新魏" panose="02010800040101010101" pitchFamily="2" charset="-122"/>
                <a:ea typeface="华文新魏" panose="02010800040101010101" pitchFamily="2" charset="-122"/>
                <a:sym typeface="+mn-ea"/>
              </a:rPr>
              <a:t>X</a:t>
            </a:r>
            <a:r>
              <a:rPr lang="en-US" altLang="zh-CN" sz="2400" i="1" noProof="0">
                <a:ln>
                  <a:noFill/>
                </a:ln>
                <a:uLnTx/>
                <a:uFillTx/>
                <a:latin typeface="华文新魏" panose="02010800040101010101" pitchFamily="2" charset="-122"/>
                <a:ea typeface="华文新魏" panose="02010800040101010101" pitchFamily="2" charset="-122"/>
                <a:sym typeface="Symbol" panose="05050102010706020507" pitchFamily="18" charset="2"/>
              </a:rPr>
              <a:t>A</a:t>
            </a:r>
            <a:r>
              <a:rPr lang="zh-CN" altLang="en-US" sz="2400" noProof="0">
                <a:ln>
                  <a:noFill/>
                </a:ln>
                <a:uLnTx/>
                <a:uFillTx/>
                <a:latin typeface="华文新魏" panose="02010800040101010101" pitchFamily="2" charset="-122"/>
                <a:ea typeface="华文新魏" panose="02010800040101010101" pitchFamily="2" charset="-122"/>
                <a:sym typeface="Symbol" panose="05050102010706020507" pitchFamily="18" charset="2"/>
              </a:rPr>
              <a:t>，令</a:t>
            </a:r>
            <a:r>
              <a:rPr lang="en-US" altLang="zh-CN" sz="2400" i="1" noProof="0">
                <a:ln>
                  <a:noFill/>
                </a:ln>
                <a:uLnTx/>
                <a:uFillTx/>
                <a:latin typeface="华文新魏" panose="02010800040101010101" pitchFamily="2" charset="-122"/>
                <a:ea typeface="华文新魏" panose="02010800040101010101" pitchFamily="2" charset="-122"/>
                <a:sym typeface="Symbol" panose="05050102010706020507" pitchFamily="18" charset="2"/>
              </a:rPr>
              <a:t>G</a:t>
            </a:r>
            <a:r>
              <a:rPr lang="en-US" altLang="zh-CN" sz="2400" noProof="0">
                <a:ln>
                  <a:noFill/>
                </a:ln>
                <a:uLnTx/>
                <a:uFillTx/>
                <a:latin typeface="华文新魏" panose="02010800040101010101" pitchFamily="2" charset="-122"/>
                <a:ea typeface="华文新魏" panose="02010800040101010101" pitchFamily="2" charset="-122"/>
                <a:sym typeface="Symbol" panose="05050102010706020507" pitchFamily="18" charset="2"/>
              </a:rPr>
              <a:t>=</a:t>
            </a:r>
            <a:r>
              <a:rPr lang="en-US" altLang="zh-CN" sz="2400" i="1" noProof="0">
                <a:ln>
                  <a:noFill/>
                </a:ln>
                <a:uLnTx/>
                <a:uFillTx/>
                <a:latin typeface="华文新魏" panose="02010800040101010101" pitchFamily="2" charset="-122"/>
                <a:ea typeface="华文新魏" panose="02010800040101010101" pitchFamily="2" charset="-122"/>
                <a:sym typeface="Symbol" panose="05050102010706020507" pitchFamily="18" charset="2"/>
              </a:rPr>
              <a:t>F</a:t>
            </a:r>
            <a:r>
              <a:rPr lang="en-US" altLang="zh-CN" sz="2400" noProof="0">
                <a:ln>
                  <a:noFill/>
                </a:ln>
                <a:uLnTx/>
                <a:uFillTx/>
                <a:latin typeface="华文新魏" panose="02010800040101010101" pitchFamily="2" charset="-122"/>
                <a:ea typeface="华文新魏" panose="02010800040101010101" pitchFamily="2" charset="-122"/>
                <a:sym typeface="Symbol" panose="05050102010706020507" pitchFamily="18" charset="2"/>
              </a:rPr>
              <a:t>-{</a:t>
            </a:r>
            <a:r>
              <a:rPr lang="en-US" altLang="zh-CN" sz="2400" i="1" noProof="0">
                <a:ln>
                  <a:noFill/>
                </a:ln>
                <a:uLnTx/>
                <a:uFillTx/>
                <a:latin typeface="华文新魏" panose="02010800040101010101" pitchFamily="2" charset="-122"/>
                <a:ea typeface="华文新魏" panose="02010800040101010101" pitchFamily="2" charset="-122"/>
                <a:sym typeface="+mn-ea"/>
              </a:rPr>
              <a:t>X</a:t>
            </a:r>
            <a:r>
              <a:rPr lang="en-US" altLang="zh-CN" sz="2400" i="1" noProof="0">
                <a:ln>
                  <a:noFill/>
                </a:ln>
                <a:uLnTx/>
                <a:uFillTx/>
                <a:latin typeface="华文新魏" panose="02010800040101010101" pitchFamily="2" charset="-122"/>
                <a:ea typeface="华文新魏" panose="02010800040101010101" pitchFamily="2" charset="-122"/>
                <a:sym typeface="Symbol" panose="05050102010706020507" pitchFamily="18" charset="2"/>
              </a:rPr>
              <a:t>A</a:t>
            </a:r>
            <a:r>
              <a:rPr lang="en-US" altLang="zh-CN" sz="2400" noProof="0">
                <a:ln>
                  <a:noFill/>
                </a:ln>
                <a:uLnTx/>
                <a:uFillTx/>
                <a:latin typeface="华文新魏" panose="02010800040101010101" pitchFamily="2" charset="-122"/>
                <a:ea typeface="华文新魏" panose="02010800040101010101" pitchFamily="2" charset="-122"/>
                <a:sym typeface="Symbol" panose="05050102010706020507" pitchFamily="18" charset="2"/>
              </a:rPr>
              <a:t>}</a:t>
            </a:r>
            <a:r>
              <a:rPr lang="zh-CN" altLang="en-US" sz="2400" noProof="0">
                <a:ln>
                  <a:noFill/>
                </a:ln>
                <a:uLnTx/>
                <a:uFillTx/>
                <a:latin typeface="华文新魏" panose="02010800040101010101" pitchFamily="2" charset="-122"/>
                <a:ea typeface="华文新魏" panose="02010800040101010101" pitchFamily="2" charset="-122"/>
                <a:sym typeface="Symbol" panose="05050102010706020507" pitchFamily="18" charset="2"/>
              </a:rPr>
              <a:t>，若</a:t>
            </a:r>
            <a:r>
              <a:rPr lang="en-US" altLang="zh-CN" sz="2400" i="1" noProof="0">
                <a:ln>
                  <a:noFill/>
                </a:ln>
                <a:uLnTx/>
                <a:uFillTx/>
                <a:latin typeface="华文新魏" panose="02010800040101010101" pitchFamily="2" charset="-122"/>
                <a:ea typeface="华文新魏" panose="02010800040101010101" pitchFamily="2" charset="-122"/>
                <a:sym typeface="楷体_GB2312" pitchFamily="49" charset="-122"/>
              </a:rPr>
              <a:t>X</a:t>
            </a:r>
            <a:r>
              <a:rPr lang="en-US" altLang="zh-CN" sz="2400" i="1" noProof="0">
                <a:ln>
                  <a:noFill/>
                </a:ln>
                <a:uLnTx/>
                <a:uFillTx/>
                <a:latin typeface="华文新魏" panose="02010800040101010101" pitchFamily="2" charset="-122"/>
                <a:ea typeface="华文新魏" panose="02010800040101010101" pitchFamily="2" charset="-122"/>
                <a:sym typeface="Symbol" panose="05050102010706020507" pitchFamily="18" charset="2"/>
              </a:rPr>
              <a:t>A</a:t>
            </a:r>
            <a:r>
              <a:rPr lang="en-US" altLang="zh-CN" sz="2400" noProof="0">
                <a:ln>
                  <a:noFill/>
                </a:ln>
                <a:uLnTx/>
                <a:uFillTx/>
                <a:latin typeface="华文新魏" panose="02010800040101010101" pitchFamily="2" charset="-122"/>
                <a:ea typeface="华文新魏" panose="02010800040101010101" pitchFamily="2" charset="-122"/>
                <a:sym typeface="Symbol" panose="05050102010706020507" pitchFamily="18" charset="2"/>
              </a:rPr>
              <a:t></a:t>
            </a:r>
            <a:r>
              <a:rPr lang="en-US" altLang="zh-CN" sz="2400" i="1" noProof="0">
                <a:ln>
                  <a:noFill/>
                </a:ln>
                <a:uLnTx/>
                <a:uFillTx/>
                <a:latin typeface="华文新魏" panose="02010800040101010101" pitchFamily="2" charset="-122"/>
                <a:ea typeface="华文新魏" panose="02010800040101010101" pitchFamily="2" charset="-122"/>
                <a:sym typeface="+mn-ea"/>
              </a:rPr>
              <a:t>X</a:t>
            </a:r>
            <a:r>
              <a:rPr lang="en-US" altLang="zh-CN" sz="2400" i="1" baseline="-30000" noProof="0">
                <a:ln>
                  <a:noFill/>
                </a:ln>
                <a:uLnTx/>
                <a:uFillTx/>
                <a:latin typeface="华文新魏" panose="02010800040101010101" pitchFamily="2" charset="-122"/>
                <a:ea typeface="华文新魏" panose="02010800040101010101" pitchFamily="2" charset="-122"/>
                <a:sym typeface="+mn-ea"/>
              </a:rPr>
              <a:t>G</a:t>
            </a:r>
            <a:r>
              <a:rPr lang="en-US" altLang="zh-CN" sz="2400" baseline="30000" noProof="0">
                <a:ln>
                  <a:noFill/>
                </a:ln>
                <a:uLnTx/>
                <a:uFillTx/>
                <a:latin typeface="华文新魏" panose="02010800040101010101" pitchFamily="2" charset="-122"/>
                <a:ea typeface="华文新魏" panose="02010800040101010101" pitchFamily="2" charset="-122"/>
                <a:sym typeface="+mn-ea"/>
              </a:rPr>
              <a:t>+</a:t>
            </a:r>
            <a:r>
              <a:rPr lang="zh-CN" altLang="en-US" sz="2400" noProof="0">
                <a:ln>
                  <a:noFill/>
                </a:ln>
                <a:uLnTx/>
                <a:uFillTx/>
                <a:latin typeface="华文新魏" panose="02010800040101010101" pitchFamily="2" charset="-122"/>
                <a:ea typeface="华文新魏" panose="02010800040101010101" pitchFamily="2" charset="-122"/>
                <a:sym typeface="+mn-ea"/>
              </a:rPr>
              <a:t>， 则从</a:t>
            </a:r>
            <a:r>
              <a:rPr lang="en-US" altLang="zh-CN" sz="2400" i="1" noProof="0">
                <a:ln>
                  <a:noFill/>
                </a:ln>
                <a:uLnTx/>
                <a:uFillTx/>
                <a:latin typeface="华文新魏" panose="02010800040101010101" pitchFamily="2" charset="-122"/>
                <a:ea typeface="华文新魏" panose="02010800040101010101" pitchFamily="2" charset="-122"/>
                <a:sym typeface="+mn-ea"/>
              </a:rPr>
              <a:t>F</a:t>
            </a:r>
            <a:r>
              <a:rPr lang="zh-CN" altLang="en-US" sz="2400" noProof="0">
                <a:ln>
                  <a:noFill/>
                </a:ln>
                <a:uLnTx/>
                <a:uFillTx/>
                <a:latin typeface="华文新魏" panose="02010800040101010101" pitchFamily="2" charset="-122"/>
                <a:ea typeface="华文新魏" panose="02010800040101010101" pitchFamily="2" charset="-122"/>
                <a:sym typeface="+mn-ea"/>
              </a:rPr>
              <a:t>中去掉此函数依赖</a:t>
            </a:r>
            <a:endParaRPr kumimoji="0" lang="en-US" altLang="zh-CN" sz="2400" b="1" i="0" u="none" strike="noStrike" kern="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endParaRPr>
          </a:p>
          <a:p>
            <a:pPr marL="742950" marR="0" lvl="1" indent="-285750" algn="l" defTabSz="914400" rtl="0" eaLnBrk="0" fontAlgn="base" latinLnBrk="0" hangingPunct="0">
              <a:lnSpc>
                <a:spcPct val="100000"/>
              </a:lnSpc>
              <a:spcBef>
                <a:spcPts val="1200"/>
              </a:spcBef>
              <a:spcAft>
                <a:spcPct val="0"/>
              </a:spcAft>
              <a:buClrTx/>
              <a:buSzTx/>
              <a:buFontTx/>
              <a:buChar char="–"/>
              <a:defRPr/>
            </a:pPr>
            <a:endParaRPr kumimoji="0" lang="en-US" altLang="zh-CN" sz="2400" b="1" i="0" u="none" strike="noStrike" kern="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457200" marR="0" lvl="1" indent="0" algn="l" defTabSz="914400" rtl="0" eaLnBrk="0" fontAlgn="base" latinLnBrk="0" hangingPunct="0">
              <a:lnSpc>
                <a:spcPct val="100000"/>
              </a:lnSpc>
              <a:spcBef>
                <a:spcPts val="1200"/>
              </a:spcBef>
              <a:spcAft>
                <a:spcPct val="0"/>
              </a:spcAft>
              <a:buClrTx/>
              <a:buSzTx/>
              <a:buFontTx/>
              <a:buNone/>
              <a:defRPr/>
            </a:pPr>
            <a:endParaRPr kumimoji="0" lang="zh-CN" altLang="en-US" sz="2800" b="1" i="0" u="none" strike="noStrike" kern="0" cap="none" spc="0" normalizeH="0" baseline="0" noProof="0">
              <a:ln>
                <a:noFill/>
              </a:ln>
              <a:solidFill>
                <a:srgbClr val="003399"/>
              </a:solidFill>
              <a:effectLst>
                <a:outerShdw blurRad="38100" dist="38100" dir="2700000" algn="tl">
                  <a:srgbClr val="C0C0C0"/>
                </a:outerShdw>
              </a:effectLst>
              <a:uLnTx/>
              <a:uFillTx/>
              <a:latin typeface="+mn-lt"/>
              <a:ea typeface="+mn-ea"/>
              <a:cs typeface="楷体_GB2312"/>
            </a:endParaRPr>
          </a:p>
        </p:txBody>
      </p:sp>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BAF0FFE-4E2F-4250-BE16-EEC04A214410}" type="datetime1">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2023/11/14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3399"/>
                </a:solidFill>
                <a:effectLst>
                  <a:outerShdw blurRad="38100" dist="38100" dir="2700000">
                    <a:srgbClr val="C0C0C0"/>
                  </a:outerShdw>
                </a:effectLst>
                <a:latin typeface="Arial" panose="020B0604020202020204" pitchFamily="34" charset="0"/>
                <a:ea typeface="楷体_GB2312" pitchFamily="49" charset="-122"/>
              </a:rPr>
              <a:t>55</a:t>
            </a:fld>
            <a:endParaRPr lang="zh-CN" altLang="en-US" sz="1200" dirty="0">
              <a:solidFill>
                <a:srgbClr val="003399"/>
              </a:solidFill>
              <a:effectLst>
                <a:outerShdw blurRad="38100" dist="38100" dir="2700000">
                  <a:srgbClr val="C0C0C0"/>
                </a:outerShdw>
              </a:effectLst>
              <a:latin typeface="Arial" panose="020B0604020202020204" pitchFamily="34" charset="0"/>
              <a:ea typeface="楷体_GB2312" pitchFamily="49" charset="-122"/>
            </a:endParaRPr>
          </a:p>
        </p:txBody>
      </p:sp>
      <p:sp>
        <p:nvSpPr>
          <p:cNvPr id="7"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新魏" panose="02010800040101010101" pitchFamily="2" charset="-122"/>
                <a:ea typeface="华文新魏" panose="02010800040101010101" pitchFamily="2" charset="-122"/>
                <a:cs typeface="+mj-cs"/>
              </a:rPr>
              <a:t>函数依赖的公理系统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3" name="Rectangle 3"/>
          <p:cNvSpPr>
            <a:spLocks noGrp="1"/>
          </p:cNvSpPr>
          <p:nvPr>
            <p:ph type="subTitle" idx="1"/>
          </p:nvPr>
        </p:nvSpPr>
        <p:spPr>
          <a:xfrm>
            <a:off x="631825" y="1341438"/>
            <a:ext cx="8512175" cy="478155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范式是符合某一种级别的关系模式的集合。</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关系数据库中的关系必须满足一定的要求。满足不同程度要求的为不同范式</a:t>
            </a:r>
          </a:p>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关系模式的范式主要有几种</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第一范式（1</a:t>
            </a:r>
            <a:r>
              <a:rPr kumimoji="0" lang="en-US" altLang="zh-CN" sz="2400" b="1" i="0" u="none" strike="noStrike" kern="0" cap="none" spc="0" normalizeH="0" baseline="0" noProof="0">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NF）</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第二范式（2</a:t>
            </a:r>
            <a:r>
              <a:rPr kumimoji="0" lang="en-US" altLang="zh-CN" sz="2400" b="1" i="0" u="none" strike="noStrike" kern="0" cap="none" spc="0" normalizeH="0" baseline="0" noProof="0">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NF）</a:t>
            </a:r>
            <a:endParaRPr kumimoji="0" lang="zh-CN" altLang="en-US" sz="2400" b="1" i="0" u="none" strike="noStrike" kern="0" cap="none" spc="0" normalizeH="0" baseline="0" noProof="0">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第三范式（3</a:t>
            </a:r>
            <a:r>
              <a:rPr kumimoji="0" lang="en-US" altLang="zh-CN" sz="2400" b="1" i="0" u="none" strike="noStrike" kern="0" cap="none" spc="0" normalizeH="0" baseline="0" noProof="0">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NF）</a:t>
            </a:r>
            <a:endParaRPr kumimoji="0" lang="zh-CN" altLang="en-US" sz="2400" b="1" i="0" u="none" strike="noStrike" kern="0" cap="none" spc="0" normalizeH="0" baseline="0" noProof="0">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en-US" altLang="zh-CN" sz="2400" b="1" i="0" u="none" strike="noStrike" kern="0" cap="none" spc="0" normalizeH="0" baseline="0" noProof="0">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BC</a:t>
            </a:r>
            <a:r>
              <a:rPr kumimoji="0" lang="zh-CN" altLang="en-US" sz="2400" b="1" i="0" u="none" strike="noStrike" kern="0" cap="none" spc="0" normalizeH="0" baseline="0" noProof="0">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范式（</a:t>
            </a:r>
            <a:r>
              <a:rPr kumimoji="0" lang="en-US" altLang="zh-CN" sz="2400" b="1" i="0" u="none" strike="noStrike" kern="0" cap="none" spc="0" normalizeH="0" baseline="0" noProof="0">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BCNF）</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多值依赖与第四范式</a:t>
            </a:r>
            <a:r>
              <a:rPr kumimoji="0" lang="en-US" altLang="zh-CN" sz="2400" b="1" i="0" u="none" strike="noStrike" kern="0" cap="none" spc="0" normalizeH="0" baseline="0" noProof="0">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(4NF)</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en-US" altLang="zh-CN" sz="2400" b="1" i="0" u="none" strike="noStrike" kern="0" cap="none" spc="0" normalizeH="0" baseline="0" noProof="0">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p>
        </p:txBody>
      </p:sp>
      <p:sp>
        <p:nvSpPr>
          <p:cNvPr id="414724" name="Text Box 4"/>
          <p:cNvSpPr txBox="1">
            <a:spLocks noChangeArrowheads="1"/>
          </p:cNvSpPr>
          <p:nvPr/>
        </p:nvSpPr>
        <p:spPr bwMode="auto">
          <a:xfrm>
            <a:off x="2484438" y="5013325"/>
            <a:ext cx="5905500" cy="1196975"/>
          </a:xfrm>
          <a:prstGeom prst="rect">
            <a:avLst/>
          </a:prstGeom>
          <a:solidFill>
            <a:srgbClr val="FFFFCC"/>
          </a:solidFill>
          <a:ln w="9525">
            <a:solidFill>
              <a:srgbClr val="FF9900"/>
            </a:solidFill>
            <a:miter lim="800000"/>
          </a:ln>
          <a:effectLst/>
        </p:spPr>
        <p:txBody>
          <a:bodyPr>
            <a:spAutoFit/>
          </a:bodyPr>
          <a:lstStyle/>
          <a:p>
            <a:pPr marR="0" defTabSz="914400" eaLnBrk="1" hangingPunct="1">
              <a:buClrTx/>
              <a:buSzTx/>
              <a:buFontTx/>
              <a:buNone/>
              <a:defRPr/>
            </a:pPr>
            <a:r>
              <a:rPr kumimoji="0" lang="zh-CN" altLang="en-US" sz="2400" kern="1200" cap="none" spc="0" normalizeH="0" baseline="0" noProof="1">
                <a:solidFill>
                  <a:srgbClr val="FF0000"/>
                </a:solidFill>
                <a:effectLst>
                  <a:outerShdw blurRad="38100" dist="38100" dir="2700000">
                    <a:srgbClr val="C0C0C0"/>
                  </a:outerShdw>
                </a:effectLst>
                <a:latin typeface="Times New Roman" panose="02020603050405020304" pitchFamily="18" charset="0"/>
                <a:ea typeface="楷体_GB2312" pitchFamily="49" charset="-122"/>
                <a:cs typeface="+mn-cs"/>
              </a:rPr>
              <a:t>满足这些范式条件的关系模式可以在不同程度上避免“冗余问题、插入问题、更新问题和删除问题”</a:t>
            </a:r>
          </a:p>
        </p:txBody>
      </p:sp>
      <p:sp>
        <p:nvSpPr>
          <p:cNvPr id="20"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关系模式的规范形式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14723">
                                            <p:txEl>
                                              <p:pRg st="2" end="2"/>
                                            </p:txEl>
                                          </p:spTgt>
                                        </p:tgtEl>
                                        <p:attrNameLst>
                                          <p:attrName>style.visibility</p:attrName>
                                        </p:attrNameLst>
                                      </p:cBhvr>
                                      <p:to>
                                        <p:strVal val="visible"/>
                                      </p:to>
                                    </p:set>
                                    <p:animEffect transition="in" filter="box(in)">
                                      <p:cBhvr>
                                        <p:cTn id="7" dur="500"/>
                                        <p:tgtEl>
                                          <p:spTgt spid="414723">
                                            <p:txEl>
                                              <p:pRg st="2" end="2"/>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414723">
                                            <p:txEl>
                                              <p:pRg st="3" end="3"/>
                                            </p:txEl>
                                          </p:spTgt>
                                        </p:tgtEl>
                                        <p:attrNameLst>
                                          <p:attrName>style.visibility</p:attrName>
                                        </p:attrNameLst>
                                      </p:cBhvr>
                                      <p:to>
                                        <p:strVal val="visible"/>
                                      </p:to>
                                    </p:set>
                                    <p:animEffect transition="in" filter="box(in)">
                                      <p:cBhvr>
                                        <p:cTn id="10" dur="500"/>
                                        <p:tgtEl>
                                          <p:spTgt spid="414723">
                                            <p:txEl>
                                              <p:pRg st="3" end="3"/>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414723">
                                            <p:txEl>
                                              <p:pRg st="4" end="4"/>
                                            </p:txEl>
                                          </p:spTgt>
                                        </p:tgtEl>
                                        <p:attrNameLst>
                                          <p:attrName>style.visibility</p:attrName>
                                        </p:attrNameLst>
                                      </p:cBhvr>
                                      <p:to>
                                        <p:strVal val="visible"/>
                                      </p:to>
                                    </p:set>
                                    <p:animEffect transition="in" filter="box(in)">
                                      <p:cBhvr>
                                        <p:cTn id="13" dur="500"/>
                                        <p:tgtEl>
                                          <p:spTgt spid="414723">
                                            <p:txEl>
                                              <p:pRg st="4" end="4"/>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414723">
                                            <p:txEl>
                                              <p:pRg st="5" end="5"/>
                                            </p:txEl>
                                          </p:spTgt>
                                        </p:tgtEl>
                                        <p:attrNameLst>
                                          <p:attrName>style.visibility</p:attrName>
                                        </p:attrNameLst>
                                      </p:cBhvr>
                                      <p:to>
                                        <p:strVal val="visible"/>
                                      </p:to>
                                    </p:set>
                                    <p:animEffect transition="in" filter="box(in)">
                                      <p:cBhvr>
                                        <p:cTn id="16" dur="500"/>
                                        <p:tgtEl>
                                          <p:spTgt spid="414723">
                                            <p:txEl>
                                              <p:pRg st="5" end="5"/>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414723">
                                            <p:txEl>
                                              <p:pRg st="6" end="6"/>
                                            </p:txEl>
                                          </p:spTgt>
                                        </p:tgtEl>
                                        <p:attrNameLst>
                                          <p:attrName>style.visibility</p:attrName>
                                        </p:attrNameLst>
                                      </p:cBhvr>
                                      <p:to>
                                        <p:strVal val="visible"/>
                                      </p:to>
                                    </p:set>
                                    <p:animEffect transition="in" filter="box(in)">
                                      <p:cBhvr>
                                        <p:cTn id="19" dur="500"/>
                                        <p:tgtEl>
                                          <p:spTgt spid="414723">
                                            <p:txEl>
                                              <p:pRg st="6" end="6"/>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414723">
                                            <p:txEl>
                                              <p:pRg st="7" end="7"/>
                                            </p:txEl>
                                          </p:spTgt>
                                        </p:tgtEl>
                                        <p:attrNameLst>
                                          <p:attrName>style.visibility</p:attrName>
                                        </p:attrNameLst>
                                      </p:cBhvr>
                                      <p:to>
                                        <p:strVal val="visible"/>
                                      </p:to>
                                    </p:set>
                                    <p:animEffect transition="in" filter="box(in)">
                                      <p:cBhvr>
                                        <p:cTn id="22" dur="500"/>
                                        <p:tgtEl>
                                          <p:spTgt spid="41472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414724"/>
                                        </p:tgtEl>
                                        <p:attrNameLst>
                                          <p:attrName>style.visibility</p:attrName>
                                        </p:attrNameLst>
                                      </p:cBhvr>
                                      <p:to>
                                        <p:strVal val="visible"/>
                                      </p:to>
                                    </p:set>
                                    <p:anim calcmode="lin" valueType="num">
                                      <p:cBhvr>
                                        <p:cTn id="27" dur="500" fill="hold"/>
                                        <p:tgtEl>
                                          <p:spTgt spid="414724"/>
                                        </p:tgtEl>
                                        <p:attrNameLst>
                                          <p:attrName>ppt_x</p:attrName>
                                        </p:attrNameLst>
                                      </p:cBhvr>
                                      <p:tavLst>
                                        <p:tav tm="0">
                                          <p:val>
                                            <p:strVal val="#ppt_x"/>
                                          </p:val>
                                        </p:tav>
                                        <p:tav tm="100000">
                                          <p:val>
                                            <p:strVal val="#ppt_x"/>
                                          </p:val>
                                        </p:tav>
                                      </p:tavLst>
                                    </p:anim>
                                    <p:anim calcmode="lin" valueType="num">
                                      <p:cBhvr>
                                        <p:cTn id="28" dur="500" fill="hold"/>
                                        <p:tgtEl>
                                          <p:spTgt spid="4147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724"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7" name="Rectangle 3"/>
          <p:cNvSpPr>
            <a:spLocks noGrp="1"/>
          </p:cNvSpPr>
          <p:nvPr>
            <p:ph type="subTitle" idx="1"/>
          </p:nvPr>
        </p:nvSpPr>
        <p:spPr>
          <a:xfrm>
            <a:off x="381000" y="1600200"/>
            <a:ext cx="8007350" cy="4525963"/>
          </a:xfrm>
        </p:spPr>
        <p:txBody>
          <a:bodyPr vert="horz" wrap="square" lIns="91440" tIns="45720" rIns="91440" bIns="45720" numCol="1" anchor="t" anchorCtr="0" compatLnSpc="1"/>
          <a:lstStyle>
            <a:lvl1pPr lvl="0">
              <a:defRPr sz="2800" kern="1200"/>
            </a:lvl1pPr>
            <a:lvl2pPr lvl="1">
              <a:defRPr sz="2400" kern="1200"/>
            </a:lvl2pPr>
            <a:lvl3pPr lvl="2">
              <a:defRPr sz="2000" kern="1200"/>
            </a:lvl3pPr>
            <a:lvl4pPr lvl="3">
              <a:defRPr sz="1800" kern="1200"/>
            </a:lvl4pPr>
            <a:lvl5pPr lvl="4">
              <a:defRPr sz="1800" kern="1200"/>
            </a:lvl5pPr>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各种范式之间存在联系</a:t>
            </a: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1"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1"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1"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某一关系模式</a:t>
            </a:r>
            <a:r>
              <a:rPr kumimoji="0" lang="en-US" altLang="zh-CN" sz="3200" b="1"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3200" b="1"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为第</a:t>
            </a:r>
            <a:r>
              <a:rPr kumimoji="0" lang="en-US" altLang="zh-CN" sz="3200" b="1"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a:t>
            </a:r>
            <a:r>
              <a:rPr kumimoji="0" lang="zh-CN" altLang="en-US" sz="3200" b="1"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范式，可简记为</a:t>
            </a:r>
            <a:r>
              <a:rPr kumimoji="0" lang="en-US" altLang="zh-CN" sz="3200" b="1"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en-US" altLang="zh-CN" sz="3200" b="1"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3200" b="1"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nNF</a:t>
            </a:r>
            <a:endParaRPr kumimoji="0" lang="zh-CN" altLang="en-US" sz="3200" b="1"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p:txBody>
      </p:sp>
      <p:graphicFrame>
        <p:nvGraphicFramePr>
          <p:cNvPr id="81923" name="Object 4"/>
          <p:cNvGraphicFramePr>
            <a:graphicFrameLocks noGrp="1" noChangeAspect="1"/>
          </p:cNvGraphicFramePr>
          <p:nvPr>
            <p:ph type="subTitle" idx="1"/>
          </p:nvPr>
        </p:nvGraphicFramePr>
        <p:xfrm>
          <a:off x="1785938" y="2295525"/>
          <a:ext cx="5137150" cy="346075"/>
        </p:xfrm>
        <a:graphic>
          <a:graphicData uri="http://schemas.openxmlformats.org/presentationml/2006/ole">
            <mc:AlternateContent xmlns:mc="http://schemas.openxmlformats.org/markup-compatibility/2006">
              <mc:Choice xmlns:v="urn:schemas-microsoft-com:vml" Requires="v">
                <p:oleObj spid="_x0000_s10242" r:id="rId3" imgW="2452370" imgH="165100" progId="Equation.3">
                  <p:embed/>
                </p:oleObj>
              </mc:Choice>
              <mc:Fallback>
                <p:oleObj r:id="rId3" imgW="2452370" imgH="165100" progId="Equation.3">
                  <p:embed/>
                  <p:pic>
                    <p:nvPicPr>
                      <p:cNvPr id="0" name="图片 3085"/>
                      <p:cNvPicPr/>
                      <p:nvPr/>
                    </p:nvPicPr>
                    <p:blipFill>
                      <a:blip r:embed="rId4"/>
                      <a:srcRect/>
                      <a:stretch>
                        <a:fillRect/>
                      </a:stretch>
                    </p:blipFill>
                    <p:spPr>
                      <a:xfrm>
                        <a:off x="1785938" y="2295525"/>
                        <a:ext cx="5137150" cy="346075"/>
                      </a:xfrm>
                      <a:prstGeom prst="rect">
                        <a:avLst/>
                      </a:prstGeom>
                      <a:noFill/>
                      <a:ln w="38100">
                        <a:miter/>
                      </a:ln>
                    </p:spPr>
                  </p:pic>
                </p:oleObj>
              </mc:Fallback>
            </mc:AlternateContent>
          </a:graphicData>
        </a:graphic>
      </p:graphicFrame>
      <p:sp>
        <p:nvSpPr>
          <p:cNvPr id="20"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关系模式的规范形式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15747">
                                            <p:txEl>
                                              <p:pRg st="4" end="4"/>
                                            </p:txEl>
                                          </p:spTgt>
                                        </p:tgtEl>
                                        <p:attrNameLst>
                                          <p:attrName>style.visibility</p:attrName>
                                        </p:attrNameLst>
                                      </p:cBhvr>
                                      <p:to>
                                        <p:strVal val="visible"/>
                                      </p:to>
                                    </p:set>
                                    <p:anim calcmode="lin" valueType="num">
                                      <p:cBhvr>
                                        <p:cTn id="7" dur="500" fill="hold"/>
                                        <p:tgtEl>
                                          <p:spTgt spid="415747">
                                            <p:txEl>
                                              <p:pRg st="4" end="4"/>
                                            </p:txEl>
                                          </p:spTgt>
                                        </p:tgtEl>
                                        <p:attrNameLst>
                                          <p:attrName>ppt_x</p:attrName>
                                        </p:attrNameLst>
                                      </p:cBhvr>
                                      <p:tavLst>
                                        <p:tav tm="0">
                                          <p:val>
                                            <p:strVal val="#ppt_x"/>
                                          </p:val>
                                        </p:tav>
                                        <p:tav tm="100000">
                                          <p:val>
                                            <p:strVal val="#ppt_x"/>
                                          </p:val>
                                        </p:tav>
                                      </p:tavLst>
                                    </p:anim>
                                    <p:anim calcmode="lin" valueType="num">
                                      <p:cBhvr>
                                        <p:cTn id="8" dur="500" fill="hold"/>
                                        <p:tgtEl>
                                          <p:spTgt spid="41574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3"/>
          <p:cNvSpPr>
            <a:spLocks noGrp="1"/>
          </p:cNvSpPr>
          <p:nvPr>
            <p:ph type="subTitle" idx="1"/>
          </p:nvPr>
        </p:nvSpPr>
        <p:spPr>
          <a:xfrm>
            <a:off x="381000" y="1600200"/>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第一范式</a:t>
            </a:r>
            <a:r>
              <a:rPr kumimoji="0" lang="en-US" altLang="zh-CN"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(1NF)</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定义：</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设Ｒ是一个关系模式。如果Ｒ的每个属性的值域都是</a:t>
            </a:r>
            <a:r>
              <a:rPr kumimoji="0" lang="zh-CN" altLang="en-US" sz="24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不可分的简单数据项的集合</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，则称这个关系模式为第一范式关系模式，记作</a:t>
            </a:r>
            <a:r>
              <a:rPr kumimoji="0" lang="zh-CN" altLang="en-US" sz="24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4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NF</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1143000" marR="0" lvl="2" indent="-228600" algn="l" defTabSz="914400" rtl="0" eaLnBrk="0" fontAlgn="base" latinLnBrk="0" hangingPunct="0">
              <a:lnSpc>
                <a:spcPct val="100000"/>
              </a:lnSpc>
              <a:spcBef>
                <a:spcPct val="20000"/>
              </a:spcBef>
              <a:spcAft>
                <a:spcPct val="0"/>
              </a:spcAft>
              <a:buClrTx/>
              <a:buSzTx/>
              <a:buFontTx/>
              <a:buChar char="•"/>
              <a:defRPr/>
            </a:pPr>
            <a:endPar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在任何一个关系数据库系统中，第一范式都是一个最起码的要求。在以后的讨论中，我们假定所有关系模式都是1</a:t>
            </a:r>
            <a:r>
              <a:rPr kumimoji="0" lang="en-US" altLang="zh-CN" sz="2800" b="1" i="0" u="none" strike="noStrike" kern="0" cap="none" spc="0" normalizeH="0" baseline="0" noProof="1">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NF。</a:t>
            </a:r>
            <a:endParaRPr kumimoji="0" lang="zh-CN" altLang="en-US" sz="2800" b="1" i="0" u="none" strike="noStrike" kern="0" cap="none" spc="0" normalizeH="0" baseline="0" noProof="1">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p:txBody>
      </p:sp>
      <p:sp>
        <p:nvSpPr>
          <p:cNvPr id="20"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关系模式的规范形式</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3"/>
          <p:cNvSpPr>
            <a:spLocks noGrp="1"/>
          </p:cNvSpPr>
          <p:nvPr>
            <p:ph type="subTitle" idx="1"/>
          </p:nvPr>
        </p:nvSpPr>
        <p:spPr>
          <a:xfrm>
            <a:off x="395288" y="1341438"/>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例，关系模式   </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SLC(Sno, Sdept, Sloc, Cno, Grade)</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Sloc</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为学生住处，假设每个系的学生住在同一个地方。</a:t>
            </a:r>
          </a:p>
          <a:p>
            <a:pPr marL="342900" marR="0" lvl="0" indent="-342900" algn="l"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函数依赖包括：</a:t>
            </a:r>
          </a:p>
          <a:p>
            <a:pPr marL="342900" marR="0" lvl="0" indent="-342900" algn="l" defTabSz="914400" rtl="0" eaLnBrk="0" fontAlgn="base" latinLnBrk="0" hangingPunct="0">
              <a:lnSpc>
                <a:spcPct val="80000"/>
              </a:lnSpc>
              <a:spcBef>
                <a:spcPct val="20000"/>
              </a:spcBef>
              <a:spcAft>
                <a:spcPct val="0"/>
              </a:spcAft>
              <a:buClrTx/>
              <a:buSzTx/>
              <a:buFontTx/>
              <a:buNone/>
              <a:defRPr/>
            </a:pP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(Sno, Cno)</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Grade</a:t>
            </a:r>
          </a:p>
          <a:p>
            <a:pPr marL="342900" marR="0" lvl="0" indent="-342900" algn="l" defTabSz="914400" rtl="0" eaLnBrk="0" fontAlgn="base" latinLnBrk="0" hangingPunct="0">
              <a:lnSpc>
                <a:spcPct val="80000"/>
              </a:lnSpc>
              <a:spcBef>
                <a:spcPct val="20000"/>
              </a:spcBef>
              <a:spcAft>
                <a:spcPct val="0"/>
              </a:spcAft>
              <a:buClrTx/>
              <a:buSzTx/>
              <a:buFontTx/>
              <a:buNone/>
              <a:defRPr/>
            </a:pP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Sno </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Sdept</a:t>
            </a:r>
          </a:p>
          <a:p>
            <a:pPr marL="342900" marR="0" lvl="0" indent="-342900" algn="l" defTabSz="914400" rtl="0" eaLnBrk="0" fontAlgn="base" latinLnBrk="0" hangingPunct="0">
              <a:lnSpc>
                <a:spcPct val="80000"/>
              </a:lnSpc>
              <a:spcBef>
                <a:spcPct val="20000"/>
              </a:spcBef>
              <a:spcAft>
                <a:spcPct val="0"/>
              </a:spcAft>
              <a:buClrTx/>
              <a:buSzTx/>
              <a:buFontTx/>
              <a:buNone/>
              <a:defRPr/>
            </a:pP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(Sno, Cno) </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Sdept</a:t>
            </a:r>
          </a:p>
          <a:p>
            <a:pPr marL="342900" marR="0" lvl="0" indent="-342900" algn="l" defTabSz="914400" rtl="0" eaLnBrk="0" fontAlgn="base" latinLnBrk="0" hangingPunct="0">
              <a:lnSpc>
                <a:spcPct val="80000"/>
              </a:lnSpc>
              <a:spcBef>
                <a:spcPct val="20000"/>
              </a:spcBef>
              <a:spcAft>
                <a:spcPct val="0"/>
              </a:spcAft>
              <a:buClrTx/>
              <a:buSzTx/>
              <a:buFontTx/>
              <a:buNone/>
              <a:defRPr/>
            </a:pP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Sno </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Sloc</a:t>
            </a:r>
          </a:p>
          <a:p>
            <a:pPr marL="342900" marR="0" lvl="0" indent="-342900" algn="l" defTabSz="914400" rtl="0" eaLnBrk="0" fontAlgn="base" latinLnBrk="0" hangingPunct="0">
              <a:lnSpc>
                <a:spcPct val="80000"/>
              </a:lnSpc>
              <a:spcBef>
                <a:spcPct val="20000"/>
              </a:spcBef>
              <a:spcAft>
                <a:spcPct val="0"/>
              </a:spcAft>
              <a:buClrTx/>
              <a:buSzTx/>
              <a:buFontTx/>
              <a:buNone/>
              <a:defRPr/>
            </a:pP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(Sno, Cno) </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Sloc</a:t>
            </a:r>
          </a:p>
          <a:p>
            <a:pPr marL="342900" marR="0" lvl="0" indent="-342900" algn="l" defTabSz="914400" rtl="0" eaLnBrk="0" fontAlgn="base" latinLnBrk="0" hangingPunct="0">
              <a:lnSpc>
                <a:spcPct val="80000"/>
              </a:lnSpc>
              <a:spcBef>
                <a:spcPct val="20000"/>
              </a:spcBef>
              <a:spcAft>
                <a:spcPct val="0"/>
              </a:spcAft>
              <a:buClrTx/>
              <a:buSzTx/>
              <a:buFontTx/>
              <a:buNone/>
              <a:defRPr/>
            </a:pP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Sdept </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Sloc</a:t>
            </a:r>
          </a:p>
          <a:p>
            <a:pPr marL="342900" marR="0" lvl="0" indent="-342900" algn="l" defTabSz="914400" rtl="0" eaLnBrk="0" fontAlgn="base" latinLnBrk="0" hangingPunct="0">
              <a:lnSpc>
                <a:spcPct val="80000"/>
              </a:lnSpc>
              <a:spcBef>
                <a:spcPct val="20000"/>
              </a:spcBef>
              <a:spcAft>
                <a:spcPct val="0"/>
              </a:spcAft>
              <a:buClrTx/>
              <a:buSzTx/>
              <a:buFontTx/>
              <a:buChar char="•"/>
              <a:defRPr/>
            </a:pPr>
            <a:endPar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mn-lt"/>
              <a:ea typeface="+mn-ea"/>
              <a:cs typeface="楷体_GB2312"/>
            </a:endParaRPr>
          </a:p>
        </p:txBody>
      </p:sp>
      <p:grpSp>
        <p:nvGrpSpPr>
          <p:cNvPr id="418820" name="Group 4"/>
          <p:cNvGrpSpPr/>
          <p:nvPr/>
        </p:nvGrpSpPr>
        <p:grpSpPr>
          <a:xfrm>
            <a:off x="4887913" y="2924175"/>
            <a:ext cx="4256087" cy="1952625"/>
            <a:chOff x="1152" y="1248"/>
            <a:chExt cx="3600" cy="1920"/>
          </a:xfrm>
        </p:grpSpPr>
        <p:sp>
          <p:nvSpPr>
            <p:cNvPr id="83975" name="Rectangle 5"/>
            <p:cNvSpPr/>
            <p:nvPr/>
          </p:nvSpPr>
          <p:spPr>
            <a:xfrm>
              <a:off x="2438" y="1376"/>
              <a:ext cx="1156" cy="1792"/>
            </a:xfrm>
            <a:prstGeom prst="rect">
              <a:avLst/>
            </a:prstGeom>
            <a:noFill/>
            <a:ln w="38100" cap="flat" cmpd="sng">
              <a:solidFill>
                <a:srgbClr val="000000"/>
              </a:solidFill>
              <a:prstDash val="solid"/>
              <a:miter/>
              <a:headEnd type="none" w="med" len="med"/>
              <a:tailEnd type="none" w="med" len="med"/>
            </a:ln>
          </p:spPr>
          <p:txBody>
            <a:bodyP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sp>
          <p:nvSpPr>
            <p:cNvPr id="83976" name="Text Box 6"/>
            <p:cNvSpPr txBox="1"/>
            <p:nvPr/>
          </p:nvSpPr>
          <p:spPr>
            <a:xfrm>
              <a:off x="2695" y="1632"/>
              <a:ext cx="643" cy="384"/>
            </a:xfrm>
            <a:prstGeom prst="rect">
              <a:avLst/>
            </a:prstGeom>
            <a:noFill/>
            <a:ln w="38100" cap="flat" cmpd="sng">
              <a:solidFill>
                <a:srgbClr val="000000"/>
              </a:solidFill>
              <a:prstDash val="solid"/>
              <a:miter/>
              <a:headEnd type="none" w="med" len="med"/>
              <a:tailEnd type="none" w="med" len="med"/>
            </a:ln>
          </p:spPr>
          <p:txBody>
            <a:bodyPr/>
            <a:lstStyle/>
            <a:p>
              <a:pPr algn="just" eaLnBrk="1" hangingPunct="1">
                <a:buNone/>
              </a:pPr>
              <a:r>
                <a:rPr lang="en-US" altLang="zh-CN" b="0" dirty="0">
                  <a:effectLst>
                    <a:outerShdw blurRad="38100" dist="38100" dir="2700000">
                      <a:srgbClr val="C0C0C0"/>
                    </a:outerShdw>
                  </a:effectLst>
                  <a:latin typeface="Times New Roman" panose="02020603050405020304" pitchFamily="18" charset="0"/>
                  <a:ea typeface="楷体_GB2312" pitchFamily="49" charset="-122"/>
                </a:rPr>
                <a:t>Sno</a:t>
              </a:r>
            </a:p>
          </p:txBody>
        </p:sp>
        <p:sp>
          <p:nvSpPr>
            <p:cNvPr id="83977" name="Text Box 7"/>
            <p:cNvSpPr txBox="1"/>
            <p:nvPr/>
          </p:nvSpPr>
          <p:spPr>
            <a:xfrm>
              <a:off x="2695" y="2528"/>
              <a:ext cx="643" cy="384"/>
            </a:xfrm>
            <a:prstGeom prst="rect">
              <a:avLst/>
            </a:prstGeom>
            <a:noFill/>
            <a:ln w="38100" cap="flat" cmpd="sng">
              <a:solidFill>
                <a:srgbClr val="000000"/>
              </a:solidFill>
              <a:prstDash val="solid"/>
              <a:miter/>
              <a:headEnd type="none" w="med" len="med"/>
              <a:tailEnd type="none" w="med" len="med"/>
            </a:ln>
          </p:spPr>
          <p:txBody>
            <a:bodyPr/>
            <a:lstStyle/>
            <a:p>
              <a:pPr algn="just" eaLnBrk="1" hangingPunct="1">
                <a:buNone/>
              </a:pPr>
              <a:r>
                <a:rPr lang="en-US" altLang="zh-CN" b="0" dirty="0">
                  <a:effectLst>
                    <a:outerShdw blurRad="38100" dist="38100" dir="2700000">
                      <a:srgbClr val="C0C0C0"/>
                    </a:outerShdw>
                  </a:effectLst>
                  <a:latin typeface="Times New Roman" panose="02020603050405020304" pitchFamily="18" charset="0"/>
                  <a:ea typeface="楷体_GB2312" pitchFamily="49" charset="-122"/>
                </a:rPr>
                <a:t>Cno</a:t>
              </a:r>
            </a:p>
          </p:txBody>
        </p:sp>
        <p:sp>
          <p:nvSpPr>
            <p:cNvPr id="83978" name="Text Box 8"/>
            <p:cNvSpPr txBox="1"/>
            <p:nvPr/>
          </p:nvSpPr>
          <p:spPr>
            <a:xfrm>
              <a:off x="1281" y="2144"/>
              <a:ext cx="771" cy="384"/>
            </a:xfrm>
            <a:prstGeom prst="rect">
              <a:avLst/>
            </a:prstGeom>
            <a:noFill/>
            <a:ln w="38100" cap="flat" cmpd="sng">
              <a:solidFill>
                <a:srgbClr val="000000"/>
              </a:solidFill>
              <a:prstDash val="solid"/>
              <a:miter/>
              <a:headEnd type="none" w="med" len="med"/>
              <a:tailEnd type="none" w="med" len="med"/>
            </a:ln>
          </p:spPr>
          <p:txBody>
            <a:bodyPr/>
            <a:lstStyle/>
            <a:p>
              <a:pPr algn="just" eaLnBrk="1" hangingPunct="1">
                <a:buNone/>
              </a:pPr>
              <a:r>
                <a:rPr lang="en-US" altLang="zh-CN" b="0" dirty="0">
                  <a:effectLst>
                    <a:outerShdw blurRad="38100" dist="38100" dir="2700000">
                      <a:srgbClr val="C0C0C0"/>
                    </a:outerShdw>
                  </a:effectLst>
                  <a:latin typeface="Times New Roman" panose="02020603050405020304" pitchFamily="18" charset="0"/>
                  <a:ea typeface="楷体_GB2312" pitchFamily="49" charset="-122"/>
                </a:rPr>
                <a:t>Grade</a:t>
              </a:r>
            </a:p>
          </p:txBody>
        </p:sp>
        <p:sp>
          <p:nvSpPr>
            <p:cNvPr id="83979" name="Text Box 9"/>
            <p:cNvSpPr txBox="1"/>
            <p:nvPr/>
          </p:nvSpPr>
          <p:spPr>
            <a:xfrm>
              <a:off x="3981" y="1632"/>
              <a:ext cx="771" cy="384"/>
            </a:xfrm>
            <a:prstGeom prst="rect">
              <a:avLst/>
            </a:prstGeom>
            <a:noFill/>
            <a:ln w="38100" cap="flat" cmpd="sng">
              <a:solidFill>
                <a:srgbClr val="000000"/>
              </a:solidFill>
              <a:prstDash val="solid"/>
              <a:miter/>
              <a:headEnd type="none" w="med" len="med"/>
              <a:tailEnd type="none" w="med" len="med"/>
            </a:ln>
          </p:spPr>
          <p:txBody>
            <a:bodyPr/>
            <a:lstStyle/>
            <a:p>
              <a:pPr algn="just" eaLnBrk="1" hangingPunct="1">
                <a:buNone/>
              </a:pPr>
              <a:r>
                <a:rPr lang="en-US" altLang="zh-CN" b="0" dirty="0">
                  <a:effectLst>
                    <a:outerShdw blurRad="38100" dist="38100" dir="2700000">
                      <a:srgbClr val="C0C0C0"/>
                    </a:outerShdw>
                  </a:effectLst>
                  <a:latin typeface="Times New Roman" panose="02020603050405020304" pitchFamily="18" charset="0"/>
                  <a:ea typeface="楷体_GB2312" pitchFamily="49" charset="-122"/>
                </a:rPr>
                <a:t>Sdept</a:t>
              </a:r>
            </a:p>
          </p:txBody>
        </p:sp>
        <p:sp>
          <p:nvSpPr>
            <p:cNvPr id="83980" name="Text Box 10"/>
            <p:cNvSpPr txBox="1"/>
            <p:nvPr/>
          </p:nvSpPr>
          <p:spPr>
            <a:xfrm>
              <a:off x="3981" y="2528"/>
              <a:ext cx="771" cy="384"/>
            </a:xfrm>
            <a:prstGeom prst="rect">
              <a:avLst/>
            </a:prstGeom>
            <a:noFill/>
            <a:ln w="38100" cap="flat" cmpd="sng">
              <a:solidFill>
                <a:srgbClr val="000000"/>
              </a:solidFill>
              <a:prstDash val="solid"/>
              <a:miter/>
              <a:headEnd type="none" w="med" len="med"/>
              <a:tailEnd type="none" w="med" len="med"/>
            </a:ln>
          </p:spPr>
          <p:txBody>
            <a:bodyPr/>
            <a:lstStyle/>
            <a:p>
              <a:pPr algn="just" eaLnBrk="1" hangingPunct="1">
                <a:buNone/>
              </a:pPr>
              <a:r>
                <a:rPr lang="en-US" altLang="zh-CN" b="0" dirty="0">
                  <a:effectLst>
                    <a:outerShdw blurRad="38100" dist="38100" dir="2700000">
                      <a:srgbClr val="C0C0C0"/>
                    </a:outerShdw>
                  </a:effectLst>
                  <a:latin typeface="Times New Roman" panose="02020603050405020304" pitchFamily="18" charset="0"/>
                  <a:ea typeface="楷体_GB2312" pitchFamily="49" charset="-122"/>
                </a:rPr>
                <a:t>Sloc</a:t>
              </a:r>
            </a:p>
          </p:txBody>
        </p:sp>
        <p:sp>
          <p:nvSpPr>
            <p:cNvPr id="83981" name="Line 11"/>
            <p:cNvSpPr/>
            <p:nvPr/>
          </p:nvSpPr>
          <p:spPr>
            <a:xfrm flipH="1">
              <a:off x="2052" y="2272"/>
              <a:ext cx="386" cy="0"/>
            </a:xfrm>
            <a:prstGeom prst="line">
              <a:avLst/>
            </a:prstGeom>
            <a:ln w="38100" cap="flat" cmpd="sng">
              <a:solidFill>
                <a:srgbClr val="000000"/>
              </a:solidFill>
              <a:prstDash val="solid"/>
              <a:headEnd type="none" w="med" len="med"/>
              <a:tailEnd type="triangle" w="med" len="med"/>
            </a:ln>
          </p:spPr>
        </p:sp>
        <p:sp>
          <p:nvSpPr>
            <p:cNvPr id="83982" name="Line 12"/>
            <p:cNvSpPr/>
            <p:nvPr/>
          </p:nvSpPr>
          <p:spPr>
            <a:xfrm>
              <a:off x="3338" y="1760"/>
              <a:ext cx="643" cy="0"/>
            </a:xfrm>
            <a:prstGeom prst="line">
              <a:avLst/>
            </a:prstGeom>
            <a:ln w="38100" cap="flat" cmpd="sng">
              <a:solidFill>
                <a:srgbClr val="000000"/>
              </a:solidFill>
              <a:prstDash val="solid"/>
              <a:headEnd type="none" w="med" len="med"/>
              <a:tailEnd type="triangle" w="med" len="med"/>
            </a:ln>
          </p:spPr>
        </p:sp>
        <p:sp>
          <p:nvSpPr>
            <p:cNvPr id="83983" name="Line 13"/>
            <p:cNvSpPr/>
            <p:nvPr/>
          </p:nvSpPr>
          <p:spPr>
            <a:xfrm>
              <a:off x="3338" y="1760"/>
              <a:ext cx="643" cy="896"/>
            </a:xfrm>
            <a:prstGeom prst="line">
              <a:avLst/>
            </a:prstGeom>
            <a:ln w="38100" cap="flat" cmpd="sng">
              <a:solidFill>
                <a:srgbClr val="000000"/>
              </a:solidFill>
              <a:prstDash val="solid"/>
              <a:headEnd type="none" w="med" len="med"/>
              <a:tailEnd type="triangle" w="med" len="med"/>
            </a:ln>
          </p:spPr>
        </p:sp>
        <p:sp>
          <p:nvSpPr>
            <p:cNvPr id="83984" name="Line 14"/>
            <p:cNvSpPr/>
            <p:nvPr/>
          </p:nvSpPr>
          <p:spPr>
            <a:xfrm flipV="1">
              <a:off x="3595" y="1888"/>
              <a:ext cx="386" cy="640"/>
            </a:xfrm>
            <a:prstGeom prst="line">
              <a:avLst/>
            </a:prstGeom>
            <a:ln w="38100" cap="flat" cmpd="sng">
              <a:solidFill>
                <a:srgbClr val="000000"/>
              </a:solidFill>
              <a:prstDash val="sysDot"/>
              <a:headEnd type="none" w="med" len="med"/>
              <a:tailEnd type="triangle" w="med" len="med"/>
            </a:ln>
          </p:spPr>
        </p:sp>
        <p:sp>
          <p:nvSpPr>
            <p:cNvPr id="83985" name="Line 15"/>
            <p:cNvSpPr/>
            <p:nvPr/>
          </p:nvSpPr>
          <p:spPr>
            <a:xfrm>
              <a:off x="3595" y="2528"/>
              <a:ext cx="386" cy="256"/>
            </a:xfrm>
            <a:prstGeom prst="line">
              <a:avLst/>
            </a:prstGeom>
            <a:ln w="38100" cap="rnd" cmpd="sng">
              <a:solidFill>
                <a:srgbClr val="000000"/>
              </a:solidFill>
              <a:prstDash val="sysDot"/>
              <a:headEnd type="none" w="med" len="med"/>
              <a:tailEnd type="triangle" w="med" len="med"/>
            </a:ln>
          </p:spPr>
        </p:sp>
        <p:sp>
          <p:nvSpPr>
            <p:cNvPr id="83986" name="Line 16"/>
            <p:cNvSpPr/>
            <p:nvPr/>
          </p:nvSpPr>
          <p:spPr>
            <a:xfrm>
              <a:off x="4366" y="2016"/>
              <a:ext cx="0" cy="512"/>
            </a:xfrm>
            <a:prstGeom prst="line">
              <a:avLst/>
            </a:prstGeom>
            <a:ln w="38100" cap="flat" cmpd="sng">
              <a:solidFill>
                <a:srgbClr val="000000"/>
              </a:solidFill>
              <a:prstDash val="solid"/>
              <a:headEnd type="none" w="med" len="med"/>
              <a:tailEnd type="triangle" w="med" len="med"/>
            </a:ln>
          </p:spPr>
        </p:sp>
        <p:sp>
          <p:nvSpPr>
            <p:cNvPr id="83987" name="Text Box 17"/>
            <p:cNvSpPr txBox="1"/>
            <p:nvPr/>
          </p:nvSpPr>
          <p:spPr>
            <a:xfrm>
              <a:off x="1152" y="1248"/>
              <a:ext cx="771" cy="384"/>
            </a:xfrm>
            <a:prstGeom prst="rect">
              <a:avLst/>
            </a:prstGeom>
            <a:noFill/>
            <a:ln w="38100">
              <a:noFill/>
              <a:miter/>
            </a:ln>
          </p:spPr>
          <p:txBody>
            <a:bodyPr/>
            <a:lstStyle/>
            <a:p>
              <a:pPr algn="just" eaLnBrk="1" hangingPunct="1">
                <a:buNone/>
              </a:pPr>
              <a:r>
                <a:rPr lang="en-US" altLang="zh-CN" b="0" dirty="0">
                  <a:effectLst>
                    <a:outerShdw blurRad="38100" dist="38100" dir="2700000">
                      <a:srgbClr val="C0C0C0"/>
                    </a:outerShdw>
                  </a:effectLst>
                  <a:latin typeface="Times New Roman" panose="02020603050405020304" pitchFamily="18" charset="0"/>
                  <a:ea typeface="楷体_GB2312" pitchFamily="49" charset="-122"/>
                </a:rPr>
                <a:t>SLC</a:t>
              </a:r>
            </a:p>
          </p:txBody>
        </p:sp>
      </p:grpSp>
      <p:sp>
        <p:nvSpPr>
          <p:cNvPr id="418834" name="Text Box 18"/>
          <p:cNvSpPr txBox="1">
            <a:spLocks noChangeArrowheads="1"/>
          </p:cNvSpPr>
          <p:nvPr/>
        </p:nvSpPr>
        <p:spPr bwMode="auto">
          <a:xfrm>
            <a:off x="5435600" y="5013325"/>
            <a:ext cx="3286125" cy="400050"/>
          </a:xfrm>
          <a:prstGeom prst="rect">
            <a:avLst/>
          </a:prstGeom>
          <a:solidFill>
            <a:srgbClr val="FFFFCC"/>
          </a:solidFill>
          <a:ln w="9525">
            <a:solidFill>
              <a:srgbClr val="FF9900"/>
            </a:solidFill>
            <a:miter lim="800000"/>
          </a:ln>
          <a:effectLst/>
        </p:spPr>
        <p:txBody>
          <a:bodyPr wrap="none">
            <a:spAutoFit/>
          </a:bodyPr>
          <a:lstStyle/>
          <a:p>
            <a:pPr marR="0" defTabSz="914400" eaLnBrk="1" hangingPunct="1">
              <a:buClrTx/>
              <a:buSzTx/>
              <a:buFontTx/>
              <a:buNone/>
              <a:defRPr/>
            </a:pPr>
            <a:r>
              <a:rPr kumimoji="1" lang="en-US" altLang="zh-CN"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rPr>
              <a:t>SLC</a:t>
            </a:r>
            <a:r>
              <a:rPr kumimoji="1" lang="zh-CN" altLang="en-US"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rPr>
              <a:t>的候选码为</a:t>
            </a:r>
            <a:r>
              <a:rPr kumimoji="1" lang="en-US" altLang="zh-CN"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rPr>
              <a:t>(</a:t>
            </a:r>
            <a:r>
              <a:rPr kumimoji="1" lang="en-US" altLang="zh-CN" kern="1200" cap="none" spc="0" normalizeH="0" baseline="0" noProof="0" dirty="0" err="1">
                <a:effectLst>
                  <a:outerShdw blurRad="38100" dist="38100" dir="2700000" algn="tl">
                    <a:srgbClr val="FFFFFF"/>
                  </a:outerShdw>
                </a:effectLst>
                <a:latin typeface="Arial" panose="020B0604020202020204" pitchFamily="34" charset="0"/>
                <a:ea typeface="宋体" panose="02010600030101010101" pitchFamily="2" charset="-122"/>
                <a:cs typeface="+mn-cs"/>
              </a:rPr>
              <a:t>Sno</a:t>
            </a:r>
            <a:r>
              <a:rPr kumimoji="1" lang="en-US" altLang="zh-CN"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rPr>
              <a:t>, </a:t>
            </a:r>
            <a:r>
              <a:rPr kumimoji="1" lang="en-US" altLang="zh-CN" kern="1200" cap="none" spc="0" normalizeH="0" baseline="0" noProof="0" dirty="0" err="1">
                <a:effectLst>
                  <a:outerShdw blurRad="38100" dist="38100" dir="2700000" algn="tl">
                    <a:srgbClr val="FFFFFF"/>
                  </a:outerShdw>
                </a:effectLst>
                <a:latin typeface="Arial" panose="020B0604020202020204" pitchFamily="34" charset="0"/>
                <a:ea typeface="宋体" panose="02010600030101010101" pitchFamily="2" charset="-122"/>
                <a:cs typeface="+mn-cs"/>
              </a:rPr>
              <a:t>Cno</a:t>
            </a:r>
            <a:r>
              <a:rPr kumimoji="1" lang="en-US" altLang="zh-CN"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rPr>
              <a:t>)</a:t>
            </a:r>
            <a:endParaRPr kumimoji="1" lang="zh-CN" altLang="en-US"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endParaRPr>
          </a:p>
        </p:txBody>
      </p:sp>
      <p:sp>
        <p:nvSpPr>
          <p:cNvPr id="418835" name="Text Box 19"/>
          <p:cNvSpPr txBox="1">
            <a:spLocks noChangeArrowheads="1"/>
          </p:cNvSpPr>
          <p:nvPr/>
        </p:nvSpPr>
        <p:spPr bwMode="auto">
          <a:xfrm>
            <a:off x="2268538" y="5876925"/>
            <a:ext cx="6719888" cy="708025"/>
          </a:xfrm>
          <a:prstGeom prst="rect">
            <a:avLst/>
          </a:prstGeom>
          <a:solidFill>
            <a:srgbClr val="FFFFCC"/>
          </a:solidFill>
          <a:ln w="9525">
            <a:solidFill>
              <a:srgbClr val="FF9900"/>
            </a:solidFill>
            <a:miter lim="800000"/>
          </a:ln>
          <a:effectLst/>
        </p:spPr>
        <p:txBody>
          <a:bodyPr wrap="none">
            <a:spAutoFit/>
          </a:bodyPr>
          <a:lstStyle/>
          <a:p>
            <a:pPr marR="0" defTabSz="914400" eaLnBrk="1" hangingPunct="1">
              <a:buClrTx/>
              <a:buSzTx/>
              <a:buFontTx/>
              <a:buNone/>
              <a:defRPr/>
            </a:pPr>
            <a:r>
              <a:rPr kumimoji="1" lang="en-US" altLang="zh-CN" kern="1200" cap="none" spc="0" normalizeH="0" baseline="0" noProof="0" dirty="0">
                <a:solidFill>
                  <a:srgbClr val="FF0000"/>
                </a:solidFill>
                <a:effectLst>
                  <a:outerShdw blurRad="38100" dist="38100" dir="2700000" algn="tl">
                    <a:srgbClr val="000000"/>
                  </a:outerShdw>
                </a:effectLst>
                <a:latin typeface="Arial" panose="020B0604020202020204" pitchFamily="34" charset="0"/>
                <a:ea typeface="宋体" panose="02010600030101010101" pitchFamily="2" charset="-122"/>
                <a:cs typeface="+mn-cs"/>
              </a:rPr>
              <a:t>SLC</a:t>
            </a:r>
            <a:r>
              <a:rPr kumimoji="1" lang="zh-CN" altLang="en-US" kern="1200" cap="none" spc="0" normalizeH="0" baseline="0" noProof="0" dirty="0">
                <a:solidFill>
                  <a:srgbClr val="FF0000"/>
                </a:solidFill>
                <a:effectLst>
                  <a:outerShdw blurRad="38100" dist="38100" dir="2700000" algn="tl">
                    <a:srgbClr val="000000"/>
                  </a:outerShdw>
                </a:effectLst>
                <a:latin typeface="Arial" panose="020B0604020202020204" pitchFamily="34" charset="0"/>
                <a:ea typeface="宋体" panose="02010600030101010101" pitchFamily="2" charset="-122"/>
                <a:cs typeface="+mn-cs"/>
              </a:rPr>
              <a:t>满足第一范式</a:t>
            </a:r>
          </a:p>
          <a:p>
            <a:pPr marR="0" defTabSz="914400" eaLnBrk="1" hangingPunct="1">
              <a:buClrTx/>
              <a:buSzTx/>
              <a:buFontTx/>
              <a:buNone/>
              <a:defRPr/>
            </a:pPr>
            <a:r>
              <a:rPr kumimoji="1" lang="zh-CN" altLang="en-US" kern="1200" cap="none" spc="0" normalizeH="0" baseline="0" noProof="0" dirty="0">
                <a:solidFill>
                  <a:srgbClr val="FF0000"/>
                </a:solidFill>
                <a:effectLst>
                  <a:outerShdw blurRad="38100" dist="38100" dir="2700000" algn="tl">
                    <a:srgbClr val="000000"/>
                  </a:outerShdw>
                </a:effectLst>
                <a:latin typeface="Arial" panose="020B0604020202020204" pitchFamily="34" charset="0"/>
                <a:ea typeface="宋体" panose="02010600030101010101" pitchFamily="2" charset="-122"/>
                <a:cs typeface="+mn-cs"/>
              </a:rPr>
              <a:t>非键属性</a:t>
            </a:r>
            <a:r>
              <a:rPr kumimoji="1" lang="en-US" altLang="zh-CN" kern="1200" cap="none" spc="0" normalizeH="0" baseline="0" noProof="0" dirty="0" err="1">
                <a:solidFill>
                  <a:srgbClr val="FF0000"/>
                </a:solidFill>
                <a:effectLst>
                  <a:outerShdw blurRad="38100" dist="38100" dir="2700000" algn="tl">
                    <a:srgbClr val="000000"/>
                  </a:outerShdw>
                </a:effectLst>
                <a:latin typeface="Arial" panose="020B0604020202020204" pitchFamily="34" charset="0"/>
                <a:ea typeface="宋体" panose="02010600030101010101" pitchFamily="2" charset="-122"/>
                <a:cs typeface="+mn-cs"/>
              </a:rPr>
              <a:t>Sdept</a:t>
            </a:r>
            <a:r>
              <a:rPr kumimoji="1" lang="zh-CN" altLang="en-US" kern="1200" cap="none" spc="0" normalizeH="0" baseline="0" noProof="0" dirty="0">
                <a:solidFill>
                  <a:srgbClr val="FF0000"/>
                </a:solidFill>
                <a:effectLst>
                  <a:outerShdw blurRad="38100" dist="38100" dir="2700000" algn="tl">
                    <a:srgbClr val="000000"/>
                  </a:outerShdw>
                </a:effectLst>
                <a:latin typeface="Arial" panose="020B0604020202020204" pitchFamily="34" charset="0"/>
                <a:ea typeface="宋体" panose="02010600030101010101" pitchFamily="2" charset="-122"/>
                <a:cs typeface="+mn-cs"/>
              </a:rPr>
              <a:t>和</a:t>
            </a:r>
            <a:r>
              <a:rPr kumimoji="1" lang="en-US" altLang="zh-CN" kern="1200" cap="none" spc="0" normalizeH="0" baseline="0" noProof="0" dirty="0" err="1">
                <a:solidFill>
                  <a:srgbClr val="FF0000"/>
                </a:solidFill>
                <a:effectLst>
                  <a:outerShdw blurRad="38100" dist="38100" dir="2700000" algn="tl">
                    <a:srgbClr val="000000"/>
                  </a:outerShdw>
                </a:effectLst>
                <a:latin typeface="Arial" panose="020B0604020202020204" pitchFamily="34" charset="0"/>
                <a:ea typeface="宋体" panose="02010600030101010101" pitchFamily="2" charset="-122"/>
                <a:cs typeface="+mn-cs"/>
              </a:rPr>
              <a:t>Sloc</a:t>
            </a:r>
            <a:r>
              <a:rPr kumimoji="1" lang="zh-CN" altLang="en-US" kern="1200" cap="none" spc="0" normalizeH="0" baseline="0" noProof="0" dirty="0">
                <a:solidFill>
                  <a:srgbClr val="FF0000"/>
                </a:solidFill>
                <a:effectLst>
                  <a:outerShdw blurRad="38100" dist="38100" dir="2700000" algn="tl">
                    <a:srgbClr val="000000"/>
                  </a:outerShdw>
                </a:effectLst>
                <a:latin typeface="Arial" panose="020B0604020202020204" pitchFamily="34" charset="0"/>
                <a:ea typeface="宋体" panose="02010600030101010101" pitchFamily="2" charset="-122"/>
                <a:cs typeface="+mn-cs"/>
              </a:rPr>
              <a:t>部分函数依赖于候选码</a:t>
            </a:r>
            <a:r>
              <a:rPr kumimoji="1" lang="en-US" altLang="zh-CN" kern="1200" cap="none" spc="0" normalizeH="0" baseline="0" noProof="0" dirty="0">
                <a:solidFill>
                  <a:srgbClr val="FF0000"/>
                </a:solidFill>
                <a:effectLst>
                  <a:outerShdw blurRad="38100" dist="38100" dir="2700000" algn="tl">
                    <a:srgbClr val="000000"/>
                  </a:outerShdw>
                </a:effectLst>
                <a:latin typeface="Arial" panose="020B0604020202020204" pitchFamily="34" charset="0"/>
                <a:ea typeface="宋体" panose="02010600030101010101" pitchFamily="2" charset="-122"/>
                <a:cs typeface="+mn-cs"/>
              </a:rPr>
              <a:t>(</a:t>
            </a:r>
            <a:r>
              <a:rPr kumimoji="1" lang="en-US" altLang="zh-CN" kern="1200" cap="none" spc="0" normalizeH="0" baseline="0" noProof="0" dirty="0" err="1">
                <a:solidFill>
                  <a:srgbClr val="FF0000"/>
                </a:solidFill>
                <a:effectLst>
                  <a:outerShdw blurRad="38100" dist="38100" dir="2700000" algn="tl">
                    <a:srgbClr val="000000"/>
                  </a:outerShdw>
                </a:effectLst>
                <a:latin typeface="Arial" panose="020B0604020202020204" pitchFamily="34" charset="0"/>
                <a:ea typeface="宋体" panose="02010600030101010101" pitchFamily="2" charset="-122"/>
                <a:cs typeface="+mn-cs"/>
              </a:rPr>
              <a:t>Sno</a:t>
            </a:r>
            <a:r>
              <a:rPr kumimoji="1" lang="en-US" altLang="zh-CN" kern="1200" cap="none" spc="0" normalizeH="0" baseline="0" noProof="0" dirty="0">
                <a:solidFill>
                  <a:srgbClr val="FF0000"/>
                </a:solidFill>
                <a:effectLst>
                  <a:outerShdw blurRad="38100" dist="38100" dir="2700000" algn="tl">
                    <a:srgbClr val="000000"/>
                  </a:outerShdw>
                </a:effectLst>
                <a:latin typeface="Arial" panose="020B0604020202020204" pitchFamily="34" charset="0"/>
                <a:ea typeface="宋体" panose="02010600030101010101" pitchFamily="2" charset="-122"/>
                <a:cs typeface="+mn-cs"/>
              </a:rPr>
              <a:t>, </a:t>
            </a:r>
            <a:r>
              <a:rPr kumimoji="1" lang="en-US" altLang="zh-CN" kern="1200" cap="none" spc="0" normalizeH="0" baseline="0" noProof="0" dirty="0" err="1">
                <a:solidFill>
                  <a:srgbClr val="FF0000"/>
                </a:solidFill>
                <a:effectLst>
                  <a:outerShdw blurRad="38100" dist="38100" dir="2700000" algn="tl">
                    <a:srgbClr val="000000"/>
                  </a:outerShdw>
                </a:effectLst>
                <a:latin typeface="Arial" panose="020B0604020202020204" pitchFamily="34" charset="0"/>
                <a:ea typeface="宋体" panose="02010600030101010101" pitchFamily="2" charset="-122"/>
                <a:cs typeface="+mn-cs"/>
              </a:rPr>
              <a:t>Cno</a:t>
            </a:r>
            <a:r>
              <a:rPr kumimoji="1" lang="en-US" altLang="zh-CN" kern="1200" cap="none" spc="0" normalizeH="0" baseline="0" noProof="0" dirty="0">
                <a:solidFill>
                  <a:srgbClr val="FF0000"/>
                </a:solidFill>
                <a:effectLst>
                  <a:outerShdw blurRad="38100" dist="38100" dir="2700000" algn="tl">
                    <a:srgbClr val="000000"/>
                  </a:outerShdw>
                </a:effectLst>
                <a:latin typeface="Arial" panose="020B0604020202020204" pitchFamily="34" charset="0"/>
                <a:ea typeface="宋体" panose="02010600030101010101" pitchFamily="2" charset="-122"/>
                <a:cs typeface="+mn-cs"/>
              </a:rPr>
              <a:t>)</a:t>
            </a:r>
            <a:endParaRPr kumimoji="1" lang="zh-CN" altLang="en-US" kern="1200" cap="none" spc="0" normalizeH="0" baseline="0" noProof="0" dirty="0">
              <a:solidFill>
                <a:srgbClr val="FF0000"/>
              </a:solidFill>
              <a:effectLst>
                <a:outerShdw blurRad="38100" dist="38100" dir="2700000" algn="tl">
                  <a:srgbClr val="000000"/>
                </a:outerShdw>
              </a:effectLst>
              <a:latin typeface="Arial" panose="020B0604020202020204" pitchFamily="34" charset="0"/>
              <a:ea typeface="宋体" panose="02010600030101010101" pitchFamily="2" charset="-122"/>
              <a:cs typeface="+mn-cs"/>
            </a:endParaRPr>
          </a:p>
        </p:txBody>
      </p:sp>
      <p:sp>
        <p:nvSpPr>
          <p:cNvPr id="20"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关系模式的规范形式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18820"/>
                                        </p:tgtEl>
                                        <p:attrNameLst>
                                          <p:attrName>style.visibility</p:attrName>
                                        </p:attrNameLst>
                                      </p:cBhvr>
                                      <p:to>
                                        <p:strVal val="visible"/>
                                      </p:to>
                                    </p:set>
                                    <p:anim calcmode="lin" valueType="num">
                                      <p:cBhvr>
                                        <p:cTn id="7" dur="500" fill="hold"/>
                                        <p:tgtEl>
                                          <p:spTgt spid="418820"/>
                                        </p:tgtEl>
                                        <p:attrNameLst>
                                          <p:attrName>ppt_x</p:attrName>
                                        </p:attrNameLst>
                                      </p:cBhvr>
                                      <p:tavLst>
                                        <p:tav tm="0">
                                          <p:val>
                                            <p:strVal val="#ppt_x"/>
                                          </p:val>
                                        </p:tav>
                                        <p:tav tm="100000">
                                          <p:val>
                                            <p:strVal val="#ppt_x"/>
                                          </p:val>
                                        </p:tav>
                                      </p:tavLst>
                                    </p:anim>
                                    <p:anim calcmode="lin" valueType="num">
                                      <p:cBhvr>
                                        <p:cTn id="8" dur="500" fill="hold"/>
                                        <p:tgtEl>
                                          <p:spTgt spid="41882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18834"/>
                                        </p:tgtEl>
                                        <p:attrNameLst>
                                          <p:attrName>style.visibility</p:attrName>
                                        </p:attrNameLst>
                                      </p:cBhvr>
                                      <p:to>
                                        <p:strVal val="visible"/>
                                      </p:to>
                                    </p:set>
                                    <p:anim calcmode="lin" valueType="num">
                                      <p:cBhvr>
                                        <p:cTn id="13" dur="500" fill="hold"/>
                                        <p:tgtEl>
                                          <p:spTgt spid="418834"/>
                                        </p:tgtEl>
                                        <p:attrNameLst>
                                          <p:attrName>ppt_x</p:attrName>
                                        </p:attrNameLst>
                                      </p:cBhvr>
                                      <p:tavLst>
                                        <p:tav tm="0">
                                          <p:val>
                                            <p:strVal val="#ppt_x"/>
                                          </p:val>
                                        </p:tav>
                                        <p:tav tm="100000">
                                          <p:val>
                                            <p:strVal val="#ppt_x"/>
                                          </p:val>
                                        </p:tav>
                                      </p:tavLst>
                                    </p:anim>
                                    <p:anim calcmode="lin" valueType="num">
                                      <p:cBhvr>
                                        <p:cTn id="14" dur="500" fill="hold"/>
                                        <p:tgtEl>
                                          <p:spTgt spid="41883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18835"/>
                                        </p:tgtEl>
                                        <p:attrNameLst>
                                          <p:attrName>style.visibility</p:attrName>
                                        </p:attrNameLst>
                                      </p:cBhvr>
                                      <p:to>
                                        <p:strVal val="visible"/>
                                      </p:to>
                                    </p:set>
                                    <p:anim calcmode="lin" valueType="num">
                                      <p:cBhvr>
                                        <p:cTn id="19" dur="500" fill="hold"/>
                                        <p:tgtEl>
                                          <p:spTgt spid="418835"/>
                                        </p:tgtEl>
                                        <p:attrNameLst>
                                          <p:attrName>ppt_x</p:attrName>
                                        </p:attrNameLst>
                                      </p:cBhvr>
                                      <p:tavLst>
                                        <p:tav tm="0">
                                          <p:val>
                                            <p:strVal val="#ppt_x"/>
                                          </p:val>
                                        </p:tav>
                                        <p:tav tm="100000">
                                          <p:val>
                                            <p:strVal val="#ppt_x"/>
                                          </p:val>
                                        </p:tav>
                                      </p:tavLst>
                                    </p:anim>
                                    <p:anim calcmode="lin" valueType="num">
                                      <p:cBhvr>
                                        <p:cTn id="20" dur="500" fill="hold"/>
                                        <p:tgtEl>
                                          <p:spTgt spid="4188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8834" grpId="0" animBg="1"/>
      <p:bldP spid="41883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p:cNvSpPr>
          <p:nvPr>
            <p:ph type="subTitle" idx="1"/>
          </p:nvPr>
        </p:nvSpPr>
        <p:spPr>
          <a:xfrm>
            <a:off x="381000" y="1600200"/>
            <a:ext cx="8229600" cy="4525963"/>
          </a:xfrm>
        </p:spPr>
        <p:txBody>
          <a:bodyPr vert="horz" wrap="square" lIns="91440" tIns="45720" rIns="91440" bIns="45720" numCol="1" anchor="t" anchorCtr="0" compatLnSpc="1"/>
          <a:lstStyle/>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由概念数据库模式生成初始关系数据库模式的方法:</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普通实体集的变换 </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弱实体的变换 </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多值属性的变换 </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实体间联系的变换 </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确定函数依赖集 </a:t>
            </a: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2800" b="1" i="0" u="none" strike="noStrike" kern="0" cap="none" spc="0" normalizeH="0" baseline="0" noProof="0">
              <a:ln>
                <a:noFill/>
              </a:ln>
              <a:solidFill>
                <a:srgbClr val="0000FF"/>
              </a:solidFill>
              <a:effectLst>
                <a:outerShdw blurRad="38100" dist="38100" dir="2700000" algn="tl">
                  <a:srgbClr val="C0C0C0"/>
                </a:outerShdw>
              </a:effectLst>
              <a:uLnTx/>
              <a:uFillTx/>
              <a:latin typeface="+mn-lt"/>
              <a:ea typeface="+mn-ea"/>
              <a:cs typeface="楷体_GB2312"/>
            </a:endParaRPr>
          </a:p>
        </p:txBody>
      </p:sp>
      <p:sp>
        <p:nvSpPr>
          <p:cNvPr id="5" name="Rectangle 2"/>
          <p:cNvSpPr txBox="1">
            <a:spLocks noChangeArrowheads="1"/>
          </p:cNvSpPr>
          <p:nvPr/>
        </p:nvSpPr>
        <p:spPr bwMode="auto">
          <a:xfrm>
            <a:off x="1254125" y="0"/>
            <a:ext cx="789463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5.1</a:t>
            </a: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形成初始关系数据库模式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65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65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65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6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3" name="Rectangle 3"/>
          <p:cNvSpPr>
            <a:spLocks noGrp="1"/>
          </p:cNvSpPr>
          <p:nvPr>
            <p:ph type="subTitle" idx="1"/>
          </p:nvPr>
        </p:nvSpPr>
        <p:spPr>
          <a:xfrm>
            <a:off x="381000" y="1628775"/>
            <a:ext cx="8229600" cy="22606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US" altLang="zh-CN"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SLC</a:t>
            </a: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存在的问题</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插入异常</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假设</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Sno</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95102</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Sdept</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IS</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Sloc</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的学生还未选课，因课程号是键属性，因此该学生的信息无法插入</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SLC</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p:txBody>
      </p:sp>
      <p:grpSp>
        <p:nvGrpSpPr>
          <p:cNvPr id="84995" name="Group 4"/>
          <p:cNvGrpSpPr/>
          <p:nvPr/>
        </p:nvGrpSpPr>
        <p:grpSpPr>
          <a:xfrm>
            <a:off x="4572000" y="188913"/>
            <a:ext cx="4256088" cy="1952625"/>
            <a:chOff x="1152" y="1248"/>
            <a:chExt cx="3600" cy="1920"/>
          </a:xfrm>
        </p:grpSpPr>
        <p:sp>
          <p:nvSpPr>
            <p:cNvPr id="85000" name="Rectangle 5"/>
            <p:cNvSpPr/>
            <p:nvPr/>
          </p:nvSpPr>
          <p:spPr>
            <a:xfrm>
              <a:off x="2438" y="1376"/>
              <a:ext cx="1156" cy="1792"/>
            </a:xfrm>
            <a:prstGeom prst="rect">
              <a:avLst/>
            </a:prstGeom>
            <a:solidFill>
              <a:schemeClr val="bg1">
                <a:alpha val="50195"/>
              </a:schemeClr>
            </a:solidFill>
            <a:ln w="38100" cap="flat" cmpd="sng">
              <a:solidFill>
                <a:srgbClr val="000000"/>
              </a:solidFill>
              <a:prstDash val="solid"/>
              <a:miter/>
              <a:headEnd type="none" w="med" len="med"/>
              <a:tailEnd type="none" w="med" len="med"/>
            </a:ln>
          </p:spPr>
          <p:txBody>
            <a:bodyP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sp>
          <p:nvSpPr>
            <p:cNvPr id="85001" name="Text Box 6"/>
            <p:cNvSpPr txBox="1"/>
            <p:nvPr/>
          </p:nvSpPr>
          <p:spPr>
            <a:xfrm>
              <a:off x="2695" y="1632"/>
              <a:ext cx="643" cy="384"/>
            </a:xfrm>
            <a:prstGeom prst="rect">
              <a:avLst/>
            </a:prstGeom>
            <a:solidFill>
              <a:schemeClr val="bg1">
                <a:alpha val="50195"/>
              </a:schemeClr>
            </a:solidFill>
            <a:ln w="38100" cap="flat" cmpd="sng">
              <a:solidFill>
                <a:srgbClr val="000000"/>
              </a:solidFill>
              <a:prstDash val="solid"/>
              <a:miter/>
              <a:headEnd type="none" w="med" len="med"/>
              <a:tailEnd type="none" w="med" len="med"/>
            </a:ln>
          </p:spPr>
          <p:txBody>
            <a:bodyPr/>
            <a:lstStyle/>
            <a:p>
              <a:pPr algn="just" eaLnBrk="1" hangingPunct="1">
                <a:buNone/>
              </a:pPr>
              <a:r>
                <a:rPr lang="en-US" altLang="zh-CN" b="0" dirty="0">
                  <a:effectLst>
                    <a:outerShdw blurRad="38100" dist="38100" dir="2700000">
                      <a:srgbClr val="C0C0C0"/>
                    </a:outerShdw>
                  </a:effectLst>
                  <a:latin typeface="Times New Roman" panose="02020603050405020304" pitchFamily="18" charset="0"/>
                  <a:ea typeface="楷体_GB2312" pitchFamily="49" charset="-122"/>
                </a:rPr>
                <a:t>Sno</a:t>
              </a:r>
            </a:p>
          </p:txBody>
        </p:sp>
        <p:sp>
          <p:nvSpPr>
            <p:cNvPr id="85002" name="Text Box 7"/>
            <p:cNvSpPr txBox="1"/>
            <p:nvPr/>
          </p:nvSpPr>
          <p:spPr>
            <a:xfrm>
              <a:off x="2695" y="2528"/>
              <a:ext cx="643" cy="384"/>
            </a:xfrm>
            <a:prstGeom prst="rect">
              <a:avLst/>
            </a:prstGeom>
            <a:solidFill>
              <a:schemeClr val="bg1">
                <a:alpha val="50195"/>
              </a:schemeClr>
            </a:solidFill>
            <a:ln w="38100" cap="flat" cmpd="sng">
              <a:solidFill>
                <a:srgbClr val="000000"/>
              </a:solidFill>
              <a:prstDash val="solid"/>
              <a:miter/>
              <a:headEnd type="none" w="med" len="med"/>
              <a:tailEnd type="none" w="med" len="med"/>
            </a:ln>
          </p:spPr>
          <p:txBody>
            <a:bodyPr/>
            <a:lstStyle/>
            <a:p>
              <a:pPr algn="just" eaLnBrk="1" hangingPunct="1">
                <a:buNone/>
              </a:pPr>
              <a:r>
                <a:rPr lang="en-US" altLang="zh-CN" b="0" dirty="0">
                  <a:effectLst>
                    <a:outerShdw blurRad="38100" dist="38100" dir="2700000">
                      <a:srgbClr val="C0C0C0"/>
                    </a:outerShdw>
                  </a:effectLst>
                  <a:latin typeface="Times New Roman" panose="02020603050405020304" pitchFamily="18" charset="0"/>
                  <a:ea typeface="楷体_GB2312" pitchFamily="49" charset="-122"/>
                </a:rPr>
                <a:t>Cno</a:t>
              </a:r>
            </a:p>
          </p:txBody>
        </p:sp>
        <p:sp>
          <p:nvSpPr>
            <p:cNvPr id="85003" name="Text Box 8"/>
            <p:cNvSpPr txBox="1"/>
            <p:nvPr/>
          </p:nvSpPr>
          <p:spPr>
            <a:xfrm>
              <a:off x="1281" y="2144"/>
              <a:ext cx="771" cy="384"/>
            </a:xfrm>
            <a:prstGeom prst="rect">
              <a:avLst/>
            </a:prstGeom>
            <a:solidFill>
              <a:schemeClr val="bg1">
                <a:alpha val="50195"/>
              </a:schemeClr>
            </a:solidFill>
            <a:ln w="38100" cap="flat" cmpd="sng">
              <a:solidFill>
                <a:srgbClr val="000000"/>
              </a:solidFill>
              <a:prstDash val="solid"/>
              <a:miter/>
              <a:headEnd type="none" w="med" len="med"/>
              <a:tailEnd type="none" w="med" len="med"/>
            </a:ln>
          </p:spPr>
          <p:txBody>
            <a:bodyPr/>
            <a:lstStyle/>
            <a:p>
              <a:pPr algn="just" eaLnBrk="1" hangingPunct="1">
                <a:buNone/>
              </a:pPr>
              <a:r>
                <a:rPr lang="en-US" altLang="zh-CN" b="0" dirty="0">
                  <a:effectLst>
                    <a:outerShdw blurRad="38100" dist="38100" dir="2700000">
                      <a:srgbClr val="C0C0C0"/>
                    </a:outerShdw>
                  </a:effectLst>
                  <a:latin typeface="Times New Roman" panose="02020603050405020304" pitchFamily="18" charset="0"/>
                  <a:ea typeface="楷体_GB2312" pitchFamily="49" charset="-122"/>
                </a:rPr>
                <a:t>Grade</a:t>
              </a:r>
            </a:p>
          </p:txBody>
        </p:sp>
        <p:sp>
          <p:nvSpPr>
            <p:cNvPr id="85004" name="Text Box 9"/>
            <p:cNvSpPr txBox="1"/>
            <p:nvPr/>
          </p:nvSpPr>
          <p:spPr>
            <a:xfrm>
              <a:off x="3981" y="1632"/>
              <a:ext cx="771" cy="384"/>
            </a:xfrm>
            <a:prstGeom prst="rect">
              <a:avLst/>
            </a:prstGeom>
            <a:solidFill>
              <a:schemeClr val="bg1">
                <a:alpha val="50195"/>
              </a:schemeClr>
            </a:solidFill>
            <a:ln w="38100" cap="flat" cmpd="sng">
              <a:solidFill>
                <a:srgbClr val="000000"/>
              </a:solidFill>
              <a:prstDash val="solid"/>
              <a:miter/>
              <a:headEnd type="none" w="med" len="med"/>
              <a:tailEnd type="none" w="med" len="med"/>
            </a:ln>
          </p:spPr>
          <p:txBody>
            <a:bodyPr/>
            <a:lstStyle/>
            <a:p>
              <a:pPr algn="just" eaLnBrk="1" hangingPunct="1">
                <a:buNone/>
              </a:pPr>
              <a:r>
                <a:rPr lang="en-US" altLang="zh-CN" b="0" dirty="0">
                  <a:effectLst>
                    <a:outerShdw blurRad="38100" dist="38100" dir="2700000">
                      <a:srgbClr val="C0C0C0"/>
                    </a:outerShdw>
                  </a:effectLst>
                  <a:latin typeface="Times New Roman" panose="02020603050405020304" pitchFamily="18" charset="0"/>
                  <a:ea typeface="楷体_GB2312" pitchFamily="49" charset="-122"/>
                </a:rPr>
                <a:t>Sdept</a:t>
              </a:r>
            </a:p>
          </p:txBody>
        </p:sp>
        <p:sp>
          <p:nvSpPr>
            <p:cNvPr id="85005" name="Text Box 10"/>
            <p:cNvSpPr txBox="1"/>
            <p:nvPr/>
          </p:nvSpPr>
          <p:spPr>
            <a:xfrm>
              <a:off x="3981" y="2528"/>
              <a:ext cx="771" cy="384"/>
            </a:xfrm>
            <a:prstGeom prst="rect">
              <a:avLst/>
            </a:prstGeom>
            <a:solidFill>
              <a:schemeClr val="bg1">
                <a:alpha val="50195"/>
              </a:schemeClr>
            </a:solidFill>
            <a:ln w="38100" cap="flat" cmpd="sng">
              <a:solidFill>
                <a:srgbClr val="000000"/>
              </a:solidFill>
              <a:prstDash val="solid"/>
              <a:miter/>
              <a:headEnd type="none" w="med" len="med"/>
              <a:tailEnd type="none" w="med" len="med"/>
            </a:ln>
          </p:spPr>
          <p:txBody>
            <a:bodyPr/>
            <a:lstStyle/>
            <a:p>
              <a:pPr algn="just" eaLnBrk="1" hangingPunct="1">
                <a:buNone/>
              </a:pPr>
              <a:r>
                <a:rPr lang="en-US" altLang="zh-CN" b="0" dirty="0">
                  <a:effectLst>
                    <a:outerShdw blurRad="38100" dist="38100" dir="2700000">
                      <a:srgbClr val="C0C0C0"/>
                    </a:outerShdw>
                  </a:effectLst>
                  <a:latin typeface="Times New Roman" panose="02020603050405020304" pitchFamily="18" charset="0"/>
                  <a:ea typeface="楷体_GB2312" pitchFamily="49" charset="-122"/>
                </a:rPr>
                <a:t>Sloc</a:t>
              </a:r>
            </a:p>
          </p:txBody>
        </p:sp>
        <p:sp>
          <p:nvSpPr>
            <p:cNvPr id="85006" name="Line 11"/>
            <p:cNvSpPr/>
            <p:nvPr/>
          </p:nvSpPr>
          <p:spPr>
            <a:xfrm flipH="1">
              <a:off x="2052" y="2272"/>
              <a:ext cx="386" cy="0"/>
            </a:xfrm>
            <a:prstGeom prst="line">
              <a:avLst/>
            </a:prstGeom>
            <a:ln w="38100" cap="flat" cmpd="sng">
              <a:solidFill>
                <a:srgbClr val="000000"/>
              </a:solidFill>
              <a:prstDash val="solid"/>
              <a:headEnd type="none" w="med" len="med"/>
              <a:tailEnd type="triangle" w="med" len="med"/>
            </a:ln>
          </p:spPr>
        </p:sp>
        <p:sp>
          <p:nvSpPr>
            <p:cNvPr id="85007" name="Line 12"/>
            <p:cNvSpPr/>
            <p:nvPr/>
          </p:nvSpPr>
          <p:spPr>
            <a:xfrm>
              <a:off x="3338" y="1760"/>
              <a:ext cx="643" cy="0"/>
            </a:xfrm>
            <a:prstGeom prst="line">
              <a:avLst/>
            </a:prstGeom>
            <a:ln w="38100" cap="flat" cmpd="sng">
              <a:solidFill>
                <a:srgbClr val="000000"/>
              </a:solidFill>
              <a:prstDash val="solid"/>
              <a:headEnd type="none" w="med" len="med"/>
              <a:tailEnd type="triangle" w="med" len="med"/>
            </a:ln>
          </p:spPr>
        </p:sp>
        <p:sp>
          <p:nvSpPr>
            <p:cNvPr id="85008" name="Line 13"/>
            <p:cNvSpPr/>
            <p:nvPr/>
          </p:nvSpPr>
          <p:spPr>
            <a:xfrm>
              <a:off x="3338" y="1760"/>
              <a:ext cx="643" cy="896"/>
            </a:xfrm>
            <a:prstGeom prst="line">
              <a:avLst/>
            </a:prstGeom>
            <a:ln w="38100" cap="flat" cmpd="sng">
              <a:solidFill>
                <a:srgbClr val="000000"/>
              </a:solidFill>
              <a:prstDash val="solid"/>
              <a:headEnd type="none" w="med" len="med"/>
              <a:tailEnd type="triangle" w="med" len="med"/>
            </a:ln>
          </p:spPr>
        </p:sp>
        <p:sp>
          <p:nvSpPr>
            <p:cNvPr id="85009" name="Line 14"/>
            <p:cNvSpPr/>
            <p:nvPr/>
          </p:nvSpPr>
          <p:spPr>
            <a:xfrm flipV="1">
              <a:off x="3595" y="1888"/>
              <a:ext cx="386" cy="640"/>
            </a:xfrm>
            <a:prstGeom prst="line">
              <a:avLst/>
            </a:prstGeom>
            <a:ln w="38100" cap="flat" cmpd="sng">
              <a:solidFill>
                <a:srgbClr val="000000"/>
              </a:solidFill>
              <a:prstDash val="sysDot"/>
              <a:headEnd type="none" w="med" len="med"/>
              <a:tailEnd type="triangle" w="med" len="med"/>
            </a:ln>
          </p:spPr>
        </p:sp>
        <p:sp>
          <p:nvSpPr>
            <p:cNvPr id="85010" name="Line 15"/>
            <p:cNvSpPr/>
            <p:nvPr/>
          </p:nvSpPr>
          <p:spPr>
            <a:xfrm>
              <a:off x="3595" y="2528"/>
              <a:ext cx="386" cy="256"/>
            </a:xfrm>
            <a:prstGeom prst="line">
              <a:avLst/>
            </a:prstGeom>
            <a:ln w="38100" cap="rnd" cmpd="sng">
              <a:solidFill>
                <a:srgbClr val="000000"/>
              </a:solidFill>
              <a:prstDash val="sysDot"/>
              <a:headEnd type="none" w="med" len="med"/>
              <a:tailEnd type="triangle" w="med" len="med"/>
            </a:ln>
          </p:spPr>
        </p:sp>
        <p:sp>
          <p:nvSpPr>
            <p:cNvPr id="85011" name="Line 16"/>
            <p:cNvSpPr/>
            <p:nvPr/>
          </p:nvSpPr>
          <p:spPr>
            <a:xfrm>
              <a:off x="4366" y="2016"/>
              <a:ext cx="0" cy="512"/>
            </a:xfrm>
            <a:prstGeom prst="line">
              <a:avLst/>
            </a:prstGeom>
            <a:ln w="38100" cap="flat" cmpd="sng">
              <a:solidFill>
                <a:srgbClr val="000000"/>
              </a:solidFill>
              <a:prstDash val="solid"/>
              <a:headEnd type="none" w="med" len="med"/>
              <a:tailEnd type="triangle" w="med" len="med"/>
            </a:ln>
          </p:spPr>
        </p:sp>
        <p:sp>
          <p:nvSpPr>
            <p:cNvPr id="85012" name="Text Box 17"/>
            <p:cNvSpPr txBox="1"/>
            <p:nvPr/>
          </p:nvSpPr>
          <p:spPr>
            <a:xfrm>
              <a:off x="1152" y="1248"/>
              <a:ext cx="771" cy="384"/>
            </a:xfrm>
            <a:prstGeom prst="rect">
              <a:avLst/>
            </a:prstGeom>
            <a:solidFill>
              <a:schemeClr val="bg1">
                <a:alpha val="50195"/>
              </a:schemeClr>
            </a:solidFill>
            <a:ln w="38100">
              <a:noFill/>
              <a:miter/>
            </a:ln>
          </p:spPr>
          <p:txBody>
            <a:bodyPr/>
            <a:lstStyle/>
            <a:p>
              <a:pPr algn="just" eaLnBrk="1" hangingPunct="1">
                <a:buNone/>
              </a:pPr>
              <a:r>
                <a:rPr lang="en-US" altLang="zh-CN" b="0" dirty="0">
                  <a:effectLst>
                    <a:outerShdw blurRad="38100" dist="38100" dir="2700000">
                      <a:srgbClr val="C0C0C0"/>
                    </a:outerShdw>
                  </a:effectLst>
                  <a:latin typeface="Times New Roman" panose="02020603050405020304" pitchFamily="18" charset="0"/>
                  <a:ea typeface="楷体_GB2312" pitchFamily="49" charset="-122"/>
                </a:rPr>
                <a:t>SLC</a:t>
              </a:r>
            </a:p>
          </p:txBody>
        </p:sp>
      </p:grpSp>
      <p:sp>
        <p:nvSpPr>
          <p:cNvPr id="419858" name="Rectangle 18"/>
          <p:cNvSpPr/>
          <p:nvPr/>
        </p:nvSpPr>
        <p:spPr>
          <a:xfrm>
            <a:off x="385763" y="2752725"/>
            <a:ext cx="8758238" cy="2260600"/>
          </a:xfrm>
          <a:prstGeom prst="rect">
            <a:avLst/>
          </a:prstGeom>
          <a:solidFill>
            <a:schemeClr val="bg1"/>
          </a:solid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删除异常</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假定某个学生本来只选修了</a:t>
            </a:r>
            <a:r>
              <a:rPr kumimoji="0" lang="en-US" altLang="zh-CN"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3</a:t>
            </a: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号课程这一门课。现在因身体不适，他连</a:t>
            </a:r>
            <a:r>
              <a:rPr kumimoji="0" lang="en-US" altLang="zh-CN"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3</a:t>
            </a: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号课程也不选修了。因课程号是键属性，此操作将导致该学生信息的整个元组都要删除。</a:t>
            </a:r>
          </a:p>
        </p:txBody>
      </p:sp>
      <p:sp>
        <p:nvSpPr>
          <p:cNvPr id="419859" name="Rectangle 19"/>
          <p:cNvSpPr/>
          <p:nvPr/>
        </p:nvSpPr>
        <p:spPr>
          <a:xfrm>
            <a:off x="379413" y="3328988"/>
            <a:ext cx="8758238" cy="2260600"/>
          </a:xfrm>
          <a:prstGeom prst="rect">
            <a:avLst/>
          </a:prstGeom>
          <a:solidFill>
            <a:schemeClr val="bg1"/>
          </a:solid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数据冗余度大</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如果一个学生选修了</a:t>
            </a:r>
            <a:r>
              <a:rPr kumimoji="0" lang="en-US" altLang="zh-CN"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10</a:t>
            </a: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门课程，那么他的</a:t>
            </a:r>
            <a:r>
              <a:rPr kumimoji="0" lang="en-US" altLang="zh-CN"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Sdept</a:t>
            </a: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和</a:t>
            </a:r>
            <a:r>
              <a:rPr kumimoji="0" lang="en-US" altLang="zh-CN"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Sloc</a:t>
            </a: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值就要重复存储了</a:t>
            </a:r>
            <a:r>
              <a:rPr kumimoji="0" lang="en-US" altLang="zh-CN"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10</a:t>
            </a: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次。</a:t>
            </a:r>
          </a:p>
        </p:txBody>
      </p:sp>
      <p:sp>
        <p:nvSpPr>
          <p:cNvPr id="419860" name="Rectangle 20"/>
          <p:cNvSpPr/>
          <p:nvPr/>
        </p:nvSpPr>
        <p:spPr>
          <a:xfrm>
            <a:off x="395288" y="3927475"/>
            <a:ext cx="8758238" cy="2260600"/>
          </a:xfrm>
          <a:prstGeom prst="rect">
            <a:avLst/>
          </a:prstGeom>
          <a:solidFill>
            <a:schemeClr val="bg1"/>
          </a:solid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修改复杂</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例如学生转系，在修改此学生元组的</a:t>
            </a:r>
            <a:r>
              <a:rPr kumimoji="0" lang="en-US" altLang="zh-CN"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Sdept</a:t>
            </a: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值的同时，还可能需要修改住处（</a:t>
            </a:r>
            <a:r>
              <a:rPr kumimoji="0" lang="en-US" altLang="zh-CN"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Sloc</a:t>
            </a: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）。如果这个学生选修了</a:t>
            </a:r>
            <a:r>
              <a:rPr kumimoji="0" lang="en-US" altLang="zh-CN"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K</a:t>
            </a: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门课，则必须无遗漏地修改</a:t>
            </a:r>
            <a:r>
              <a:rPr kumimoji="0" lang="en-US" altLang="zh-CN"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K</a:t>
            </a: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个元组中全部</a:t>
            </a:r>
            <a:r>
              <a:rPr kumimoji="0" lang="en-US" altLang="zh-CN"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Sdept</a:t>
            </a: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Sloc</a:t>
            </a: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信息。</a:t>
            </a:r>
          </a:p>
        </p:txBody>
      </p:sp>
      <p:sp>
        <p:nvSpPr>
          <p:cNvPr id="419861" name="Text Box 21"/>
          <p:cNvSpPr txBox="1">
            <a:spLocks noChangeArrowheads="1"/>
          </p:cNvSpPr>
          <p:nvPr/>
        </p:nvSpPr>
        <p:spPr bwMode="auto">
          <a:xfrm>
            <a:off x="2771775" y="5805488"/>
            <a:ext cx="4770438" cy="466725"/>
          </a:xfrm>
          <a:prstGeom prst="rect">
            <a:avLst/>
          </a:prstGeom>
          <a:solidFill>
            <a:srgbClr val="FFFFCC"/>
          </a:solidFill>
          <a:ln w="9525">
            <a:solidFill>
              <a:srgbClr val="FF9900"/>
            </a:solidFill>
            <a:miter lim="800000"/>
          </a:ln>
          <a:effectLst/>
        </p:spPr>
        <p:txBody>
          <a:bodyPr wrap="none">
            <a:spAutoFit/>
          </a:bodyPr>
          <a:lstStyle/>
          <a:p>
            <a:pPr marR="0" defTabSz="914400" eaLnBrk="1" hangingPunct="1">
              <a:buClrTx/>
              <a:buSzTx/>
              <a:buFontTx/>
              <a:buNone/>
              <a:defRPr/>
            </a:pPr>
            <a:r>
              <a:rPr kumimoji="0" lang="zh-CN" altLang="en-US" sz="2400" kern="1200" cap="none" spc="0" normalizeH="0" baseline="0" noProof="1">
                <a:solidFill>
                  <a:srgbClr val="FF0000"/>
                </a:solidFill>
                <a:effectLst>
                  <a:outerShdw blurRad="38100" dist="38100" dir="2700000">
                    <a:srgbClr val="C0C0C0"/>
                  </a:outerShdw>
                </a:effectLst>
                <a:latin typeface="Times New Roman" panose="02020603050405020304" pitchFamily="18" charset="0"/>
                <a:ea typeface="楷体_GB2312" pitchFamily="49" charset="-122"/>
                <a:cs typeface="+mn-cs"/>
              </a:rPr>
              <a:t>因此</a:t>
            </a:r>
            <a:r>
              <a:rPr kumimoji="0" lang="en-US" altLang="zh-CN" sz="2400" kern="1200" cap="none" spc="0" normalizeH="0" baseline="0" noProof="1">
                <a:solidFill>
                  <a:srgbClr val="FF0000"/>
                </a:solidFill>
                <a:effectLst>
                  <a:outerShdw blurRad="38100" dist="38100" dir="2700000">
                    <a:srgbClr val="C0C0C0"/>
                  </a:outerShdw>
                </a:effectLst>
                <a:latin typeface="Times New Roman" panose="02020603050405020304" pitchFamily="18" charset="0"/>
                <a:ea typeface="楷体_GB2312" pitchFamily="49" charset="-122"/>
                <a:cs typeface="+mn-cs"/>
              </a:rPr>
              <a:t>SLC</a:t>
            </a:r>
            <a:r>
              <a:rPr kumimoji="0" lang="zh-CN" altLang="en-US" sz="2400" kern="1200" cap="none" spc="0" normalizeH="0" baseline="0" noProof="1">
                <a:solidFill>
                  <a:srgbClr val="FF0000"/>
                </a:solidFill>
                <a:effectLst>
                  <a:outerShdw blurRad="38100" dist="38100" dir="2700000">
                    <a:srgbClr val="C0C0C0"/>
                  </a:outerShdw>
                </a:effectLst>
                <a:latin typeface="Times New Roman" panose="02020603050405020304" pitchFamily="18" charset="0"/>
                <a:ea typeface="楷体_GB2312" pitchFamily="49" charset="-122"/>
                <a:cs typeface="+mn-cs"/>
              </a:rPr>
              <a:t>不是一个好的关系模式！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19843">
                                            <p:txEl>
                                              <p:pRg st="1" end="1"/>
                                            </p:txEl>
                                          </p:spTgt>
                                        </p:tgtEl>
                                        <p:attrNameLst>
                                          <p:attrName>style.visibility</p:attrName>
                                        </p:attrNameLst>
                                      </p:cBhvr>
                                      <p:to>
                                        <p:strVal val="visible"/>
                                      </p:to>
                                    </p:set>
                                    <p:animEffect transition="in" filter="box(in)">
                                      <p:cBhvr>
                                        <p:cTn id="7" dur="500"/>
                                        <p:tgtEl>
                                          <p:spTgt spid="419843">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419843">
                                            <p:txEl>
                                              <p:pRg st="2" end="2"/>
                                            </p:txEl>
                                          </p:spTgt>
                                        </p:tgtEl>
                                        <p:attrNameLst>
                                          <p:attrName>style.visibility</p:attrName>
                                        </p:attrNameLst>
                                      </p:cBhvr>
                                      <p:to>
                                        <p:strVal val="visible"/>
                                      </p:to>
                                    </p:set>
                                    <p:animEffect transition="in" filter="box(in)">
                                      <p:cBhvr>
                                        <p:cTn id="10" dur="500"/>
                                        <p:tgtEl>
                                          <p:spTgt spid="41984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419858"/>
                                        </p:tgtEl>
                                        <p:attrNameLst>
                                          <p:attrName>style.visibility</p:attrName>
                                        </p:attrNameLst>
                                      </p:cBhvr>
                                      <p:to>
                                        <p:strVal val="visible"/>
                                      </p:to>
                                    </p:set>
                                    <p:animEffect transition="in" filter="box(in)">
                                      <p:cBhvr>
                                        <p:cTn id="15" dur="500"/>
                                        <p:tgtEl>
                                          <p:spTgt spid="419858"/>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419859"/>
                                        </p:tgtEl>
                                        <p:attrNameLst>
                                          <p:attrName>style.visibility</p:attrName>
                                        </p:attrNameLst>
                                      </p:cBhvr>
                                      <p:to>
                                        <p:strVal val="visible"/>
                                      </p:to>
                                    </p:set>
                                    <p:animEffect transition="in" filter="box(in)">
                                      <p:cBhvr>
                                        <p:cTn id="20" dur="500"/>
                                        <p:tgtEl>
                                          <p:spTgt spid="419859"/>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419860"/>
                                        </p:tgtEl>
                                        <p:attrNameLst>
                                          <p:attrName>style.visibility</p:attrName>
                                        </p:attrNameLst>
                                      </p:cBhvr>
                                      <p:to>
                                        <p:strVal val="visible"/>
                                      </p:to>
                                    </p:set>
                                    <p:animEffect transition="in" filter="box(in)">
                                      <p:cBhvr>
                                        <p:cTn id="25" dur="500"/>
                                        <p:tgtEl>
                                          <p:spTgt spid="419860"/>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419861"/>
                                        </p:tgtEl>
                                        <p:attrNameLst>
                                          <p:attrName>style.visibility</p:attrName>
                                        </p:attrNameLst>
                                      </p:cBhvr>
                                      <p:to>
                                        <p:strVal val="visible"/>
                                      </p:to>
                                    </p:set>
                                    <p:anim calcmode="lin" valueType="num">
                                      <p:cBhvr>
                                        <p:cTn id="30" dur="500" fill="hold"/>
                                        <p:tgtEl>
                                          <p:spTgt spid="419861"/>
                                        </p:tgtEl>
                                        <p:attrNameLst>
                                          <p:attrName>ppt_x</p:attrName>
                                        </p:attrNameLst>
                                      </p:cBhvr>
                                      <p:tavLst>
                                        <p:tav tm="0">
                                          <p:val>
                                            <p:strVal val="#ppt_x"/>
                                          </p:val>
                                        </p:tav>
                                        <p:tav tm="100000">
                                          <p:val>
                                            <p:strVal val="#ppt_x"/>
                                          </p:val>
                                        </p:tav>
                                      </p:tavLst>
                                    </p:anim>
                                    <p:anim calcmode="lin" valueType="num">
                                      <p:cBhvr>
                                        <p:cTn id="31" dur="500" fill="hold"/>
                                        <p:tgtEl>
                                          <p:spTgt spid="4198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58" grpId="0" animBg="1"/>
      <p:bldP spid="419859" grpId="0" animBg="1"/>
      <p:bldP spid="419860" grpId="0" animBg="1"/>
      <p:bldP spid="419861"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7" name="Rectangle 3"/>
          <p:cNvSpPr>
            <a:spLocks noGrp="1"/>
          </p:cNvSpPr>
          <p:nvPr>
            <p:ph type="subTitle" idx="1"/>
          </p:nvPr>
        </p:nvSpPr>
        <p:spPr>
          <a:xfrm>
            <a:off x="381000" y="1600200"/>
            <a:ext cx="865505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问题产生原因</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en-US" altLang="zh-CN"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Sdept</a:t>
            </a:r>
            <a:r>
              <a:rPr kumimoji="0" lang="zh-CN" altLang="en-US"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Sloc</a:t>
            </a:r>
            <a:r>
              <a:rPr kumimoji="0" lang="zh-CN" altLang="en-US"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部分函数依赖于候选码</a:t>
            </a:r>
            <a:r>
              <a:rPr kumimoji="0" lang="en-US" altLang="zh-CN"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(Sno, Cno)</a:t>
            </a:r>
          </a:p>
          <a:p>
            <a:pPr marL="742950" marR="0" lvl="1" indent="-285750" algn="l" defTabSz="914400" rtl="0" eaLnBrk="0" fontAlgn="base" latinLnBrk="0" hangingPunct="0">
              <a:lnSpc>
                <a:spcPct val="100000"/>
              </a:lnSpc>
              <a:spcBef>
                <a:spcPct val="20000"/>
              </a:spcBef>
              <a:spcAft>
                <a:spcPct val="0"/>
              </a:spcAft>
              <a:buClrTx/>
              <a:buSzTx/>
              <a:buFontTx/>
              <a:buChar char="–"/>
              <a:defRPr/>
            </a:pPr>
            <a:endParaRPr kumimoji="0" lang="en-US" altLang="zh-CN"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解决方法</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把关系模式</a:t>
            </a:r>
            <a:r>
              <a:rPr kumimoji="0" lang="en-US" altLang="zh-CN"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SLC(Sno, Sdept, Sloc, Cno, Grade)</a:t>
            </a:r>
            <a:r>
              <a:rPr kumimoji="0" lang="zh-CN" altLang="en-US"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分解为两个关系模式，以消除这些部分函数依赖：</a:t>
            </a:r>
          </a:p>
          <a:p>
            <a:pPr marL="742950" marR="0" lvl="1" indent="-285750" algn="l" defTabSz="914400" rtl="0" eaLnBrk="0" fontAlgn="base" latinLnBrk="0" hangingPunct="0">
              <a:lnSpc>
                <a:spcPct val="100000"/>
              </a:lnSpc>
              <a:spcBef>
                <a:spcPct val="20000"/>
              </a:spcBef>
              <a:spcAft>
                <a:spcPct val="0"/>
              </a:spcAft>
              <a:buClrTx/>
              <a:buSzTx/>
              <a:buFontTx/>
              <a:buNone/>
              <a:defRPr/>
            </a:pPr>
            <a:r>
              <a:rPr kumimoji="0" lang="en-US" altLang="zh-CN"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8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SC</a:t>
            </a:r>
            <a:r>
              <a:rPr kumimoji="0" lang="zh-CN" altLang="en-US" sz="28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Sno</a:t>
            </a:r>
            <a:r>
              <a:rPr kumimoji="0" lang="zh-CN" altLang="en-US" sz="28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8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Cno</a:t>
            </a:r>
            <a:r>
              <a:rPr kumimoji="0" lang="zh-CN" altLang="en-US" sz="28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8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Grade</a:t>
            </a:r>
            <a:r>
              <a:rPr kumimoji="0" lang="zh-CN" altLang="en-US" sz="28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zh-CN" altLang="en-US" sz="28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8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SL</a:t>
            </a:r>
            <a:r>
              <a:rPr kumimoji="0" lang="zh-CN" altLang="en-US" sz="28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Sno</a:t>
            </a:r>
            <a:r>
              <a:rPr kumimoji="0" lang="zh-CN" altLang="en-US" sz="28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8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Sdept</a:t>
            </a:r>
            <a:r>
              <a:rPr kumimoji="0" lang="zh-CN" altLang="en-US" sz="28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8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Sloc</a:t>
            </a:r>
            <a:r>
              <a:rPr kumimoji="0" lang="zh-CN" altLang="en-US" sz="28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p>
        </p:txBody>
      </p:sp>
      <p:grpSp>
        <p:nvGrpSpPr>
          <p:cNvPr id="86019" name="Group 4"/>
          <p:cNvGrpSpPr/>
          <p:nvPr/>
        </p:nvGrpSpPr>
        <p:grpSpPr>
          <a:xfrm>
            <a:off x="4572000" y="188913"/>
            <a:ext cx="4256088" cy="1952625"/>
            <a:chOff x="1152" y="1248"/>
            <a:chExt cx="3600" cy="1920"/>
          </a:xfrm>
        </p:grpSpPr>
        <p:sp>
          <p:nvSpPr>
            <p:cNvPr id="86020" name="Rectangle 5"/>
            <p:cNvSpPr/>
            <p:nvPr/>
          </p:nvSpPr>
          <p:spPr>
            <a:xfrm>
              <a:off x="2438" y="1376"/>
              <a:ext cx="1156" cy="1792"/>
            </a:xfrm>
            <a:prstGeom prst="rect">
              <a:avLst/>
            </a:prstGeom>
            <a:solidFill>
              <a:schemeClr val="bg1">
                <a:alpha val="50195"/>
              </a:schemeClr>
            </a:solidFill>
            <a:ln w="38100" cap="flat" cmpd="sng">
              <a:solidFill>
                <a:srgbClr val="000000"/>
              </a:solidFill>
              <a:prstDash val="solid"/>
              <a:miter/>
              <a:headEnd type="none" w="med" len="med"/>
              <a:tailEnd type="none" w="med" len="med"/>
            </a:ln>
          </p:spPr>
          <p:txBody>
            <a:bodyP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sp>
          <p:nvSpPr>
            <p:cNvPr id="86021" name="Text Box 6"/>
            <p:cNvSpPr txBox="1"/>
            <p:nvPr/>
          </p:nvSpPr>
          <p:spPr>
            <a:xfrm>
              <a:off x="2695" y="1632"/>
              <a:ext cx="643" cy="384"/>
            </a:xfrm>
            <a:prstGeom prst="rect">
              <a:avLst/>
            </a:prstGeom>
            <a:solidFill>
              <a:schemeClr val="bg1">
                <a:alpha val="50195"/>
              </a:schemeClr>
            </a:solidFill>
            <a:ln w="38100" cap="flat" cmpd="sng">
              <a:solidFill>
                <a:srgbClr val="000000"/>
              </a:solidFill>
              <a:prstDash val="solid"/>
              <a:miter/>
              <a:headEnd type="none" w="med" len="med"/>
              <a:tailEnd type="none" w="med" len="med"/>
            </a:ln>
          </p:spPr>
          <p:txBody>
            <a:bodyPr/>
            <a:lstStyle/>
            <a:p>
              <a:pPr algn="just" eaLnBrk="1" hangingPunct="1">
                <a:buNone/>
              </a:pPr>
              <a:r>
                <a:rPr lang="en-US" altLang="zh-CN" b="0" dirty="0">
                  <a:effectLst>
                    <a:outerShdw blurRad="38100" dist="38100" dir="2700000">
                      <a:srgbClr val="C0C0C0"/>
                    </a:outerShdw>
                  </a:effectLst>
                  <a:latin typeface="Times New Roman" panose="02020603050405020304" pitchFamily="18" charset="0"/>
                  <a:ea typeface="楷体_GB2312" pitchFamily="49" charset="-122"/>
                </a:rPr>
                <a:t>Sno</a:t>
              </a:r>
            </a:p>
          </p:txBody>
        </p:sp>
        <p:sp>
          <p:nvSpPr>
            <p:cNvPr id="86022" name="Text Box 7"/>
            <p:cNvSpPr txBox="1"/>
            <p:nvPr/>
          </p:nvSpPr>
          <p:spPr>
            <a:xfrm>
              <a:off x="2695" y="2528"/>
              <a:ext cx="643" cy="384"/>
            </a:xfrm>
            <a:prstGeom prst="rect">
              <a:avLst/>
            </a:prstGeom>
            <a:solidFill>
              <a:schemeClr val="bg1">
                <a:alpha val="50195"/>
              </a:schemeClr>
            </a:solidFill>
            <a:ln w="38100" cap="flat" cmpd="sng">
              <a:solidFill>
                <a:srgbClr val="000000"/>
              </a:solidFill>
              <a:prstDash val="solid"/>
              <a:miter/>
              <a:headEnd type="none" w="med" len="med"/>
              <a:tailEnd type="none" w="med" len="med"/>
            </a:ln>
          </p:spPr>
          <p:txBody>
            <a:bodyPr/>
            <a:lstStyle/>
            <a:p>
              <a:pPr algn="just" eaLnBrk="1" hangingPunct="1">
                <a:buNone/>
              </a:pPr>
              <a:r>
                <a:rPr lang="en-US" altLang="zh-CN" b="0" dirty="0">
                  <a:effectLst>
                    <a:outerShdw blurRad="38100" dist="38100" dir="2700000">
                      <a:srgbClr val="C0C0C0"/>
                    </a:outerShdw>
                  </a:effectLst>
                  <a:latin typeface="Times New Roman" panose="02020603050405020304" pitchFamily="18" charset="0"/>
                  <a:ea typeface="楷体_GB2312" pitchFamily="49" charset="-122"/>
                </a:rPr>
                <a:t>Cno</a:t>
              </a:r>
            </a:p>
          </p:txBody>
        </p:sp>
        <p:sp>
          <p:nvSpPr>
            <p:cNvPr id="86023" name="Text Box 8"/>
            <p:cNvSpPr txBox="1"/>
            <p:nvPr/>
          </p:nvSpPr>
          <p:spPr>
            <a:xfrm>
              <a:off x="1281" y="2144"/>
              <a:ext cx="771" cy="384"/>
            </a:xfrm>
            <a:prstGeom prst="rect">
              <a:avLst/>
            </a:prstGeom>
            <a:solidFill>
              <a:schemeClr val="bg1">
                <a:alpha val="50195"/>
              </a:schemeClr>
            </a:solidFill>
            <a:ln w="38100" cap="flat" cmpd="sng">
              <a:solidFill>
                <a:srgbClr val="000000"/>
              </a:solidFill>
              <a:prstDash val="solid"/>
              <a:miter/>
              <a:headEnd type="none" w="med" len="med"/>
              <a:tailEnd type="none" w="med" len="med"/>
            </a:ln>
          </p:spPr>
          <p:txBody>
            <a:bodyPr/>
            <a:lstStyle/>
            <a:p>
              <a:pPr algn="just" eaLnBrk="1" hangingPunct="1">
                <a:buNone/>
              </a:pPr>
              <a:r>
                <a:rPr lang="en-US" altLang="zh-CN" b="0" dirty="0">
                  <a:effectLst>
                    <a:outerShdw blurRad="38100" dist="38100" dir="2700000">
                      <a:srgbClr val="C0C0C0"/>
                    </a:outerShdw>
                  </a:effectLst>
                  <a:latin typeface="Times New Roman" panose="02020603050405020304" pitchFamily="18" charset="0"/>
                  <a:ea typeface="楷体_GB2312" pitchFamily="49" charset="-122"/>
                </a:rPr>
                <a:t>Grade</a:t>
              </a:r>
            </a:p>
          </p:txBody>
        </p:sp>
        <p:sp>
          <p:nvSpPr>
            <p:cNvPr id="86024" name="Text Box 9"/>
            <p:cNvSpPr txBox="1"/>
            <p:nvPr/>
          </p:nvSpPr>
          <p:spPr>
            <a:xfrm>
              <a:off x="3981" y="1632"/>
              <a:ext cx="771" cy="384"/>
            </a:xfrm>
            <a:prstGeom prst="rect">
              <a:avLst/>
            </a:prstGeom>
            <a:solidFill>
              <a:schemeClr val="bg1">
                <a:alpha val="50195"/>
              </a:schemeClr>
            </a:solidFill>
            <a:ln w="38100" cap="flat" cmpd="sng">
              <a:solidFill>
                <a:srgbClr val="000000"/>
              </a:solidFill>
              <a:prstDash val="solid"/>
              <a:miter/>
              <a:headEnd type="none" w="med" len="med"/>
              <a:tailEnd type="none" w="med" len="med"/>
            </a:ln>
          </p:spPr>
          <p:txBody>
            <a:bodyPr/>
            <a:lstStyle/>
            <a:p>
              <a:pPr algn="just" eaLnBrk="1" hangingPunct="1">
                <a:buNone/>
              </a:pPr>
              <a:r>
                <a:rPr lang="en-US" altLang="zh-CN" b="0" dirty="0">
                  <a:effectLst>
                    <a:outerShdw blurRad="38100" dist="38100" dir="2700000">
                      <a:srgbClr val="C0C0C0"/>
                    </a:outerShdw>
                  </a:effectLst>
                  <a:latin typeface="Times New Roman" panose="02020603050405020304" pitchFamily="18" charset="0"/>
                  <a:ea typeface="楷体_GB2312" pitchFamily="49" charset="-122"/>
                </a:rPr>
                <a:t>Sdept</a:t>
              </a:r>
            </a:p>
          </p:txBody>
        </p:sp>
        <p:sp>
          <p:nvSpPr>
            <p:cNvPr id="86025" name="Text Box 10"/>
            <p:cNvSpPr txBox="1"/>
            <p:nvPr/>
          </p:nvSpPr>
          <p:spPr>
            <a:xfrm>
              <a:off x="3981" y="2528"/>
              <a:ext cx="771" cy="384"/>
            </a:xfrm>
            <a:prstGeom prst="rect">
              <a:avLst/>
            </a:prstGeom>
            <a:solidFill>
              <a:schemeClr val="bg1">
                <a:alpha val="50195"/>
              </a:schemeClr>
            </a:solidFill>
            <a:ln w="38100" cap="flat" cmpd="sng">
              <a:solidFill>
                <a:srgbClr val="000000"/>
              </a:solidFill>
              <a:prstDash val="solid"/>
              <a:miter/>
              <a:headEnd type="none" w="med" len="med"/>
              <a:tailEnd type="none" w="med" len="med"/>
            </a:ln>
          </p:spPr>
          <p:txBody>
            <a:bodyPr/>
            <a:lstStyle/>
            <a:p>
              <a:pPr algn="just" eaLnBrk="1" hangingPunct="1">
                <a:buNone/>
              </a:pPr>
              <a:r>
                <a:rPr lang="en-US" altLang="zh-CN" b="0" dirty="0">
                  <a:effectLst>
                    <a:outerShdw blurRad="38100" dist="38100" dir="2700000">
                      <a:srgbClr val="C0C0C0"/>
                    </a:outerShdw>
                  </a:effectLst>
                  <a:latin typeface="Times New Roman" panose="02020603050405020304" pitchFamily="18" charset="0"/>
                  <a:ea typeface="楷体_GB2312" pitchFamily="49" charset="-122"/>
                </a:rPr>
                <a:t>Sloc</a:t>
              </a:r>
            </a:p>
          </p:txBody>
        </p:sp>
        <p:sp>
          <p:nvSpPr>
            <p:cNvPr id="86026" name="Line 11"/>
            <p:cNvSpPr/>
            <p:nvPr/>
          </p:nvSpPr>
          <p:spPr>
            <a:xfrm flipH="1">
              <a:off x="2052" y="2272"/>
              <a:ext cx="386" cy="0"/>
            </a:xfrm>
            <a:prstGeom prst="line">
              <a:avLst/>
            </a:prstGeom>
            <a:ln w="38100" cap="flat" cmpd="sng">
              <a:solidFill>
                <a:srgbClr val="000000"/>
              </a:solidFill>
              <a:prstDash val="solid"/>
              <a:headEnd type="none" w="med" len="med"/>
              <a:tailEnd type="triangle" w="med" len="med"/>
            </a:ln>
          </p:spPr>
        </p:sp>
        <p:sp>
          <p:nvSpPr>
            <p:cNvPr id="86027" name="Line 12"/>
            <p:cNvSpPr/>
            <p:nvPr/>
          </p:nvSpPr>
          <p:spPr>
            <a:xfrm>
              <a:off x="3338" y="1760"/>
              <a:ext cx="643" cy="0"/>
            </a:xfrm>
            <a:prstGeom prst="line">
              <a:avLst/>
            </a:prstGeom>
            <a:ln w="38100" cap="flat" cmpd="sng">
              <a:solidFill>
                <a:srgbClr val="000000"/>
              </a:solidFill>
              <a:prstDash val="solid"/>
              <a:headEnd type="none" w="med" len="med"/>
              <a:tailEnd type="triangle" w="med" len="med"/>
            </a:ln>
          </p:spPr>
        </p:sp>
        <p:sp>
          <p:nvSpPr>
            <p:cNvPr id="86028" name="Line 13"/>
            <p:cNvSpPr/>
            <p:nvPr/>
          </p:nvSpPr>
          <p:spPr>
            <a:xfrm>
              <a:off x="3338" y="1760"/>
              <a:ext cx="643" cy="896"/>
            </a:xfrm>
            <a:prstGeom prst="line">
              <a:avLst/>
            </a:prstGeom>
            <a:ln w="38100" cap="flat" cmpd="sng">
              <a:solidFill>
                <a:srgbClr val="000000"/>
              </a:solidFill>
              <a:prstDash val="solid"/>
              <a:headEnd type="none" w="med" len="med"/>
              <a:tailEnd type="triangle" w="med" len="med"/>
            </a:ln>
          </p:spPr>
        </p:sp>
        <p:sp>
          <p:nvSpPr>
            <p:cNvPr id="86029" name="Line 14"/>
            <p:cNvSpPr/>
            <p:nvPr/>
          </p:nvSpPr>
          <p:spPr>
            <a:xfrm flipV="1">
              <a:off x="3595" y="1888"/>
              <a:ext cx="386" cy="640"/>
            </a:xfrm>
            <a:prstGeom prst="line">
              <a:avLst/>
            </a:prstGeom>
            <a:ln w="38100" cap="flat" cmpd="sng">
              <a:solidFill>
                <a:srgbClr val="000000"/>
              </a:solidFill>
              <a:prstDash val="sysDot"/>
              <a:headEnd type="none" w="med" len="med"/>
              <a:tailEnd type="triangle" w="med" len="med"/>
            </a:ln>
          </p:spPr>
        </p:sp>
        <p:sp>
          <p:nvSpPr>
            <p:cNvPr id="86030" name="Line 15"/>
            <p:cNvSpPr/>
            <p:nvPr/>
          </p:nvSpPr>
          <p:spPr>
            <a:xfrm>
              <a:off x="3595" y="2528"/>
              <a:ext cx="386" cy="256"/>
            </a:xfrm>
            <a:prstGeom prst="line">
              <a:avLst/>
            </a:prstGeom>
            <a:ln w="38100" cap="rnd" cmpd="sng">
              <a:solidFill>
                <a:srgbClr val="000000"/>
              </a:solidFill>
              <a:prstDash val="sysDot"/>
              <a:headEnd type="none" w="med" len="med"/>
              <a:tailEnd type="triangle" w="med" len="med"/>
            </a:ln>
          </p:spPr>
        </p:sp>
        <p:sp>
          <p:nvSpPr>
            <p:cNvPr id="86031" name="Line 16"/>
            <p:cNvSpPr/>
            <p:nvPr/>
          </p:nvSpPr>
          <p:spPr>
            <a:xfrm>
              <a:off x="4366" y="2016"/>
              <a:ext cx="0" cy="512"/>
            </a:xfrm>
            <a:prstGeom prst="line">
              <a:avLst/>
            </a:prstGeom>
            <a:ln w="38100" cap="flat" cmpd="sng">
              <a:solidFill>
                <a:srgbClr val="000000"/>
              </a:solidFill>
              <a:prstDash val="solid"/>
              <a:headEnd type="none" w="med" len="med"/>
              <a:tailEnd type="triangle" w="med" len="med"/>
            </a:ln>
          </p:spPr>
        </p:sp>
        <p:sp>
          <p:nvSpPr>
            <p:cNvPr id="86032" name="Text Box 17"/>
            <p:cNvSpPr txBox="1"/>
            <p:nvPr/>
          </p:nvSpPr>
          <p:spPr>
            <a:xfrm>
              <a:off x="1152" y="1248"/>
              <a:ext cx="771" cy="384"/>
            </a:xfrm>
            <a:prstGeom prst="rect">
              <a:avLst/>
            </a:prstGeom>
            <a:solidFill>
              <a:schemeClr val="bg1">
                <a:alpha val="50195"/>
              </a:schemeClr>
            </a:solidFill>
            <a:ln w="38100">
              <a:noFill/>
              <a:miter/>
            </a:ln>
          </p:spPr>
          <p:txBody>
            <a:bodyPr/>
            <a:lstStyle/>
            <a:p>
              <a:pPr algn="just" eaLnBrk="1" hangingPunct="1">
                <a:buNone/>
              </a:pPr>
              <a:r>
                <a:rPr lang="en-US" altLang="zh-CN" b="0" dirty="0">
                  <a:effectLst>
                    <a:outerShdw blurRad="38100" dist="38100" dir="2700000">
                      <a:srgbClr val="C0C0C0"/>
                    </a:outerShdw>
                  </a:effectLst>
                  <a:latin typeface="Times New Roman" panose="02020603050405020304" pitchFamily="18" charset="0"/>
                  <a:ea typeface="楷体_GB2312" pitchFamily="49" charset="-122"/>
                </a:rPr>
                <a:t>SLC</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20867">
                                            <p:txEl>
                                              <p:pRg st="1" end="1"/>
                                            </p:txEl>
                                          </p:spTgt>
                                        </p:tgtEl>
                                        <p:attrNameLst>
                                          <p:attrName>style.visibility</p:attrName>
                                        </p:attrNameLst>
                                      </p:cBhvr>
                                      <p:to>
                                        <p:strVal val="visible"/>
                                      </p:to>
                                    </p:set>
                                    <p:animEffect transition="in" filter="box(in)">
                                      <p:cBhvr>
                                        <p:cTn id="7" dur="500"/>
                                        <p:tgtEl>
                                          <p:spTgt spid="42086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20867">
                                            <p:txEl>
                                              <p:pRg st="3" end="3"/>
                                            </p:txEl>
                                          </p:spTgt>
                                        </p:tgtEl>
                                        <p:attrNameLst>
                                          <p:attrName>style.visibility</p:attrName>
                                        </p:attrNameLst>
                                      </p:cBhvr>
                                      <p:to>
                                        <p:strVal val="visible"/>
                                      </p:to>
                                    </p:set>
                                    <p:animEffect transition="in" filter="box(in)">
                                      <p:cBhvr>
                                        <p:cTn id="12" dur="500"/>
                                        <p:tgtEl>
                                          <p:spTgt spid="420867">
                                            <p:txEl>
                                              <p:pRg st="3" end="3"/>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420867">
                                            <p:txEl>
                                              <p:pRg st="4" end="4"/>
                                            </p:txEl>
                                          </p:spTgt>
                                        </p:tgtEl>
                                        <p:attrNameLst>
                                          <p:attrName>style.visibility</p:attrName>
                                        </p:attrNameLst>
                                      </p:cBhvr>
                                      <p:to>
                                        <p:strVal val="visible"/>
                                      </p:to>
                                    </p:set>
                                    <p:animEffect transition="in" filter="box(in)">
                                      <p:cBhvr>
                                        <p:cTn id="15" dur="500"/>
                                        <p:tgtEl>
                                          <p:spTgt spid="420867">
                                            <p:txEl>
                                              <p:pRg st="4" end="4"/>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420867">
                                            <p:txEl>
                                              <p:pRg st="5" end="5"/>
                                            </p:txEl>
                                          </p:spTgt>
                                        </p:tgtEl>
                                        <p:attrNameLst>
                                          <p:attrName>style.visibility</p:attrName>
                                        </p:attrNameLst>
                                      </p:cBhvr>
                                      <p:to>
                                        <p:strVal val="visible"/>
                                      </p:to>
                                    </p:set>
                                    <p:animEffect transition="in" filter="box(in)">
                                      <p:cBhvr>
                                        <p:cTn id="18" dur="500"/>
                                        <p:tgtEl>
                                          <p:spTgt spid="420867">
                                            <p:txEl>
                                              <p:pRg st="5" end="5"/>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420867">
                                            <p:txEl>
                                              <p:pRg st="6" end="6"/>
                                            </p:txEl>
                                          </p:spTgt>
                                        </p:tgtEl>
                                        <p:attrNameLst>
                                          <p:attrName>style.visibility</p:attrName>
                                        </p:attrNameLst>
                                      </p:cBhvr>
                                      <p:to>
                                        <p:strVal val="visible"/>
                                      </p:to>
                                    </p:set>
                                    <p:animEffect transition="in" filter="box(in)">
                                      <p:cBhvr>
                                        <p:cTn id="21" dur="500"/>
                                        <p:tgtEl>
                                          <p:spTgt spid="42086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7042" name="Group 4"/>
          <p:cNvGrpSpPr/>
          <p:nvPr/>
        </p:nvGrpSpPr>
        <p:grpSpPr>
          <a:xfrm>
            <a:off x="1655763" y="266700"/>
            <a:ext cx="5715000" cy="3048000"/>
            <a:chOff x="1152" y="1248"/>
            <a:chExt cx="3600" cy="1920"/>
          </a:xfrm>
        </p:grpSpPr>
        <p:sp>
          <p:nvSpPr>
            <p:cNvPr id="87062" name="Rectangle 5"/>
            <p:cNvSpPr/>
            <p:nvPr/>
          </p:nvSpPr>
          <p:spPr>
            <a:xfrm>
              <a:off x="2438" y="1376"/>
              <a:ext cx="1157" cy="1792"/>
            </a:xfrm>
            <a:prstGeom prst="rect">
              <a:avLst/>
            </a:prstGeom>
            <a:noFill/>
            <a:ln w="38100" cap="flat" cmpd="sng">
              <a:solidFill>
                <a:srgbClr val="000000"/>
              </a:solidFill>
              <a:prstDash val="solid"/>
              <a:miter/>
              <a:headEnd type="none" w="med" len="med"/>
              <a:tailEnd type="none" w="med" len="med"/>
            </a:ln>
          </p:spPr>
          <p:txBody>
            <a:bodyP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sp>
          <p:nvSpPr>
            <p:cNvPr id="2" name="Text Box 6"/>
            <p:cNvSpPr txBox="1"/>
            <p:nvPr/>
          </p:nvSpPr>
          <p:spPr>
            <a:xfrm>
              <a:off x="2695" y="1632"/>
              <a:ext cx="643" cy="384"/>
            </a:xfrm>
            <a:prstGeom prst="rect">
              <a:avLst/>
            </a:prstGeom>
            <a:noFill/>
            <a:ln w="38100" cap="flat" cmpd="sng">
              <a:solidFill>
                <a:srgbClr val="000000"/>
              </a:solidFill>
              <a:prstDash val="solid"/>
              <a:miter/>
              <a:headEnd type="none" w="med" len="med"/>
              <a:tailEnd type="none" w="med" len="med"/>
            </a:ln>
          </p:spPr>
          <p:txBody>
            <a:bodyPr/>
            <a:lstStyle/>
            <a:p>
              <a:pPr algn="just" eaLnBrk="1" hangingPunct="1">
                <a:buNone/>
              </a:pPr>
              <a:r>
                <a:rPr lang="en-US" altLang="zh-CN" sz="2800" b="0" dirty="0">
                  <a:effectLst>
                    <a:outerShdw blurRad="38100" dist="38100" dir="2700000">
                      <a:srgbClr val="C0C0C0"/>
                    </a:outerShdw>
                  </a:effectLst>
                  <a:latin typeface="Times New Roman" panose="02020603050405020304" pitchFamily="18" charset="0"/>
                  <a:ea typeface="楷体_GB2312" pitchFamily="49" charset="-122"/>
                </a:rPr>
                <a:t>Sno</a:t>
              </a:r>
            </a:p>
          </p:txBody>
        </p:sp>
        <p:sp>
          <p:nvSpPr>
            <p:cNvPr id="87064" name="Text Box 7"/>
            <p:cNvSpPr txBox="1"/>
            <p:nvPr/>
          </p:nvSpPr>
          <p:spPr>
            <a:xfrm>
              <a:off x="2695" y="2528"/>
              <a:ext cx="643" cy="384"/>
            </a:xfrm>
            <a:prstGeom prst="rect">
              <a:avLst/>
            </a:prstGeom>
            <a:noFill/>
            <a:ln w="38100" cap="flat" cmpd="sng">
              <a:solidFill>
                <a:srgbClr val="000000"/>
              </a:solidFill>
              <a:prstDash val="solid"/>
              <a:miter/>
              <a:headEnd type="none" w="med" len="med"/>
              <a:tailEnd type="none" w="med" len="med"/>
            </a:ln>
          </p:spPr>
          <p:txBody>
            <a:bodyPr/>
            <a:lstStyle/>
            <a:p>
              <a:pPr algn="just" eaLnBrk="1" hangingPunct="1">
                <a:buNone/>
              </a:pPr>
              <a:r>
                <a:rPr lang="en-US" altLang="zh-CN" sz="2800" b="0" dirty="0">
                  <a:effectLst>
                    <a:outerShdw blurRad="38100" dist="38100" dir="2700000">
                      <a:srgbClr val="C0C0C0"/>
                    </a:outerShdw>
                  </a:effectLst>
                  <a:latin typeface="Times New Roman" panose="02020603050405020304" pitchFamily="18" charset="0"/>
                  <a:ea typeface="楷体_GB2312" pitchFamily="49" charset="-122"/>
                </a:rPr>
                <a:t>Cno</a:t>
              </a:r>
            </a:p>
          </p:txBody>
        </p:sp>
        <p:sp>
          <p:nvSpPr>
            <p:cNvPr id="87065" name="Text Box 8"/>
            <p:cNvSpPr txBox="1"/>
            <p:nvPr/>
          </p:nvSpPr>
          <p:spPr>
            <a:xfrm>
              <a:off x="1281" y="2144"/>
              <a:ext cx="771" cy="384"/>
            </a:xfrm>
            <a:prstGeom prst="rect">
              <a:avLst/>
            </a:prstGeom>
            <a:noFill/>
            <a:ln w="38100" cap="flat" cmpd="sng">
              <a:solidFill>
                <a:srgbClr val="000000"/>
              </a:solidFill>
              <a:prstDash val="solid"/>
              <a:miter/>
              <a:headEnd type="none" w="med" len="med"/>
              <a:tailEnd type="none" w="med" len="med"/>
            </a:ln>
          </p:spPr>
          <p:txBody>
            <a:bodyPr/>
            <a:lstStyle/>
            <a:p>
              <a:pPr algn="just" eaLnBrk="1" hangingPunct="1">
                <a:buNone/>
              </a:pPr>
              <a:r>
                <a:rPr lang="en-US" altLang="zh-CN" sz="2800" b="0" dirty="0">
                  <a:effectLst>
                    <a:outerShdw blurRad="38100" dist="38100" dir="2700000">
                      <a:srgbClr val="C0C0C0"/>
                    </a:outerShdw>
                  </a:effectLst>
                  <a:latin typeface="Times New Roman" panose="02020603050405020304" pitchFamily="18" charset="0"/>
                  <a:ea typeface="楷体_GB2312" pitchFamily="49" charset="-122"/>
                </a:rPr>
                <a:t>Grade</a:t>
              </a:r>
            </a:p>
          </p:txBody>
        </p:sp>
        <p:sp>
          <p:nvSpPr>
            <p:cNvPr id="87066" name="Text Box 9"/>
            <p:cNvSpPr txBox="1"/>
            <p:nvPr/>
          </p:nvSpPr>
          <p:spPr>
            <a:xfrm>
              <a:off x="3981" y="1632"/>
              <a:ext cx="771" cy="384"/>
            </a:xfrm>
            <a:prstGeom prst="rect">
              <a:avLst/>
            </a:prstGeom>
            <a:noFill/>
            <a:ln w="38100" cap="flat" cmpd="sng">
              <a:solidFill>
                <a:srgbClr val="000000"/>
              </a:solidFill>
              <a:prstDash val="solid"/>
              <a:miter/>
              <a:headEnd type="none" w="med" len="med"/>
              <a:tailEnd type="none" w="med" len="med"/>
            </a:ln>
          </p:spPr>
          <p:txBody>
            <a:bodyPr/>
            <a:lstStyle/>
            <a:p>
              <a:pPr algn="just" eaLnBrk="1" hangingPunct="1">
                <a:buNone/>
              </a:pPr>
              <a:r>
                <a:rPr lang="en-US" altLang="zh-CN" sz="2800" b="0" dirty="0">
                  <a:effectLst>
                    <a:outerShdw blurRad="38100" dist="38100" dir="2700000">
                      <a:srgbClr val="C0C0C0"/>
                    </a:outerShdw>
                  </a:effectLst>
                  <a:latin typeface="Times New Roman" panose="02020603050405020304" pitchFamily="18" charset="0"/>
                  <a:ea typeface="楷体_GB2312" pitchFamily="49" charset="-122"/>
                </a:rPr>
                <a:t>Sdept</a:t>
              </a:r>
            </a:p>
          </p:txBody>
        </p:sp>
        <p:sp>
          <p:nvSpPr>
            <p:cNvPr id="87067" name="Text Box 10"/>
            <p:cNvSpPr txBox="1"/>
            <p:nvPr/>
          </p:nvSpPr>
          <p:spPr>
            <a:xfrm>
              <a:off x="3981" y="2528"/>
              <a:ext cx="771" cy="384"/>
            </a:xfrm>
            <a:prstGeom prst="rect">
              <a:avLst/>
            </a:prstGeom>
            <a:noFill/>
            <a:ln w="38100" cap="flat" cmpd="sng">
              <a:solidFill>
                <a:srgbClr val="000000"/>
              </a:solidFill>
              <a:prstDash val="solid"/>
              <a:miter/>
              <a:headEnd type="none" w="med" len="med"/>
              <a:tailEnd type="none" w="med" len="med"/>
            </a:ln>
          </p:spPr>
          <p:txBody>
            <a:bodyPr/>
            <a:lstStyle/>
            <a:p>
              <a:pPr algn="just" eaLnBrk="1" hangingPunct="1">
                <a:buNone/>
              </a:pPr>
              <a:r>
                <a:rPr lang="en-US" altLang="zh-CN" sz="2800" b="0" dirty="0">
                  <a:effectLst>
                    <a:outerShdw blurRad="38100" dist="38100" dir="2700000">
                      <a:srgbClr val="C0C0C0"/>
                    </a:outerShdw>
                  </a:effectLst>
                  <a:latin typeface="Times New Roman" panose="02020603050405020304" pitchFamily="18" charset="0"/>
                  <a:ea typeface="楷体_GB2312" pitchFamily="49" charset="-122"/>
                </a:rPr>
                <a:t>Sloc</a:t>
              </a:r>
            </a:p>
          </p:txBody>
        </p:sp>
        <p:sp>
          <p:nvSpPr>
            <p:cNvPr id="87068" name="Line 11"/>
            <p:cNvSpPr/>
            <p:nvPr/>
          </p:nvSpPr>
          <p:spPr>
            <a:xfrm flipH="1">
              <a:off x="2052" y="2272"/>
              <a:ext cx="386" cy="0"/>
            </a:xfrm>
            <a:prstGeom prst="line">
              <a:avLst/>
            </a:prstGeom>
            <a:ln w="38100" cap="flat" cmpd="sng">
              <a:solidFill>
                <a:srgbClr val="000000"/>
              </a:solidFill>
              <a:prstDash val="solid"/>
              <a:headEnd type="none" w="med" len="med"/>
              <a:tailEnd type="triangle" w="med" len="med"/>
            </a:ln>
          </p:spPr>
        </p:sp>
        <p:sp>
          <p:nvSpPr>
            <p:cNvPr id="87069" name="Line 12"/>
            <p:cNvSpPr/>
            <p:nvPr/>
          </p:nvSpPr>
          <p:spPr>
            <a:xfrm>
              <a:off x="3338" y="1760"/>
              <a:ext cx="643" cy="0"/>
            </a:xfrm>
            <a:prstGeom prst="line">
              <a:avLst/>
            </a:prstGeom>
            <a:ln w="38100" cap="flat" cmpd="sng">
              <a:solidFill>
                <a:srgbClr val="000000"/>
              </a:solidFill>
              <a:prstDash val="solid"/>
              <a:headEnd type="none" w="med" len="med"/>
              <a:tailEnd type="triangle" w="med" len="med"/>
            </a:ln>
          </p:spPr>
        </p:sp>
        <p:sp>
          <p:nvSpPr>
            <p:cNvPr id="87070" name="Line 13"/>
            <p:cNvSpPr/>
            <p:nvPr/>
          </p:nvSpPr>
          <p:spPr>
            <a:xfrm>
              <a:off x="3338" y="1760"/>
              <a:ext cx="643" cy="896"/>
            </a:xfrm>
            <a:prstGeom prst="line">
              <a:avLst/>
            </a:prstGeom>
            <a:ln w="38100" cap="flat" cmpd="sng">
              <a:solidFill>
                <a:srgbClr val="000000"/>
              </a:solidFill>
              <a:prstDash val="solid"/>
              <a:headEnd type="none" w="med" len="med"/>
              <a:tailEnd type="triangle" w="med" len="med"/>
            </a:ln>
          </p:spPr>
        </p:sp>
        <p:sp>
          <p:nvSpPr>
            <p:cNvPr id="87071" name="Line 14"/>
            <p:cNvSpPr/>
            <p:nvPr/>
          </p:nvSpPr>
          <p:spPr>
            <a:xfrm flipV="1">
              <a:off x="3595" y="1888"/>
              <a:ext cx="386" cy="640"/>
            </a:xfrm>
            <a:prstGeom prst="line">
              <a:avLst/>
            </a:prstGeom>
            <a:ln w="38100" cap="flat" cmpd="sng">
              <a:solidFill>
                <a:srgbClr val="000000"/>
              </a:solidFill>
              <a:prstDash val="sysDot"/>
              <a:headEnd type="none" w="med" len="med"/>
              <a:tailEnd type="triangle" w="med" len="med"/>
            </a:ln>
          </p:spPr>
        </p:sp>
        <p:sp>
          <p:nvSpPr>
            <p:cNvPr id="87072" name="Line 15"/>
            <p:cNvSpPr/>
            <p:nvPr/>
          </p:nvSpPr>
          <p:spPr>
            <a:xfrm>
              <a:off x="3595" y="2528"/>
              <a:ext cx="386" cy="256"/>
            </a:xfrm>
            <a:prstGeom prst="line">
              <a:avLst/>
            </a:prstGeom>
            <a:ln w="38100" cap="rnd" cmpd="sng">
              <a:solidFill>
                <a:srgbClr val="000000"/>
              </a:solidFill>
              <a:prstDash val="sysDot"/>
              <a:headEnd type="none" w="med" len="med"/>
              <a:tailEnd type="triangle" w="med" len="med"/>
            </a:ln>
          </p:spPr>
        </p:sp>
        <p:sp>
          <p:nvSpPr>
            <p:cNvPr id="87073" name="Line 16"/>
            <p:cNvSpPr/>
            <p:nvPr/>
          </p:nvSpPr>
          <p:spPr>
            <a:xfrm>
              <a:off x="4366" y="2016"/>
              <a:ext cx="0" cy="512"/>
            </a:xfrm>
            <a:prstGeom prst="line">
              <a:avLst/>
            </a:prstGeom>
            <a:ln w="38100" cap="flat" cmpd="sng">
              <a:solidFill>
                <a:srgbClr val="000000"/>
              </a:solidFill>
              <a:prstDash val="solid"/>
              <a:headEnd type="none" w="med" len="med"/>
              <a:tailEnd type="triangle" w="med" len="med"/>
            </a:ln>
          </p:spPr>
        </p:sp>
        <p:sp>
          <p:nvSpPr>
            <p:cNvPr id="87074" name="Text Box 17"/>
            <p:cNvSpPr txBox="1"/>
            <p:nvPr/>
          </p:nvSpPr>
          <p:spPr>
            <a:xfrm>
              <a:off x="1152" y="1248"/>
              <a:ext cx="771" cy="384"/>
            </a:xfrm>
            <a:prstGeom prst="rect">
              <a:avLst/>
            </a:prstGeom>
            <a:noFill/>
            <a:ln w="38100">
              <a:noFill/>
              <a:miter/>
            </a:ln>
          </p:spPr>
          <p:txBody>
            <a:bodyPr/>
            <a:lstStyle/>
            <a:p>
              <a:pPr algn="just" eaLnBrk="1" hangingPunct="1">
                <a:buNone/>
              </a:pPr>
              <a:r>
                <a:rPr lang="en-US" altLang="zh-CN" sz="2800" b="0" dirty="0">
                  <a:effectLst>
                    <a:outerShdw blurRad="38100" dist="38100" dir="2700000">
                      <a:srgbClr val="C0C0C0"/>
                    </a:outerShdw>
                  </a:effectLst>
                  <a:latin typeface="Times New Roman" panose="02020603050405020304" pitchFamily="18" charset="0"/>
                  <a:ea typeface="楷体_GB2312" pitchFamily="49" charset="-122"/>
                </a:rPr>
                <a:t>SLC</a:t>
              </a:r>
            </a:p>
          </p:txBody>
        </p:sp>
      </p:grpSp>
      <p:sp>
        <p:nvSpPr>
          <p:cNvPr id="421906" name="Freeform 18"/>
          <p:cNvSpPr/>
          <p:nvPr/>
        </p:nvSpPr>
        <p:spPr>
          <a:xfrm>
            <a:off x="3779838" y="260350"/>
            <a:ext cx="4171950" cy="3282950"/>
          </a:xfrm>
          <a:custGeom>
            <a:avLst/>
            <a:gdLst/>
            <a:ahLst/>
            <a:cxnLst>
              <a:cxn ang="0">
                <a:pos x="52068" y="788951"/>
              </a:cxn>
              <a:cxn ang="0">
                <a:pos x="208272" y="397736"/>
              </a:cxn>
              <a:cxn ang="0">
                <a:pos x="754986" y="319493"/>
              </a:cxn>
              <a:cxn ang="0">
                <a:pos x="3644761" y="319493"/>
              </a:cxn>
              <a:cxn ang="0">
                <a:pos x="3913237" y="2234818"/>
              </a:cxn>
              <a:cxn ang="0">
                <a:pos x="3436489" y="3203077"/>
              </a:cxn>
              <a:cxn ang="0">
                <a:pos x="1978585" y="2710797"/>
              </a:cxn>
              <a:cxn ang="0">
                <a:pos x="1301700" y="1571382"/>
              </a:cxn>
              <a:cxn ang="0">
                <a:pos x="208272" y="1493139"/>
              </a:cxn>
              <a:cxn ang="0">
                <a:pos x="52068" y="788951"/>
              </a:cxn>
            </a:cxnLst>
            <a:rect l="0" t="0" r="0" b="0"/>
            <a:pathLst>
              <a:path w="2564" h="2014">
                <a:moveTo>
                  <a:pt x="32" y="484"/>
                </a:moveTo>
                <a:cubicBezTo>
                  <a:pt x="32" y="372"/>
                  <a:pt x="56" y="292"/>
                  <a:pt x="128" y="244"/>
                </a:cubicBezTo>
                <a:cubicBezTo>
                  <a:pt x="200" y="196"/>
                  <a:pt x="112" y="204"/>
                  <a:pt x="464" y="196"/>
                </a:cubicBezTo>
                <a:cubicBezTo>
                  <a:pt x="816" y="188"/>
                  <a:pt x="1916" y="0"/>
                  <a:pt x="2240" y="196"/>
                </a:cubicBezTo>
                <a:cubicBezTo>
                  <a:pt x="2564" y="392"/>
                  <a:pt x="2426" y="1076"/>
                  <a:pt x="2405" y="1371"/>
                </a:cubicBezTo>
                <a:cubicBezTo>
                  <a:pt x="2384" y="1666"/>
                  <a:pt x="2310" y="1916"/>
                  <a:pt x="2112" y="1965"/>
                </a:cubicBezTo>
                <a:cubicBezTo>
                  <a:pt x="1914" y="2014"/>
                  <a:pt x="1435" y="1830"/>
                  <a:pt x="1216" y="1663"/>
                </a:cubicBezTo>
                <a:cubicBezTo>
                  <a:pt x="997" y="1496"/>
                  <a:pt x="981" y="1088"/>
                  <a:pt x="800" y="964"/>
                </a:cubicBezTo>
                <a:cubicBezTo>
                  <a:pt x="619" y="840"/>
                  <a:pt x="256" y="996"/>
                  <a:pt x="128" y="916"/>
                </a:cubicBezTo>
                <a:cubicBezTo>
                  <a:pt x="0" y="836"/>
                  <a:pt x="32" y="596"/>
                  <a:pt x="32" y="484"/>
                </a:cubicBezTo>
                <a:close/>
              </a:path>
            </a:pathLst>
          </a:custGeom>
          <a:noFill/>
          <a:ln w="38100" cap="flat" cmpd="sng">
            <a:solidFill>
              <a:schemeClr val="hlink">
                <a:alpha val="100000"/>
              </a:schemeClr>
            </a:solidFill>
            <a:prstDash val="sysDot"/>
            <a:round/>
            <a:headEnd type="none" w="med" len="med"/>
            <a:tailEnd type="none" w="med" len="med"/>
          </a:ln>
        </p:spPr>
        <p:txBody>
          <a:bodyPr/>
          <a:lstStyle/>
          <a:p>
            <a:endParaRPr lang="zh-CN" altLang="en-US"/>
          </a:p>
        </p:txBody>
      </p:sp>
      <p:sp>
        <p:nvSpPr>
          <p:cNvPr id="421907" name="Freeform 19"/>
          <p:cNvSpPr/>
          <p:nvPr/>
        </p:nvSpPr>
        <p:spPr>
          <a:xfrm>
            <a:off x="1476375" y="595313"/>
            <a:ext cx="3997325" cy="2493962"/>
          </a:xfrm>
          <a:custGeom>
            <a:avLst/>
            <a:gdLst/>
            <a:ahLst/>
            <a:cxnLst>
              <a:cxn ang="0">
                <a:pos x="165100" y="1144587"/>
              </a:cxn>
              <a:cxn ang="0">
                <a:pos x="484188" y="585787"/>
              </a:cxn>
              <a:cxn ang="0">
                <a:pos x="3074988" y="52387"/>
              </a:cxn>
              <a:cxn ang="0">
                <a:pos x="3763963" y="273050"/>
              </a:cxn>
              <a:cxn ang="0">
                <a:pos x="3938588" y="1333500"/>
              </a:cxn>
              <a:cxn ang="0">
                <a:pos x="3997325" y="2016125"/>
              </a:cxn>
              <a:cxn ang="0">
                <a:pos x="3938588" y="2290762"/>
              </a:cxn>
              <a:cxn ang="0">
                <a:pos x="3879850" y="2422525"/>
              </a:cxn>
              <a:cxn ang="0">
                <a:pos x="3924300" y="2392362"/>
              </a:cxn>
              <a:cxn ang="0">
                <a:pos x="3952875" y="2378075"/>
              </a:cxn>
              <a:cxn ang="0">
                <a:pos x="3763963" y="2465387"/>
              </a:cxn>
              <a:cxn ang="0">
                <a:pos x="3676650" y="2451100"/>
              </a:cxn>
              <a:cxn ang="0">
                <a:pos x="2574925" y="2465387"/>
              </a:cxn>
              <a:cxn ang="0">
                <a:pos x="1195388" y="2276475"/>
              </a:cxn>
              <a:cxn ang="0">
                <a:pos x="396875" y="1884362"/>
              </a:cxn>
              <a:cxn ang="0">
                <a:pos x="207963" y="1550987"/>
              </a:cxn>
              <a:cxn ang="0">
                <a:pos x="165100" y="1333500"/>
              </a:cxn>
              <a:cxn ang="0">
                <a:pos x="165100" y="1144587"/>
              </a:cxn>
            </a:cxnLst>
            <a:rect l="0" t="0" r="0" b="0"/>
            <a:pathLst>
              <a:path w="2518" h="1571">
                <a:moveTo>
                  <a:pt x="104" y="721"/>
                </a:moveTo>
                <a:cubicBezTo>
                  <a:pt x="132" y="641"/>
                  <a:pt x="0" y="484"/>
                  <a:pt x="305" y="369"/>
                </a:cubicBezTo>
                <a:cubicBezTo>
                  <a:pt x="610" y="254"/>
                  <a:pt x="1593" y="66"/>
                  <a:pt x="1937" y="33"/>
                </a:cubicBezTo>
                <a:cubicBezTo>
                  <a:pt x="2281" y="0"/>
                  <a:pt x="2280" y="38"/>
                  <a:pt x="2371" y="172"/>
                </a:cubicBezTo>
                <a:cubicBezTo>
                  <a:pt x="2462" y="306"/>
                  <a:pt x="2456" y="657"/>
                  <a:pt x="2481" y="840"/>
                </a:cubicBezTo>
                <a:cubicBezTo>
                  <a:pt x="2506" y="1023"/>
                  <a:pt x="2518" y="1170"/>
                  <a:pt x="2518" y="1270"/>
                </a:cubicBezTo>
                <a:cubicBezTo>
                  <a:pt x="2518" y="1370"/>
                  <a:pt x="2493" y="1400"/>
                  <a:pt x="2481" y="1443"/>
                </a:cubicBezTo>
                <a:cubicBezTo>
                  <a:pt x="2469" y="1486"/>
                  <a:pt x="2445" y="1515"/>
                  <a:pt x="2444" y="1526"/>
                </a:cubicBezTo>
                <a:cubicBezTo>
                  <a:pt x="2443" y="1537"/>
                  <a:pt x="2464" y="1512"/>
                  <a:pt x="2472" y="1507"/>
                </a:cubicBezTo>
                <a:cubicBezTo>
                  <a:pt x="2480" y="1502"/>
                  <a:pt x="2507" y="1490"/>
                  <a:pt x="2490" y="1498"/>
                </a:cubicBezTo>
                <a:cubicBezTo>
                  <a:pt x="2473" y="1506"/>
                  <a:pt x="2400" y="1545"/>
                  <a:pt x="2371" y="1553"/>
                </a:cubicBezTo>
                <a:cubicBezTo>
                  <a:pt x="2342" y="1561"/>
                  <a:pt x="2441" y="1544"/>
                  <a:pt x="2316" y="1544"/>
                </a:cubicBezTo>
                <a:cubicBezTo>
                  <a:pt x="2191" y="1544"/>
                  <a:pt x="1883" y="1571"/>
                  <a:pt x="1622" y="1553"/>
                </a:cubicBezTo>
                <a:cubicBezTo>
                  <a:pt x="1361" y="1535"/>
                  <a:pt x="982" y="1495"/>
                  <a:pt x="753" y="1434"/>
                </a:cubicBezTo>
                <a:cubicBezTo>
                  <a:pt x="524" y="1373"/>
                  <a:pt x="354" y="1263"/>
                  <a:pt x="250" y="1187"/>
                </a:cubicBezTo>
                <a:cubicBezTo>
                  <a:pt x="146" y="1111"/>
                  <a:pt x="155" y="1035"/>
                  <a:pt x="131" y="977"/>
                </a:cubicBezTo>
                <a:cubicBezTo>
                  <a:pt x="107" y="919"/>
                  <a:pt x="108" y="883"/>
                  <a:pt x="104" y="840"/>
                </a:cubicBezTo>
                <a:cubicBezTo>
                  <a:pt x="100" y="797"/>
                  <a:pt x="104" y="746"/>
                  <a:pt x="104" y="721"/>
                </a:cubicBezTo>
                <a:close/>
              </a:path>
            </a:pathLst>
          </a:custGeom>
          <a:noFill/>
          <a:ln w="38100" cap="flat" cmpd="sng">
            <a:solidFill>
              <a:srgbClr val="FF0000">
                <a:alpha val="100000"/>
              </a:srgbClr>
            </a:solidFill>
            <a:prstDash val="sysDot"/>
            <a:round/>
            <a:headEnd type="none" w="med" len="med"/>
            <a:tailEnd type="none" w="med" len="med"/>
          </a:ln>
        </p:spPr>
        <p:txBody>
          <a:bodyPr/>
          <a:lstStyle/>
          <a:p>
            <a:endParaRPr lang="zh-CN" altLang="en-US"/>
          </a:p>
        </p:txBody>
      </p:sp>
      <p:sp>
        <p:nvSpPr>
          <p:cNvPr id="421908" name="Text Box 20"/>
          <p:cNvSpPr txBox="1"/>
          <p:nvPr/>
        </p:nvSpPr>
        <p:spPr>
          <a:xfrm>
            <a:off x="539750" y="3284538"/>
            <a:ext cx="2022475" cy="457200"/>
          </a:xfrm>
          <a:prstGeom prst="rect">
            <a:avLst/>
          </a:prstGeom>
          <a:noFill/>
          <a:ln w="9525">
            <a:noFill/>
            <a:miter/>
          </a:ln>
        </p:spPr>
        <p:txBody>
          <a:bodyPr wrap="none">
            <a:spAutoFit/>
          </a:bodyPr>
          <a:lstStyle/>
          <a:p>
            <a:pPr marR="0" defTabSz="914400" eaLnBrk="1" hangingPunct="1">
              <a:buClrTx/>
              <a:buSzTx/>
              <a:buFontTx/>
              <a:buNone/>
              <a:defRPr/>
            </a:pPr>
            <a:r>
              <a:rPr kumimoji="0" lang="zh-CN" altLang="en-US" sz="24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函数依赖关系</a:t>
            </a:r>
          </a:p>
        </p:txBody>
      </p:sp>
      <p:grpSp>
        <p:nvGrpSpPr>
          <p:cNvPr id="421909" name="Group 21"/>
          <p:cNvGrpSpPr/>
          <p:nvPr/>
        </p:nvGrpSpPr>
        <p:grpSpPr>
          <a:xfrm>
            <a:off x="1358900" y="4035425"/>
            <a:ext cx="2971800" cy="1860550"/>
            <a:chOff x="720" y="2112"/>
            <a:chExt cx="2112" cy="1248"/>
          </a:xfrm>
        </p:grpSpPr>
        <p:sp>
          <p:nvSpPr>
            <p:cNvPr id="87056" name="Rectangle 22"/>
            <p:cNvSpPr/>
            <p:nvPr/>
          </p:nvSpPr>
          <p:spPr>
            <a:xfrm>
              <a:off x="1831" y="2112"/>
              <a:ext cx="1001" cy="1248"/>
            </a:xfrm>
            <a:prstGeom prst="rect">
              <a:avLst/>
            </a:prstGeom>
            <a:noFill/>
            <a:ln w="38100" cap="flat" cmpd="sng">
              <a:solidFill>
                <a:srgbClr val="000000"/>
              </a:solidFill>
              <a:prstDash val="solid"/>
              <a:miter/>
              <a:headEnd type="none" w="med" len="med"/>
              <a:tailEnd type="none" w="med" len="med"/>
            </a:ln>
          </p:spPr>
          <p:txBody>
            <a:bodyP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sp>
          <p:nvSpPr>
            <p:cNvPr id="87057" name="Text Box 23"/>
            <p:cNvSpPr txBox="1"/>
            <p:nvPr/>
          </p:nvSpPr>
          <p:spPr>
            <a:xfrm>
              <a:off x="2054" y="2290"/>
              <a:ext cx="556" cy="268"/>
            </a:xfrm>
            <a:prstGeom prst="rect">
              <a:avLst/>
            </a:prstGeom>
            <a:noFill/>
            <a:ln w="38100" cap="flat" cmpd="sng">
              <a:solidFill>
                <a:srgbClr val="000000"/>
              </a:solidFill>
              <a:prstDash val="solid"/>
              <a:miter/>
              <a:headEnd type="none" w="med" len="med"/>
              <a:tailEnd type="none" w="med" len="med"/>
            </a:ln>
          </p:spPr>
          <p:txBody>
            <a:bodyPr/>
            <a:lstStyle/>
            <a:p>
              <a:pPr algn="just" eaLnBrk="1" hangingPunct="1">
                <a:buNone/>
              </a:pPr>
              <a:r>
                <a:rPr lang="en-US" altLang="zh-CN" b="0" dirty="0">
                  <a:effectLst>
                    <a:outerShdw blurRad="38100" dist="38100" dir="2700000">
                      <a:srgbClr val="C0C0C0"/>
                    </a:outerShdw>
                  </a:effectLst>
                  <a:latin typeface="Times New Roman" panose="02020603050405020304" pitchFamily="18" charset="0"/>
                  <a:ea typeface="楷体_GB2312" pitchFamily="49" charset="-122"/>
                </a:rPr>
                <a:t>Sno</a:t>
              </a:r>
            </a:p>
          </p:txBody>
        </p:sp>
        <p:sp>
          <p:nvSpPr>
            <p:cNvPr id="87058" name="Text Box 24"/>
            <p:cNvSpPr txBox="1"/>
            <p:nvPr/>
          </p:nvSpPr>
          <p:spPr>
            <a:xfrm>
              <a:off x="2054" y="2914"/>
              <a:ext cx="556" cy="268"/>
            </a:xfrm>
            <a:prstGeom prst="rect">
              <a:avLst/>
            </a:prstGeom>
            <a:noFill/>
            <a:ln w="38100" cap="flat" cmpd="sng">
              <a:solidFill>
                <a:srgbClr val="000000"/>
              </a:solidFill>
              <a:prstDash val="solid"/>
              <a:miter/>
              <a:headEnd type="none" w="med" len="med"/>
              <a:tailEnd type="none" w="med" len="med"/>
            </a:ln>
          </p:spPr>
          <p:txBody>
            <a:bodyPr/>
            <a:lstStyle/>
            <a:p>
              <a:pPr algn="just" eaLnBrk="1" hangingPunct="1">
                <a:buNone/>
              </a:pPr>
              <a:r>
                <a:rPr lang="en-US" altLang="zh-CN" b="0" dirty="0">
                  <a:effectLst>
                    <a:outerShdw blurRad="38100" dist="38100" dir="2700000">
                      <a:srgbClr val="C0C0C0"/>
                    </a:outerShdw>
                  </a:effectLst>
                  <a:latin typeface="Times New Roman" panose="02020603050405020304" pitchFamily="18" charset="0"/>
                  <a:ea typeface="楷体_GB2312" pitchFamily="49" charset="-122"/>
                </a:rPr>
                <a:t>Cno</a:t>
              </a:r>
            </a:p>
          </p:txBody>
        </p:sp>
        <p:sp>
          <p:nvSpPr>
            <p:cNvPr id="87059" name="Text Box 25"/>
            <p:cNvSpPr txBox="1"/>
            <p:nvPr/>
          </p:nvSpPr>
          <p:spPr>
            <a:xfrm>
              <a:off x="832" y="2647"/>
              <a:ext cx="667" cy="267"/>
            </a:xfrm>
            <a:prstGeom prst="rect">
              <a:avLst/>
            </a:prstGeom>
            <a:noFill/>
            <a:ln w="38100" cap="flat" cmpd="sng">
              <a:solidFill>
                <a:srgbClr val="000000"/>
              </a:solidFill>
              <a:prstDash val="solid"/>
              <a:miter/>
              <a:headEnd type="none" w="med" len="med"/>
              <a:tailEnd type="none" w="med" len="med"/>
            </a:ln>
          </p:spPr>
          <p:txBody>
            <a:bodyPr/>
            <a:lstStyle/>
            <a:p>
              <a:pPr algn="just" eaLnBrk="1" hangingPunct="1">
                <a:buNone/>
              </a:pPr>
              <a:r>
                <a:rPr lang="en-US" altLang="zh-CN" b="0" dirty="0">
                  <a:effectLst>
                    <a:outerShdw blurRad="38100" dist="38100" dir="2700000">
                      <a:srgbClr val="C0C0C0"/>
                    </a:outerShdw>
                  </a:effectLst>
                  <a:latin typeface="Times New Roman" panose="02020603050405020304" pitchFamily="18" charset="0"/>
                  <a:ea typeface="楷体_GB2312" pitchFamily="49" charset="-122"/>
                </a:rPr>
                <a:t>Grade</a:t>
              </a:r>
            </a:p>
          </p:txBody>
        </p:sp>
        <p:sp>
          <p:nvSpPr>
            <p:cNvPr id="87060" name="Line 26"/>
            <p:cNvSpPr/>
            <p:nvPr/>
          </p:nvSpPr>
          <p:spPr>
            <a:xfrm flipH="1">
              <a:off x="1498" y="2736"/>
              <a:ext cx="333" cy="0"/>
            </a:xfrm>
            <a:prstGeom prst="line">
              <a:avLst/>
            </a:prstGeom>
            <a:ln w="38100" cap="flat" cmpd="sng">
              <a:solidFill>
                <a:srgbClr val="000000"/>
              </a:solidFill>
              <a:prstDash val="solid"/>
              <a:headEnd type="none" w="med" len="med"/>
              <a:tailEnd type="triangle" w="med" len="med"/>
            </a:ln>
          </p:spPr>
        </p:sp>
        <p:sp>
          <p:nvSpPr>
            <p:cNvPr id="87061" name="Text Box 27"/>
            <p:cNvSpPr txBox="1"/>
            <p:nvPr/>
          </p:nvSpPr>
          <p:spPr>
            <a:xfrm>
              <a:off x="720" y="2112"/>
              <a:ext cx="556" cy="267"/>
            </a:xfrm>
            <a:prstGeom prst="rect">
              <a:avLst/>
            </a:prstGeom>
            <a:noFill/>
            <a:ln w="38100">
              <a:noFill/>
              <a:miter/>
            </a:ln>
          </p:spPr>
          <p:txBody>
            <a:bodyPr/>
            <a:lstStyle/>
            <a:p>
              <a:pPr algn="just" eaLnBrk="1" hangingPunct="1">
                <a:buNone/>
              </a:pPr>
              <a:r>
                <a:rPr lang="en-US" altLang="zh-CN" b="0" dirty="0">
                  <a:effectLst>
                    <a:outerShdw blurRad="38100" dist="38100" dir="2700000">
                      <a:srgbClr val="C0C0C0"/>
                    </a:outerShdw>
                  </a:effectLst>
                  <a:latin typeface="Times New Roman" panose="02020603050405020304" pitchFamily="18" charset="0"/>
                  <a:ea typeface="楷体_GB2312" pitchFamily="49" charset="-122"/>
                </a:rPr>
                <a:t>SC</a:t>
              </a:r>
            </a:p>
          </p:txBody>
        </p:sp>
      </p:grpSp>
      <p:grpSp>
        <p:nvGrpSpPr>
          <p:cNvPr id="421916" name="Group 28"/>
          <p:cNvGrpSpPr/>
          <p:nvPr/>
        </p:nvGrpSpPr>
        <p:grpSpPr>
          <a:xfrm>
            <a:off x="5473700" y="3730625"/>
            <a:ext cx="2770188" cy="2219325"/>
            <a:chOff x="3312" y="1920"/>
            <a:chExt cx="1968" cy="1488"/>
          </a:xfrm>
        </p:grpSpPr>
        <p:sp>
          <p:nvSpPr>
            <p:cNvPr id="3" name="Text Box 29"/>
            <p:cNvSpPr txBox="1"/>
            <p:nvPr/>
          </p:nvSpPr>
          <p:spPr>
            <a:xfrm>
              <a:off x="3312" y="1920"/>
              <a:ext cx="695" cy="373"/>
            </a:xfrm>
            <a:prstGeom prst="rect">
              <a:avLst/>
            </a:prstGeom>
            <a:noFill/>
            <a:ln w="38100">
              <a:noFill/>
              <a:miter/>
            </a:ln>
          </p:spPr>
          <p:txBody>
            <a:bodyPr/>
            <a:lstStyle/>
            <a:p>
              <a:pPr algn="just" eaLnBrk="1" hangingPunct="1">
                <a:buNone/>
              </a:pPr>
              <a:r>
                <a:rPr lang="en-US" altLang="zh-CN" b="0" dirty="0">
                  <a:effectLst>
                    <a:outerShdw blurRad="38100" dist="38100" dir="2700000">
                      <a:srgbClr val="C0C0C0"/>
                    </a:outerShdw>
                  </a:effectLst>
                  <a:latin typeface="Times New Roman" panose="02020603050405020304" pitchFamily="18" charset="0"/>
                  <a:ea typeface="楷体_GB2312" pitchFamily="49" charset="-122"/>
                </a:rPr>
                <a:t>SL</a:t>
              </a:r>
            </a:p>
          </p:txBody>
        </p:sp>
        <p:sp>
          <p:nvSpPr>
            <p:cNvPr id="4" name="Text Box 30"/>
            <p:cNvSpPr txBox="1"/>
            <p:nvPr/>
          </p:nvSpPr>
          <p:spPr>
            <a:xfrm>
              <a:off x="3428" y="2541"/>
              <a:ext cx="579" cy="371"/>
            </a:xfrm>
            <a:prstGeom prst="rect">
              <a:avLst/>
            </a:prstGeom>
            <a:noFill/>
            <a:ln w="38100" cap="flat" cmpd="sng">
              <a:solidFill>
                <a:srgbClr val="000000"/>
              </a:solidFill>
              <a:prstDash val="solid"/>
              <a:miter/>
              <a:headEnd type="none" w="med" len="med"/>
              <a:tailEnd type="none" w="med" len="med"/>
            </a:ln>
          </p:spPr>
          <p:txBody>
            <a:bodyPr/>
            <a:lstStyle/>
            <a:p>
              <a:pPr algn="just" eaLnBrk="1" hangingPunct="1">
                <a:buNone/>
              </a:pPr>
              <a:r>
                <a:rPr lang="en-US" altLang="zh-CN" b="0" dirty="0">
                  <a:effectLst>
                    <a:outerShdw blurRad="38100" dist="38100" dir="2700000">
                      <a:srgbClr val="C0C0C0"/>
                    </a:outerShdw>
                  </a:effectLst>
                  <a:latin typeface="Times New Roman" panose="02020603050405020304" pitchFamily="18" charset="0"/>
                  <a:ea typeface="楷体_GB2312" pitchFamily="49" charset="-122"/>
                </a:rPr>
                <a:t>Sno</a:t>
              </a:r>
            </a:p>
          </p:txBody>
        </p:sp>
        <p:sp>
          <p:nvSpPr>
            <p:cNvPr id="5" name="Text Box 31"/>
            <p:cNvSpPr txBox="1"/>
            <p:nvPr/>
          </p:nvSpPr>
          <p:spPr>
            <a:xfrm>
              <a:off x="4585" y="2168"/>
              <a:ext cx="695" cy="373"/>
            </a:xfrm>
            <a:prstGeom prst="rect">
              <a:avLst/>
            </a:prstGeom>
            <a:noFill/>
            <a:ln w="38100" cap="flat" cmpd="sng">
              <a:solidFill>
                <a:srgbClr val="000000"/>
              </a:solidFill>
              <a:prstDash val="solid"/>
              <a:miter/>
              <a:headEnd type="none" w="med" len="med"/>
              <a:tailEnd type="none" w="med" len="med"/>
            </a:ln>
          </p:spPr>
          <p:txBody>
            <a:bodyPr/>
            <a:lstStyle/>
            <a:p>
              <a:pPr algn="just" eaLnBrk="1" hangingPunct="1">
                <a:buNone/>
              </a:pPr>
              <a:r>
                <a:rPr lang="en-US" altLang="zh-CN" b="0" dirty="0">
                  <a:effectLst>
                    <a:outerShdw blurRad="38100" dist="38100" dir="2700000">
                      <a:srgbClr val="C0C0C0"/>
                    </a:outerShdw>
                  </a:effectLst>
                  <a:latin typeface="Times New Roman" panose="02020603050405020304" pitchFamily="18" charset="0"/>
                  <a:ea typeface="楷体_GB2312" pitchFamily="49" charset="-122"/>
                </a:rPr>
                <a:t>Sdept</a:t>
              </a:r>
            </a:p>
          </p:txBody>
        </p:sp>
        <p:sp>
          <p:nvSpPr>
            <p:cNvPr id="6" name="Text Box 32"/>
            <p:cNvSpPr txBox="1"/>
            <p:nvPr/>
          </p:nvSpPr>
          <p:spPr>
            <a:xfrm>
              <a:off x="4585" y="3037"/>
              <a:ext cx="695" cy="371"/>
            </a:xfrm>
            <a:prstGeom prst="rect">
              <a:avLst/>
            </a:prstGeom>
            <a:noFill/>
            <a:ln w="38100" cap="flat" cmpd="sng">
              <a:solidFill>
                <a:srgbClr val="000000"/>
              </a:solidFill>
              <a:prstDash val="solid"/>
              <a:miter/>
              <a:headEnd type="none" w="med" len="med"/>
              <a:tailEnd type="none" w="med" len="med"/>
            </a:ln>
          </p:spPr>
          <p:txBody>
            <a:bodyPr/>
            <a:lstStyle/>
            <a:p>
              <a:pPr algn="just" eaLnBrk="1" hangingPunct="1">
                <a:buNone/>
              </a:pPr>
              <a:r>
                <a:rPr lang="en-US" altLang="zh-CN" b="0" dirty="0">
                  <a:effectLst>
                    <a:outerShdw blurRad="38100" dist="38100" dir="2700000">
                      <a:srgbClr val="C0C0C0"/>
                    </a:outerShdw>
                  </a:effectLst>
                  <a:latin typeface="Times New Roman" panose="02020603050405020304" pitchFamily="18" charset="0"/>
                  <a:ea typeface="楷体_GB2312" pitchFamily="49" charset="-122"/>
                </a:rPr>
                <a:t>Sloc</a:t>
              </a:r>
            </a:p>
          </p:txBody>
        </p:sp>
        <p:sp>
          <p:nvSpPr>
            <p:cNvPr id="87054" name="Line 33"/>
            <p:cNvSpPr/>
            <p:nvPr/>
          </p:nvSpPr>
          <p:spPr>
            <a:xfrm flipV="1">
              <a:off x="4007" y="2292"/>
              <a:ext cx="578" cy="372"/>
            </a:xfrm>
            <a:prstGeom prst="line">
              <a:avLst/>
            </a:prstGeom>
            <a:ln w="38100" cap="flat" cmpd="sng">
              <a:solidFill>
                <a:srgbClr val="000000"/>
              </a:solidFill>
              <a:prstDash val="solid"/>
              <a:headEnd type="none" w="med" len="med"/>
              <a:tailEnd type="triangle" w="med" len="med"/>
            </a:ln>
          </p:spPr>
        </p:sp>
        <p:sp>
          <p:nvSpPr>
            <p:cNvPr id="87055" name="Line 34"/>
            <p:cNvSpPr/>
            <p:nvPr/>
          </p:nvSpPr>
          <p:spPr>
            <a:xfrm>
              <a:off x="4007" y="2788"/>
              <a:ext cx="578" cy="372"/>
            </a:xfrm>
            <a:prstGeom prst="line">
              <a:avLst/>
            </a:prstGeom>
            <a:ln w="38100" cap="flat" cmpd="sng">
              <a:solidFill>
                <a:srgbClr val="000000"/>
              </a:solidFill>
              <a:prstDash val="solid"/>
              <a:headEnd type="none" w="med" len="med"/>
              <a:tailEnd type="triangle" w="med" len="med"/>
            </a:ln>
          </p:spPr>
        </p:sp>
      </p:grpSp>
      <p:sp>
        <p:nvSpPr>
          <p:cNvPr id="421923" name="Line 35"/>
          <p:cNvSpPr/>
          <p:nvPr/>
        </p:nvSpPr>
        <p:spPr>
          <a:xfrm>
            <a:off x="7740650" y="4652963"/>
            <a:ext cx="1588" cy="739775"/>
          </a:xfrm>
          <a:prstGeom prst="line">
            <a:avLst/>
          </a:prstGeom>
          <a:ln w="38100" cap="flat" cmpd="sng">
            <a:solidFill>
              <a:srgbClr val="000000"/>
            </a:solidFill>
            <a:prstDash val="solid"/>
            <a:headEnd type="none" w="med" len="med"/>
            <a:tailEnd type="triangle" w="med" len="med"/>
          </a:ln>
        </p:spPr>
      </p:sp>
      <p:sp>
        <p:nvSpPr>
          <p:cNvPr id="421924" name="Text Box 36"/>
          <p:cNvSpPr txBox="1">
            <a:spLocks noChangeArrowheads="1"/>
          </p:cNvSpPr>
          <p:nvPr/>
        </p:nvSpPr>
        <p:spPr bwMode="auto">
          <a:xfrm>
            <a:off x="2339975" y="6021388"/>
            <a:ext cx="5708650" cy="466725"/>
          </a:xfrm>
          <a:prstGeom prst="rect">
            <a:avLst/>
          </a:prstGeom>
          <a:solidFill>
            <a:srgbClr val="FFFFCC"/>
          </a:solidFill>
          <a:ln w="9525">
            <a:solidFill>
              <a:srgbClr val="FF9900"/>
            </a:solidFill>
            <a:miter lim="800000"/>
          </a:ln>
          <a:effectLst/>
        </p:spPr>
        <p:txBody>
          <a:bodyPr wrap="none">
            <a:spAutoFit/>
          </a:bodyPr>
          <a:lstStyle/>
          <a:p>
            <a:pPr marR="0" defTabSz="914400" eaLnBrk="1" hangingPunct="1">
              <a:buClrTx/>
              <a:buSzTx/>
              <a:buFontTx/>
              <a:buNone/>
              <a:defRPr/>
            </a:pPr>
            <a:r>
              <a:rPr kumimoji="1" lang="zh-CN" altLang="en-US" sz="2400" kern="1200" cap="none" spc="0" normalizeH="0" baseline="0" noProof="0">
                <a:solidFill>
                  <a:srgbClr val="FF0000"/>
                </a:solidFill>
                <a:effectLst>
                  <a:outerShdw blurRad="38100" dist="38100" dir="2700000" algn="tl">
                    <a:srgbClr val="000000"/>
                  </a:outerShdw>
                </a:effectLst>
                <a:latin typeface="Arial" panose="020B0604020202020204" pitchFamily="34" charset="0"/>
                <a:ea typeface="宋体" panose="02010600030101010101" pitchFamily="2" charset="-122"/>
                <a:cs typeface="+mn-cs"/>
              </a:rPr>
              <a:t>使上述四个问题在一定程度上得到了解决</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21906"/>
                                        </p:tgtEl>
                                        <p:attrNameLst>
                                          <p:attrName>style.visibility</p:attrName>
                                        </p:attrNameLst>
                                      </p:cBhvr>
                                      <p:to>
                                        <p:strVal val="visible"/>
                                      </p:to>
                                    </p:set>
                                    <p:animEffect transition="in" filter="box(in)">
                                      <p:cBhvr>
                                        <p:cTn id="7" dur="500"/>
                                        <p:tgtEl>
                                          <p:spTgt spid="42190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21907"/>
                                        </p:tgtEl>
                                        <p:attrNameLst>
                                          <p:attrName>style.visibility</p:attrName>
                                        </p:attrNameLst>
                                      </p:cBhvr>
                                      <p:to>
                                        <p:strVal val="visible"/>
                                      </p:to>
                                    </p:set>
                                    <p:animEffect transition="in" filter="box(in)">
                                      <p:cBhvr>
                                        <p:cTn id="12" dur="500"/>
                                        <p:tgtEl>
                                          <p:spTgt spid="42190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21908"/>
                                        </p:tgtEl>
                                        <p:attrNameLst>
                                          <p:attrName>style.visibility</p:attrName>
                                        </p:attrNameLst>
                                      </p:cBhvr>
                                      <p:to>
                                        <p:strVal val="visible"/>
                                      </p:to>
                                    </p:set>
                                    <p:anim calcmode="lin" valueType="num">
                                      <p:cBhvr>
                                        <p:cTn id="17" dur="500" fill="hold"/>
                                        <p:tgtEl>
                                          <p:spTgt spid="421908"/>
                                        </p:tgtEl>
                                        <p:attrNameLst>
                                          <p:attrName>ppt_x</p:attrName>
                                        </p:attrNameLst>
                                      </p:cBhvr>
                                      <p:tavLst>
                                        <p:tav tm="0">
                                          <p:val>
                                            <p:strVal val="#ppt_x"/>
                                          </p:val>
                                        </p:tav>
                                        <p:tav tm="100000">
                                          <p:val>
                                            <p:strVal val="#ppt_x"/>
                                          </p:val>
                                        </p:tav>
                                      </p:tavLst>
                                    </p:anim>
                                    <p:anim calcmode="lin" valueType="num">
                                      <p:cBhvr>
                                        <p:cTn id="18" dur="500" fill="hold"/>
                                        <p:tgtEl>
                                          <p:spTgt spid="421908"/>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21909"/>
                                        </p:tgtEl>
                                        <p:attrNameLst>
                                          <p:attrName>style.visibility</p:attrName>
                                        </p:attrNameLst>
                                      </p:cBhvr>
                                      <p:to>
                                        <p:strVal val="visible"/>
                                      </p:to>
                                    </p:set>
                                    <p:anim calcmode="lin" valueType="num">
                                      <p:cBhvr>
                                        <p:cTn id="21" dur="500" fill="hold"/>
                                        <p:tgtEl>
                                          <p:spTgt spid="421909"/>
                                        </p:tgtEl>
                                        <p:attrNameLst>
                                          <p:attrName>ppt_x</p:attrName>
                                        </p:attrNameLst>
                                      </p:cBhvr>
                                      <p:tavLst>
                                        <p:tav tm="0">
                                          <p:val>
                                            <p:strVal val="#ppt_x"/>
                                          </p:val>
                                        </p:tav>
                                        <p:tav tm="100000">
                                          <p:val>
                                            <p:strVal val="#ppt_x"/>
                                          </p:val>
                                        </p:tav>
                                      </p:tavLst>
                                    </p:anim>
                                    <p:anim calcmode="lin" valueType="num">
                                      <p:cBhvr>
                                        <p:cTn id="22" dur="500" fill="hold"/>
                                        <p:tgtEl>
                                          <p:spTgt spid="421909"/>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21916"/>
                                        </p:tgtEl>
                                        <p:attrNameLst>
                                          <p:attrName>style.visibility</p:attrName>
                                        </p:attrNameLst>
                                      </p:cBhvr>
                                      <p:to>
                                        <p:strVal val="visible"/>
                                      </p:to>
                                    </p:set>
                                    <p:anim calcmode="lin" valueType="num">
                                      <p:cBhvr>
                                        <p:cTn id="25" dur="500" fill="hold"/>
                                        <p:tgtEl>
                                          <p:spTgt spid="421916"/>
                                        </p:tgtEl>
                                        <p:attrNameLst>
                                          <p:attrName>ppt_x</p:attrName>
                                        </p:attrNameLst>
                                      </p:cBhvr>
                                      <p:tavLst>
                                        <p:tav tm="0">
                                          <p:val>
                                            <p:strVal val="#ppt_x"/>
                                          </p:val>
                                        </p:tav>
                                        <p:tav tm="100000">
                                          <p:val>
                                            <p:strVal val="#ppt_x"/>
                                          </p:val>
                                        </p:tav>
                                      </p:tavLst>
                                    </p:anim>
                                    <p:anim calcmode="lin" valueType="num">
                                      <p:cBhvr>
                                        <p:cTn id="26" dur="500" fill="hold"/>
                                        <p:tgtEl>
                                          <p:spTgt spid="421916"/>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21923"/>
                                        </p:tgtEl>
                                        <p:attrNameLst>
                                          <p:attrName>style.visibility</p:attrName>
                                        </p:attrNameLst>
                                      </p:cBhvr>
                                      <p:to>
                                        <p:strVal val="visible"/>
                                      </p:to>
                                    </p:set>
                                    <p:anim calcmode="lin" valueType="num">
                                      <p:cBhvr>
                                        <p:cTn id="29" dur="500" fill="hold"/>
                                        <p:tgtEl>
                                          <p:spTgt spid="421923"/>
                                        </p:tgtEl>
                                        <p:attrNameLst>
                                          <p:attrName>ppt_x</p:attrName>
                                        </p:attrNameLst>
                                      </p:cBhvr>
                                      <p:tavLst>
                                        <p:tav tm="0">
                                          <p:val>
                                            <p:strVal val="#ppt_x"/>
                                          </p:val>
                                        </p:tav>
                                        <p:tav tm="100000">
                                          <p:val>
                                            <p:strVal val="#ppt_x"/>
                                          </p:val>
                                        </p:tav>
                                      </p:tavLst>
                                    </p:anim>
                                    <p:anim calcmode="lin" valueType="num">
                                      <p:cBhvr>
                                        <p:cTn id="30" dur="500" fill="hold"/>
                                        <p:tgtEl>
                                          <p:spTgt spid="421923"/>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421924"/>
                                        </p:tgtEl>
                                        <p:attrNameLst>
                                          <p:attrName>style.visibility</p:attrName>
                                        </p:attrNameLst>
                                      </p:cBhvr>
                                      <p:to>
                                        <p:strVal val="visible"/>
                                      </p:to>
                                    </p:set>
                                    <p:anim calcmode="lin" valueType="num">
                                      <p:cBhvr>
                                        <p:cTn id="35" dur="500" fill="hold"/>
                                        <p:tgtEl>
                                          <p:spTgt spid="421924"/>
                                        </p:tgtEl>
                                        <p:attrNameLst>
                                          <p:attrName>ppt_x</p:attrName>
                                        </p:attrNameLst>
                                      </p:cBhvr>
                                      <p:tavLst>
                                        <p:tav tm="0">
                                          <p:val>
                                            <p:strVal val="#ppt_x"/>
                                          </p:val>
                                        </p:tav>
                                        <p:tav tm="100000">
                                          <p:val>
                                            <p:strVal val="#ppt_x"/>
                                          </p:val>
                                        </p:tav>
                                      </p:tavLst>
                                    </p:anim>
                                    <p:anim calcmode="lin" valueType="num">
                                      <p:cBhvr>
                                        <p:cTn id="36" dur="500" fill="hold"/>
                                        <p:tgtEl>
                                          <p:spTgt spid="4219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1908" grpId="0"/>
      <p:bldP spid="421924"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5" name="Rectangle 3"/>
          <p:cNvSpPr>
            <a:spLocks noGrp="1"/>
          </p:cNvSpPr>
          <p:nvPr>
            <p:ph type="subTitle" idx="1"/>
          </p:nvPr>
        </p:nvSpPr>
        <p:spPr>
          <a:xfrm>
            <a:off x="381000" y="1600200"/>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第二范式</a:t>
            </a:r>
            <a:r>
              <a:rPr kumimoji="0" lang="en-US" altLang="zh-CN"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(2NF)</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定义</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1">
                <a:ln>
                  <a:noFill/>
                </a:ln>
                <a:solidFill>
                  <a:srgbClr val="99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若关系模式Ｒ是1</a:t>
            </a:r>
            <a:r>
              <a:rPr kumimoji="0" lang="en-US" altLang="zh-CN" sz="2400" b="1" i="0" u="none" strike="noStrike" kern="0" cap="none" spc="0" normalizeH="0" baseline="0" noProof="1">
                <a:ln>
                  <a:noFill/>
                </a:ln>
                <a:solidFill>
                  <a:srgbClr val="99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NF，</a:t>
            </a:r>
            <a:r>
              <a:rPr kumimoji="0" lang="zh-CN" altLang="en-US" sz="2400" b="1" i="0" u="none" strike="noStrike" kern="0" cap="none" spc="0" normalizeH="0" baseline="0" noProof="1">
                <a:ln>
                  <a:noFill/>
                </a:ln>
                <a:solidFill>
                  <a:srgbClr val="99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而且每一个非键属性</a:t>
            </a:r>
            <a:r>
              <a:rPr kumimoji="0" lang="zh-CN" altLang="en-US" sz="24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都完全函数依赖</a:t>
            </a:r>
            <a:r>
              <a:rPr kumimoji="0" lang="zh-CN" altLang="en-US" sz="2400" b="1" i="0" u="none" strike="noStrike" kern="0" cap="none" spc="0" normalizeH="0" baseline="0" noProof="1">
                <a:ln>
                  <a:noFill/>
                </a:ln>
                <a:solidFill>
                  <a:srgbClr val="99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于Ｒ的候选码，则Ｒ称为第二范式关系模式，记作</a:t>
            </a:r>
            <a:r>
              <a:rPr kumimoji="0" lang="zh-CN" altLang="en-US" sz="24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4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NF</a:t>
            </a:r>
            <a:r>
              <a:rPr kumimoji="0" lang="en-US" altLang="zh-CN" sz="2400" b="1" i="0" u="none" strike="noStrike" kern="0" cap="none" spc="0" normalizeH="0" baseline="0" noProof="1">
                <a:ln>
                  <a:noFill/>
                </a:ln>
                <a:solidFill>
                  <a:srgbClr val="99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例如，</a:t>
            </a:r>
          </a:p>
          <a:p>
            <a:pPr marL="1143000" marR="0" lvl="2" indent="-228600" algn="l" defTabSz="914400" rtl="0" eaLnBrk="0" fontAlgn="base" latinLnBrk="0" hangingPunct="0">
              <a:lnSpc>
                <a:spcPct val="100000"/>
              </a:lnSpc>
              <a:spcBef>
                <a:spcPct val="20000"/>
              </a:spcBef>
              <a:spcAft>
                <a:spcPct val="0"/>
              </a:spcAft>
              <a:buClrTx/>
              <a:buSzTx/>
              <a:buFontTx/>
              <a:buNone/>
              <a:defRPr/>
            </a:pP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SLC(Sno, Sdept, Sloc, Cno, Grade) </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1NF</a:t>
            </a:r>
          </a:p>
          <a:p>
            <a:pPr marL="1143000" marR="0" lvl="2" indent="-228600" algn="l" defTabSz="914400" rtl="0" eaLnBrk="0" fontAlgn="base" latinLnBrk="0" hangingPunct="0">
              <a:lnSpc>
                <a:spcPct val="100000"/>
              </a:lnSpc>
              <a:spcBef>
                <a:spcPct val="20000"/>
              </a:spcBef>
              <a:spcAft>
                <a:spcPct val="0"/>
              </a:spcAft>
              <a:buClrTx/>
              <a:buSzTx/>
              <a:buFontTx/>
              <a:buNone/>
              <a:defRPr/>
            </a:pP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SC</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Sno</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Cno</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Grade</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2NF</a:t>
            </a:r>
          </a:p>
          <a:p>
            <a:pPr marL="1143000" marR="0" lvl="2" indent="-228600" algn="l" defTabSz="914400" rtl="0" eaLnBrk="0" fontAlgn="base" latinLnBrk="0" hangingPunct="0">
              <a:lnSpc>
                <a:spcPct val="100000"/>
              </a:lnSpc>
              <a:spcBef>
                <a:spcPct val="20000"/>
              </a:spcBef>
              <a:spcAft>
                <a:spcPct val="0"/>
              </a:spcAft>
              <a:buClrTx/>
              <a:buSzTx/>
              <a:buFontTx/>
              <a:buNone/>
              <a:defRPr/>
            </a:pP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SL</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Sno</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Sdept</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Sloc</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2NF</a:t>
            </a:r>
          </a:p>
          <a:p>
            <a:pPr marL="1143000" marR="0" lvl="2" indent="-228600" algn="l" defTabSz="914400" rtl="0" eaLnBrk="0" fontAlgn="base" latinLnBrk="0" hangingPunct="0">
              <a:lnSpc>
                <a:spcPct val="100000"/>
              </a:lnSpc>
              <a:spcBef>
                <a:spcPct val="20000"/>
              </a:spcBef>
              <a:spcAft>
                <a:spcPct val="0"/>
              </a:spcAft>
              <a:buClrTx/>
              <a:buSzTx/>
              <a:buFontTx/>
              <a:buChar char="•"/>
              <a:defRPr/>
            </a:pPr>
            <a:endParaRPr kumimoji="0" lang="zh-CN" altLang="en-US" sz="2400" b="1" i="0" u="none" strike="noStrike" kern="0" cap="none" spc="0" normalizeH="0" baseline="0" noProof="1">
              <a:ln>
                <a:noFill/>
              </a:ln>
              <a:solidFill>
                <a:srgbClr val="3333FF"/>
              </a:solidFill>
              <a:effectLst>
                <a:outerShdw blurRad="38100" dist="38100" dir="2700000" algn="tl">
                  <a:srgbClr val="C0C0C0"/>
                </a:outerShdw>
              </a:effectLst>
              <a:uLnTx/>
              <a:uFillTx/>
              <a:latin typeface="+mn-lt"/>
              <a:ea typeface="+mn-ea"/>
              <a:cs typeface="楷体_GB2312"/>
            </a:endParaRPr>
          </a:p>
        </p:txBody>
      </p:sp>
      <p:sp>
        <p:nvSpPr>
          <p:cNvPr id="4"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关系模式的规范形式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22915">
                                            <p:txEl>
                                              <p:pRg st="3" end="3"/>
                                            </p:txEl>
                                          </p:spTgt>
                                        </p:tgtEl>
                                        <p:attrNameLst>
                                          <p:attrName>style.visibility</p:attrName>
                                        </p:attrNameLst>
                                      </p:cBhvr>
                                      <p:to>
                                        <p:strVal val="visible"/>
                                      </p:to>
                                    </p:set>
                                    <p:animEffect transition="in" filter="box(in)">
                                      <p:cBhvr>
                                        <p:cTn id="7" dur="500"/>
                                        <p:tgtEl>
                                          <p:spTgt spid="422915">
                                            <p:txEl>
                                              <p:pRg st="3" end="3"/>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422915">
                                            <p:txEl>
                                              <p:pRg st="4" end="4"/>
                                            </p:txEl>
                                          </p:spTgt>
                                        </p:tgtEl>
                                        <p:attrNameLst>
                                          <p:attrName>style.visibility</p:attrName>
                                        </p:attrNameLst>
                                      </p:cBhvr>
                                      <p:to>
                                        <p:strVal val="visible"/>
                                      </p:to>
                                    </p:set>
                                    <p:animEffect transition="in" filter="box(in)">
                                      <p:cBhvr>
                                        <p:cTn id="10" dur="500"/>
                                        <p:tgtEl>
                                          <p:spTgt spid="422915">
                                            <p:txEl>
                                              <p:pRg st="4" end="4"/>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422915">
                                            <p:txEl>
                                              <p:pRg st="5" end="5"/>
                                            </p:txEl>
                                          </p:spTgt>
                                        </p:tgtEl>
                                        <p:attrNameLst>
                                          <p:attrName>style.visibility</p:attrName>
                                        </p:attrNameLst>
                                      </p:cBhvr>
                                      <p:to>
                                        <p:strVal val="visible"/>
                                      </p:to>
                                    </p:set>
                                    <p:animEffect transition="in" filter="box(in)">
                                      <p:cBhvr>
                                        <p:cTn id="13" dur="500"/>
                                        <p:tgtEl>
                                          <p:spTgt spid="422915">
                                            <p:txEl>
                                              <p:pRg st="5" end="5"/>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422915">
                                            <p:txEl>
                                              <p:pRg st="6" end="6"/>
                                            </p:txEl>
                                          </p:spTgt>
                                        </p:tgtEl>
                                        <p:attrNameLst>
                                          <p:attrName>style.visibility</p:attrName>
                                        </p:attrNameLst>
                                      </p:cBhvr>
                                      <p:to>
                                        <p:strVal val="visible"/>
                                      </p:to>
                                    </p:set>
                                    <p:animEffect transition="in" filter="box(in)">
                                      <p:cBhvr>
                                        <p:cTn id="16" dur="500"/>
                                        <p:tgtEl>
                                          <p:spTgt spid="4229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3"/>
          <p:cNvSpPr>
            <a:spLocks noGrp="1"/>
          </p:cNvSpPr>
          <p:nvPr>
            <p:ph type="subTitle" idx="1"/>
          </p:nvPr>
        </p:nvSpPr>
        <p:spPr>
          <a:xfrm>
            <a:off x="381000" y="1600200"/>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采用模式分解法将一个</a:t>
            </a:r>
            <a:r>
              <a:rPr kumimoji="0" lang="en-US" altLang="zh-CN"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1NF</a:t>
            </a: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的关系分解为多个</a:t>
            </a:r>
            <a:r>
              <a:rPr kumimoji="0" lang="en-US" altLang="zh-CN"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2NF</a:t>
            </a: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的关系，可以在一定程度上减轻原</a:t>
            </a:r>
            <a:r>
              <a:rPr kumimoji="0" lang="en-US" altLang="zh-CN"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1NF</a:t>
            </a: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关系中存在的插入异常、删除异常、数据冗余度大、修改复杂等问题。</a:t>
            </a: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但是，将一个</a:t>
            </a:r>
            <a:r>
              <a:rPr kumimoji="0" lang="en-US" altLang="zh-CN"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1NF</a:t>
            </a: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关系分解为多个</a:t>
            </a:r>
            <a:r>
              <a:rPr kumimoji="0" lang="en-US" altLang="zh-CN"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2NF</a:t>
            </a: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的关系，</a:t>
            </a:r>
            <a:r>
              <a:rPr kumimoji="0" lang="zh-CN" altLang="en-US" sz="32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并不能完全消除关系模式中的各种异常情况和数据冗余</a:t>
            </a: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p:txBody>
      </p:sp>
      <p:sp>
        <p:nvSpPr>
          <p:cNvPr id="4"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关系模式的规范形式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09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3"/>
          <p:cNvSpPr>
            <a:spLocks noGrp="1"/>
          </p:cNvSpPr>
          <p:nvPr>
            <p:ph type="subTitle" idx="1"/>
          </p:nvPr>
        </p:nvSpPr>
        <p:spPr>
          <a:xfrm>
            <a:off x="395288" y="1125538"/>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例， </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2NF</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关系模式</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SL(Sno, Sdept, Sloc)</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中</a:t>
            </a:r>
          </a:p>
          <a:p>
            <a:pPr marL="742950" marR="0" lvl="1" indent="-285750" algn="l" defTabSz="914400" rtl="0" eaLnBrk="0" fontAlgn="base" latinLnBrk="0" hangingPunct="0">
              <a:lnSpc>
                <a:spcPct val="100000"/>
              </a:lnSpc>
              <a:spcBef>
                <a:spcPct val="20000"/>
              </a:spcBef>
              <a:spcAft>
                <a:spcPct val="0"/>
              </a:spcAft>
              <a:buClrTx/>
              <a:buSzTx/>
              <a:buFontTx/>
              <a:buNone/>
              <a:defRPr/>
            </a:pP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函数依赖：</a:t>
            </a: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Sno </a:t>
            </a: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Sdept</a:t>
            </a: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Sdept </a:t>
            </a: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Sloc</a:t>
            </a: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Sno </a:t>
            </a: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Sloc</a:t>
            </a:r>
            <a:endPar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p:txBody>
      </p:sp>
      <p:sp>
        <p:nvSpPr>
          <p:cNvPr id="424964" name="Text Box 4"/>
          <p:cNvSpPr txBox="1"/>
          <p:nvPr/>
        </p:nvSpPr>
        <p:spPr>
          <a:xfrm>
            <a:off x="1042988" y="2133600"/>
            <a:ext cx="7472363" cy="833438"/>
          </a:xfrm>
          <a:prstGeom prst="rect">
            <a:avLst/>
          </a:prstGeom>
          <a:noFill/>
          <a:ln w="28575">
            <a:noFill/>
            <a:miter/>
          </a:ln>
        </p:spPr>
        <p:txBody>
          <a:bodyPr lIns="90000" tIns="46800" rIns="90000" bIns="46800">
            <a:spAutoFit/>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Sloc</a:t>
            </a: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传递函数依赖于</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Sno</a:t>
            </a: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，即</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SL</a:t>
            </a: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中存在非键属性对候选码的传递函数依赖。</a:t>
            </a:r>
          </a:p>
        </p:txBody>
      </p:sp>
      <p:sp>
        <p:nvSpPr>
          <p:cNvPr id="424965" name="Rectangle 5"/>
          <p:cNvSpPr/>
          <p:nvPr/>
        </p:nvSpPr>
        <p:spPr>
          <a:xfrm>
            <a:off x="611188" y="2997200"/>
            <a:ext cx="8229600" cy="2160588"/>
          </a:xfrm>
          <a:prstGeom prst="rect">
            <a:avLst/>
          </a:prstGeom>
          <a:no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SL(Sno, Sdept, Sloc)</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存在的问题</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插入异常</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如果某个系因种种原因（例如刚刚成立），目前暂时没有在校学生，我们就无法把这个系的信息存入数据库。</a:t>
            </a:r>
          </a:p>
        </p:txBody>
      </p:sp>
      <p:sp>
        <p:nvSpPr>
          <p:cNvPr id="424967" name="Rectangle 7"/>
          <p:cNvSpPr/>
          <p:nvPr/>
        </p:nvSpPr>
        <p:spPr>
          <a:xfrm>
            <a:off x="611188" y="4005263"/>
            <a:ext cx="8229600" cy="2160588"/>
          </a:xfrm>
          <a:prstGeom prst="rect">
            <a:avLst/>
          </a:prstGeom>
          <a:solidFill>
            <a:schemeClr val="bg1"/>
          </a:solid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删除异常</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如果某个系的学生全部毕业了，我们在删除该系学生信息的同时，把这个系的信息也丢掉了。</a:t>
            </a:r>
          </a:p>
        </p:txBody>
      </p:sp>
      <p:sp>
        <p:nvSpPr>
          <p:cNvPr id="424968" name="Rectangle 8"/>
          <p:cNvSpPr/>
          <p:nvPr/>
        </p:nvSpPr>
        <p:spPr>
          <a:xfrm>
            <a:off x="611188" y="4581525"/>
            <a:ext cx="8532813" cy="1871663"/>
          </a:xfrm>
          <a:prstGeom prst="rect">
            <a:avLst/>
          </a:prstGeom>
          <a:solidFill>
            <a:schemeClr val="bg1"/>
          </a:solid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数据冗余度大</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每一个系的学生都住在同一个地方，关于系的住处的信息却重复出现，重复次数与该系学生人数相同。</a:t>
            </a:r>
          </a:p>
        </p:txBody>
      </p:sp>
      <p:sp>
        <p:nvSpPr>
          <p:cNvPr id="424969" name="Rectangle 9"/>
          <p:cNvSpPr/>
          <p:nvPr/>
        </p:nvSpPr>
        <p:spPr>
          <a:xfrm>
            <a:off x="622300" y="5084763"/>
            <a:ext cx="8532813" cy="1773238"/>
          </a:xfrm>
          <a:prstGeom prst="rect">
            <a:avLst/>
          </a:prstGeom>
          <a:solidFill>
            <a:schemeClr val="bg1"/>
          </a:solid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修改复杂</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当学校调整系的地址时，由于关于每个系的地址信息是重复存储的，修改时必须同时更新该系所有学生的</a:t>
            </a:r>
            <a:r>
              <a:rPr kumimoji="0" lang="en-US" altLang="zh-CN"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Sloc</a:t>
            </a: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属性值。</a:t>
            </a:r>
          </a:p>
        </p:txBody>
      </p:sp>
      <p:sp>
        <p:nvSpPr>
          <p:cNvPr id="424970" name="Text Box 10"/>
          <p:cNvSpPr txBox="1">
            <a:spLocks noChangeArrowheads="1"/>
          </p:cNvSpPr>
          <p:nvPr/>
        </p:nvSpPr>
        <p:spPr bwMode="auto">
          <a:xfrm>
            <a:off x="3132138" y="4076700"/>
            <a:ext cx="5146675" cy="457200"/>
          </a:xfrm>
          <a:prstGeom prst="rect">
            <a:avLst/>
          </a:prstGeom>
          <a:solidFill>
            <a:srgbClr val="FFFFCC"/>
          </a:solidFill>
          <a:ln w="9525">
            <a:solidFill>
              <a:srgbClr val="FF9900"/>
            </a:solidFill>
            <a:miter lim="800000"/>
          </a:ln>
          <a:effectLst/>
        </p:spPr>
        <p:txBody>
          <a:bodyPr wrap="none">
            <a:spAutoFit/>
          </a:bodyPr>
          <a:lstStyle/>
          <a:p>
            <a:pPr marR="0" defTabSz="914400" eaLnBrk="1" hangingPunct="1">
              <a:buClrTx/>
              <a:buSzTx/>
              <a:buFontTx/>
              <a:buNone/>
              <a:defRPr/>
            </a:pPr>
            <a:r>
              <a:rPr kumimoji="0" lang="zh-CN" altLang="en-US" sz="2400" kern="1200" cap="none" spc="0" normalizeH="0" baseline="0" noProof="1">
                <a:solidFill>
                  <a:srgbClr val="FF0000"/>
                </a:solidFill>
                <a:effectLst>
                  <a:outerShdw blurRad="38100" dist="38100" dir="2700000">
                    <a:srgbClr val="C0C0C0"/>
                  </a:outerShdw>
                </a:effectLst>
                <a:latin typeface="Times New Roman" panose="02020603050405020304" pitchFamily="18" charset="0"/>
                <a:ea typeface="楷体_GB2312" pitchFamily="49" charset="-122"/>
                <a:cs typeface="+mn-cs"/>
              </a:rPr>
              <a:t>所以，</a:t>
            </a:r>
            <a:r>
              <a:rPr kumimoji="0" lang="en-US" altLang="zh-CN" sz="2400" kern="1200" cap="none" spc="0" normalizeH="0" baseline="0" noProof="1">
                <a:solidFill>
                  <a:srgbClr val="FF0000"/>
                </a:solidFill>
                <a:effectLst>
                  <a:outerShdw blurRad="38100" dist="38100" dir="2700000">
                    <a:srgbClr val="C0C0C0"/>
                  </a:outerShdw>
                </a:effectLst>
                <a:latin typeface="Times New Roman" panose="02020603050405020304" pitchFamily="18" charset="0"/>
                <a:ea typeface="楷体_GB2312" pitchFamily="49" charset="-122"/>
                <a:cs typeface="+mn-cs"/>
              </a:rPr>
              <a:t>SL</a:t>
            </a:r>
            <a:r>
              <a:rPr kumimoji="0" lang="zh-CN" altLang="en-US" sz="2400" kern="1200" cap="none" spc="0" normalizeH="0" baseline="0" noProof="1">
                <a:solidFill>
                  <a:srgbClr val="FF0000"/>
                </a:solidFill>
                <a:effectLst>
                  <a:outerShdw blurRad="38100" dist="38100" dir="2700000">
                    <a:srgbClr val="C0C0C0"/>
                  </a:outerShdw>
                </a:effectLst>
                <a:latin typeface="Times New Roman" panose="02020603050405020304" pitchFamily="18" charset="0"/>
                <a:ea typeface="楷体_GB2312" pitchFamily="49" charset="-122"/>
                <a:cs typeface="+mn-cs"/>
              </a:rPr>
              <a:t>仍不是一个好的关系模式！</a:t>
            </a:r>
          </a:p>
        </p:txBody>
      </p:sp>
      <p:sp>
        <p:nvSpPr>
          <p:cNvPr id="10"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关系模式的规范形式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24964"/>
                                        </p:tgtEl>
                                        <p:attrNameLst>
                                          <p:attrName>style.visibility</p:attrName>
                                        </p:attrNameLst>
                                      </p:cBhvr>
                                      <p:to>
                                        <p:strVal val="visible"/>
                                      </p:to>
                                    </p:set>
                                    <p:anim calcmode="lin" valueType="num">
                                      <p:cBhvr>
                                        <p:cTn id="7" dur="500" fill="hold"/>
                                        <p:tgtEl>
                                          <p:spTgt spid="424964"/>
                                        </p:tgtEl>
                                        <p:attrNameLst>
                                          <p:attrName>ppt_x</p:attrName>
                                        </p:attrNameLst>
                                      </p:cBhvr>
                                      <p:tavLst>
                                        <p:tav tm="0">
                                          <p:val>
                                            <p:strVal val="1+#ppt_w/2"/>
                                          </p:val>
                                        </p:tav>
                                        <p:tav tm="100000">
                                          <p:val>
                                            <p:strVal val="#ppt_x"/>
                                          </p:val>
                                        </p:tav>
                                      </p:tavLst>
                                    </p:anim>
                                    <p:anim calcmode="lin" valueType="num">
                                      <p:cBhvr>
                                        <p:cTn id="8" dur="500" fill="hold"/>
                                        <p:tgtEl>
                                          <p:spTgt spid="42496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424965"/>
                                        </p:tgtEl>
                                        <p:attrNameLst>
                                          <p:attrName>style.visibility</p:attrName>
                                        </p:attrNameLst>
                                      </p:cBhvr>
                                      <p:to>
                                        <p:strVal val="visible"/>
                                      </p:to>
                                    </p:set>
                                    <p:animEffect transition="in" filter="box(in)">
                                      <p:cBhvr>
                                        <p:cTn id="13" dur="500"/>
                                        <p:tgtEl>
                                          <p:spTgt spid="424965"/>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424967"/>
                                        </p:tgtEl>
                                        <p:attrNameLst>
                                          <p:attrName>style.visibility</p:attrName>
                                        </p:attrNameLst>
                                      </p:cBhvr>
                                      <p:to>
                                        <p:strVal val="visible"/>
                                      </p:to>
                                    </p:set>
                                    <p:animEffect transition="in" filter="box(in)">
                                      <p:cBhvr>
                                        <p:cTn id="18" dur="500"/>
                                        <p:tgtEl>
                                          <p:spTgt spid="424967"/>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424968"/>
                                        </p:tgtEl>
                                        <p:attrNameLst>
                                          <p:attrName>style.visibility</p:attrName>
                                        </p:attrNameLst>
                                      </p:cBhvr>
                                      <p:to>
                                        <p:strVal val="visible"/>
                                      </p:to>
                                    </p:set>
                                    <p:animEffect transition="in" filter="box(in)">
                                      <p:cBhvr>
                                        <p:cTn id="23" dur="500"/>
                                        <p:tgtEl>
                                          <p:spTgt spid="424968"/>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424969"/>
                                        </p:tgtEl>
                                        <p:attrNameLst>
                                          <p:attrName>style.visibility</p:attrName>
                                        </p:attrNameLst>
                                      </p:cBhvr>
                                      <p:to>
                                        <p:strVal val="visible"/>
                                      </p:to>
                                    </p:set>
                                    <p:animEffect transition="in" filter="box(in)">
                                      <p:cBhvr>
                                        <p:cTn id="28" dur="500"/>
                                        <p:tgtEl>
                                          <p:spTgt spid="424969"/>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grpId="0" nodeType="clickEffect">
                                  <p:stCondLst>
                                    <p:cond delay="0"/>
                                  </p:stCondLst>
                                  <p:childTnLst>
                                    <p:set>
                                      <p:cBhvr>
                                        <p:cTn id="32" dur="1" fill="hold">
                                          <p:stCondLst>
                                            <p:cond delay="0"/>
                                          </p:stCondLst>
                                        </p:cTn>
                                        <p:tgtEl>
                                          <p:spTgt spid="424970"/>
                                        </p:tgtEl>
                                        <p:attrNameLst>
                                          <p:attrName>style.visibility</p:attrName>
                                        </p:attrNameLst>
                                      </p:cBhvr>
                                      <p:to>
                                        <p:strVal val="visible"/>
                                      </p:to>
                                    </p:set>
                                    <p:animEffect transition="in" filter="box(in)">
                                      <p:cBhvr>
                                        <p:cTn id="33" dur="500"/>
                                        <p:tgtEl>
                                          <p:spTgt spid="4249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4964" grpId="0"/>
      <p:bldP spid="424965" grpId="0"/>
      <p:bldP spid="424967" grpId="0" animBg="1"/>
      <p:bldP spid="424968" grpId="0" animBg="1"/>
      <p:bldP spid="424969" grpId="0" animBg="1"/>
      <p:bldP spid="424970" grpId="0" bldLvl="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7" name="Rectangle 3"/>
          <p:cNvSpPr>
            <a:spLocks noGrp="1"/>
          </p:cNvSpPr>
          <p:nvPr>
            <p:ph type="subTitle" idx="1"/>
          </p:nvPr>
        </p:nvSpPr>
        <p:spPr>
          <a:xfrm>
            <a:off x="381000" y="1844675"/>
            <a:ext cx="87630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问题产生原因</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Sloc</a:t>
            </a: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传递函数依赖于</a:t>
            </a: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Sno</a:t>
            </a:r>
          </a:p>
          <a:p>
            <a:pPr marL="742950" marR="0" lvl="1" indent="-285750" algn="l" defTabSz="914400" rtl="0" eaLnBrk="0" fontAlgn="base" latinLnBrk="0" hangingPunct="0">
              <a:lnSpc>
                <a:spcPct val="100000"/>
              </a:lnSpc>
              <a:spcBef>
                <a:spcPct val="20000"/>
              </a:spcBef>
              <a:spcAft>
                <a:spcPct val="0"/>
              </a:spcAft>
              <a:buClrTx/>
              <a:buSzTx/>
              <a:buFontTx/>
              <a:buChar char="–"/>
              <a:defRPr/>
            </a:pPr>
            <a:endPar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解决方法</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把</a:t>
            </a: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SL</a:t>
            </a: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分解为两个关系模式，以消除传递函数依赖：</a:t>
            </a:r>
          </a:p>
          <a:p>
            <a:pPr marL="1143000" marR="0" lvl="2" indent="-228600" algn="l" defTabSz="914400" rtl="0" eaLnBrk="0" fontAlgn="base" latinLnBrk="0" hangingPunct="0">
              <a:lnSpc>
                <a:spcPct val="100000"/>
              </a:lnSpc>
              <a:spcBef>
                <a:spcPct val="20000"/>
              </a:spcBef>
              <a:spcAft>
                <a:spcPct val="0"/>
              </a:spcAft>
              <a:buClrTx/>
              <a:buSzTx/>
              <a:buFontTx/>
              <a:buNone/>
              <a:defRPr/>
            </a:pP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SD</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Sno</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Sdept</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1143000" marR="0" lvl="2" indent="-228600" algn="l" defTabSz="914400" rtl="0" eaLnBrk="0" fontAlgn="base" latinLnBrk="0" hangingPunct="0">
              <a:lnSpc>
                <a:spcPct val="100000"/>
              </a:lnSpc>
              <a:spcBef>
                <a:spcPct val="20000"/>
              </a:spcBef>
              <a:spcAft>
                <a:spcPct val="0"/>
              </a:spcAft>
              <a:buClrTx/>
              <a:buSzTx/>
              <a:buFontTx/>
              <a:buNone/>
              <a:defRPr/>
            </a:pP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DL</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Sdept</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Sloc</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1143000" marR="0" lvl="2" indent="-228600" algn="l" defTabSz="914400" rtl="0" eaLnBrk="0" fontAlgn="base" latinLnBrk="0" hangingPunct="0">
              <a:lnSpc>
                <a:spcPct val="100000"/>
              </a:lnSpc>
              <a:spcBef>
                <a:spcPct val="20000"/>
              </a:spcBef>
              <a:spcAft>
                <a:spcPct val="0"/>
              </a:spcAft>
              <a:buClrTx/>
              <a:buSzTx/>
              <a:buFontTx/>
              <a:buNone/>
              <a:defRPr/>
            </a:pPr>
            <a:endParaRPr kumimoji="0" lang="en-US" altLang="zh-CN" sz="10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1143000" marR="0" lvl="2" indent="-228600" algn="l" defTabSz="914400" rtl="0" eaLnBrk="0" fontAlgn="base" latinLnBrk="0" hangingPunct="0">
              <a:lnSpc>
                <a:spcPct val="100000"/>
              </a:lnSpc>
              <a:spcBef>
                <a:spcPct val="20000"/>
              </a:spcBef>
              <a:spcAft>
                <a:spcPct val="0"/>
              </a:spcAft>
              <a:buClrTx/>
              <a:buSzTx/>
              <a:buFontTx/>
              <a:buNone/>
              <a:defRPr/>
            </a:pP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SD</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的候选码为</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Sno</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DL</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的候选码为</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Sdept</a:t>
            </a:r>
            <a:endPar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p:txBody>
      </p:sp>
      <p:grpSp>
        <p:nvGrpSpPr>
          <p:cNvPr id="425988" name="Group 4"/>
          <p:cNvGrpSpPr/>
          <p:nvPr/>
        </p:nvGrpSpPr>
        <p:grpSpPr>
          <a:xfrm>
            <a:off x="5473700" y="44450"/>
            <a:ext cx="3505200" cy="2438400"/>
            <a:chOff x="3216" y="1536"/>
            <a:chExt cx="2208" cy="1536"/>
          </a:xfrm>
        </p:grpSpPr>
        <p:grpSp>
          <p:nvGrpSpPr>
            <p:cNvPr id="91143" name="Group 5"/>
            <p:cNvGrpSpPr/>
            <p:nvPr/>
          </p:nvGrpSpPr>
          <p:grpSpPr>
            <a:xfrm>
              <a:off x="3216" y="1536"/>
              <a:ext cx="2208" cy="1536"/>
              <a:chOff x="3216" y="1536"/>
              <a:chExt cx="2208" cy="1536"/>
            </a:xfrm>
          </p:grpSpPr>
          <p:sp>
            <p:nvSpPr>
              <p:cNvPr id="91145" name="Rectangle 6"/>
              <p:cNvSpPr/>
              <p:nvPr/>
            </p:nvSpPr>
            <p:spPr>
              <a:xfrm>
                <a:off x="3216" y="1584"/>
                <a:ext cx="2208" cy="1488"/>
              </a:xfrm>
              <a:prstGeom prst="rect">
                <a:avLst/>
              </a:prstGeom>
              <a:solidFill>
                <a:srgbClr val="EEE678"/>
              </a:solidFill>
              <a:ln w="28575" cap="flat" cmpd="sng">
                <a:solidFill>
                  <a:srgbClr val="EEE678"/>
                </a:solidFill>
                <a:prstDash val="solid"/>
                <a:miter/>
                <a:headEnd type="none" w="med" len="med"/>
                <a:tailEnd type="none" w="med" len="med"/>
              </a:ln>
            </p:spPr>
            <p:txBody>
              <a:bodyPr wrap="none" lIns="90000" tIns="46800" rIns="90000" bIns="46800" anchor="ct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grpSp>
            <p:nvGrpSpPr>
              <p:cNvPr id="91146" name="Group 7"/>
              <p:cNvGrpSpPr/>
              <p:nvPr/>
            </p:nvGrpSpPr>
            <p:grpSpPr>
              <a:xfrm>
                <a:off x="3312" y="1536"/>
                <a:ext cx="1968" cy="1488"/>
                <a:chOff x="3312" y="1920"/>
                <a:chExt cx="1968" cy="1488"/>
              </a:xfrm>
            </p:grpSpPr>
            <p:sp>
              <p:nvSpPr>
                <p:cNvPr id="91147" name="Text Box 8"/>
                <p:cNvSpPr txBox="1"/>
                <p:nvPr/>
              </p:nvSpPr>
              <p:spPr>
                <a:xfrm>
                  <a:off x="3312" y="1920"/>
                  <a:ext cx="695" cy="372"/>
                </a:xfrm>
                <a:prstGeom prst="rect">
                  <a:avLst/>
                </a:prstGeom>
                <a:noFill/>
                <a:ln w="38100">
                  <a:noFill/>
                  <a:miter/>
                </a:ln>
              </p:spPr>
              <p:txBody>
                <a:bodyPr/>
                <a:lstStyle/>
                <a:p>
                  <a:pPr algn="just" eaLnBrk="1" hangingPunct="1">
                    <a:buNone/>
                  </a:pPr>
                  <a:r>
                    <a:rPr lang="en-US" altLang="zh-CN" sz="2800" b="0" dirty="0">
                      <a:effectLst>
                        <a:outerShdw blurRad="38100" dist="38100" dir="2700000">
                          <a:srgbClr val="C0C0C0"/>
                        </a:outerShdw>
                      </a:effectLst>
                      <a:latin typeface="Times New Roman" panose="02020603050405020304" pitchFamily="18" charset="0"/>
                      <a:ea typeface="楷体_GB2312" pitchFamily="49" charset="-122"/>
                    </a:rPr>
                    <a:t>SL</a:t>
                  </a:r>
                </a:p>
              </p:txBody>
            </p:sp>
            <p:sp>
              <p:nvSpPr>
                <p:cNvPr id="2" name="Text Box 9"/>
                <p:cNvSpPr txBox="1"/>
                <p:nvPr/>
              </p:nvSpPr>
              <p:spPr>
                <a:xfrm>
                  <a:off x="3428" y="2540"/>
                  <a:ext cx="579" cy="372"/>
                </a:xfrm>
                <a:prstGeom prst="rect">
                  <a:avLst/>
                </a:prstGeom>
                <a:noFill/>
                <a:ln w="38100" cap="flat" cmpd="sng">
                  <a:solidFill>
                    <a:srgbClr val="000000"/>
                  </a:solidFill>
                  <a:prstDash val="solid"/>
                  <a:miter/>
                  <a:headEnd type="none" w="med" len="med"/>
                  <a:tailEnd type="none" w="med" len="med"/>
                </a:ln>
              </p:spPr>
              <p:txBody>
                <a:bodyPr/>
                <a:lstStyle/>
                <a:p>
                  <a:pPr marR="0" algn="just" defTabSz="914400">
                    <a:buClrTx/>
                    <a:buSzTx/>
                    <a:buFontTx/>
                    <a:buNone/>
                    <a:defRPr/>
                  </a:pPr>
                  <a:r>
                    <a:rPr kumimoji="0" lang="en-US" altLang="zh-CN" sz="2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Sno</a:t>
                  </a:r>
                  <a:endParaRPr kumimoji="0" lang="en-US" altLang="zh-CN" sz="24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endParaRPr>
                </a:p>
              </p:txBody>
            </p:sp>
            <p:sp>
              <p:nvSpPr>
                <p:cNvPr id="91149" name="Text Box 10"/>
                <p:cNvSpPr txBox="1"/>
                <p:nvPr/>
              </p:nvSpPr>
              <p:spPr>
                <a:xfrm>
                  <a:off x="4585" y="2168"/>
                  <a:ext cx="695" cy="372"/>
                </a:xfrm>
                <a:prstGeom prst="rect">
                  <a:avLst/>
                </a:prstGeom>
                <a:noFill/>
                <a:ln w="38100" cap="flat" cmpd="sng">
                  <a:solidFill>
                    <a:srgbClr val="000000"/>
                  </a:solidFill>
                  <a:prstDash val="solid"/>
                  <a:miter/>
                  <a:headEnd type="none" w="med" len="med"/>
                  <a:tailEnd type="none" w="med" len="med"/>
                </a:ln>
              </p:spPr>
              <p:txBody>
                <a:bodyPr/>
                <a:lstStyle/>
                <a:p>
                  <a:pPr marR="0" algn="just" defTabSz="914400">
                    <a:buClrTx/>
                    <a:buSzTx/>
                    <a:buFontTx/>
                    <a:buNone/>
                    <a:defRPr/>
                  </a:pPr>
                  <a:r>
                    <a:rPr kumimoji="0" lang="en-US" altLang="zh-CN" sz="2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Sdept</a:t>
                  </a:r>
                  <a:endParaRPr kumimoji="0" lang="en-US" altLang="zh-CN" sz="24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endParaRPr>
                </a:p>
              </p:txBody>
            </p:sp>
            <p:sp>
              <p:nvSpPr>
                <p:cNvPr id="91150" name="Text Box 11"/>
                <p:cNvSpPr txBox="1"/>
                <p:nvPr/>
              </p:nvSpPr>
              <p:spPr>
                <a:xfrm>
                  <a:off x="4585" y="3036"/>
                  <a:ext cx="695" cy="372"/>
                </a:xfrm>
                <a:prstGeom prst="rect">
                  <a:avLst/>
                </a:prstGeom>
                <a:noFill/>
                <a:ln w="38100" cap="flat" cmpd="sng">
                  <a:solidFill>
                    <a:srgbClr val="000000"/>
                  </a:solidFill>
                  <a:prstDash val="solid"/>
                  <a:miter/>
                  <a:headEnd type="none" w="med" len="med"/>
                  <a:tailEnd type="none" w="med" len="med"/>
                </a:ln>
              </p:spPr>
              <p:txBody>
                <a:bodyPr/>
                <a:lstStyle/>
                <a:p>
                  <a:pPr marR="0" algn="just" defTabSz="914400">
                    <a:buClrTx/>
                    <a:buSzTx/>
                    <a:buFontTx/>
                    <a:buNone/>
                    <a:defRPr/>
                  </a:pPr>
                  <a:r>
                    <a:rPr kumimoji="0" lang="en-US" altLang="zh-CN" sz="2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Sloc</a:t>
                  </a:r>
                  <a:endParaRPr kumimoji="0" lang="en-US" altLang="zh-CN" sz="24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endParaRPr>
                </a:p>
              </p:txBody>
            </p:sp>
            <p:sp>
              <p:nvSpPr>
                <p:cNvPr id="91151" name="Line 12"/>
                <p:cNvSpPr/>
                <p:nvPr/>
              </p:nvSpPr>
              <p:spPr>
                <a:xfrm flipV="1">
                  <a:off x="4007" y="2292"/>
                  <a:ext cx="578" cy="372"/>
                </a:xfrm>
                <a:prstGeom prst="line">
                  <a:avLst/>
                </a:prstGeom>
                <a:ln w="38100" cap="flat" cmpd="sng">
                  <a:solidFill>
                    <a:srgbClr val="000000"/>
                  </a:solidFill>
                  <a:prstDash val="solid"/>
                  <a:headEnd type="none" w="med" len="med"/>
                  <a:tailEnd type="triangle" w="med" len="med"/>
                </a:ln>
              </p:spPr>
            </p:sp>
            <p:sp>
              <p:nvSpPr>
                <p:cNvPr id="91152" name="Line 13"/>
                <p:cNvSpPr/>
                <p:nvPr/>
              </p:nvSpPr>
              <p:spPr>
                <a:xfrm>
                  <a:off x="4007" y="2788"/>
                  <a:ext cx="578" cy="372"/>
                </a:xfrm>
                <a:prstGeom prst="line">
                  <a:avLst/>
                </a:prstGeom>
                <a:ln w="38100" cap="flat" cmpd="sng">
                  <a:solidFill>
                    <a:srgbClr val="000000"/>
                  </a:solidFill>
                  <a:prstDash val="solid"/>
                  <a:headEnd type="none" w="med" len="med"/>
                  <a:tailEnd type="triangle" w="med" len="med"/>
                </a:ln>
              </p:spPr>
            </p:sp>
          </p:grpSp>
        </p:grpSp>
        <p:sp>
          <p:nvSpPr>
            <p:cNvPr id="91144" name="Line 14"/>
            <p:cNvSpPr/>
            <p:nvPr/>
          </p:nvSpPr>
          <p:spPr>
            <a:xfrm>
              <a:off x="4950" y="2160"/>
              <a:ext cx="0" cy="496"/>
            </a:xfrm>
            <a:prstGeom prst="line">
              <a:avLst/>
            </a:prstGeom>
            <a:ln w="38100" cap="flat" cmpd="sng">
              <a:solidFill>
                <a:srgbClr val="000000"/>
              </a:solidFill>
              <a:prstDash val="solid"/>
              <a:headEnd type="none" w="med" len="med"/>
              <a:tailEnd type="triangle" w="med" len="med"/>
            </a:ln>
          </p:spPr>
        </p:sp>
      </p:grpSp>
      <p:sp>
        <p:nvSpPr>
          <p:cNvPr id="425999" name="Freeform 15"/>
          <p:cNvSpPr/>
          <p:nvPr/>
        </p:nvSpPr>
        <p:spPr>
          <a:xfrm>
            <a:off x="5499100" y="234950"/>
            <a:ext cx="3505200" cy="1676400"/>
          </a:xfrm>
          <a:custGeom>
            <a:avLst/>
            <a:gdLst/>
            <a:ahLst/>
            <a:cxnLst>
              <a:cxn ang="0">
                <a:pos x="50800" y="876300"/>
              </a:cxn>
              <a:cxn ang="0">
                <a:pos x="431800" y="495300"/>
              </a:cxn>
              <a:cxn ang="0">
                <a:pos x="1270000" y="266700"/>
              </a:cxn>
              <a:cxn ang="0">
                <a:pos x="2413000" y="38100"/>
              </a:cxn>
              <a:cxn ang="0">
                <a:pos x="3327400" y="114300"/>
              </a:cxn>
              <a:cxn ang="0">
                <a:pos x="3479800" y="723900"/>
              </a:cxn>
              <a:cxn ang="0">
                <a:pos x="3175000" y="952500"/>
              </a:cxn>
              <a:cxn ang="0">
                <a:pos x="1727200" y="1028700"/>
              </a:cxn>
              <a:cxn ang="0">
                <a:pos x="1270000" y="1562100"/>
              </a:cxn>
              <a:cxn ang="0">
                <a:pos x="203200" y="1562100"/>
              </a:cxn>
              <a:cxn ang="0">
                <a:pos x="50800" y="876300"/>
              </a:cxn>
            </a:cxnLst>
            <a:rect l="0" t="0" r="0" b="0"/>
            <a:pathLst>
              <a:path w="2208" h="1056">
                <a:moveTo>
                  <a:pt x="32" y="552"/>
                </a:moveTo>
                <a:cubicBezTo>
                  <a:pt x="56" y="440"/>
                  <a:pt x="144" y="376"/>
                  <a:pt x="272" y="312"/>
                </a:cubicBezTo>
                <a:cubicBezTo>
                  <a:pt x="400" y="248"/>
                  <a:pt x="592" y="216"/>
                  <a:pt x="800" y="168"/>
                </a:cubicBezTo>
                <a:cubicBezTo>
                  <a:pt x="1008" y="120"/>
                  <a:pt x="1304" y="40"/>
                  <a:pt x="1520" y="24"/>
                </a:cubicBezTo>
                <a:cubicBezTo>
                  <a:pt x="1736" y="8"/>
                  <a:pt x="1984" y="0"/>
                  <a:pt x="2096" y="72"/>
                </a:cubicBezTo>
                <a:cubicBezTo>
                  <a:pt x="2208" y="144"/>
                  <a:pt x="2208" y="368"/>
                  <a:pt x="2192" y="456"/>
                </a:cubicBezTo>
                <a:cubicBezTo>
                  <a:pt x="2176" y="544"/>
                  <a:pt x="2184" y="568"/>
                  <a:pt x="2000" y="600"/>
                </a:cubicBezTo>
                <a:cubicBezTo>
                  <a:pt x="1816" y="632"/>
                  <a:pt x="1288" y="584"/>
                  <a:pt x="1088" y="648"/>
                </a:cubicBezTo>
                <a:cubicBezTo>
                  <a:pt x="888" y="712"/>
                  <a:pt x="960" y="928"/>
                  <a:pt x="800" y="984"/>
                </a:cubicBezTo>
                <a:cubicBezTo>
                  <a:pt x="640" y="1040"/>
                  <a:pt x="256" y="1056"/>
                  <a:pt x="128" y="984"/>
                </a:cubicBezTo>
                <a:cubicBezTo>
                  <a:pt x="0" y="912"/>
                  <a:pt x="8" y="664"/>
                  <a:pt x="32" y="552"/>
                </a:cubicBezTo>
                <a:close/>
              </a:path>
            </a:pathLst>
          </a:custGeom>
          <a:noFill/>
          <a:ln w="38100" cap="flat" cmpd="sng">
            <a:solidFill>
              <a:srgbClr val="FF9900">
                <a:alpha val="100000"/>
              </a:srgbClr>
            </a:solidFill>
            <a:prstDash val="sysDot"/>
            <a:round/>
            <a:headEnd type="none" w="med" len="med"/>
            <a:tailEnd type="none" w="med" len="med"/>
          </a:ln>
        </p:spPr>
        <p:txBody>
          <a:bodyPr/>
          <a:lstStyle/>
          <a:p>
            <a:endParaRPr lang="zh-CN" altLang="en-US"/>
          </a:p>
        </p:txBody>
      </p:sp>
      <p:sp>
        <p:nvSpPr>
          <p:cNvPr id="426000" name="Oval 16"/>
          <p:cNvSpPr/>
          <p:nvPr/>
        </p:nvSpPr>
        <p:spPr>
          <a:xfrm>
            <a:off x="7302500" y="44450"/>
            <a:ext cx="1752600" cy="2590800"/>
          </a:xfrm>
          <a:prstGeom prst="ellipse">
            <a:avLst/>
          </a:prstGeom>
          <a:noFill/>
          <a:ln w="38100" cap="flat" cmpd="sng">
            <a:solidFill>
              <a:srgbClr val="6600FF"/>
            </a:solidFill>
            <a:prstDash val="sysDot"/>
            <a:headEnd type="none" w="med" len="med"/>
            <a:tailEnd type="none" w="med" len="med"/>
          </a:ln>
        </p:spPr>
        <p:txBody>
          <a:bodyPr wrap="none" lIns="90000" tIns="46800" rIns="90000" bIns="46800" anchor="ct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sp>
        <p:nvSpPr>
          <p:cNvPr id="426001" name="Text Box 17"/>
          <p:cNvSpPr txBox="1">
            <a:spLocks noChangeArrowheads="1"/>
          </p:cNvSpPr>
          <p:nvPr/>
        </p:nvSpPr>
        <p:spPr bwMode="auto">
          <a:xfrm>
            <a:off x="1763713" y="2997200"/>
            <a:ext cx="6840538" cy="1200150"/>
          </a:xfrm>
          <a:prstGeom prst="rect">
            <a:avLst/>
          </a:prstGeom>
          <a:solidFill>
            <a:srgbClr val="FFFFCC"/>
          </a:solidFill>
          <a:ln w="9525">
            <a:solidFill>
              <a:srgbClr val="FF9900"/>
            </a:solidFill>
            <a:miter lim="800000"/>
          </a:ln>
          <a:effectLst/>
        </p:spPr>
        <p:txBody>
          <a:bodyPr>
            <a:spAutoFit/>
          </a:bodyPr>
          <a:lstStyle/>
          <a:p>
            <a:pPr marR="0" defTabSz="914400" eaLnBrk="1" hangingPunct="1">
              <a:buClrTx/>
              <a:buSzTx/>
              <a:buFontTx/>
              <a:buNone/>
              <a:defRPr/>
            </a:pPr>
            <a:r>
              <a:rPr kumimoji="0" lang="zh-CN" altLang="en-US" sz="2400" kern="1200" cap="none" spc="0" normalizeH="0" baseline="0" noProof="1">
                <a:solidFill>
                  <a:srgbClr val="FF0000"/>
                </a:solidFill>
                <a:effectLst>
                  <a:outerShdw blurRad="38100" dist="38100" dir="2700000">
                    <a:srgbClr val="C0C0C0"/>
                  </a:outerShdw>
                </a:effectLst>
                <a:latin typeface="Times New Roman" panose="02020603050405020304" pitchFamily="18" charset="0"/>
                <a:ea typeface="楷体_GB2312" pitchFamily="49" charset="-122"/>
                <a:cs typeface="+mn-cs"/>
              </a:rPr>
              <a:t>在分解后的关系模式中既没有非键属性对候选码的部分函数依赖也没有非键属性对候选码的传递函数依赖，在一定程度上解决了上述四个问题！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25988"/>
                                        </p:tgtEl>
                                        <p:attrNameLst>
                                          <p:attrName>style.visibility</p:attrName>
                                        </p:attrNameLst>
                                      </p:cBhvr>
                                      <p:to>
                                        <p:strVal val="visible"/>
                                      </p:to>
                                    </p:set>
                                    <p:anim calcmode="lin" valueType="num">
                                      <p:cBhvr>
                                        <p:cTn id="7" dur="500" fill="hold"/>
                                        <p:tgtEl>
                                          <p:spTgt spid="425988"/>
                                        </p:tgtEl>
                                        <p:attrNameLst>
                                          <p:attrName>ppt_x</p:attrName>
                                        </p:attrNameLst>
                                      </p:cBhvr>
                                      <p:tavLst>
                                        <p:tav tm="0">
                                          <p:val>
                                            <p:strVal val="1+#ppt_w/2"/>
                                          </p:val>
                                        </p:tav>
                                        <p:tav tm="100000">
                                          <p:val>
                                            <p:strVal val="#ppt_x"/>
                                          </p:val>
                                        </p:tav>
                                      </p:tavLst>
                                    </p:anim>
                                    <p:anim calcmode="lin" valueType="num">
                                      <p:cBhvr>
                                        <p:cTn id="8" dur="500" fill="hold"/>
                                        <p:tgtEl>
                                          <p:spTgt spid="42598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426000"/>
                                        </p:tgtEl>
                                        <p:attrNameLst>
                                          <p:attrName>style.visibility</p:attrName>
                                        </p:attrNameLst>
                                      </p:cBhvr>
                                      <p:to>
                                        <p:strVal val="visible"/>
                                      </p:to>
                                    </p:set>
                                    <p:animEffect transition="in" filter="box(in)">
                                      <p:cBhvr>
                                        <p:cTn id="13" dur="500"/>
                                        <p:tgtEl>
                                          <p:spTgt spid="426000"/>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425999"/>
                                        </p:tgtEl>
                                        <p:attrNameLst>
                                          <p:attrName>style.visibility</p:attrName>
                                        </p:attrNameLst>
                                      </p:cBhvr>
                                      <p:to>
                                        <p:strVal val="visible"/>
                                      </p:to>
                                    </p:set>
                                    <p:animEffect transition="in" filter="box(in)">
                                      <p:cBhvr>
                                        <p:cTn id="18" dur="500"/>
                                        <p:tgtEl>
                                          <p:spTgt spid="425999"/>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25987">
                                            <p:txEl>
                                              <p:pRg st="3" end="3"/>
                                            </p:txEl>
                                          </p:spTgt>
                                        </p:tgtEl>
                                        <p:attrNameLst>
                                          <p:attrName>style.visibility</p:attrName>
                                        </p:attrNameLst>
                                      </p:cBhvr>
                                      <p:to>
                                        <p:strVal val="visible"/>
                                      </p:to>
                                    </p:set>
                                    <p:anim calcmode="lin" valueType="num">
                                      <p:cBhvr>
                                        <p:cTn id="23" dur="500" fill="hold"/>
                                        <p:tgtEl>
                                          <p:spTgt spid="425987">
                                            <p:txEl>
                                              <p:pRg st="3" end="3"/>
                                            </p:txEl>
                                          </p:spTgt>
                                        </p:tgtEl>
                                        <p:attrNameLst>
                                          <p:attrName>ppt_x</p:attrName>
                                        </p:attrNameLst>
                                      </p:cBhvr>
                                      <p:tavLst>
                                        <p:tav tm="0">
                                          <p:val>
                                            <p:strVal val="#ppt_x"/>
                                          </p:val>
                                        </p:tav>
                                        <p:tav tm="100000">
                                          <p:val>
                                            <p:strVal val="#ppt_x"/>
                                          </p:val>
                                        </p:tav>
                                      </p:tavLst>
                                    </p:anim>
                                    <p:anim calcmode="lin" valueType="num">
                                      <p:cBhvr>
                                        <p:cTn id="24" dur="500" fill="hold"/>
                                        <p:tgtEl>
                                          <p:spTgt spid="425987">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25987">
                                            <p:txEl>
                                              <p:pRg st="4" end="4"/>
                                            </p:txEl>
                                          </p:spTgt>
                                        </p:tgtEl>
                                        <p:attrNameLst>
                                          <p:attrName>style.visibility</p:attrName>
                                        </p:attrNameLst>
                                      </p:cBhvr>
                                      <p:to>
                                        <p:strVal val="visible"/>
                                      </p:to>
                                    </p:set>
                                    <p:anim calcmode="lin" valueType="num">
                                      <p:cBhvr>
                                        <p:cTn id="27" dur="500" fill="hold"/>
                                        <p:tgtEl>
                                          <p:spTgt spid="425987">
                                            <p:txEl>
                                              <p:pRg st="4" end="4"/>
                                            </p:txEl>
                                          </p:spTgt>
                                        </p:tgtEl>
                                        <p:attrNameLst>
                                          <p:attrName>ppt_x</p:attrName>
                                        </p:attrNameLst>
                                      </p:cBhvr>
                                      <p:tavLst>
                                        <p:tav tm="0">
                                          <p:val>
                                            <p:strVal val="#ppt_x"/>
                                          </p:val>
                                        </p:tav>
                                        <p:tav tm="100000">
                                          <p:val>
                                            <p:strVal val="#ppt_x"/>
                                          </p:val>
                                        </p:tav>
                                      </p:tavLst>
                                    </p:anim>
                                    <p:anim calcmode="lin" valueType="num">
                                      <p:cBhvr>
                                        <p:cTn id="28" dur="500" fill="hold"/>
                                        <p:tgtEl>
                                          <p:spTgt spid="425987">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25987">
                                            <p:txEl>
                                              <p:pRg st="5" end="5"/>
                                            </p:txEl>
                                          </p:spTgt>
                                        </p:tgtEl>
                                        <p:attrNameLst>
                                          <p:attrName>style.visibility</p:attrName>
                                        </p:attrNameLst>
                                      </p:cBhvr>
                                      <p:to>
                                        <p:strVal val="visible"/>
                                      </p:to>
                                    </p:set>
                                    <p:anim calcmode="lin" valueType="num">
                                      <p:cBhvr>
                                        <p:cTn id="31" dur="500" fill="hold"/>
                                        <p:tgtEl>
                                          <p:spTgt spid="425987">
                                            <p:txEl>
                                              <p:pRg st="5" end="5"/>
                                            </p:txEl>
                                          </p:spTgt>
                                        </p:tgtEl>
                                        <p:attrNameLst>
                                          <p:attrName>ppt_x</p:attrName>
                                        </p:attrNameLst>
                                      </p:cBhvr>
                                      <p:tavLst>
                                        <p:tav tm="0">
                                          <p:val>
                                            <p:strVal val="#ppt_x"/>
                                          </p:val>
                                        </p:tav>
                                        <p:tav tm="100000">
                                          <p:val>
                                            <p:strVal val="#ppt_x"/>
                                          </p:val>
                                        </p:tav>
                                      </p:tavLst>
                                    </p:anim>
                                    <p:anim calcmode="lin" valueType="num">
                                      <p:cBhvr>
                                        <p:cTn id="32" dur="500" fill="hold"/>
                                        <p:tgtEl>
                                          <p:spTgt spid="425987">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25987">
                                            <p:txEl>
                                              <p:pRg st="6" end="6"/>
                                            </p:txEl>
                                          </p:spTgt>
                                        </p:tgtEl>
                                        <p:attrNameLst>
                                          <p:attrName>style.visibility</p:attrName>
                                        </p:attrNameLst>
                                      </p:cBhvr>
                                      <p:to>
                                        <p:strVal val="visible"/>
                                      </p:to>
                                    </p:set>
                                    <p:anim calcmode="lin" valueType="num">
                                      <p:cBhvr>
                                        <p:cTn id="35" dur="500" fill="hold"/>
                                        <p:tgtEl>
                                          <p:spTgt spid="425987">
                                            <p:txEl>
                                              <p:pRg st="6" end="6"/>
                                            </p:txEl>
                                          </p:spTgt>
                                        </p:tgtEl>
                                        <p:attrNameLst>
                                          <p:attrName>ppt_x</p:attrName>
                                        </p:attrNameLst>
                                      </p:cBhvr>
                                      <p:tavLst>
                                        <p:tav tm="0">
                                          <p:val>
                                            <p:strVal val="#ppt_x"/>
                                          </p:val>
                                        </p:tav>
                                        <p:tav tm="100000">
                                          <p:val>
                                            <p:strVal val="#ppt_x"/>
                                          </p:val>
                                        </p:tav>
                                      </p:tavLst>
                                    </p:anim>
                                    <p:anim calcmode="lin" valueType="num">
                                      <p:cBhvr>
                                        <p:cTn id="36" dur="500" fill="hold"/>
                                        <p:tgtEl>
                                          <p:spTgt spid="425987">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25987">
                                            <p:txEl>
                                              <p:pRg st="8" end="8"/>
                                            </p:txEl>
                                          </p:spTgt>
                                        </p:tgtEl>
                                        <p:attrNameLst>
                                          <p:attrName>style.visibility</p:attrName>
                                        </p:attrNameLst>
                                      </p:cBhvr>
                                      <p:to>
                                        <p:strVal val="visible"/>
                                      </p:to>
                                    </p:set>
                                    <p:anim calcmode="lin" valueType="num">
                                      <p:cBhvr>
                                        <p:cTn id="39" dur="500" fill="hold"/>
                                        <p:tgtEl>
                                          <p:spTgt spid="425987">
                                            <p:txEl>
                                              <p:pRg st="8" end="8"/>
                                            </p:txEl>
                                          </p:spTgt>
                                        </p:tgtEl>
                                        <p:attrNameLst>
                                          <p:attrName>ppt_x</p:attrName>
                                        </p:attrNameLst>
                                      </p:cBhvr>
                                      <p:tavLst>
                                        <p:tav tm="0">
                                          <p:val>
                                            <p:strVal val="#ppt_x"/>
                                          </p:val>
                                        </p:tav>
                                        <p:tav tm="100000">
                                          <p:val>
                                            <p:strVal val="#ppt_x"/>
                                          </p:val>
                                        </p:tav>
                                      </p:tavLst>
                                    </p:anim>
                                    <p:anim calcmode="lin" valueType="num">
                                      <p:cBhvr>
                                        <p:cTn id="40" dur="500" fill="hold"/>
                                        <p:tgtEl>
                                          <p:spTgt spid="42598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 presetClass="entr" presetSubtype="16" fill="hold" grpId="0" nodeType="clickEffect">
                                  <p:stCondLst>
                                    <p:cond delay="0"/>
                                  </p:stCondLst>
                                  <p:childTnLst>
                                    <p:set>
                                      <p:cBhvr>
                                        <p:cTn id="44" dur="1" fill="hold">
                                          <p:stCondLst>
                                            <p:cond delay="0"/>
                                          </p:stCondLst>
                                        </p:cTn>
                                        <p:tgtEl>
                                          <p:spTgt spid="426001"/>
                                        </p:tgtEl>
                                        <p:attrNameLst>
                                          <p:attrName>style.visibility</p:attrName>
                                        </p:attrNameLst>
                                      </p:cBhvr>
                                      <p:to>
                                        <p:strVal val="visible"/>
                                      </p:to>
                                    </p:set>
                                    <p:animEffect transition="in" filter="box(in)">
                                      <p:cBhvr>
                                        <p:cTn id="45" dur="500"/>
                                        <p:tgtEl>
                                          <p:spTgt spid="4260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6000" grpId="0" animBg="1"/>
      <p:bldP spid="426001"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Grp="1" noChangeArrowheads="1"/>
          </p:cNvSpPr>
          <p:nvPr>
            <p:ph type="ctrTitle"/>
          </p:nvPr>
        </p:nvSpPr>
        <p:spPr>
          <a:xfrm>
            <a:off x="1331913" y="0"/>
            <a:ext cx="7812088" cy="1066800"/>
          </a:xfrm>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Times New Roman" panose="02020603050405020304" pitchFamily="18" charset="0"/>
              <a:ea typeface="+mj-ea"/>
              <a:cs typeface="+mj-cs"/>
            </a:endParaRPr>
          </a:p>
        </p:txBody>
      </p:sp>
      <p:sp>
        <p:nvSpPr>
          <p:cNvPr id="427011" name="Rectangle 3"/>
          <p:cNvSpPr>
            <a:spLocks noGrp="1"/>
          </p:cNvSpPr>
          <p:nvPr>
            <p:ph type="subTitle" idx="1"/>
          </p:nvPr>
        </p:nvSpPr>
        <p:spPr>
          <a:xfrm>
            <a:off x="381000" y="1600200"/>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90000"/>
              </a:lnSpc>
              <a:spcBef>
                <a:spcPct val="20000"/>
              </a:spcBef>
              <a:spcAft>
                <a:spcPct val="0"/>
              </a:spcAft>
              <a:buClrTx/>
              <a:buSzTx/>
              <a:buFontTx/>
              <a:buChar char="•"/>
              <a:defRPr/>
            </a:pPr>
            <a:r>
              <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第三范式</a:t>
            </a:r>
            <a:r>
              <a:rPr kumimoji="0" lang="en-US" altLang="zh-CN" sz="32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(3NF)</a:t>
            </a:r>
          </a:p>
          <a:p>
            <a:pPr marL="742950" marR="0" lvl="1" indent="-285750" algn="l"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定义：</a:t>
            </a:r>
          </a:p>
          <a:p>
            <a:pPr marL="1143000" marR="0" lvl="2" indent="-228600" algn="l"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如果关系模式Ｒ是</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2NF, </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而且</a:t>
            </a:r>
            <a:r>
              <a:rPr kumimoji="0" lang="zh-CN" altLang="en-US" sz="2400" b="1" i="0" u="none" strike="noStrike" kern="0" cap="none" spc="0" normalizeH="0" baseline="0" noProof="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它的任何一个非键属性都不传递地依赖于任何候选码</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，则Ｒ称为第三范式关系模式，记作</a:t>
            </a:r>
            <a:r>
              <a:rPr kumimoji="0" lang="zh-CN" altLang="en-US" sz="2400" b="1" i="0" u="none" strike="noStrike" kern="0" cap="none" spc="0" normalizeH="0" baseline="0" noProof="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3</a:t>
            </a:r>
            <a:r>
              <a:rPr kumimoji="0" lang="en-US" altLang="zh-CN" sz="2400" b="1" i="0" u="none" strike="noStrike" kern="0" cap="none" spc="0" normalizeH="0" baseline="0" noProof="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NF</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742950" marR="0" lvl="1" indent="-285750" algn="l" defTabSz="914400" rtl="0" eaLnBrk="0" fontAlgn="base" latinLnBrk="0" hangingPunct="0">
              <a:lnSpc>
                <a:spcPct val="90000"/>
              </a:lnSpc>
              <a:spcBef>
                <a:spcPct val="60000"/>
              </a:spcBef>
              <a:spcAft>
                <a:spcPct val="0"/>
              </a:spcAft>
              <a:buClrTx/>
              <a:buSzTx/>
              <a:buFontTx/>
              <a:buChar char="–"/>
              <a:defRPr/>
            </a:pPr>
            <a:r>
              <a:rPr kumimoji="0" lang="zh-CN" altLang="en-US"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例： </a:t>
            </a:r>
          </a:p>
          <a:p>
            <a:pPr marL="1143000" marR="0" lvl="2" indent="-228600" algn="l" defTabSz="914400" rtl="0" eaLnBrk="0" fontAlgn="base" latinLnBrk="0" hangingPunct="0">
              <a:lnSpc>
                <a:spcPct val="90000"/>
              </a:lnSpc>
              <a:spcBef>
                <a:spcPct val="60000"/>
              </a:spcBef>
              <a:spcAft>
                <a:spcPct val="0"/>
              </a:spcAft>
              <a:buClrTx/>
              <a:buSzTx/>
              <a:buFontTx/>
              <a:buNone/>
              <a:defRPr/>
            </a:pP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SL(Sno, Sdept, Sloc) ∈ 2NF</a:t>
            </a:r>
          </a:p>
          <a:p>
            <a:pPr marL="342900" marR="0" lvl="0" indent="-342900" algn="l" defTabSz="914400" rtl="0" eaLnBrk="0" fontAlgn="base" latinLnBrk="0" hangingPunct="0">
              <a:lnSpc>
                <a:spcPct val="90000"/>
              </a:lnSpc>
              <a:spcBef>
                <a:spcPct val="20000"/>
              </a:spcBef>
              <a:spcAft>
                <a:spcPct val="0"/>
              </a:spcAft>
              <a:buClrTx/>
              <a:buSzTx/>
              <a:buFontTx/>
              <a:buNone/>
              <a:defRPr/>
            </a:pP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SD</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Sno</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Sdept</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3NF</a:t>
            </a:r>
          </a:p>
          <a:p>
            <a:pPr marL="342900" marR="0" lvl="0" indent="-342900" algn="l" defTabSz="914400" rtl="0" eaLnBrk="0" fontAlgn="base" latinLnBrk="0" hangingPunct="0">
              <a:lnSpc>
                <a:spcPct val="90000"/>
              </a:lnSpc>
              <a:spcBef>
                <a:spcPct val="20000"/>
              </a:spcBef>
              <a:spcAft>
                <a:spcPct val="0"/>
              </a:spcAft>
              <a:buClrTx/>
              <a:buSzTx/>
              <a:buFontTx/>
              <a:buNone/>
              <a:defRPr/>
            </a:pP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DL</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Sdept</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Sloc</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3NF</a:t>
            </a:r>
            <a:endPar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p:txBody>
      </p:sp>
      <p:sp>
        <p:nvSpPr>
          <p:cNvPr id="427012" name="Text Box 4"/>
          <p:cNvSpPr txBox="1"/>
          <p:nvPr/>
        </p:nvSpPr>
        <p:spPr>
          <a:xfrm>
            <a:off x="2124075" y="5949950"/>
            <a:ext cx="5986463" cy="461963"/>
          </a:xfrm>
          <a:prstGeom prst="rect">
            <a:avLst/>
          </a:prstGeom>
          <a:noFill/>
          <a:ln w="9525">
            <a:noFill/>
            <a:miter/>
          </a:ln>
        </p:spPr>
        <p:txBody>
          <a:bodyPr wrap="none">
            <a:spAutoFit/>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学生</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学号，姓名，宿舍楼，宿舍号</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3NF</a:t>
            </a:r>
            <a:endPar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p:txBody>
      </p:sp>
      <p:sp>
        <p:nvSpPr>
          <p:cNvPr id="5" name="Rectangle 2"/>
          <p:cNvSpPr txBox="1">
            <a:spLocks noChangeArrowheads="1"/>
          </p:cNvSpPr>
          <p:nvPr/>
        </p:nvSpPr>
        <p:spPr bwMode="auto">
          <a:xfrm>
            <a:off x="1331913" y="-14287"/>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关系模式的规范形式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27011">
                                            <p:txEl>
                                              <p:pRg st="3" end="3"/>
                                            </p:txEl>
                                          </p:spTgt>
                                        </p:tgtEl>
                                        <p:attrNameLst>
                                          <p:attrName>style.visibility</p:attrName>
                                        </p:attrNameLst>
                                      </p:cBhvr>
                                      <p:to>
                                        <p:strVal val="visible"/>
                                      </p:to>
                                    </p:set>
                                    <p:anim calcmode="lin" valueType="num">
                                      <p:cBhvr>
                                        <p:cTn id="7" dur="500" fill="hold"/>
                                        <p:tgtEl>
                                          <p:spTgt spid="427011">
                                            <p:txEl>
                                              <p:pRg st="3" end="3"/>
                                            </p:txEl>
                                          </p:spTgt>
                                        </p:tgtEl>
                                        <p:attrNameLst>
                                          <p:attrName>ppt_x</p:attrName>
                                        </p:attrNameLst>
                                      </p:cBhvr>
                                      <p:tavLst>
                                        <p:tav tm="0">
                                          <p:val>
                                            <p:strVal val="#ppt_x"/>
                                          </p:val>
                                        </p:tav>
                                        <p:tav tm="100000">
                                          <p:val>
                                            <p:strVal val="#ppt_x"/>
                                          </p:val>
                                        </p:tav>
                                      </p:tavLst>
                                    </p:anim>
                                    <p:anim calcmode="lin" valueType="num">
                                      <p:cBhvr>
                                        <p:cTn id="8" dur="500" fill="hold"/>
                                        <p:tgtEl>
                                          <p:spTgt spid="427011">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27011">
                                            <p:txEl>
                                              <p:pRg st="4" end="4"/>
                                            </p:txEl>
                                          </p:spTgt>
                                        </p:tgtEl>
                                        <p:attrNameLst>
                                          <p:attrName>style.visibility</p:attrName>
                                        </p:attrNameLst>
                                      </p:cBhvr>
                                      <p:to>
                                        <p:strVal val="visible"/>
                                      </p:to>
                                    </p:set>
                                    <p:anim calcmode="lin" valueType="num">
                                      <p:cBhvr>
                                        <p:cTn id="11" dur="500" fill="hold"/>
                                        <p:tgtEl>
                                          <p:spTgt spid="427011">
                                            <p:txEl>
                                              <p:pRg st="4" end="4"/>
                                            </p:txEl>
                                          </p:spTgt>
                                        </p:tgtEl>
                                        <p:attrNameLst>
                                          <p:attrName>ppt_x</p:attrName>
                                        </p:attrNameLst>
                                      </p:cBhvr>
                                      <p:tavLst>
                                        <p:tav tm="0">
                                          <p:val>
                                            <p:strVal val="#ppt_x"/>
                                          </p:val>
                                        </p:tav>
                                        <p:tav tm="100000">
                                          <p:val>
                                            <p:strVal val="#ppt_x"/>
                                          </p:val>
                                        </p:tav>
                                      </p:tavLst>
                                    </p:anim>
                                    <p:anim calcmode="lin" valueType="num">
                                      <p:cBhvr>
                                        <p:cTn id="12" dur="500" fill="hold"/>
                                        <p:tgtEl>
                                          <p:spTgt spid="427011">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27011">
                                            <p:txEl>
                                              <p:pRg st="5" end="5"/>
                                            </p:txEl>
                                          </p:spTgt>
                                        </p:tgtEl>
                                        <p:attrNameLst>
                                          <p:attrName>style.visibility</p:attrName>
                                        </p:attrNameLst>
                                      </p:cBhvr>
                                      <p:to>
                                        <p:strVal val="visible"/>
                                      </p:to>
                                    </p:set>
                                    <p:anim calcmode="lin" valueType="num">
                                      <p:cBhvr>
                                        <p:cTn id="15" dur="500" fill="hold"/>
                                        <p:tgtEl>
                                          <p:spTgt spid="427011">
                                            <p:txEl>
                                              <p:pRg st="5" end="5"/>
                                            </p:txEl>
                                          </p:spTgt>
                                        </p:tgtEl>
                                        <p:attrNameLst>
                                          <p:attrName>ppt_x</p:attrName>
                                        </p:attrNameLst>
                                      </p:cBhvr>
                                      <p:tavLst>
                                        <p:tav tm="0">
                                          <p:val>
                                            <p:strVal val="#ppt_x"/>
                                          </p:val>
                                        </p:tav>
                                        <p:tav tm="100000">
                                          <p:val>
                                            <p:strVal val="#ppt_x"/>
                                          </p:val>
                                        </p:tav>
                                      </p:tavLst>
                                    </p:anim>
                                    <p:anim calcmode="lin" valueType="num">
                                      <p:cBhvr>
                                        <p:cTn id="16" dur="500" fill="hold"/>
                                        <p:tgtEl>
                                          <p:spTgt spid="427011">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27011">
                                            <p:txEl>
                                              <p:pRg st="6" end="6"/>
                                            </p:txEl>
                                          </p:spTgt>
                                        </p:tgtEl>
                                        <p:attrNameLst>
                                          <p:attrName>style.visibility</p:attrName>
                                        </p:attrNameLst>
                                      </p:cBhvr>
                                      <p:to>
                                        <p:strVal val="visible"/>
                                      </p:to>
                                    </p:set>
                                    <p:anim calcmode="lin" valueType="num">
                                      <p:cBhvr>
                                        <p:cTn id="19" dur="500" fill="hold"/>
                                        <p:tgtEl>
                                          <p:spTgt spid="427011">
                                            <p:txEl>
                                              <p:pRg st="6" end="6"/>
                                            </p:txEl>
                                          </p:spTgt>
                                        </p:tgtEl>
                                        <p:attrNameLst>
                                          <p:attrName>ppt_x</p:attrName>
                                        </p:attrNameLst>
                                      </p:cBhvr>
                                      <p:tavLst>
                                        <p:tav tm="0">
                                          <p:val>
                                            <p:strVal val="#ppt_x"/>
                                          </p:val>
                                        </p:tav>
                                        <p:tav tm="100000">
                                          <p:val>
                                            <p:strVal val="#ppt_x"/>
                                          </p:val>
                                        </p:tav>
                                      </p:tavLst>
                                    </p:anim>
                                    <p:anim calcmode="lin" valueType="num">
                                      <p:cBhvr>
                                        <p:cTn id="20" dur="500" fill="hold"/>
                                        <p:tgtEl>
                                          <p:spTgt spid="42701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27012"/>
                                        </p:tgtEl>
                                        <p:attrNameLst>
                                          <p:attrName>style.visibility</p:attrName>
                                        </p:attrNameLst>
                                      </p:cBhvr>
                                      <p:to>
                                        <p:strVal val="visible"/>
                                      </p:to>
                                    </p:set>
                                    <p:anim calcmode="lin" valueType="num">
                                      <p:cBhvr>
                                        <p:cTn id="25" dur="500" fill="hold"/>
                                        <p:tgtEl>
                                          <p:spTgt spid="427012"/>
                                        </p:tgtEl>
                                        <p:attrNameLst>
                                          <p:attrName>ppt_x</p:attrName>
                                        </p:attrNameLst>
                                      </p:cBhvr>
                                      <p:tavLst>
                                        <p:tav tm="0">
                                          <p:val>
                                            <p:strVal val="#ppt_x"/>
                                          </p:val>
                                        </p:tav>
                                        <p:tav tm="100000">
                                          <p:val>
                                            <p:strVal val="#ppt_x"/>
                                          </p:val>
                                        </p:tav>
                                      </p:tavLst>
                                    </p:anim>
                                    <p:anim calcmode="lin" valueType="num">
                                      <p:cBhvr>
                                        <p:cTn id="26" dur="500" fill="hold"/>
                                        <p:tgtEl>
                                          <p:spTgt spid="4270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7012"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Grp="1" noChangeArrowheads="1"/>
          </p:cNvSpPr>
          <p:nvPr>
            <p:ph type="ctrTitle"/>
          </p:nvPr>
        </p:nvSpPr>
        <p:spPr>
          <a:xfrm>
            <a:off x="1331913" y="0"/>
            <a:ext cx="7812088" cy="1066800"/>
          </a:xfrm>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Times New Roman" panose="02020603050405020304" pitchFamily="18" charset="0"/>
              <a:ea typeface="+mj-ea"/>
              <a:cs typeface="+mj-cs"/>
            </a:endParaRPr>
          </a:p>
        </p:txBody>
      </p:sp>
      <p:sp>
        <p:nvSpPr>
          <p:cNvPr id="5" name="Rectangle 2"/>
          <p:cNvSpPr txBox="1">
            <a:spLocks noChangeArrowheads="1"/>
          </p:cNvSpPr>
          <p:nvPr/>
        </p:nvSpPr>
        <p:spPr bwMode="auto">
          <a:xfrm>
            <a:off x="1331913" y="-14287"/>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关系模式的规范形式</a:t>
            </a:r>
          </a:p>
        </p:txBody>
      </p:sp>
      <p:sp>
        <p:nvSpPr>
          <p:cNvPr id="6" name="Rectangle 3"/>
          <p:cNvSpPr txBox="1">
            <a:spLocks noChangeArrowheads="1"/>
          </p:cNvSpPr>
          <p:nvPr/>
        </p:nvSpPr>
        <p:spPr bwMode="auto">
          <a:xfrm>
            <a:off x="468313" y="1412875"/>
            <a:ext cx="8351838" cy="4525963"/>
          </a:xfrm>
          <a:prstGeom prst="rect">
            <a:avLst/>
          </a:prstGeom>
          <a:noFill/>
          <a:ln w="9525">
            <a:noFill/>
            <a:miter lim="800000"/>
          </a:ln>
          <a:effectLst/>
        </p:spPr>
        <p:txBody>
          <a:bodyPr/>
          <a:lstStyle>
            <a:lvl1pPr marL="342900" indent="-34290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1">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1">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1">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1">
                <a:solidFill>
                  <a:srgbClr val="003399"/>
                </a:solidFill>
                <a:effectLst>
                  <a:outerShdw blurRad="38100" dist="38100" dir="2700000" algn="tl">
                    <a:srgbClr val="C0C0C0"/>
                  </a:outerShdw>
                </a:effectLst>
                <a:latin typeface="+mn-lt"/>
                <a:ea typeface="+mn-ea"/>
                <a:cs typeface="楷体_GB2312"/>
              </a:defRPr>
            </a:lvl5pPr>
            <a:lvl6pPr marL="25146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9pPr>
          </a:lstStyle>
          <a:p>
            <a:pPr marL="342900" marR="0" lvl="0" indent="-342900" algn="l"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楷体_GB2312"/>
              </a:rPr>
              <a:t>如果</a:t>
            </a:r>
            <a:r>
              <a:rPr kumimoji="0" lang="en-US" altLang="zh-CN" sz="28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楷体_GB2312"/>
              </a:rPr>
              <a:t>R∈3NF</a:t>
            </a:r>
            <a:r>
              <a:rPr kumimoji="0" lang="zh-CN" altLang="en-US" sz="28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楷体_GB2312"/>
              </a:rPr>
              <a:t>，则</a:t>
            </a:r>
            <a:r>
              <a:rPr kumimoji="0" lang="en-US" altLang="zh-CN" sz="28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楷体_GB2312"/>
              </a:rPr>
              <a:t>R</a:t>
            </a:r>
            <a:r>
              <a:rPr kumimoji="0" lang="zh-CN" altLang="en-US" sz="28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楷体_GB2312"/>
              </a:rPr>
              <a:t>也是</a:t>
            </a:r>
            <a:r>
              <a:rPr kumimoji="0" lang="en-US" altLang="zh-CN" sz="28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楷体_GB2312"/>
              </a:rPr>
              <a:t>2NF</a:t>
            </a:r>
          </a:p>
          <a:p>
            <a:pPr marL="342900" marR="0" lvl="0" indent="-342900" algn="l"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楷体_GB2312"/>
              </a:rPr>
              <a:t>若</a:t>
            </a:r>
            <a:r>
              <a:rPr kumimoji="0" lang="en-US" altLang="zh-CN" sz="28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楷体_GB2312"/>
              </a:rPr>
              <a:t>R∈3NF</a:t>
            </a:r>
            <a:r>
              <a:rPr kumimoji="0" lang="zh-CN" altLang="en-US" sz="28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楷体_GB2312"/>
              </a:rPr>
              <a:t>，则</a:t>
            </a:r>
            <a:r>
              <a:rPr kumimoji="0" lang="en-US" altLang="zh-CN" sz="28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楷体_GB2312"/>
              </a:rPr>
              <a:t>R</a:t>
            </a:r>
            <a:r>
              <a:rPr kumimoji="0" lang="zh-CN" altLang="en-US" sz="28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楷体_GB2312"/>
              </a:rPr>
              <a:t>的每一个非键属性</a:t>
            </a:r>
            <a:r>
              <a:rPr kumimoji="0" lang="zh-CN" altLang="en-US" sz="2800" b="1" i="0" u="none" strike="noStrike" kern="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cs typeface="楷体_GB2312"/>
              </a:rPr>
              <a:t>既不部分函数依赖于候选码也不传递函数依赖于候选码</a:t>
            </a:r>
            <a:r>
              <a:rPr kumimoji="0" lang="zh-CN" altLang="en-US" sz="28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楷体_GB2312"/>
              </a:rPr>
              <a:t>。</a:t>
            </a:r>
          </a:p>
          <a:p>
            <a:pPr marL="342900" marR="0" lvl="0" indent="-342900" algn="l"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楷体_GB2312"/>
              </a:rPr>
              <a:t>采用模式分解法将一个</a:t>
            </a:r>
            <a:r>
              <a:rPr kumimoji="0" lang="en-US" altLang="zh-CN" sz="28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楷体_GB2312"/>
              </a:rPr>
              <a:t>2NF</a:t>
            </a:r>
            <a:r>
              <a:rPr kumimoji="0" lang="zh-CN" altLang="en-US" sz="28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楷体_GB2312"/>
              </a:rPr>
              <a:t>的关系分解为多个</a:t>
            </a:r>
            <a:r>
              <a:rPr kumimoji="0" lang="en-US" altLang="zh-CN" sz="28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楷体_GB2312"/>
              </a:rPr>
              <a:t>3NF</a:t>
            </a:r>
            <a:r>
              <a:rPr kumimoji="0" lang="zh-CN" altLang="en-US" sz="28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楷体_GB2312"/>
              </a:rPr>
              <a:t>的关系，可以在一定程度上解决原</a:t>
            </a:r>
            <a:r>
              <a:rPr kumimoji="0" lang="en-US" altLang="zh-CN" sz="28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楷体_GB2312"/>
              </a:rPr>
              <a:t>2NF</a:t>
            </a:r>
            <a:r>
              <a:rPr kumimoji="0" lang="zh-CN" altLang="en-US" sz="28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楷体_GB2312"/>
              </a:rPr>
              <a:t>关系中存在的插入异常、删除异常、数据冗余度大、修改复杂等问题。</a:t>
            </a:r>
          </a:p>
          <a:p>
            <a:pPr marL="342900" marR="0" lvl="0" indent="-342900" algn="l"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楷体_GB2312"/>
              </a:rPr>
              <a:t>但是，将一个</a:t>
            </a:r>
            <a:r>
              <a:rPr kumimoji="0" lang="en-US" altLang="zh-CN" sz="28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楷体_GB2312"/>
              </a:rPr>
              <a:t>2NF</a:t>
            </a:r>
            <a:r>
              <a:rPr kumimoji="0" lang="zh-CN" altLang="en-US" sz="28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楷体_GB2312"/>
              </a:rPr>
              <a:t>关系分解为多个</a:t>
            </a:r>
            <a:r>
              <a:rPr kumimoji="0" lang="en-US" altLang="zh-CN" sz="28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楷体_GB2312"/>
              </a:rPr>
              <a:t>3NF</a:t>
            </a:r>
            <a:r>
              <a:rPr kumimoji="0" lang="zh-CN" altLang="en-US" sz="28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楷体_GB2312"/>
              </a:rPr>
              <a:t>的关系后，</a:t>
            </a:r>
            <a:r>
              <a:rPr kumimoji="0" lang="zh-CN" altLang="en-US" sz="2800" b="1" i="0" u="none" strike="noStrike" kern="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cs typeface="楷体_GB2312"/>
              </a:rPr>
              <a:t>并不能完全消除关系模式中的各种异常情况和数据冗余</a:t>
            </a:r>
            <a:r>
              <a:rPr kumimoji="0" lang="zh-CN" altLang="en-US" sz="28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楷体_GB231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ox(in)">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ox(in)">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box(in)">
                                      <p:cBhvr>
                                        <p:cTn id="17"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9" name="Rectangle 3"/>
          <p:cNvSpPr>
            <a:spLocks noGrp="1"/>
          </p:cNvSpPr>
          <p:nvPr>
            <p:ph type="subTitle" idx="1"/>
          </p:nvPr>
        </p:nvSpPr>
        <p:spPr>
          <a:xfrm>
            <a:off x="381000" y="1412875"/>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例：在关系模式</a:t>
            </a:r>
            <a:r>
              <a:rPr kumimoji="0" lang="en-US" altLang="zh-CN" sz="32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STJ</a:t>
            </a:r>
            <a:r>
              <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32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a:t>
            </a:r>
            <a:r>
              <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32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32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J</a:t>
            </a:r>
            <a:r>
              <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）中，</a:t>
            </a:r>
            <a:r>
              <a:rPr kumimoji="0" lang="en-US" altLang="zh-CN" sz="32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a:t>
            </a:r>
            <a:r>
              <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表示学生，</a:t>
            </a:r>
            <a:r>
              <a:rPr kumimoji="0" lang="en-US" altLang="zh-CN" sz="32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表示教师，</a:t>
            </a:r>
            <a:r>
              <a:rPr kumimoji="0" lang="en-US" altLang="zh-CN" sz="32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J</a:t>
            </a:r>
            <a:r>
              <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表示课程。</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函数依赖：</a:t>
            </a:r>
          </a:p>
          <a:p>
            <a:pPr marL="1143000" marR="0" lvl="2" indent="-228600" algn="l" defTabSz="914400" rtl="0" eaLnBrk="0" fontAlgn="base" latinLnBrk="0" hangingPunct="0">
              <a:lnSpc>
                <a:spcPct val="100000"/>
              </a:lnSpc>
              <a:spcBef>
                <a:spcPct val="20000"/>
              </a:spcBef>
              <a:spcAft>
                <a:spcPct val="0"/>
              </a:spcAft>
              <a:buClrTx/>
              <a:buSzTx/>
              <a:buFontTx/>
              <a:buNone/>
              <a:defRPr/>
            </a:pP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假设每一教师只教一门课。每门课由若干教师教，</a:t>
            </a:r>
          </a:p>
          <a:p>
            <a:pPr marL="1143000" marR="0" lvl="2" indent="-228600" algn="l" defTabSz="914400" rtl="0" eaLnBrk="0" fontAlgn="base" latinLnBrk="0" hangingPunct="0">
              <a:lnSpc>
                <a:spcPct val="100000"/>
              </a:lnSpc>
              <a:spcBef>
                <a:spcPct val="20000"/>
              </a:spcBef>
              <a:spcAft>
                <a:spcPct val="0"/>
              </a:spcAft>
              <a:buClrTx/>
              <a:buSzTx/>
              <a:buFontTx/>
              <a:buNone/>
              <a:defRPr/>
            </a:pP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但某一学生选定某门课，就确定了一个固定的教师。</a:t>
            </a:r>
          </a:p>
          <a:p>
            <a:pPr marL="1143000" marR="0" lvl="2" indent="-228600" algn="l" defTabSz="914400" rtl="0" eaLnBrk="0" fontAlgn="base" latinLnBrk="0" hangingPunct="0">
              <a:lnSpc>
                <a:spcPct val="100000"/>
              </a:lnSpc>
              <a:spcBef>
                <a:spcPct val="20000"/>
              </a:spcBef>
              <a:spcAft>
                <a:spcPct val="0"/>
              </a:spcAft>
              <a:buClrTx/>
              <a:buSzTx/>
              <a:buFontTx/>
              <a:buNone/>
              <a:defRPr/>
            </a:pP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某个学生选修某个教师的课就确定了所选课的名称。</a:t>
            </a:r>
          </a:p>
          <a:p>
            <a:pPr marL="1143000" marR="0" lvl="2" indent="-228600" algn="l" defTabSz="914400" rtl="0" eaLnBrk="0" fontAlgn="base" latinLnBrk="0" hangingPunct="0">
              <a:lnSpc>
                <a:spcPct val="100000"/>
              </a:lnSpc>
              <a:spcBef>
                <a:spcPct val="20000"/>
              </a:spcBef>
              <a:spcAft>
                <a:spcPct val="0"/>
              </a:spcAft>
              <a:buClrTx/>
              <a:buSzTx/>
              <a:buFontTx/>
              <a:buNone/>
              <a:defRPr/>
            </a:pP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于是有： </a:t>
            </a:r>
          </a:p>
          <a:p>
            <a:pPr marL="1143000" marR="0" lvl="2" indent="-228600" algn="l" defTabSz="914400" rtl="0" eaLnBrk="0" fontAlgn="base" latinLnBrk="0" hangingPunct="0">
              <a:lnSpc>
                <a:spcPct val="100000"/>
              </a:lnSpc>
              <a:spcBef>
                <a:spcPct val="20000"/>
              </a:spcBef>
              <a:spcAft>
                <a:spcPct val="0"/>
              </a:spcAft>
              <a:buClrTx/>
              <a:buSzTx/>
              <a:buFontTx/>
              <a:buNone/>
              <a:defRPr/>
            </a:pP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mn-lt"/>
                <a:ea typeface="+mn-ea"/>
                <a:cs typeface="楷体_GB2312"/>
              </a:rPr>
              <a:t>               </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mn-lt"/>
                <a:ea typeface="+mn-ea"/>
                <a:cs typeface="楷体_GB2312"/>
              </a:rPr>
              <a:t>(S</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mn-lt"/>
                <a:ea typeface="+mn-ea"/>
                <a:cs typeface="楷体_GB2312"/>
              </a:rPr>
              <a:t>，</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mn-lt"/>
                <a:ea typeface="+mn-ea"/>
                <a:cs typeface="楷体_GB2312"/>
              </a:rPr>
              <a:t>J)→T</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mn-lt"/>
                <a:ea typeface="+mn-ea"/>
                <a:cs typeface="楷体_GB2312"/>
              </a:rPr>
              <a:t>，</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mn-lt"/>
                <a:ea typeface="+mn-ea"/>
                <a:cs typeface="楷体_GB2312"/>
              </a:rPr>
              <a:t>(S</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mn-lt"/>
                <a:ea typeface="+mn-ea"/>
                <a:cs typeface="楷体_GB2312"/>
              </a:rPr>
              <a:t>，</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mn-lt"/>
                <a:ea typeface="+mn-ea"/>
                <a:cs typeface="楷体_GB2312"/>
              </a:rPr>
              <a:t>T)→J</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mn-lt"/>
                <a:ea typeface="+mn-ea"/>
                <a:cs typeface="楷体_GB2312"/>
              </a:rPr>
              <a:t>，</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mn-lt"/>
                <a:ea typeface="+mn-ea"/>
                <a:cs typeface="楷体_GB2312"/>
              </a:rPr>
              <a:t>T→J</a:t>
            </a:r>
            <a:endPar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mn-lt"/>
              <a:ea typeface="+mn-ea"/>
              <a:cs typeface="楷体_GB2312"/>
            </a:endParaRPr>
          </a:p>
        </p:txBody>
      </p:sp>
      <p:sp>
        <p:nvSpPr>
          <p:cNvPr id="429060" name="Text Box 4"/>
          <p:cNvSpPr txBox="1">
            <a:spLocks noChangeArrowheads="1"/>
          </p:cNvSpPr>
          <p:nvPr/>
        </p:nvSpPr>
        <p:spPr bwMode="auto">
          <a:xfrm>
            <a:off x="2484438" y="5300663"/>
            <a:ext cx="4700588" cy="461963"/>
          </a:xfrm>
          <a:prstGeom prst="rect">
            <a:avLst/>
          </a:prstGeom>
          <a:solidFill>
            <a:srgbClr val="FFFFCC"/>
          </a:solidFill>
          <a:ln w="9525">
            <a:solidFill>
              <a:srgbClr val="FF9900"/>
            </a:solidFill>
            <a:miter lim="800000"/>
          </a:ln>
          <a:effectLst/>
        </p:spPr>
        <p:txBody>
          <a:bodyPr wrap="none">
            <a:spAutoFit/>
          </a:bodyPr>
          <a:lstStyle/>
          <a:p>
            <a:pPr marR="0" defTabSz="914400" eaLnBrk="1" hangingPunct="1">
              <a:buClrTx/>
              <a:buSzTx/>
              <a:buFontTx/>
              <a:buNone/>
              <a:defRPr/>
            </a:pPr>
            <a:r>
              <a:rPr kumimoji="0" lang="en-US" altLang="zh-CN" sz="2400" kern="1200" cap="none" spc="0" normalizeH="0" baseline="0" noProof="1">
                <a:solidFill>
                  <a:srgbClr val="FF0000"/>
                </a:solidFill>
                <a:effectLst>
                  <a:outerShdw blurRad="38100" dist="38100" dir="2700000">
                    <a:srgbClr val="C0C0C0"/>
                  </a:outerShdw>
                </a:effectLst>
                <a:latin typeface="Times New Roman" panose="02020603050405020304" pitchFamily="18" charset="0"/>
                <a:ea typeface="楷体_GB2312" pitchFamily="49" charset="-122"/>
                <a:cs typeface="+mn-cs"/>
              </a:rPr>
              <a:t>(S</a:t>
            </a:r>
            <a:r>
              <a:rPr kumimoji="0" lang="zh-CN" altLang="en-US" sz="2400" kern="1200" cap="none" spc="0" normalizeH="0" baseline="0" noProof="1">
                <a:solidFill>
                  <a:srgbClr val="FF0000"/>
                </a:solidFill>
                <a:effectLst>
                  <a:outerShdw blurRad="38100" dist="38100" dir="2700000">
                    <a:srgbClr val="C0C0C0"/>
                  </a:outerShdw>
                </a:effectLst>
                <a:latin typeface="Times New Roman" panose="02020603050405020304" pitchFamily="18" charset="0"/>
                <a:ea typeface="楷体_GB2312" pitchFamily="49" charset="-122"/>
                <a:cs typeface="+mn-cs"/>
              </a:rPr>
              <a:t>，</a:t>
            </a:r>
            <a:r>
              <a:rPr kumimoji="0" lang="en-US" altLang="zh-CN" sz="2400" kern="1200" cap="none" spc="0" normalizeH="0" baseline="0" noProof="1">
                <a:solidFill>
                  <a:srgbClr val="FF0000"/>
                </a:solidFill>
                <a:effectLst>
                  <a:outerShdw blurRad="38100" dist="38100" dir="2700000">
                    <a:srgbClr val="C0C0C0"/>
                  </a:outerShdw>
                </a:effectLst>
                <a:latin typeface="Times New Roman" panose="02020603050405020304" pitchFamily="18" charset="0"/>
                <a:ea typeface="楷体_GB2312" pitchFamily="49" charset="-122"/>
                <a:cs typeface="+mn-cs"/>
              </a:rPr>
              <a:t>J)</a:t>
            </a:r>
            <a:r>
              <a:rPr kumimoji="0" lang="zh-CN" altLang="en-US" sz="2400" kern="1200" cap="none" spc="0" normalizeH="0" baseline="0" noProof="1">
                <a:solidFill>
                  <a:srgbClr val="FF0000"/>
                </a:solidFill>
                <a:effectLst>
                  <a:outerShdw blurRad="38100" dist="38100" dir="2700000">
                    <a:srgbClr val="C0C0C0"/>
                  </a:outerShdw>
                </a:effectLst>
                <a:latin typeface="Times New Roman" panose="02020603050405020304" pitchFamily="18" charset="0"/>
                <a:ea typeface="楷体_GB2312" pitchFamily="49" charset="-122"/>
                <a:cs typeface="+mn-cs"/>
              </a:rPr>
              <a:t>和</a:t>
            </a:r>
            <a:r>
              <a:rPr kumimoji="0" lang="en-US" altLang="zh-CN" sz="2400" kern="1200" cap="none" spc="0" normalizeH="0" baseline="0" noProof="1">
                <a:solidFill>
                  <a:srgbClr val="FF0000"/>
                </a:solidFill>
                <a:effectLst>
                  <a:outerShdw blurRad="38100" dist="38100" dir="2700000">
                    <a:srgbClr val="C0C0C0"/>
                  </a:outerShdw>
                </a:effectLst>
                <a:latin typeface="Times New Roman" panose="02020603050405020304" pitchFamily="18" charset="0"/>
                <a:ea typeface="楷体_GB2312" pitchFamily="49" charset="-122"/>
                <a:cs typeface="+mn-cs"/>
              </a:rPr>
              <a:t>(S</a:t>
            </a:r>
            <a:r>
              <a:rPr kumimoji="0" lang="zh-CN" altLang="en-US" sz="2400" kern="1200" cap="none" spc="0" normalizeH="0" baseline="0" noProof="1">
                <a:solidFill>
                  <a:srgbClr val="FF0000"/>
                </a:solidFill>
                <a:effectLst>
                  <a:outerShdw blurRad="38100" dist="38100" dir="2700000">
                    <a:srgbClr val="C0C0C0"/>
                  </a:outerShdw>
                </a:effectLst>
                <a:latin typeface="Times New Roman" panose="02020603050405020304" pitchFamily="18" charset="0"/>
                <a:ea typeface="楷体_GB2312" pitchFamily="49" charset="-122"/>
                <a:cs typeface="+mn-cs"/>
              </a:rPr>
              <a:t>，</a:t>
            </a:r>
            <a:r>
              <a:rPr kumimoji="0" lang="en-US" altLang="zh-CN" sz="2400" kern="1200" cap="none" spc="0" normalizeH="0" baseline="0" noProof="1">
                <a:solidFill>
                  <a:srgbClr val="FF0000"/>
                </a:solidFill>
                <a:effectLst>
                  <a:outerShdw blurRad="38100" dist="38100" dir="2700000">
                    <a:srgbClr val="C0C0C0"/>
                  </a:outerShdw>
                </a:effectLst>
                <a:latin typeface="Times New Roman" panose="02020603050405020304" pitchFamily="18" charset="0"/>
                <a:ea typeface="楷体_GB2312" pitchFamily="49" charset="-122"/>
                <a:cs typeface="+mn-cs"/>
              </a:rPr>
              <a:t>T)</a:t>
            </a:r>
            <a:r>
              <a:rPr kumimoji="0" lang="zh-CN" altLang="en-US" sz="2400" kern="1200" cap="none" spc="0" normalizeH="0" baseline="0" noProof="1">
                <a:solidFill>
                  <a:srgbClr val="FF0000"/>
                </a:solidFill>
                <a:effectLst>
                  <a:outerShdw blurRad="38100" dist="38100" dir="2700000">
                    <a:srgbClr val="C0C0C0"/>
                  </a:outerShdw>
                </a:effectLst>
                <a:latin typeface="Times New Roman" panose="02020603050405020304" pitchFamily="18" charset="0"/>
                <a:ea typeface="楷体_GB2312" pitchFamily="49" charset="-122"/>
                <a:cs typeface="+mn-cs"/>
              </a:rPr>
              <a:t>都可以作为候选码</a:t>
            </a:r>
          </a:p>
        </p:txBody>
      </p:sp>
      <p:sp>
        <p:nvSpPr>
          <p:cNvPr id="429061" name="Text Box 5"/>
          <p:cNvSpPr txBox="1">
            <a:spLocks noChangeArrowheads="1"/>
          </p:cNvSpPr>
          <p:nvPr/>
        </p:nvSpPr>
        <p:spPr bwMode="auto">
          <a:xfrm>
            <a:off x="3492500" y="5948363"/>
            <a:ext cx="1584325" cy="466725"/>
          </a:xfrm>
          <a:prstGeom prst="rect">
            <a:avLst/>
          </a:prstGeom>
          <a:solidFill>
            <a:srgbClr val="FFFFCC"/>
          </a:solidFill>
          <a:ln w="9525">
            <a:solidFill>
              <a:srgbClr val="FF9900"/>
            </a:solidFill>
            <a:miter lim="800000"/>
          </a:ln>
          <a:effectLst/>
        </p:spPr>
        <p:txBody>
          <a:bodyPr wrap="none">
            <a:spAutoFit/>
          </a:bodyPr>
          <a:lstStyle/>
          <a:p>
            <a:pPr marR="0" defTabSz="914400" eaLnBrk="1" hangingPunct="1">
              <a:buClrTx/>
              <a:buSzTx/>
              <a:buFontTx/>
              <a:buNone/>
              <a:defRPr/>
            </a:pPr>
            <a:r>
              <a:rPr kumimoji="0" lang="en-US" altLang="zh-CN" sz="2400" kern="1200" cap="none" spc="0" normalizeH="0" baseline="0" noProof="1">
                <a:solidFill>
                  <a:srgbClr val="FF0000"/>
                </a:solidFill>
                <a:effectLst>
                  <a:outerShdw blurRad="38100" dist="38100" dir="2700000">
                    <a:srgbClr val="C0C0C0"/>
                  </a:outerShdw>
                </a:effectLst>
                <a:latin typeface="Times New Roman" panose="02020603050405020304" pitchFamily="18" charset="0"/>
                <a:ea typeface="楷体_GB2312" pitchFamily="49" charset="-122"/>
                <a:cs typeface="+mn-cs"/>
              </a:rPr>
              <a:t>STJ∈3NF</a:t>
            </a:r>
          </a:p>
        </p:txBody>
      </p:sp>
      <p:sp>
        <p:nvSpPr>
          <p:cNvPr id="20"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关系模式的规范形式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29059">
                                            <p:txEl>
                                              <p:pRg st="6" end="6"/>
                                            </p:txEl>
                                          </p:spTgt>
                                        </p:tgtEl>
                                        <p:attrNameLst>
                                          <p:attrName>style.visibility</p:attrName>
                                        </p:attrNameLst>
                                      </p:cBhvr>
                                      <p:to>
                                        <p:strVal val="visible"/>
                                      </p:to>
                                    </p:set>
                                    <p:animEffect transition="in" filter="box(in)">
                                      <p:cBhvr>
                                        <p:cTn id="7" dur="500"/>
                                        <p:tgtEl>
                                          <p:spTgt spid="429059">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29060"/>
                                        </p:tgtEl>
                                        <p:attrNameLst>
                                          <p:attrName>style.visibility</p:attrName>
                                        </p:attrNameLst>
                                      </p:cBhvr>
                                      <p:to>
                                        <p:strVal val="visible"/>
                                      </p:to>
                                    </p:set>
                                    <p:animEffect transition="in" filter="box(in)">
                                      <p:cBhvr>
                                        <p:cTn id="12" dur="500"/>
                                        <p:tgtEl>
                                          <p:spTgt spid="429060"/>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429061"/>
                                        </p:tgtEl>
                                        <p:attrNameLst>
                                          <p:attrName>style.visibility</p:attrName>
                                        </p:attrNameLst>
                                      </p:cBhvr>
                                      <p:to>
                                        <p:strVal val="visible"/>
                                      </p:to>
                                    </p:set>
                                    <p:animEffect transition="in" filter="box(in)">
                                      <p:cBhvr>
                                        <p:cTn id="17" dur="500"/>
                                        <p:tgtEl>
                                          <p:spTgt spid="4290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060" grpId="0" animBg="1"/>
      <p:bldP spid="42906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3" name="Rectangle 3"/>
          <p:cNvSpPr>
            <a:spLocks noGrp="1"/>
          </p:cNvSpPr>
          <p:nvPr>
            <p:ph type="subTitle" idx="1"/>
          </p:nvPr>
        </p:nvSpPr>
        <p:spPr>
          <a:xfrm>
            <a:off x="381000" y="1125538"/>
            <a:ext cx="8229600" cy="3024188"/>
          </a:xfrm>
        </p:spPr>
        <p:txBody>
          <a:bodyPr vert="horz" wrap="square" lIns="91440" tIns="45720" rIns="91440" bIns="45720" numCol="1" anchor="t" anchorCtr="0" compatLnSpc="1"/>
          <a:lstStyle/>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普通实体集的变换 </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为概念数据库模式中的</a:t>
            </a:r>
            <a:r>
              <a:rPr kumimoji="0" lang="zh-CN" altLang="en-US" sz="2800" b="1" i="0" u="none" strike="noStrike" kern="0" cap="none" spc="0" normalizeH="0" baseline="0" noProof="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每个普通实体集Ｅ建立一个关系Ｓ</a:t>
            </a:r>
            <a:r>
              <a:rPr kumimoji="0" lang="zh-CN" altLang="en-US"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Ｓ包含Ｅ的</a:t>
            </a:r>
            <a:r>
              <a:rPr kumimoji="0" lang="zh-CN" altLang="en-US" sz="2800" b="1" i="0" u="none" strike="noStrike" kern="0" cap="none" spc="0" normalizeH="0" baseline="0" noProof="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所有简单属性</a:t>
            </a:r>
            <a:r>
              <a:rPr kumimoji="0" lang="zh-CN" altLang="en-US"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和Ｅ的</a:t>
            </a:r>
            <a:r>
              <a:rPr kumimoji="0" lang="zh-CN" altLang="en-US" sz="2800" b="1" i="0" u="none" strike="noStrike" kern="0" cap="none" spc="0" normalizeH="0" baseline="0" noProof="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复合属性的简单子属性</a:t>
            </a:r>
            <a:r>
              <a:rPr kumimoji="0" lang="zh-CN" altLang="en-US"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Ｅ的</a:t>
            </a:r>
            <a:r>
              <a:rPr kumimoji="0" lang="zh-CN" altLang="en-US" sz="2800" b="1" i="0" u="none" strike="noStrike" kern="0" cap="none" spc="0" normalizeH="0" baseline="0" noProof="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码</a:t>
            </a:r>
            <a:r>
              <a:rPr kumimoji="0" lang="zh-CN" altLang="en-US"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是Ｓ的</a:t>
            </a:r>
            <a:r>
              <a:rPr kumimoji="0" lang="zh-CN" altLang="en-US" sz="2800" b="1" i="0" u="none" strike="noStrike" kern="0" cap="none" spc="0" normalizeH="0" baseline="0" noProof="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主码</a:t>
            </a:r>
            <a:r>
              <a:rPr kumimoji="0" lang="zh-CN" altLang="en-US"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p:txBody>
      </p:sp>
      <p:sp>
        <p:nvSpPr>
          <p:cNvPr id="5" name="Text Box 9"/>
          <p:cNvSpPr txBox="1"/>
          <p:nvPr/>
        </p:nvSpPr>
        <p:spPr>
          <a:xfrm>
            <a:off x="3203575" y="4797425"/>
            <a:ext cx="4422775" cy="400050"/>
          </a:xfrm>
          <a:prstGeom prst="rect">
            <a:avLst/>
          </a:prstGeom>
          <a:noFill/>
          <a:ln w="9525">
            <a:noFill/>
            <a:miter/>
          </a:ln>
        </p:spPr>
        <p:txBody>
          <a:bodyPr wrap="none">
            <a:spAutoFit/>
          </a:bodyPr>
          <a:lstStyle/>
          <a:p>
            <a:pPr marR="0" defTabSz="914400" eaLnBrk="1" hangingPunct="1">
              <a:buClrTx/>
              <a:buSzTx/>
              <a:buFontTx/>
              <a:buNone/>
              <a:defRPr/>
            </a:pPr>
            <a:r>
              <a:rPr kumimoji="0" lang="zh-CN" altLang="en-US"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教研室关系</a:t>
            </a:r>
            <a:r>
              <a:rPr kumimoji="0" lang="en-US" altLang="zh-CN"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G(</a:t>
            </a:r>
            <a:r>
              <a:rPr kumimoji="0" lang="zh-CN" altLang="en-US" b="0" u="sng"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编号</a:t>
            </a:r>
            <a:r>
              <a:rPr kumimoji="0" lang="en-US" altLang="zh-CN"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a:t>
            </a:r>
            <a:r>
              <a:rPr kumimoji="0" lang="zh-CN" altLang="en-US"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名字</a:t>
            </a:r>
            <a:r>
              <a:rPr kumimoji="0" lang="en-US" altLang="zh-CN"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 </a:t>
            </a:r>
            <a:r>
              <a:rPr kumimoji="0" lang="zh-CN" altLang="en-US"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地点</a:t>
            </a:r>
            <a:r>
              <a:rPr kumimoji="0" lang="en-US" altLang="zh-CN"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a:t>
            </a:r>
            <a:r>
              <a:rPr kumimoji="0" lang="zh-CN" altLang="en-US"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所属系</a:t>
            </a:r>
            <a:r>
              <a:rPr kumimoji="0" lang="en-US" altLang="zh-CN"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a:t>
            </a:r>
          </a:p>
        </p:txBody>
      </p:sp>
      <p:sp>
        <p:nvSpPr>
          <p:cNvPr id="7" name="Rectangle 2"/>
          <p:cNvSpPr txBox="1">
            <a:spLocks noChangeArrowheads="1"/>
          </p:cNvSpPr>
          <p:nvPr/>
        </p:nvSpPr>
        <p:spPr bwMode="auto">
          <a:xfrm>
            <a:off x="1254125" y="0"/>
            <a:ext cx="789463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5.1</a:t>
            </a: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形成初始关系数据库模式</a:t>
            </a:r>
          </a:p>
        </p:txBody>
      </p:sp>
      <p:graphicFrame>
        <p:nvGraphicFramePr>
          <p:cNvPr id="6" name="对象 5"/>
          <p:cNvGraphicFramePr/>
          <p:nvPr/>
        </p:nvGraphicFramePr>
        <p:xfrm>
          <a:off x="1679575" y="4260850"/>
          <a:ext cx="1181100" cy="1828800"/>
        </p:xfrm>
        <a:graphic>
          <a:graphicData uri="http://schemas.openxmlformats.org/presentationml/2006/ole">
            <mc:AlternateContent xmlns:mc="http://schemas.openxmlformats.org/markup-compatibility/2006">
              <mc:Choice xmlns:v="urn:schemas-microsoft-com:vml" Requires="v">
                <p:oleObj spid="_x0000_s3079" r:id="rId3" imgW="1181100" imgH="1828800" progId="Paint.Picture">
                  <p:embed/>
                </p:oleObj>
              </mc:Choice>
              <mc:Fallback>
                <p:oleObj r:id="rId3" imgW="1181100" imgH="1828800" progId="Paint.Picture">
                  <p:embed/>
                  <p:pic>
                    <p:nvPicPr>
                      <p:cNvPr id="0" name="图片 3075"/>
                      <p:cNvPicPr/>
                      <p:nvPr/>
                    </p:nvPicPr>
                    <p:blipFill>
                      <a:blip r:embed="rId4"/>
                      <a:stretch>
                        <a:fillRect/>
                      </a:stretch>
                    </p:blipFill>
                    <p:spPr>
                      <a:xfrm>
                        <a:off x="1679575" y="4260850"/>
                        <a:ext cx="1181100" cy="18288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58403">
                                            <p:txEl>
                                              <p:pRg st="1" end="1"/>
                                            </p:txEl>
                                          </p:spTgt>
                                        </p:tgtEl>
                                        <p:attrNameLst>
                                          <p:attrName>style.visibility</p:attrName>
                                        </p:attrNameLst>
                                      </p:cBhvr>
                                      <p:to>
                                        <p:strVal val="visible"/>
                                      </p:to>
                                    </p:set>
                                    <p:animEffect transition="in" filter="box(in)">
                                      <p:cBhvr>
                                        <p:cTn id="7" dur="500"/>
                                        <p:tgtEl>
                                          <p:spTgt spid="35840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58403">
                                            <p:txEl>
                                              <p:pRg st="2" end="2"/>
                                            </p:txEl>
                                          </p:spTgt>
                                        </p:tgtEl>
                                        <p:attrNameLst>
                                          <p:attrName>style.visibility</p:attrName>
                                        </p:attrNameLst>
                                      </p:cBhvr>
                                      <p:to>
                                        <p:strVal val="visible"/>
                                      </p:to>
                                    </p:set>
                                    <p:animEffect transition="in" filter="box(in)">
                                      <p:cBhvr>
                                        <p:cTn id="12" dur="500"/>
                                        <p:tgtEl>
                                          <p:spTgt spid="358403">
                                            <p:txEl>
                                              <p:pRg st="2" end="2"/>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358403">
                                            <p:txEl>
                                              <p:pRg st="3" end="3"/>
                                            </p:txEl>
                                          </p:spTgt>
                                        </p:tgtEl>
                                        <p:attrNameLst>
                                          <p:attrName>style.visibility</p:attrName>
                                        </p:attrNameLst>
                                      </p:cBhvr>
                                      <p:to>
                                        <p:strVal val="visible"/>
                                      </p:to>
                                    </p:set>
                                    <p:animEffect transition="in" filter="box(in)">
                                      <p:cBhvr>
                                        <p:cTn id="15" dur="500"/>
                                        <p:tgtEl>
                                          <p:spTgt spid="35840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ppt_x"/>
                                          </p:val>
                                        </p:tav>
                                        <p:tav tm="100000">
                                          <p:val>
                                            <p:strVal val="#ppt_x"/>
                                          </p:val>
                                        </p:tav>
                                      </p:tavLst>
                                    </p:anim>
                                    <p:anim calcmode="lin" valueType="num">
                                      <p:cBhvr additive="base">
                                        <p:cTn id="2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p:cTn id="26" dur="500" fill="hold"/>
                                        <p:tgtEl>
                                          <p:spTgt spid="5"/>
                                        </p:tgtEl>
                                        <p:attrNameLst>
                                          <p:attrName>ppt_x</p:attrName>
                                        </p:attrNameLst>
                                      </p:cBhvr>
                                      <p:tavLst>
                                        <p:tav tm="0">
                                          <p:val>
                                            <p:strVal val="#ppt_x"/>
                                          </p:val>
                                        </p:tav>
                                        <p:tav tm="100000">
                                          <p:val>
                                            <p:strVal val="#ppt_x"/>
                                          </p:val>
                                        </p:tav>
                                      </p:tavLst>
                                    </p:anim>
                                    <p:anim calcmode="lin" valueType="num">
                                      <p:cBhvr>
                                        <p:cTn id="2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3" name="Rectangle 3"/>
          <p:cNvSpPr>
            <a:spLocks noGrp="1"/>
          </p:cNvSpPr>
          <p:nvPr>
            <p:ph type="subTitle" idx="1"/>
          </p:nvPr>
        </p:nvSpPr>
        <p:spPr>
          <a:xfrm>
            <a:off x="381000" y="1600200"/>
            <a:ext cx="8367713"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关系模式</a:t>
            </a:r>
            <a:r>
              <a:rPr kumimoji="0" lang="en-US" altLang="zh-CN"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STJ</a:t>
            </a: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a:t>
            </a: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J</a:t>
            </a: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）存在的问题</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插入异常</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如果某个教师开设了某门课程，但尚未有学生选修，则有关信息也无法存入数据库中。</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删除异常</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如果选修过某门课程的学生全部毕业了，在删除这些学生元组的同时，相应教师开设该门课程的信息也同时丢掉了。</a:t>
            </a:r>
          </a:p>
        </p:txBody>
      </p:sp>
      <p:sp>
        <p:nvSpPr>
          <p:cNvPr id="4"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关系模式的规范形式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30083">
                                            <p:txEl>
                                              <p:pRg st="1" end="1"/>
                                            </p:txEl>
                                          </p:spTgt>
                                        </p:tgtEl>
                                        <p:attrNameLst>
                                          <p:attrName>style.visibility</p:attrName>
                                        </p:attrNameLst>
                                      </p:cBhvr>
                                      <p:to>
                                        <p:strVal val="visible"/>
                                      </p:to>
                                    </p:set>
                                    <p:animEffect transition="in" filter="box(in)">
                                      <p:cBhvr>
                                        <p:cTn id="7" dur="500"/>
                                        <p:tgtEl>
                                          <p:spTgt spid="430083">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430083">
                                            <p:txEl>
                                              <p:pRg st="2" end="2"/>
                                            </p:txEl>
                                          </p:spTgt>
                                        </p:tgtEl>
                                        <p:attrNameLst>
                                          <p:attrName>style.visibility</p:attrName>
                                        </p:attrNameLst>
                                      </p:cBhvr>
                                      <p:to>
                                        <p:strVal val="visible"/>
                                      </p:to>
                                    </p:set>
                                    <p:animEffect transition="in" filter="box(in)">
                                      <p:cBhvr>
                                        <p:cTn id="10" dur="500"/>
                                        <p:tgtEl>
                                          <p:spTgt spid="43008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430083">
                                            <p:txEl>
                                              <p:pRg st="3" end="3"/>
                                            </p:txEl>
                                          </p:spTgt>
                                        </p:tgtEl>
                                        <p:attrNameLst>
                                          <p:attrName>style.visibility</p:attrName>
                                        </p:attrNameLst>
                                      </p:cBhvr>
                                      <p:to>
                                        <p:strVal val="visible"/>
                                      </p:to>
                                    </p:set>
                                    <p:animEffect transition="in" filter="box(in)">
                                      <p:cBhvr>
                                        <p:cTn id="15" dur="500"/>
                                        <p:tgtEl>
                                          <p:spTgt spid="430083">
                                            <p:txEl>
                                              <p:pRg st="3" end="3"/>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430083">
                                            <p:txEl>
                                              <p:pRg st="4" end="4"/>
                                            </p:txEl>
                                          </p:spTgt>
                                        </p:tgtEl>
                                        <p:attrNameLst>
                                          <p:attrName>style.visibility</p:attrName>
                                        </p:attrNameLst>
                                      </p:cBhvr>
                                      <p:to>
                                        <p:strVal val="visible"/>
                                      </p:to>
                                    </p:set>
                                    <p:animEffect transition="in" filter="box(in)">
                                      <p:cBhvr>
                                        <p:cTn id="18" dur="500"/>
                                        <p:tgtEl>
                                          <p:spTgt spid="4300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8" name="Rectangle 4"/>
          <p:cNvSpPr/>
          <p:nvPr/>
        </p:nvSpPr>
        <p:spPr>
          <a:xfrm>
            <a:off x="381000" y="1600200"/>
            <a:ext cx="8229600" cy="4525963"/>
          </a:xfrm>
          <a:prstGeom prst="rect">
            <a:avLst/>
          </a:prstGeom>
          <a:no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关系模式</a:t>
            </a:r>
            <a:r>
              <a:rPr kumimoji="0" lang="en-US" altLang="zh-CN" sz="3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STJ</a:t>
            </a:r>
            <a:r>
              <a:rPr kumimoji="0" lang="zh-CN" altLang="en-US" sz="3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3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a:t>
            </a:r>
            <a:r>
              <a:rPr kumimoji="0" lang="zh-CN" altLang="en-US" sz="3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3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3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3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J</a:t>
            </a:r>
            <a:r>
              <a:rPr kumimoji="0" lang="zh-CN" altLang="en-US" sz="3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）存在的问题</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数据冗余度大</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虽然一个教师只教一门课，但每个选修该教师该门课程的学生元组都要记录这一信息。</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修改复杂</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某个教师开设的某门课程改名后，所有选修了该教师该门课程的学生元组都要进行相应修改。</a:t>
            </a:r>
          </a:p>
        </p:txBody>
      </p:sp>
      <p:sp>
        <p:nvSpPr>
          <p:cNvPr id="431109" name="Text Box 5"/>
          <p:cNvSpPr txBox="1">
            <a:spLocks noChangeArrowheads="1"/>
          </p:cNvSpPr>
          <p:nvPr/>
        </p:nvSpPr>
        <p:spPr bwMode="auto">
          <a:xfrm>
            <a:off x="1187450" y="5013325"/>
            <a:ext cx="7712075" cy="466725"/>
          </a:xfrm>
          <a:prstGeom prst="rect">
            <a:avLst/>
          </a:prstGeom>
          <a:solidFill>
            <a:srgbClr val="FFFFCC"/>
          </a:solidFill>
          <a:ln w="9525">
            <a:solidFill>
              <a:srgbClr val="FF9900"/>
            </a:solidFill>
            <a:miter lim="800000"/>
          </a:ln>
          <a:effectLst/>
        </p:spPr>
        <p:txBody>
          <a:bodyPr wrap="none">
            <a:spAutoFit/>
          </a:bodyPr>
          <a:lstStyle/>
          <a:p>
            <a:pPr marR="0" defTabSz="914400" eaLnBrk="1" hangingPunct="1">
              <a:buClrTx/>
              <a:buSzTx/>
              <a:buFontTx/>
              <a:buNone/>
              <a:defRPr/>
            </a:pPr>
            <a:r>
              <a:rPr kumimoji="0" lang="zh-CN" altLang="en-US" sz="2400" kern="1200" cap="none" spc="0" normalizeH="0" baseline="0" noProof="1">
                <a:solidFill>
                  <a:srgbClr val="FF0000"/>
                </a:solidFill>
                <a:effectLst>
                  <a:outerShdw blurRad="38100" dist="38100" dir="2700000">
                    <a:srgbClr val="C0C0C0"/>
                  </a:outerShdw>
                </a:effectLst>
                <a:latin typeface="Times New Roman" panose="02020603050405020304" pitchFamily="18" charset="0"/>
                <a:ea typeface="楷体_GB2312" pitchFamily="49" charset="-122"/>
                <a:cs typeface="+mn-cs"/>
              </a:rPr>
              <a:t>因此虽然</a:t>
            </a:r>
            <a:r>
              <a:rPr kumimoji="0" lang="en-US" altLang="zh-CN" sz="2400" kern="1200" cap="none" spc="0" normalizeH="0" baseline="0" noProof="1">
                <a:solidFill>
                  <a:srgbClr val="FF0000"/>
                </a:solidFill>
                <a:effectLst>
                  <a:outerShdw blurRad="38100" dist="38100" dir="2700000">
                    <a:srgbClr val="C0C0C0"/>
                  </a:outerShdw>
                </a:effectLst>
                <a:latin typeface="Times New Roman" panose="02020603050405020304" pitchFamily="18" charset="0"/>
                <a:ea typeface="楷体_GB2312" pitchFamily="49" charset="-122"/>
                <a:cs typeface="+mn-cs"/>
              </a:rPr>
              <a:t>STJ∈3NF</a:t>
            </a:r>
            <a:r>
              <a:rPr kumimoji="0" lang="zh-CN" altLang="en-US" sz="2400" kern="1200" cap="none" spc="0" normalizeH="0" baseline="0" noProof="1">
                <a:solidFill>
                  <a:srgbClr val="FF0000"/>
                </a:solidFill>
                <a:effectLst>
                  <a:outerShdw blurRad="38100" dist="38100" dir="2700000">
                    <a:srgbClr val="C0C0C0"/>
                  </a:outerShdw>
                </a:effectLst>
                <a:latin typeface="Times New Roman" panose="02020603050405020304" pitchFamily="18" charset="0"/>
                <a:ea typeface="楷体_GB2312" pitchFamily="49" charset="-122"/>
                <a:cs typeface="+mn-cs"/>
              </a:rPr>
              <a:t>，但它仍不是一个理想的关系模式。</a:t>
            </a:r>
          </a:p>
        </p:txBody>
      </p:sp>
      <p:sp>
        <p:nvSpPr>
          <p:cNvPr id="4"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关系模式的规范形式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31108">
                                            <p:txEl>
                                              <p:pRg st="1" end="1"/>
                                            </p:txEl>
                                          </p:spTgt>
                                        </p:tgtEl>
                                        <p:attrNameLst>
                                          <p:attrName>style.visibility</p:attrName>
                                        </p:attrNameLst>
                                      </p:cBhvr>
                                      <p:to>
                                        <p:strVal val="visible"/>
                                      </p:to>
                                    </p:set>
                                    <p:animEffect transition="in" filter="box(in)">
                                      <p:cBhvr>
                                        <p:cTn id="7" dur="500"/>
                                        <p:tgtEl>
                                          <p:spTgt spid="431108">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431108">
                                            <p:txEl>
                                              <p:pRg st="2" end="2"/>
                                            </p:txEl>
                                          </p:spTgt>
                                        </p:tgtEl>
                                        <p:attrNameLst>
                                          <p:attrName>style.visibility</p:attrName>
                                        </p:attrNameLst>
                                      </p:cBhvr>
                                      <p:to>
                                        <p:strVal val="visible"/>
                                      </p:to>
                                    </p:set>
                                    <p:animEffect transition="in" filter="box(in)">
                                      <p:cBhvr>
                                        <p:cTn id="10" dur="500"/>
                                        <p:tgtEl>
                                          <p:spTgt spid="431108">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431108">
                                            <p:txEl>
                                              <p:pRg st="3" end="3"/>
                                            </p:txEl>
                                          </p:spTgt>
                                        </p:tgtEl>
                                        <p:attrNameLst>
                                          <p:attrName>style.visibility</p:attrName>
                                        </p:attrNameLst>
                                      </p:cBhvr>
                                      <p:to>
                                        <p:strVal val="visible"/>
                                      </p:to>
                                    </p:set>
                                    <p:animEffect transition="in" filter="box(in)">
                                      <p:cBhvr>
                                        <p:cTn id="15" dur="500"/>
                                        <p:tgtEl>
                                          <p:spTgt spid="431108">
                                            <p:txEl>
                                              <p:pRg st="3" end="3"/>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431108">
                                            <p:txEl>
                                              <p:pRg st="4" end="4"/>
                                            </p:txEl>
                                          </p:spTgt>
                                        </p:tgtEl>
                                        <p:attrNameLst>
                                          <p:attrName>style.visibility</p:attrName>
                                        </p:attrNameLst>
                                      </p:cBhvr>
                                      <p:to>
                                        <p:strVal val="visible"/>
                                      </p:to>
                                    </p:set>
                                    <p:animEffect transition="in" filter="box(in)">
                                      <p:cBhvr>
                                        <p:cTn id="18" dur="500"/>
                                        <p:tgtEl>
                                          <p:spTgt spid="431108">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31109"/>
                                        </p:tgtEl>
                                        <p:attrNameLst>
                                          <p:attrName>style.visibility</p:attrName>
                                        </p:attrNameLst>
                                      </p:cBhvr>
                                      <p:to>
                                        <p:strVal val="visible"/>
                                      </p:to>
                                    </p:set>
                                    <p:anim calcmode="lin" valueType="num">
                                      <p:cBhvr>
                                        <p:cTn id="23" dur="500" fill="hold"/>
                                        <p:tgtEl>
                                          <p:spTgt spid="431109"/>
                                        </p:tgtEl>
                                        <p:attrNameLst>
                                          <p:attrName>ppt_x</p:attrName>
                                        </p:attrNameLst>
                                      </p:cBhvr>
                                      <p:tavLst>
                                        <p:tav tm="0">
                                          <p:val>
                                            <p:strVal val="#ppt_x"/>
                                          </p:val>
                                        </p:tav>
                                        <p:tav tm="100000">
                                          <p:val>
                                            <p:strVal val="#ppt_x"/>
                                          </p:val>
                                        </p:tav>
                                      </p:tavLst>
                                    </p:anim>
                                    <p:anim calcmode="lin" valueType="num">
                                      <p:cBhvr>
                                        <p:cTn id="24" dur="500" fill="hold"/>
                                        <p:tgtEl>
                                          <p:spTgt spid="43110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109"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1" name="Rectangle 3"/>
          <p:cNvSpPr>
            <a:spLocks noGrp="1"/>
          </p:cNvSpPr>
          <p:nvPr>
            <p:ph type="subTitle" idx="1"/>
          </p:nvPr>
        </p:nvSpPr>
        <p:spPr>
          <a:xfrm>
            <a:off x="381000" y="1268413"/>
            <a:ext cx="843915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问题出现原因</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键属性</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J</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依赖于</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，即键属性</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J</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部分依赖于候选码</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 T)</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742950" marR="0" lvl="1" indent="-285750" algn="l" defTabSz="914400" rtl="0" eaLnBrk="0" fontAlgn="base" latinLnBrk="0" hangingPunct="0">
              <a:lnSpc>
                <a:spcPct val="100000"/>
              </a:lnSpc>
              <a:spcBef>
                <a:spcPct val="20000"/>
              </a:spcBef>
              <a:spcAft>
                <a:spcPct val="0"/>
              </a:spcAft>
              <a:buClrTx/>
              <a:buSzTx/>
              <a:buFontTx/>
              <a:buChar char="–"/>
              <a:defRPr/>
            </a:pPr>
            <a:endPar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解决方法</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将</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STJ</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分解为二个关系模式：</a:t>
            </a:r>
          </a:p>
          <a:p>
            <a:pPr marL="1143000" marR="0" lvl="2" indent="-228600" algn="l" defTabSz="914400" rtl="0" eaLnBrk="0" fontAlgn="base" latinLnBrk="0" hangingPunct="0">
              <a:lnSpc>
                <a:spcPct val="100000"/>
              </a:lnSpc>
              <a:spcBef>
                <a:spcPct val="20000"/>
              </a:spcBef>
              <a:spcAft>
                <a:spcPct val="0"/>
              </a:spcAft>
              <a:buClrTx/>
              <a:buSzTx/>
              <a:buFontTx/>
              <a:buNone/>
              <a:defRPr/>
            </a:pP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ST(S</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p>
          <a:p>
            <a:pPr marL="1143000" marR="0" lvl="2" indent="-228600" algn="l" defTabSz="914400" rtl="0" eaLnBrk="0" fontAlgn="base" latinLnBrk="0" hangingPunct="0">
              <a:lnSpc>
                <a:spcPct val="100000"/>
              </a:lnSpc>
              <a:spcBef>
                <a:spcPct val="20000"/>
              </a:spcBef>
              <a:spcAft>
                <a:spcPct val="0"/>
              </a:spcAft>
              <a:buClrTx/>
              <a:buSzTx/>
              <a:buFontTx/>
              <a:buNone/>
              <a:defRPr/>
            </a:pP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TJ(T</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J)</a:t>
            </a:r>
          </a:p>
          <a:p>
            <a:pPr marL="1143000" marR="0" lvl="2" indent="-228600" algn="l" defTabSz="914400" rtl="0" eaLnBrk="0" fontAlgn="base" latinLnBrk="0" hangingPunct="0">
              <a:lnSpc>
                <a:spcPct val="100000"/>
              </a:lnSpc>
              <a:spcBef>
                <a:spcPct val="20000"/>
              </a:spcBef>
              <a:spcAft>
                <a:spcPct val="0"/>
              </a:spcAft>
              <a:buClrTx/>
              <a:buSzTx/>
              <a:buFontTx/>
              <a:buNone/>
              <a:defRPr/>
            </a:pP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ST</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的候选码为</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(S,T),TJ</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的候选码为</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每个老师只教</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门课</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endPar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p:txBody>
      </p:sp>
      <p:sp>
        <p:nvSpPr>
          <p:cNvPr id="432132" name="Text Box 4"/>
          <p:cNvSpPr txBox="1">
            <a:spLocks noChangeArrowheads="1"/>
          </p:cNvSpPr>
          <p:nvPr/>
        </p:nvSpPr>
        <p:spPr bwMode="auto">
          <a:xfrm>
            <a:off x="2700338" y="2565400"/>
            <a:ext cx="5400675" cy="1196975"/>
          </a:xfrm>
          <a:prstGeom prst="rect">
            <a:avLst/>
          </a:prstGeom>
          <a:solidFill>
            <a:srgbClr val="FFFFCC"/>
          </a:solidFill>
          <a:ln w="9525">
            <a:solidFill>
              <a:srgbClr val="FF9900"/>
            </a:solidFill>
            <a:miter lim="800000"/>
          </a:ln>
          <a:effectLst/>
        </p:spPr>
        <p:txBody>
          <a:bodyPr>
            <a:spAutoFit/>
          </a:bodyPr>
          <a:lstStyle/>
          <a:p>
            <a:pPr marR="0" defTabSz="914400" eaLnBrk="1" hangingPunct="1">
              <a:buClrTx/>
              <a:buSzTx/>
              <a:buFontTx/>
              <a:buNone/>
              <a:defRPr/>
            </a:pPr>
            <a:r>
              <a:rPr kumimoji="0" lang="zh-CN" altLang="en-US" sz="2400" kern="1200" cap="none" spc="0" normalizeH="0" baseline="0" noProof="1">
                <a:solidFill>
                  <a:srgbClr val="993300"/>
                </a:solidFill>
                <a:effectLst>
                  <a:outerShdw blurRad="38100" dist="38100" dir="2700000">
                    <a:srgbClr val="C0C0C0"/>
                  </a:outerShdw>
                </a:effectLst>
                <a:latin typeface="Times New Roman" panose="02020603050405020304" pitchFamily="18" charset="0"/>
                <a:ea typeface="楷体_GB2312" pitchFamily="49" charset="-122"/>
                <a:cs typeface="+mn-cs"/>
              </a:rPr>
              <a:t>在分解后的关系模式中没有</a:t>
            </a:r>
            <a:r>
              <a:rPr kumimoji="0" lang="zh-CN" altLang="en-US" sz="2400" kern="1200" cap="none" spc="0" normalizeH="0" baseline="0" noProof="1">
                <a:solidFill>
                  <a:srgbClr val="FF0000"/>
                </a:solidFill>
                <a:effectLst>
                  <a:outerShdw blurRad="38100" dist="38100" dir="2700000">
                    <a:srgbClr val="C0C0C0"/>
                  </a:outerShdw>
                </a:effectLst>
                <a:latin typeface="Times New Roman" panose="02020603050405020304" pitchFamily="18" charset="0"/>
                <a:ea typeface="楷体_GB2312" pitchFamily="49" charset="-122"/>
                <a:cs typeface="+mn-cs"/>
              </a:rPr>
              <a:t>任何属性</a:t>
            </a:r>
            <a:r>
              <a:rPr kumimoji="0" lang="zh-CN" altLang="en-US" sz="2400" kern="1200" cap="none" spc="0" normalizeH="0" baseline="0" noProof="1">
                <a:solidFill>
                  <a:srgbClr val="993300"/>
                </a:solidFill>
                <a:effectLst>
                  <a:outerShdw blurRad="38100" dist="38100" dir="2700000">
                    <a:srgbClr val="C0C0C0"/>
                  </a:outerShdw>
                </a:effectLst>
                <a:latin typeface="Times New Roman" panose="02020603050405020304" pitchFamily="18" charset="0"/>
                <a:ea typeface="楷体_GB2312" pitchFamily="49" charset="-122"/>
                <a:cs typeface="+mn-cs"/>
              </a:rPr>
              <a:t>对候选码的部分函数依赖和传递函数依赖。它解决了上述四个问题！</a:t>
            </a:r>
          </a:p>
        </p:txBody>
      </p:sp>
      <p:sp>
        <p:nvSpPr>
          <p:cNvPr id="5"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关系模式的规范形式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32131">
                                            <p:txEl>
                                              <p:pRg st="1" end="1"/>
                                            </p:txEl>
                                          </p:spTgt>
                                        </p:tgtEl>
                                        <p:attrNameLst>
                                          <p:attrName>style.visibility</p:attrName>
                                        </p:attrNameLst>
                                      </p:cBhvr>
                                      <p:to>
                                        <p:strVal val="visible"/>
                                      </p:to>
                                    </p:set>
                                    <p:animEffect transition="in" filter="box(in)">
                                      <p:cBhvr>
                                        <p:cTn id="7" dur="500"/>
                                        <p:tgtEl>
                                          <p:spTgt spid="43213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32131">
                                            <p:txEl>
                                              <p:pRg st="3" end="3"/>
                                            </p:txEl>
                                          </p:spTgt>
                                        </p:tgtEl>
                                        <p:attrNameLst>
                                          <p:attrName>style.visibility</p:attrName>
                                        </p:attrNameLst>
                                      </p:cBhvr>
                                      <p:to>
                                        <p:strVal val="visible"/>
                                      </p:to>
                                    </p:set>
                                    <p:animEffect transition="in" filter="box(in)">
                                      <p:cBhvr>
                                        <p:cTn id="12" dur="500"/>
                                        <p:tgtEl>
                                          <p:spTgt spid="432131">
                                            <p:txEl>
                                              <p:pRg st="3" end="3"/>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432131">
                                            <p:txEl>
                                              <p:pRg st="4" end="4"/>
                                            </p:txEl>
                                          </p:spTgt>
                                        </p:tgtEl>
                                        <p:attrNameLst>
                                          <p:attrName>style.visibility</p:attrName>
                                        </p:attrNameLst>
                                      </p:cBhvr>
                                      <p:to>
                                        <p:strVal val="visible"/>
                                      </p:to>
                                    </p:set>
                                    <p:animEffect transition="in" filter="box(in)">
                                      <p:cBhvr>
                                        <p:cTn id="15" dur="500"/>
                                        <p:tgtEl>
                                          <p:spTgt spid="432131">
                                            <p:txEl>
                                              <p:pRg st="4" end="4"/>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432131">
                                            <p:txEl>
                                              <p:pRg st="5" end="5"/>
                                            </p:txEl>
                                          </p:spTgt>
                                        </p:tgtEl>
                                        <p:attrNameLst>
                                          <p:attrName>style.visibility</p:attrName>
                                        </p:attrNameLst>
                                      </p:cBhvr>
                                      <p:to>
                                        <p:strVal val="visible"/>
                                      </p:to>
                                    </p:set>
                                    <p:animEffect transition="in" filter="box(in)">
                                      <p:cBhvr>
                                        <p:cTn id="18" dur="500"/>
                                        <p:tgtEl>
                                          <p:spTgt spid="432131">
                                            <p:txEl>
                                              <p:pRg st="5" end="5"/>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432131">
                                            <p:txEl>
                                              <p:pRg st="6" end="6"/>
                                            </p:txEl>
                                          </p:spTgt>
                                        </p:tgtEl>
                                        <p:attrNameLst>
                                          <p:attrName>style.visibility</p:attrName>
                                        </p:attrNameLst>
                                      </p:cBhvr>
                                      <p:to>
                                        <p:strVal val="visible"/>
                                      </p:to>
                                    </p:set>
                                    <p:animEffect transition="in" filter="box(in)">
                                      <p:cBhvr>
                                        <p:cTn id="21" dur="500"/>
                                        <p:tgtEl>
                                          <p:spTgt spid="432131">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nodeType="clickEffect">
                                  <p:stCondLst>
                                    <p:cond delay="0"/>
                                  </p:stCondLst>
                                  <p:childTnLst>
                                    <p:set>
                                      <p:cBhvr>
                                        <p:cTn id="25" dur="1" fill="hold">
                                          <p:stCondLst>
                                            <p:cond delay="0"/>
                                          </p:stCondLst>
                                        </p:cTn>
                                        <p:tgtEl>
                                          <p:spTgt spid="432131">
                                            <p:txEl>
                                              <p:pRg st="7" end="7"/>
                                            </p:txEl>
                                          </p:spTgt>
                                        </p:tgtEl>
                                        <p:attrNameLst>
                                          <p:attrName>style.visibility</p:attrName>
                                        </p:attrNameLst>
                                      </p:cBhvr>
                                      <p:to>
                                        <p:strVal val="visible"/>
                                      </p:to>
                                    </p:set>
                                    <p:animEffect transition="in" filter="box(in)">
                                      <p:cBhvr>
                                        <p:cTn id="26" dur="500"/>
                                        <p:tgtEl>
                                          <p:spTgt spid="432131">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432132"/>
                                        </p:tgtEl>
                                        <p:attrNameLst>
                                          <p:attrName>style.visibility</p:attrName>
                                        </p:attrNameLst>
                                      </p:cBhvr>
                                      <p:to>
                                        <p:strVal val="visible"/>
                                      </p:to>
                                    </p:set>
                                    <p:animEffect transition="in" filter="box(in)">
                                      <p:cBhvr>
                                        <p:cTn id="31" dur="500"/>
                                        <p:tgtEl>
                                          <p:spTgt spid="432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2132"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5" name="Rectangle 3"/>
          <p:cNvSpPr>
            <a:spLocks noGrp="1" noChangeArrowheads="1"/>
          </p:cNvSpPr>
          <p:nvPr>
            <p:ph type="subTitle" idx="1"/>
          </p:nvPr>
        </p:nvSpPr>
        <p:spPr>
          <a:xfrm>
            <a:off x="381000" y="1600200"/>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US" altLang="zh-CN" sz="32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楷体_GB2312"/>
              </a:rPr>
              <a:t>BC</a:t>
            </a:r>
            <a:r>
              <a:rPr kumimoji="0" lang="zh-CN" altLang="en-US" sz="32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楷体_GB2312"/>
              </a:rPr>
              <a:t>范式</a:t>
            </a:r>
            <a:r>
              <a:rPr kumimoji="0" lang="en-US" altLang="zh-CN" sz="32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楷体_GB2312"/>
              </a:rPr>
              <a:t>(BCNF)</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en-US" altLang="zh-CN" sz="2800" b="1" i="0" u="none" strike="noStrike" kern="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楷体_GB2312"/>
              </a:rPr>
              <a:t>Boyce</a:t>
            </a:r>
            <a:r>
              <a:rPr kumimoji="0" lang="zh-CN" altLang="en-US" sz="2800" b="1" i="0" u="none" strike="noStrike" kern="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楷体_GB2312"/>
              </a:rPr>
              <a:t>和</a:t>
            </a:r>
            <a:r>
              <a:rPr kumimoji="0" lang="en-US" altLang="zh-CN" sz="2800" b="1" i="0" u="none" strike="noStrike" kern="0" cap="none" spc="0" normalizeH="0" baseline="0" noProof="0" dirty="0" err="1">
                <a:ln>
                  <a:noFill/>
                </a:ln>
                <a:solidFill>
                  <a:srgbClr val="0000FF"/>
                </a:solidFill>
                <a:effectLst/>
                <a:uLnTx/>
                <a:uFillTx/>
                <a:latin typeface="华文新魏" panose="02010800040101010101" pitchFamily="2" charset="-122"/>
                <a:ea typeface="华文新魏" panose="02010800040101010101" pitchFamily="2" charset="-122"/>
                <a:cs typeface="楷体_GB2312"/>
              </a:rPr>
              <a:t>Codd</a:t>
            </a:r>
            <a:r>
              <a:rPr kumimoji="0" lang="zh-CN" altLang="en-US" sz="2800" b="1" i="0" u="none" strike="noStrike" kern="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楷体_GB2312"/>
              </a:rPr>
              <a:t>提出的，比</a:t>
            </a:r>
            <a:r>
              <a:rPr kumimoji="0" lang="en-US" altLang="zh-CN" sz="2800" b="1" i="0" u="none" strike="noStrike" kern="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楷体_GB2312"/>
              </a:rPr>
              <a:t>3NF</a:t>
            </a:r>
            <a:r>
              <a:rPr kumimoji="0" lang="zh-CN" altLang="en-US" sz="2800" b="1" i="0" u="none" strike="noStrike" kern="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楷体_GB2312"/>
              </a:rPr>
              <a:t>更进了一步。通常认为</a:t>
            </a:r>
            <a:r>
              <a:rPr kumimoji="0" lang="en-US" altLang="zh-CN" sz="2800" b="1" i="0" u="none" strike="noStrike" kern="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楷体_GB2312"/>
              </a:rPr>
              <a:t>BCNF</a:t>
            </a:r>
            <a:r>
              <a:rPr kumimoji="0" lang="zh-CN" altLang="en-US" sz="2800" b="1" i="0" u="none" strike="noStrike" kern="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楷体_GB2312"/>
              </a:rPr>
              <a:t>是修正的第三范式。</a:t>
            </a:r>
            <a:endParaRPr kumimoji="0" lang="en-US" altLang="zh-CN" sz="2800" b="1" i="0" u="none" strike="noStrike" kern="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楷体_GB2312"/>
            </a:endParaRPr>
          </a:p>
          <a:p>
            <a:pPr marL="457200" marR="0" lvl="1" indent="0" algn="l" defTabSz="914400" rtl="0" eaLnBrk="0" fontAlgn="base" latinLnBrk="0" hangingPunct="0">
              <a:lnSpc>
                <a:spcPct val="100000"/>
              </a:lnSpc>
              <a:spcBef>
                <a:spcPct val="20000"/>
              </a:spcBef>
              <a:spcAft>
                <a:spcPct val="0"/>
              </a:spcAft>
              <a:buClrTx/>
              <a:buSzTx/>
              <a:buFontTx/>
              <a:buNone/>
              <a:defRPr/>
            </a:pPr>
            <a:endParaRPr kumimoji="0" lang="zh-CN" altLang="en-US" sz="2800" b="1" i="0" u="none" strike="noStrike" kern="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楷体_GB2312"/>
              </a:rPr>
              <a:t>定义：</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设关系模式</a:t>
            </a:r>
            <a:r>
              <a:rPr kumimoji="0" lang="en-US" altLang="zh-CN"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R</a:t>
            </a: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是1</a:t>
            </a:r>
            <a:r>
              <a:rPr kumimoji="0" lang="en-US" altLang="zh-CN"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NF。</a:t>
            </a: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如果对于</a:t>
            </a:r>
            <a:r>
              <a:rPr kumimoji="0" lang="en-US" altLang="zh-CN"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R</a:t>
            </a: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的极小函数依赖集的每个函数依赖</a:t>
            </a:r>
            <a:r>
              <a:rPr kumimoji="0" lang="en-US" altLang="zh-CN"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X→Y，</a:t>
            </a: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则</a:t>
            </a:r>
            <a:r>
              <a:rPr kumimoji="0" lang="en-US" altLang="zh-CN"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X</a:t>
            </a: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必为候选码，则</a:t>
            </a:r>
            <a:r>
              <a:rPr kumimoji="0" lang="en-US" altLang="zh-CN"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R</a:t>
            </a: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是</a:t>
            </a:r>
            <a:r>
              <a:rPr kumimoji="0" lang="en-US" altLang="zh-CN" sz="2400" b="1" i="0" u="none" strike="noStrike" kern="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cs typeface="楷体_GB2312"/>
              </a:rPr>
              <a:t>BCNF</a:t>
            </a: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范式。</a:t>
            </a:r>
          </a:p>
        </p:txBody>
      </p:sp>
      <p:sp>
        <p:nvSpPr>
          <p:cNvPr id="4"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关系模式的规范形式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33155">
                                            <p:txEl>
                                              <p:pRg st="3" end="3"/>
                                            </p:txEl>
                                          </p:spTgt>
                                        </p:tgtEl>
                                        <p:attrNameLst>
                                          <p:attrName>style.visibility</p:attrName>
                                        </p:attrNameLst>
                                      </p:cBhvr>
                                      <p:to>
                                        <p:strVal val="visible"/>
                                      </p:to>
                                    </p:set>
                                    <p:animEffect transition="in" filter="box(in)">
                                      <p:cBhvr>
                                        <p:cTn id="7" dur="500"/>
                                        <p:tgtEl>
                                          <p:spTgt spid="433155">
                                            <p:txEl>
                                              <p:pRg st="3" end="3"/>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433155">
                                            <p:txEl>
                                              <p:charRg st="58" end="104"/>
                                            </p:txEl>
                                          </p:spTgt>
                                        </p:tgtEl>
                                        <p:attrNameLst>
                                          <p:attrName>style.visibility</p:attrName>
                                        </p:attrNameLst>
                                      </p:cBhvr>
                                      <p:to>
                                        <p:strVal val="visible"/>
                                      </p:to>
                                    </p:set>
                                    <p:animEffect transition="in" filter="box(in)">
                                      <p:cBhvr>
                                        <p:cTn id="10" dur="500"/>
                                        <p:tgtEl>
                                          <p:spTgt spid="433155">
                                            <p:txEl>
                                              <p:charRg st="58" end="10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7" name="Rectangle 3"/>
          <p:cNvSpPr>
            <a:spLocks noGrp="1"/>
          </p:cNvSpPr>
          <p:nvPr>
            <p:ph type="subTitle" idx="1"/>
          </p:nvPr>
        </p:nvSpPr>
        <p:spPr>
          <a:xfrm>
            <a:off x="395288" y="1341438"/>
            <a:ext cx="8229600" cy="4895850"/>
          </a:xfrm>
          <a:solidFill>
            <a:srgbClr val="FFFFCC">
              <a:alpha val="100000"/>
            </a:srgbClr>
          </a:solidFill>
        </p:spPr>
        <p:txBody>
          <a:bodyPr vert="horz" wrap="square" lIns="91440" tIns="45720" rIns="91440" bIns="45720" numCol="1" anchor="t" anchorCtr="0" compatLnSpc="1"/>
          <a:lstStyle/>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例：</a:t>
            </a:r>
          </a:p>
          <a:p>
            <a:pPr marL="742950" marR="0" lvl="1" indent="-285750" algn="just" defTabSz="914400" rtl="0" eaLnBrk="0" fontAlgn="base" latinLnBrk="0" hangingPunct="0">
              <a:lnSpc>
                <a:spcPct val="100000"/>
              </a:lnSpc>
              <a:spcBef>
                <a:spcPct val="20000"/>
              </a:spcBef>
              <a:spcAft>
                <a:spcPct val="0"/>
              </a:spcAft>
              <a:buClrTx/>
              <a:buSzTx/>
              <a:buFontTx/>
              <a:buNone/>
              <a:defRPr/>
            </a:pP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关系模式</a:t>
            </a: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SJP(S,J,P)；</a:t>
            </a:r>
          </a:p>
          <a:p>
            <a:pPr marL="742950" marR="0" lvl="1" indent="-285750" algn="just" defTabSz="914400" rtl="0" eaLnBrk="0" fontAlgn="base" latinLnBrk="0" hangingPunct="0">
              <a:lnSpc>
                <a:spcPct val="100000"/>
              </a:lnSpc>
              <a:spcBef>
                <a:spcPct val="20000"/>
              </a:spcBef>
              <a:spcAft>
                <a:spcPct val="0"/>
              </a:spcAft>
              <a:buClrTx/>
              <a:buSzTx/>
              <a:buFontTx/>
              <a:buNone/>
              <a:defRPr/>
            </a:pP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a:t>
            </a: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表示学生，</a:t>
            </a: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J</a:t>
            </a: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表示课程，</a:t>
            </a: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P</a:t>
            </a: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表示名次。</a:t>
            </a:r>
          </a:p>
          <a:p>
            <a:pPr marL="742950" marR="0" lvl="1" indent="-285750" algn="just" defTabSz="914400" rtl="0" eaLnBrk="0" fontAlgn="base" latinLnBrk="0" hangingPunct="0">
              <a:lnSpc>
                <a:spcPct val="100000"/>
              </a:lnSpc>
              <a:spcBef>
                <a:spcPct val="20000"/>
              </a:spcBef>
              <a:spcAft>
                <a:spcPct val="0"/>
              </a:spcAft>
              <a:buClrTx/>
              <a:buSzTx/>
              <a:buFontTx/>
              <a:buNone/>
              <a:defRPr/>
            </a:pP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每个学生每门课程都有一个确定的名次，</a:t>
            </a:r>
          </a:p>
          <a:p>
            <a:pPr marL="742950" marR="0" lvl="1" indent="-285750" algn="just" defTabSz="914400" rtl="0" eaLnBrk="0" fontAlgn="base" latinLnBrk="0" hangingPunct="0">
              <a:lnSpc>
                <a:spcPct val="100000"/>
              </a:lnSpc>
              <a:spcBef>
                <a:spcPct val="20000"/>
              </a:spcBef>
              <a:spcAft>
                <a:spcPct val="0"/>
              </a:spcAft>
              <a:buClrTx/>
              <a:buSzTx/>
              <a:buFontTx/>
              <a:buNone/>
              <a:defRPr/>
            </a:pP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每门课程中每一名次只有一个学生。</a:t>
            </a:r>
          </a:p>
          <a:p>
            <a:pPr marL="742950" marR="0" lvl="1" indent="-285750" algn="just" defTabSz="914400" rtl="0" eaLnBrk="0" fontAlgn="base" latinLnBrk="0" hangingPunct="0">
              <a:lnSpc>
                <a:spcPct val="100000"/>
              </a:lnSpc>
              <a:spcBef>
                <a:spcPct val="20000"/>
              </a:spcBef>
              <a:spcAft>
                <a:spcPct val="0"/>
              </a:spcAft>
              <a:buClrTx/>
              <a:buSzTx/>
              <a:buFontTx/>
              <a:buNone/>
              <a:defRPr/>
            </a:pP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由这些语义得到下面的函数依赖：</a:t>
            </a:r>
          </a:p>
          <a:p>
            <a:pPr marL="1143000" marR="0" lvl="2" indent="-228600" algn="just" defTabSz="914400" rtl="0" eaLnBrk="0" fontAlgn="base" latinLnBrk="0" hangingPunct="0">
              <a:lnSpc>
                <a:spcPct val="100000"/>
              </a:lnSpc>
              <a:spcBef>
                <a:spcPct val="20000"/>
              </a:spcBef>
              <a:spcAft>
                <a:spcPct val="0"/>
              </a:spcAft>
              <a:buClrTx/>
              <a:buSzTx/>
              <a:buFontTx/>
              <a:buNone/>
              <a:defRPr/>
            </a:pP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S,J}→P</a:t>
            </a: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和{</a:t>
            </a: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J,P}→S。</a:t>
            </a:r>
          </a:p>
          <a:p>
            <a:pPr marL="1143000" marR="0" lvl="2" indent="-228600" algn="just" defTabSz="914400" rtl="0" eaLnBrk="0" fontAlgn="base" latinLnBrk="0" hangingPunct="0">
              <a:lnSpc>
                <a:spcPct val="100000"/>
              </a:lnSpc>
              <a:spcBef>
                <a:spcPct val="20000"/>
              </a:spcBef>
              <a:spcAft>
                <a:spcPct val="0"/>
              </a:spcAft>
              <a:buClrTx/>
              <a:buSzTx/>
              <a:buFontTx/>
              <a:buNone/>
              <a:defRPr/>
            </a:pP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S,J}</a:t>
            </a: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与{</a:t>
            </a: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J,P}</a:t>
            </a: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都是候选码。</a:t>
            </a:r>
          </a:p>
          <a:p>
            <a:pPr marL="742950" marR="0" lvl="1" indent="-285750" algn="just" defTabSz="914400" rtl="0" eaLnBrk="0" fontAlgn="base" latinLnBrk="0" hangingPunct="0">
              <a:lnSpc>
                <a:spcPct val="100000"/>
              </a:lnSpc>
              <a:spcBef>
                <a:spcPct val="20000"/>
              </a:spcBef>
              <a:spcAft>
                <a:spcPct val="0"/>
              </a:spcAft>
              <a:buClrTx/>
              <a:buSzTx/>
              <a:buFontTx/>
              <a:buNone/>
              <a:defRPr/>
            </a:pP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这个关系模式中显然没有属性对候选码的传递依赖或部分依赖。</a:t>
            </a:r>
          </a:p>
          <a:p>
            <a:pPr marL="742950" marR="0" lvl="1" indent="-285750" algn="just" defTabSz="914400" rtl="0" eaLnBrk="0" fontAlgn="base" latinLnBrk="0" hangingPunct="0">
              <a:lnSpc>
                <a:spcPct val="100000"/>
              </a:lnSpc>
              <a:spcBef>
                <a:spcPct val="20000"/>
              </a:spcBef>
              <a:spcAft>
                <a:spcPct val="0"/>
              </a:spcAft>
              <a:buClrTx/>
              <a:buSzTx/>
              <a:buFontTx/>
              <a:buNone/>
              <a:defRPr/>
            </a:pP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SPJ</a:t>
            </a: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是3</a:t>
            </a: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NF，</a:t>
            </a: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同时也是</a:t>
            </a: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BCNF。</a:t>
            </a:r>
            <a:r>
              <a:rPr kumimoji="0" lang="en-US" altLang="zh-CN" sz="2400" b="1" i="0" u="none" strike="noStrike" kern="0" cap="none" spc="0" normalizeH="0" baseline="0" noProof="1">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endParaRPr kumimoji="0" lang="zh-CN" altLang="en-US" sz="2400" b="1" i="0" u="none" strike="noStrike" kern="0" cap="none" spc="0" normalizeH="0" baseline="0" noProof="1">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0" lang="zh-CN" altLang="en-US" sz="2400" b="1" i="0" u="none" strike="noStrike" kern="0" cap="none" spc="0" normalizeH="0" baseline="0" noProof="1">
              <a:ln>
                <a:noFill/>
              </a:ln>
              <a:solidFill>
                <a:schemeClr val="tx1"/>
              </a:solidFill>
              <a:effectLst>
                <a:outerShdw blurRad="38100" dist="38100" dir="2700000" algn="tl">
                  <a:srgbClr val="C0C0C0"/>
                </a:outerShdw>
              </a:effectLst>
              <a:uLnTx/>
              <a:uFillTx/>
              <a:latin typeface="+mn-lt"/>
              <a:ea typeface="+mn-ea"/>
              <a:cs typeface="楷体_GB2312"/>
            </a:endParaRPr>
          </a:p>
        </p:txBody>
      </p:sp>
      <p:sp>
        <p:nvSpPr>
          <p:cNvPr id="4"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关系模式的规范形式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36227">
                                            <p:txEl>
                                              <p:pRg st="5" end="5"/>
                                            </p:txEl>
                                          </p:spTgt>
                                        </p:tgtEl>
                                        <p:attrNameLst>
                                          <p:attrName>style.visibility</p:attrName>
                                        </p:attrNameLst>
                                      </p:cBhvr>
                                      <p:to>
                                        <p:strVal val="visible"/>
                                      </p:to>
                                    </p:set>
                                    <p:animEffect transition="in" filter="box(in)">
                                      <p:cBhvr>
                                        <p:cTn id="7" dur="500"/>
                                        <p:tgtEl>
                                          <p:spTgt spid="436227">
                                            <p:txEl>
                                              <p:pRg st="5" end="5"/>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436227">
                                            <p:txEl>
                                              <p:pRg st="6" end="6"/>
                                            </p:txEl>
                                          </p:spTgt>
                                        </p:tgtEl>
                                        <p:attrNameLst>
                                          <p:attrName>style.visibility</p:attrName>
                                        </p:attrNameLst>
                                      </p:cBhvr>
                                      <p:to>
                                        <p:strVal val="visible"/>
                                      </p:to>
                                    </p:set>
                                    <p:animEffect transition="in" filter="box(in)">
                                      <p:cBhvr>
                                        <p:cTn id="10" dur="500"/>
                                        <p:tgtEl>
                                          <p:spTgt spid="436227">
                                            <p:txEl>
                                              <p:pRg st="6" end="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436227">
                                            <p:txEl>
                                              <p:pRg st="7" end="7"/>
                                            </p:txEl>
                                          </p:spTgt>
                                        </p:tgtEl>
                                        <p:attrNameLst>
                                          <p:attrName>style.visibility</p:attrName>
                                        </p:attrNameLst>
                                      </p:cBhvr>
                                      <p:to>
                                        <p:strVal val="visible"/>
                                      </p:to>
                                    </p:set>
                                    <p:animEffect transition="in" filter="box(in)">
                                      <p:cBhvr>
                                        <p:cTn id="15" dur="500"/>
                                        <p:tgtEl>
                                          <p:spTgt spid="436227">
                                            <p:txEl>
                                              <p:pRg st="7" end="7"/>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436227">
                                            <p:txEl>
                                              <p:pRg st="8" end="8"/>
                                            </p:txEl>
                                          </p:spTgt>
                                        </p:tgtEl>
                                        <p:attrNameLst>
                                          <p:attrName>style.visibility</p:attrName>
                                        </p:attrNameLst>
                                      </p:cBhvr>
                                      <p:to>
                                        <p:strVal val="visible"/>
                                      </p:to>
                                    </p:set>
                                    <p:animEffect transition="in" filter="box(in)">
                                      <p:cBhvr>
                                        <p:cTn id="20" dur="500"/>
                                        <p:tgtEl>
                                          <p:spTgt spid="436227">
                                            <p:txEl>
                                              <p:pRg st="8" end="8"/>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436227">
                                            <p:txEl>
                                              <p:pRg st="9" end="9"/>
                                            </p:txEl>
                                          </p:spTgt>
                                        </p:tgtEl>
                                        <p:attrNameLst>
                                          <p:attrName>style.visibility</p:attrName>
                                        </p:attrNameLst>
                                      </p:cBhvr>
                                      <p:to>
                                        <p:strVal val="visible"/>
                                      </p:to>
                                    </p:set>
                                    <p:animEffect transition="in" filter="box(in)">
                                      <p:cBhvr>
                                        <p:cTn id="25" dur="500"/>
                                        <p:tgtEl>
                                          <p:spTgt spid="43622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3"/>
          <p:cNvSpPr>
            <a:spLocks noGrp="1"/>
          </p:cNvSpPr>
          <p:nvPr>
            <p:ph type="subTitle" idx="1"/>
          </p:nvPr>
        </p:nvSpPr>
        <p:spPr>
          <a:xfrm>
            <a:off x="381000" y="1600200"/>
            <a:ext cx="8583613"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US" altLang="zh-CN"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BCNF</a:t>
            </a: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的关系模式所具有的性质</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所有</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非键属性</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都完全函数依赖于每个候选码；</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所有</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键属性</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都完全函数依赖于每个不包含它的候选码；</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没有任何属性函数依赖于非键的任何一组属性。</a:t>
            </a:r>
          </a:p>
        </p:txBody>
      </p:sp>
      <p:sp>
        <p:nvSpPr>
          <p:cNvPr id="5"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关系模式的规范形式</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3"/>
          <p:cNvSpPr>
            <a:spLocks noGrp="1"/>
          </p:cNvSpPr>
          <p:nvPr>
            <p:ph type="subTitle" idx="1"/>
          </p:nvPr>
        </p:nvSpPr>
        <p:spPr>
          <a:xfrm>
            <a:off x="381000" y="1600200"/>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如果关系模式</a:t>
            </a:r>
            <a:r>
              <a:rPr kumimoji="0" lang="en-US" altLang="zh-CN"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R∈BCNF</a:t>
            </a: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，必定有</a:t>
            </a:r>
            <a:r>
              <a:rPr kumimoji="0" lang="en-US" altLang="zh-CN"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R∈3NF</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如果一个关系数据库中的所有关系模式都属于</a:t>
            </a:r>
            <a:r>
              <a:rPr kumimoji="0" lang="en-US" altLang="zh-CN"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BCNF</a:t>
            </a: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，那么在</a:t>
            </a:r>
            <a:r>
              <a:rPr kumimoji="0" lang="zh-CN" altLang="en-US" sz="32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函数依赖范畴</a:t>
            </a: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内，它已实现了模式的彻底分解，达到了</a:t>
            </a:r>
            <a:r>
              <a:rPr kumimoji="0" lang="zh-CN" altLang="en-US" sz="32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最高的规范化程度</a:t>
            </a: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，消除了插入异常和删除异常。</a:t>
            </a:r>
          </a:p>
        </p:txBody>
      </p:sp>
      <p:sp>
        <p:nvSpPr>
          <p:cNvPr id="4"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关系模式的规范形式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42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1" name="Rectangle 3"/>
          <p:cNvSpPr>
            <a:spLocks noGrp="1"/>
          </p:cNvSpPr>
          <p:nvPr>
            <p:ph type="subTitle" idx="1"/>
          </p:nvPr>
        </p:nvSpPr>
        <p:spPr>
          <a:xfrm>
            <a:off x="381000" y="1600200"/>
            <a:ext cx="8229600" cy="4525963"/>
          </a:xfrm>
        </p:spPr>
        <p:txBody>
          <a:bodyPr vert="horz" wrap="square" lIns="91440" tIns="45720" rIns="91440" bIns="45720" numCol="1" anchor="t" anchorCtr="0" compatLnSpc="1"/>
          <a:lstStyle/>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关系模式的分类：</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CC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静态关系</a:t>
            </a:r>
            <a:r>
              <a:rPr kumimoji="0" lang="zh-CN" altLang="en-US" sz="2800" b="1" i="0" u="none" strike="noStrike" kern="0" cap="none" spc="0" normalizeH="0" baseline="0" noProof="1">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：一旦数据已加载, 用户只能在这个关系上运行查询操作, 不再进行插入、删除和更新操作。</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CC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动态关系</a:t>
            </a:r>
            <a:r>
              <a:rPr kumimoji="0" lang="zh-CN" altLang="en-US" sz="2800" b="1" i="0" u="none" strike="noStrike" kern="0" cap="none" spc="0" normalizeH="0" baseline="0" noProof="1">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：经常被更新、插入和删除。</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静态关系只需具有</a:t>
            </a:r>
            <a:r>
              <a:rPr kumimoji="0" lang="zh-CN" altLang="en-US" sz="32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第一规范形式</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动态关系应该具有</a:t>
            </a:r>
            <a:r>
              <a:rPr kumimoji="0" lang="zh-CN" altLang="en-US" sz="32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第三规范形式</a:t>
            </a:r>
          </a:p>
        </p:txBody>
      </p:sp>
      <p:sp>
        <p:nvSpPr>
          <p:cNvPr id="20"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关系模式的规范形式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37251">
                                            <p:txEl>
                                              <p:pRg st="1" end="1"/>
                                            </p:txEl>
                                          </p:spTgt>
                                        </p:tgtEl>
                                        <p:attrNameLst>
                                          <p:attrName>style.visibility</p:attrName>
                                        </p:attrNameLst>
                                      </p:cBhvr>
                                      <p:to>
                                        <p:strVal val="visible"/>
                                      </p:to>
                                    </p:set>
                                    <p:animEffect transition="in" filter="box(in)">
                                      <p:cBhvr>
                                        <p:cTn id="7" dur="500"/>
                                        <p:tgtEl>
                                          <p:spTgt spid="43725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37251">
                                            <p:txEl>
                                              <p:pRg st="2" end="2"/>
                                            </p:txEl>
                                          </p:spTgt>
                                        </p:tgtEl>
                                        <p:attrNameLst>
                                          <p:attrName>style.visibility</p:attrName>
                                        </p:attrNameLst>
                                      </p:cBhvr>
                                      <p:to>
                                        <p:strVal val="visible"/>
                                      </p:to>
                                    </p:set>
                                    <p:animEffect transition="in" filter="box(in)">
                                      <p:cBhvr>
                                        <p:cTn id="12" dur="500"/>
                                        <p:tgtEl>
                                          <p:spTgt spid="43725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37251">
                                            <p:txEl>
                                              <p:pRg st="3" end="3"/>
                                            </p:txEl>
                                          </p:spTgt>
                                        </p:tgtEl>
                                        <p:attrNameLst>
                                          <p:attrName>style.visibility</p:attrName>
                                        </p:attrNameLst>
                                      </p:cBhvr>
                                      <p:to>
                                        <p:strVal val="visible"/>
                                      </p:to>
                                    </p:set>
                                    <p:anim calcmode="lin" valueType="num">
                                      <p:cBhvr>
                                        <p:cTn id="17" dur="500" fill="hold"/>
                                        <p:tgtEl>
                                          <p:spTgt spid="437251">
                                            <p:txEl>
                                              <p:pRg st="3" end="3"/>
                                            </p:txEl>
                                          </p:spTgt>
                                        </p:tgtEl>
                                        <p:attrNameLst>
                                          <p:attrName>ppt_x</p:attrName>
                                        </p:attrNameLst>
                                      </p:cBhvr>
                                      <p:tavLst>
                                        <p:tav tm="0">
                                          <p:val>
                                            <p:strVal val="#ppt_x"/>
                                          </p:val>
                                        </p:tav>
                                        <p:tav tm="100000">
                                          <p:val>
                                            <p:strVal val="#ppt_x"/>
                                          </p:val>
                                        </p:tav>
                                      </p:tavLst>
                                    </p:anim>
                                    <p:anim calcmode="lin" valueType="num">
                                      <p:cBhvr>
                                        <p:cTn id="18" dur="500" fill="hold"/>
                                        <p:tgtEl>
                                          <p:spTgt spid="437251">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37251">
                                            <p:txEl>
                                              <p:pRg st="4" end="4"/>
                                            </p:txEl>
                                          </p:spTgt>
                                        </p:tgtEl>
                                        <p:attrNameLst>
                                          <p:attrName>style.visibility</p:attrName>
                                        </p:attrNameLst>
                                      </p:cBhvr>
                                      <p:to>
                                        <p:strVal val="visible"/>
                                      </p:to>
                                    </p:set>
                                    <p:anim calcmode="lin" valueType="num">
                                      <p:cBhvr>
                                        <p:cTn id="21" dur="500" fill="hold"/>
                                        <p:tgtEl>
                                          <p:spTgt spid="437251">
                                            <p:txEl>
                                              <p:pRg st="4" end="4"/>
                                            </p:txEl>
                                          </p:spTgt>
                                        </p:tgtEl>
                                        <p:attrNameLst>
                                          <p:attrName>ppt_x</p:attrName>
                                        </p:attrNameLst>
                                      </p:cBhvr>
                                      <p:tavLst>
                                        <p:tav tm="0">
                                          <p:val>
                                            <p:strVal val="#ppt_x"/>
                                          </p:val>
                                        </p:tav>
                                        <p:tav tm="100000">
                                          <p:val>
                                            <p:strVal val="#ppt_x"/>
                                          </p:val>
                                        </p:tav>
                                      </p:tavLst>
                                    </p:anim>
                                    <p:anim calcmode="lin" valueType="num">
                                      <p:cBhvr>
                                        <p:cTn id="22" dur="500" fill="hold"/>
                                        <p:tgtEl>
                                          <p:spTgt spid="43725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5" name="Rectangle 3"/>
          <p:cNvSpPr>
            <a:spLocks noGrp="1"/>
          </p:cNvSpPr>
          <p:nvPr>
            <p:ph type="subTitle" idx="1"/>
          </p:nvPr>
        </p:nvSpPr>
        <p:spPr>
          <a:xfrm>
            <a:off x="395288" y="1341438"/>
            <a:ext cx="8229600" cy="1684338"/>
          </a:xfrm>
        </p:spPr>
        <p:txBody>
          <a:bodyPr vert="horz" wrap="square" lIns="91440" tIns="45720" rIns="91440" bIns="45720" numCol="1" anchor="t" anchorCtr="0" compatLnSpc="1"/>
          <a:lstStyle/>
          <a:p>
            <a:pPr marL="342900" marR="0" lvl="0" indent="-342900" algn="just"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关系模式规范化：关系模式分解。</a:t>
            </a:r>
          </a:p>
          <a:p>
            <a:pPr marL="742950" marR="0" lvl="1" indent="-285750" algn="just"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0" cap="none" spc="0" normalizeH="0" baseline="0" noProof="1">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把一个关系模式分解为几个子模式，使得这些子模式具有指定的规范化形式。</a:t>
            </a:r>
          </a:p>
          <a:p>
            <a:pPr marL="342900" marR="0" lvl="0" indent="-342900" algn="just"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关系模式规范化的基本步骤</a:t>
            </a:r>
          </a:p>
        </p:txBody>
      </p:sp>
      <p:grpSp>
        <p:nvGrpSpPr>
          <p:cNvPr id="438276" name="Group 4"/>
          <p:cNvGrpSpPr/>
          <p:nvPr/>
        </p:nvGrpSpPr>
        <p:grpSpPr>
          <a:xfrm>
            <a:off x="1816100" y="3141663"/>
            <a:ext cx="6643688" cy="3273425"/>
            <a:chOff x="399" y="1162"/>
            <a:chExt cx="4185" cy="3022"/>
          </a:xfrm>
        </p:grpSpPr>
        <p:sp>
          <p:nvSpPr>
            <p:cNvPr id="105477" name="Rectangle 5"/>
            <p:cNvSpPr/>
            <p:nvPr/>
          </p:nvSpPr>
          <p:spPr>
            <a:xfrm>
              <a:off x="399" y="1162"/>
              <a:ext cx="4185" cy="3022"/>
            </a:xfrm>
            <a:prstGeom prst="rect">
              <a:avLst/>
            </a:prstGeom>
            <a:solidFill>
              <a:srgbClr val="FFFF00">
                <a:alpha val="50195"/>
              </a:srgbClr>
            </a:solidFill>
            <a:ln w="28575" cap="flat" cmpd="sng">
              <a:solidFill>
                <a:schemeClr val="tx1"/>
              </a:solidFill>
              <a:prstDash val="solid"/>
              <a:miter/>
              <a:headEnd type="none" w="med" len="med"/>
              <a:tailEnd type="none" w="med" len="med"/>
            </a:ln>
          </p:spPr>
          <p:txBody>
            <a:bodyPr wrap="none" lIns="90000" tIns="46800" rIns="90000" bIns="46800" anchor="ct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sp>
          <p:nvSpPr>
            <p:cNvPr id="105478" name="Rectangle 6"/>
            <p:cNvSpPr/>
            <p:nvPr/>
          </p:nvSpPr>
          <p:spPr>
            <a:xfrm>
              <a:off x="444" y="1218"/>
              <a:ext cx="4140" cy="2966"/>
            </a:xfrm>
            <a:prstGeom prst="rect">
              <a:avLst/>
            </a:prstGeom>
            <a:noFill/>
            <a:ln w="9525">
              <a:noFill/>
              <a:miter/>
            </a:ln>
          </p:spPr>
          <p:txBody>
            <a:bodyPr/>
            <a:lstStyle/>
            <a:p>
              <a:pPr marL="342900" marR="0" lvl="0" indent="-342900" algn="l" defTabSz="914400" rtl="0" eaLnBrk="1" fontAlgn="base" latinLnBrk="0" hangingPunct="1">
                <a:lnSpc>
                  <a:spcPct val="90000"/>
                </a:lnSpc>
                <a:spcBef>
                  <a:spcPct val="20000"/>
                </a:spcBef>
                <a:spcAft>
                  <a:spcPct val="0"/>
                </a:spcAft>
                <a:buClrTx/>
                <a:buSzTx/>
                <a:buFontTx/>
                <a:buNone/>
                <a:defRPr/>
              </a:pPr>
              <a:r>
                <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  </a:t>
              </a:r>
              <a:r>
                <a:rPr kumimoji="0" lang="zh-CN" altLang="en-US"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消除复合属性、多值属性</a:t>
              </a:r>
            </a:p>
            <a:p>
              <a:pPr marL="342900" marR="0" lvl="0" indent="-342900" algn="l" defTabSz="914400" rtl="0" eaLnBrk="1" fontAlgn="base" latinLnBrk="0" hangingPunct="1">
                <a:lnSpc>
                  <a:spcPct val="90000"/>
                </a:lnSpc>
                <a:spcBef>
                  <a:spcPct val="20000"/>
                </a:spcBef>
                <a:spcAft>
                  <a:spcPct val="0"/>
                </a:spcAft>
                <a:buClrTx/>
                <a:buSzTx/>
                <a:buFontTx/>
                <a:buNone/>
                <a:defRPr/>
              </a:pPr>
              <a:r>
                <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1NF</a:t>
              </a:r>
            </a:p>
            <a:p>
              <a:pPr marL="342900" marR="0" lvl="0" indent="-342900" algn="l" defTabSz="914400" rtl="0" eaLnBrk="1" fontAlgn="base" latinLnBrk="0" hangingPunct="1">
                <a:lnSpc>
                  <a:spcPct val="90000"/>
                </a:lnSpc>
                <a:spcBef>
                  <a:spcPct val="20000"/>
                </a:spcBef>
                <a:spcAft>
                  <a:spcPct val="0"/>
                </a:spcAft>
                <a:buClrTx/>
                <a:buSzTx/>
                <a:buFontTx/>
                <a:buNone/>
                <a:defRPr/>
              </a:pPr>
              <a:r>
                <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  </a:t>
              </a:r>
              <a:r>
                <a:rPr kumimoji="0" lang="zh-CN" altLang="en-US"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消除非键属性对候选码的部分函数依赖</a:t>
              </a:r>
            </a:p>
            <a:p>
              <a:pPr marL="342900" marR="0" lvl="0" indent="-342900" algn="l" defTabSz="914400" rtl="0" eaLnBrk="1" fontAlgn="base" latinLnBrk="0" hangingPunct="1">
                <a:lnSpc>
                  <a:spcPct val="90000"/>
                </a:lnSpc>
                <a:spcBef>
                  <a:spcPct val="20000"/>
                </a:spcBef>
                <a:spcAft>
                  <a:spcPct val="0"/>
                </a:spcAft>
                <a:buClrTx/>
                <a:buSzTx/>
                <a:buFontTx/>
                <a:buNone/>
                <a:defRPr/>
              </a:pPr>
              <a:r>
                <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2NF</a:t>
              </a:r>
            </a:p>
            <a:p>
              <a:pPr marL="342900" marR="0" lvl="0" indent="-342900" algn="l" defTabSz="914400" rtl="0" eaLnBrk="1" fontAlgn="base" latinLnBrk="0" hangingPunct="1">
                <a:lnSpc>
                  <a:spcPct val="90000"/>
                </a:lnSpc>
                <a:spcBef>
                  <a:spcPct val="20000"/>
                </a:spcBef>
                <a:spcAft>
                  <a:spcPct val="0"/>
                </a:spcAft>
                <a:buClrTx/>
                <a:buSzTx/>
                <a:buFontTx/>
                <a:buNone/>
                <a:defRPr/>
              </a:pPr>
              <a:r>
                <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  </a:t>
              </a:r>
              <a:r>
                <a:rPr kumimoji="0" lang="zh-CN" altLang="en-US"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消除非键属性对候选码的传递函数依赖</a:t>
              </a:r>
            </a:p>
            <a:p>
              <a:pPr marL="342900" marR="0" lvl="0" indent="-342900" algn="l" defTabSz="914400" rtl="0" eaLnBrk="1" fontAlgn="base" latinLnBrk="0" hangingPunct="1">
                <a:lnSpc>
                  <a:spcPct val="90000"/>
                </a:lnSpc>
                <a:spcBef>
                  <a:spcPct val="20000"/>
                </a:spcBef>
                <a:spcAft>
                  <a:spcPct val="0"/>
                </a:spcAft>
                <a:buClrTx/>
                <a:buSzTx/>
                <a:buFontTx/>
                <a:buNone/>
                <a:defRPr/>
              </a:pPr>
              <a:r>
                <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3NF</a:t>
              </a:r>
            </a:p>
            <a:p>
              <a:pPr marL="342900" marR="0" lvl="0" indent="-342900" algn="l" defTabSz="914400" rtl="0" eaLnBrk="1" fontAlgn="base" latinLnBrk="0" hangingPunct="1">
                <a:lnSpc>
                  <a:spcPct val="90000"/>
                </a:lnSpc>
                <a:spcBef>
                  <a:spcPct val="20000"/>
                </a:spcBef>
                <a:spcAft>
                  <a:spcPct val="0"/>
                </a:spcAft>
                <a:buClrTx/>
                <a:buSzTx/>
                <a:buFontTx/>
                <a:buNone/>
                <a:defRPr/>
              </a:pPr>
              <a:r>
                <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  </a:t>
              </a:r>
              <a:r>
                <a:rPr kumimoji="0" lang="zh-CN" altLang="en-US"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消除键属性对候选码的部分和传递函数依赖</a:t>
              </a:r>
            </a:p>
            <a:p>
              <a:pPr marL="342900" marR="0" lvl="0" indent="-342900" algn="l" defTabSz="914400" rtl="0" eaLnBrk="1" fontAlgn="base" latinLnBrk="0" hangingPunct="1">
                <a:lnSpc>
                  <a:spcPct val="90000"/>
                </a:lnSpc>
                <a:spcBef>
                  <a:spcPct val="20000"/>
                </a:spcBef>
                <a:spcAft>
                  <a:spcPct val="0"/>
                </a:spcAft>
                <a:buClrTx/>
                <a:buSzTx/>
                <a:buFontTx/>
                <a:buNone/>
                <a:defRPr/>
              </a:pPr>
              <a:r>
                <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BCNF </a:t>
              </a:r>
            </a:p>
          </p:txBody>
        </p:sp>
      </p:grpSp>
      <p:sp>
        <p:nvSpPr>
          <p:cNvPr id="20"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关系模式的规范形式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38275">
                                            <p:txEl>
                                              <p:pRg st="0" end="0"/>
                                            </p:txEl>
                                          </p:spTgt>
                                        </p:tgtEl>
                                        <p:attrNameLst>
                                          <p:attrName>style.visibility</p:attrName>
                                        </p:attrNameLst>
                                      </p:cBhvr>
                                      <p:to>
                                        <p:strVal val="visible"/>
                                      </p:to>
                                    </p:set>
                                    <p:animEffect transition="in" filter="box(in)">
                                      <p:cBhvr>
                                        <p:cTn id="7" dur="500"/>
                                        <p:tgtEl>
                                          <p:spTgt spid="438275">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438275">
                                            <p:txEl>
                                              <p:pRg st="1" end="1"/>
                                            </p:txEl>
                                          </p:spTgt>
                                        </p:tgtEl>
                                        <p:attrNameLst>
                                          <p:attrName>style.visibility</p:attrName>
                                        </p:attrNameLst>
                                      </p:cBhvr>
                                      <p:to>
                                        <p:strVal val="visible"/>
                                      </p:to>
                                    </p:set>
                                    <p:animEffect transition="in" filter="box(in)">
                                      <p:cBhvr>
                                        <p:cTn id="10" dur="500"/>
                                        <p:tgtEl>
                                          <p:spTgt spid="43827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438275">
                                            <p:txEl>
                                              <p:pRg st="2" end="2"/>
                                            </p:txEl>
                                          </p:spTgt>
                                        </p:tgtEl>
                                        <p:attrNameLst>
                                          <p:attrName>style.visibility</p:attrName>
                                        </p:attrNameLst>
                                      </p:cBhvr>
                                      <p:to>
                                        <p:strVal val="visible"/>
                                      </p:to>
                                    </p:set>
                                    <p:animEffect transition="in" filter="box(in)">
                                      <p:cBhvr>
                                        <p:cTn id="15" dur="500"/>
                                        <p:tgtEl>
                                          <p:spTgt spid="43827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438276"/>
                                        </p:tgtEl>
                                        <p:attrNameLst>
                                          <p:attrName>style.visibility</p:attrName>
                                        </p:attrNameLst>
                                      </p:cBhvr>
                                      <p:to>
                                        <p:strVal val="visible"/>
                                      </p:to>
                                    </p:set>
                                    <p:animEffect transition="in" filter="box(in)">
                                      <p:cBhvr>
                                        <p:cTn id="20" dur="500"/>
                                        <p:tgtEl>
                                          <p:spTgt spid="4382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p:cNvSpPr>
          <p:nvPr>
            <p:ph type="subTitle" idx="1"/>
          </p:nvPr>
        </p:nvSpPr>
        <p:spPr>
          <a:xfrm>
            <a:off x="381000" y="1268413"/>
            <a:ext cx="8512175"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10000"/>
              </a:lnSpc>
              <a:spcBef>
                <a:spcPct val="20000"/>
              </a:spcBef>
              <a:spcAft>
                <a:spcPct val="0"/>
              </a:spcAft>
              <a:buClrTx/>
              <a:buSzTx/>
              <a:buFontTx/>
              <a:buChar char="•"/>
              <a:defRPr/>
            </a:pPr>
            <a:r>
              <a:rPr kumimoji="0" lang="zh-CN" altLang="en-US" sz="32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不能说规范化程度越高的关系模式就越好。</a:t>
            </a:r>
          </a:p>
          <a:p>
            <a:pPr marL="742950" marR="0" lvl="1" indent="-285750" algn="l" defTabSz="914400" rtl="0" eaLnBrk="0" fontAlgn="base" latinLnBrk="0" hangingPunct="0">
              <a:lnSpc>
                <a:spcPct val="11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在设计数据库模式结构时，必须对现实世界的实际情况和用户应用需求作进一步分析，确定一个合适的、能够反映现实世界的模式。</a:t>
            </a:r>
          </a:p>
          <a:p>
            <a:pPr marL="742950" marR="0" lvl="1" indent="-285750" algn="l" defTabSz="914400" rtl="0" eaLnBrk="0" fontAlgn="base" latinLnBrk="0" hangingPunct="0">
              <a:lnSpc>
                <a:spcPct val="11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这也就是说，上面的规范化步骤可以在其中任何一步终止。</a:t>
            </a:r>
          </a:p>
        </p:txBody>
      </p:sp>
      <p:sp>
        <p:nvSpPr>
          <p:cNvPr id="20"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关系模式的规范形式</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p:cNvSpPr>
          <p:nvPr>
            <p:ph type="subTitle" idx="1"/>
          </p:nvPr>
        </p:nvSpPr>
        <p:spPr>
          <a:xfrm>
            <a:off x="381000" y="1600200"/>
            <a:ext cx="4038600" cy="4525963"/>
          </a:xfrm>
        </p:spPr>
        <p:txBody>
          <a:bodyPr vert="horz" wrap="square" lIns="91440" tIns="45720" rIns="91440" bIns="45720" numCol="1" anchor="t" anchorCtr="0" compatLnSpc="1"/>
          <a:lstStyle>
            <a:lvl1pPr lvl="0">
              <a:defRPr sz="2800" kern="1200"/>
            </a:lvl1pPr>
            <a:lvl2pPr lvl="1">
              <a:defRPr sz="2400" kern="1200"/>
            </a:lvl2pPr>
            <a:lvl3pPr lvl="2">
              <a:defRPr sz="2000" kern="1200"/>
            </a:lvl3pPr>
            <a:lvl4pPr lvl="3">
              <a:defRPr sz="1800" kern="1200"/>
            </a:lvl4pPr>
            <a:lvl5pPr lvl="4">
              <a:defRPr sz="1800" kern="1200"/>
            </a:lvl5pPr>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普通实体集的变换</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例</a:t>
            </a:r>
          </a:p>
        </p:txBody>
      </p:sp>
      <p:sp>
        <p:nvSpPr>
          <p:cNvPr id="359432" name="Text Box 8"/>
          <p:cNvSpPr txBox="1"/>
          <p:nvPr/>
        </p:nvSpPr>
        <p:spPr>
          <a:xfrm>
            <a:off x="827088" y="3255963"/>
            <a:ext cx="3992563" cy="646113"/>
          </a:xfrm>
          <a:prstGeom prst="rect">
            <a:avLst/>
          </a:prstGeom>
          <a:noFill/>
          <a:ln w="9525">
            <a:noFill/>
            <a:miter/>
          </a:ln>
        </p:spPr>
        <p:txBody>
          <a:bodyPr>
            <a:spAutoFit/>
          </a:bodyPr>
          <a:lstStyle/>
          <a:p>
            <a:pPr marR="0" defTabSz="914400" eaLnBrk="1" hangingPunct="1">
              <a:buClrTx/>
              <a:buSzTx/>
              <a:buFontTx/>
              <a:buNone/>
              <a:defRPr/>
            </a:pPr>
            <a:r>
              <a:rPr kumimoji="0" lang="zh-CN" altLang="en-US"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教师关系</a:t>
            </a:r>
            <a:r>
              <a:rPr kumimoji="0" lang="en-US" altLang="zh-CN"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T(</a:t>
            </a:r>
            <a:r>
              <a:rPr kumimoji="0" lang="zh-CN" altLang="en-US" sz="1800" b="0" u="sng"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身份证号</a:t>
            </a:r>
            <a:r>
              <a:rPr kumimoji="0" lang="en-US" altLang="zh-CN"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a:t>
            </a:r>
            <a:r>
              <a:rPr kumimoji="0" lang="zh-CN" altLang="en-US"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名字</a:t>
            </a:r>
            <a:r>
              <a:rPr kumimoji="0" lang="en-US" altLang="zh-CN"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 </a:t>
            </a:r>
            <a:r>
              <a:rPr kumimoji="0" lang="zh-CN" altLang="en-US"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工资</a:t>
            </a:r>
            <a:r>
              <a:rPr kumimoji="0" lang="en-US" altLang="zh-CN"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a:t>
            </a:r>
            <a:r>
              <a:rPr kumimoji="0" lang="zh-CN" altLang="en-US"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生日</a:t>
            </a:r>
            <a:r>
              <a:rPr kumimoji="0" lang="en-US" altLang="zh-CN"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a:t>
            </a:r>
            <a:r>
              <a:rPr kumimoji="0" lang="zh-CN" altLang="en-US"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职称</a:t>
            </a:r>
            <a:r>
              <a:rPr kumimoji="0" lang="en-US" altLang="zh-CN"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a:t>
            </a:r>
            <a:r>
              <a:rPr kumimoji="0" lang="zh-CN" altLang="en-US"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性别</a:t>
            </a:r>
            <a:r>
              <a:rPr kumimoji="0" lang="en-US" altLang="zh-CN"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a:t>
            </a:r>
            <a:r>
              <a:rPr kumimoji="0" lang="zh-CN" altLang="en-US"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邮编</a:t>
            </a:r>
            <a:r>
              <a:rPr kumimoji="0" lang="en-US" altLang="zh-CN"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a:t>
            </a:r>
            <a:r>
              <a:rPr kumimoji="0" lang="zh-CN" altLang="en-US"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市</a:t>
            </a:r>
            <a:r>
              <a:rPr kumimoji="0" lang="en-US" altLang="zh-CN"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a:t>
            </a:r>
            <a:r>
              <a:rPr kumimoji="0" lang="zh-CN" altLang="en-US"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区</a:t>
            </a:r>
            <a:r>
              <a:rPr kumimoji="0" lang="en-US" altLang="zh-CN"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a:t>
            </a:r>
            <a:r>
              <a:rPr kumimoji="0" lang="zh-CN" altLang="en-US"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学校</a:t>
            </a:r>
            <a:r>
              <a:rPr kumimoji="0" lang="en-US" altLang="zh-CN"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a:t>
            </a:r>
            <a:r>
              <a:rPr kumimoji="0" lang="zh-CN" altLang="en-US"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信箱</a:t>
            </a:r>
            <a:r>
              <a:rPr kumimoji="0" lang="en-US" altLang="zh-CN"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a:t>
            </a:r>
          </a:p>
        </p:txBody>
      </p:sp>
      <p:sp>
        <p:nvSpPr>
          <p:cNvPr id="6" name="Rectangle 2"/>
          <p:cNvSpPr txBox="1">
            <a:spLocks noChangeArrowheads="1"/>
          </p:cNvSpPr>
          <p:nvPr/>
        </p:nvSpPr>
        <p:spPr bwMode="auto">
          <a:xfrm>
            <a:off x="1254125" y="0"/>
            <a:ext cx="789463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5.1</a:t>
            </a: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形成初始关系数据库模式</a:t>
            </a:r>
          </a:p>
        </p:txBody>
      </p:sp>
      <p:graphicFrame>
        <p:nvGraphicFramePr>
          <p:cNvPr id="5" name="对象 4"/>
          <p:cNvGraphicFramePr/>
          <p:nvPr/>
        </p:nvGraphicFramePr>
        <p:xfrm>
          <a:off x="5540375" y="1014413"/>
          <a:ext cx="3413125" cy="5510212"/>
        </p:xfrm>
        <a:graphic>
          <a:graphicData uri="http://schemas.openxmlformats.org/presentationml/2006/ole">
            <mc:AlternateContent xmlns:mc="http://schemas.openxmlformats.org/markup-compatibility/2006">
              <mc:Choice xmlns:v="urn:schemas-microsoft-com:vml" Requires="v">
                <p:oleObj spid="_x0000_s4098" r:id="rId3" imgW="3409950" imgH="5505450" progId="Paint.Picture">
                  <p:embed/>
                </p:oleObj>
              </mc:Choice>
              <mc:Fallback>
                <p:oleObj r:id="rId3" imgW="3409950" imgH="5505450" progId="Paint.Picture">
                  <p:embed/>
                  <p:pic>
                    <p:nvPicPr>
                      <p:cNvPr id="0" name="图片 3076"/>
                      <p:cNvPicPr/>
                      <p:nvPr/>
                    </p:nvPicPr>
                    <p:blipFill>
                      <a:blip r:embed="rId4"/>
                      <a:stretch>
                        <a:fillRect/>
                      </a:stretch>
                    </p:blipFill>
                    <p:spPr>
                      <a:xfrm>
                        <a:off x="5540375" y="1014413"/>
                        <a:ext cx="3413125" cy="5510212"/>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9432"/>
                                        </p:tgtEl>
                                        <p:attrNameLst>
                                          <p:attrName>style.visibility</p:attrName>
                                        </p:attrNameLst>
                                      </p:cBhvr>
                                      <p:to>
                                        <p:strVal val="visible"/>
                                      </p:to>
                                    </p:set>
                                    <p:anim calcmode="lin" valueType="num">
                                      <p:cBhvr>
                                        <p:cTn id="13" dur="500" fill="hold"/>
                                        <p:tgtEl>
                                          <p:spTgt spid="359432"/>
                                        </p:tgtEl>
                                        <p:attrNameLst>
                                          <p:attrName>ppt_x</p:attrName>
                                        </p:attrNameLst>
                                      </p:cBhvr>
                                      <p:tavLst>
                                        <p:tav tm="0">
                                          <p:val>
                                            <p:strVal val="#ppt_x"/>
                                          </p:val>
                                        </p:tav>
                                        <p:tav tm="100000">
                                          <p:val>
                                            <p:strVal val="#ppt_x"/>
                                          </p:val>
                                        </p:tav>
                                      </p:tavLst>
                                    </p:anim>
                                    <p:anim calcmode="lin" valueType="num">
                                      <p:cBhvr>
                                        <p:cTn id="14" dur="500" fill="hold"/>
                                        <p:tgtEl>
                                          <p:spTgt spid="3594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32"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Rectangle 3"/>
          <p:cNvSpPr>
            <a:spLocks noGrp="1"/>
          </p:cNvSpPr>
          <p:nvPr>
            <p:ph type="subTitle" idx="1"/>
          </p:nvPr>
        </p:nvSpPr>
        <p:spPr>
          <a:xfrm>
            <a:off x="381000" y="1268413"/>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35000"/>
              </a:lnSpc>
              <a:spcBef>
                <a:spcPct val="20000"/>
              </a:spcBef>
              <a:spcAft>
                <a:spcPct val="0"/>
              </a:spcAft>
              <a:buClrTx/>
              <a:buSzTx/>
              <a:buFontTx/>
              <a:buChar char="•"/>
              <a:defRPr/>
            </a:pPr>
            <a:r>
              <a:rPr kumimoji="0" lang="zh-CN" altLang="en-US"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将一个关系模式</a:t>
            </a:r>
            <a:r>
              <a:rPr kumimoji="0" lang="en-US" altLang="zh-CN"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R&lt;U,F&gt;</a:t>
            </a:r>
            <a:r>
              <a:rPr kumimoji="0" lang="zh-CN" altLang="en-US"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分解为若干个关系模式</a:t>
            </a:r>
            <a:r>
              <a:rPr kumimoji="0" lang="en-US" altLang="zh-CN"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en-US" altLang="zh-CN" sz="2800" b="1" i="0" u="none" strike="noStrike" kern="0" cap="none" spc="0" normalizeH="0" baseline="-2500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&lt;U</a:t>
            </a:r>
            <a:r>
              <a:rPr kumimoji="0" lang="en-US" altLang="zh-CN" sz="2800" b="1" i="0" u="none" strike="noStrike" kern="0" cap="none" spc="0" normalizeH="0" baseline="-2500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en-US" altLang="zh-CN" sz="2800" b="1" i="0" u="none" strike="noStrike" kern="0" cap="none" spc="0" normalizeH="0" baseline="-2500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&gt;</a:t>
            </a:r>
            <a:r>
              <a:rPr kumimoji="0" lang="zh-CN" altLang="en-US"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en-US" altLang="zh-CN" sz="2800" b="1" i="0" u="none" strike="noStrike" kern="0" cap="none" spc="0" normalizeH="0" baseline="-2500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&lt;U</a:t>
            </a:r>
            <a:r>
              <a:rPr kumimoji="0" lang="en-US" altLang="zh-CN" sz="2800" b="1" i="0" u="none" strike="noStrike" kern="0" cap="none" spc="0" normalizeH="0" baseline="-2500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en-US" altLang="zh-CN" sz="2800" b="1" i="0" u="none" strike="noStrike" kern="0" cap="none" spc="0" normalizeH="0" baseline="-2500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&gt;</a:t>
            </a:r>
            <a:r>
              <a:rPr kumimoji="0" lang="zh-CN" altLang="en-US"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zh-CN" altLang="en-US"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en-US" altLang="zh-CN" sz="2800" b="1" i="0" u="none" strike="noStrike" kern="0" cap="none" spc="0" normalizeH="0" baseline="-2500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a:t>
            </a:r>
            <a:r>
              <a:rPr kumimoji="0" lang="en-US" altLang="zh-CN"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&lt;U</a:t>
            </a:r>
            <a:r>
              <a:rPr kumimoji="0" lang="en-US" altLang="zh-CN" sz="2800" b="1" i="0" u="none" strike="noStrike" kern="0" cap="none" spc="0" normalizeH="0" baseline="-2500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a:t>
            </a:r>
            <a:r>
              <a:rPr kumimoji="0" lang="en-US" altLang="zh-CN"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en-US" altLang="zh-CN" sz="2800" b="1" i="0" u="none" strike="noStrike" kern="0" cap="none" spc="0" normalizeH="0" baseline="-2500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a:t>
            </a:r>
            <a:r>
              <a:rPr kumimoji="0" lang="en-US" altLang="zh-CN"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&gt;</a:t>
            </a:r>
            <a:r>
              <a:rPr kumimoji="0" lang="zh-CN" altLang="en-US"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（其中</a:t>
            </a:r>
            <a:r>
              <a:rPr kumimoji="0" lang="en-US" altLang="zh-CN" sz="2800" b="1" i="0" u="none" strike="noStrike" kern="0" cap="none" spc="0" normalizeH="0" baseline="0" noProof="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U=U</a:t>
            </a:r>
            <a:r>
              <a:rPr kumimoji="0" lang="en-US" altLang="zh-CN" sz="2800" b="1" i="0" u="none" strike="noStrike" kern="0" cap="none" spc="0" normalizeH="0" baseline="-25000" noProof="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800" b="1" i="0" u="none" strike="noStrike" kern="0" cap="none" spc="0" normalizeH="0" baseline="0" noProof="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a:t>
            </a:r>
            <a:r>
              <a:rPr kumimoji="0" lang="en-US" altLang="zh-CN" sz="2800" b="1" i="0" u="none" strike="noStrike" kern="0" cap="none" spc="0" normalizeH="0" baseline="-25000" noProof="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800" b="1" i="0" u="none" strike="noStrike" kern="0" cap="none" spc="0" normalizeH="0" baseline="0" noProof="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∪U</a:t>
            </a:r>
            <a:r>
              <a:rPr kumimoji="0" lang="en-US" altLang="zh-CN" sz="2800" b="1" i="0" u="none" strike="noStrike" kern="0" cap="none" spc="0" normalizeH="0" baseline="-25000" noProof="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a:t>
            </a:r>
            <a:r>
              <a:rPr kumimoji="0" lang="zh-CN" altLang="en-US" sz="2800" b="1" i="0" u="none" strike="noStrike" kern="0" cap="none" spc="0" normalizeH="0" baseline="0" noProof="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，且不存在</a:t>
            </a:r>
            <a:r>
              <a:rPr kumimoji="0" lang="en-US" altLang="zh-CN" sz="2800" b="1" i="0" u="none" strike="noStrike" kern="0" cap="none" spc="0" normalizeH="0" baseline="0" noProof="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a:t>
            </a:r>
            <a:r>
              <a:rPr kumimoji="0" lang="en-US" altLang="zh-CN" sz="2800" b="1" i="0" u="none" strike="noStrike" kern="0" cap="none" spc="0" normalizeH="0" baseline="-25000" noProof="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en-US" altLang="zh-CN" sz="2800" b="1" i="0" u="none" strike="noStrike" kern="0" cap="none" spc="0" normalizeH="0" baseline="0" noProof="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800" b="1" i="0" u="none" strike="noStrike" kern="0" cap="none" spc="0" normalizeH="0" baseline="0" noProof="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800" b="1" i="0" u="none" strike="noStrike" kern="0" cap="none" spc="0" normalizeH="0" baseline="0" noProof="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U</a:t>
            </a:r>
            <a:r>
              <a:rPr kumimoji="0" lang="en-US" altLang="zh-CN" sz="2800" b="1" i="0" u="none" strike="noStrike" kern="0" cap="none" spc="0" normalizeH="0" baseline="-25000" noProof="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j</a:t>
            </a:r>
            <a:r>
              <a:rPr kumimoji="0" lang="zh-CN" altLang="en-US" sz="2800" b="1" i="0" u="none" strike="noStrike" kern="0" cap="none" spc="0" normalizeH="0" baseline="0" noProof="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1" i="0" u="none" strike="noStrike" kern="0" cap="none" spc="0" normalizeH="0" baseline="0" noProof="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en-US" altLang="zh-CN" sz="2800" b="1" i="0" u="none" strike="noStrike" kern="0" cap="none" spc="0" normalizeH="0" baseline="-25000" noProof="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zh-CN" altLang="en-US" sz="2800" b="1" i="0" u="none" strike="noStrike" kern="0" cap="none" spc="0" normalizeH="0" baseline="0" noProof="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为</a:t>
            </a:r>
            <a:r>
              <a:rPr kumimoji="0" lang="en-US" altLang="zh-CN" sz="2800" b="1" i="0" u="none" strike="noStrike" kern="0" cap="none" spc="0" normalizeH="0" baseline="0" noProof="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800" b="1" i="0" u="none" strike="noStrike" kern="0" cap="none" spc="0" normalizeH="0" baseline="0" noProof="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在</a:t>
            </a:r>
            <a:r>
              <a:rPr kumimoji="0" lang="en-US" altLang="zh-CN" sz="2800" b="1" i="0" u="none" strike="noStrike" kern="0" cap="none" spc="0" normalizeH="0" baseline="0" noProof="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a:t>
            </a:r>
            <a:r>
              <a:rPr kumimoji="0" lang="en-US" altLang="zh-CN" sz="2800" b="1" i="0" u="none" strike="noStrike" kern="0" cap="none" spc="0" normalizeH="0" baseline="-25000" noProof="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zh-CN" altLang="en-US" sz="2800" b="1" i="0" u="none" strike="noStrike" kern="0" cap="none" spc="0" normalizeH="0" baseline="0" noProof="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上的投影</a:t>
            </a:r>
            <a:r>
              <a:rPr kumimoji="0" lang="zh-CN" altLang="en-US"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endParaRPr kumimoji="0" lang="en-US" altLang="zh-CN"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l" defTabSz="914400" rtl="0" eaLnBrk="0" fontAlgn="base" latinLnBrk="0" hangingPunct="0">
              <a:lnSpc>
                <a:spcPct val="135000"/>
              </a:lnSpc>
              <a:spcBef>
                <a:spcPct val="20000"/>
              </a:spcBef>
              <a:spcAft>
                <a:spcPct val="0"/>
              </a:spcAft>
              <a:buClrTx/>
              <a:buSzTx/>
              <a:buFontTx/>
              <a:buChar char="•"/>
              <a:defRPr/>
            </a:pPr>
            <a:r>
              <a:rPr kumimoji="0" lang="zh-CN" altLang="en-US"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关系模式的分解意味着相应地将存储在一个二维表</a:t>
            </a:r>
            <a:r>
              <a:rPr kumimoji="0" lang="en-US" altLang="zh-CN"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中的数据分散到若干个二维表</a:t>
            </a:r>
            <a:r>
              <a:rPr kumimoji="0" lang="en-US" altLang="zh-CN"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800" b="1" i="0" u="none" strike="noStrike" kern="0" cap="none" spc="0" normalizeH="0" baseline="-2500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zh-CN" altLang="en-US"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800" b="1" i="0" u="none" strike="noStrike" kern="0" cap="none" spc="0" normalizeH="0" baseline="-2500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zh-CN" altLang="en-US"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zh-CN" altLang="en-US"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800" b="1" i="0" u="none" strike="noStrike" kern="0" cap="none" spc="0" normalizeH="0" baseline="-2500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a:t>
            </a:r>
            <a:r>
              <a:rPr kumimoji="0" lang="zh-CN" altLang="en-US"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中去（其中</a:t>
            </a:r>
            <a:r>
              <a:rPr kumimoji="0" lang="en-US" altLang="zh-CN"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800" b="1" i="0" u="none" strike="noStrike" kern="0" cap="none" spc="0" normalizeH="0" baseline="-2500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zh-CN" altLang="en-US"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a:t>
            </a:r>
            <a:r>
              <a:rPr kumimoji="0" lang="en-US" altLang="zh-CN"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在属性集</a:t>
            </a:r>
            <a:r>
              <a:rPr kumimoji="0" lang="en-US" altLang="zh-CN"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a:t>
            </a:r>
            <a:r>
              <a:rPr kumimoji="0" lang="en-US" altLang="zh-CN" sz="2800" b="1" i="0" u="none" strike="noStrike" kern="0" cap="none" spc="0" normalizeH="0" baseline="-2500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zh-CN" altLang="en-US"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上的投影）。 </a:t>
            </a:r>
          </a:p>
        </p:txBody>
      </p:sp>
      <p:sp>
        <p:nvSpPr>
          <p:cNvPr id="3"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关系模式分解的约束</a:t>
            </a:r>
            <a:endPar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Times New Roman" panose="02020603050405020304" pitchFamily="18" charset="0"/>
              <a:ea typeface="华文行楷" panose="02010800040101010101" pitchFamily="2" charset="-122"/>
              <a:cs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75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752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9" name="Rectangle 3"/>
          <p:cNvSpPr>
            <a:spLocks noGrp="1"/>
          </p:cNvSpPr>
          <p:nvPr>
            <p:ph type="subTitle" idx="1"/>
          </p:nvPr>
        </p:nvSpPr>
        <p:spPr>
          <a:xfrm>
            <a:off x="381000" y="1341438"/>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例，关系模式</a:t>
            </a:r>
            <a:r>
              <a:rPr kumimoji="0" lang="en-US" altLang="zh-CN"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的属性集合</a:t>
            </a:r>
            <a:r>
              <a:rPr kumimoji="0" lang="en-US" altLang="zh-CN"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U={S#,SD,MN}, </a:t>
            </a:r>
            <a:r>
              <a:rPr kumimoji="0" lang="zh-CN" altLang="en-US"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函数依赖集合</a:t>
            </a:r>
            <a:r>
              <a:rPr kumimoji="0" lang="en-US" altLang="zh-CN"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F={S#→SD,SD→MN}。</a:t>
            </a:r>
          </a:p>
          <a:p>
            <a:pPr marL="342900" marR="0" lvl="0" indent="-342900" algn="l" defTabSz="914400" rtl="0" eaLnBrk="0" fontAlgn="base" latinLnBrk="0" hangingPunct="0">
              <a:lnSpc>
                <a:spcPct val="90000"/>
              </a:lnSpc>
              <a:spcBef>
                <a:spcPct val="20000"/>
              </a:spcBef>
              <a:spcAft>
                <a:spcPct val="0"/>
              </a:spcAft>
              <a:buClrTx/>
              <a:buSzTx/>
              <a:buFontTx/>
              <a:buChar char="•"/>
              <a:defRPr/>
            </a:pPr>
            <a:r>
              <a:rPr kumimoji="0" lang="en-US" altLang="zh-CN"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的关系实例:</a:t>
            </a:r>
          </a:p>
          <a:p>
            <a:pPr marL="342900" marR="0" lvl="0" indent="-342900" algn="l" defTabSz="914400" rtl="0" eaLnBrk="0" fontAlgn="base" latinLnBrk="0" hangingPunct="0">
              <a:lnSpc>
                <a:spcPct val="90000"/>
              </a:lnSpc>
              <a:spcBef>
                <a:spcPct val="20000"/>
              </a:spcBef>
              <a:spcAft>
                <a:spcPct val="0"/>
              </a:spcAft>
              <a:buClrTx/>
              <a:buSzTx/>
              <a:buFontTx/>
              <a:buChar char="•"/>
              <a:defRPr/>
            </a:pPr>
            <a:endParaRPr kumimoji="0" lang="zh-CN" altLang="en-US" sz="2800" b="1"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楷体_GB2312"/>
            </a:endParaRPr>
          </a:p>
          <a:p>
            <a:pPr marL="342900" marR="0" lvl="0" indent="-342900" algn="l" defTabSz="914400" rtl="0" eaLnBrk="0" fontAlgn="base" latinLnBrk="0" hangingPunct="0">
              <a:lnSpc>
                <a:spcPct val="90000"/>
              </a:lnSpc>
              <a:spcBef>
                <a:spcPct val="20000"/>
              </a:spcBef>
              <a:spcAft>
                <a:spcPct val="0"/>
              </a:spcAft>
              <a:buClrTx/>
              <a:buSzTx/>
              <a:buFontTx/>
              <a:buChar char="•"/>
              <a:defRPr/>
            </a:pPr>
            <a:endParaRPr kumimoji="0" lang="zh-CN" altLang="en-US" sz="2800" b="1"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楷体_GB2312"/>
            </a:endParaRPr>
          </a:p>
          <a:p>
            <a:pPr marL="342900" marR="0" lvl="0" indent="-342900" algn="l" defTabSz="914400" rtl="0" eaLnBrk="0" fontAlgn="base" latinLnBrk="0" hangingPunct="0">
              <a:lnSpc>
                <a:spcPct val="90000"/>
              </a:lnSpc>
              <a:spcBef>
                <a:spcPct val="20000"/>
              </a:spcBef>
              <a:spcAft>
                <a:spcPct val="0"/>
              </a:spcAft>
              <a:buClrTx/>
              <a:buSzTx/>
              <a:buFontTx/>
              <a:buChar char="•"/>
              <a:defRPr/>
            </a:pPr>
            <a:endParaRPr kumimoji="0" lang="zh-CN" altLang="en-US" sz="2800" b="1"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楷体_GB2312"/>
            </a:endParaRPr>
          </a:p>
          <a:p>
            <a:pPr marL="342900" marR="0" lvl="0" indent="-342900" algn="l" defTabSz="914400" rtl="0" eaLnBrk="0" fontAlgn="base" latinLnBrk="0" hangingPunct="0">
              <a:lnSpc>
                <a:spcPct val="90000"/>
              </a:lnSpc>
              <a:spcBef>
                <a:spcPct val="20000"/>
              </a:spcBef>
              <a:spcAft>
                <a:spcPct val="0"/>
              </a:spcAft>
              <a:buClrTx/>
              <a:buSzTx/>
              <a:buFontTx/>
              <a:buChar char="•"/>
              <a:defRPr/>
            </a:pPr>
            <a:endParaRPr kumimoji="0" lang="zh-CN" altLang="en-US" sz="2800" b="1"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楷体_GB2312"/>
            </a:endParaRPr>
          </a:p>
          <a:p>
            <a:pPr marL="342900" marR="0" lvl="0" indent="-342900" algn="l" defTabSz="914400" rtl="0" eaLnBrk="0" fontAlgn="base" latinLnBrk="0" hangingPunct="0">
              <a:lnSpc>
                <a:spcPct val="90000"/>
              </a:lnSpc>
              <a:spcBef>
                <a:spcPct val="20000"/>
              </a:spcBef>
              <a:spcAft>
                <a:spcPct val="0"/>
              </a:spcAft>
              <a:buClrTx/>
              <a:buSzTx/>
              <a:buFontTx/>
              <a:buChar char="•"/>
              <a:defRPr/>
            </a:pPr>
            <a:endParaRPr kumimoji="0" lang="zh-CN" altLang="en-US" sz="2800" b="1"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楷体_GB2312"/>
            </a:endParaRPr>
          </a:p>
          <a:p>
            <a:pPr marL="342900" marR="0" lvl="0" indent="-342900" algn="l"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该模式存在的问题？</a:t>
            </a:r>
          </a:p>
        </p:txBody>
      </p:sp>
      <p:grpSp>
        <p:nvGrpSpPr>
          <p:cNvPr id="444420" name="Group 4"/>
          <p:cNvGrpSpPr/>
          <p:nvPr/>
        </p:nvGrpSpPr>
        <p:grpSpPr>
          <a:xfrm>
            <a:off x="3563938" y="2565400"/>
            <a:ext cx="2819400" cy="2362200"/>
            <a:chOff x="-3" y="-3"/>
            <a:chExt cx="604" cy="2406"/>
          </a:xfrm>
        </p:grpSpPr>
        <p:grpSp>
          <p:nvGrpSpPr>
            <p:cNvPr id="108549" name="Group 5"/>
            <p:cNvGrpSpPr/>
            <p:nvPr/>
          </p:nvGrpSpPr>
          <p:grpSpPr>
            <a:xfrm>
              <a:off x="0" y="0"/>
              <a:ext cx="598" cy="2400"/>
              <a:chOff x="0" y="0"/>
              <a:chExt cx="598" cy="2400"/>
            </a:xfrm>
          </p:grpSpPr>
          <p:grpSp>
            <p:nvGrpSpPr>
              <p:cNvPr id="108551" name="Group 6"/>
              <p:cNvGrpSpPr/>
              <p:nvPr/>
            </p:nvGrpSpPr>
            <p:grpSpPr>
              <a:xfrm>
                <a:off x="0" y="0"/>
                <a:ext cx="172" cy="480"/>
                <a:chOff x="0" y="0"/>
                <a:chExt cx="172" cy="480"/>
              </a:xfrm>
            </p:grpSpPr>
            <p:sp>
              <p:nvSpPr>
                <p:cNvPr id="444423" name="Rectangle 7"/>
                <p:cNvSpPr>
                  <a:spLocks noChangeArrowheads="1"/>
                </p:cNvSpPr>
                <p:nvPr/>
              </p:nvSpPr>
              <p:spPr bwMode="auto">
                <a:xfrm>
                  <a:off x="11" y="0"/>
                  <a:ext cx="150" cy="480"/>
                </a:xfrm>
                <a:prstGeom prst="rect">
                  <a:avLst/>
                </a:prstGeom>
                <a:noFill/>
                <a:ln w="15875">
                  <a:noFill/>
                  <a:miter lim="800000"/>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S#</a:t>
                  </a:r>
                </a:p>
                <a:p>
                  <a:pPr marL="0" marR="0" lvl="0" indent="0" algn="ctr" defTabSz="914400" rtl="0" eaLnBrk="0" fontAlgn="base" latinLnBrk="0" hangingPunct="0">
                    <a:lnSpc>
                      <a:spcPct val="100000"/>
                    </a:lnSpc>
                    <a:spcBef>
                      <a:spcPct val="0"/>
                    </a:spcBef>
                    <a:spcAft>
                      <a:spcPct val="0"/>
                    </a:spcAft>
                    <a:buClrTx/>
                    <a:buSzTx/>
                    <a:buFontTx/>
                    <a:buNone/>
                    <a:defRPr/>
                  </a:pPr>
                  <a:endParaRPr kumimoji="1" lang="en-US" altLang="zh-CN" sz="2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108595" name="Rectangle 8"/>
                <p:cNvSpPr/>
                <p:nvPr/>
              </p:nvSpPr>
              <p:spPr>
                <a:xfrm>
                  <a:off x="0" y="0"/>
                  <a:ext cx="172" cy="480"/>
                </a:xfrm>
                <a:prstGeom prst="rect">
                  <a:avLst/>
                </a:prstGeom>
                <a:noFill/>
                <a:ln w="15875" cap="flat" cmpd="sng">
                  <a:solidFill>
                    <a:srgbClr val="A0A0A0"/>
                  </a:solidFill>
                  <a:prstDash val="solid"/>
                  <a:miter/>
                  <a:headEnd type="none" w="med" len="med"/>
                  <a:tailEnd type="none" w="med" len="med"/>
                </a:ln>
              </p:spPr>
              <p:txBody>
                <a:bodyP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grpSp>
          <p:grpSp>
            <p:nvGrpSpPr>
              <p:cNvPr id="108552" name="Group 9"/>
              <p:cNvGrpSpPr/>
              <p:nvPr/>
            </p:nvGrpSpPr>
            <p:grpSpPr>
              <a:xfrm>
                <a:off x="172" y="0"/>
                <a:ext cx="172" cy="480"/>
                <a:chOff x="172" y="0"/>
                <a:chExt cx="172" cy="480"/>
              </a:xfrm>
            </p:grpSpPr>
            <p:sp>
              <p:nvSpPr>
                <p:cNvPr id="444426" name="Rectangle 10"/>
                <p:cNvSpPr>
                  <a:spLocks noChangeArrowheads="1"/>
                </p:cNvSpPr>
                <p:nvPr/>
              </p:nvSpPr>
              <p:spPr bwMode="auto">
                <a:xfrm>
                  <a:off x="183" y="0"/>
                  <a:ext cx="150" cy="480"/>
                </a:xfrm>
                <a:prstGeom prst="rect">
                  <a:avLst/>
                </a:prstGeom>
                <a:noFill/>
                <a:ln w="15875">
                  <a:noFill/>
                  <a:miter lim="800000"/>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SD</a:t>
                  </a:r>
                </a:p>
                <a:p>
                  <a:pPr marL="0" marR="0" lvl="0" indent="0" algn="ctr" defTabSz="914400" rtl="0" eaLnBrk="0" fontAlgn="base" latinLnBrk="0" hangingPunct="0">
                    <a:lnSpc>
                      <a:spcPct val="100000"/>
                    </a:lnSpc>
                    <a:spcBef>
                      <a:spcPct val="0"/>
                    </a:spcBef>
                    <a:spcAft>
                      <a:spcPct val="0"/>
                    </a:spcAft>
                    <a:buClrTx/>
                    <a:buSzTx/>
                    <a:buFontTx/>
                    <a:buNone/>
                    <a:defRPr/>
                  </a:pPr>
                  <a:endParaRPr kumimoji="1" lang="en-US" altLang="zh-CN" sz="2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108593" name="Rectangle 11"/>
                <p:cNvSpPr/>
                <p:nvPr/>
              </p:nvSpPr>
              <p:spPr>
                <a:xfrm>
                  <a:off x="172" y="0"/>
                  <a:ext cx="172" cy="480"/>
                </a:xfrm>
                <a:prstGeom prst="rect">
                  <a:avLst/>
                </a:prstGeom>
                <a:noFill/>
                <a:ln w="15875" cap="flat" cmpd="sng">
                  <a:solidFill>
                    <a:srgbClr val="A0A0A0"/>
                  </a:solidFill>
                  <a:prstDash val="solid"/>
                  <a:miter/>
                  <a:headEnd type="none" w="med" len="med"/>
                  <a:tailEnd type="none" w="med" len="med"/>
                </a:ln>
              </p:spPr>
              <p:txBody>
                <a:bodyP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grpSp>
          <p:grpSp>
            <p:nvGrpSpPr>
              <p:cNvPr id="108553" name="Group 12"/>
              <p:cNvGrpSpPr/>
              <p:nvPr/>
            </p:nvGrpSpPr>
            <p:grpSpPr>
              <a:xfrm>
                <a:off x="344" y="0"/>
                <a:ext cx="254" cy="480"/>
                <a:chOff x="344" y="0"/>
                <a:chExt cx="254" cy="480"/>
              </a:xfrm>
            </p:grpSpPr>
            <p:sp>
              <p:nvSpPr>
                <p:cNvPr id="444429" name="Rectangle 13"/>
                <p:cNvSpPr>
                  <a:spLocks noChangeArrowheads="1"/>
                </p:cNvSpPr>
                <p:nvPr/>
              </p:nvSpPr>
              <p:spPr bwMode="auto">
                <a:xfrm>
                  <a:off x="355" y="0"/>
                  <a:ext cx="232" cy="480"/>
                </a:xfrm>
                <a:prstGeom prst="rect">
                  <a:avLst/>
                </a:prstGeom>
                <a:noFill/>
                <a:ln w="15875">
                  <a:noFill/>
                  <a:miter lim="800000"/>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MN</a:t>
                  </a:r>
                </a:p>
                <a:p>
                  <a:pPr marL="0" marR="0" lvl="0" indent="0" algn="ctr" defTabSz="914400" rtl="0" eaLnBrk="0" fontAlgn="base" latinLnBrk="0" hangingPunct="0">
                    <a:lnSpc>
                      <a:spcPct val="100000"/>
                    </a:lnSpc>
                    <a:spcBef>
                      <a:spcPct val="0"/>
                    </a:spcBef>
                    <a:spcAft>
                      <a:spcPct val="0"/>
                    </a:spcAft>
                    <a:buClrTx/>
                    <a:buSzTx/>
                    <a:buFontTx/>
                    <a:buNone/>
                    <a:defRPr/>
                  </a:pPr>
                  <a:endParaRPr kumimoji="1" lang="en-US" altLang="zh-CN" sz="2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2" name="Rectangle 14"/>
                <p:cNvSpPr/>
                <p:nvPr/>
              </p:nvSpPr>
              <p:spPr>
                <a:xfrm>
                  <a:off x="344" y="0"/>
                  <a:ext cx="254" cy="480"/>
                </a:xfrm>
                <a:prstGeom prst="rect">
                  <a:avLst/>
                </a:prstGeom>
                <a:noFill/>
                <a:ln w="15875" cap="flat" cmpd="sng">
                  <a:solidFill>
                    <a:srgbClr val="A0A0A0"/>
                  </a:solidFill>
                  <a:prstDash val="solid"/>
                  <a:miter/>
                  <a:headEnd type="none" w="med" len="med"/>
                  <a:tailEnd type="none" w="med" len="med"/>
                </a:ln>
              </p:spPr>
              <p:txBody>
                <a:bodyP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grpSp>
          <p:grpSp>
            <p:nvGrpSpPr>
              <p:cNvPr id="108554" name="Group 15"/>
              <p:cNvGrpSpPr/>
              <p:nvPr/>
            </p:nvGrpSpPr>
            <p:grpSpPr>
              <a:xfrm>
                <a:off x="0" y="480"/>
                <a:ext cx="172" cy="480"/>
                <a:chOff x="0" y="480"/>
                <a:chExt cx="172" cy="480"/>
              </a:xfrm>
            </p:grpSpPr>
            <p:sp>
              <p:nvSpPr>
                <p:cNvPr id="444432" name="Rectangle 16"/>
                <p:cNvSpPr>
                  <a:spLocks noChangeArrowheads="1"/>
                </p:cNvSpPr>
                <p:nvPr/>
              </p:nvSpPr>
              <p:spPr bwMode="auto">
                <a:xfrm>
                  <a:off x="11" y="480"/>
                  <a:ext cx="150" cy="480"/>
                </a:xfrm>
                <a:prstGeom prst="rect">
                  <a:avLst/>
                </a:prstGeom>
                <a:noFill/>
                <a:ln w="15875">
                  <a:noFill/>
                  <a:miter lim="800000"/>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S1</a:t>
                  </a:r>
                </a:p>
                <a:p>
                  <a:pPr marL="0" marR="0" lvl="0" indent="0" algn="ctr" defTabSz="914400" rtl="0" eaLnBrk="0" fontAlgn="base" latinLnBrk="0" hangingPunct="0">
                    <a:lnSpc>
                      <a:spcPct val="100000"/>
                    </a:lnSpc>
                    <a:spcBef>
                      <a:spcPct val="0"/>
                    </a:spcBef>
                    <a:spcAft>
                      <a:spcPct val="0"/>
                    </a:spcAft>
                    <a:buClrTx/>
                    <a:buSzTx/>
                    <a:buFontTx/>
                    <a:buNone/>
                    <a:defRPr/>
                  </a:pPr>
                  <a:endParaRPr kumimoji="1" lang="en-US" altLang="zh-CN" sz="2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108589" name="Rectangle 17"/>
                <p:cNvSpPr/>
                <p:nvPr/>
              </p:nvSpPr>
              <p:spPr>
                <a:xfrm>
                  <a:off x="0" y="480"/>
                  <a:ext cx="172" cy="480"/>
                </a:xfrm>
                <a:prstGeom prst="rect">
                  <a:avLst/>
                </a:prstGeom>
                <a:noFill/>
                <a:ln w="15875" cap="flat" cmpd="sng">
                  <a:solidFill>
                    <a:srgbClr val="A0A0A0"/>
                  </a:solidFill>
                  <a:prstDash val="solid"/>
                  <a:miter/>
                  <a:headEnd type="none" w="med" len="med"/>
                  <a:tailEnd type="none" w="med" len="med"/>
                </a:ln>
              </p:spPr>
              <p:txBody>
                <a:bodyP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grpSp>
          <p:grpSp>
            <p:nvGrpSpPr>
              <p:cNvPr id="108555" name="Group 18"/>
              <p:cNvGrpSpPr/>
              <p:nvPr/>
            </p:nvGrpSpPr>
            <p:grpSpPr>
              <a:xfrm>
                <a:off x="172" y="480"/>
                <a:ext cx="172" cy="480"/>
                <a:chOff x="172" y="480"/>
                <a:chExt cx="172" cy="480"/>
              </a:xfrm>
            </p:grpSpPr>
            <p:sp>
              <p:nvSpPr>
                <p:cNvPr id="444435" name="Rectangle 19"/>
                <p:cNvSpPr>
                  <a:spLocks noChangeArrowheads="1"/>
                </p:cNvSpPr>
                <p:nvPr/>
              </p:nvSpPr>
              <p:spPr bwMode="auto">
                <a:xfrm>
                  <a:off x="183" y="480"/>
                  <a:ext cx="150" cy="480"/>
                </a:xfrm>
                <a:prstGeom prst="rect">
                  <a:avLst/>
                </a:prstGeom>
                <a:noFill/>
                <a:ln w="15875">
                  <a:noFill/>
                  <a:miter lim="800000"/>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D1</a:t>
                  </a:r>
                </a:p>
                <a:p>
                  <a:pPr marL="0" marR="0" lvl="0" indent="0" algn="ctr" defTabSz="914400" rtl="0" eaLnBrk="0" fontAlgn="base" latinLnBrk="0" hangingPunct="0">
                    <a:lnSpc>
                      <a:spcPct val="100000"/>
                    </a:lnSpc>
                    <a:spcBef>
                      <a:spcPct val="0"/>
                    </a:spcBef>
                    <a:spcAft>
                      <a:spcPct val="0"/>
                    </a:spcAft>
                    <a:buClrTx/>
                    <a:buSzTx/>
                    <a:buFontTx/>
                    <a:buNone/>
                    <a:defRPr/>
                  </a:pPr>
                  <a:endParaRPr kumimoji="1" lang="en-US" altLang="zh-CN" sz="2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6" name="Rectangle 20"/>
                <p:cNvSpPr/>
                <p:nvPr/>
              </p:nvSpPr>
              <p:spPr>
                <a:xfrm>
                  <a:off x="172" y="480"/>
                  <a:ext cx="172" cy="480"/>
                </a:xfrm>
                <a:prstGeom prst="rect">
                  <a:avLst/>
                </a:prstGeom>
                <a:noFill/>
                <a:ln w="15875" cap="flat" cmpd="sng">
                  <a:solidFill>
                    <a:srgbClr val="A0A0A0"/>
                  </a:solidFill>
                  <a:prstDash val="solid"/>
                  <a:miter/>
                  <a:headEnd type="none" w="med" len="med"/>
                  <a:tailEnd type="none" w="med" len="med"/>
                </a:ln>
              </p:spPr>
              <p:txBody>
                <a:bodyP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grpSp>
          <p:grpSp>
            <p:nvGrpSpPr>
              <p:cNvPr id="108556" name="Group 21"/>
              <p:cNvGrpSpPr/>
              <p:nvPr/>
            </p:nvGrpSpPr>
            <p:grpSpPr>
              <a:xfrm>
                <a:off x="344" y="480"/>
                <a:ext cx="254" cy="480"/>
                <a:chOff x="344" y="480"/>
                <a:chExt cx="254" cy="480"/>
              </a:xfrm>
            </p:grpSpPr>
            <p:sp>
              <p:nvSpPr>
                <p:cNvPr id="444438" name="Rectangle 22"/>
                <p:cNvSpPr>
                  <a:spLocks noChangeArrowheads="1"/>
                </p:cNvSpPr>
                <p:nvPr/>
              </p:nvSpPr>
              <p:spPr bwMode="auto">
                <a:xfrm>
                  <a:off x="355" y="480"/>
                  <a:ext cx="232" cy="480"/>
                </a:xfrm>
                <a:prstGeom prst="rect">
                  <a:avLst/>
                </a:prstGeom>
                <a:noFill/>
                <a:ln w="15875">
                  <a:noFill/>
                  <a:miter lim="800000"/>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张红</a:t>
                  </a:r>
                </a:p>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4" name="Rectangle 23"/>
                <p:cNvSpPr/>
                <p:nvPr/>
              </p:nvSpPr>
              <p:spPr>
                <a:xfrm>
                  <a:off x="344" y="480"/>
                  <a:ext cx="254" cy="480"/>
                </a:xfrm>
                <a:prstGeom prst="rect">
                  <a:avLst/>
                </a:prstGeom>
                <a:noFill/>
                <a:ln w="15875" cap="flat" cmpd="sng">
                  <a:solidFill>
                    <a:srgbClr val="A0A0A0"/>
                  </a:solidFill>
                  <a:prstDash val="solid"/>
                  <a:miter/>
                  <a:headEnd type="none" w="med" len="med"/>
                  <a:tailEnd type="none" w="med" len="med"/>
                </a:ln>
              </p:spPr>
              <p:txBody>
                <a:bodyP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grpSp>
          <p:grpSp>
            <p:nvGrpSpPr>
              <p:cNvPr id="108557" name="Group 24"/>
              <p:cNvGrpSpPr/>
              <p:nvPr/>
            </p:nvGrpSpPr>
            <p:grpSpPr>
              <a:xfrm>
                <a:off x="0" y="960"/>
                <a:ext cx="172" cy="480"/>
                <a:chOff x="0" y="960"/>
                <a:chExt cx="172" cy="480"/>
              </a:xfrm>
            </p:grpSpPr>
            <p:sp>
              <p:nvSpPr>
                <p:cNvPr id="444441" name="Rectangle 25"/>
                <p:cNvSpPr>
                  <a:spLocks noChangeArrowheads="1"/>
                </p:cNvSpPr>
                <p:nvPr/>
              </p:nvSpPr>
              <p:spPr bwMode="auto">
                <a:xfrm>
                  <a:off x="11" y="962"/>
                  <a:ext cx="150" cy="474"/>
                </a:xfrm>
                <a:prstGeom prst="rect">
                  <a:avLst/>
                </a:prstGeom>
                <a:noFill/>
                <a:ln w="15875">
                  <a:noFill/>
                  <a:miter lim="800000"/>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S2</a:t>
                  </a:r>
                </a:p>
                <a:p>
                  <a:pPr marL="0" marR="0" lvl="0" indent="0" algn="ctr" defTabSz="914400" rtl="0" eaLnBrk="0" fontAlgn="base" latinLnBrk="0" hangingPunct="0">
                    <a:lnSpc>
                      <a:spcPct val="100000"/>
                    </a:lnSpc>
                    <a:spcBef>
                      <a:spcPct val="0"/>
                    </a:spcBef>
                    <a:spcAft>
                      <a:spcPct val="0"/>
                    </a:spcAft>
                    <a:buClrTx/>
                    <a:buSzTx/>
                    <a:buFontTx/>
                    <a:buNone/>
                    <a:defRPr/>
                  </a:pPr>
                  <a:endParaRPr kumimoji="1" lang="en-US" altLang="zh-CN" sz="2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108583" name="Rectangle 26"/>
                <p:cNvSpPr/>
                <p:nvPr/>
              </p:nvSpPr>
              <p:spPr>
                <a:xfrm>
                  <a:off x="0" y="962"/>
                  <a:ext cx="172" cy="477"/>
                </a:xfrm>
                <a:prstGeom prst="rect">
                  <a:avLst/>
                </a:prstGeom>
                <a:noFill/>
                <a:ln w="15875" cap="flat" cmpd="sng">
                  <a:solidFill>
                    <a:srgbClr val="A0A0A0"/>
                  </a:solidFill>
                  <a:prstDash val="solid"/>
                  <a:miter/>
                  <a:headEnd type="none" w="med" len="med"/>
                  <a:tailEnd type="none" w="med" len="med"/>
                </a:ln>
              </p:spPr>
              <p:txBody>
                <a:bodyP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grpSp>
          <p:grpSp>
            <p:nvGrpSpPr>
              <p:cNvPr id="108558" name="Group 27"/>
              <p:cNvGrpSpPr/>
              <p:nvPr/>
            </p:nvGrpSpPr>
            <p:grpSpPr>
              <a:xfrm>
                <a:off x="172" y="960"/>
                <a:ext cx="172" cy="480"/>
                <a:chOff x="172" y="960"/>
                <a:chExt cx="172" cy="480"/>
              </a:xfrm>
            </p:grpSpPr>
            <p:sp>
              <p:nvSpPr>
                <p:cNvPr id="444444" name="Rectangle 28"/>
                <p:cNvSpPr>
                  <a:spLocks noChangeArrowheads="1"/>
                </p:cNvSpPr>
                <p:nvPr/>
              </p:nvSpPr>
              <p:spPr bwMode="auto">
                <a:xfrm>
                  <a:off x="183" y="962"/>
                  <a:ext cx="150" cy="474"/>
                </a:xfrm>
                <a:prstGeom prst="rect">
                  <a:avLst/>
                </a:prstGeom>
                <a:noFill/>
                <a:ln w="15875">
                  <a:noFill/>
                  <a:miter lim="800000"/>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D1</a:t>
                  </a:r>
                </a:p>
                <a:p>
                  <a:pPr marL="0" marR="0" lvl="0" indent="0" algn="ctr" defTabSz="914400" rtl="0" eaLnBrk="0" fontAlgn="base" latinLnBrk="0" hangingPunct="0">
                    <a:lnSpc>
                      <a:spcPct val="100000"/>
                    </a:lnSpc>
                    <a:spcBef>
                      <a:spcPct val="0"/>
                    </a:spcBef>
                    <a:spcAft>
                      <a:spcPct val="0"/>
                    </a:spcAft>
                    <a:buClrTx/>
                    <a:buSzTx/>
                    <a:buFontTx/>
                    <a:buNone/>
                    <a:defRPr/>
                  </a:pPr>
                  <a:endParaRPr kumimoji="1" lang="en-US" altLang="zh-CN" sz="2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8" name="Rectangle 29"/>
                <p:cNvSpPr/>
                <p:nvPr/>
              </p:nvSpPr>
              <p:spPr>
                <a:xfrm>
                  <a:off x="172" y="962"/>
                  <a:ext cx="172" cy="477"/>
                </a:xfrm>
                <a:prstGeom prst="rect">
                  <a:avLst/>
                </a:prstGeom>
                <a:noFill/>
                <a:ln w="15875" cap="flat" cmpd="sng">
                  <a:solidFill>
                    <a:srgbClr val="A0A0A0"/>
                  </a:solidFill>
                  <a:prstDash val="solid"/>
                  <a:miter/>
                  <a:headEnd type="none" w="med" len="med"/>
                  <a:tailEnd type="none" w="med" len="med"/>
                </a:ln>
              </p:spPr>
              <p:txBody>
                <a:bodyP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grpSp>
          <p:grpSp>
            <p:nvGrpSpPr>
              <p:cNvPr id="108559" name="Group 30"/>
              <p:cNvGrpSpPr/>
              <p:nvPr/>
            </p:nvGrpSpPr>
            <p:grpSpPr>
              <a:xfrm>
                <a:off x="344" y="960"/>
                <a:ext cx="254" cy="480"/>
                <a:chOff x="344" y="960"/>
                <a:chExt cx="254" cy="480"/>
              </a:xfrm>
            </p:grpSpPr>
            <p:sp>
              <p:nvSpPr>
                <p:cNvPr id="444447" name="Rectangle 31"/>
                <p:cNvSpPr>
                  <a:spLocks noChangeArrowheads="1"/>
                </p:cNvSpPr>
                <p:nvPr/>
              </p:nvSpPr>
              <p:spPr bwMode="auto">
                <a:xfrm>
                  <a:off x="355" y="962"/>
                  <a:ext cx="232" cy="474"/>
                </a:xfrm>
                <a:prstGeom prst="rect">
                  <a:avLst/>
                </a:prstGeom>
                <a:noFill/>
                <a:ln w="15875">
                  <a:noFill/>
                  <a:miter lim="800000"/>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张红</a:t>
                  </a:r>
                </a:p>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5" name="Rectangle 32"/>
                <p:cNvSpPr/>
                <p:nvPr/>
              </p:nvSpPr>
              <p:spPr>
                <a:xfrm>
                  <a:off x="344" y="962"/>
                  <a:ext cx="254" cy="477"/>
                </a:xfrm>
                <a:prstGeom prst="rect">
                  <a:avLst/>
                </a:prstGeom>
                <a:noFill/>
                <a:ln w="15875" cap="flat" cmpd="sng">
                  <a:solidFill>
                    <a:srgbClr val="A0A0A0"/>
                  </a:solidFill>
                  <a:prstDash val="solid"/>
                  <a:miter/>
                  <a:headEnd type="none" w="med" len="med"/>
                  <a:tailEnd type="none" w="med" len="med"/>
                </a:ln>
              </p:spPr>
              <p:txBody>
                <a:bodyP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grpSp>
          <p:grpSp>
            <p:nvGrpSpPr>
              <p:cNvPr id="108560" name="Group 33"/>
              <p:cNvGrpSpPr/>
              <p:nvPr/>
            </p:nvGrpSpPr>
            <p:grpSpPr>
              <a:xfrm>
                <a:off x="0" y="1440"/>
                <a:ext cx="172" cy="480"/>
                <a:chOff x="0" y="1440"/>
                <a:chExt cx="172" cy="480"/>
              </a:xfrm>
            </p:grpSpPr>
            <p:sp>
              <p:nvSpPr>
                <p:cNvPr id="444450" name="Rectangle 34"/>
                <p:cNvSpPr>
                  <a:spLocks noChangeArrowheads="1"/>
                </p:cNvSpPr>
                <p:nvPr/>
              </p:nvSpPr>
              <p:spPr bwMode="auto">
                <a:xfrm>
                  <a:off x="11" y="1438"/>
                  <a:ext cx="150" cy="480"/>
                </a:xfrm>
                <a:prstGeom prst="rect">
                  <a:avLst/>
                </a:prstGeom>
                <a:noFill/>
                <a:ln w="15875">
                  <a:noFill/>
                  <a:miter lim="800000"/>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S3</a:t>
                  </a:r>
                </a:p>
                <a:p>
                  <a:pPr marL="0" marR="0" lvl="0" indent="0" algn="ctr" defTabSz="914400" rtl="0" eaLnBrk="0" fontAlgn="base" latinLnBrk="0" hangingPunct="0">
                    <a:lnSpc>
                      <a:spcPct val="100000"/>
                    </a:lnSpc>
                    <a:spcBef>
                      <a:spcPct val="0"/>
                    </a:spcBef>
                    <a:spcAft>
                      <a:spcPct val="0"/>
                    </a:spcAft>
                    <a:buClrTx/>
                    <a:buSzTx/>
                    <a:buFontTx/>
                    <a:buNone/>
                    <a:defRPr/>
                  </a:pPr>
                  <a:endParaRPr kumimoji="1" lang="en-US" altLang="zh-CN" sz="2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108577" name="Rectangle 35"/>
                <p:cNvSpPr/>
                <p:nvPr/>
              </p:nvSpPr>
              <p:spPr>
                <a:xfrm>
                  <a:off x="0" y="1438"/>
                  <a:ext cx="172" cy="480"/>
                </a:xfrm>
                <a:prstGeom prst="rect">
                  <a:avLst/>
                </a:prstGeom>
                <a:noFill/>
                <a:ln w="15875" cap="flat" cmpd="sng">
                  <a:solidFill>
                    <a:srgbClr val="A0A0A0"/>
                  </a:solidFill>
                  <a:prstDash val="solid"/>
                  <a:miter/>
                  <a:headEnd type="none" w="med" len="med"/>
                  <a:tailEnd type="none" w="med" len="med"/>
                </a:ln>
              </p:spPr>
              <p:txBody>
                <a:bodyP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grpSp>
          <p:grpSp>
            <p:nvGrpSpPr>
              <p:cNvPr id="108561" name="Group 36"/>
              <p:cNvGrpSpPr/>
              <p:nvPr/>
            </p:nvGrpSpPr>
            <p:grpSpPr>
              <a:xfrm>
                <a:off x="172" y="1440"/>
                <a:ext cx="172" cy="480"/>
                <a:chOff x="172" y="1440"/>
                <a:chExt cx="172" cy="480"/>
              </a:xfrm>
            </p:grpSpPr>
            <p:sp>
              <p:nvSpPr>
                <p:cNvPr id="444453" name="Rectangle 37"/>
                <p:cNvSpPr>
                  <a:spLocks noChangeArrowheads="1"/>
                </p:cNvSpPr>
                <p:nvPr/>
              </p:nvSpPr>
              <p:spPr bwMode="auto">
                <a:xfrm>
                  <a:off x="183" y="1438"/>
                  <a:ext cx="150" cy="480"/>
                </a:xfrm>
                <a:prstGeom prst="rect">
                  <a:avLst/>
                </a:prstGeom>
                <a:noFill/>
                <a:ln w="15875">
                  <a:noFill/>
                  <a:miter lim="800000"/>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D2</a:t>
                  </a:r>
                </a:p>
                <a:p>
                  <a:pPr marL="0" marR="0" lvl="0" indent="0" algn="ctr" defTabSz="914400" rtl="0" eaLnBrk="0" fontAlgn="base" latinLnBrk="0" hangingPunct="0">
                    <a:lnSpc>
                      <a:spcPct val="100000"/>
                    </a:lnSpc>
                    <a:spcBef>
                      <a:spcPct val="0"/>
                    </a:spcBef>
                    <a:spcAft>
                      <a:spcPct val="0"/>
                    </a:spcAft>
                    <a:buClrTx/>
                    <a:buSzTx/>
                    <a:buFontTx/>
                    <a:buNone/>
                    <a:defRPr/>
                  </a:pPr>
                  <a:endParaRPr kumimoji="1" lang="en-US" altLang="zh-CN" sz="2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3" name="Rectangle 38"/>
                <p:cNvSpPr/>
                <p:nvPr/>
              </p:nvSpPr>
              <p:spPr>
                <a:xfrm>
                  <a:off x="172" y="1438"/>
                  <a:ext cx="172" cy="480"/>
                </a:xfrm>
                <a:prstGeom prst="rect">
                  <a:avLst/>
                </a:prstGeom>
                <a:noFill/>
                <a:ln w="15875" cap="flat" cmpd="sng">
                  <a:solidFill>
                    <a:srgbClr val="A0A0A0"/>
                  </a:solidFill>
                  <a:prstDash val="solid"/>
                  <a:miter/>
                  <a:headEnd type="none" w="med" len="med"/>
                  <a:tailEnd type="none" w="med" len="med"/>
                </a:ln>
              </p:spPr>
              <p:txBody>
                <a:bodyP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grpSp>
          <p:grpSp>
            <p:nvGrpSpPr>
              <p:cNvPr id="108562" name="Group 39"/>
              <p:cNvGrpSpPr/>
              <p:nvPr/>
            </p:nvGrpSpPr>
            <p:grpSpPr>
              <a:xfrm>
                <a:off x="344" y="1440"/>
                <a:ext cx="254" cy="480"/>
                <a:chOff x="344" y="1440"/>
                <a:chExt cx="254" cy="480"/>
              </a:xfrm>
            </p:grpSpPr>
            <p:sp>
              <p:nvSpPr>
                <p:cNvPr id="444456" name="Rectangle 40"/>
                <p:cNvSpPr>
                  <a:spLocks noChangeArrowheads="1"/>
                </p:cNvSpPr>
                <p:nvPr/>
              </p:nvSpPr>
              <p:spPr bwMode="auto">
                <a:xfrm>
                  <a:off x="355" y="1438"/>
                  <a:ext cx="232" cy="480"/>
                </a:xfrm>
                <a:prstGeom prst="rect">
                  <a:avLst/>
                </a:prstGeom>
                <a:noFill/>
                <a:ln w="15875">
                  <a:noFill/>
                  <a:miter lim="800000"/>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李微</a:t>
                  </a:r>
                </a:p>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7" name="Rectangle 41"/>
                <p:cNvSpPr/>
                <p:nvPr/>
              </p:nvSpPr>
              <p:spPr>
                <a:xfrm>
                  <a:off x="344" y="1438"/>
                  <a:ext cx="254" cy="480"/>
                </a:xfrm>
                <a:prstGeom prst="rect">
                  <a:avLst/>
                </a:prstGeom>
                <a:noFill/>
                <a:ln w="15875" cap="flat" cmpd="sng">
                  <a:solidFill>
                    <a:srgbClr val="A0A0A0"/>
                  </a:solidFill>
                  <a:prstDash val="solid"/>
                  <a:miter/>
                  <a:headEnd type="none" w="med" len="med"/>
                  <a:tailEnd type="none" w="med" len="med"/>
                </a:ln>
              </p:spPr>
              <p:txBody>
                <a:bodyP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grpSp>
          <p:grpSp>
            <p:nvGrpSpPr>
              <p:cNvPr id="108563" name="Group 42"/>
              <p:cNvGrpSpPr/>
              <p:nvPr/>
            </p:nvGrpSpPr>
            <p:grpSpPr>
              <a:xfrm>
                <a:off x="0" y="1920"/>
                <a:ext cx="172" cy="480"/>
                <a:chOff x="0" y="1920"/>
                <a:chExt cx="172" cy="480"/>
              </a:xfrm>
            </p:grpSpPr>
            <p:sp>
              <p:nvSpPr>
                <p:cNvPr id="444459" name="Rectangle 43"/>
                <p:cNvSpPr>
                  <a:spLocks noChangeArrowheads="1"/>
                </p:cNvSpPr>
                <p:nvPr/>
              </p:nvSpPr>
              <p:spPr bwMode="auto">
                <a:xfrm>
                  <a:off x="11" y="1920"/>
                  <a:ext cx="150" cy="480"/>
                </a:xfrm>
                <a:prstGeom prst="rect">
                  <a:avLst/>
                </a:prstGeom>
                <a:noFill/>
                <a:ln w="15875">
                  <a:noFill/>
                  <a:miter lim="800000"/>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S4</a:t>
                  </a:r>
                </a:p>
                <a:p>
                  <a:pPr marL="0" marR="0" lvl="0" indent="0" algn="ctr" defTabSz="914400" rtl="0" eaLnBrk="0" fontAlgn="base" latinLnBrk="0" hangingPunct="0">
                    <a:lnSpc>
                      <a:spcPct val="100000"/>
                    </a:lnSpc>
                    <a:spcBef>
                      <a:spcPct val="0"/>
                    </a:spcBef>
                    <a:spcAft>
                      <a:spcPct val="0"/>
                    </a:spcAft>
                    <a:buClrTx/>
                    <a:buSzTx/>
                    <a:buFontTx/>
                    <a:buNone/>
                    <a:defRPr/>
                  </a:pPr>
                  <a:endParaRPr kumimoji="1" lang="en-US" altLang="zh-CN" sz="2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108571" name="Rectangle 44"/>
                <p:cNvSpPr/>
                <p:nvPr/>
              </p:nvSpPr>
              <p:spPr>
                <a:xfrm>
                  <a:off x="0" y="1920"/>
                  <a:ext cx="172" cy="480"/>
                </a:xfrm>
                <a:prstGeom prst="rect">
                  <a:avLst/>
                </a:prstGeom>
                <a:noFill/>
                <a:ln w="15875" cap="flat" cmpd="sng">
                  <a:solidFill>
                    <a:srgbClr val="A0A0A0"/>
                  </a:solidFill>
                  <a:prstDash val="solid"/>
                  <a:miter/>
                  <a:headEnd type="none" w="med" len="med"/>
                  <a:tailEnd type="none" w="med" len="med"/>
                </a:ln>
              </p:spPr>
              <p:txBody>
                <a:bodyP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grpSp>
          <p:grpSp>
            <p:nvGrpSpPr>
              <p:cNvPr id="108564" name="Group 45"/>
              <p:cNvGrpSpPr/>
              <p:nvPr/>
            </p:nvGrpSpPr>
            <p:grpSpPr>
              <a:xfrm>
                <a:off x="172" y="1920"/>
                <a:ext cx="172" cy="480"/>
                <a:chOff x="172" y="1920"/>
                <a:chExt cx="172" cy="480"/>
              </a:xfrm>
            </p:grpSpPr>
            <p:sp>
              <p:nvSpPr>
                <p:cNvPr id="444462" name="Rectangle 46"/>
                <p:cNvSpPr>
                  <a:spLocks noChangeArrowheads="1"/>
                </p:cNvSpPr>
                <p:nvPr/>
              </p:nvSpPr>
              <p:spPr bwMode="auto">
                <a:xfrm>
                  <a:off x="183" y="1920"/>
                  <a:ext cx="150" cy="480"/>
                </a:xfrm>
                <a:prstGeom prst="rect">
                  <a:avLst/>
                </a:prstGeom>
                <a:noFill/>
                <a:ln w="15875">
                  <a:noFill/>
                  <a:miter lim="800000"/>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D3</a:t>
                  </a:r>
                </a:p>
                <a:p>
                  <a:pPr marL="0" marR="0" lvl="0" indent="0" algn="ctr" defTabSz="914400" rtl="0" eaLnBrk="0" fontAlgn="base" latinLnBrk="0" hangingPunct="0">
                    <a:lnSpc>
                      <a:spcPct val="100000"/>
                    </a:lnSpc>
                    <a:spcBef>
                      <a:spcPct val="0"/>
                    </a:spcBef>
                    <a:spcAft>
                      <a:spcPct val="0"/>
                    </a:spcAft>
                    <a:buClrTx/>
                    <a:buSzTx/>
                    <a:buFontTx/>
                    <a:buNone/>
                    <a:defRPr/>
                  </a:pPr>
                  <a:endParaRPr kumimoji="1" lang="en-US" altLang="zh-CN" sz="2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9" name="Rectangle 47"/>
                <p:cNvSpPr/>
                <p:nvPr/>
              </p:nvSpPr>
              <p:spPr>
                <a:xfrm>
                  <a:off x="172" y="1920"/>
                  <a:ext cx="172" cy="480"/>
                </a:xfrm>
                <a:prstGeom prst="rect">
                  <a:avLst/>
                </a:prstGeom>
                <a:noFill/>
                <a:ln w="15875" cap="flat" cmpd="sng">
                  <a:solidFill>
                    <a:srgbClr val="A0A0A0"/>
                  </a:solidFill>
                  <a:prstDash val="solid"/>
                  <a:miter/>
                  <a:headEnd type="none" w="med" len="med"/>
                  <a:tailEnd type="none" w="med" len="med"/>
                </a:ln>
              </p:spPr>
              <p:txBody>
                <a:bodyP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grpSp>
          <p:grpSp>
            <p:nvGrpSpPr>
              <p:cNvPr id="108565" name="Group 48"/>
              <p:cNvGrpSpPr/>
              <p:nvPr/>
            </p:nvGrpSpPr>
            <p:grpSpPr>
              <a:xfrm>
                <a:off x="344" y="1920"/>
                <a:ext cx="254" cy="480"/>
                <a:chOff x="344" y="1920"/>
                <a:chExt cx="254" cy="480"/>
              </a:xfrm>
            </p:grpSpPr>
            <p:sp>
              <p:nvSpPr>
                <p:cNvPr id="444465" name="Rectangle 49"/>
                <p:cNvSpPr>
                  <a:spLocks noChangeArrowheads="1"/>
                </p:cNvSpPr>
                <p:nvPr/>
              </p:nvSpPr>
              <p:spPr bwMode="auto">
                <a:xfrm>
                  <a:off x="355" y="1920"/>
                  <a:ext cx="232" cy="480"/>
                </a:xfrm>
                <a:prstGeom prst="rect">
                  <a:avLst/>
                </a:prstGeom>
                <a:noFill/>
                <a:ln w="15875">
                  <a:noFill/>
                  <a:miter lim="800000"/>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王力</a:t>
                  </a:r>
                </a:p>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10" name="Rectangle 50"/>
                <p:cNvSpPr/>
                <p:nvPr/>
              </p:nvSpPr>
              <p:spPr>
                <a:xfrm>
                  <a:off x="344" y="1920"/>
                  <a:ext cx="254" cy="480"/>
                </a:xfrm>
                <a:prstGeom prst="rect">
                  <a:avLst/>
                </a:prstGeom>
                <a:noFill/>
                <a:ln w="15875" cap="flat" cmpd="sng">
                  <a:solidFill>
                    <a:srgbClr val="A0A0A0"/>
                  </a:solidFill>
                  <a:prstDash val="solid"/>
                  <a:miter/>
                  <a:headEnd type="none" w="med" len="med"/>
                  <a:tailEnd type="none" w="med" len="med"/>
                </a:ln>
              </p:spPr>
              <p:txBody>
                <a:bodyP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grpSp>
        </p:grpSp>
        <p:sp>
          <p:nvSpPr>
            <p:cNvPr id="108550" name="Rectangle 51"/>
            <p:cNvSpPr/>
            <p:nvPr/>
          </p:nvSpPr>
          <p:spPr>
            <a:xfrm>
              <a:off x="-3" y="-3"/>
              <a:ext cx="604" cy="2406"/>
            </a:xfrm>
            <a:prstGeom prst="rect">
              <a:avLst/>
            </a:prstGeom>
            <a:noFill/>
            <a:ln w="15875" cap="flat" cmpd="sng">
              <a:solidFill>
                <a:srgbClr val="A0A0A0"/>
              </a:solidFill>
              <a:prstDash val="solid"/>
              <a:miter/>
              <a:headEnd type="none" w="med" len="med"/>
              <a:tailEnd type="none" w="med" len="med"/>
            </a:ln>
          </p:spPr>
          <p:txBody>
            <a:bodyP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grpSp>
      <p:sp>
        <p:nvSpPr>
          <p:cNvPr id="11"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关系模式分解的约束</a:t>
            </a:r>
            <a:endPar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Times New Roman" panose="02020603050405020304" pitchFamily="18" charset="0"/>
              <a:ea typeface="华文行楷" panose="02010800040101010101" pitchFamily="2" charset="-122"/>
              <a:cs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44420"/>
                                        </p:tgtEl>
                                        <p:attrNameLst>
                                          <p:attrName>style.visibility</p:attrName>
                                        </p:attrNameLst>
                                      </p:cBhvr>
                                      <p:to>
                                        <p:strVal val="visible"/>
                                      </p:to>
                                    </p:set>
                                    <p:animEffect transition="in" filter="blinds(horizontal)">
                                      <p:cBhvr>
                                        <p:cTn id="7" dur="500"/>
                                        <p:tgtEl>
                                          <p:spTgt spid="44442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44419">
                                            <p:txEl>
                                              <p:pRg st="7" end="7"/>
                                            </p:txEl>
                                          </p:spTgt>
                                        </p:tgtEl>
                                        <p:attrNameLst>
                                          <p:attrName>style.visibility</p:attrName>
                                        </p:attrNameLst>
                                      </p:cBhvr>
                                      <p:to>
                                        <p:strVal val="visible"/>
                                      </p:to>
                                    </p:set>
                                    <p:anim calcmode="lin" valueType="num">
                                      <p:cBhvr>
                                        <p:cTn id="12" dur="500" fill="hold"/>
                                        <p:tgtEl>
                                          <p:spTgt spid="444419">
                                            <p:txEl>
                                              <p:pRg st="7" end="7"/>
                                            </p:txEl>
                                          </p:spTgt>
                                        </p:tgtEl>
                                        <p:attrNameLst>
                                          <p:attrName>ppt_x</p:attrName>
                                        </p:attrNameLst>
                                      </p:cBhvr>
                                      <p:tavLst>
                                        <p:tav tm="0">
                                          <p:val>
                                            <p:strVal val="#ppt_x"/>
                                          </p:val>
                                        </p:tav>
                                        <p:tav tm="100000">
                                          <p:val>
                                            <p:strVal val="#ppt_x"/>
                                          </p:val>
                                        </p:tav>
                                      </p:tavLst>
                                    </p:anim>
                                    <p:anim calcmode="lin" valueType="num">
                                      <p:cBhvr>
                                        <p:cTn id="13" dur="500" fill="hold"/>
                                        <p:tgtEl>
                                          <p:spTgt spid="44441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3"/>
          <p:cNvSpPr>
            <a:spLocks noGrp="1"/>
          </p:cNvSpPr>
          <p:nvPr>
            <p:ph type="subTitle" idx="1"/>
          </p:nvPr>
        </p:nvSpPr>
        <p:spPr>
          <a:xfrm>
            <a:off x="381000" y="1268413"/>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例，关系模式</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的属性集合</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U={S#,SD,MN}, </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函数依赖集合</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F={S#→SD,SD→MN}。</a:t>
            </a:r>
          </a:p>
          <a:p>
            <a:pPr marL="742950" marR="0" lvl="1" indent="-285750" algn="just" defTabSz="914400" rtl="0" eaLnBrk="1" fontAlgn="base" latinLnBrk="0" hangingPunct="1">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分解1：</a:t>
            </a:r>
            <a:r>
              <a:rPr kumimoji="0" lang="zh-CN" altLang="en-US" sz="2800" b="1" i="0" u="none" strike="noStrike" kern="0" cap="none" spc="0" normalizeH="0" baseline="0" noProof="1">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zh-CN" altLang="en-US" sz="2800" b="1" i="0" u="none" strike="noStrike" kern="0" cap="none" spc="0" normalizeH="0" baseline="0" noProof="1">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800" b="1" i="0" u="none" strike="noStrike" kern="0" cap="none" spc="0" normalizeH="0" baseline="0" noProof="1">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R1(S#)，R2(SD)，R3(MN)}</a:t>
            </a:r>
          </a:p>
          <a:p>
            <a:pPr marL="2057400" marR="0" lvl="4" indent="-228600" algn="l" defTabSz="914400" rtl="0" eaLnBrk="0" fontAlgn="base" latinLnBrk="0" hangingPunct="0">
              <a:lnSpc>
                <a:spcPct val="100000"/>
              </a:lnSpc>
              <a:spcBef>
                <a:spcPct val="20000"/>
              </a:spcBef>
              <a:spcAft>
                <a:spcPct val="0"/>
              </a:spcAft>
              <a:buClrTx/>
              <a:buSzTx/>
              <a:buFontTx/>
              <a:buChar char="»"/>
              <a:defRPr/>
            </a:pPr>
            <a:endParaRPr kumimoji="0" lang="zh-CN" altLang="en-US" sz="1800" b="1" i="0" u="none" strike="noStrike" kern="0" cap="none" spc="0" normalizeH="0" baseline="0" noProof="1">
              <a:ln>
                <a:noFill/>
              </a:ln>
              <a:solidFill>
                <a:srgbClr val="003399"/>
              </a:solidFill>
              <a:effectLst>
                <a:outerShdw blurRad="38100" dist="38100" dir="2700000" algn="tl">
                  <a:srgbClr val="C0C0C0"/>
                </a:outerShdw>
              </a:effectLst>
              <a:uLnTx/>
              <a:uFillTx/>
              <a:latin typeface="+mn-lt"/>
              <a:ea typeface="+mn-ea"/>
              <a:cs typeface="楷体_GB2312"/>
            </a:endParaRPr>
          </a:p>
        </p:txBody>
      </p:sp>
      <p:graphicFrame>
        <p:nvGraphicFramePr>
          <p:cNvPr id="443396" name="Group 4"/>
          <p:cNvGraphicFramePr>
            <a:graphicFrameLocks noGrp="1"/>
          </p:cNvGraphicFramePr>
          <p:nvPr/>
        </p:nvGraphicFramePr>
        <p:xfrm>
          <a:off x="2590800" y="3309938"/>
          <a:ext cx="533400" cy="1905000"/>
        </p:xfrm>
        <a:graphic>
          <a:graphicData uri="http://schemas.openxmlformats.org/drawingml/2006/table">
            <a:tbl>
              <a:tblPr/>
              <a:tblGrid>
                <a:gridCol w="533400">
                  <a:extLst>
                    <a:ext uri="{9D8B030D-6E8A-4147-A177-3AD203B41FA5}">
                      <a16:colId xmlns:a16="http://schemas.microsoft.com/office/drawing/2014/main" val="20000"/>
                    </a:ext>
                  </a:extLst>
                </a:gridCol>
              </a:tblGrid>
              <a:tr h="47625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S1</a:t>
                      </a:r>
                    </a:p>
                  </a:txBody>
                  <a:tcPr marT="19050" marB="1905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625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S2</a:t>
                      </a:r>
                    </a:p>
                  </a:txBody>
                  <a:tcPr marT="19050" marB="1905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625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S3</a:t>
                      </a:r>
                    </a:p>
                  </a:txBody>
                  <a:tcPr marT="19050" marB="1905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625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S4</a:t>
                      </a:r>
                    </a:p>
                  </a:txBody>
                  <a:tcPr marT="19050" marB="1905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443408" name="Group 16"/>
          <p:cNvGraphicFramePr>
            <a:graphicFrameLocks noGrp="1"/>
          </p:cNvGraphicFramePr>
          <p:nvPr/>
        </p:nvGraphicFramePr>
        <p:xfrm>
          <a:off x="3733800" y="3309938"/>
          <a:ext cx="685800" cy="1428750"/>
        </p:xfrm>
        <a:graphic>
          <a:graphicData uri="http://schemas.openxmlformats.org/drawingml/2006/table">
            <a:tbl>
              <a:tblPr/>
              <a:tblGrid>
                <a:gridCol w="685800">
                  <a:extLst>
                    <a:ext uri="{9D8B030D-6E8A-4147-A177-3AD203B41FA5}">
                      <a16:colId xmlns:a16="http://schemas.microsoft.com/office/drawing/2014/main" val="20000"/>
                    </a:ext>
                  </a:extLst>
                </a:gridCol>
              </a:tblGrid>
              <a:tr h="47625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D1</a:t>
                      </a:r>
                    </a:p>
                  </a:txBody>
                  <a:tcPr marT="19050" marB="1905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625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D2</a:t>
                      </a:r>
                    </a:p>
                  </a:txBody>
                  <a:tcPr marT="19050" marB="1905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625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D3</a:t>
                      </a:r>
                    </a:p>
                  </a:txBody>
                  <a:tcPr marT="19050" marB="1905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443418" name="Group 26"/>
          <p:cNvGraphicFramePr>
            <a:graphicFrameLocks noGrp="1"/>
          </p:cNvGraphicFramePr>
          <p:nvPr/>
        </p:nvGraphicFramePr>
        <p:xfrm>
          <a:off x="5029200" y="3309938"/>
          <a:ext cx="914400" cy="1428750"/>
        </p:xfrm>
        <a:graphic>
          <a:graphicData uri="http://schemas.openxmlformats.org/drawingml/2006/table">
            <a:tbl>
              <a:tblPr/>
              <a:tblGrid>
                <a:gridCol w="914400">
                  <a:extLst>
                    <a:ext uri="{9D8B030D-6E8A-4147-A177-3AD203B41FA5}">
                      <a16:colId xmlns:a16="http://schemas.microsoft.com/office/drawing/2014/main" val="20000"/>
                    </a:ext>
                  </a:extLst>
                </a:gridCol>
              </a:tblGrid>
              <a:tr h="47625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张红</a:t>
                      </a:r>
                    </a:p>
                  </a:txBody>
                  <a:tcPr marT="19050" marB="1905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625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李薇</a:t>
                      </a:r>
                    </a:p>
                  </a:txBody>
                  <a:tcPr marT="19050" marB="1905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625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王力</a:t>
                      </a:r>
                    </a:p>
                  </a:txBody>
                  <a:tcPr marT="19050" marB="1905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443428" name="Text Box 36"/>
          <p:cNvSpPr txBox="1">
            <a:spLocks noChangeArrowheads="1"/>
          </p:cNvSpPr>
          <p:nvPr/>
        </p:nvSpPr>
        <p:spPr bwMode="auto">
          <a:xfrm>
            <a:off x="2590800" y="2852738"/>
            <a:ext cx="506413" cy="457200"/>
          </a:xfrm>
          <a:prstGeom prst="rect">
            <a:avLst/>
          </a:prstGeom>
          <a:noFill/>
          <a:ln w="9525">
            <a:noFill/>
            <a:miter lim="800000"/>
          </a:ln>
          <a:effectLst/>
        </p:spPr>
        <p:txBody>
          <a:bodyPr wrap="none">
            <a:spAutoFit/>
          </a:bodyPr>
          <a:lstStyle/>
          <a:p>
            <a:pPr marR="0" defTabSz="914400" eaLnBrk="1" hangingPunct="1">
              <a:buClrTx/>
              <a:buSzTx/>
              <a:buFontTx/>
              <a:buNone/>
              <a:defRPr/>
            </a:pPr>
            <a:r>
              <a:rPr kumimoji="0" lang="en-US" altLang="zh-CN" sz="2400" kern="1200" cap="none" spc="0" normalizeH="0" baseline="0" noProof="0">
                <a:solidFill>
                  <a:srgbClr val="FF3399"/>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R</a:t>
            </a:r>
            <a:r>
              <a:rPr kumimoji="0" lang="en-US" altLang="zh-CN" sz="2400" kern="1200" cap="none" spc="0" normalizeH="0" baseline="-25000" noProof="0">
                <a:solidFill>
                  <a:srgbClr val="FF3399"/>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1</a:t>
            </a:r>
          </a:p>
        </p:txBody>
      </p:sp>
      <p:sp>
        <p:nvSpPr>
          <p:cNvPr id="443429" name="Text Box 37"/>
          <p:cNvSpPr txBox="1">
            <a:spLocks noChangeArrowheads="1"/>
          </p:cNvSpPr>
          <p:nvPr/>
        </p:nvSpPr>
        <p:spPr bwMode="auto">
          <a:xfrm>
            <a:off x="3810000" y="2852738"/>
            <a:ext cx="506413" cy="457200"/>
          </a:xfrm>
          <a:prstGeom prst="rect">
            <a:avLst/>
          </a:prstGeom>
          <a:noFill/>
          <a:ln w="9525">
            <a:noFill/>
            <a:miter lim="800000"/>
          </a:ln>
          <a:effectLst/>
        </p:spPr>
        <p:txBody>
          <a:bodyPr wrap="none">
            <a:spAutoFit/>
          </a:bodyPr>
          <a:lstStyle/>
          <a:p>
            <a:pPr marR="0" defTabSz="914400" eaLnBrk="1" hangingPunct="1">
              <a:buClrTx/>
              <a:buSzTx/>
              <a:buFontTx/>
              <a:buNone/>
              <a:defRPr/>
            </a:pPr>
            <a:r>
              <a:rPr kumimoji="0" lang="en-US" altLang="zh-CN" sz="2400" kern="1200" cap="none" spc="0" normalizeH="0" baseline="0" noProof="0">
                <a:solidFill>
                  <a:srgbClr val="FF3399"/>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R</a:t>
            </a:r>
            <a:r>
              <a:rPr kumimoji="0" lang="en-US" altLang="zh-CN" sz="2400" kern="1200" cap="none" spc="0" normalizeH="0" baseline="-25000" noProof="0">
                <a:solidFill>
                  <a:srgbClr val="FF3399"/>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2</a:t>
            </a:r>
          </a:p>
        </p:txBody>
      </p:sp>
      <p:sp>
        <p:nvSpPr>
          <p:cNvPr id="443430" name="Text Box 38"/>
          <p:cNvSpPr txBox="1">
            <a:spLocks noChangeArrowheads="1"/>
          </p:cNvSpPr>
          <p:nvPr/>
        </p:nvSpPr>
        <p:spPr bwMode="auto">
          <a:xfrm>
            <a:off x="5181600" y="2852738"/>
            <a:ext cx="506413" cy="457200"/>
          </a:xfrm>
          <a:prstGeom prst="rect">
            <a:avLst/>
          </a:prstGeom>
          <a:noFill/>
          <a:ln w="9525">
            <a:noFill/>
            <a:miter lim="800000"/>
          </a:ln>
          <a:effectLst/>
        </p:spPr>
        <p:txBody>
          <a:bodyPr wrap="none">
            <a:spAutoFit/>
          </a:bodyPr>
          <a:lstStyle/>
          <a:p>
            <a:pPr marR="0" defTabSz="914400" eaLnBrk="1" hangingPunct="1">
              <a:buClrTx/>
              <a:buSzTx/>
              <a:buFontTx/>
              <a:buNone/>
              <a:defRPr/>
            </a:pPr>
            <a:r>
              <a:rPr kumimoji="0" lang="en-US" altLang="zh-CN" sz="2400" kern="1200" cap="none" spc="0" normalizeH="0" baseline="0" noProof="0">
                <a:solidFill>
                  <a:srgbClr val="FF3399"/>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R</a:t>
            </a:r>
            <a:r>
              <a:rPr kumimoji="0" lang="en-US" altLang="zh-CN" sz="2400" kern="1200" cap="none" spc="0" normalizeH="0" baseline="-25000" noProof="0">
                <a:solidFill>
                  <a:srgbClr val="FF3399"/>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3</a:t>
            </a:r>
          </a:p>
        </p:txBody>
      </p:sp>
      <p:grpSp>
        <p:nvGrpSpPr>
          <p:cNvPr id="443431" name="Group 39"/>
          <p:cNvGrpSpPr/>
          <p:nvPr/>
        </p:nvGrpSpPr>
        <p:grpSpPr>
          <a:xfrm>
            <a:off x="2743200" y="3233738"/>
            <a:ext cx="3581400" cy="2133600"/>
            <a:chOff x="4416" y="2592"/>
            <a:chExt cx="1008" cy="816"/>
          </a:xfrm>
        </p:grpSpPr>
        <p:sp>
          <p:nvSpPr>
            <p:cNvPr id="109610" name="Line 40"/>
            <p:cNvSpPr/>
            <p:nvPr/>
          </p:nvSpPr>
          <p:spPr>
            <a:xfrm flipH="1">
              <a:off x="4560" y="2592"/>
              <a:ext cx="432" cy="816"/>
            </a:xfrm>
            <a:prstGeom prst="line">
              <a:avLst/>
            </a:prstGeom>
            <a:ln w="57150" cap="flat" cmpd="sng">
              <a:solidFill>
                <a:srgbClr val="FF0000"/>
              </a:solidFill>
              <a:prstDash val="solid"/>
              <a:headEnd type="none" w="med" len="med"/>
              <a:tailEnd type="none" w="med" len="med"/>
            </a:ln>
          </p:spPr>
        </p:sp>
        <p:sp>
          <p:nvSpPr>
            <p:cNvPr id="109611" name="Line 41"/>
            <p:cNvSpPr/>
            <p:nvPr/>
          </p:nvSpPr>
          <p:spPr>
            <a:xfrm>
              <a:off x="4416" y="2736"/>
              <a:ext cx="1008" cy="528"/>
            </a:xfrm>
            <a:prstGeom prst="line">
              <a:avLst/>
            </a:prstGeom>
            <a:ln w="57150" cap="flat" cmpd="sng">
              <a:solidFill>
                <a:srgbClr val="FF0000"/>
              </a:solidFill>
              <a:prstDash val="solid"/>
              <a:headEnd type="none" w="med" len="med"/>
              <a:tailEnd type="none" w="med" len="med"/>
            </a:ln>
          </p:spPr>
        </p:sp>
      </p:grpSp>
      <p:sp>
        <p:nvSpPr>
          <p:cNvPr id="443434" name="Text Box 42"/>
          <p:cNvSpPr txBox="1">
            <a:spLocks noChangeArrowheads="1"/>
          </p:cNvSpPr>
          <p:nvPr/>
        </p:nvSpPr>
        <p:spPr bwMode="auto">
          <a:xfrm>
            <a:off x="1908175" y="5516563"/>
            <a:ext cx="6985000" cy="708025"/>
          </a:xfrm>
          <a:prstGeom prst="rect">
            <a:avLst/>
          </a:prstGeom>
          <a:solidFill>
            <a:srgbClr val="FFFFCC"/>
          </a:solidFill>
          <a:ln w="9525">
            <a:solidFill>
              <a:srgbClr val="FF9900"/>
            </a:solidFill>
            <a:miter lim="800000"/>
          </a:ln>
          <a:effectLst/>
        </p:spPr>
        <p:txBody>
          <a:bodyPr>
            <a:spAutoFit/>
          </a:bodyPr>
          <a:lstStyle/>
          <a:p>
            <a:pPr marR="0" defTabSz="914400" eaLnBrk="1" hangingPunct="1">
              <a:buClrTx/>
              <a:buSzTx/>
              <a:buFontTx/>
              <a:buNone/>
              <a:defRPr/>
            </a:pPr>
            <a:r>
              <a:rPr kumimoji="1" lang="zh-CN" altLang="en-US" kern="1200" cap="none" spc="0" normalizeH="0" baseline="0" noProof="0" dirty="0">
                <a:effectLst>
                  <a:outerShdw blurRad="38100" dist="38100" dir="2700000" algn="tl">
                    <a:srgbClr val="FFFFFF"/>
                  </a:outerShdw>
                </a:effectLst>
                <a:latin typeface="华文新魏" panose="02010800040101010101" pitchFamily="2" charset="-122"/>
                <a:ea typeface="华文新魏" panose="02010800040101010101" pitchFamily="2" charset="-122"/>
                <a:cs typeface="+mn-cs"/>
              </a:rPr>
              <a:t>分解后的数据库丢失了许多信息，例如无法查询给定学号的学生所在系或该系主任名字。因此这种分解方法是不可取的。</a:t>
            </a:r>
          </a:p>
        </p:txBody>
      </p:sp>
      <p:sp>
        <p:nvSpPr>
          <p:cNvPr id="443435" name="Text Box 43"/>
          <p:cNvSpPr txBox="1">
            <a:spLocks noChangeArrowheads="1"/>
          </p:cNvSpPr>
          <p:nvPr/>
        </p:nvSpPr>
        <p:spPr bwMode="auto">
          <a:xfrm>
            <a:off x="1908175" y="5407025"/>
            <a:ext cx="6985000" cy="830263"/>
          </a:xfrm>
          <a:prstGeom prst="rect">
            <a:avLst/>
          </a:prstGeom>
          <a:solidFill>
            <a:srgbClr val="FFFFCC"/>
          </a:solidFill>
          <a:ln w="9525">
            <a:solidFill>
              <a:srgbClr val="FF9900"/>
            </a:solidFill>
            <a:miter lim="800000"/>
          </a:ln>
          <a:effectLst/>
        </p:spPr>
        <p:txBody>
          <a:bodyPr>
            <a:spAutoFit/>
          </a:bodyPr>
          <a:lstStyle/>
          <a:p>
            <a:pPr marR="0" defTabSz="914400" eaLnBrk="1" hangingPunct="1">
              <a:buClrTx/>
              <a:buSzTx/>
              <a:buFontTx/>
              <a:buNone/>
              <a:defRPr/>
            </a:pPr>
            <a:r>
              <a:rPr kumimoji="0" lang="zh-CN" altLang="en-US" sz="2400" kern="1200" cap="none" spc="0" normalizeH="0" baseline="0" noProof="1">
                <a:solidFill>
                  <a:srgbClr val="FF0000"/>
                </a:solidFill>
                <a:effectLst>
                  <a:outerShdw blurRad="38100" dist="38100" dir="2700000">
                    <a:srgbClr val="C0C0C0"/>
                  </a:outerShdw>
                </a:effectLst>
                <a:latin typeface="Times New Roman" panose="02020603050405020304" pitchFamily="18" charset="0"/>
                <a:ea typeface="楷体_GB2312" pitchFamily="49" charset="-122"/>
                <a:cs typeface="+mn-cs"/>
              </a:rPr>
              <a:t>如果分解后的关系可以通过自然连接恢复为原来的关系，那么这种分解就没有丢失信息。</a:t>
            </a:r>
          </a:p>
        </p:txBody>
      </p:sp>
      <p:sp>
        <p:nvSpPr>
          <p:cNvPr id="3"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关系模式分解的约束</a:t>
            </a:r>
            <a:endPar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Times New Roman" panose="02020603050405020304" pitchFamily="18" charset="0"/>
              <a:ea typeface="华文行楷" panose="02010800040101010101" pitchFamily="2" charset="-122"/>
              <a:cs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34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443396"/>
                                        </p:tgtEl>
                                        <p:attrNameLst>
                                          <p:attrName>style.visibility</p:attrName>
                                        </p:attrNameLst>
                                      </p:cBhvr>
                                      <p:to>
                                        <p:strVal val="visible"/>
                                      </p:to>
                                    </p:set>
                                    <p:anim calcmode="lin" valueType="num">
                                      <p:cBhvr>
                                        <p:cTn id="11" dur="500" fill="hold"/>
                                        <p:tgtEl>
                                          <p:spTgt spid="443396"/>
                                        </p:tgtEl>
                                        <p:attrNameLst>
                                          <p:attrName>ppt_x</p:attrName>
                                        </p:attrNameLst>
                                      </p:cBhvr>
                                      <p:tavLst>
                                        <p:tav tm="0">
                                          <p:val>
                                            <p:strVal val="#ppt_x"/>
                                          </p:val>
                                        </p:tav>
                                        <p:tav tm="100000">
                                          <p:val>
                                            <p:strVal val="#ppt_x"/>
                                          </p:val>
                                        </p:tav>
                                      </p:tavLst>
                                    </p:anim>
                                    <p:anim calcmode="lin" valueType="num">
                                      <p:cBhvr>
                                        <p:cTn id="12" dur="500" fill="hold"/>
                                        <p:tgtEl>
                                          <p:spTgt spid="44339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44342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443408"/>
                                        </p:tgtEl>
                                        <p:attrNameLst>
                                          <p:attrName>style.visibility</p:attrName>
                                        </p:attrNameLst>
                                      </p:cBhvr>
                                      <p:to>
                                        <p:strVal val="visible"/>
                                      </p:to>
                                    </p:set>
                                    <p:anim calcmode="lin" valueType="num">
                                      <p:cBhvr>
                                        <p:cTn id="21" dur="500" fill="hold"/>
                                        <p:tgtEl>
                                          <p:spTgt spid="443408"/>
                                        </p:tgtEl>
                                        <p:attrNameLst>
                                          <p:attrName>ppt_x</p:attrName>
                                        </p:attrNameLst>
                                      </p:cBhvr>
                                      <p:tavLst>
                                        <p:tav tm="0">
                                          <p:val>
                                            <p:strVal val="#ppt_x"/>
                                          </p:val>
                                        </p:tav>
                                        <p:tav tm="100000">
                                          <p:val>
                                            <p:strVal val="#ppt_x"/>
                                          </p:val>
                                        </p:tav>
                                      </p:tavLst>
                                    </p:anim>
                                    <p:anim calcmode="lin" valueType="num">
                                      <p:cBhvr>
                                        <p:cTn id="22" dur="500" fill="hold"/>
                                        <p:tgtEl>
                                          <p:spTgt spid="44340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434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43418"/>
                                        </p:tgtEl>
                                        <p:attrNameLst>
                                          <p:attrName>style.visibility</p:attrName>
                                        </p:attrNameLst>
                                      </p:cBhvr>
                                      <p:to>
                                        <p:strVal val="visible"/>
                                      </p:to>
                                    </p:set>
                                    <p:anim calcmode="lin" valueType="num">
                                      <p:cBhvr>
                                        <p:cTn id="31" dur="500" fill="hold"/>
                                        <p:tgtEl>
                                          <p:spTgt spid="443418"/>
                                        </p:tgtEl>
                                        <p:attrNameLst>
                                          <p:attrName>ppt_x</p:attrName>
                                        </p:attrNameLst>
                                      </p:cBhvr>
                                      <p:tavLst>
                                        <p:tav tm="0">
                                          <p:val>
                                            <p:strVal val="#ppt_x"/>
                                          </p:val>
                                        </p:tav>
                                        <p:tav tm="100000">
                                          <p:val>
                                            <p:strVal val="#ppt_x"/>
                                          </p:val>
                                        </p:tav>
                                      </p:tavLst>
                                    </p:anim>
                                    <p:anim calcmode="lin" valueType="num">
                                      <p:cBhvr>
                                        <p:cTn id="32" dur="500" fill="hold"/>
                                        <p:tgtEl>
                                          <p:spTgt spid="44341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43434"/>
                                        </p:tgtEl>
                                        <p:attrNameLst>
                                          <p:attrName>style.visibility</p:attrName>
                                        </p:attrNameLst>
                                      </p:cBhvr>
                                      <p:to>
                                        <p:strVal val="visible"/>
                                      </p:to>
                                    </p:set>
                                    <p:anim calcmode="lin" valueType="num">
                                      <p:cBhvr>
                                        <p:cTn id="37" dur="500" fill="hold"/>
                                        <p:tgtEl>
                                          <p:spTgt spid="443434"/>
                                        </p:tgtEl>
                                        <p:attrNameLst>
                                          <p:attrName>ppt_x</p:attrName>
                                        </p:attrNameLst>
                                      </p:cBhvr>
                                      <p:tavLst>
                                        <p:tav tm="0">
                                          <p:val>
                                            <p:strVal val="#ppt_x"/>
                                          </p:val>
                                        </p:tav>
                                        <p:tav tm="100000">
                                          <p:val>
                                            <p:strVal val="#ppt_x"/>
                                          </p:val>
                                        </p:tav>
                                      </p:tavLst>
                                    </p:anim>
                                    <p:anim calcmode="lin" valueType="num">
                                      <p:cBhvr>
                                        <p:cTn id="38" dur="500" fill="hold"/>
                                        <p:tgtEl>
                                          <p:spTgt spid="44343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44343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443435"/>
                                        </p:tgtEl>
                                        <p:attrNameLst>
                                          <p:attrName>style.visibility</p:attrName>
                                        </p:attrNameLst>
                                      </p:cBhvr>
                                      <p:to>
                                        <p:strVal val="visible"/>
                                      </p:to>
                                    </p:set>
                                    <p:animEffect transition="in" filter="box(in)">
                                      <p:cBhvr>
                                        <p:cTn id="47" dur="500"/>
                                        <p:tgtEl>
                                          <p:spTgt spid="4434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428" grpId="0"/>
      <p:bldP spid="443429" grpId="0"/>
      <p:bldP spid="443430" grpId="0"/>
      <p:bldP spid="443434" grpId="0" animBg="1"/>
      <p:bldP spid="443435"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Rectangle 3"/>
          <p:cNvSpPr>
            <a:spLocks noGrp="1"/>
          </p:cNvSpPr>
          <p:nvPr>
            <p:ph type="subTitle" idx="1"/>
          </p:nvPr>
        </p:nvSpPr>
        <p:spPr>
          <a:xfrm>
            <a:off x="381000" y="1600200"/>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例，关系模式</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的属性集合</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U={S#,SD,MN}, </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函数依赖集合</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F={S#→SD,SD→MN}。</a:t>
            </a:r>
          </a:p>
          <a:p>
            <a:pPr marL="742950" marR="0" lvl="1" indent="-285750" algn="just" defTabSz="914400" rtl="0" eaLnBrk="1" fontAlgn="base" latinLnBrk="0" hangingPunct="1">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分解2： </a:t>
            </a:r>
            <a:r>
              <a:rPr kumimoji="0" lang="zh-CN" altLang="en-US" sz="2800" b="1" i="0" u="none" strike="noStrike" kern="0" cap="none" spc="0" normalizeH="0" baseline="0" noProof="1">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zh-CN" altLang="en-US" sz="2800" b="1" i="0" u="none" strike="noStrike" kern="0" cap="none" spc="0" normalizeH="0" baseline="0" noProof="1">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800" b="1" i="0" u="none" strike="noStrike" kern="0" cap="none" spc="0" normalizeH="0" baseline="0" noProof="1">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R1(S#，SD)，R2(S#，MN)}</a:t>
            </a:r>
          </a:p>
          <a:p>
            <a:pPr marL="742950" marR="0" lvl="1" indent="-285750" algn="l" defTabSz="914400" rtl="0" eaLnBrk="0" fontAlgn="base" latinLnBrk="0" hangingPunct="0">
              <a:lnSpc>
                <a:spcPct val="100000"/>
              </a:lnSpc>
              <a:spcBef>
                <a:spcPct val="20000"/>
              </a:spcBef>
              <a:spcAft>
                <a:spcPct val="0"/>
              </a:spcAft>
              <a:buClrTx/>
              <a:buSzTx/>
              <a:buFontTx/>
              <a:buChar char="–"/>
              <a:defRPr/>
            </a:pPr>
            <a:endPar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mn-lt"/>
              <a:ea typeface="+mn-ea"/>
              <a:cs typeface="楷体_GB2312"/>
            </a:endParaRPr>
          </a:p>
        </p:txBody>
      </p:sp>
      <p:sp>
        <p:nvSpPr>
          <p:cNvPr id="445483" name="Text Box 43"/>
          <p:cNvSpPr txBox="1">
            <a:spLocks noChangeArrowheads="1"/>
          </p:cNvSpPr>
          <p:nvPr/>
        </p:nvSpPr>
        <p:spPr bwMode="auto">
          <a:xfrm>
            <a:off x="2068513" y="3213100"/>
            <a:ext cx="450850" cy="396875"/>
          </a:xfrm>
          <a:prstGeom prst="rect">
            <a:avLst/>
          </a:prstGeom>
          <a:noFill/>
          <a:ln w="9525">
            <a:noFill/>
            <a:miter lim="800000"/>
          </a:ln>
          <a:effectLst/>
        </p:spPr>
        <p:txBody>
          <a:bodyPr wrap="none">
            <a:spAutoFit/>
          </a:bodyPr>
          <a:lstStyle/>
          <a:p>
            <a:pPr marR="0" defTabSz="914400" eaLnBrk="1" hangingPunct="1">
              <a:buClrTx/>
              <a:buSzTx/>
              <a:buFontTx/>
              <a:buNone/>
              <a:defRPr/>
            </a:pPr>
            <a:r>
              <a:rPr kumimoji="0" lang="en-US" altLang="zh-CN" kern="1200" cap="none" spc="0" normalizeH="0" baseline="0" noProof="0">
                <a:solidFill>
                  <a:srgbClr val="FF3399"/>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R</a:t>
            </a:r>
            <a:r>
              <a:rPr kumimoji="0" lang="en-US" altLang="zh-CN" kern="1200" cap="none" spc="0" normalizeH="0" baseline="-25000" noProof="0">
                <a:solidFill>
                  <a:srgbClr val="FF3399"/>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1</a:t>
            </a:r>
          </a:p>
        </p:txBody>
      </p:sp>
      <p:sp>
        <p:nvSpPr>
          <p:cNvPr id="445484" name="Text Box 44"/>
          <p:cNvSpPr txBox="1">
            <a:spLocks noChangeArrowheads="1"/>
          </p:cNvSpPr>
          <p:nvPr/>
        </p:nvSpPr>
        <p:spPr bwMode="auto">
          <a:xfrm>
            <a:off x="4102100" y="3213100"/>
            <a:ext cx="450850" cy="396875"/>
          </a:xfrm>
          <a:prstGeom prst="rect">
            <a:avLst/>
          </a:prstGeom>
          <a:noFill/>
          <a:ln w="9525">
            <a:noFill/>
            <a:miter lim="800000"/>
          </a:ln>
          <a:effectLst/>
        </p:spPr>
        <p:txBody>
          <a:bodyPr wrap="none">
            <a:spAutoFit/>
          </a:bodyPr>
          <a:lstStyle/>
          <a:p>
            <a:pPr marR="0" defTabSz="914400" eaLnBrk="1" hangingPunct="1">
              <a:buClrTx/>
              <a:buSzTx/>
              <a:buFontTx/>
              <a:buNone/>
              <a:defRPr/>
            </a:pPr>
            <a:r>
              <a:rPr kumimoji="0" lang="en-US" altLang="zh-CN" kern="1200" cap="none" spc="0" normalizeH="0" baseline="0" noProof="0">
                <a:solidFill>
                  <a:srgbClr val="FF3399"/>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R</a:t>
            </a:r>
            <a:r>
              <a:rPr kumimoji="0" lang="en-US" altLang="zh-CN" kern="1200" cap="none" spc="0" normalizeH="0" baseline="-25000" noProof="0">
                <a:solidFill>
                  <a:srgbClr val="FF3399"/>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2</a:t>
            </a:r>
          </a:p>
        </p:txBody>
      </p:sp>
      <p:graphicFrame>
        <p:nvGraphicFramePr>
          <p:cNvPr id="445485" name="Group 45"/>
          <p:cNvGraphicFramePr>
            <a:graphicFrameLocks noGrp="1"/>
          </p:cNvGraphicFramePr>
          <p:nvPr/>
        </p:nvGraphicFramePr>
        <p:xfrm>
          <a:off x="1763713" y="3621088"/>
          <a:ext cx="1223963" cy="1698626"/>
        </p:xfrm>
        <a:graphic>
          <a:graphicData uri="http://schemas.openxmlformats.org/drawingml/2006/table">
            <a:tbl>
              <a:tblPr/>
              <a:tblGrid>
                <a:gridCol w="534987">
                  <a:extLst>
                    <a:ext uri="{9D8B030D-6E8A-4147-A177-3AD203B41FA5}">
                      <a16:colId xmlns:a16="http://schemas.microsoft.com/office/drawing/2014/main" val="20000"/>
                    </a:ext>
                  </a:extLst>
                </a:gridCol>
                <a:gridCol w="688975">
                  <a:extLst>
                    <a:ext uri="{9D8B030D-6E8A-4147-A177-3AD203B41FA5}">
                      <a16:colId xmlns:a16="http://schemas.microsoft.com/office/drawing/2014/main" val="20001"/>
                    </a:ext>
                  </a:extLst>
                </a:gridCol>
              </a:tblGrid>
              <a:tr h="42545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S1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D1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3863">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S2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D1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545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S3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D2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3863">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S4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D3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445502" name="Group 62"/>
          <p:cNvGraphicFramePr>
            <a:graphicFrameLocks noGrp="1"/>
          </p:cNvGraphicFramePr>
          <p:nvPr/>
        </p:nvGraphicFramePr>
        <p:xfrm>
          <a:off x="3592513" y="3621088"/>
          <a:ext cx="1411288" cy="1652588"/>
        </p:xfrm>
        <a:graphic>
          <a:graphicData uri="http://schemas.openxmlformats.org/drawingml/2006/table">
            <a:tbl>
              <a:tblPr/>
              <a:tblGrid>
                <a:gridCol w="641350">
                  <a:extLst>
                    <a:ext uri="{9D8B030D-6E8A-4147-A177-3AD203B41FA5}">
                      <a16:colId xmlns:a16="http://schemas.microsoft.com/office/drawing/2014/main" val="20000"/>
                    </a:ext>
                  </a:extLst>
                </a:gridCol>
                <a:gridCol w="769937">
                  <a:extLst>
                    <a:ext uri="{9D8B030D-6E8A-4147-A177-3AD203B41FA5}">
                      <a16:colId xmlns:a16="http://schemas.microsoft.com/office/drawing/2014/main" val="20001"/>
                    </a:ext>
                  </a:extLst>
                </a:gridCol>
              </a:tblGrid>
              <a:tr h="417673">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S1</a:t>
                      </a:r>
                    </a:p>
                  </a:txBody>
                  <a:tcPr marT="45738" marB="457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rPr>
                        <a:t>张红</a:t>
                      </a:r>
                    </a:p>
                  </a:txBody>
                  <a:tcPr marT="45738" marB="457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0849">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S2</a:t>
                      </a:r>
                    </a:p>
                  </a:txBody>
                  <a:tcPr marT="45738" marB="457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rPr>
                        <a:t>张红</a:t>
                      </a:r>
                    </a:p>
                  </a:txBody>
                  <a:tcPr marT="45738" marB="457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7673">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S3</a:t>
                      </a:r>
                    </a:p>
                  </a:txBody>
                  <a:tcPr marT="45738" marB="457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rPr>
                        <a:t>李薇</a:t>
                      </a:r>
                    </a:p>
                  </a:txBody>
                  <a:tcPr marT="45738" marB="457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392">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S4</a:t>
                      </a:r>
                    </a:p>
                  </a:txBody>
                  <a:tcPr marT="45738" marB="457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rPr>
                        <a:t>王力</a:t>
                      </a:r>
                    </a:p>
                  </a:txBody>
                  <a:tcPr marT="45738" marB="457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pSp>
        <p:nvGrpSpPr>
          <p:cNvPr id="445519" name="Group 79"/>
          <p:cNvGrpSpPr/>
          <p:nvPr/>
        </p:nvGrpSpPr>
        <p:grpSpPr>
          <a:xfrm>
            <a:off x="2052638" y="3468688"/>
            <a:ext cx="2808287" cy="1706562"/>
            <a:chOff x="4416" y="2592"/>
            <a:chExt cx="1008" cy="816"/>
          </a:xfrm>
        </p:grpSpPr>
        <p:sp>
          <p:nvSpPr>
            <p:cNvPr id="110634" name="Line 80"/>
            <p:cNvSpPr/>
            <p:nvPr/>
          </p:nvSpPr>
          <p:spPr>
            <a:xfrm flipH="1">
              <a:off x="4560" y="2592"/>
              <a:ext cx="432" cy="816"/>
            </a:xfrm>
            <a:prstGeom prst="line">
              <a:avLst/>
            </a:prstGeom>
            <a:ln w="57150" cap="flat" cmpd="sng">
              <a:solidFill>
                <a:srgbClr val="FF0000"/>
              </a:solidFill>
              <a:prstDash val="solid"/>
              <a:headEnd type="none" w="med" len="med"/>
              <a:tailEnd type="none" w="med" len="med"/>
            </a:ln>
          </p:spPr>
        </p:sp>
        <p:sp>
          <p:nvSpPr>
            <p:cNvPr id="110635" name="Line 81"/>
            <p:cNvSpPr/>
            <p:nvPr/>
          </p:nvSpPr>
          <p:spPr>
            <a:xfrm>
              <a:off x="4416" y="2736"/>
              <a:ext cx="1008" cy="528"/>
            </a:xfrm>
            <a:prstGeom prst="line">
              <a:avLst/>
            </a:prstGeom>
            <a:ln w="57150" cap="flat" cmpd="sng">
              <a:solidFill>
                <a:srgbClr val="FF0000"/>
              </a:solidFill>
              <a:prstDash val="solid"/>
              <a:headEnd type="none" w="med" len="med"/>
              <a:tailEnd type="none" w="med" len="med"/>
            </a:ln>
          </p:spPr>
        </p:sp>
      </p:grpSp>
      <p:sp>
        <p:nvSpPr>
          <p:cNvPr id="445522" name="Text Box 82"/>
          <p:cNvSpPr txBox="1">
            <a:spLocks noChangeArrowheads="1"/>
          </p:cNvSpPr>
          <p:nvPr/>
        </p:nvSpPr>
        <p:spPr bwMode="auto">
          <a:xfrm>
            <a:off x="1908175" y="5516563"/>
            <a:ext cx="6769100" cy="831850"/>
          </a:xfrm>
          <a:prstGeom prst="rect">
            <a:avLst/>
          </a:prstGeom>
          <a:solidFill>
            <a:srgbClr val="FFFFCC"/>
          </a:solidFill>
          <a:ln w="9525">
            <a:solidFill>
              <a:srgbClr val="FF9900"/>
            </a:solidFill>
            <a:miter lim="800000"/>
          </a:ln>
          <a:effectLst/>
        </p:spPr>
        <p:txBody>
          <a:bodyPr>
            <a:spAutoFit/>
          </a:bodyPr>
          <a:lstStyle/>
          <a:p>
            <a:pPr marR="0" defTabSz="914400" eaLnBrk="1" hangingPunct="1">
              <a:buClrTx/>
              <a:buSzTx/>
              <a:buFontTx/>
              <a:buNone/>
              <a:defRPr/>
            </a:pPr>
            <a:r>
              <a:rPr kumimoji="0" lang="zh-CN" altLang="en-US" sz="2400" kern="1200" cap="none" spc="0" normalizeH="0" baseline="0" noProof="1">
                <a:solidFill>
                  <a:srgbClr val="FF0000"/>
                </a:solidFill>
                <a:effectLst>
                  <a:outerShdw blurRad="38100" dist="38100" dir="2700000">
                    <a:srgbClr val="C0C0C0"/>
                  </a:outerShdw>
                </a:effectLst>
                <a:latin typeface="Times New Roman" panose="02020603050405020304" pitchFamily="18" charset="0"/>
                <a:ea typeface="楷体_GB2312" pitchFamily="49" charset="-122"/>
                <a:cs typeface="+mn-cs"/>
              </a:rPr>
              <a:t>虽然分解后的关系可以通过自然连接恢复为原来的关系，但是函数依赖</a:t>
            </a:r>
            <a:r>
              <a:rPr kumimoji="0" lang="en-US" altLang="zh-CN" sz="2400" kern="1200" cap="none" spc="0" normalizeH="0" baseline="0" noProof="1">
                <a:solidFill>
                  <a:srgbClr val="FF0000"/>
                </a:solidFill>
                <a:effectLst>
                  <a:outerShdw blurRad="38100" dist="38100" dir="2700000">
                    <a:srgbClr val="C0C0C0"/>
                  </a:outerShdw>
                </a:effectLst>
                <a:latin typeface="Times New Roman" panose="02020603050405020304" pitchFamily="18" charset="0"/>
                <a:ea typeface="楷体_GB2312" pitchFamily="49" charset="-122"/>
                <a:cs typeface="+mn-cs"/>
              </a:rPr>
              <a:t>SD→MN</a:t>
            </a:r>
            <a:r>
              <a:rPr kumimoji="0" lang="zh-CN" altLang="en-US" sz="2400" kern="1200" cap="none" spc="0" normalizeH="0" baseline="0" noProof="1">
                <a:solidFill>
                  <a:srgbClr val="FF0000"/>
                </a:solidFill>
                <a:effectLst>
                  <a:outerShdw blurRad="38100" dist="38100" dir="2700000">
                    <a:srgbClr val="C0C0C0"/>
                  </a:outerShdw>
                </a:effectLst>
                <a:latin typeface="Times New Roman" panose="02020603050405020304" pitchFamily="18" charset="0"/>
                <a:ea typeface="楷体_GB2312" pitchFamily="49" charset="-122"/>
                <a:cs typeface="+mn-cs"/>
              </a:rPr>
              <a:t>丢失了。</a:t>
            </a:r>
          </a:p>
        </p:txBody>
      </p:sp>
      <p:sp>
        <p:nvSpPr>
          <p:cNvPr id="3"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关系模式分解的约束</a:t>
            </a:r>
            <a:endPar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Times New Roman" panose="02020603050405020304" pitchFamily="18" charset="0"/>
              <a:ea typeface="华文行楷" panose="02010800040101010101" pitchFamily="2" charset="-122"/>
              <a:cs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548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445485"/>
                                        </p:tgtEl>
                                        <p:attrNameLst>
                                          <p:attrName>style.visibility</p:attrName>
                                        </p:attrNameLst>
                                      </p:cBhvr>
                                      <p:to>
                                        <p:strVal val="visible"/>
                                      </p:to>
                                    </p:set>
                                    <p:anim calcmode="lin" valueType="num">
                                      <p:cBhvr>
                                        <p:cTn id="11" dur="500" fill="hold"/>
                                        <p:tgtEl>
                                          <p:spTgt spid="445485"/>
                                        </p:tgtEl>
                                        <p:attrNameLst>
                                          <p:attrName>ppt_x</p:attrName>
                                        </p:attrNameLst>
                                      </p:cBhvr>
                                      <p:tavLst>
                                        <p:tav tm="0">
                                          <p:val>
                                            <p:strVal val="#ppt_x"/>
                                          </p:val>
                                        </p:tav>
                                        <p:tav tm="100000">
                                          <p:val>
                                            <p:strVal val="#ppt_x"/>
                                          </p:val>
                                        </p:tav>
                                      </p:tavLst>
                                    </p:anim>
                                    <p:anim calcmode="lin" valueType="num">
                                      <p:cBhvr>
                                        <p:cTn id="12" dur="500" fill="hold"/>
                                        <p:tgtEl>
                                          <p:spTgt spid="44548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44548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445502"/>
                                        </p:tgtEl>
                                        <p:attrNameLst>
                                          <p:attrName>style.visibility</p:attrName>
                                        </p:attrNameLst>
                                      </p:cBhvr>
                                      <p:to>
                                        <p:strVal val="visible"/>
                                      </p:to>
                                    </p:set>
                                    <p:anim calcmode="lin" valueType="num">
                                      <p:cBhvr>
                                        <p:cTn id="21" dur="500" fill="hold"/>
                                        <p:tgtEl>
                                          <p:spTgt spid="445502"/>
                                        </p:tgtEl>
                                        <p:attrNameLst>
                                          <p:attrName>ppt_x</p:attrName>
                                        </p:attrNameLst>
                                      </p:cBhvr>
                                      <p:tavLst>
                                        <p:tav tm="0">
                                          <p:val>
                                            <p:strVal val="#ppt_x"/>
                                          </p:val>
                                        </p:tav>
                                        <p:tav tm="100000">
                                          <p:val>
                                            <p:strVal val="#ppt_x"/>
                                          </p:val>
                                        </p:tav>
                                      </p:tavLst>
                                    </p:anim>
                                    <p:anim calcmode="lin" valueType="num">
                                      <p:cBhvr>
                                        <p:cTn id="22" dur="500" fill="hold"/>
                                        <p:tgtEl>
                                          <p:spTgt spid="44550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445522"/>
                                        </p:tgtEl>
                                        <p:attrNameLst>
                                          <p:attrName>style.visibility</p:attrName>
                                        </p:attrNameLst>
                                      </p:cBhvr>
                                      <p:to>
                                        <p:strVal val="visible"/>
                                      </p:to>
                                    </p:set>
                                    <p:animEffect transition="in" filter="box(in)">
                                      <p:cBhvr>
                                        <p:cTn id="27" dur="500"/>
                                        <p:tgtEl>
                                          <p:spTgt spid="445522"/>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499"/>
                                          </p:stCondLst>
                                        </p:cTn>
                                        <p:tgtEl>
                                          <p:spTgt spid="4455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83" grpId="0"/>
      <p:bldP spid="445484" grpId="0"/>
      <p:bldP spid="445522"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Rectangle 3"/>
          <p:cNvSpPr>
            <a:spLocks noGrp="1"/>
          </p:cNvSpPr>
          <p:nvPr>
            <p:ph type="subTitle" idx="1"/>
          </p:nvPr>
        </p:nvSpPr>
        <p:spPr>
          <a:xfrm>
            <a:off x="381000" y="1600200"/>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mn-lt"/>
                <a:ea typeface="+mn-ea"/>
                <a:cs typeface="楷体_GB2312"/>
              </a:rPr>
              <a:t>例，关系模式</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mn-lt"/>
                <a:ea typeface="+mn-ea"/>
                <a:cs typeface="楷体_GB2312"/>
              </a:rPr>
              <a:t>R</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mn-lt"/>
                <a:ea typeface="+mn-ea"/>
                <a:cs typeface="楷体_GB2312"/>
              </a:rPr>
              <a:t>的属性集合</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mn-lt"/>
                <a:ea typeface="+mn-ea"/>
                <a:cs typeface="楷体_GB2312"/>
              </a:rPr>
              <a:t>U={S#,SD,MN}, </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mn-lt"/>
                <a:ea typeface="+mn-ea"/>
                <a:cs typeface="楷体_GB2312"/>
              </a:rPr>
              <a:t>函数依赖集合</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mn-lt"/>
                <a:ea typeface="+mn-ea"/>
                <a:cs typeface="楷体_GB2312"/>
              </a:rPr>
              <a:t>F={S#→SD,SD→MN}。</a:t>
            </a:r>
          </a:p>
          <a:p>
            <a:pPr marL="742950" marR="0" lvl="1" indent="-285750" algn="just" defTabSz="914400" rtl="0" eaLnBrk="1" fontAlgn="base" latinLnBrk="0" hangingPunct="1">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3333FF"/>
                </a:solidFill>
                <a:effectLst>
                  <a:outerShdw blurRad="38100" dist="38100" dir="2700000" algn="tl">
                    <a:srgbClr val="C0C0C0"/>
                  </a:outerShdw>
                </a:effectLst>
                <a:uLnTx/>
                <a:uFillTx/>
                <a:latin typeface="+mn-lt"/>
                <a:ea typeface="+mn-ea"/>
                <a:cs typeface="楷体_GB2312"/>
              </a:rPr>
              <a:t>分解</a:t>
            </a:r>
            <a:r>
              <a:rPr kumimoji="0" lang="en-US" altLang="zh-CN" sz="2800" b="1" i="0" u="none" strike="noStrike" kern="0" cap="none" spc="0" normalizeH="0" baseline="0" noProof="1">
                <a:ln>
                  <a:noFill/>
                </a:ln>
                <a:solidFill>
                  <a:srgbClr val="3333FF"/>
                </a:solidFill>
                <a:effectLst>
                  <a:outerShdw blurRad="38100" dist="38100" dir="2700000" algn="tl">
                    <a:srgbClr val="C0C0C0"/>
                  </a:outerShdw>
                </a:effectLst>
                <a:uLnTx/>
                <a:uFillTx/>
                <a:latin typeface="+mn-lt"/>
                <a:ea typeface="+mn-ea"/>
                <a:cs typeface="楷体_GB2312"/>
              </a:rPr>
              <a:t>3</a:t>
            </a:r>
            <a:r>
              <a:rPr kumimoji="0" lang="zh-CN" altLang="en-US" sz="2800" b="1" i="0" u="none" strike="noStrike" kern="0" cap="none" spc="0" normalizeH="0" baseline="0" noProof="1">
                <a:ln>
                  <a:noFill/>
                </a:ln>
                <a:solidFill>
                  <a:srgbClr val="3333FF"/>
                </a:solidFill>
                <a:effectLst>
                  <a:outerShdw blurRad="38100" dist="38100" dir="2700000" algn="tl">
                    <a:srgbClr val="C0C0C0"/>
                  </a:outerShdw>
                </a:effectLst>
                <a:uLnTx/>
                <a:uFillTx/>
                <a:latin typeface="+mn-lt"/>
                <a:ea typeface="+mn-ea"/>
                <a:cs typeface="楷体_GB2312"/>
              </a:rPr>
              <a:t>：</a:t>
            </a:r>
            <a:r>
              <a:rPr kumimoji="0" lang="zh-CN" altLang="en-US" sz="2800" b="1" i="0" u="none" strike="noStrike" kern="0" cap="none" spc="0" normalizeH="0" baseline="0" noProof="1">
                <a:ln>
                  <a:noFill/>
                </a:ln>
                <a:solidFill>
                  <a:srgbClr val="3333FF"/>
                </a:solidFill>
                <a:effectLst>
                  <a:outerShdw blurRad="38100" dist="38100" dir="2700000" algn="tl">
                    <a:srgbClr val="C0C0C0"/>
                  </a:outerShdw>
                </a:effectLst>
                <a:uLnTx/>
                <a:uFillTx/>
                <a:latin typeface="+mn-lt"/>
                <a:ea typeface="+mn-ea"/>
                <a:cs typeface="楷体_GB2312"/>
                <a:sym typeface="Symbol" panose="05050102010706020507" pitchFamily="18" charset="2"/>
              </a:rPr>
              <a:t></a:t>
            </a:r>
            <a:r>
              <a:rPr kumimoji="0" lang="zh-CN" altLang="en-US" sz="2800" b="1" i="0" u="none" strike="noStrike" kern="0" cap="none" spc="0" normalizeH="0" baseline="0" noProof="1">
                <a:ln>
                  <a:noFill/>
                </a:ln>
                <a:solidFill>
                  <a:srgbClr val="3333FF"/>
                </a:solidFill>
                <a:effectLst>
                  <a:outerShdw blurRad="38100" dist="38100" dir="2700000" algn="tl">
                    <a:srgbClr val="C0C0C0"/>
                  </a:outerShdw>
                </a:effectLst>
                <a:uLnTx/>
                <a:uFillTx/>
                <a:latin typeface="+mn-lt"/>
                <a:ea typeface="+mn-ea"/>
                <a:cs typeface="楷体_GB2312"/>
              </a:rPr>
              <a:t>3 = {</a:t>
            </a:r>
            <a:r>
              <a:rPr kumimoji="0" lang="en-US" altLang="zh-CN" sz="2800" b="1" i="0" u="none" strike="noStrike" kern="0" cap="none" spc="0" normalizeH="0" baseline="0" noProof="1">
                <a:ln>
                  <a:noFill/>
                </a:ln>
                <a:solidFill>
                  <a:srgbClr val="3333FF"/>
                </a:solidFill>
                <a:effectLst>
                  <a:outerShdw blurRad="38100" dist="38100" dir="2700000" algn="tl">
                    <a:srgbClr val="C0C0C0"/>
                  </a:outerShdw>
                </a:effectLst>
                <a:uLnTx/>
                <a:uFillTx/>
                <a:latin typeface="+mn-lt"/>
                <a:ea typeface="+mn-ea"/>
                <a:cs typeface="楷体_GB2312"/>
              </a:rPr>
              <a:t>R1(S#,SD)，R2(SD,MN)}</a:t>
            </a:r>
          </a:p>
          <a:p>
            <a:pPr marL="742950" marR="0" lvl="1" indent="-285750" algn="l" defTabSz="914400" rtl="0" eaLnBrk="0" fontAlgn="base" latinLnBrk="0" hangingPunct="0">
              <a:lnSpc>
                <a:spcPct val="100000"/>
              </a:lnSpc>
              <a:spcBef>
                <a:spcPct val="20000"/>
              </a:spcBef>
              <a:spcAft>
                <a:spcPct val="0"/>
              </a:spcAft>
              <a:buClrTx/>
              <a:buSzTx/>
              <a:buFontTx/>
              <a:buChar char="–"/>
              <a:defRPr/>
            </a:pPr>
            <a:endPar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mn-lt"/>
              <a:ea typeface="+mn-ea"/>
              <a:cs typeface="楷体_GB2312"/>
            </a:endParaRPr>
          </a:p>
        </p:txBody>
      </p:sp>
      <p:sp>
        <p:nvSpPr>
          <p:cNvPr id="446468" name="Text Box 4"/>
          <p:cNvSpPr txBox="1">
            <a:spLocks noChangeArrowheads="1"/>
          </p:cNvSpPr>
          <p:nvPr/>
        </p:nvSpPr>
        <p:spPr bwMode="auto">
          <a:xfrm>
            <a:off x="2819400" y="3213100"/>
            <a:ext cx="557213" cy="457200"/>
          </a:xfrm>
          <a:prstGeom prst="rect">
            <a:avLst/>
          </a:prstGeom>
          <a:noFill/>
          <a:ln w="9525">
            <a:noFill/>
            <a:miter lim="800000"/>
          </a:ln>
          <a:effectLst/>
        </p:spPr>
        <p:txBody>
          <a:bodyPr wrap="none">
            <a:spAutoFit/>
          </a:bodyPr>
          <a:lstStyle/>
          <a:p>
            <a:pPr marR="0" defTabSz="914400" eaLnBrk="1" hangingPunct="1">
              <a:buClrTx/>
              <a:buSzTx/>
              <a:buFontTx/>
              <a:buNone/>
              <a:defRPr/>
            </a:pPr>
            <a:r>
              <a:rPr kumimoji="0" lang="en-US" altLang="zh-CN" sz="2400" kern="1200" cap="none" spc="0" normalizeH="0" baseline="0" noProof="0">
                <a:solidFill>
                  <a:srgbClr val="FF3399"/>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R1</a:t>
            </a:r>
          </a:p>
        </p:txBody>
      </p:sp>
      <p:sp>
        <p:nvSpPr>
          <p:cNvPr id="446469" name="Text Box 5"/>
          <p:cNvSpPr txBox="1">
            <a:spLocks noChangeArrowheads="1"/>
          </p:cNvSpPr>
          <p:nvPr/>
        </p:nvSpPr>
        <p:spPr bwMode="auto">
          <a:xfrm>
            <a:off x="4852988" y="3213100"/>
            <a:ext cx="557213" cy="457200"/>
          </a:xfrm>
          <a:prstGeom prst="rect">
            <a:avLst/>
          </a:prstGeom>
          <a:noFill/>
          <a:ln w="9525">
            <a:noFill/>
            <a:miter lim="800000"/>
          </a:ln>
          <a:effectLst/>
        </p:spPr>
        <p:txBody>
          <a:bodyPr wrap="none">
            <a:spAutoFit/>
          </a:bodyPr>
          <a:lstStyle/>
          <a:p>
            <a:pPr marR="0" defTabSz="914400" eaLnBrk="1" hangingPunct="1">
              <a:buClrTx/>
              <a:buSzTx/>
              <a:buFontTx/>
              <a:buNone/>
              <a:defRPr/>
            </a:pPr>
            <a:r>
              <a:rPr kumimoji="0" lang="en-US" altLang="zh-CN" sz="2400" kern="1200" cap="none" spc="0" normalizeH="0" baseline="0" noProof="0">
                <a:solidFill>
                  <a:srgbClr val="FF3399"/>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R2</a:t>
            </a:r>
          </a:p>
        </p:txBody>
      </p:sp>
      <p:graphicFrame>
        <p:nvGraphicFramePr>
          <p:cNvPr id="446470" name="Group 6"/>
          <p:cNvGraphicFramePr>
            <a:graphicFrameLocks noGrp="1"/>
          </p:cNvGraphicFramePr>
          <p:nvPr/>
        </p:nvGraphicFramePr>
        <p:xfrm>
          <a:off x="2514600" y="3670300"/>
          <a:ext cx="1219200" cy="1879600"/>
        </p:xfrm>
        <a:graphic>
          <a:graphicData uri="http://schemas.openxmlformats.org/drawingml/2006/table">
            <a:tbl>
              <a:tblPr/>
              <a:tblGrid>
                <a:gridCol w="5334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tblGrid>
              <a:tr h="46990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S1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D1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990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S2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D1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990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S3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D2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6990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S4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D3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446487" name="Group 23"/>
          <p:cNvGraphicFramePr>
            <a:graphicFrameLocks noGrp="1"/>
          </p:cNvGraphicFramePr>
          <p:nvPr/>
        </p:nvGraphicFramePr>
        <p:xfrm>
          <a:off x="4343400" y="3670300"/>
          <a:ext cx="1676400" cy="1411288"/>
        </p:xfrm>
        <a:graphic>
          <a:graphicData uri="http://schemas.openxmlformats.org/drawingml/2006/table">
            <a:tbl>
              <a:tblPr/>
              <a:tblGrid>
                <a:gridCol w="7620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4699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D1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张红</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1488">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D2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李薇</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99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D3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王力</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pSp>
        <p:nvGrpSpPr>
          <p:cNvPr id="446501" name="Group 37"/>
          <p:cNvGrpSpPr/>
          <p:nvPr/>
        </p:nvGrpSpPr>
        <p:grpSpPr>
          <a:xfrm>
            <a:off x="3124200" y="3289300"/>
            <a:ext cx="2590800" cy="1981200"/>
            <a:chOff x="4032" y="2784"/>
            <a:chExt cx="1344" cy="1056"/>
          </a:xfrm>
        </p:grpSpPr>
        <p:sp>
          <p:nvSpPr>
            <p:cNvPr id="111655" name="Line 38"/>
            <p:cNvSpPr/>
            <p:nvPr/>
          </p:nvSpPr>
          <p:spPr>
            <a:xfrm>
              <a:off x="4032" y="3408"/>
              <a:ext cx="528" cy="432"/>
            </a:xfrm>
            <a:prstGeom prst="line">
              <a:avLst/>
            </a:prstGeom>
            <a:ln w="57150" cap="flat" cmpd="sng">
              <a:solidFill>
                <a:srgbClr val="FF0000"/>
              </a:solidFill>
              <a:prstDash val="solid"/>
              <a:headEnd type="none" w="med" len="med"/>
              <a:tailEnd type="none" w="med" len="med"/>
            </a:ln>
          </p:spPr>
        </p:sp>
        <p:sp>
          <p:nvSpPr>
            <p:cNvPr id="111656" name="Line 39"/>
            <p:cNvSpPr/>
            <p:nvPr/>
          </p:nvSpPr>
          <p:spPr>
            <a:xfrm flipV="1">
              <a:off x="4560" y="2784"/>
              <a:ext cx="816" cy="1056"/>
            </a:xfrm>
            <a:prstGeom prst="line">
              <a:avLst/>
            </a:prstGeom>
            <a:ln w="57150" cap="flat" cmpd="sng">
              <a:solidFill>
                <a:srgbClr val="FF0000"/>
              </a:solidFill>
              <a:prstDash val="solid"/>
              <a:headEnd type="none" w="med" len="med"/>
              <a:tailEnd type="none" w="med" len="med"/>
            </a:ln>
          </p:spPr>
        </p:sp>
      </p:grpSp>
      <p:sp>
        <p:nvSpPr>
          <p:cNvPr id="446504" name="Text Box 40"/>
          <p:cNvSpPr txBox="1">
            <a:spLocks noChangeArrowheads="1"/>
          </p:cNvSpPr>
          <p:nvPr/>
        </p:nvSpPr>
        <p:spPr bwMode="auto">
          <a:xfrm>
            <a:off x="1908175" y="5734050"/>
            <a:ext cx="6769100" cy="831850"/>
          </a:xfrm>
          <a:prstGeom prst="rect">
            <a:avLst/>
          </a:prstGeom>
          <a:solidFill>
            <a:srgbClr val="FFFFCC"/>
          </a:solidFill>
          <a:ln w="9525">
            <a:solidFill>
              <a:srgbClr val="FF9900"/>
            </a:solidFill>
            <a:miter lim="800000"/>
          </a:ln>
          <a:effectLst/>
        </p:spPr>
        <p:txBody>
          <a:bodyPr>
            <a:spAutoFit/>
          </a:bodyPr>
          <a:lstStyle/>
          <a:p>
            <a:pPr marR="0" defTabSz="914400" eaLnBrk="1" hangingPunct="1">
              <a:buClrTx/>
              <a:buSzTx/>
              <a:buFontTx/>
              <a:buNone/>
              <a:defRPr/>
            </a:pPr>
            <a:r>
              <a:rPr kumimoji="0" lang="zh-CN" altLang="en-US" sz="2400" kern="1200" cap="none" spc="0" normalizeH="0" baseline="0" noProof="1">
                <a:solidFill>
                  <a:srgbClr val="FF0000"/>
                </a:solidFill>
                <a:effectLst>
                  <a:outerShdw blurRad="38100" dist="38100" dir="2700000">
                    <a:srgbClr val="C0C0C0"/>
                  </a:outerShdw>
                </a:effectLst>
                <a:latin typeface="Times New Roman" panose="02020603050405020304" pitchFamily="18" charset="0"/>
                <a:ea typeface="楷体_GB2312" pitchFamily="49" charset="-122"/>
                <a:cs typeface="+mn-cs"/>
              </a:rPr>
              <a:t>分解后既可以通过自然连接恢复为原来的关系，同时又保证了函数依赖关系不丢失。</a:t>
            </a:r>
          </a:p>
        </p:txBody>
      </p:sp>
      <p:sp>
        <p:nvSpPr>
          <p:cNvPr id="3"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关系模式分解的约束</a:t>
            </a:r>
            <a:endPar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Times New Roman" panose="02020603050405020304" pitchFamily="18" charset="0"/>
              <a:ea typeface="华文行楷" panose="02010800040101010101" pitchFamily="2" charset="-122"/>
              <a:cs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64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446470"/>
                                        </p:tgtEl>
                                        <p:attrNameLst>
                                          <p:attrName>style.visibility</p:attrName>
                                        </p:attrNameLst>
                                      </p:cBhvr>
                                      <p:to>
                                        <p:strVal val="visible"/>
                                      </p:to>
                                    </p:set>
                                    <p:anim calcmode="lin" valueType="num">
                                      <p:cBhvr>
                                        <p:cTn id="11" dur="500" fill="hold"/>
                                        <p:tgtEl>
                                          <p:spTgt spid="446470"/>
                                        </p:tgtEl>
                                        <p:attrNameLst>
                                          <p:attrName>ppt_x</p:attrName>
                                        </p:attrNameLst>
                                      </p:cBhvr>
                                      <p:tavLst>
                                        <p:tav tm="0">
                                          <p:val>
                                            <p:strVal val="#ppt_x"/>
                                          </p:val>
                                        </p:tav>
                                        <p:tav tm="100000">
                                          <p:val>
                                            <p:strVal val="#ppt_x"/>
                                          </p:val>
                                        </p:tav>
                                      </p:tavLst>
                                    </p:anim>
                                    <p:anim calcmode="lin" valueType="num">
                                      <p:cBhvr>
                                        <p:cTn id="12" dur="500" fill="hold"/>
                                        <p:tgtEl>
                                          <p:spTgt spid="44647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44646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446487"/>
                                        </p:tgtEl>
                                        <p:attrNameLst>
                                          <p:attrName>style.visibility</p:attrName>
                                        </p:attrNameLst>
                                      </p:cBhvr>
                                      <p:to>
                                        <p:strVal val="visible"/>
                                      </p:to>
                                    </p:set>
                                    <p:anim calcmode="lin" valueType="num">
                                      <p:cBhvr>
                                        <p:cTn id="21" dur="500" fill="hold"/>
                                        <p:tgtEl>
                                          <p:spTgt spid="446487"/>
                                        </p:tgtEl>
                                        <p:attrNameLst>
                                          <p:attrName>ppt_x</p:attrName>
                                        </p:attrNameLst>
                                      </p:cBhvr>
                                      <p:tavLst>
                                        <p:tav tm="0">
                                          <p:val>
                                            <p:strVal val="#ppt_x"/>
                                          </p:val>
                                        </p:tav>
                                        <p:tav tm="100000">
                                          <p:val>
                                            <p:strVal val="#ppt_x"/>
                                          </p:val>
                                        </p:tav>
                                      </p:tavLst>
                                    </p:anim>
                                    <p:anim calcmode="lin" valueType="num">
                                      <p:cBhvr>
                                        <p:cTn id="22" dur="500" fill="hold"/>
                                        <p:tgtEl>
                                          <p:spTgt spid="44648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446504"/>
                                        </p:tgtEl>
                                        <p:attrNameLst>
                                          <p:attrName>style.visibility</p:attrName>
                                        </p:attrNameLst>
                                      </p:cBhvr>
                                      <p:to>
                                        <p:strVal val="visible"/>
                                      </p:to>
                                    </p:set>
                                    <p:animEffect transition="in" filter="box(in)">
                                      <p:cBhvr>
                                        <p:cTn id="27" dur="500"/>
                                        <p:tgtEl>
                                          <p:spTgt spid="446504"/>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499"/>
                                          </p:stCondLst>
                                        </p:cTn>
                                        <p:tgtEl>
                                          <p:spTgt spid="4465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468" grpId="0"/>
      <p:bldP spid="446469" grpId="0"/>
      <p:bldP spid="446504"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4"/>
          <p:cNvSpPr/>
          <p:nvPr/>
        </p:nvSpPr>
        <p:spPr>
          <a:xfrm>
            <a:off x="381000" y="1600200"/>
            <a:ext cx="8229600" cy="4525963"/>
          </a:xfrm>
          <a:prstGeom prst="rect">
            <a:avLst/>
          </a:prstGeom>
          <a:noFill/>
          <a:ln w="9525">
            <a:noFill/>
            <a:miter/>
          </a:ln>
        </p:spPr>
        <p:txBody>
          <a:bodyPr/>
          <a:lstStyle>
            <a:lvl1pPr marL="342900" indent="-342900">
              <a:defRPr sz="2000" b="1">
                <a:solidFill>
                  <a:schemeClr val="tx1"/>
                </a:solidFill>
                <a:latin typeface="楷体_GB2312" pitchFamily="49" charset="-122"/>
                <a:ea typeface="宋体" panose="02010600030101010101" pitchFamily="2" charset="-122"/>
              </a:defRPr>
            </a:lvl1pPr>
            <a:lvl2pPr marL="742950" indent="-285750">
              <a:defRPr sz="2000" b="1">
                <a:solidFill>
                  <a:schemeClr val="tx1"/>
                </a:solidFill>
                <a:latin typeface="楷体_GB2312" pitchFamily="49" charset="-122"/>
                <a:ea typeface="宋体" panose="02010600030101010101" pitchFamily="2" charset="-122"/>
              </a:defRPr>
            </a:lvl2pPr>
            <a:lvl3pPr>
              <a:defRPr sz="2000" b="1">
                <a:solidFill>
                  <a:schemeClr val="tx1"/>
                </a:solidFill>
                <a:latin typeface="楷体_GB2312" pitchFamily="49" charset="-122"/>
                <a:ea typeface="宋体" panose="02010600030101010101" pitchFamily="2" charset="-122"/>
              </a:defRPr>
            </a:lvl3pPr>
            <a:lvl4pPr>
              <a:defRPr sz="2000" b="1">
                <a:solidFill>
                  <a:schemeClr val="tx1"/>
                </a:solidFill>
                <a:latin typeface="楷体_GB2312" pitchFamily="49" charset="-122"/>
                <a:ea typeface="宋体" panose="02010600030101010101" pitchFamily="2" charset="-122"/>
              </a:defRPr>
            </a:lvl4pPr>
            <a:lvl5pPr>
              <a:defRPr sz="2000" b="1">
                <a:solidFill>
                  <a:schemeClr val="tx1"/>
                </a:solidFill>
                <a:latin typeface="楷体_GB2312" pitchFamily="49" charset="-122"/>
                <a:ea typeface="宋体" panose="02010600030101010101" pitchFamily="2" charset="-122"/>
              </a:defRPr>
            </a:lvl5pPr>
            <a:lvl6pPr fontAlgn="base">
              <a:spcBef>
                <a:spcPct val="0"/>
              </a:spcBef>
              <a:spcAft>
                <a:spcPct val="0"/>
              </a:spcAft>
              <a:defRPr sz="2000" b="1">
                <a:solidFill>
                  <a:schemeClr val="tx1"/>
                </a:solidFill>
                <a:latin typeface="楷体_GB2312" pitchFamily="49" charset="-122"/>
                <a:ea typeface="宋体" panose="02010600030101010101" pitchFamily="2" charset="-122"/>
              </a:defRPr>
            </a:lvl6pPr>
            <a:lvl7pPr fontAlgn="base">
              <a:spcBef>
                <a:spcPct val="0"/>
              </a:spcBef>
              <a:spcAft>
                <a:spcPct val="0"/>
              </a:spcAft>
              <a:defRPr sz="2000" b="1">
                <a:solidFill>
                  <a:schemeClr val="tx1"/>
                </a:solidFill>
                <a:latin typeface="楷体_GB2312" pitchFamily="49" charset="-122"/>
                <a:ea typeface="宋体" panose="02010600030101010101" pitchFamily="2" charset="-122"/>
              </a:defRPr>
            </a:lvl7pPr>
            <a:lvl8pPr fontAlgn="base">
              <a:spcBef>
                <a:spcPct val="0"/>
              </a:spcBef>
              <a:spcAft>
                <a:spcPct val="0"/>
              </a:spcAft>
              <a:defRPr sz="2000" b="1">
                <a:solidFill>
                  <a:schemeClr val="tx1"/>
                </a:solidFill>
                <a:latin typeface="楷体_GB2312" pitchFamily="49" charset="-122"/>
                <a:ea typeface="宋体" panose="02010600030101010101" pitchFamily="2" charset="-122"/>
              </a:defRPr>
            </a:lvl8pPr>
            <a:lvl9pPr fontAlgn="base">
              <a:spcBef>
                <a:spcPct val="0"/>
              </a:spcBef>
              <a:spcAft>
                <a:spcPct val="0"/>
              </a:spcAft>
              <a:defRPr sz="2000" b="1">
                <a:solidFill>
                  <a:schemeClr val="tx1"/>
                </a:solidFill>
                <a:latin typeface="楷体_GB2312" pitchFamily="49" charset="-122"/>
                <a:ea typeface="宋体" panose="02010600030101010101" pitchFamily="2" charset="-122"/>
              </a:defRPr>
            </a:lvl9pPr>
          </a:lstStyle>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zh-CN" altLang="en-US" sz="32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关系模式分解必须满足：</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0" dirty="0">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分解的</a:t>
            </a:r>
            <a:r>
              <a:rPr kumimoji="0" lang="zh-CN" altLang="en-US" sz="28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无损连接性</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函数依赖保持性</a:t>
            </a:r>
            <a:endParaRPr kumimoji="0" lang="zh-CN" altLang="en-US" sz="2800" b="0"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p:txBody>
      </p:sp>
      <p:sp>
        <p:nvSpPr>
          <p:cNvPr id="3"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关系模式分解的约束</a:t>
            </a:r>
            <a:endPar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Times New Roman" panose="02020603050405020304" pitchFamily="18" charset="0"/>
              <a:ea typeface="华文行楷" panose="02010800040101010101" pitchFamily="2" charset="-122"/>
              <a:cs typeface="楷体_GB2312"/>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1" name="Rectangle 3"/>
          <p:cNvSpPr>
            <a:spLocks noGrp="1"/>
          </p:cNvSpPr>
          <p:nvPr>
            <p:ph type="subTitle" idx="1"/>
          </p:nvPr>
        </p:nvSpPr>
        <p:spPr>
          <a:xfrm>
            <a:off x="381000" y="1412875"/>
            <a:ext cx="8229600" cy="4713288"/>
          </a:xfrm>
          <a:solidFill>
            <a:srgbClr val="FFFFCC">
              <a:alpha val="100000"/>
            </a:srgbClr>
          </a:solidFill>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具有无损连接性的模式分解</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设关系模式</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R&lt;U,F&gt;</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被分解为若干个关系模式</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en-US" altLang="zh-CN" sz="2800" b="1" i="0" u="none" strike="noStrike" kern="0" cap="none" spc="0" normalizeH="0" baseline="-25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&lt;U</a:t>
            </a:r>
            <a:r>
              <a:rPr kumimoji="0" lang="en-US" altLang="zh-CN" sz="2800" b="1" i="0" u="none" strike="noStrike" kern="0" cap="none" spc="0" normalizeH="0" baseline="-25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en-US" altLang="zh-CN" sz="2800" b="1" i="0" u="none" strike="noStrike" kern="0" cap="none" spc="0" normalizeH="0" baseline="-25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&gt;</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en-US" altLang="zh-CN" sz="2800" b="1" i="0" u="none" strike="noStrike" kern="0" cap="none" spc="0" normalizeH="0" baseline="-25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&lt;U</a:t>
            </a:r>
            <a:r>
              <a:rPr kumimoji="0" lang="en-US" altLang="zh-CN" sz="2800" b="1" i="0" u="none" strike="noStrike" kern="0" cap="none" spc="0" normalizeH="0" baseline="-25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en-US" altLang="zh-CN" sz="2800" b="1" i="0" u="none" strike="noStrike" kern="0" cap="none" spc="0" normalizeH="0" baseline="-25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&gt;</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en-US" altLang="zh-CN" sz="2800" b="1" i="0" u="none" strike="noStrike" kern="0" cap="none" spc="0" normalizeH="0" baseline="-25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&lt;U</a:t>
            </a:r>
            <a:r>
              <a:rPr kumimoji="0" lang="en-US" altLang="zh-CN" sz="2800" b="1" i="0" u="none" strike="noStrike" kern="0" cap="none" spc="0" normalizeH="0" baseline="-25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en-US" altLang="zh-CN" sz="2800" b="1" i="0" u="none" strike="noStrike" kern="0" cap="none" spc="0" normalizeH="0" baseline="-25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&gt;</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（其中</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U=U</a:t>
            </a:r>
            <a:r>
              <a:rPr kumimoji="0" lang="en-US" altLang="zh-CN" sz="2800" b="1" i="0" u="none" strike="noStrike" kern="0" cap="none" spc="0" normalizeH="0" baseline="-25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a:t>
            </a:r>
            <a:r>
              <a:rPr kumimoji="0" lang="en-US" altLang="zh-CN" sz="2800" b="1" i="0" u="none" strike="noStrike" kern="0" cap="none" spc="0" normalizeH="0" baseline="-25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∪U</a:t>
            </a:r>
            <a:r>
              <a:rPr kumimoji="0" lang="en-US" altLang="zh-CN" sz="2800" b="1" i="0" u="none" strike="noStrike" kern="0" cap="none" spc="0" normalizeH="0" baseline="-25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，且不存在</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a:t>
            </a:r>
            <a:r>
              <a:rPr kumimoji="0" lang="en-US" altLang="zh-CN" sz="2800" b="1" i="0" u="none" strike="noStrike" kern="0" cap="none" spc="0" normalizeH="0" baseline="-25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U</a:t>
            </a:r>
            <a:r>
              <a:rPr kumimoji="0" lang="en-US" altLang="zh-CN" sz="2800" b="1" i="0" u="none" strike="noStrike" kern="0" cap="none" spc="0" normalizeH="0" baseline="-25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j</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en-US" altLang="zh-CN" sz="2800" b="1" i="0" u="none" strike="noStrike" kern="0" cap="none" spc="0" normalizeH="0" baseline="-25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为</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在</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a:t>
            </a:r>
            <a:r>
              <a:rPr kumimoji="0" lang="en-US" altLang="zh-CN" sz="2800" b="1" i="0" u="none" strike="noStrike" kern="0" cap="none" spc="0" normalizeH="0" baseline="-25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上的投影），</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若</a:t>
            </a:r>
            <a:r>
              <a:rPr kumimoji="0" lang="en-US" altLang="zh-CN"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与</a:t>
            </a:r>
            <a:r>
              <a:rPr kumimoji="0" lang="en-US" altLang="zh-CN"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en-US" altLang="zh-CN" sz="2800" b="1" i="0" u="none" strike="noStrike" kern="0" cap="none" spc="0" normalizeH="0" baseline="-2500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en-US" altLang="zh-CN" sz="2800" b="1" i="0" u="none" strike="noStrike" kern="0" cap="none" spc="0" normalizeH="0" baseline="-2500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en-US" altLang="zh-CN" sz="2800" b="1" i="0" u="none" strike="noStrike" kern="0" cap="none" spc="0" normalizeH="0" baseline="-2500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自然连接的结果相等</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，则称关系模式</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的这个分解具有</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无损连接性</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Lossless join</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只有具有无损连接性的分解才能够保证不丢失信息。</a:t>
            </a:r>
          </a:p>
        </p:txBody>
      </p:sp>
      <p:sp>
        <p:nvSpPr>
          <p:cNvPr id="4"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关系模式分解的约束</a:t>
            </a:r>
            <a:endPar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Times New Roman" panose="02020603050405020304" pitchFamily="18" charset="0"/>
              <a:ea typeface="华文行楷" panose="02010800040101010101" pitchFamily="2" charset="-122"/>
              <a:cs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47491">
                                            <p:txEl>
                                              <p:pRg st="2" end="2"/>
                                            </p:txEl>
                                          </p:spTgt>
                                        </p:tgtEl>
                                        <p:attrNameLst>
                                          <p:attrName>style.visibility</p:attrName>
                                        </p:attrNameLst>
                                      </p:cBhvr>
                                      <p:to>
                                        <p:strVal val="visible"/>
                                      </p:to>
                                    </p:set>
                                    <p:animEffect transition="in" filter="box(in)">
                                      <p:cBhvr>
                                        <p:cTn id="7" dur="500"/>
                                        <p:tgtEl>
                                          <p:spTgt spid="4474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3"/>
          <p:cNvSpPr>
            <a:spLocks noGrp="1"/>
          </p:cNvSpPr>
          <p:nvPr>
            <p:ph type="subTitle" idx="1"/>
          </p:nvPr>
        </p:nvSpPr>
        <p:spPr>
          <a:xfrm>
            <a:off x="381000" y="1600200"/>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判断对关系模式的一个分解是否与原关系模式等价的标准</a:t>
            </a:r>
          </a:p>
          <a:p>
            <a:pPr marL="342900" marR="0" lvl="0" indent="-342900" algn="l" defTabSz="914400" rtl="0" eaLnBrk="0" fontAlgn="base" latinLnBrk="0" hangingPunct="0">
              <a:lnSpc>
                <a:spcPct val="110000"/>
              </a:lnSpc>
              <a:spcBef>
                <a:spcPct val="20000"/>
              </a:spcBef>
              <a:spcAft>
                <a:spcPct val="0"/>
              </a:spcAft>
              <a:buClrTx/>
              <a:buSzTx/>
              <a:buFontTx/>
              <a:buNone/>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zh-CN" altLang="en-US" sz="32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分解既要保持</a:t>
            </a:r>
            <a:r>
              <a:rPr kumimoji="0" lang="zh-CN" altLang="en-US" sz="3200" b="1" i="0" u="none" strike="noStrike" kern="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函数依赖</a:t>
            </a:r>
            <a:r>
              <a:rPr kumimoji="0" lang="zh-CN" altLang="en-US" sz="32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，又要具有</a:t>
            </a:r>
            <a:r>
              <a:rPr kumimoji="0" lang="zh-CN" altLang="en-US" sz="3200" b="1" i="0" u="none" strike="noStrike" kern="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无损连接性</a:t>
            </a: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mn-lt"/>
              <a:ea typeface="+mn-ea"/>
              <a:cs typeface="楷体_GB2312"/>
            </a:endParaRPr>
          </a:p>
        </p:txBody>
      </p:sp>
      <p:sp>
        <p:nvSpPr>
          <p:cNvPr id="3"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关系模式分解的约束</a:t>
            </a:r>
            <a:endPar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Times New Roman" panose="02020603050405020304" pitchFamily="18" charset="0"/>
              <a:ea typeface="华文行楷" panose="02010800040101010101" pitchFamily="2" charset="-122"/>
              <a:cs typeface="楷体_GB2312"/>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3"/>
          <p:cNvSpPr>
            <a:spLocks noGrp="1"/>
          </p:cNvSpPr>
          <p:nvPr>
            <p:ph type="subTitle" idx="1"/>
          </p:nvPr>
        </p:nvSpPr>
        <p:spPr>
          <a:xfrm>
            <a:off x="0" y="0"/>
            <a:ext cx="9144000" cy="549275"/>
          </a:xfrm>
          <a:solidFill>
            <a:srgbClr val="FFFFCC">
              <a:alpha val="100000"/>
            </a:srgbClr>
          </a:solidFill>
        </p:spPr>
        <p:txBody>
          <a:bodyPr vert="horz" wrap="square" lIns="91440" tIns="45720" rIns="91440" bIns="45720" numCol="1" anchor="t" anchorCtr="0" compatLnSpc="1"/>
          <a:lstStyle>
            <a:lvl1pPr lvl="0">
              <a:defRPr sz="2800" kern="1200"/>
            </a:lvl1pPr>
            <a:lvl2pPr lvl="1">
              <a:defRPr sz="2400" kern="1200"/>
            </a:lvl2pPr>
            <a:lvl3pPr lvl="2">
              <a:defRPr sz="2000" kern="1200"/>
            </a:lvl3pPr>
            <a:lvl4pPr lvl="3">
              <a:defRPr sz="1800" kern="1200"/>
            </a:lvl4pPr>
            <a:lvl5pPr lvl="4">
              <a:defRPr sz="1800" kern="1200"/>
            </a:lvl5pPr>
          </a:lstStyle>
          <a:p>
            <a:pPr marL="342900" marR="0" lvl="0" indent="-342900" algn="l" defTabSz="914400" rtl="0" eaLnBrk="0" fontAlgn="base" latinLnBrk="0" hangingPunct="0">
              <a:lnSpc>
                <a:spcPct val="80000"/>
              </a:lnSpc>
              <a:spcBef>
                <a:spcPct val="20000"/>
              </a:spcBef>
              <a:spcAft>
                <a:spcPct val="0"/>
              </a:spcAft>
              <a:buClrTx/>
              <a:buSzTx/>
              <a:buFontTx/>
              <a:buChar char="•"/>
              <a:defRPr/>
            </a:pPr>
            <a:r>
              <a:rPr kumimoji="0" lang="zh-CN" altLang="en-US" sz="2400" b="1"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如何判断一个分解的无损连接性</a:t>
            </a:r>
          </a:p>
        </p:txBody>
      </p:sp>
      <p:sp>
        <p:nvSpPr>
          <p:cNvPr id="115715" name="Rectangle 4"/>
          <p:cNvSpPr/>
          <p:nvPr/>
        </p:nvSpPr>
        <p:spPr>
          <a:xfrm>
            <a:off x="0" y="333375"/>
            <a:ext cx="9105900" cy="842963"/>
          </a:xfrm>
          <a:prstGeom prst="rect">
            <a:avLst/>
          </a:prstGeom>
          <a:solidFill>
            <a:srgbClr val="FFFFCC"/>
          </a:solid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742950" marR="0" lvl="1" indent="-285750" algn="l" defTabSz="914400" rtl="0" eaLnBrk="0" fontAlgn="base" latinLnBrk="0" hangingPunct="0">
              <a:lnSpc>
                <a:spcPct val="90000"/>
              </a:lnSpc>
              <a:spcBef>
                <a:spcPct val="20000"/>
              </a:spcBef>
              <a:spcAft>
                <a:spcPct val="0"/>
              </a:spcAft>
              <a:buClrTx/>
              <a:buSzTx/>
              <a:buFontTx/>
              <a:buNone/>
              <a:defRPr/>
            </a:pPr>
            <a:r>
              <a:rPr kumimoji="0" lang="zh-CN" altLang="en-US" sz="18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[例]：</a:t>
            </a:r>
            <a:r>
              <a:rPr kumimoji="0" lang="en-US" altLang="zh-CN" sz="18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U={A,B,C,D,E}, </a:t>
            </a:r>
          </a:p>
          <a:p>
            <a:pPr marL="742950" marR="0" lvl="1" indent="-285750" algn="l" defTabSz="914400" rtl="0" eaLnBrk="0" fontAlgn="base" latinLnBrk="0" hangingPunct="0">
              <a:lnSpc>
                <a:spcPct val="90000"/>
              </a:lnSpc>
              <a:spcBef>
                <a:spcPct val="20000"/>
              </a:spcBef>
              <a:spcAft>
                <a:spcPct val="0"/>
              </a:spcAft>
              <a:buClrTx/>
              <a:buSzTx/>
              <a:buFontTx/>
              <a:buNone/>
              <a:defRPr/>
            </a:pPr>
            <a:r>
              <a:rPr kumimoji="0" lang="en-US" altLang="zh-CN" sz="18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F={A</a:t>
            </a:r>
            <a:r>
              <a:rPr kumimoji="0" lang="en-US" altLang="zh-CN" sz="18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18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C, B</a:t>
            </a:r>
            <a:r>
              <a:rPr kumimoji="0" lang="en-US" altLang="zh-CN" sz="18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18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C, C</a:t>
            </a:r>
            <a:r>
              <a:rPr kumimoji="0" lang="en-US" altLang="zh-CN" sz="18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D,DEC ,CEA}</a:t>
            </a:r>
          </a:p>
          <a:p>
            <a:pPr marL="742950" marR="0" lvl="1" indent="-285750" algn="l" defTabSz="914400" rtl="0" eaLnBrk="0" fontAlgn="base" latinLnBrk="0" hangingPunct="0">
              <a:lnSpc>
                <a:spcPct val="90000"/>
              </a:lnSpc>
              <a:spcBef>
                <a:spcPct val="20000"/>
              </a:spcBef>
              <a:spcAft>
                <a:spcPct val="0"/>
              </a:spcAft>
              <a:buClrTx/>
              <a:buSzTx/>
              <a:buFontTx/>
              <a:buNone/>
              <a:defRPr/>
            </a:pPr>
            <a:r>
              <a:rPr kumimoji="0" lang="en-US" altLang="zh-CN" sz="18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	 ={(A, D), (A, B), (B, E), (C, D, E), (A, E)}</a:t>
            </a:r>
          </a:p>
        </p:txBody>
      </p:sp>
      <p:graphicFrame>
        <p:nvGraphicFramePr>
          <p:cNvPr id="450626" name="Group 66"/>
          <p:cNvGraphicFramePr>
            <a:graphicFrameLocks noGrp="1"/>
          </p:cNvGraphicFramePr>
          <p:nvPr>
            <p:ph sz="half" idx="1"/>
          </p:nvPr>
        </p:nvGraphicFramePr>
        <p:xfrm>
          <a:off x="252413" y="1414463"/>
          <a:ext cx="3744913" cy="2268538"/>
        </p:xfrm>
        <a:graphic>
          <a:graphicData uri="http://schemas.openxmlformats.org/drawingml/2006/table">
            <a:tbl>
              <a:tblPr/>
              <a:tblGrid>
                <a:gridCol w="798512">
                  <a:extLst>
                    <a:ext uri="{9D8B030D-6E8A-4147-A177-3AD203B41FA5}">
                      <a16:colId xmlns:a16="http://schemas.microsoft.com/office/drawing/2014/main" val="20000"/>
                    </a:ext>
                  </a:extLst>
                </a:gridCol>
                <a:gridCol w="581025">
                  <a:extLst>
                    <a:ext uri="{9D8B030D-6E8A-4147-A177-3AD203B41FA5}">
                      <a16:colId xmlns:a16="http://schemas.microsoft.com/office/drawing/2014/main" val="20001"/>
                    </a:ext>
                  </a:extLst>
                </a:gridCol>
                <a:gridCol w="582613">
                  <a:extLst>
                    <a:ext uri="{9D8B030D-6E8A-4147-A177-3AD203B41FA5}">
                      <a16:colId xmlns:a16="http://schemas.microsoft.com/office/drawing/2014/main" val="20002"/>
                    </a:ext>
                  </a:extLst>
                </a:gridCol>
                <a:gridCol w="581025">
                  <a:extLst>
                    <a:ext uri="{9D8B030D-6E8A-4147-A177-3AD203B41FA5}">
                      <a16:colId xmlns:a16="http://schemas.microsoft.com/office/drawing/2014/main" val="20003"/>
                    </a:ext>
                  </a:extLst>
                </a:gridCol>
                <a:gridCol w="546100">
                  <a:extLst>
                    <a:ext uri="{9D8B030D-6E8A-4147-A177-3AD203B41FA5}">
                      <a16:colId xmlns:a16="http://schemas.microsoft.com/office/drawing/2014/main" val="20004"/>
                    </a:ext>
                  </a:extLst>
                </a:gridCol>
                <a:gridCol w="655637">
                  <a:extLst>
                    <a:ext uri="{9D8B030D-6E8A-4147-A177-3AD203B41FA5}">
                      <a16:colId xmlns:a16="http://schemas.microsoft.com/office/drawing/2014/main" val="20005"/>
                    </a:ext>
                  </a:extLst>
                </a:gridCol>
              </a:tblGrid>
              <a:tr h="404158">
                <a:tc>
                  <a:txBody>
                    <a:bodyPr/>
                    <a:lstStyle/>
                    <a:p>
                      <a:pPr marL="0" marR="0" lvl="0" indent="0" algn="ctr" defTabSz="914400" rtl="0" eaLnBrk="0" fontAlgn="base" latinLnBrk="0" hangingPunct="0">
                        <a:lnSpc>
                          <a:spcPct val="100000"/>
                        </a:lnSpc>
                        <a:spcBef>
                          <a:spcPct val="20000"/>
                        </a:spcBef>
                        <a:spcAft>
                          <a:spcPct val="0"/>
                        </a:spcAft>
                        <a:buClrTx/>
                        <a:buSzTx/>
                        <a:buFontTx/>
                        <a:buNone/>
                      </a:pPr>
                      <a:endParaRPr kumimoji="0" lang="zh-CN" altLang="en-US" sz="2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txBody>
                  <a:tcPr marT="49663" marB="4966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p>
                  </a:txBody>
                  <a:tcPr marT="49663" marB="49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p>
                  </a:txBody>
                  <a:tcPr marT="49663" marB="49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C</a:t>
                      </a:r>
                    </a:p>
                  </a:txBody>
                  <a:tcPr marT="49663" marB="49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D</a:t>
                      </a:r>
                    </a:p>
                  </a:txBody>
                  <a:tcPr marT="49663" marB="49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E</a:t>
                      </a:r>
                    </a:p>
                  </a:txBody>
                  <a:tcPr marT="49663" marB="4966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2125">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AD</a:t>
                      </a:r>
                    </a:p>
                  </a:txBody>
                  <a:tcPr marT="49663" marB="4966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a:t>
                      </a:r>
                    </a:p>
                  </a:txBody>
                  <a:tcPr marT="49663" marB="49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12</a:t>
                      </a:r>
                    </a:p>
                  </a:txBody>
                  <a:tcPr marT="49663" marB="49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13</a:t>
                      </a:r>
                    </a:p>
                  </a:txBody>
                  <a:tcPr marT="49663" marB="49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T="49663" marB="49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15</a:t>
                      </a:r>
                    </a:p>
                  </a:txBody>
                  <a:tcPr marT="49663" marB="4966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363849">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AB</a:t>
                      </a:r>
                    </a:p>
                  </a:txBody>
                  <a:tcPr marT="49663" marB="4966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a:t>
                      </a:r>
                    </a:p>
                  </a:txBody>
                  <a:tcPr marT="49663" marB="49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2</a:t>
                      </a:r>
                    </a:p>
                  </a:txBody>
                  <a:tcPr marT="49663" marB="49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23</a:t>
                      </a:r>
                    </a:p>
                  </a:txBody>
                  <a:tcPr marT="49663" marB="49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24</a:t>
                      </a:r>
                    </a:p>
                  </a:txBody>
                  <a:tcPr marT="49663" marB="49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25</a:t>
                      </a:r>
                    </a:p>
                  </a:txBody>
                  <a:tcPr marT="49663" marB="4966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2"/>
                  </a:ext>
                </a:extLst>
              </a:tr>
              <a:tr h="363849">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BE</a:t>
                      </a:r>
                    </a:p>
                  </a:txBody>
                  <a:tcPr marT="49663" marB="4966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31</a:t>
                      </a:r>
                    </a:p>
                  </a:txBody>
                  <a:tcPr marT="49663" marB="49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2</a:t>
                      </a:r>
                    </a:p>
                  </a:txBody>
                  <a:tcPr marT="49663" marB="49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33</a:t>
                      </a:r>
                    </a:p>
                  </a:txBody>
                  <a:tcPr marT="49663" marB="49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34</a:t>
                      </a:r>
                    </a:p>
                  </a:txBody>
                  <a:tcPr marT="49663" marB="49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5</a:t>
                      </a:r>
                    </a:p>
                  </a:txBody>
                  <a:tcPr marT="49663" marB="4966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3"/>
                  </a:ext>
                </a:extLst>
              </a:tr>
              <a:tr h="365573">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CDE</a:t>
                      </a:r>
                    </a:p>
                  </a:txBody>
                  <a:tcPr marT="49663" marB="4966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41</a:t>
                      </a:r>
                    </a:p>
                  </a:txBody>
                  <a:tcPr marT="49663" marB="49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42</a:t>
                      </a:r>
                    </a:p>
                  </a:txBody>
                  <a:tcPr marT="49663" marB="49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3</a:t>
                      </a:r>
                    </a:p>
                  </a:txBody>
                  <a:tcPr marT="49663" marB="49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T="49663" marB="49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5</a:t>
                      </a:r>
                    </a:p>
                  </a:txBody>
                  <a:tcPr marT="49663" marB="4966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4"/>
                  </a:ext>
                </a:extLst>
              </a:tr>
              <a:tr h="408983">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AE</a:t>
                      </a:r>
                    </a:p>
                  </a:txBody>
                  <a:tcPr marT="49663" marB="4966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a:t>
                      </a:r>
                    </a:p>
                  </a:txBody>
                  <a:tcPr marT="49663" marB="49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52</a:t>
                      </a:r>
                    </a:p>
                  </a:txBody>
                  <a:tcPr marT="49663" marB="49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53</a:t>
                      </a:r>
                    </a:p>
                  </a:txBody>
                  <a:tcPr marT="49663" marB="49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dirty="0">
                          <a:ln>
                            <a:noFill/>
                          </a:ln>
                          <a:solidFill>
                            <a:schemeClr val="tx1"/>
                          </a:solidFill>
                          <a:effectLst/>
                          <a:latin typeface="Times New Roman" panose="02020603050405020304" pitchFamily="18" charset="0"/>
                          <a:ea typeface="楷体_GB2312" pitchFamily="49" charset="-122"/>
                        </a:rPr>
                        <a:t>54</a:t>
                      </a:r>
                    </a:p>
                  </a:txBody>
                  <a:tcPr marT="49663" marB="49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dirty="0">
                          <a:ln>
                            <a:noFill/>
                          </a:ln>
                          <a:solidFill>
                            <a:schemeClr val="tx1"/>
                          </a:solidFill>
                          <a:effectLst/>
                          <a:latin typeface="Times New Roman" panose="02020603050405020304" pitchFamily="18" charset="0"/>
                          <a:ea typeface="楷体_GB2312" pitchFamily="49" charset="-122"/>
                        </a:rPr>
                        <a:t>5</a:t>
                      </a:r>
                    </a:p>
                  </a:txBody>
                  <a:tcPr marT="49663" marB="4966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15763" name="Text Box 62"/>
          <p:cNvSpPr txBox="1"/>
          <p:nvPr/>
        </p:nvSpPr>
        <p:spPr>
          <a:xfrm>
            <a:off x="179388" y="1125538"/>
            <a:ext cx="1462088" cy="396875"/>
          </a:xfrm>
          <a:prstGeom prst="rect">
            <a:avLst/>
          </a:prstGeom>
          <a:noFill/>
          <a:ln w="9525">
            <a:noFill/>
            <a:miter/>
          </a:ln>
        </p:spPr>
        <p:txBody>
          <a:bodyPr wrap="none">
            <a:spAutoFit/>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初始化矩阵</a:t>
            </a:r>
          </a:p>
        </p:txBody>
      </p:sp>
      <p:sp>
        <p:nvSpPr>
          <p:cNvPr id="450627" name="Rectangle 67"/>
          <p:cNvSpPr/>
          <p:nvPr/>
        </p:nvSpPr>
        <p:spPr>
          <a:xfrm>
            <a:off x="6373813" y="1054100"/>
            <a:ext cx="803275" cy="396875"/>
          </a:xfrm>
          <a:prstGeom prst="rect">
            <a:avLst/>
          </a:prstGeom>
          <a:noFill/>
          <a:ln w="9525">
            <a:noFill/>
            <a:miter/>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A</a:t>
            </a:r>
            <a:r>
              <a:rPr kumimoji="0" lang="en-US" altLang="zh-CN" sz="20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a:t>
            </a:r>
            <a:r>
              <a:rPr kumimoji="0" lang="en-US" altLang="zh-CN" sz="20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C</a:t>
            </a:r>
          </a:p>
        </p:txBody>
      </p:sp>
      <p:graphicFrame>
        <p:nvGraphicFramePr>
          <p:cNvPr id="450685" name="Group 125"/>
          <p:cNvGraphicFramePr>
            <a:graphicFrameLocks noGrp="1"/>
          </p:cNvGraphicFramePr>
          <p:nvPr/>
        </p:nvGraphicFramePr>
        <p:xfrm>
          <a:off x="4787900" y="1377950"/>
          <a:ext cx="4014788" cy="2514600"/>
        </p:xfrm>
        <a:graphic>
          <a:graphicData uri="http://schemas.openxmlformats.org/drawingml/2006/table">
            <a:tbl>
              <a:tblPr/>
              <a:tblGrid>
                <a:gridCol w="857182">
                  <a:extLst>
                    <a:ext uri="{9D8B030D-6E8A-4147-A177-3AD203B41FA5}">
                      <a16:colId xmlns:a16="http://schemas.microsoft.com/office/drawing/2014/main" val="20000"/>
                    </a:ext>
                  </a:extLst>
                </a:gridCol>
                <a:gridCol w="622886">
                  <a:extLst>
                    <a:ext uri="{9D8B030D-6E8A-4147-A177-3AD203B41FA5}">
                      <a16:colId xmlns:a16="http://schemas.microsoft.com/office/drawing/2014/main" val="20001"/>
                    </a:ext>
                  </a:extLst>
                </a:gridCol>
                <a:gridCol w="563835">
                  <a:extLst>
                    <a:ext uri="{9D8B030D-6E8A-4147-A177-3AD203B41FA5}">
                      <a16:colId xmlns:a16="http://schemas.microsoft.com/office/drawing/2014/main" val="20002"/>
                    </a:ext>
                  </a:extLst>
                </a:gridCol>
                <a:gridCol w="683206">
                  <a:extLst>
                    <a:ext uri="{9D8B030D-6E8A-4147-A177-3AD203B41FA5}">
                      <a16:colId xmlns:a16="http://schemas.microsoft.com/office/drawing/2014/main" val="20003"/>
                    </a:ext>
                  </a:extLst>
                </a:gridCol>
                <a:gridCol w="586059">
                  <a:extLst>
                    <a:ext uri="{9D8B030D-6E8A-4147-A177-3AD203B41FA5}">
                      <a16:colId xmlns:a16="http://schemas.microsoft.com/office/drawing/2014/main" val="20004"/>
                    </a:ext>
                  </a:extLst>
                </a:gridCol>
                <a:gridCol w="701620">
                  <a:extLst>
                    <a:ext uri="{9D8B030D-6E8A-4147-A177-3AD203B41FA5}">
                      <a16:colId xmlns:a16="http://schemas.microsoft.com/office/drawing/2014/main" val="20005"/>
                    </a:ext>
                  </a:extLst>
                </a:gridCol>
              </a:tblGrid>
              <a:tr h="431800">
                <a:tc>
                  <a:txBody>
                    <a:bodyPr/>
                    <a:lstStyle/>
                    <a:p>
                      <a:pPr marL="0" marR="0" lvl="0" indent="0" algn="ctr" defTabSz="914400" rtl="0" eaLnBrk="0" fontAlgn="base" latinLnBrk="0" hangingPunct="0">
                        <a:lnSpc>
                          <a:spcPct val="85000"/>
                        </a:lnSpc>
                        <a:spcBef>
                          <a:spcPct val="0"/>
                        </a:spcBef>
                        <a:spcAft>
                          <a:spcPct val="0"/>
                        </a:spcAft>
                        <a:buClrTx/>
                        <a:buSzTx/>
                        <a:buFontTx/>
                        <a:buNone/>
                      </a:pPr>
                      <a:endParaRPr kumimoji="0" lang="zh-CN" altLang="en-US" sz="23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91433" marR="91433" marT="52077" marB="5207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p>
                  </a:txBody>
                  <a:tcPr marL="91433" marR="91433" marT="52077" marB="520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p>
                  </a:txBody>
                  <a:tcPr marL="91433" marR="91433" marT="52077" marB="520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C</a:t>
                      </a:r>
                    </a:p>
                  </a:txBody>
                  <a:tcPr marL="91433" marR="91433" marT="52077" marB="520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D</a:t>
                      </a:r>
                    </a:p>
                  </a:txBody>
                  <a:tcPr marL="91433" marR="91433" marT="52077" marB="520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E</a:t>
                      </a:r>
                    </a:p>
                  </a:txBody>
                  <a:tcPr marL="91433" marR="91433" marT="52077" marB="5207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6560">
                <a:tc>
                  <a:txBody>
                    <a:bodyPr/>
                    <a:lstStyle/>
                    <a:p>
                      <a:pPr marL="0" marR="0" lvl="0" indent="0" algn="ctr" defTabSz="914400" rtl="0" eaLnBrk="0" fontAlgn="base" latinLnBrk="0" hangingPunct="0">
                        <a:lnSpc>
                          <a:spcPct val="8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AD</a:t>
                      </a:r>
                    </a:p>
                  </a:txBody>
                  <a:tcPr marL="91433" marR="91433" marT="52077" marB="5207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8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a:t>
                      </a:r>
                    </a:p>
                  </a:txBody>
                  <a:tcPr marL="91433" marR="91433" marT="52077" marB="520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8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12</a:t>
                      </a:r>
                    </a:p>
                  </a:txBody>
                  <a:tcPr marL="91433" marR="91433" marT="52077" marB="520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8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13</a:t>
                      </a:r>
                    </a:p>
                  </a:txBody>
                  <a:tcPr marL="91433" marR="91433" marT="52077" marB="520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8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L="91433" marR="91433" marT="52077" marB="520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8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15</a:t>
                      </a:r>
                    </a:p>
                  </a:txBody>
                  <a:tcPr marL="91433" marR="91433" marT="52077" marB="5207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416560">
                <a:tc>
                  <a:txBody>
                    <a:bodyPr/>
                    <a:lstStyle/>
                    <a:p>
                      <a:pPr marL="0" marR="0" lvl="0" indent="0" algn="ctr" defTabSz="914400" rtl="0" eaLnBrk="0" fontAlgn="base" latinLnBrk="0" hangingPunct="0">
                        <a:lnSpc>
                          <a:spcPct val="8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AB</a:t>
                      </a:r>
                    </a:p>
                  </a:txBody>
                  <a:tcPr marL="91433" marR="91433" marT="52077" marB="5207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a:t>
                      </a:r>
                    </a:p>
                  </a:txBody>
                  <a:tcPr marL="91433" marR="91433" marT="52077" marB="520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2</a:t>
                      </a:r>
                    </a:p>
                  </a:txBody>
                  <a:tcPr marL="91433" marR="91433" marT="52077" marB="520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13</a:t>
                      </a:r>
                    </a:p>
                  </a:txBody>
                  <a:tcPr marL="91433" marR="91433" marT="52077" marB="520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24</a:t>
                      </a:r>
                    </a:p>
                  </a:txBody>
                  <a:tcPr marL="91433" marR="91433" marT="52077" marB="520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25</a:t>
                      </a:r>
                    </a:p>
                  </a:txBody>
                  <a:tcPr marL="91433" marR="91433" marT="52077" marB="5207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2"/>
                  </a:ext>
                </a:extLst>
              </a:tr>
              <a:tr h="416560">
                <a:tc>
                  <a:txBody>
                    <a:bodyPr/>
                    <a:lstStyle/>
                    <a:p>
                      <a:pPr marL="0" marR="0" lvl="0" indent="0" algn="ctr" defTabSz="914400" rtl="0" eaLnBrk="0" fontAlgn="base" latinLnBrk="0" hangingPunct="0">
                        <a:lnSpc>
                          <a:spcPct val="8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BE</a:t>
                      </a:r>
                    </a:p>
                  </a:txBody>
                  <a:tcPr marL="91433" marR="91433" marT="52077" marB="5207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31</a:t>
                      </a:r>
                    </a:p>
                  </a:txBody>
                  <a:tcPr marL="91433" marR="91433" marT="52077" marB="520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2</a:t>
                      </a:r>
                    </a:p>
                  </a:txBody>
                  <a:tcPr marL="91433" marR="91433" marT="52077" marB="520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33</a:t>
                      </a:r>
                    </a:p>
                  </a:txBody>
                  <a:tcPr marL="91433" marR="91433" marT="52077" marB="520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34</a:t>
                      </a:r>
                    </a:p>
                  </a:txBody>
                  <a:tcPr marL="91433" marR="91433" marT="52077" marB="520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5</a:t>
                      </a:r>
                    </a:p>
                  </a:txBody>
                  <a:tcPr marL="91433" marR="91433" marT="52077" marB="5207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3"/>
                  </a:ext>
                </a:extLst>
              </a:tr>
              <a:tr h="416560">
                <a:tc>
                  <a:txBody>
                    <a:bodyPr/>
                    <a:lstStyle/>
                    <a:p>
                      <a:pPr marL="0" marR="0" lvl="0" indent="0" algn="ctr" defTabSz="914400" rtl="0" eaLnBrk="0" fontAlgn="base" latinLnBrk="0" hangingPunct="0">
                        <a:lnSpc>
                          <a:spcPct val="8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CDE</a:t>
                      </a:r>
                    </a:p>
                  </a:txBody>
                  <a:tcPr marL="91433" marR="91433" marT="52077" marB="5207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41</a:t>
                      </a:r>
                    </a:p>
                  </a:txBody>
                  <a:tcPr marL="91433" marR="91433" marT="52077" marB="520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42</a:t>
                      </a:r>
                    </a:p>
                  </a:txBody>
                  <a:tcPr marL="91433" marR="91433" marT="52077" marB="520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3</a:t>
                      </a:r>
                    </a:p>
                  </a:txBody>
                  <a:tcPr marL="91433" marR="91433" marT="52077" marB="520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L="91433" marR="91433" marT="52077" marB="520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5</a:t>
                      </a:r>
                    </a:p>
                  </a:txBody>
                  <a:tcPr marL="91433" marR="91433" marT="52077" marB="5207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4"/>
                  </a:ext>
                </a:extLst>
              </a:tr>
              <a:tr h="416560">
                <a:tc>
                  <a:txBody>
                    <a:bodyPr/>
                    <a:lstStyle/>
                    <a:p>
                      <a:pPr marL="0" marR="0" lvl="0" indent="0" algn="ctr" defTabSz="914400" rtl="0" eaLnBrk="0" fontAlgn="base" latinLnBrk="0" hangingPunct="0">
                        <a:lnSpc>
                          <a:spcPct val="8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AE</a:t>
                      </a:r>
                    </a:p>
                  </a:txBody>
                  <a:tcPr marL="91433" marR="91433" marT="52077" marB="5207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a:t>
                      </a:r>
                    </a:p>
                  </a:txBody>
                  <a:tcPr marL="91433" marR="91433" marT="52077" marB="520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52</a:t>
                      </a:r>
                    </a:p>
                  </a:txBody>
                  <a:tcPr marL="91433" marR="91433" marT="52077" marB="520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13</a:t>
                      </a:r>
                    </a:p>
                  </a:txBody>
                  <a:tcPr marL="91433" marR="91433" marT="52077" marB="520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54</a:t>
                      </a:r>
                    </a:p>
                  </a:txBody>
                  <a:tcPr marL="91433" marR="91433" marT="52077" marB="520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5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dirty="0">
                          <a:ln>
                            <a:noFill/>
                          </a:ln>
                          <a:solidFill>
                            <a:schemeClr val="tx1"/>
                          </a:solidFill>
                          <a:effectLst/>
                          <a:latin typeface="Times New Roman" panose="02020603050405020304" pitchFamily="18" charset="0"/>
                          <a:ea typeface="楷体_GB2312" pitchFamily="49" charset="-122"/>
                        </a:rPr>
                        <a:t>5</a:t>
                      </a:r>
                    </a:p>
                  </a:txBody>
                  <a:tcPr marL="91433" marR="91433" marT="52077" marB="5207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450677" name="Oval 117"/>
          <p:cNvSpPr/>
          <p:nvPr/>
        </p:nvSpPr>
        <p:spPr>
          <a:xfrm>
            <a:off x="6948488" y="2159000"/>
            <a:ext cx="457200" cy="457200"/>
          </a:xfrm>
          <a:prstGeom prst="ellipse">
            <a:avLst/>
          </a:prstGeom>
          <a:noFill/>
          <a:ln w="28575" cap="flat" cmpd="sng">
            <a:solidFill>
              <a:srgbClr val="CC0000"/>
            </a:solidFill>
            <a:prstDash val="solid"/>
            <a:headEnd type="none" w="med" len="med"/>
            <a:tailEnd type="none" w="med" len="med"/>
          </a:ln>
        </p:spPr>
        <p:txBody>
          <a:bodyPr wrap="none" anchor="ct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sp>
        <p:nvSpPr>
          <p:cNvPr id="450678" name="Oval 118"/>
          <p:cNvSpPr/>
          <p:nvPr/>
        </p:nvSpPr>
        <p:spPr>
          <a:xfrm>
            <a:off x="6948488" y="3403600"/>
            <a:ext cx="457200" cy="457200"/>
          </a:xfrm>
          <a:prstGeom prst="ellipse">
            <a:avLst/>
          </a:prstGeom>
          <a:noFill/>
          <a:ln w="28575" cap="flat" cmpd="sng">
            <a:solidFill>
              <a:srgbClr val="CC0000"/>
            </a:solidFill>
            <a:prstDash val="solid"/>
            <a:headEnd type="none" w="med" len="med"/>
            <a:tailEnd type="none" w="med" len="med"/>
          </a:ln>
        </p:spPr>
        <p:txBody>
          <a:bodyPr wrap="none" anchor="ct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sp>
        <p:nvSpPr>
          <p:cNvPr id="450737" name="Rectangle 177"/>
          <p:cNvSpPr/>
          <p:nvPr/>
        </p:nvSpPr>
        <p:spPr>
          <a:xfrm>
            <a:off x="1474788" y="3933825"/>
            <a:ext cx="1008063" cy="393700"/>
          </a:xfrm>
          <a:prstGeom prst="rect">
            <a:avLst/>
          </a:prstGeom>
          <a:solidFill>
            <a:schemeClr val="bg1"/>
          </a:solidFill>
          <a:ln w="9525">
            <a:noFill/>
            <a:miter/>
          </a:ln>
        </p:spPr>
        <p:txBody>
          <a:bodyPr>
            <a:spAutoFit/>
          </a:bodyPr>
          <a:lstStyle/>
          <a:p>
            <a:pPr marL="0" marR="0" lvl="0" indent="0" algn="l" defTabSz="914400" rtl="0" eaLnBrk="1" fontAlgn="base" latinLnBrk="0" hangingPunct="1">
              <a:lnSpc>
                <a:spcPct val="90000"/>
              </a:lnSpc>
              <a:spcBef>
                <a:spcPct val="0"/>
              </a:spcBef>
              <a:spcAft>
                <a:spcPct val="0"/>
              </a:spcAft>
              <a:buClrTx/>
              <a:buSzTx/>
              <a:buFontTx/>
              <a:buNone/>
              <a:defRPr/>
            </a:pPr>
            <a:r>
              <a:rPr kumimoji="0" lang="en-US" altLang="zh-CN" sz="20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B</a:t>
            </a:r>
            <a:r>
              <a:rPr kumimoji="0" lang="en-US" altLang="zh-CN" sz="20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a:t>
            </a:r>
            <a:r>
              <a:rPr kumimoji="0" lang="en-US" altLang="zh-CN" sz="20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C</a:t>
            </a:r>
          </a:p>
        </p:txBody>
      </p:sp>
      <p:graphicFrame>
        <p:nvGraphicFramePr>
          <p:cNvPr id="450792" name="Group 232"/>
          <p:cNvGraphicFramePr>
            <a:graphicFrameLocks noGrp="1"/>
          </p:cNvGraphicFramePr>
          <p:nvPr/>
        </p:nvGraphicFramePr>
        <p:xfrm>
          <a:off x="250825" y="4294188"/>
          <a:ext cx="3927475" cy="2381250"/>
        </p:xfrm>
        <a:graphic>
          <a:graphicData uri="http://schemas.openxmlformats.org/drawingml/2006/table">
            <a:tbl>
              <a:tblPr/>
              <a:tblGrid>
                <a:gridCol w="863600">
                  <a:extLst>
                    <a:ext uri="{9D8B030D-6E8A-4147-A177-3AD203B41FA5}">
                      <a16:colId xmlns:a16="http://schemas.microsoft.com/office/drawing/2014/main" val="20000"/>
                    </a:ext>
                  </a:extLst>
                </a:gridCol>
                <a:gridCol w="5842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574675">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tblGrid>
              <a:tr h="434973">
                <a:tc>
                  <a:txBody>
                    <a:bodyPr/>
                    <a:lstStyle/>
                    <a:p>
                      <a:pPr marL="0" marR="0" lvl="0" indent="0" algn="ctr" defTabSz="914400" rtl="0" eaLnBrk="0" fontAlgn="base" latinLnBrk="0" hangingPunct="0">
                        <a:lnSpc>
                          <a:spcPct val="8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txBody>
                  <a:tcPr marT="53080" marB="530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p>
                  </a:txBody>
                  <a:tcPr marT="53080" marB="530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p>
                  </a:txBody>
                  <a:tcPr marT="53080" marB="530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C</a:t>
                      </a:r>
                    </a:p>
                  </a:txBody>
                  <a:tcPr marT="53080" marB="530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D</a:t>
                      </a:r>
                    </a:p>
                  </a:txBody>
                  <a:tcPr marT="53080" marB="530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E</a:t>
                      </a:r>
                    </a:p>
                  </a:txBody>
                  <a:tcPr marT="53080" marB="530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89255">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AD</a:t>
                      </a:r>
                    </a:p>
                  </a:txBody>
                  <a:tcPr marT="53080" marB="530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a:t>
                      </a:r>
                    </a:p>
                  </a:txBody>
                  <a:tcPr marT="53080" marB="530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12</a:t>
                      </a:r>
                    </a:p>
                  </a:txBody>
                  <a:tcPr marT="53080" marB="530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13</a:t>
                      </a:r>
                    </a:p>
                  </a:txBody>
                  <a:tcPr marT="53080" marB="530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T="53080" marB="530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15</a:t>
                      </a:r>
                    </a:p>
                  </a:txBody>
                  <a:tcPr marT="53080" marB="530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extLst>
                  <a:ext uri="{0D108BD9-81ED-4DB2-BD59-A6C34878D82A}">
                    <a16:rowId xmlns:a16="http://schemas.microsoft.com/office/drawing/2014/main" val="10001"/>
                  </a:ext>
                </a:extLst>
              </a:tr>
              <a:tr h="389255">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AB</a:t>
                      </a:r>
                    </a:p>
                  </a:txBody>
                  <a:tcPr marT="53080" marB="530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a:t>
                      </a:r>
                    </a:p>
                  </a:txBody>
                  <a:tcPr marT="53080" marB="530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2</a:t>
                      </a:r>
                    </a:p>
                  </a:txBody>
                  <a:tcPr marT="53080" marB="530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dirty="0">
                          <a:ln>
                            <a:noFill/>
                          </a:ln>
                          <a:solidFill>
                            <a:schemeClr val="tx1"/>
                          </a:solidFill>
                          <a:effectLst/>
                          <a:latin typeface="Times New Roman" panose="02020603050405020304" pitchFamily="18" charset="0"/>
                          <a:ea typeface="楷体_GB2312" pitchFamily="49" charset="-122"/>
                        </a:rPr>
                        <a:t>13</a:t>
                      </a:r>
                    </a:p>
                  </a:txBody>
                  <a:tcPr marT="53080" marB="530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24</a:t>
                      </a:r>
                    </a:p>
                  </a:txBody>
                  <a:tcPr marT="53080" marB="530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25</a:t>
                      </a:r>
                    </a:p>
                  </a:txBody>
                  <a:tcPr marT="53080" marB="530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extLst>
                  <a:ext uri="{0D108BD9-81ED-4DB2-BD59-A6C34878D82A}">
                    <a16:rowId xmlns:a16="http://schemas.microsoft.com/office/drawing/2014/main" val="10002"/>
                  </a:ext>
                </a:extLst>
              </a:tr>
              <a:tr h="389255">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BE</a:t>
                      </a:r>
                    </a:p>
                  </a:txBody>
                  <a:tcPr marT="53080" marB="530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31</a:t>
                      </a:r>
                    </a:p>
                  </a:txBody>
                  <a:tcPr marT="53080" marB="530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2</a:t>
                      </a:r>
                    </a:p>
                  </a:txBody>
                  <a:tcPr marT="53080" marB="530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13</a:t>
                      </a:r>
                    </a:p>
                  </a:txBody>
                  <a:tcPr marT="53080" marB="530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34</a:t>
                      </a:r>
                    </a:p>
                  </a:txBody>
                  <a:tcPr marT="53080" marB="530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5</a:t>
                      </a:r>
                    </a:p>
                  </a:txBody>
                  <a:tcPr marT="53080" marB="530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extLst>
                  <a:ext uri="{0D108BD9-81ED-4DB2-BD59-A6C34878D82A}">
                    <a16:rowId xmlns:a16="http://schemas.microsoft.com/office/drawing/2014/main" val="10003"/>
                  </a:ext>
                </a:extLst>
              </a:tr>
              <a:tr h="389255">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CDE</a:t>
                      </a:r>
                    </a:p>
                  </a:txBody>
                  <a:tcPr marT="53080" marB="530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41</a:t>
                      </a:r>
                    </a:p>
                  </a:txBody>
                  <a:tcPr marT="53080" marB="530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42</a:t>
                      </a:r>
                    </a:p>
                  </a:txBody>
                  <a:tcPr marT="53080" marB="530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3</a:t>
                      </a:r>
                    </a:p>
                  </a:txBody>
                  <a:tcPr marT="53080" marB="530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T="53080" marB="530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5</a:t>
                      </a:r>
                    </a:p>
                  </a:txBody>
                  <a:tcPr marT="53080" marB="530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extLst>
                  <a:ext uri="{0D108BD9-81ED-4DB2-BD59-A6C34878D82A}">
                    <a16:rowId xmlns:a16="http://schemas.microsoft.com/office/drawing/2014/main" val="10004"/>
                  </a:ext>
                </a:extLst>
              </a:tr>
              <a:tr h="389255">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AE</a:t>
                      </a:r>
                    </a:p>
                  </a:txBody>
                  <a:tcPr marT="53080" marB="530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a:t>
                      </a:r>
                    </a:p>
                  </a:txBody>
                  <a:tcPr marT="53080" marB="530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32</a:t>
                      </a:r>
                    </a:p>
                  </a:txBody>
                  <a:tcPr marT="53080" marB="530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13</a:t>
                      </a:r>
                    </a:p>
                  </a:txBody>
                  <a:tcPr marT="53080" marB="530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54</a:t>
                      </a:r>
                    </a:p>
                  </a:txBody>
                  <a:tcPr marT="53080" marB="530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5</a:t>
                      </a:r>
                    </a:p>
                  </a:txBody>
                  <a:tcPr marT="53080" marB="530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sp>
        <p:nvSpPr>
          <p:cNvPr id="450787" name="Oval 227"/>
          <p:cNvSpPr/>
          <p:nvPr/>
        </p:nvSpPr>
        <p:spPr>
          <a:xfrm>
            <a:off x="2386013" y="5419725"/>
            <a:ext cx="457200" cy="457200"/>
          </a:xfrm>
          <a:prstGeom prst="ellipse">
            <a:avLst/>
          </a:prstGeom>
          <a:noFill/>
          <a:ln w="28575" cap="flat" cmpd="sng">
            <a:solidFill>
              <a:srgbClr val="CC0000"/>
            </a:solidFill>
            <a:prstDash val="solid"/>
            <a:headEnd type="none" w="med" len="med"/>
            <a:tailEnd type="none" w="med" len="me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2000" b="0" i="0" u="none" strike="noStrike" kern="1200" cap="none" spc="0" normalizeH="0" baseline="-2500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endParaRPr>
          </a:p>
        </p:txBody>
      </p:sp>
      <p:sp>
        <p:nvSpPr>
          <p:cNvPr id="450793" name="Rectangle 233"/>
          <p:cNvSpPr/>
          <p:nvPr/>
        </p:nvSpPr>
        <p:spPr>
          <a:xfrm>
            <a:off x="6515100" y="3886200"/>
            <a:ext cx="803275" cy="336550"/>
          </a:xfrm>
          <a:prstGeom prst="rect">
            <a:avLst/>
          </a:prstGeom>
          <a:noFill/>
          <a:ln w="9525">
            <a:noFill/>
            <a:miter/>
          </a:ln>
        </p:spPr>
        <p:txBody>
          <a:bodyPr wrap="none">
            <a:spAutoFit/>
          </a:bodyPr>
          <a:lstStyle/>
          <a:p>
            <a:pPr marL="0" marR="0" lvl="0" indent="0" algn="l" defTabSz="914400" rtl="0" eaLnBrk="1" fontAlgn="base" latinLnBrk="0" hangingPunct="1">
              <a:lnSpc>
                <a:spcPct val="80000"/>
              </a:lnSpc>
              <a:spcBef>
                <a:spcPct val="0"/>
              </a:spcBef>
              <a:spcAft>
                <a:spcPct val="0"/>
              </a:spcAft>
              <a:buClrTx/>
              <a:buSzTx/>
              <a:buFontTx/>
              <a:buNone/>
              <a:defRPr/>
            </a:pPr>
            <a:r>
              <a:rPr kumimoji="0" lang="en-US" altLang="zh-CN" sz="20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C</a:t>
            </a:r>
            <a:r>
              <a:rPr kumimoji="0" lang="en-US" altLang="zh-CN" sz="20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D</a:t>
            </a:r>
          </a:p>
        </p:txBody>
      </p:sp>
      <p:graphicFrame>
        <p:nvGraphicFramePr>
          <p:cNvPr id="450848" name="Group 288"/>
          <p:cNvGraphicFramePr>
            <a:graphicFrameLocks noGrp="1"/>
          </p:cNvGraphicFramePr>
          <p:nvPr/>
        </p:nvGraphicFramePr>
        <p:xfrm>
          <a:off x="4872038" y="4265613"/>
          <a:ext cx="3886200" cy="2400300"/>
        </p:xfrm>
        <a:graphic>
          <a:graphicData uri="http://schemas.openxmlformats.org/drawingml/2006/table">
            <a:tbl>
              <a:tblPr/>
              <a:tblGrid>
                <a:gridCol w="8382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tblGrid>
              <a:tr h="396514">
                <a:tc>
                  <a:txBody>
                    <a:bodyPr/>
                    <a:lstStyle/>
                    <a:p>
                      <a:pPr marL="0" marR="0" lvl="0" indent="0" algn="ctr" defTabSz="914400" rtl="0" eaLnBrk="0" fontAlgn="base" latinLnBrk="0" hangingPunct="0">
                        <a:lnSpc>
                          <a:spcPct val="8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T="54049" marB="540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p>
                  </a:txBody>
                  <a:tcPr marT="54049" marB="540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p>
                  </a:txBody>
                  <a:tcPr marT="54049" marB="540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C</a:t>
                      </a:r>
                    </a:p>
                  </a:txBody>
                  <a:tcPr marT="54049" marB="540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D</a:t>
                      </a:r>
                    </a:p>
                  </a:txBody>
                  <a:tcPr marT="54049" marB="540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E</a:t>
                      </a:r>
                    </a:p>
                  </a:txBody>
                  <a:tcPr marT="54049" marB="540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514">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AD</a:t>
                      </a:r>
                    </a:p>
                  </a:txBody>
                  <a:tcPr marT="54049" marB="540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a:t>
                      </a:r>
                    </a:p>
                  </a:txBody>
                  <a:tcPr marT="54049" marB="540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12</a:t>
                      </a:r>
                    </a:p>
                  </a:txBody>
                  <a:tcPr marT="54049" marB="540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13</a:t>
                      </a:r>
                    </a:p>
                  </a:txBody>
                  <a:tcPr marT="54049" marB="540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T="54049" marB="540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15</a:t>
                      </a:r>
                    </a:p>
                  </a:txBody>
                  <a:tcPr marT="54049" marB="540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417729">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AB</a:t>
                      </a:r>
                    </a:p>
                  </a:txBody>
                  <a:tcPr marT="54049" marB="540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a:t>
                      </a:r>
                    </a:p>
                  </a:txBody>
                  <a:tcPr marT="54049" marB="540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2</a:t>
                      </a:r>
                    </a:p>
                  </a:txBody>
                  <a:tcPr marT="54049" marB="540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13</a:t>
                      </a:r>
                    </a:p>
                  </a:txBody>
                  <a:tcPr marT="54049" marB="540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T="54049" marB="540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25</a:t>
                      </a:r>
                    </a:p>
                  </a:txBody>
                  <a:tcPr marT="54049" marB="540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2"/>
                  </a:ext>
                </a:extLst>
              </a:tr>
              <a:tr h="396514">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BE</a:t>
                      </a:r>
                    </a:p>
                  </a:txBody>
                  <a:tcPr marT="54049" marB="540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31</a:t>
                      </a:r>
                    </a:p>
                  </a:txBody>
                  <a:tcPr marT="54049" marB="540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2</a:t>
                      </a:r>
                    </a:p>
                  </a:txBody>
                  <a:tcPr marT="54049" marB="540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13</a:t>
                      </a:r>
                    </a:p>
                  </a:txBody>
                  <a:tcPr marT="54049" marB="540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T="54049" marB="540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5</a:t>
                      </a:r>
                    </a:p>
                  </a:txBody>
                  <a:tcPr marT="54049" marB="540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3"/>
                  </a:ext>
                </a:extLst>
              </a:tr>
              <a:tr h="396514">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CDE</a:t>
                      </a:r>
                    </a:p>
                  </a:txBody>
                  <a:tcPr marT="54049" marB="540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41</a:t>
                      </a:r>
                    </a:p>
                  </a:txBody>
                  <a:tcPr marT="54049" marB="540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42</a:t>
                      </a:r>
                    </a:p>
                  </a:txBody>
                  <a:tcPr marT="54049" marB="540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3</a:t>
                      </a:r>
                    </a:p>
                  </a:txBody>
                  <a:tcPr marT="54049" marB="540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T="54049" marB="540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5</a:t>
                      </a:r>
                    </a:p>
                  </a:txBody>
                  <a:tcPr marT="54049" marB="540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4"/>
                  </a:ext>
                </a:extLst>
              </a:tr>
              <a:tr h="396514">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AE</a:t>
                      </a:r>
                    </a:p>
                  </a:txBody>
                  <a:tcPr marT="54049" marB="540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a:t>
                      </a:r>
                    </a:p>
                  </a:txBody>
                  <a:tcPr marT="54049" marB="540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32</a:t>
                      </a:r>
                    </a:p>
                  </a:txBody>
                  <a:tcPr marT="54049" marB="540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13</a:t>
                      </a:r>
                    </a:p>
                  </a:txBody>
                  <a:tcPr marT="54049" marB="540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T="54049" marB="540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dirty="0">
                          <a:ln>
                            <a:noFill/>
                          </a:ln>
                          <a:solidFill>
                            <a:schemeClr val="tx1"/>
                          </a:solidFill>
                          <a:effectLst/>
                          <a:latin typeface="Times New Roman" panose="02020603050405020304" pitchFamily="18" charset="0"/>
                          <a:ea typeface="楷体_GB2312" pitchFamily="49" charset="-122"/>
                        </a:rPr>
                        <a:t>5</a:t>
                      </a:r>
                    </a:p>
                  </a:txBody>
                  <a:tcPr marT="54049" marB="540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450843" name="Oval 283"/>
          <p:cNvSpPr/>
          <p:nvPr/>
        </p:nvSpPr>
        <p:spPr>
          <a:xfrm>
            <a:off x="7596188" y="4725988"/>
            <a:ext cx="457200" cy="457200"/>
          </a:xfrm>
          <a:prstGeom prst="ellipse">
            <a:avLst/>
          </a:prstGeom>
          <a:noFill/>
          <a:ln w="28575" cap="flat" cmpd="sng">
            <a:solidFill>
              <a:srgbClr val="CC0000"/>
            </a:solidFill>
            <a:prstDash val="solid"/>
            <a:headEnd type="none" w="med" len="med"/>
            <a:tailEnd type="none" w="med" len="med"/>
          </a:ln>
        </p:spPr>
        <p:txBody>
          <a:bodyPr wrap="none" anchor="ct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sp>
        <p:nvSpPr>
          <p:cNvPr id="450844" name="Oval 284"/>
          <p:cNvSpPr/>
          <p:nvPr/>
        </p:nvSpPr>
        <p:spPr>
          <a:xfrm>
            <a:off x="7596188" y="5013325"/>
            <a:ext cx="457200" cy="457200"/>
          </a:xfrm>
          <a:prstGeom prst="ellipse">
            <a:avLst/>
          </a:prstGeom>
          <a:noFill/>
          <a:ln w="28575" cap="flat" cmpd="sng">
            <a:solidFill>
              <a:srgbClr val="CC0000"/>
            </a:solidFill>
            <a:prstDash val="solid"/>
            <a:headEnd type="none" w="med" len="med"/>
            <a:tailEnd type="none" w="med" len="med"/>
          </a:ln>
        </p:spPr>
        <p:txBody>
          <a:bodyPr wrap="none" anchor="ct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sp>
        <p:nvSpPr>
          <p:cNvPr id="450845" name="Oval 285"/>
          <p:cNvSpPr/>
          <p:nvPr/>
        </p:nvSpPr>
        <p:spPr>
          <a:xfrm>
            <a:off x="7596188" y="6284913"/>
            <a:ext cx="457200" cy="457200"/>
          </a:xfrm>
          <a:prstGeom prst="ellipse">
            <a:avLst/>
          </a:prstGeom>
          <a:noFill/>
          <a:ln w="28575" cap="flat" cmpd="sng">
            <a:solidFill>
              <a:srgbClr val="CC0000"/>
            </a:solidFill>
            <a:prstDash val="solid"/>
            <a:headEnd type="none" w="med" len="med"/>
            <a:tailEnd type="none" w="med" len="med"/>
          </a:ln>
        </p:spPr>
        <p:txBody>
          <a:bodyPr wrap="none" anchor="ct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sp>
        <p:nvSpPr>
          <p:cNvPr id="18" name="Oval 117"/>
          <p:cNvSpPr/>
          <p:nvPr/>
        </p:nvSpPr>
        <p:spPr>
          <a:xfrm>
            <a:off x="6948488" y="1844675"/>
            <a:ext cx="457200" cy="457200"/>
          </a:xfrm>
          <a:prstGeom prst="ellipse">
            <a:avLst/>
          </a:prstGeom>
          <a:noFill/>
          <a:ln w="28575" cap="flat" cmpd="sng">
            <a:solidFill>
              <a:srgbClr val="CC0000"/>
            </a:solidFill>
            <a:prstDash val="solid"/>
            <a:headEnd type="none" w="med" len="med"/>
            <a:tailEnd type="none" w="med" len="med"/>
          </a:ln>
        </p:spPr>
        <p:txBody>
          <a:bodyPr wrap="none" anchor="ct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sp>
        <p:nvSpPr>
          <p:cNvPr id="19" name="Oval 227"/>
          <p:cNvSpPr/>
          <p:nvPr/>
        </p:nvSpPr>
        <p:spPr>
          <a:xfrm>
            <a:off x="2386013" y="5084763"/>
            <a:ext cx="457200" cy="457200"/>
          </a:xfrm>
          <a:prstGeom prst="ellipse">
            <a:avLst/>
          </a:prstGeom>
          <a:noFill/>
          <a:ln w="28575" cap="flat" cmpd="sng">
            <a:solidFill>
              <a:srgbClr val="CC0000"/>
            </a:solidFill>
            <a:prstDash val="solid"/>
            <a:headEnd type="none" w="med" len="med"/>
            <a:tailEnd type="none" w="med" len="me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2000" b="0" i="0" u="none" strike="noStrike" kern="1200" cap="none" spc="0" normalizeH="0" baseline="-2500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0627"/>
                                        </p:tgtEl>
                                        <p:attrNameLst>
                                          <p:attrName>style.visibility</p:attrName>
                                        </p:attrNameLst>
                                      </p:cBhvr>
                                      <p:to>
                                        <p:strVal val="visible"/>
                                      </p:to>
                                    </p:set>
                                    <p:animEffect transition="in" filter="blinds(horizontal)">
                                      <p:cBhvr>
                                        <p:cTn id="7" dur="500"/>
                                        <p:tgtEl>
                                          <p:spTgt spid="450627"/>
                                        </p:tgtEl>
                                      </p:cBhvr>
                                    </p:animEffect>
                                  </p:childTnLst>
                                </p:cTn>
                              </p:par>
                              <p:par>
                                <p:cTn id="8" presetID="3" presetClass="entr" presetSubtype="10" fill="hold" nodeType="withEffect">
                                  <p:stCondLst>
                                    <p:cond delay="0"/>
                                  </p:stCondLst>
                                  <p:childTnLst>
                                    <p:set>
                                      <p:cBhvr>
                                        <p:cTn id="9" dur="1" fill="hold">
                                          <p:stCondLst>
                                            <p:cond delay="0"/>
                                          </p:stCondLst>
                                        </p:cTn>
                                        <p:tgtEl>
                                          <p:spTgt spid="450685"/>
                                        </p:tgtEl>
                                        <p:attrNameLst>
                                          <p:attrName>style.visibility</p:attrName>
                                        </p:attrNameLst>
                                      </p:cBhvr>
                                      <p:to>
                                        <p:strVal val="visible"/>
                                      </p:to>
                                    </p:set>
                                    <p:animEffect transition="in" filter="blinds(horizontal)">
                                      <p:cBhvr>
                                        <p:cTn id="10" dur="500"/>
                                        <p:tgtEl>
                                          <p:spTgt spid="45068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blinds(horizontal)">
                                      <p:cBhvr>
                                        <p:cTn id="13" dur="500"/>
                                        <p:tgtEl>
                                          <p:spTgt spid="18"/>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450677"/>
                                        </p:tgtEl>
                                        <p:attrNameLst>
                                          <p:attrName>style.visibility</p:attrName>
                                        </p:attrNameLst>
                                      </p:cBhvr>
                                      <p:to>
                                        <p:strVal val="visible"/>
                                      </p:to>
                                    </p:set>
                                    <p:animEffect transition="in" filter="blinds(horizontal)">
                                      <p:cBhvr>
                                        <p:cTn id="16" dur="500"/>
                                        <p:tgtEl>
                                          <p:spTgt spid="450677"/>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450678"/>
                                        </p:tgtEl>
                                        <p:attrNameLst>
                                          <p:attrName>style.visibility</p:attrName>
                                        </p:attrNameLst>
                                      </p:cBhvr>
                                      <p:to>
                                        <p:strVal val="visible"/>
                                      </p:to>
                                    </p:set>
                                    <p:animEffect transition="in" filter="blinds(horizontal)">
                                      <p:cBhvr>
                                        <p:cTn id="19" dur="500"/>
                                        <p:tgtEl>
                                          <p:spTgt spid="450678"/>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450737"/>
                                        </p:tgtEl>
                                        <p:attrNameLst>
                                          <p:attrName>style.visibility</p:attrName>
                                        </p:attrNameLst>
                                      </p:cBhvr>
                                      <p:to>
                                        <p:strVal val="visible"/>
                                      </p:to>
                                    </p:set>
                                    <p:animEffect transition="in" filter="blinds(horizontal)">
                                      <p:cBhvr>
                                        <p:cTn id="24" dur="500"/>
                                        <p:tgtEl>
                                          <p:spTgt spid="450737"/>
                                        </p:tgtEl>
                                      </p:cBhvr>
                                    </p:animEffect>
                                  </p:childTnLst>
                                </p:cTn>
                              </p:par>
                              <p:par>
                                <p:cTn id="25" presetID="3" presetClass="entr" presetSubtype="10" fill="hold" nodeType="withEffect">
                                  <p:stCondLst>
                                    <p:cond delay="0"/>
                                  </p:stCondLst>
                                  <p:childTnLst>
                                    <p:set>
                                      <p:cBhvr>
                                        <p:cTn id="26" dur="1" fill="hold">
                                          <p:stCondLst>
                                            <p:cond delay="0"/>
                                          </p:stCondLst>
                                        </p:cTn>
                                        <p:tgtEl>
                                          <p:spTgt spid="450792"/>
                                        </p:tgtEl>
                                        <p:attrNameLst>
                                          <p:attrName>style.visibility</p:attrName>
                                        </p:attrNameLst>
                                      </p:cBhvr>
                                      <p:to>
                                        <p:strVal val="visible"/>
                                      </p:to>
                                    </p:set>
                                    <p:animEffect transition="in" filter="blinds(horizontal)">
                                      <p:cBhvr>
                                        <p:cTn id="27" dur="500"/>
                                        <p:tgtEl>
                                          <p:spTgt spid="450792"/>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450787"/>
                                        </p:tgtEl>
                                        <p:attrNameLst>
                                          <p:attrName>style.visibility</p:attrName>
                                        </p:attrNameLst>
                                      </p:cBhvr>
                                      <p:to>
                                        <p:strVal val="visible"/>
                                      </p:to>
                                    </p:set>
                                    <p:animEffect transition="in" filter="blinds(horizontal)">
                                      <p:cBhvr>
                                        <p:cTn id="30" dur="500"/>
                                        <p:tgtEl>
                                          <p:spTgt spid="450787"/>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blinds(horizontal)">
                                      <p:cBhvr>
                                        <p:cTn id="33" dur="500"/>
                                        <p:tgtEl>
                                          <p:spTgt spid="19"/>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450793"/>
                                        </p:tgtEl>
                                        <p:attrNameLst>
                                          <p:attrName>style.visibility</p:attrName>
                                        </p:attrNameLst>
                                      </p:cBhvr>
                                      <p:to>
                                        <p:strVal val="visible"/>
                                      </p:to>
                                    </p:set>
                                    <p:animEffect transition="in" filter="blinds(horizontal)">
                                      <p:cBhvr>
                                        <p:cTn id="38" dur="500"/>
                                        <p:tgtEl>
                                          <p:spTgt spid="450793"/>
                                        </p:tgtEl>
                                      </p:cBhvr>
                                    </p:animEffect>
                                  </p:childTnLst>
                                </p:cTn>
                              </p:par>
                              <p:par>
                                <p:cTn id="39" presetID="3" presetClass="entr" presetSubtype="10" fill="hold" nodeType="withEffect">
                                  <p:stCondLst>
                                    <p:cond delay="0"/>
                                  </p:stCondLst>
                                  <p:childTnLst>
                                    <p:set>
                                      <p:cBhvr>
                                        <p:cTn id="40" dur="1" fill="hold">
                                          <p:stCondLst>
                                            <p:cond delay="0"/>
                                          </p:stCondLst>
                                        </p:cTn>
                                        <p:tgtEl>
                                          <p:spTgt spid="450848"/>
                                        </p:tgtEl>
                                        <p:attrNameLst>
                                          <p:attrName>style.visibility</p:attrName>
                                        </p:attrNameLst>
                                      </p:cBhvr>
                                      <p:to>
                                        <p:strVal val="visible"/>
                                      </p:to>
                                    </p:set>
                                    <p:animEffect transition="in" filter="blinds(horizontal)">
                                      <p:cBhvr>
                                        <p:cTn id="41" dur="500"/>
                                        <p:tgtEl>
                                          <p:spTgt spid="450848"/>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450843"/>
                                        </p:tgtEl>
                                        <p:attrNameLst>
                                          <p:attrName>style.visibility</p:attrName>
                                        </p:attrNameLst>
                                      </p:cBhvr>
                                      <p:to>
                                        <p:strVal val="visible"/>
                                      </p:to>
                                    </p:set>
                                    <p:animEffect transition="in" filter="blinds(horizontal)">
                                      <p:cBhvr>
                                        <p:cTn id="44" dur="500"/>
                                        <p:tgtEl>
                                          <p:spTgt spid="450843"/>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450844"/>
                                        </p:tgtEl>
                                        <p:attrNameLst>
                                          <p:attrName>style.visibility</p:attrName>
                                        </p:attrNameLst>
                                      </p:cBhvr>
                                      <p:to>
                                        <p:strVal val="visible"/>
                                      </p:to>
                                    </p:set>
                                    <p:animEffect transition="in" filter="blinds(horizontal)">
                                      <p:cBhvr>
                                        <p:cTn id="47" dur="500"/>
                                        <p:tgtEl>
                                          <p:spTgt spid="450844"/>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450845"/>
                                        </p:tgtEl>
                                        <p:attrNameLst>
                                          <p:attrName>style.visibility</p:attrName>
                                        </p:attrNameLst>
                                      </p:cBhvr>
                                      <p:to>
                                        <p:strVal val="visible"/>
                                      </p:to>
                                    </p:set>
                                    <p:animEffect transition="in" filter="blinds(horizontal)">
                                      <p:cBhvr>
                                        <p:cTn id="50" dur="500"/>
                                        <p:tgtEl>
                                          <p:spTgt spid="4508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27" grpId="0"/>
      <p:bldP spid="450677" grpId="0" bldLvl="0" animBg="1"/>
      <p:bldP spid="450678" grpId="0" bldLvl="0" animBg="1"/>
      <p:bldP spid="450737" grpId="0" bldLvl="0" animBg="1"/>
      <p:bldP spid="450787" grpId="0" bldLvl="0" animBg="1"/>
      <p:bldP spid="450793" grpId="0"/>
      <p:bldP spid="450843" grpId="0" bldLvl="0" animBg="1"/>
      <p:bldP spid="450844" grpId="0" bldLvl="0" animBg="1"/>
      <p:bldP spid="450845" grpId="0" bldLvl="0" animBg="1"/>
      <p:bldP spid="18" grpId="0" bldLvl="0" animBg="1"/>
      <p:bldP spid="19" grpId="0" bldLvl="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57"/>
          <p:cNvSpPr/>
          <p:nvPr/>
        </p:nvSpPr>
        <p:spPr>
          <a:xfrm>
            <a:off x="1893888" y="1057275"/>
            <a:ext cx="803275" cy="336550"/>
          </a:xfrm>
          <a:prstGeom prst="rect">
            <a:avLst/>
          </a:prstGeom>
          <a:noFill/>
          <a:ln w="9525">
            <a:noFill/>
            <a:miter/>
          </a:ln>
        </p:spPr>
        <p:txBody>
          <a:bodyPr wrap="none">
            <a:spAutoFit/>
          </a:bodyPr>
          <a:lstStyle/>
          <a:p>
            <a:pPr marL="0" marR="0" lvl="0" indent="0" algn="l" defTabSz="914400" rtl="0" eaLnBrk="1" fontAlgn="base" latinLnBrk="0" hangingPunct="1">
              <a:lnSpc>
                <a:spcPct val="80000"/>
              </a:lnSpc>
              <a:spcBef>
                <a:spcPct val="0"/>
              </a:spcBef>
              <a:spcAft>
                <a:spcPct val="0"/>
              </a:spcAft>
              <a:buClrTx/>
              <a:buSzTx/>
              <a:buFontTx/>
              <a:buNone/>
              <a:defRPr/>
            </a:pPr>
            <a:r>
              <a:rPr kumimoji="0" lang="en-US" altLang="zh-CN" sz="20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C</a:t>
            </a:r>
            <a:r>
              <a:rPr kumimoji="0" lang="en-US" altLang="zh-CN" sz="20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D</a:t>
            </a:r>
          </a:p>
        </p:txBody>
      </p:sp>
      <p:graphicFrame>
        <p:nvGraphicFramePr>
          <p:cNvPr id="452721" name="Group 113"/>
          <p:cNvGraphicFramePr>
            <a:graphicFrameLocks noGrp="1"/>
          </p:cNvGraphicFramePr>
          <p:nvPr/>
        </p:nvGraphicFramePr>
        <p:xfrm>
          <a:off x="250825" y="1438275"/>
          <a:ext cx="3886200" cy="2379665"/>
        </p:xfrm>
        <a:graphic>
          <a:graphicData uri="http://schemas.openxmlformats.org/drawingml/2006/table">
            <a:tbl>
              <a:tblPr/>
              <a:tblGrid>
                <a:gridCol w="8382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tblGrid>
              <a:tr h="405745">
                <a:tc>
                  <a:txBody>
                    <a:bodyPr/>
                    <a:lstStyle/>
                    <a:p>
                      <a:pPr marL="0" marR="0" lvl="0" indent="0" algn="ctr" defTabSz="914400" rtl="0" eaLnBrk="0" fontAlgn="base" latinLnBrk="0" hangingPunct="0">
                        <a:lnSpc>
                          <a:spcPct val="8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T="53834" marB="538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p>
                  </a:txBody>
                  <a:tcPr marT="53834" marB="538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p>
                  </a:txBody>
                  <a:tcPr marT="53834" marB="538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C</a:t>
                      </a:r>
                    </a:p>
                  </a:txBody>
                  <a:tcPr marT="53834" marB="538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D</a:t>
                      </a:r>
                    </a:p>
                  </a:txBody>
                  <a:tcPr marT="53834" marB="538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E</a:t>
                      </a:r>
                    </a:p>
                  </a:txBody>
                  <a:tcPr marT="53834" marB="538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4784">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AD</a:t>
                      </a:r>
                    </a:p>
                  </a:txBody>
                  <a:tcPr marT="53834" marB="538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a:t>
                      </a:r>
                    </a:p>
                  </a:txBody>
                  <a:tcPr marT="53834" marB="538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12</a:t>
                      </a:r>
                    </a:p>
                  </a:txBody>
                  <a:tcPr marT="53834" marB="538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13</a:t>
                      </a:r>
                    </a:p>
                  </a:txBody>
                  <a:tcPr marT="53834" marB="538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T="53834" marB="538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15</a:t>
                      </a:r>
                    </a:p>
                  </a:txBody>
                  <a:tcPr marT="53834" marB="538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394784">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AB</a:t>
                      </a:r>
                    </a:p>
                  </a:txBody>
                  <a:tcPr marT="53834" marB="538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a:t>
                      </a:r>
                    </a:p>
                  </a:txBody>
                  <a:tcPr marT="53834" marB="538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2</a:t>
                      </a:r>
                    </a:p>
                  </a:txBody>
                  <a:tcPr marT="53834" marB="538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13</a:t>
                      </a:r>
                    </a:p>
                  </a:txBody>
                  <a:tcPr marT="53834" marB="538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T="53834" marB="538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25</a:t>
                      </a:r>
                    </a:p>
                  </a:txBody>
                  <a:tcPr marT="53834" marB="538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2"/>
                  </a:ext>
                </a:extLst>
              </a:tr>
              <a:tr h="394784">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BE</a:t>
                      </a:r>
                    </a:p>
                  </a:txBody>
                  <a:tcPr marT="53834" marB="538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31</a:t>
                      </a:r>
                    </a:p>
                  </a:txBody>
                  <a:tcPr marT="53834" marB="538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2</a:t>
                      </a:r>
                    </a:p>
                  </a:txBody>
                  <a:tcPr marT="53834" marB="538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13</a:t>
                      </a:r>
                    </a:p>
                  </a:txBody>
                  <a:tcPr marT="53834" marB="538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T="53834" marB="538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5</a:t>
                      </a:r>
                    </a:p>
                  </a:txBody>
                  <a:tcPr marT="53834" marB="538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3"/>
                  </a:ext>
                </a:extLst>
              </a:tr>
              <a:tr h="394784">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CDE</a:t>
                      </a:r>
                    </a:p>
                  </a:txBody>
                  <a:tcPr marT="53834" marB="538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41</a:t>
                      </a:r>
                    </a:p>
                  </a:txBody>
                  <a:tcPr marT="53834" marB="538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42</a:t>
                      </a:r>
                    </a:p>
                  </a:txBody>
                  <a:tcPr marT="53834" marB="538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3</a:t>
                      </a:r>
                    </a:p>
                  </a:txBody>
                  <a:tcPr marT="53834" marB="538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T="53834" marB="538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5</a:t>
                      </a:r>
                    </a:p>
                  </a:txBody>
                  <a:tcPr marT="53834" marB="538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4"/>
                  </a:ext>
                </a:extLst>
              </a:tr>
              <a:tr h="394784">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AE</a:t>
                      </a:r>
                    </a:p>
                  </a:txBody>
                  <a:tcPr marT="53834" marB="538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a:t>
                      </a:r>
                    </a:p>
                  </a:txBody>
                  <a:tcPr marT="53834" marB="538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52</a:t>
                      </a:r>
                    </a:p>
                  </a:txBody>
                  <a:tcPr marT="53834" marB="538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13</a:t>
                      </a:r>
                    </a:p>
                  </a:txBody>
                  <a:tcPr marT="53834" marB="538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T="53834" marB="538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5</a:t>
                      </a:r>
                    </a:p>
                  </a:txBody>
                  <a:tcPr marT="53834" marB="538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452722" name="Rectangle 114"/>
          <p:cNvSpPr/>
          <p:nvPr/>
        </p:nvSpPr>
        <p:spPr>
          <a:xfrm>
            <a:off x="6157913" y="982663"/>
            <a:ext cx="973138" cy="336550"/>
          </a:xfrm>
          <a:prstGeom prst="rect">
            <a:avLst/>
          </a:prstGeom>
          <a:noFill/>
          <a:ln w="9525">
            <a:noFill/>
            <a:miter/>
          </a:ln>
        </p:spPr>
        <p:txBody>
          <a:bodyPr wrap="none">
            <a:spAutoFit/>
          </a:bodyPr>
          <a:lstStyle/>
          <a:p>
            <a:pPr marL="0" marR="0" lvl="0" indent="0" algn="l" defTabSz="914400" rtl="0" eaLnBrk="1" fontAlgn="base" latinLnBrk="0" hangingPunct="1">
              <a:lnSpc>
                <a:spcPct val="80000"/>
              </a:lnSpc>
              <a:spcBef>
                <a:spcPct val="0"/>
              </a:spcBef>
              <a:spcAft>
                <a:spcPct val="0"/>
              </a:spcAft>
              <a:buClrTx/>
              <a:buSzTx/>
              <a:buFontTx/>
              <a:buNone/>
              <a:defRPr/>
            </a:pPr>
            <a:r>
              <a:rPr kumimoji="0" lang="en-US" altLang="zh-CN" sz="20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DEC</a:t>
            </a:r>
          </a:p>
        </p:txBody>
      </p:sp>
      <p:graphicFrame>
        <p:nvGraphicFramePr>
          <p:cNvPr id="452775" name="Group 167"/>
          <p:cNvGraphicFramePr>
            <a:graphicFrameLocks noGrp="1"/>
          </p:cNvGraphicFramePr>
          <p:nvPr/>
        </p:nvGraphicFramePr>
        <p:xfrm>
          <a:off x="4646613" y="1341438"/>
          <a:ext cx="3886200" cy="2379663"/>
        </p:xfrm>
        <a:graphic>
          <a:graphicData uri="http://schemas.openxmlformats.org/drawingml/2006/table">
            <a:tbl>
              <a:tblPr/>
              <a:tblGrid>
                <a:gridCol w="8382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tblGrid>
              <a:tr h="405646">
                <a:tc>
                  <a:txBody>
                    <a:bodyPr/>
                    <a:lstStyle/>
                    <a:p>
                      <a:pPr marL="0" marR="0" lvl="0" indent="0" algn="ctr" defTabSz="914400" rtl="0" eaLnBrk="0" fontAlgn="base" latinLnBrk="0" hangingPunct="0">
                        <a:lnSpc>
                          <a:spcPct val="8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txBody>
                  <a:tcPr marT="53837" marB="538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p>
                  </a:txBody>
                  <a:tcPr marT="53837" marB="538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p>
                  </a:txBody>
                  <a:tcPr marT="53837" marB="538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C</a:t>
                      </a:r>
                    </a:p>
                  </a:txBody>
                  <a:tcPr marT="53837" marB="538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D</a:t>
                      </a:r>
                    </a:p>
                  </a:txBody>
                  <a:tcPr marT="53837" marB="538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E</a:t>
                      </a:r>
                    </a:p>
                  </a:txBody>
                  <a:tcPr marT="53837" marB="538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4803">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AD</a:t>
                      </a:r>
                    </a:p>
                  </a:txBody>
                  <a:tcPr marT="53837" marB="538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a:t>
                      </a:r>
                    </a:p>
                  </a:txBody>
                  <a:tcPr marT="53837" marB="538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12</a:t>
                      </a:r>
                    </a:p>
                  </a:txBody>
                  <a:tcPr marT="53837" marB="538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13</a:t>
                      </a:r>
                    </a:p>
                  </a:txBody>
                  <a:tcPr marT="53837" marB="538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T="53837" marB="538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15</a:t>
                      </a:r>
                    </a:p>
                  </a:txBody>
                  <a:tcPr marT="53837" marB="538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394803">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AB</a:t>
                      </a:r>
                    </a:p>
                  </a:txBody>
                  <a:tcPr marT="53837" marB="538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a:t>
                      </a:r>
                    </a:p>
                  </a:txBody>
                  <a:tcPr marT="53837" marB="538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2</a:t>
                      </a:r>
                    </a:p>
                  </a:txBody>
                  <a:tcPr marT="53837" marB="538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13</a:t>
                      </a:r>
                    </a:p>
                  </a:txBody>
                  <a:tcPr marT="53837" marB="538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T="53837" marB="538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25</a:t>
                      </a:r>
                    </a:p>
                  </a:txBody>
                  <a:tcPr marT="53837" marB="538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2"/>
                  </a:ext>
                </a:extLst>
              </a:tr>
              <a:tr h="394803">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BE</a:t>
                      </a:r>
                    </a:p>
                  </a:txBody>
                  <a:tcPr marT="53837" marB="538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31</a:t>
                      </a:r>
                    </a:p>
                  </a:txBody>
                  <a:tcPr marT="53837" marB="538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2</a:t>
                      </a:r>
                    </a:p>
                  </a:txBody>
                  <a:tcPr marT="53837" marB="538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3</a:t>
                      </a:r>
                    </a:p>
                  </a:txBody>
                  <a:tcPr marT="53837" marB="538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T="53837" marB="538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5</a:t>
                      </a:r>
                    </a:p>
                  </a:txBody>
                  <a:tcPr marT="53837" marB="538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3"/>
                  </a:ext>
                </a:extLst>
              </a:tr>
              <a:tr h="394803">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CDE</a:t>
                      </a:r>
                    </a:p>
                  </a:txBody>
                  <a:tcPr marT="53837" marB="538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41</a:t>
                      </a:r>
                    </a:p>
                  </a:txBody>
                  <a:tcPr marT="53837" marB="538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42</a:t>
                      </a:r>
                    </a:p>
                  </a:txBody>
                  <a:tcPr marT="53837" marB="538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dirty="0">
                          <a:ln>
                            <a:noFill/>
                          </a:ln>
                          <a:solidFill>
                            <a:schemeClr val="tx1"/>
                          </a:solidFill>
                          <a:effectLst/>
                          <a:latin typeface="Times New Roman" panose="02020603050405020304" pitchFamily="18" charset="0"/>
                          <a:ea typeface="楷体_GB2312" pitchFamily="49" charset="-122"/>
                        </a:rPr>
                        <a:t>3</a:t>
                      </a:r>
                    </a:p>
                  </a:txBody>
                  <a:tcPr marT="53837" marB="538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T="53837" marB="538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5</a:t>
                      </a:r>
                    </a:p>
                  </a:txBody>
                  <a:tcPr marT="53837" marB="538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4"/>
                  </a:ext>
                </a:extLst>
              </a:tr>
              <a:tr h="394803">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AE</a:t>
                      </a:r>
                    </a:p>
                  </a:txBody>
                  <a:tcPr marT="53837" marB="538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a:t>
                      </a:r>
                    </a:p>
                  </a:txBody>
                  <a:tcPr marT="53837" marB="538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52</a:t>
                      </a:r>
                    </a:p>
                  </a:txBody>
                  <a:tcPr marT="53837" marB="538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3</a:t>
                      </a:r>
                    </a:p>
                  </a:txBody>
                  <a:tcPr marT="53837" marB="538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T="53837" marB="538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5</a:t>
                      </a:r>
                    </a:p>
                  </a:txBody>
                  <a:tcPr marT="53837" marB="538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452772" name="Oval 164"/>
          <p:cNvSpPr/>
          <p:nvPr/>
        </p:nvSpPr>
        <p:spPr>
          <a:xfrm>
            <a:off x="6732588" y="2927350"/>
            <a:ext cx="457200" cy="457200"/>
          </a:xfrm>
          <a:prstGeom prst="ellipse">
            <a:avLst/>
          </a:prstGeom>
          <a:noFill/>
          <a:ln w="28575" cap="flat" cmpd="sng">
            <a:solidFill>
              <a:srgbClr val="CC0000"/>
            </a:solidFill>
            <a:prstDash val="solid"/>
            <a:headEnd type="none" w="med" len="med"/>
            <a:tailEnd type="none" w="med" len="med"/>
          </a:ln>
        </p:spPr>
        <p:txBody>
          <a:bodyPr wrap="none" anchor="ct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sp>
        <p:nvSpPr>
          <p:cNvPr id="452773" name="Oval 165"/>
          <p:cNvSpPr/>
          <p:nvPr/>
        </p:nvSpPr>
        <p:spPr>
          <a:xfrm>
            <a:off x="6732588" y="2495550"/>
            <a:ext cx="457200" cy="457200"/>
          </a:xfrm>
          <a:prstGeom prst="ellipse">
            <a:avLst/>
          </a:prstGeom>
          <a:noFill/>
          <a:ln w="28575" cap="flat" cmpd="sng">
            <a:solidFill>
              <a:srgbClr val="CC0000"/>
            </a:solidFill>
            <a:prstDash val="solid"/>
            <a:headEnd type="none" w="med" len="med"/>
            <a:tailEnd type="none" w="med" len="med"/>
          </a:ln>
        </p:spPr>
        <p:txBody>
          <a:bodyPr wrap="none" anchor="ct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sp>
        <p:nvSpPr>
          <p:cNvPr id="116836" name="Rectangle 168"/>
          <p:cNvSpPr/>
          <p:nvPr/>
        </p:nvSpPr>
        <p:spPr>
          <a:xfrm>
            <a:off x="0" y="-26987"/>
            <a:ext cx="9144000" cy="1079500"/>
          </a:xfrm>
          <a:prstGeom prst="rect">
            <a:avLst/>
          </a:prstGeom>
          <a:solidFill>
            <a:srgbClr val="FFFFCC"/>
          </a:solidFill>
          <a:ln w="9525">
            <a:noFill/>
            <a:miter/>
          </a:ln>
        </p:spPr>
        <p:txBody>
          <a:bodyPr/>
          <a:lstStyle>
            <a:lvl1pPr>
              <a:defRPr sz="20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000" b="1">
                <a:solidFill>
                  <a:schemeClr val="tx1"/>
                </a:solidFill>
                <a:latin typeface="Times New Roman" panose="02020603050405020304" pitchFamily="18" charset="0"/>
                <a:ea typeface="宋体" panose="02010600030101010101" pitchFamily="2" charset="-122"/>
              </a:defRPr>
            </a:lvl2pPr>
            <a:lvl3pPr>
              <a:defRPr sz="2000" b="1">
                <a:solidFill>
                  <a:schemeClr val="tx1"/>
                </a:solidFill>
                <a:latin typeface="Times New Roman" panose="02020603050405020304" pitchFamily="18" charset="0"/>
                <a:ea typeface="宋体" panose="02010600030101010101" pitchFamily="2" charset="-122"/>
              </a:defRPr>
            </a:lvl3pPr>
            <a:lvl4pPr>
              <a:buFont typeface="Arial" panose="020B0604020202020204" pitchFamily="34" charset="0"/>
              <a:defRPr sz="2000" b="1">
                <a:solidFill>
                  <a:schemeClr val="tx1"/>
                </a:solidFill>
                <a:latin typeface="Times New Roman" panose="02020603050405020304" pitchFamily="18" charset="0"/>
                <a:ea typeface="宋体" panose="02010600030101010101" pitchFamily="2" charset="-122"/>
              </a:defRPr>
            </a:lvl4pPr>
            <a:lvl5pPr>
              <a:defRPr sz="2000" b="1">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9pPr>
          </a:lstStyle>
          <a:p>
            <a:pPr marL="742950" marR="0" lvl="1" indent="-285750" algn="l" defTabSz="914400" rtl="0" eaLnBrk="1" fontAlgn="base" latinLnBrk="0" hangingPunct="1">
              <a:lnSpc>
                <a:spcPct val="90000"/>
              </a:lnSpc>
              <a:spcBef>
                <a:spcPct val="20000"/>
              </a:spcBef>
              <a:spcAft>
                <a:spcPct val="0"/>
              </a:spcAft>
              <a:buClrTx/>
              <a:buSzTx/>
              <a:buFontTx/>
              <a:buNone/>
              <a:defRPr/>
            </a:pPr>
            <a:r>
              <a:rPr kumimoji="0" lang="zh-CN" altLang="en-US" sz="2000" b="0" i="0" u="none" strike="noStrike" kern="1200" cap="none" spc="0" normalizeH="0" baseline="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[例]：</a:t>
            </a:r>
            <a:r>
              <a:rPr kumimoji="0" lang="en-US" altLang="zh-CN" sz="2000" b="0" i="0" u="none" strike="noStrike" kern="1200" cap="none" spc="0" normalizeH="0" baseline="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U={A,B,C,D,E}, </a:t>
            </a:r>
          </a:p>
          <a:p>
            <a:pPr marL="742950" marR="0" lvl="1" indent="-285750" algn="l" defTabSz="914400" rtl="0" eaLnBrk="1" fontAlgn="base" latinLnBrk="0" hangingPunct="1">
              <a:lnSpc>
                <a:spcPct val="90000"/>
              </a:lnSpc>
              <a:spcBef>
                <a:spcPct val="2000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	F={A</a:t>
            </a:r>
            <a:r>
              <a:rPr kumimoji="0" lang="en-US" altLang="zh-CN" sz="2000" b="0" i="0" u="none" strike="noStrike" kern="1200" cap="none" spc="0" normalizeH="0" baseline="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sym typeface="Symbol" panose="05050102010706020507" pitchFamily="18" charset="2"/>
              </a:rPr>
              <a:t></a:t>
            </a:r>
            <a:r>
              <a:rPr kumimoji="0" lang="en-US" altLang="zh-CN" sz="2000" b="0" i="0" u="none" strike="noStrike" kern="1200" cap="none" spc="0" normalizeH="0" baseline="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C, B</a:t>
            </a:r>
            <a:r>
              <a:rPr kumimoji="0" lang="en-US" altLang="zh-CN" sz="2000" b="0" i="0" u="none" strike="noStrike" kern="1200" cap="none" spc="0" normalizeH="0" baseline="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sym typeface="Symbol" panose="05050102010706020507" pitchFamily="18" charset="2"/>
              </a:rPr>
              <a:t></a:t>
            </a:r>
            <a:r>
              <a:rPr kumimoji="0" lang="en-US" altLang="zh-CN" sz="2000" b="0" i="0" u="none" strike="noStrike" kern="1200" cap="none" spc="0" normalizeH="0" baseline="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C, C</a:t>
            </a:r>
            <a:r>
              <a:rPr kumimoji="0" lang="en-US" altLang="zh-CN" sz="2000" b="0" i="0" u="none" strike="noStrike" kern="1200" cap="none" spc="0" normalizeH="0" baseline="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sym typeface="Symbol" panose="05050102010706020507" pitchFamily="18" charset="2"/>
              </a:rPr>
              <a:t>D,DEC ,CEA}</a:t>
            </a:r>
          </a:p>
          <a:p>
            <a:pPr marL="742950" marR="0" lvl="1" indent="-285750" algn="l" defTabSz="914400" rtl="0" eaLnBrk="1" fontAlgn="base" latinLnBrk="0" hangingPunct="1">
              <a:lnSpc>
                <a:spcPct val="90000"/>
              </a:lnSpc>
              <a:spcBef>
                <a:spcPct val="2000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sym typeface="Symbol" panose="05050102010706020507" pitchFamily="18" charset="2"/>
              </a:rPr>
              <a:t>	 ={(A, D), (A, B), (B, E), (C, D, E), (A, E)}</a:t>
            </a:r>
          </a:p>
        </p:txBody>
      </p:sp>
      <p:sp>
        <p:nvSpPr>
          <p:cNvPr id="452777" name="Rectangle 169"/>
          <p:cNvSpPr/>
          <p:nvPr/>
        </p:nvSpPr>
        <p:spPr>
          <a:xfrm>
            <a:off x="723900" y="4378325"/>
            <a:ext cx="973138" cy="336550"/>
          </a:xfrm>
          <a:prstGeom prst="rect">
            <a:avLst/>
          </a:prstGeom>
          <a:noFill/>
          <a:ln w="9525">
            <a:noFill/>
            <a:miter/>
          </a:ln>
        </p:spPr>
        <p:txBody>
          <a:bodyPr wrap="none">
            <a:spAutoFit/>
          </a:bodyPr>
          <a:lstStyle/>
          <a:p>
            <a:pPr marL="0" marR="0" lvl="0" indent="0" algn="l" defTabSz="914400" rtl="0" eaLnBrk="1" fontAlgn="base" latinLnBrk="0" hangingPunct="1">
              <a:lnSpc>
                <a:spcPct val="80000"/>
              </a:lnSpc>
              <a:spcBef>
                <a:spcPct val="0"/>
              </a:spcBef>
              <a:spcAft>
                <a:spcPct val="0"/>
              </a:spcAft>
              <a:buClrTx/>
              <a:buSzTx/>
              <a:buFontTx/>
              <a:buNone/>
              <a:defRPr/>
            </a:pPr>
            <a:r>
              <a:rPr kumimoji="0" lang="en-US" altLang="zh-CN" sz="20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CEA</a:t>
            </a:r>
          </a:p>
        </p:txBody>
      </p:sp>
      <p:graphicFrame>
        <p:nvGraphicFramePr>
          <p:cNvPr id="452830" name="Group 222"/>
          <p:cNvGraphicFramePr>
            <a:graphicFrameLocks noGrp="1"/>
          </p:cNvGraphicFramePr>
          <p:nvPr/>
        </p:nvGraphicFramePr>
        <p:xfrm>
          <a:off x="1908175" y="4103688"/>
          <a:ext cx="3886200" cy="2482850"/>
        </p:xfrm>
        <a:graphic>
          <a:graphicData uri="http://schemas.openxmlformats.org/drawingml/2006/table">
            <a:tbl>
              <a:tblPr/>
              <a:tblGrid>
                <a:gridCol w="8382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tblGrid>
              <a:tr h="390476">
                <a:tc>
                  <a:txBody>
                    <a:bodyPr/>
                    <a:lstStyle/>
                    <a:p>
                      <a:pPr marL="0" marR="0" lvl="0" indent="0" algn="ctr" defTabSz="914400" rtl="0" eaLnBrk="0" fontAlgn="base" latinLnBrk="0" hangingPunct="0">
                        <a:lnSpc>
                          <a:spcPct val="8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T="51824" marB="518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p>
                  </a:txBody>
                  <a:tcPr marT="51824" marB="51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p>
                  </a:txBody>
                  <a:tcPr marT="51824" marB="51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C</a:t>
                      </a:r>
                    </a:p>
                  </a:txBody>
                  <a:tcPr marT="51824" marB="51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D</a:t>
                      </a:r>
                    </a:p>
                  </a:txBody>
                  <a:tcPr marT="51824" marB="51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E</a:t>
                      </a:r>
                    </a:p>
                  </a:txBody>
                  <a:tcPr marT="51824" marB="518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0039">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AD</a:t>
                      </a:r>
                    </a:p>
                  </a:txBody>
                  <a:tcPr marT="51824" marB="518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a:t>
                      </a:r>
                    </a:p>
                  </a:txBody>
                  <a:tcPr marT="51824" marB="51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12</a:t>
                      </a:r>
                    </a:p>
                  </a:txBody>
                  <a:tcPr marT="51824" marB="51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13</a:t>
                      </a:r>
                    </a:p>
                  </a:txBody>
                  <a:tcPr marT="51824" marB="51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T="51824" marB="51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15</a:t>
                      </a:r>
                    </a:p>
                  </a:txBody>
                  <a:tcPr marT="51824" marB="518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380039">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AB</a:t>
                      </a:r>
                    </a:p>
                  </a:txBody>
                  <a:tcPr marT="51824" marB="518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a:t>
                      </a:r>
                    </a:p>
                  </a:txBody>
                  <a:tcPr marT="51824" marB="51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2</a:t>
                      </a:r>
                    </a:p>
                  </a:txBody>
                  <a:tcPr marT="51824" marB="51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13</a:t>
                      </a:r>
                    </a:p>
                  </a:txBody>
                  <a:tcPr marT="51824" marB="51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T="51824" marB="51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25</a:t>
                      </a:r>
                    </a:p>
                  </a:txBody>
                  <a:tcPr marT="51824" marB="518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2"/>
                  </a:ext>
                </a:extLst>
              </a:tr>
              <a:tr h="572217">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BE</a:t>
                      </a:r>
                    </a:p>
                  </a:txBody>
                  <a:tcPr marT="51824" marB="518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rgbClr val="CC0000"/>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rgbClr val="CC0000"/>
                          </a:solidFill>
                          <a:effectLst/>
                          <a:latin typeface="Times New Roman" panose="02020603050405020304" pitchFamily="18" charset="0"/>
                          <a:ea typeface="楷体_GB2312" pitchFamily="49" charset="-122"/>
                        </a:rPr>
                        <a:t>1</a:t>
                      </a:r>
                    </a:p>
                  </a:txBody>
                  <a:tcPr marT="51824" marB="51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rgbClr val="CC0000"/>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rgbClr val="CC0000"/>
                          </a:solidFill>
                          <a:effectLst/>
                          <a:latin typeface="Times New Roman" panose="02020603050405020304" pitchFamily="18" charset="0"/>
                          <a:ea typeface="楷体_GB2312" pitchFamily="49" charset="-122"/>
                        </a:rPr>
                        <a:t>2</a:t>
                      </a:r>
                    </a:p>
                  </a:txBody>
                  <a:tcPr marT="51824" marB="51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rgbClr val="CC0000"/>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rgbClr val="CC0000"/>
                          </a:solidFill>
                          <a:effectLst/>
                          <a:latin typeface="Times New Roman" panose="02020603050405020304" pitchFamily="18" charset="0"/>
                          <a:ea typeface="楷体_GB2312" pitchFamily="49" charset="-122"/>
                        </a:rPr>
                        <a:t>3</a:t>
                      </a:r>
                    </a:p>
                  </a:txBody>
                  <a:tcPr marT="51824" marB="51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rgbClr val="CC0000"/>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rgbClr val="CC0000"/>
                          </a:solidFill>
                          <a:effectLst/>
                          <a:latin typeface="Times New Roman" panose="02020603050405020304" pitchFamily="18" charset="0"/>
                          <a:ea typeface="楷体_GB2312" pitchFamily="49" charset="-122"/>
                        </a:rPr>
                        <a:t>4</a:t>
                      </a:r>
                    </a:p>
                  </a:txBody>
                  <a:tcPr marT="51824" marB="51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rgbClr val="CC0000"/>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rgbClr val="CC0000"/>
                          </a:solidFill>
                          <a:effectLst/>
                          <a:latin typeface="Times New Roman" panose="02020603050405020304" pitchFamily="18" charset="0"/>
                          <a:ea typeface="楷体_GB2312" pitchFamily="49" charset="-122"/>
                        </a:rPr>
                        <a:t>5</a:t>
                      </a:r>
                    </a:p>
                  </a:txBody>
                  <a:tcPr marT="51824" marB="518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3"/>
                  </a:ext>
                </a:extLst>
              </a:tr>
              <a:tr h="380039">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CDE</a:t>
                      </a:r>
                    </a:p>
                  </a:txBody>
                  <a:tcPr marT="51824" marB="518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a:t>
                      </a:r>
                    </a:p>
                  </a:txBody>
                  <a:tcPr marT="51824" marB="51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42</a:t>
                      </a:r>
                    </a:p>
                  </a:txBody>
                  <a:tcPr marT="51824" marB="51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3</a:t>
                      </a:r>
                    </a:p>
                  </a:txBody>
                  <a:tcPr marT="51824" marB="51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T="51824" marB="51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5</a:t>
                      </a:r>
                    </a:p>
                  </a:txBody>
                  <a:tcPr marT="51824" marB="518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4"/>
                  </a:ext>
                </a:extLst>
              </a:tr>
              <a:tr h="380039">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AE</a:t>
                      </a:r>
                    </a:p>
                  </a:txBody>
                  <a:tcPr marT="51824" marB="518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a:t>
                      </a:r>
                    </a:p>
                  </a:txBody>
                  <a:tcPr marT="51824" marB="51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52</a:t>
                      </a:r>
                    </a:p>
                  </a:txBody>
                  <a:tcPr marT="51824" marB="51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3</a:t>
                      </a:r>
                    </a:p>
                  </a:txBody>
                  <a:tcPr marT="51824" marB="51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T="51824" marB="51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5</a:t>
                      </a:r>
                    </a:p>
                  </a:txBody>
                  <a:tcPr marT="51824" marB="518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452827" name="Oval 219"/>
          <p:cNvSpPr/>
          <p:nvPr/>
        </p:nvSpPr>
        <p:spPr>
          <a:xfrm>
            <a:off x="2843213" y="5805488"/>
            <a:ext cx="457200" cy="457200"/>
          </a:xfrm>
          <a:prstGeom prst="ellipse">
            <a:avLst/>
          </a:prstGeom>
          <a:noFill/>
          <a:ln w="28575" cap="flat" cmpd="sng">
            <a:solidFill>
              <a:srgbClr val="CC0000"/>
            </a:solidFill>
            <a:prstDash val="solid"/>
            <a:headEnd type="none" w="med" len="med"/>
            <a:tailEnd type="none" w="med" len="med"/>
          </a:ln>
        </p:spPr>
        <p:txBody>
          <a:bodyPr wrap="none" anchor="ct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sp>
        <p:nvSpPr>
          <p:cNvPr id="452828" name="Oval 220"/>
          <p:cNvSpPr/>
          <p:nvPr/>
        </p:nvSpPr>
        <p:spPr>
          <a:xfrm>
            <a:off x="2819400" y="5276850"/>
            <a:ext cx="457200" cy="457200"/>
          </a:xfrm>
          <a:prstGeom prst="ellipse">
            <a:avLst/>
          </a:prstGeom>
          <a:noFill/>
          <a:ln w="28575" cap="flat" cmpd="sng">
            <a:solidFill>
              <a:srgbClr val="CC0000"/>
            </a:solidFill>
            <a:prstDash val="solid"/>
            <a:headEnd type="none" w="med" len="med"/>
            <a:tailEnd type="none" w="med" len="med"/>
          </a:ln>
        </p:spPr>
        <p:txBody>
          <a:bodyPr wrap="none" anchor="ct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sp>
        <p:nvSpPr>
          <p:cNvPr id="452831" name="Rectangle 223"/>
          <p:cNvSpPr>
            <a:spLocks noChangeArrowheads="1"/>
          </p:cNvSpPr>
          <p:nvPr/>
        </p:nvSpPr>
        <p:spPr bwMode="auto">
          <a:xfrm>
            <a:off x="5940425" y="5232400"/>
            <a:ext cx="2889250" cy="528638"/>
          </a:xfrm>
          <a:prstGeom prst="rect">
            <a:avLst/>
          </a:prstGeom>
          <a:solidFill>
            <a:srgbClr val="FFFFCC"/>
          </a:solidFill>
          <a:ln w="9525">
            <a:solidFill>
              <a:srgbClr val="FF9900"/>
            </a:solidFill>
            <a:miter lim="800000"/>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1">
                <a:ln>
                  <a:noFill/>
                </a:ln>
                <a:solidFill>
                  <a:srgbClr val="CC0000"/>
                </a:solidFill>
                <a:effectLst>
                  <a:outerShdw blurRad="38100" dist="38100" dir="2700000">
                    <a:srgbClr val="C0C0C0"/>
                  </a:outerShdw>
                </a:effectLst>
                <a:uLnTx/>
                <a:uFillTx/>
                <a:latin typeface="楷体_GB2312" pitchFamily="49" charset="-122"/>
                <a:ea typeface="楷体_GB2312" pitchFamily="49" charset="-122"/>
                <a:cs typeface="+mn-cs"/>
                <a:sym typeface="Symbol" panose="05050102010706020507" pitchFamily="18" charset="2"/>
              </a:rPr>
              <a:t></a:t>
            </a:r>
            <a:r>
              <a:rPr kumimoji="0" lang="zh-CN" altLang="en-US" sz="2800" b="1" i="0" u="none" strike="noStrike" kern="1200" cap="none" spc="0" normalizeH="0" baseline="0" noProof="1">
                <a:ln>
                  <a:noFill/>
                </a:ln>
                <a:solidFill>
                  <a:srgbClr val="CC0000"/>
                </a:solidFill>
                <a:effectLst>
                  <a:outerShdw blurRad="38100" dist="38100" dir="2700000">
                    <a:srgbClr val="C0C0C0"/>
                  </a:outerShdw>
                </a:effectLst>
                <a:uLnTx/>
                <a:uFillTx/>
                <a:latin typeface="楷体_GB2312" pitchFamily="49" charset="-122"/>
                <a:ea typeface="楷体_GB2312" pitchFamily="49" charset="-122"/>
                <a:cs typeface="+mn-cs"/>
                <a:sym typeface="Symbol" panose="05050102010706020507" pitchFamily="18" charset="2"/>
              </a:rPr>
              <a:t>具有无损连接性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2722"/>
                                        </p:tgtEl>
                                        <p:attrNameLst>
                                          <p:attrName>style.visibility</p:attrName>
                                        </p:attrNameLst>
                                      </p:cBhvr>
                                      <p:to>
                                        <p:strVal val="visible"/>
                                      </p:to>
                                    </p:set>
                                    <p:animEffect transition="in" filter="blinds(horizontal)">
                                      <p:cBhvr>
                                        <p:cTn id="7" dur="500"/>
                                        <p:tgtEl>
                                          <p:spTgt spid="452722"/>
                                        </p:tgtEl>
                                      </p:cBhvr>
                                    </p:animEffect>
                                  </p:childTnLst>
                                </p:cTn>
                              </p:par>
                              <p:par>
                                <p:cTn id="8" presetID="3" presetClass="entr" presetSubtype="10" fill="hold" nodeType="withEffect">
                                  <p:stCondLst>
                                    <p:cond delay="0"/>
                                  </p:stCondLst>
                                  <p:childTnLst>
                                    <p:set>
                                      <p:cBhvr>
                                        <p:cTn id="9" dur="1" fill="hold">
                                          <p:stCondLst>
                                            <p:cond delay="0"/>
                                          </p:stCondLst>
                                        </p:cTn>
                                        <p:tgtEl>
                                          <p:spTgt spid="452775"/>
                                        </p:tgtEl>
                                        <p:attrNameLst>
                                          <p:attrName>style.visibility</p:attrName>
                                        </p:attrNameLst>
                                      </p:cBhvr>
                                      <p:to>
                                        <p:strVal val="visible"/>
                                      </p:to>
                                    </p:set>
                                    <p:animEffect transition="in" filter="blinds(horizontal)">
                                      <p:cBhvr>
                                        <p:cTn id="10" dur="500"/>
                                        <p:tgtEl>
                                          <p:spTgt spid="45277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52772"/>
                                        </p:tgtEl>
                                        <p:attrNameLst>
                                          <p:attrName>style.visibility</p:attrName>
                                        </p:attrNameLst>
                                      </p:cBhvr>
                                      <p:to>
                                        <p:strVal val="visible"/>
                                      </p:to>
                                    </p:set>
                                    <p:animEffect transition="in" filter="blinds(horizontal)">
                                      <p:cBhvr>
                                        <p:cTn id="13" dur="500"/>
                                        <p:tgtEl>
                                          <p:spTgt spid="452772"/>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452773"/>
                                        </p:tgtEl>
                                        <p:attrNameLst>
                                          <p:attrName>style.visibility</p:attrName>
                                        </p:attrNameLst>
                                      </p:cBhvr>
                                      <p:to>
                                        <p:strVal val="visible"/>
                                      </p:to>
                                    </p:set>
                                    <p:animEffect transition="in" filter="blinds(horizontal)">
                                      <p:cBhvr>
                                        <p:cTn id="16" dur="500"/>
                                        <p:tgtEl>
                                          <p:spTgt spid="452773"/>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452777"/>
                                        </p:tgtEl>
                                        <p:attrNameLst>
                                          <p:attrName>style.visibility</p:attrName>
                                        </p:attrNameLst>
                                      </p:cBhvr>
                                      <p:to>
                                        <p:strVal val="visible"/>
                                      </p:to>
                                    </p:set>
                                    <p:animEffect transition="in" filter="blinds(horizontal)">
                                      <p:cBhvr>
                                        <p:cTn id="21" dur="500"/>
                                        <p:tgtEl>
                                          <p:spTgt spid="452777"/>
                                        </p:tgtEl>
                                      </p:cBhvr>
                                    </p:animEffect>
                                  </p:childTnLst>
                                </p:cTn>
                              </p:par>
                              <p:par>
                                <p:cTn id="22" presetID="3" presetClass="entr" presetSubtype="10" fill="hold" nodeType="withEffect">
                                  <p:stCondLst>
                                    <p:cond delay="0"/>
                                  </p:stCondLst>
                                  <p:childTnLst>
                                    <p:set>
                                      <p:cBhvr>
                                        <p:cTn id="23" dur="1" fill="hold">
                                          <p:stCondLst>
                                            <p:cond delay="0"/>
                                          </p:stCondLst>
                                        </p:cTn>
                                        <p:tgtEl>
                                          <p:spTgt spid="452830"/>
                                        </p:tgtEl>
                                        <p:attrNameLst>
                                          <p:attrName>style.visibility</p:attrName>
                                        </p:attrNameLst>
                                      </p:cBhvr>
                                      <p:to>
                                        <p:strVal val="visible"/>
                                      </p:to>
                                    </p:set>
                                    <p:animEffect transition="in" filter="blinds(horizontal)">
                                      <p:cBhvr>
                                        <p:cTn id="24" dur="500"/>
                                        <p:tgtEl>
                                          <p:spTgt spid="452830"/>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452827"/>
                                        </p:tgtEl>
                                        <p:attrNameLst>
                                          <p:attrName>style.visibility</p:attrName>
                                        </p:attrNameLst>
                                      </p:cBhvr>
                                      <p:to>
                                        <p:strVal val="visible"/>
                                      </p:to>
                                    </p:set>
                                    <p:animEffect transition="in" filter="blinds(horizontal)">
                                      <p:cBhvr>
                                        <p:cTn id="27" dur="500"/>
                                        <p:tgtEl>
                                          <p:spTgt spid="452827"/>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452828"/>
                                        </p:tgtEl>
                                        <p:attrNameLst>
                                          <p:attrName>style.visibility</p:attrName>
                                        </p:attrNameLst>
                                      </p:cBhvr>
                                      <p:to>
                                        <p:strVal val="visible"/>
                                      </p:to>
                                    </p:set>
                                    <p:animEffect transition="in" filter="blinds(horizontal)">
                                      <p:cBhvr>
                                        <p:cTn id="30" dur="500"/>
                                        <p:tgtEl>
                                          <p:spTgt spid="452828"/>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452831"/>
                                        </p:tgtEl>
                                        <p:attrNameLst>
                                          <p:attrName>style.visibility</p:attrName>
                                        </p:attrNameLst>
                                      </p:cBhvr>
                                      <p:to>
                                        <p:strVal val="visible"/>
                                      </p:to>
                                    </p:set>
                                    <p:anim calcmode="lin" valueType="num">
                                      <p:cBhvr>
                                        <p:cTn id="35" dur="500" fill="hold"/>
                                        <p:tgtEl>
                                          <p:spTgt spid="452831"/>
                                        </p:tgtEl>
                                        <p:attrNameLst>
                                          <p:attrName>ppt_x</p:attrName>
                                        </p:attrNameLst>
                                      </p:cBhvr>
                                      <p:tavLst>
                                        <p:tav tm="0">
                                          <p:val>
                                            <p:strVal val="#ppt_x"/>
                                          </p:val>
                                        </p:tav>
                                        <p:tav tm="100000">
                                          <p:val>
                                            <p:strVal val="#ppt_x"/>
                                          </p:val>
                                        </p:tav>
                                      </p:tavLst>
                                    </p:anim>
                                    <p:anim calcmode="lin" valueType="num">
                                      <p:cBhvr>
                                        <p:cTn id="36" dur="500" fill="hold"/>
                                        <p:tgtEl>
                                          <p:spTgt spid="4528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2722" grpId="0"/>
      <p:bldP spid="452772" grpId="0" bldLvl="0" animBg="1"/>
      <p:bldP spid="452773" grpId="0" bldLvl="0" animBg="1"/>
      <p:bldP spid="452777" grpId="0"/>
      <p:bldP spid="452827" grpId="0" bldLvl="0" animBg="1"/>
      <p:bldP spid="452828" grpId="0" bldLvl="0" animBg="1"/>
      <p:bldP spid="45283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5" name="Rectangle 3"/>
          <p:cNvSpPr>
            <a:spLocks noGrp="1"/>
          </p:cNvSpPr>
          <p:nvPr>
            <p:ph type="subTitle" idx="1"/>
          </p:nvPr>
        </p:nvSpPr>
        <p:spPr>
          <a:xfrm>
            <a:off x="323850" y="1412875"/>
            <a:ext cx="8229600" cy="338455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弱实体的变换</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设Ｗ是概念数据库模式中以实体集Ｅ为识别实体集的弱实体。</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0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建立一个与Ｗ对应的关系Ｒ；</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0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Ｗ的所有简单属性和复合属性的简单子属性映射为Ｒ的属性；</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en-US" altLang="zh-CN" sz="20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E</a:t>
            </a:r>
            <a:r>
              <a:rPr kumimoji="0" lang="zh-CN" altLang="en-US" sz="20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的码属性也是</a:t>
            </a:r>
            <a:r>
              <a:rPr kumimoji="0" lang="en-US" altLang="zh-CN" sz="20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0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的属性；</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0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Ｒ的主码由</a:t>
            </a:r>
            <a:r>
              <a:rPr kumimoji="0" lang="zh-CN" altLang="en-US" sz="20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Ｅ的码和Ｗ的部分码组合</a:t>
            </a:r>
            <a:r>
              <a:rPr kumimoji="0" lang="zh-CN" altLang="en-US" sz="20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而成；</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0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Ｅ对应的关系的码是Ｒ的</a:t>
            </a:r>
            <a:r>
              <a:rPr kumimoji="0" lang="zh-CN" altLang="en-US" sz="20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外码</a:t>
            </a:r>
            <a:r>
              <a:rPr kumimoji="0" lang="zh-CN" altLang="en-US" sz="20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p:txBody>
      </p:sp>
      <p:sp>
        <p:nvSpPr>
          <p:cNvPr id="5" name="Rectangle 2"/>
          <p:cNvSpPr txBox="1">
            <a:spLocks noChangeArrowheads="1"/>
          </p:cNvSpPr>
          <p:nvPr/>
        </p:nvSpPr>
        <p:spPr bwMode="auto">
          <a:xfrm>
            <a:off x="1254125" y="0"/>
            <a:ext cx="789463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5.1</a:t>
            </a: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形成初始关系数据库模式</a:t>
            </a:r>
          </a:p>
        </p:txBody>
      </p:sp>
      <p:grpSp>
        <p:nvGrpSpPr>
          <p:cNvPr id="7" name="组合 6"/>
          <p:cNvGrpSpPr/>
          <p:nvPr/>
        </p:nvGrpSpPr>
        <p:grpSpPr>
          <a:xfrm>
            <a:off x="2176780" y="4868545"/>
            <a:ext cx="5311140" cy="1564640"/>
            <a:chOff x="3428" y="7667"/>
            <a:chExt cx="8364" cy="2464"/>
          </a:xfrm>
        </p:grpSpPr>
        <p:grpSp>
          <p:nvGrpSpPr>
            <p:cNvPr id="30723" name="组合 24"/>
            <p:cNvGrpSpPr/>
            <p:nvPr/>
          </p:nvGrpSpPr>
          <p:grpSpPr>
            <a:xfrm>
              <a:off x="3573" y="7838"/>
              <a:ext cx="1475" cy="2155"/>
              <a:chOff x="2843808" y="4976677"/>
              <a:chExt cx="936625" cy="1368152"/>
            </a:xfrm>
          </p:grpSpPr>
          <p:grpSp>
            <p:nvGrpSpPr>
              <p:cNvPr id="30732" name="组合 19"/>
              <p:cNvGrpSpPr/>
              <p:nvPr/>
            </p:nvGrpSpPr>
            <p:grpSpPr>
              <a:xfrm>
                <a:off x="2843808" y="4976677"/>
                <a:ext cx="936625" cy="1368152"/>
                <a:chOff x="5220072" y="1052736"/>
                <a:chExt cx="936625" cy="1368152"/>
              </a:xfrm>
            </p:grpSpPr>
            <p:sp>
              <p:nvSpPr>
                <p:cNvPr id="2" name="矩形 1"/>
                <p:cNvSpPr/>
                <p:nvPr/>
              </p:nvSpPr>
              <p:spPr>
                <a:xfrm>
                  <a:off x="5220072" y="1052736"/>
                  <a:ext cx="936625" cy="36029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000" b="1" i="0" u="none" strike="noStrike" kern="1200" cap="none" spc="0" normalizeH="0" baseline="0" noProof="1">
                      <a:ln>
                        <a:noFill/>
                      </a:ln>
                      <a:solidFill>
                        <a:schemeClr val="tx1"/>
                      </a:solidFill>
                      <a:effectLst/>
                      <a:uLnTx/>
                      <a:uFillTx/>
                      <a:latin typeface="+mn-lt"/>
                      <a:ea typeface="+mn-ea"/>
                      <a:cs typeface="+mn-cs"/>
                    </a:rPr>
                    <a:t>W</a:t>
                  </a:r>
                </a:p>
              </p:txBody>
            </p:sp>
            <p:sp>
              <p:nvSpPr>
                <p:cNvPr id="3" name="矩形 2"/>
                <p:cNvSpPr/>
                <p:nvPr/>
              </p:nvSpPr>
              <p:spPr>
                <a:xfrm>
                  <a:off x="5220072" y="1413026"/>
                  <a:ext cx="936625" cy="10078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000" b="1" i="0" u="none" strike="noStrike" kern="1200" cap="none" spc="0" normalizeH="0" baseline="0" noProof="1">
                      <a:ln>
                        <a:noFill/>
                      </a:ln>
                      <a:solidFill>
                        <a:schemeClr val="tx1"/>
                      </a:solidFill>
                      <a:effectLst/>
                      <a:uLnTx/>
                      <a:uFillTx/>
                      <a:latin typeface="+mn-lt"/>
                      <a:ea typeface="+mn-ea"/>
                      <a:cs typeface="+mn-cs"/>
                    </a:rPr>
                    <a:t>A</a:t>
                  </a:r>
                </a:p>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000" b="1" i="0" u="none" strike="noStrike" kern="1200" cap="none" spc="0" normalizeH="0" baseline="0" noProof="1">
                      <a:ln>
                        <a:noFill/>
                      </a:ln>
                      <a:solidFill>
                        <a:schemeClr val="tx1"/>
                      </a:solidFill>
                      <a:effectLst/>
                      <a:uLnTx/>
                      <a:uFillTx/>
                      <a:latin typeface="+mn-lt"/>
                      <a:ea typeface="+mn-ea"/>
                      <a:cs typeface="+mn-cs"/>
                    </a:rPr>
                    <a:t>B</a:t>
                  </a:r>
                </a:p>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000" b="1" i="0" u="none" strike="noStrike" kern="1200" cap="none" spc="0" normalizeH="0" baseline="0" noProof="1">
                      <a:ln>
                        <a:noFill/>
                      </a:ln>
                      <a:solidFill>
                        <a:schemeClr val="tx1"/>
                      </a:solidFill>
                      <a:effectLst/>
                      <a:uLnTx/>
                      <a:uFillTx/>
                      <a:latin typeface="+mn-lt"/>
                      <a:ea typeface="+mn-ea"/>
                      <a:cs typeface="+mn-cs"/>
                    </a:rPr>
                    <a:t>C</a:t>
                  </a:r>
                </a:p>
              </p:txBody>
            </p:sp>
          </p:grpSp>
          <p:cxnSp>
            <p:nvCxnSpPr>
              <p:cNvPr id="24" name="直接连接符 23"/>
              <p:cNvCxnSpPr/>
              <p:nvPr/>
            </p:nvCxnSpPr>
            <p:spPr>
              <a:xfrm>
                <a:off x="3131145" y="5589330"/>
                <a:ext cx="360363"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30724" name="组合 27"/>
            <p:cNvGrpSpPr/>
            <p:nvPr/>
          </p:nvGrpSpPr>
          <p:grpSpPr>
            <a:xfrm>
              <a:off x="10318" y="7725"/>
              <a:ext cx="1475" cy="2155"/>
              <a:chOff x="6083672" y="1052736"/>
              <a:chExt cx="936600" cy="1368152"/>
            </a:xfrm>
          </p:grpSpPr>
          <p:sp>
            <p:nvSpPr>
              <p:cNvPr id="26" name="矩形 25"/>
              <p:cNvSpPr/>
              <p:nvPr/>
            </p:nvSpPr>
            <p:spPr>
              <a:xfrm>
                <a:off x="6083672" y="1052736"/>
                <a:ext cx="936600" cy="360291"/>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000" b="1" i="0" u="none" strike="noStrike" kern="1200" cap="none" spc="0" normalizeH="0" baseline="0" noProof="1">
                    <a:ln>
                      <a:noFill/>
                    </a:ln>
                    <a:solidFill>
                      <a:schemeClr val="tx1"/>
                    </a:solidFill>
                    <a:effectLst/>
                    <a:uLnTx/>
                    <a:uFillTx/>
                    <a:latin typeface="+mn-lt"/>
                    <a:ea typeface="+mn-ea"/>
                    <a:cs typeface="+mn-cs"/>
                  </a:rPr>
                  <a:t>E</a:t>
                </a:r>
              </a:p>
            </p:txBody>
          </p:sp>
          <p:sp>
            <p:nvSpPr>
              <p:cNvPr id="27" name="矩形 26"/>
              <p:cNvSpPr/>
              <p:nvPr/>
            </p:nvSpPr>
            <p:spPr>
              <a:xfrm>
                <a:off x="6083672" y="1413027"/>
                <a:ext cx="936600" cy="100786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000" b="1" i="0" u="sng" strike="noStrike" kern="1200" cap="none" spc="0" normalizeH="0" baseline="0" noProof="1">
                    <a:ln>
                      <a:noFill/>
                    </a:ln>
                    <a:solidFill>
                      <a:schemeClr val="tx1"/>
                    </a:solidFill>
                    <a:effectLst/>
                    <a:uLnTx/>
                    <a:uFillTx/>
                    <a:latin typeface="+mn-lt"/>
                    <a:ea typeface="+mn-ea"/>
                    <a:cs typeface="+mn-cs"/>
                  </a:rPr>
                  <a:t>X</a:t>
                </a:r>
              </a:p>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000" b="1" i="0" u="none" strike="noStrike" kern="1200" cap="none" spc="0" normalizeH="0" baseline="0" noProof="1">
                    <a:ln>
                      <a:noFill/>
                    </a:ln>
                    <a:solidFill>
                      <a:schemeClr val="tx1"/>
                    </a:solidFill>
                    <a:effectLst/>
                    <a:uLnTx/>
                    <a:uFillTx/>
                    <a:latin typeface="+mn-lt"/>
                    <a:ea typeface="+mn-ea"/>
                    <a:cs typeface="+mn-cs"/>
                  </a:rPr>
                  <a:t>Y</a:t>
                </a:r>
              </a:p>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000" b="1" i="0" u="none" strike="noStrike" kern="1200" cap="none" spc="0" normalizeH="0" baseline="0" noProof="1">
                    <a:ln>
                      <a:noFill/>
                    </a:ln>
                    <a:solidFill>
                      <a:schemeClr val="tx1"/>
                    </a:solidFill>
                    <a:effectLst/>
                    <a:uLnTx/>
                    <a:uFillTx/>
                    <a:latin typeface="+mn-lt"/>
                    <a:ea typeface="+mn-ea"/>
                    <a:cs typeface="+mn-cs"/>
                  </a:rPr>
                  <a:t>Z</a:t>
                </a:r>
              </a:p>
            </p:txBody>
          </p:sp>
        </p:grpSp>
        <p:sp>
          <p:nvSpPr>
            <p:cNvPr id="29" name="流程图: 决策 28"/>
            <p:cNvSpPr/>
            <p:nvPr/>
          </p:nvSpPr>
          <p:spPr>
            <a:xfrm>
              <a:off x="6748" y="8178"/>
              <a:ext cx="2380" cy="1248"/>
            </a:xfrm>
            <a:prstGeom prst="flowChartDecis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eaLnBrk="1" fontAlgn="base" latinLnBrk="0" hangingPunct="1">
                <a:lnSpc>
                  <a:spcPct val="100000"/>
                </a:lnSpc>
                <a:spcBef>
                  <a:spcPct val="0"/>
                </a:spcBef>
                <a:spcAft>
                  <a:spcPct val="0"/>
                </a:spcAft>
                <a:buNone/>
                <a:defRPr sz="20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None/>
                <a:defRPr sz="20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sz="20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sz="20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sz="2000" b="1" i="0" u="none" kern="1200" baseline="0">
                  <a:solidFill>
                    <a:schemeClr val="tx1"/>
                  </a:solidFill>
                  <a:latin typeface="Times New Roman" panose="02020603050405020304" pitchFamily="18" charset="0"/>
                  <a:ea typeface="宋体" panose="02010600030101010101" pitchFamily="2" charset="-122"/>
                  <a:cs typeface="+mn-cs"/>
                </a:defRPr>
              </a:lvl5pPr>
            </a:lstStyle>
            <a:p>
              <a:pPr marL="0" marR="0" lvl="0" indent="0" algn="ctr" defTabSz="914400" rtl="0" eaLnBrk="1" fontAlgn="base" latinLnBrk="0" hangingPunct="1">
                <a:lnSpc>
                  <a:spcPct val="100000"/>
                </a:lnSpc>
                <a:spcBef>
                  <a:spcPct val="20000"/>
                </a:spcBef>
                <a:spcAft>
                  <a:spcPct val="0"/>
                </a:spcAft>
                <a:buClrTx/>
                <a:buSzTx/>
                <a:buFontTx/>
                <a:buChar char="–"/>
                <a:defRPr/>
              </a:pPr>
              <a:endParaRPr kumimoji="0" lang="zh-CN" altLang="en-US" sz="2000" b="1" i="0" u="none" strike="noStrike" kern="1200" cap="none" spc="0" normalizeH="0" baseline="0" noProof="1">
                <a:ln>
                  <a:noFill/>
                </a:ln>
                <a:solidFill>
                  <a:srgbClr val="FFFFFF"/>
                </a:solidFill>
                <a:effectLst/>
                <a:uLnTx/>
                <a:uFillTx/>
                <a:latin typeface="Times New Roman" panose="02020603050405020304" pitchFamily="18" charset="0"/>
                <a:ea typeface="楷体_GB2312" pitchFamily="49" charset="-122"/>
                <a:cs typeface="+mn-cs"/>
              </a:endParaRPr>
            </a:p>
          </p:txBody>
        </p:sp>
        <p:sp>
          <p:nvSpPr>
            <p:cNvPr id="30" name="流程图: 决策 29"/>
            <p:cNvSpPr/>
            <p:nvPr/>
          </p:nvSpPr>
          <p:spPr>
            <a:xfrm>
              <a:off x="7088" y="8350"/>
              <a:ext cx="1700" cy="905"/>
            </a:xfrm>
            <a:prstGeom prst="flowChartDecis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eaLnBrk="1" fontAlgn="base" latinLnBrk="0" hangingPunct="1">
                <a:lnSpc>
                  <a:spcPct val="100000"/>
                </a:lnSpc>
                <a:spcBef>
                  <a:spcPct val="0"/>
                </a:spcBef>
                <a:spcAft>
                  <a:spcPct val="0"/>
                </a:spcAft>
                <a:buNone/>
                <a:defRPr sz="20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None/>
                <a:defRPr sz="20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sz="20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sz="20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sz="2000" b="1" i="0" u="none" kern="1200" baseline="0">
                  <a:solidFill>
                    <a:schemeClr val="tx1"/>
                  </a:solidFill>
                  <a:latin typeface="Times New Roman" panose="02020603050405020304" pitchFamily="18" charset="0"/>
                  <a:ea typeface="宋体" panose="02010600030101010101" pitchFamily="2" charset="-122"/>
                  <a:cs typeface="+mn-cs"/>
                </a:defRPr>
              </a:lvl5pPr>
            </a:lstStyle>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000" b="1" i="0" u="none" strike="noStrike" kern="1200" cap="none" spc="0" normalizeH="0" baseline="0" noProof="1">
                  <a:ln>
                    <a:noFill/>
                  </a:ln>
                  <a:solidFill>
                    <a:schemeClr val="tx1"/>
                  </a:solidFill>
                  <a:effectLst/>
                  <a:uLnTx/>
                  <a:uFillTx/>
                  <a:latin typeface="Times New Roman" panose="02020603050405020304" pitchFamily="18" charset="0"/>
                  <a:ea typeface="楷体_GB2312" pitchFamily="49" charset="-122"/>
                  <a:cs typeface="+mn-cs"/>
                </a:rPr>
                <a:t>R</a:t>
              </a:r>
              <a:endParaRPr kumimoji="0" lang="zh-CN" altLang="en-US" sz="2000" b="1" i="0" u="none" strike="noStrike" kern="1200" cap="none" spc="0" normalizeH="0" baseline="0" noProof="1">
                <a:ln>
                  <a:noFill/>
                </a:ln>
                <a:solidFill>
                  <a:schemeClr val="tx1"/>
                </a:solidFill>
                <a:effectLst/>
                <a:uLnTx/>
                <a:uFillTx/>
                <a:latin typeface="Times New Roman" panose="02020603050405020304" pitchFamily="18" charset="0"/>
                <a:ea typeface="楷体_GB2312" pitchFamily="49" charset="-122"/>
                <a:cs typeface="+mn-cs"/>
              </a:endParaRPr>
            </a:p>
          </p:txBody>
        </p:sp>
        <p:cxnSp>
          <p:nvCxnSpPr>
            <p:cNvPr id="32" name="直接连接符 31"/>
            <p:cNvCxnSpPr>
              <a:endCxn id="29" idx="1"/>
            </p:cNvCxnSpPr>
            <p:nvPr/>
          </p:nvCxnSpPr>
          <p:spPr>
            <a:xfrm>
              <a:off x="5158" y="8801"/>
              <a:ext cx="1590"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29" idx="3"/>
              <a:endCxn id="29" idx="1"/>
            </p:cNvCxnSpPr>
            <p:nvPr/>
          </p:nvCxnSpPr>
          <p:spPr>
            <a:xfrm>
              <a:off x="9128" y="8803"/>
              <a:ext cx="1190" cy="0"/>
            </a:xfrm>
            <a:prstGeom prst="line">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3428" y="7667"/>
              <a:ext cx="1762" cy="2464"/>
            </a:xfrm>
            <a:prstGeom prst="rect">
              <a:avLst/>
            </a:prstGeom>
            <a:noFill/>
            <a:ln>
              <a:solidFill>
                <a:schemeClr val="tx1"/>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lt1"/>
                </a:solidFill>
                <a:effectLst/>
                <a:uLnTx/>
                <a:uFillTx/>
                <a:latin typeface="+mn-lt"/>
                <a:ea typeface="+mn-ea"/>
                <a:cs typeface="+mn-cs"/>
              </a:endParaRPr>
            </a:p>
          </p:txBody>
        </p:sp>
        <p:cxnSp>
          <p:nvCxnSpPr>
            <p:cNvPr id="6" name="直接连接符 5"/>
            <p:cNvCxnSpPr>
              <a:stCxn id="4" idx="3"/>
            </p:cNvCxnSpPr>
            <p:nvPr/>
          </p:nvCxnSpPr>
          <p:spPr>
            <a:xfrm flipV="1">
              <a:off x="5190" y="8890"/>
              <a:ext cx="1758" cy="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61475">
                                            <p:txEl>
                                              <p:pRg st="2" end="2"/>
                                            </p:txEl>
                                          </p:spTgt>
                                        </p:tgtEl>
                                        <p:attrNameLst>
                                          <p:attrName>style.visibility</p:attrName>
                                        </p:attrNameLst>
                                      </p:cBhvr>
                                      <p:to>
                                        <p:strVal val="visible"/>
                                      </p:to>
                                    </p:set>
                                    <p:animEffect transition="in" filter="box(in)">
                                      <p:cBhvr>
                                        <p:cTn id="7" dur="500"/>
                                        <p:tgtEl>
                                          <p:spTgt spid="361475">
                                            <p:txEl>
                                              <p:pRg st="2" end="2"/>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61475">
                                            <p:txEl>
                                              <p:pRg st="3" end="3"/>
                                            </p:txEl>
                                          </p:spTgt>
                                        </p:tgtEl>
                                        <p:attrNameLst>
                                          <p:attrName>style.visibility</p:attrName>
                                        </p:attrNameLst>
                                      </p:cBhvr>
                                      <p:to>
                                        <p:strVal val="visible"/>
                                      </p:to>
                                    </p:set>
                                    <p:animEffect transition="in" filter="box(in)">
                                      <p:cBhvr>
                                        <p:cTn id="10" dur="500"/>
                                        <p:tgtEl>
                                          <p:spTgt spid="361475">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361475">
                                            <p:txEl>
                                              <p:pRg st="4" end="4"/>
                                            </p:txEl>
                                          </p:spTgt>
                                        </p:tgtEl>
                                        <p:attrNameLst>
                                          <p:attrName>style.visibility</p:attrName>
                                        </p:attrNameLst>
                                      </p:cBhvr>
                                      <p:to>
                                        <p:strVal val="visible"/>
                                      </p:to>
                                    </p:set>
                                    <p:animEffect transition="in" filter="box(in)">
                                      <p:cBhvr>
                                        <p:cTn id="15" dur="500"/>
                                        <p:tgtEl>
                                          <p:spTgt spid="361475">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361475">
                                            <p:txEl>
                                              <p:pRg st="5" end="5"/>
                                            </p:txEl>
                                          </p:spTgt>
                                        </p:tgtEl>
                                        <p:attrNameLst>
                                          <p:attrName>style.visibility</p:attrName>
                                        </p:attrNameLst>
                                      </p:cBhvr>
                                      <p:to>
                                        <p:strVal val="visible"/>
                                      </p:to>
                                    </p:set>
                                    <p:animEffect transition="in" filter="box(in)">
                                      <p:cBhvr>
                                        <p:cTn id="20" dur="500"/>
                                        <p:tgtEl>
                                          <p:spTgt spid="361475">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361475">
                                            <p:txEl>
                                              <p:pRg st="6" end="6"/>
                                            </p:txEl>
                                          </p:spTgt>
                                        </p:tgtEl>
                                        <p:attrNameLst>
                                          <p:attrName>style.visibility</p:attrName>
                                        </p:attrNameLst>
                                      </p:cBhvr>
                                      <p:to>
                                        <p:strVal val="visible"/>
                                      </p:to>
                                    </p:set>
                                    <p:animEffect transition="in" filter="box(in)">
                                      <p:cBhvr>
                                        <p:cTn id="25" dur="500"/>
                                        <p:tgtEl>
                                          <p:spTgt spid="36147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Rectangle 3"/>
          <p:cNvSpPr>
            <a:spLocks noGrp="1"/>
          </p:cNvSpPr>
          <p:nvPr>
            <p:ph type="subTitle" idx="1"/>
          </p:nvPr>
        </p:nvSpPr>
        <p:spPr>
          <a:xfrm>
            <a:off x="381000" y="1600200"/>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例：</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U={A,B,C,D,E}, F={AB</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C, C</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D,DE}</a:t>
            </a:r>
          </a:p>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	 ={(A, B, C), (C, D), (D, E)}</a:t>
            </a:r>
          </a:p>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 </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试问</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是否具有无损连接性？</a:t>
            </a: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mn-lt"/>
              <a:ea typeface="+mn-ea"/>
              <a:cs typeface="楷体_GB2312"/>
            </a:endParaRPr>
          </a:p>
        </p:txBody>
      </p:sp>
      <p:sp>
        <p:nvSpPr>
          <p:cNvPr id="3"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关系模式分解的约束</a:t>
            </a:r>
            <a:endPar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Times New Roman" panose="02020603050405020304" pitchFamily="18" charset="0"/>
              <a:ea typeface="华文行楷" panose="02010800040101010101" pitchFamily="2" charset="-122"/>
              <a:cs typeface="楷体_GB2312"/>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54660" name="Group 4"/>
          <p:cNvGraphicFramePr>
            <a:graphicFrameLocks noGrp="1"/>
          </p:cNvGraphicFramePr>
          <p:nvPr/>
        </p:nvGraphicFramePr>
        <p:xfrm>
          <a:off x="395288" y="1249363"/>
          <a:ext cx="4105277" cy="1927225"/>
        </p:xfrm>
        <a:graphic>
          <a:graphicData uri="http://schemas.openxmlformats.org/drawingml/2006/table">
            <a:tbl>
              <a:tblPr/>
              <a:tblGrid>
                <a:gridCol w="885452">
                  <a:extLst>
                    <a:ext uri="{9D8B030D-6E8A-4147-A177-3AD203B41FA5}">
                      <a16:colId xmlns:a16="http://schemas.microsoft.com/office/drawing/2014/main" val="20000"/>
                    </a:ext>
                  </a:extLst>
                </a:gridCol>
                <a:gridCol w="643965">
                  <a:extLst>
                    <a:ext uri="{9D8B030D-6E8A-4147-A177-3AD203B41FA5}">
                      <a16:colId xmlns:a16="http://schemas.microsoft.com/office/drawing/2014/main" val="20001"/>
                    </a:ext>
                  </a:extLst>
                </a:gridCol>
                <a:gridCol w="643965">
                  <a:extLst>
                    <a:ext uri="{9D8B030D-6E8A-4147-A177-3AD203B41FA5}">
                      <a16:colId xmlns:a16="http://schemas.microsoft.com/office/drawing/2014/main" val="20002"/>
                    </a:ext>
                  </a:extLst>
                </a:gridCol>
                <a:gridCol w="643965">
                  <a:extLst>
                    <a:ext uri="{9D8B030D-6E8A-4147-A177-3AD203B41FA5}">
                      <a16:colId xmlns:a16="http://schemas.microsoft.com/office/drawing/2014/main" val="20003"/>
                    </a:ext>
                  </a:extLst>
                </a:gridCol>
                <a:gridCol w="643965">
                  <a:extLst>
                    <a:ext uri="{9D8B030D-6E8A-4147-A177-3AD203B41FA5}">
                      <a16:colId xmlns:a16="http://schemas.microsoft.com/office/drawing/2014/main" val="20004"/>
                    </a:ext>
                  </a:extLst>
                </a:gridCol>
                <a:gridCol w="643965">
                  <a:extLst>
                    <a:ext uri="{9D8B030D-6E8A-4147-A177-3AD203B41FA5}">
                      <a16:colId xmlns:a16="http://schemas.microsoft.com/office/drawing/2014/main" val="20005"/>
                    </a:ext>
                  </a:extLst>
                </a:gridCol>
              </a:tblGrid>
              <a:tr h="481806">
                <a:tc>
                  <a:txBody>
                    <a:bodyPr/>
                    <a:lstStyle/>
                    <a:p>
                      <a:pPr marL="0" marR="0" lvl="0" indent="0" algn="ctr" defTabSz="914400" rtl="0" eaLnBrk="0" fontAlgn="base" latinLnBrk="0" hangingPunct="0">
                        <a:lnSpc>
                          <a:spcPct val="100000"/>
                        </a:lnSpc>
                        <a:spcBef>
                          <a:spcPct val="20000"/>
                        </a:spcBef>
                        <a:spcAft>
                          <a:spcPct val="0"/>
                        </a:spcAft>
                        <a:buClrTx/>
                        <a:buSzTx/>
                        <a:buFontTx/>
                        <a:buNone/>
                      </a:pPr>
                      <a:endParaRPr kumimoji="0" lang="zh-CN" altLang="en-US" sz="25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txBody>
                  <a:tcPr marL="91453" marR="91453" marT="48181" marB="481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C</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D</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E</a:t>
                      </a:r>
                    </a:p>
                  </a:txBody>
                  <a:tcPr marL="91453" marR="91453" marT="48181" marB="481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481806">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dirty="0">
                          <a:ln>
                            <a:noFill/>
                          </a:ln>
                          <a:solidFill>
                            <a:schemeClr val="tx1"/>
                          </a:solidFill>
                          <a:effectLst/>
                          <a:latin typeface="Times New Roman" panose="02020603050405020304" pitchFamily="18" charset="0"/>
                          <a:ea typeface="楷体_GB2312" pitchFamily="49" charset="-122"/>
                        </a:rPr>
                        <a:t>ABC</a:t>
                      </a:r>
                    </a:p>
                  </a:txBody>
                  <a:tcPr marL="91453" marR="91453" marT="48181" marB="481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1</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2</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3</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14</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15</a:t>
                      </a:r>
                    </a:p>
                  </a:txBody>
                  <a:tcPr marL="91453" marR="91453" marT="48181" marB="481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extLst>
                  <a:ext uri="{0D108BD9-81ED-4DB2-BD59-A6C34878D82A}">
                    <a16:rowId xmlns:a16="http://schemas.microsoft.com/office/drawing/2014/main" val="10001"/>
                  </a:ext>
                </a:extLst>
              </a:tr>
              <a:tr h="481806">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CD</a:t>
                      </a:r>
                    </a:p>
                  </a:txBody>
                  <a:tcPr marL="91453" marR="91453" marT="48181" marB="481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21</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22</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3</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25</a:t>
                      </a:r>
                    </a:p>
                  </a:txBody>
                  <a:tcPr marL="91453" marR="91453" marT="48181" marB="481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2"/>
                  </a:ext>
                </a:extLst>
              </a:tr>
              <a:tr h="481806">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DE</a:t>
                      </a:r>
                    </a:p>
                  </a:txBody>
                  <a:tcPr marL="91453" marR="91453" marT="48181" marB="481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31</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32</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33</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dirty="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dirty="0">
                          <a:ln>
                            <a:noFill/>
                          </a:ln>
                          <a:solidFill>
                            <a:schemeClr val="tx1"/>
                          </a:solidFill>
                          <a:effectLst/>
                          <a:latin typeface="Times New Roman" panose="02020603050405020304" pitchFamily="18" charset="0"/>
                          <a:ea typeface="楷体_GB2312" pitchFamily="49" charset="-122"/>
                        </a:rPr>
                        <a:t>5</a:t>
                      </a:r>
                    </a:p>
                  </a:txBody>
                  <a:tcPr marL="91453" marR="91453" marT="48181" marB="481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bl>
          </a:graphicData>
        </a:graphic>
      </p:graphicFrame>
      <p:graphicFrame>
        <p:nvGraphicFramePr>
          <p:cNvPr id="454697" name="Group 41"/>
          <p:cNvGraphicFramePr>
            <a:graphicFrameLocks noGrp="1"/>
          </p:cNvGraphicFramePr>
          <p:nvPr/>
        </p:nvGraphicFramePr>
        <p:xfrm>
          <a:off x="4738688" y="1249363"/>
          <a:ext cx="4225926" cy="1927225"/>
        </p:xfrm>
        <a:graphic>
          <a:graphicData uri="http://schemas.openxmlformats.org/drawingml/2006/table">
            <a:tbl>
              <a:tblPr/>
              <a:tblGrid>
                <a:gridCol w="985466">
                  <a:extLst>
                    <a:ext uri="{9D8B030D-6E8A-4147-A177-3AD203B41FA5}">
                      <a16:colId xmlns:a16="http://schemas.microsoft.com/office/drawing/2014/main" val="20000"/>
                    </a:ext>
                  </a:extLst>
                </a:gridCol>
                <a:gridCol w="720102">
                  <a:extLst>
                    <a:ext uri="{9D8B030D-6E8A-4147-A177-3AD203B41FA5}">
                      <a16:colId xmlns:a16="http://schemas.microsoft.com/office/drawing/2014/main" val="20001"/>
                    </a:ext>
                  </a:extLst>
                </a:gridCol>
                <a:gridCol w="576082">
                  <a:extLst>
                    <a:ext uri="{9D8B030D-6E8A-4147-A177-3AD203B41FA5}">
                      <a16:colId xmlns:a16="http://schemas.microsoft.com/office/drawing/2014/main" val="20002"/>
                    </a:ext>
                  </a:extLst>
                </a:gridCol>
                <a:gridCol w="576082">
                  <a:extLst>
                    <a:ext uri="{9D8B030D-6E8A-4147-A177-3AD203B41FA5}">
                      <a16:colId xmlns:a16="http://schemas.microsoft.com/office/drawing/2014/main" val="20003"/>
                    </a:ext>
                  </a:extLst>
                </a:gridCol>
                <a:gridCol w="648092">
                  <a:extLst>
                    <a:ext uri="{9D8B030D-6E8A-4147-A177-3AD203B41FA5}">
                      <a16:colId xmlns:a16="http://schemas.microsoft.com/office/drawing/2014/main" val="20004"/>
                    </a:ext>
                  </a:extLst>
                </a:gridCol>
                <a:gridCol w="720102">
                  <a:extLst>
                    <a:ext uri="{9D8B030D-6E8A-4147-A177-3AD203B41FA5}">
                      <a16:colId xmlns:a16="http://schemas.microsoft.com/office/drawing/2014/main" val="20005"/>
                    </a:ext>
                  </a:extLst>
                </a:gridCol>
              </a:tblGrid>
              <a:tr h="481806">
                <a:tc>
                  <a:txBody>
                    <a:bodyPr/>
                    <a:lstStyle/>
                    <a:p>
                      <a:pPr marL="0" marR="0" lvl="0" indent="0" algn="ctr" defTabSz="914400" rtl="0" eaLnBrk="0" fontAlgn="base" latinLnBrk="0" hangingPunct="0">
                        <a:lnSpc>
                          <a:spcPct val="100000"/>
                        </a:lnSpc>
                        <a:spcBef>
                          <a:spcPct val="20000"/>
                        </a:spcBef>
                        <a:spcAft>
                          <a:spcPct val="0"/>
                        </a:spcAft>
                        <a:buClrTx/>
                        <a:buSzTx/>
                        <a:buFontTx/>
                        <a:buNone/>
                      </a:pPr>
                      <a:endParaRPr kumimoji="0" lang="zh-CN" altLang="en-US" sz="25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91445" marR="91445" marT="48181" marB="481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p>
                  </a:txBody>
                  <a:tcPr marL="91445" marR="91445"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p>
                  </a:txBody>
                  <a:tcPr marL="91445" marR="91445"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C</a:t>
                      </a:r>
                    </a:p>
                  </a:txBody>
                  <a:tcPr marL="91445" marR="91445"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D</a:t>
                      </a:r>
                    </a:p>
                  </a:txBody>
                  <a:tcPr marL="91445" marR="91445"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E</a:t>
                      </a:r>
                    </a:p>
                  </a:txBody>
                  <a:tcPr marL="91445" marR="91445" marT="48181" marB="481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481806">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ABC</a:t>
                      </a:r>
                    </a:p>
                  </a:txBody>
                  <a:tcPr marL="91445" marR="91445" marT="48181" marB="481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1</a:t>
                      </a:r>
                    </a:p>
                  </a:txBody>
                  <a:tcPr marL="91445" marR="91445"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2</a:t>
                      </a:r>
                    </a:p>
                  </a:txBody>
                  <a:tcPr marL="91445" marR="91445"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3</a:t>
                      </a:r>
                    </a:p>
                  </a:txBody>
                  <a:tcPr marL="91445" marR="91445"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14</a:t>
                      </a:r>
                    </a:p>
                  </a:txBody>
                  <a:tcPr marL="91445" marR="91445"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15</a:t>
                      </a:r>
                    </a:p>
                  </a:txBody>
                  <a:tcPr marL="91445" marR="91445" marT="48181" marB="481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extLst>
                  <a:ext uri="{0D108BD9-81ED-4DB2-BD59-A6C34878D82A}">
                    <a16:rowId xmlns:a16="http://schemas.microsoft.com/office/drawing/2014/main" val="10001"/>
                  </a:ext>
                </a:extLst>
              </a:tr>
              <a:tr h="481806">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CD</a:t>
                      </a:r>
                    </a:p>
                  </a:txBody>
                  <a:tcPr marL="91445" marR="91445" marT="48181" marB="481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21</a:t>
                      </a:r>
                    </a:p>
                  </a:txBody>
                  <a:tcPr marL="91445" marR="91445"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22</a:t>
                      </a:r>
                    </a:p>
                  </a:txBody>
                  <a:tcPr marL="91445" marR="91445"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3</a:t>
                      </a:r>
                    </a:p>
                  </a:txBody>
                  <a:tcPr marL="91445" marR="91445"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L="91445" marR="91445"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25</a:t>
                      </a:r>
                    </a:p>
                  </a:txBody>
                  <a:tcPr marL="91445" marR="91445" marT="48181" marB="481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2"/>
                  </a:ext>
                </a:extLst>
              </a:tr>
              <a:tr h="481806">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DE</a:t>
                      </a:r>
                    </a:p>
                  </a:txBody>
                  <a:tcPr marL="91445" marR="91445" marT="48181" marB="481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31</a:t>
                      </a:r>
                    </a:p>
                  </a:txBody>
                  <a:tcPr marL="91445" marR="91445"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32</a:t>
                      </a:r>
                    </a:p>
                  </a:txBody>
                  <a:tcPr marL="91445" marR="91445"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33</a:t>
                      </a:r>
                    </a:p>
                  </a:txBody>
                  <a:tcPr marL="91445" marR="91445"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L="91445" marR="91445"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dirty="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dirty="0">
                          <a:ln>
                            <a:noFill/>
                          </a:ln>
                          <a:solidFill>
                            <a:schemeClr val="tx1"/>
                          </a:solidFill>
                          <a:effectLst/>
                          <a:latin typeface="Times New Roman" panose="02020603050405020304" pitchFamily="18" charset="0"/>
                          <a:ea typeface="楷体_GB2312" pitchFamily="49" charset="-122"/>
                        </a:rPr>
                        <a:t>5</a:t>
                      </a:r>
                    </a:p>
                  </a:txBody>
                  <a:tcPr marL="91445" marR="91445" marT="48181" marB="481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bl>
          </a:graphicData>
        </a:graphic>
      </p:graphicFrame>
      <p:graphicFrame>
        <p:nvGraphicFramePr>
          <p:cNvPr id="454735" name="Group 79"/>
          <p:cNvGraphicFramePr>
            <a:graphicFrameLocks noGrp="1"/>
          </p:cNvGraphicFramePr>
          <p:nvPr/>
        </p:nvGraphicFramePr>
        <p:xfrm>
          <a:off x="395288" y="3981450"/>
          <a:ext cx="4105276" cy="1927225"/>
        </p:xfrm>
        <a:graphic>
          <a:graphicData uri="http://schemas.openxmlformats.org/drawingml/2006/table">
            <a:tbl>
              <a:tblPr/>
              <a:tblGrid>
                <a:gridCol w="885451">
                  <a:extLst>
                    <a:ext uri="{9D8B030D-6E8A-4147-A177-3AD203B41FA5}">
                      <a16:colId xmlns:a16="http://schemas.microsoft.com/office/drawing/2014/main" val="20000"/>
                    </a:ext>
                  </a:extLst>
                </a:gridCol>
                <a:gridCol w="643965">
                  <a:extLst>
                    <a:ext uri="{9D8B030D-6E8A-4147-A177-3AD203B41FA5}">
                      <a16:colId xmlns:a16="http://schemas.microsoft.com/office/drawing/2014/main" val="20001"/>
                    </a:ext>
                  </a:extLst>
                </a:gridCol>
                <a:gridCol w="643965">
                  <a:extLst>
                    <a:ext uri="{9D8B030D-6E8A-4147-A177-3AD203B41FA5}">
                      <a16:colId xmlns:a16="http://schemas.microsoft.com/office/drawing/2014/main" val="20002"/>
                    </a:ext>
                  </a:extLst>
                </a:gridCol>
                <a:gridCol w="643965">
                  <a:extLst>
                    <a:ext uri="{9D8B030D-6E8A-4147-A177-3AD203B41FA5}">
                      <a16:colId xmlns:a16="http://schemas.microsoft.com/office/drawing/2014/main" val="20003"/>
                    </a:ext>
                  </a:extLst>
                </a:gridCol>
                <a:gridCol w="643965">
                  <a:extLst>
                    <a:ext uri="{9D8B030D-6E8A-4147-A177-3AD203B41FA5}">
                      <a16:colId xmlns:a16="http://schemas.microsoft.com/office/drawing/2014/main" val="20004"/>
                    </a:ext>
                  </a:extLst>
                </a:gridCol>
                <a:gridCol w="643965">
                  <a:extLst>
                    <a:ext uri="{9D8B030D-6E8A-4147-A177-3AD203B41FA5}">
                      <a16:colId xmlns:a16="http://schemas.microsoft.com/office/drawing/2014/main" val="20005"/>
                    </a:ext>
                  </a:extLst>
                </a:gridCol>
              </a:tblGrid>
              <a:tr h="481806">
                <a:tc>
                  <a:txBody>
                    <a:bodyPr/>
                    <a:lstStyle/>
                    <a:p>
                      <a:pPr marL="0" marR="0" lvl="0" indent="0" algn="ctr" defTabSz="914400" rtl="0" eaLnBrk="0" fontAlgn="base" latinLnBrk="0" hangingPunct="0">
                        <a:lnSpc>
                          <a:spcPct val="100000"/>
                        </a:lnSpc>
                        <a:spcBef>
                          <a:spcPct val="20000"/>
                        </a:spcBef>
                        <a:spcAft>
                          <a:spcPct val="0"/>
                        </a:spcAft>
                        <a:buClrTx/>
                        <a:buSzTx/>
                        <a:buFontTx/>
                        <a:buNone/>
                      </a:pPr>
                      <a:endParaRPr kumimoji="0" lang="zh-CN" altLang="en-US" sz="25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91453" marR="91453" marT="48181" marB="481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C</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D</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E</a:t>
                      </a:r>
                    </a:p>
                  </a:txBody>
                  <a:tcPr marL="91453" marR="91453" marT="48181" marB="481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481806">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ABC</a:t>
                      </a:r>
                    </a:p>
                  </a:txBody>
                  <a:tcPr marL="91453" marR="91453" marT="48181" marB="481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1</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2</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3</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15</a:t>
                      </a:r>
                    </a:p>
                  </a:txBody>
                  <a:tcPr marL="91453" marR="91453" marT="48181" marB="481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extLst>
                  <a:ext uri="{0D108BD9-81ED-4DB2-BD59-A6C34878D82A}">
                    <a16:rowId xmlns:a16="http://schemas.microsoft.com/office/drawing/2014/main" val="10001"/>
                  </a:ext>
                </a:extLst>
              </a:tr>
              <a:tr h="481806">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CD</a:t>
                      </a:r>
                    </a:p>
                  </a:txBody>
                  <a:tcPr marL="91453" marR="91453" marT="48181" marB="481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21</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22</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3</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25</a:t>
                      </a:r>
                    </a:p>
                  </a:txBody>
                  <a:tcPr marL="91453" marR="91453" marT="48181" marB="481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2"/>
                  </a:ext>
                </a:extLst>
              </a:tr>
              <a:tr h="481806">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DE</a:t>
                      </a:r>
                    </a:p>
                  </a:txBody>
                  <a:tcPr marL="91453" marR="91453" marT="48181" marB="481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31</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32</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33</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5</a:t>
                      </a:r>
                    </a:p>
                  </a:txBody>
                  <a:tcPr marL="91453" marR="91453" marT="48181" marB="481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bl>
          </a:graphicData>
        </a:graphic>
      </p:graphicFrame>
      <p:sp>
        <p:nvSpPr>
          <p:cNvPr id="118891" name="Rectangle 116"/>
          <p:cNvSpPr/>
          <p:nvPr/>
        </p:nvSpPr>
        <p:spPr>
          <a:xfrm>
            <a:off x="1547813" y="3429000"/>
            <a:ext cx="1489075" cy="390525"/>
          </a:xfrm>
          <a:prstGeom prst="rect">
            <a:avLst/>
          </a:prstGeom>
          <a:solidFill>
            <a:srgbClr val="FFFFFF"/>
          </a:solidFill>
          <a:ln w="9525">
            <a:noFill/>
            <a:miter/>
          </a:ln>
        </p:spPr>
        <p:txBody>
          <a:bodyPr/>
          <a:lstStyle/>
          <a:p>
            <a:pPr marL="742950" marR="0" lvl="1" indent="-285750" algn="ctr" defTabSz="914400" rtl="0" eaLnBrk="1" fontAlgn="base" latinLnBrk="0" hangingPunct="1">
              <a:lnSpc>
                <a:spcPct val="120000"/>
              </a:lnSpc>
              <a:spcBef>
                <a:spcPct val="20000"/>
              </a:spcBef>
              <a:spcAft>
                <a:spcPct val="0"/>
              </a:spcAft>
              <a:buClr>
                <a:schemeClr val="bg2"/>
              </a:buClr>
              <a:buSzPct val="50000"/>
              <a:buFont typeface="Monotype Sorts"/>
              <a:buNone/>
              <a:defRPr/>
            </a:pPr>
            <a:r>
              <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C</a:t>
            </a:r>
            <a:r>
              <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D</a:t>
            </a:r>
            <a:endPar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endParaRPr>
          </a:p>
        </p:txBody>
      </p:sp>
      <p:graphicFrame>
        <p:nvGraphicFramePr>
          <p:cNvPr id="454773" name="Group 117"/>
          <p:cNvGraphicFramePr>
            <a:graphicFrameLocks noGrp="1"/>
          </p:cNvGraphicFramePr>
          <p:nvPr/>
        </p:nvGraphicFramePr>
        <p:xfrm>
          <a:off x="4738688" y="3975100"/>
          <a:ext cx="4105276" cy="1927225"/>
        </p:xfrm>
        <a:graphic>
          <a:graphicData uri="http://schemas.openxmlformats.org/drawingml/2006/table">
            <a:tbl>
              <a:tblPr/>
              <a:tblGrid>
                <a:gridCol w="885451">
                  <a:extLst>
                    <a:ext uri="{9D8B030D-6E8A-4147-A177-3AD203B41FA5}">
                      <a16:colId xmlns:a16="http://schemas.microsoft.com/office/drawing/2014/main" val="20000"/>
                    </a:ext>
                  </a:extLst>
                </a:gridCol>
                <a:gridCol w="643965">
                  <a:extLst>
                    <a:ext uri="{9D8B030D-6E8A-4147-A177-3AD203B41FA5}">
                      <a16:colId xmlns:a16="http://schemas.microsoft.com/office/drawing/2014/main" val="20001"/>
                    </a:ext>
                  </a:extLst>
                </a:gridCol>
                <a:gridCol w="643965">
                  <a:extLst>
                    <a:ext uri="{9D8B030D-6E8A-4147-A177-3AD203B41FA5}">
                      <a16:colId xmlns:a16="http://schemas.microsoft.com/office/drawing/2014/main" val="20002"/>
                    </a:ext>
                  </a:extLst>
                </a:gridCol>
                <a:gridCol w="643965">
                  <a:extLst>
                    <a:ext uri="{9D8B030D-6E8A-4147-A177-3AD203B41FA5}">
                      <a16:colId xmlns:a16="http://schemas.microsoft.com/office/drawing/2014/main" val="20003"/>
                    </a:ext>
                  </a:extLst>
                </a:gridCol>
                <a:gridCol w="643965">
                  <a:extLst>
                    <a:ext uri="{9D8B030D-6E8A-4147-A177-3AD203B41FA5}">
                      <a16:colId xmlns:a16="http://schemas.microsoft.com/office/drawing/2014/main" val="20004"/>
                    </a:ext>
                  </a:extLst>
                </a:gridCol>
                <a:gridCol w="643965">
                  <a:extLst>
                    <a:ext uri="{9D8B030D-6E8A-4147-A177-3AD203B41FA5}">
                      <a16:colId xmlns:a16="http://schemas.microsoft.com/office/drawing/2014/main" val="20005"/>
                    </a:ext>
                  </a:extLst>
                </a:gridCol>
              </a:tblGrid>
              <a:tr h="481806">
                <a:tc>
                  <a:txBody>
                    <a:bodyPr/>
                    <a:lstStyle/>
                    <a:p>
                      <a:pPr marL="0" marR="0" lvl="0" indent="0" algn="ctr" defTabSz="914400" rtl="0" eaLnBrk="0" fontAlgn="base" latinLnBrk="0" hangingPunct="0">
                        <a:lnSpc>
                          <a:spcPct val="100000"/>
                        </a:lnSpc>
                        <a:spcBef>
                          <a:spcPct val="20000"/>
                        </a:spcBef>
                        <a:spcAft>
                          <a:spcPct val="0"/>
                        </a:spcAft>
                        <a:buClrTx/>
                        <a:buSzTx/>
                        <a:buFontTx/>
                        <a:buNone/>
                      </a:pPr>
                      <a:endParaRPr kumimoji="0" lang="zh-CN" altLang="en-US" sz="25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91453" marR="91453" marT="48181" marB="481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C</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D</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E</a:t>
                      </a:r>
                    </a:p>
                  </a:txBody>
                  <a:tcPr marL="91453" marR="91453" marT="48181" marB="481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481806">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ABC</a:t>
                      </a:r>
                    </a:p>
                  </a:txBody>
                  <a:tcPr marL="91453" marR="91453" marT="48181" marB="481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rgbClr val="CC0000"/>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rgbClr val="CC0000"/>
                          </a:solidFill>
                          <a:effectLst/>
                          <a:latin typeface="Times New Roman" panose="02020603050405020304" pitchFamily="18" charset="0"/>
                          <a:ea typeface="楷体_GB2312" pitchFamily="49" charset="-122"/>
                        </a:rPr>
                        <a:t>1</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rgbClr val="CC0000"/>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rgbClr val="CC0000"/>
                          </a:solidFill>
                          <a:effectLst/>
                          <a:latin typeface="Times New Roman" panose="02020603050405020304" pitchFamily="18" charset="0"/>
                          <a:ea typeface="楷体_GB2312" pitchFamily="49" charset="-122"/>
                        </a:rPr>
                        <a:t>2</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rgbClr val="CC0000"/>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rgbClr val="CC0000"/>
                          </a:solidFill>
                          <a:effectLst/>
                          <a:latin typeface="Times New Roman" panose="02020603050405020304" pitchFamily="18" charset="0"/>
                          <a:ea typeface="楷体_GB2312" pitchFamily="49" charset="-122"/>
                        </a:rPr>
                        <a:t>3</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rgbClr val="CC0000"/>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rgbClr val="CC0000"/>
                          </a:solidFill>
                          <a:effectLst/>
                          <a:latin typeface="Times New Roman" panose="02020603050405020304" pitchFamily="18" charset="0"/>
                          <a:ea typeface="楷体_GB2312" pitchFamily="49" charset="-122"/>
                        </a:rPr>
                        <a:t>4</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rgbClr val="CC0000"/>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rgbClr val="CC0000"/>
                          </a:solidFill>
                          <a:effectLst/>
                          <a:latin typeface="Times New Roman" panose="02020603050405020304" pitchFamily="18" charset="0"/>
                          <a:ea typeface="楷体_GB2312" pitchFamily="49" charset="-122"/>
                        </a:rPr>
                        <a:t>5</a:t>
                      </a:r>
                    </a:p>
                  </a:txBody>
                  <a:tcPr marL="91453" marR="91453" marT="48181" marB="481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extLst>
                  <a:ext uri="{0D108BD9-81ED-4DB2-BD59-A6C34878D82A}">
                    <a16:rowId xmlns:a16="http://schemas.microsoft.com/office/drawing/2014/main" val="10001"/>
                  </a:ext>
                </a:extLst>
              </a:tr>
              <a:tr h="481806">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CD</a:t>
                      </a:r>
                    </a:p>
                  </a:txBody>
                  <a:tcPr marL="91453" marR="91453" marT="48181" marB="481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21</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22</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3</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5</a:t>
                      </a:r>
                    </a:p>
                  </a:txBody>
                  <a:tcPr marL="91453" marR="91453" marT="48181" marB="481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2"/>
                  </a:ext>
                </a:extLst>
              </a:tr>
              <a:tr h="481806">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DE</a:t>
                      </a:r>
                    </a:p>
                  </a:txBody>
                  <a:tcPr marL="91453" marR="91453" marT="48181" marB="481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31</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32</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33</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5</a:t>
                      </a:r>
                    </a:p>
                  </a:txBody>
                  <a:tcPr marL="91453" marR="91453" marT="48181" marB="481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bl>
          </a:graphicData>
        </a:graphic>
      </p:graphicFrame>
      <p:sp>
        <p:nvSpPr>
          <p:cNvPr id="118927" name="Rectangle 154"/>
          <p:cNvSpPr/>
          <p:nvPr/>
        </p:nvSpPr>
        <p:spPr>
          <a:xfrm>
            <a:off x="6084888" y="3500438"/>
            <a:ext cx="1463675" cy="403225"/>
          </a:xfrm>
          <a:prstGeom prst="rect">
            <a:avLst/>
          </a:prstGeom>
          <a:solidFill>
            <a:srgbClr val="FFFFFF"/>
          </a:solidFill>
          <a:ln w="9525">
            <a:noFill/>
            <a:miter/>
          </a:ln>
        </p:spPr>
        <p:txBody>
          <a:bodyPr/>
          <a:lstStyle/>
          <a:p>
            <a:pPr marL="742950" marR="0" lvl="1" indent="-285750" algn="ctr" defTabSz="914400" rtl="0" eaLnBrk="1" fontAlgn="base" latinLnBrk="0" hangingPunct="1">
              <a:lnSpc>
                <a:spcPct val="120000"/>
              </a:lnSpc>
              <a:spcBef>
                <a:spcPct val="20000"/>
              </a:spcBef>
              <a:spcAft>
                <a:spcPct val="0"/>
              </a:spcAft>
              <a:buClr>
                <a:schemeClr val="bg2"/>
              </a:buClr>
              <a:buSzPct val="50000"/>
              <a:buFont typeface="Monotype Sorts"/>
              <a:buNone/>
              <a:defRPr/>
            </a:pPr>
            <a:r>
              <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DE</a:t>
            </a:r>
            <a:endPar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endParaRPr>
          </a:p>
        </p:txBody>
      </p:sp>
      <p:sp>
        <p:nvSpPr>
          <p:cNvPr id="118928" name="Oval 155"/>
          <p:cNvSpPr/>
          <p:nvPr/>
        </p:nvSpPr>
        <p:spPr>
          <a:xfrm>
            <a:off x="3305175" y="4522788"/>
            <a:ext cx="403225" cy="381000"/>
          </a:xfrm>
          <a:prstGeom prst="ellipse">
            <a:avLst/>
          </a:prstGeom>
          <a:noFill/>
          <a:ln w="28575" cap="flat" cmpd="sng">
            <a:solidFill>
              <a:srgbClr val="CC0000"/>
            </a:solidFill>
            <a:prstDash val="solid"/>
            <a:headEnd type="none" w="med" len="med"/>
            <a:tailEnd type="none" w="med" len="med"/>
          </a:ln>
        </p:spPr>
        <p:txBody>
          <a:bodyPr wrap="none" anchor="ct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sp>
        <p:nvSpPr>
          <p:cNvPr id="118929" name="Oval 156"/>
          <p:cNvSpPr/>
          <p:nvPr/>
        </p:nvSpPr>
        <p:spPr>
          <a:xfrm>
            <a:off x="8345488" y="4559300"/>
            <a:ext cx="403225" cy="381000"/>
          </a:xfrm>
          <a:prstGeom prst="ellipse">
            <a:avLst/>
          </a:prstGeom>
          <a:noFill/>
          <a:ln w="28575" cap="flat" cmpd="sng">
            <a:solidFill>
              <a:srgbClr val="CC0000"/>
            </a:solidFill>
            <a:prstDash val="solid"/>
            <a:headEnd type="none" w="med" len="med"/>
            <a:tailEnd type="none" w="med" len="med"/>
          </a:ln>
        </p:spPr>
        <p:txBody>
          <a:bodyPr wrap="none" anchor="ct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sp>
        <p:nvSpPr>
          <p:cNvPr id="118930" name="Rectangle 157"/>
          <p:cNvSpPr/>
          <p:nvPr/>
        </p:nvSpPr>
        <p:spPr>
          <a:xfrm>
            <a:off x="34925" y="44450"/>
            <a:ext cx="8610600" cy="1081088"/>
          </a:xfrm>
          <a:prstGeom prst="rect">
            <a:avLst/>
          </a:prstGeom>
          <a:solidFill>
            <a:schemeClr val="bg1"/>
          </a:solidFill>
          <a:ln w="9525">
            <a:noFill/>
            <a:miter/>
          </a:ln>
        </p:spPr>
        <p:txBody>
          <a:bodyPr/>
          <a:lstStyle/>
          <a:p>
            <a:pPr marL="742950" marR="0" lvl="1" indent="-285750" algn="l" defTabSz="914400" rtl="0" eaLnBrk="1" fontAlgn="base" latinLnBrk="0" hangingPunct="1">
              <a:lnSpc>
                <a:spcPct val="90000"/>
              </a:lnSpc>
              <a:spcBef>
                <a:spcPct val="20000"/>
              </a:spcBef>
              <a:spcAft>
                <a:spcPct val="0"/>
              </a:spcAft>
              <a:buClr>
                <a:schemeClr val="hlink"/>
              </a:buClr>
              <a:buSzPct val="55000"/>
              <a:buFont typeface="Wingdings" panose="05000000000000000000" pitchFamily="2" charset="2"/>
              <a:buNone/>
              <a:defRPr/>
            </a:pPr>
            <a:r>
              <a:rPr kumimoji="0" lang="zh-CN" altLang="en-US"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[例]：</a:t>
            </a:r>
            <a:r>
              <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U={A,B,C,D,E}, F={AB</a:t>
            </a:r>
            <a:r>
              <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a:t>
            </a:r>
            <a:r>
              <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C, C</a:t>
            </a:r>
            <a:r>
              <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D,DE}</a:t>
            </a:r>
          </a:p>
          <a:p>
            <a:pPr marL="742950" marR="0" lvl="1" indent="-285750" algn="l" defTabSz="914400" rtl="0" eaLnBrk="1" fontAlgn="base" latinLnBrk="0" hangingPunct="1">
              <a:lnSpc>
                <a:spcPct val="90000"/>
              </a:lnSpc>
              <a:spcBef>
                <a:spcPct val="20000"/>
              </a:spcBef>
              <a:spcAft>
                <a:spcPct val="0"/>
              </a:spcAft>
              <a:buClr>
                <a:schemeClr val="hlink"/>
              </a:buClr>
              <a:buSzPct val="55000"/>
              <a:buFont typeface="Wingdings" panose="05000000000000000000" pitchFamily="2" charset="2"/>
              <a:buNone/>
              <a:defRPr/>
            </a:pPr>
            <a:r>
              <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	 ={(A, B, C), (C, D), (D, E)}</a:t>
            </a:r>
          </a:p>
        </p:txBody>
      </p:sp>
      <p:sp>
        <p:nvSpPr>
          <p:cNvPr id="118931" name="Rectangle 78"/>
          <p:cNvSpPr/>
          <p:nvPr/>
        </p:nvSpPr>
        <p:spPr>
          <a:xfrm>
            <a:off x="5076825" y="692150"/>
            <a:ext cx="3429000" cy="393700"/>
          </a:xfrm>
          <a:prstGeom prst="rect">
            <a:avLst/>
          </a:prstGeom>
          <a:solidFill>
            <a:srgbClr val="FFFFFF"/>
          </a:solidFill>
          <a:ln w="9525">
            <a:noFill/>
            <a:miter/>
          </a:ln>
        </p:spPr>
        <p:txBody>
          <a:bodyPr/>
          <a:lstStyle/>
          <a:p>
            <a:pPr marL="742950" marR="0" lvl="1" indent="-285750" algn="ctr" defTabSz="914400" rtl="0" eaLnBrk="1" fontAlgn="base" latinLnBrk="0" hangingPunct="1">
              <a:lnSpc>
                <a:spcPct val="120000"/>
              </a:lnSpc>
              <a:spcBef>
                <a:spcPct val="20000"/>
              </a:spcBef>
              <a:spcAft>
                <a:spcPct val="0"/>
              </a:spcAft>
              <a:buClr>
                <a:schemeClr val="bg2"/>
              </a:buClr>
              <a:buSzPct val="50000"/>
              <a:buFont typeface="Monotype Sorts"/>
              <a:buNone/>
              <a:defRPr/>
            </a:pPr>
            <a:r>
              <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AB</a:t>
            </a:r>
            <a:r>
              <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a:t>
            </a:r>
            <a:r>
              <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C</a:t>
            </a:r>
          </a:p>
        </p:txBody>
      </p:sp>
      <p:sp>
        <p:nvSpPr>
          <p:cNvPr id="454814" name="Rectangle 158"/>
          <p:cNvSpPr>
            <a:spLocks noChangeArrowheads="1"/>
          </p:cNvSpPr>
          <p:nvPr/>
        </p:nvSpPr>
        <p:spPr bwMode="auto">
          <a:xfrm>
            <a:off x="3276600" y="6140450"/>
            <a:ext cx="3051175" cy="528638"/>
          </a:xfrm>
          <a:prstGeom prst="rect">
            <a:avLst/>
          </a:prstGeom>
          <a:solidFill>
            <a:srgbClr val="FFFFCC"/>
          </a:solidFill>
          <a:ln w="9525">
            <a:solidFill>
              <a:srgbClr val="FF9900"/>
            </a:solidFill>
            <a:miter lim="800000"/>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1">
                <a:ln>
                  <a:noFill/>
                </a:ln>
                <a:solidFill>
                  <a:srgbClr val="CC0000"/>
                </a:solidFill>
                <a:effectLst>
                  <a:outerShdw blurRad="38100" dist="38100" dir="2700000">
                    <a:srgbClr val="C0C0C0"/>
                  </a:outerShdw>
                </a:effectLst>
                <a:uLnTx/>
                <a:uFillTx/>
                <a:latin typeface="楷体_GB2312" pitchFamily="49" charset="-122"/>
                <a:ea typeface="楷体_GB2312" pitchFamily="49" charset="-122"/>
                <a:cs typeface="+mn-cs"/>
                <a:sym typeface="Symbol" panose="05050102010706020507" pitchFamily="18" charset="2"/>
              </a:rPr>
              <a:t></a:t>
            </a:r>
            <a:r>
              <a:rPr kumimoji="0" lang="zh-CN" altLang="en-US" sz="2800" b="1" i="0" u="none" strike="noStrike" kern="1200" cap="none" spc="0" normalizeH="0" baseline="0" noProof="1">
                <a:ln>
                  <a:noFill/>
                </a:ln>
                <a:solidFill>
                  <a:srgbClr val="CC0000"/>
                </a:solidFill>
                <a:effectLst>
                  <a:outerShdw blurRad="38100" dist="38100" dir="2700000">
                    <a:srgbClr val="C0C0C0"/>
                  </a:outerShdw>
                </a:effectLst>
                <a:uLnTx/>
                <a:uFillTx/>
                <a:latin typeface="楷体_GB2312" pitchFamily="49" charset="-122"/>
                <a:ea typeface="楷体_GB2312" pitchFamily="49" charset="-122"/>
                <a:cs typeface="+mn-cs"/>
                <a:sym typeface="Symbol" panose="05050102010706020507" pitchFamily="18" charset="2"/>
              </a:rPr>
              <a:t>具有无损连接性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54814"/>
                                        </p:tgtEl>
                                        <p:attrNameLst>
                                          <p:attrName>style.visibility</p:attrName>
                                        </p:attrNameLst>
                                      </p:cBhvr>
                                      <p:to>
                                        <p:strVal val="visible"/>
                                      </p:to>
                                    </p:set>
                                    <p:anim calcmode="lin" valueType="num">
                                      <p:cBhvr>
                                        <p:cTn id="7" dur="500" fill="hold"/>
                                        <p:tgtEl>
                                          <p:spTgt spid="454814"/>
                                        </p:tgtEl>
                                        <p:attrNameLst>
                                          <p:attrName>ppt_x</p:attrName>
                                        </p:attrNameLst>
                                      </p:cBhvr>
                                      <p:tavLst>
                                        <p:tav tm="0">
                                          <p:val>
                                            <p:strVal val="#ppt_x"/>
                                          </p:val>
                                        </p:tav>
                                        <p:tav tm="100000">
                                          <p:val>
                                            <p:strVal val="#ppt_x"/>
                                          </p:val>
                                        </p:tav>
                                      </p:tavLst>
                                    </p:anim>
                                    <p:anim calcmode="lin" valueType="num">
                                      <p:cBhvr>
                                        <p:cTn id="8" dur="500" fill="hold"/>
                                        <p:tgtEl>
                                          <p:spTgt spid="4548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4814" grpId="0" bldLvl="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Rectangle 3"/>
          <p:cNvSpPr>
            <a:spLocks noGrp="1"/>
          </p:cNvSpPr>
          <p:nvPr>
            <p:ph type="subTitle" idx="1"/>
          </p:nvPr>
        </p:nvSpPr>
        <p:spPr>
          <a:xfrm>
            <a:off x="539750" y="1455738"/>
            <a:ext cx="8472488" cy="17573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当关系模式</a:t>
            </a:r>
            <a:r>
              <a:rPr kumimoji="0" lang="en-US" altLang="zh-CN"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被分解为两个子模式时, 下述定理给出了一个判别无损连接性的简单方法</a:t>
            </a: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mn-lt"/>
              <a:ea typeface="+mn-ea"/>
              <a:cs typeface="楷体_GB2312"/>
            </a:endParaRPr>
          </a:p>
        </p:txBody>
      </p:sp>
      <p:sp>
        <p:nvSpPr>
          <p:cNvPr id="460804" name="Text Box 4"/>
          <p:cNvSpPr txBox="1">
            <a:spLocks noChangeArrowheads="1"/>
          </p:cNvSpPr>
          <p:nvPr/>
        </p:nvSpPr>
        <p:spPr bwMode="auto">
          <a:xfrm>
            <a:off x="971550" y="2636838"/>
            <a:ext cx="7850188" cy="2584450"/>
          </a:xfrm>
          <a:prstGeom prst="rect">
            <a:avLst/>
          </a:prstGeom>
          <a:solidFill>
            <a:srgbClr val="FFFFCC"/>
          </a:solidFill>
          <a:ln w="9525">
            <a:solidFill>
              <a:srgbClr val="FF9900"/>
            </a:solidFill>
            <a:miter lim="800000"/>
          </a:ln>
          <a:effectLst/>
        </p:spPr>
        <p:txBody>
          <a:bodyPr>
            <a:spAutoFit/>
          </a:bodyPr>
          <a:lstStyle>
            <a:lvl1pPr>
              <a:defRPr sz="2000" b="1">
                <a:solidFill>
                  <a:schemeClr val="tx1"/>
                </a:solidFill>
                <a:latin typeface="Times New Roman" panose="02020603050405020304" pitchFamily="18" charset="0"/>
                <a:ea typeface="宋体" panose="02010600030101010101" pitchFamily="2" charset="-122"/>
              </a:defRPr>
            </a:lvl1pPr>
            <a:lvl2pPr>
              <a:buFont typeface="Arial" panose="020B0604020202020204" pitchFamily="34" charset="0"/>
              <a:defRPr sz="2000" b="1">
                <a:solidFill>
                  <a:schemeClr val="tx1"/>
                </a:solidFill>
                <a:latin typeface="Times New Roman" panose="02020603050405020304" pitchFamily="18" charset="0"/>
                <a:ea typeface="宋体" panose="02010600030101010101" pitchFamily="2" charset="-122"/>
              </a:defRPr>
            </a:lvl2pPr>
            <a:lvl3pPr>
              <a:defRPr sz="2000" b="1">
                <a:solidFill>
                  <a:schemeClr val="tx1"/>
                </a:solidFill>
                <a:latin typeface="Times New Roman" panose="02020603050405020304" pitchFamily="18" charset="0"/>
                <a:ea typeface="宋体" panose="02010600030101010101" pitchFamily="2" charset="-122"/>
              </a:defRPr>
            </a:lvl3pPr>
            <a:lvl4pPr>
              <a:buFont typeface="Arial" panose="020B0604020202020204" pitchFamily="34" charset="0"/>
              <a:defRPr sz="2000" b="1">
                <a:solidFill>
                  <a:schemeClr val="tx1"/>
                </a:solidFill>
                <a:latin typeface="Times New Roman" panose="02020603050405020304" pitchFamily="18" charset="0"/>
                <a:ea typeface="宋体" panose="02010600030101010101" pitchFamily="2" charset="-122"/>
              </a:defRPr>
            </a:lvl4pPr>
            <a:lvl5pPr>
              <a:defRPr sz="2000" b="1">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Tx/>
              <a:buSzTx/>
              <a:buFontTx/>
              <a:buNone/>
              <a:defRPr/>
            </a:pPr>
            <a:r>
              <a:rPr kumimoji="0" lang="zh-CN" altLang="en-US" sz="2400" b="1" i="0" u="none" strike="noStrike" kern="1200" cap="none" spc="0" normalizeH="0" baseline="0" noProof="0">
                <a:ln>
                  <a:noFill/>
                </a:ln>
                <a:solidFill>
                  <a:srgbClr val="3333FF"/>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定理</a:t>
            </a:r>
            <a:r>
              <a:rPr kumimoji="0" lang="en-US" altLang="zh-CN" sz="2400" b="1" i="0" u="none" strike="noStrike" kern="1200" cap="none" spc="0" normalizeH="0" baseline="0" noProof="0">
                <a:ln>
                  <a:noFill/>
                </a:ln>
                <a:solidFill>
                  <a:srgbClr val="3333FF"/>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   </a:t>
            </a:r>
            <a:r>
              <a:rPr kumimoji="0" lang="zh-CN" altLang="en-US" sz="2400" b="1" i="0" u="none" strike="noStrike" kern="1200" cap="none" spc="0" normalizeH="0" baseline="0" noProof="0">
                <a:ln>
                  <a:noFill/>
                </a:ln>
                <a:solidFill>
                  <a:srgbClr val="3333FF"/>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设</a:t>
            </a:r>
            <a:r>
              <a:rPr kumimoji="0" lang="en-US" altLang="zh-CN" sz="2400" b="1" i="0" u="none" strike="noStrike" kern="1200" cap="none" spc="0" normalizeH="0" baseline="0" noProof="0">
                <a:ln>
                  <a:noFill/>
                </a:ln>
                <a:solidFill>
                  <a:srgbClr val="3333FF"/>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ρ={R1, R2}</a:t>
            </a:r>
            <a:r>
              <a:rPr kumimoji="0" lang="zh-CN" altLang="en-US" sz="2400" b="1" i="0" u="none" strike="noStrike" kern="1200" cap="none" spc="0" normalizeH="0" baseline="0" noProof="0">
                <a:ln>
                  <a:noFill/>
                </a:ln>
                <a:solidFill>
                  <a:srgbClr val="3333FF"/>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是关系模式</a:t>
            </a:r>
            <a:r>
              <a:rPr kumimoji="0" lang="en-US" altLang="zh-CN" sz="2400" b="1" i="0" u="none" strike="noStrike" kern="1200" cap="none" spc="0" normalizeH="0" baseline="0" noProof="0">
                <a:ln>
                  <a:noFill/>
                </a:ln>
                <a:solidFill>
                  <a:srgbClr val="3333FF"/>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R</a:t>
            </a:r>
            <a:r>
              <a:rPr kumimoji="0" lang="zh-CN" altLang="en-US" sz="2400" b="1" i="0" u="none" strike="noStrike" kern="1200" cap="none" spc="0" normalizeH="0" baseline="0" noProof="0">
                <a:ln>
                  <a:noFill/>
                </a:ln>
                <a:solidFill>
                  <a:srgbClr val="3333FF"/>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的一个分解, </a:t>
            </a:r>
          </a:p>
          <a:p>
            <a:pPr marL="0" marR="0" lvl="0" indent="0" algn="l" defTabSz="914400" rtl="0" eaLnBrk="1" fontAlgn="base" latinLnBrk="0" hangingPunct="1">
              <a:lnSpc>
                <a:spcPct val="120000"/>
              </a:lnSpc>
              <a:spcBef>
                <a:spcPct val="20000"/>
              </a:spcBef>
              <a:spcAft>
                <a:spcPct val="0"/>
              </a:spcAft>
              <a:buClrTx/>
              <a:buSzTx/>
              <a:buFontTx/>
              <a:buNone/>
              <a:defRPr/>
            </a:pPr>
            <a:r>
              <a:rPr kumimoji="0" lang="en-US" altLang="zh-CN" sz="2400" b="1" i="0" u="none" strike="noStrike" kern="1200" cap="none" spc="0" normalizeH="0" baseline="0" noProof="0">
                <a:ln>
                  <a:noFill/>
                </a:ln>
                <a:solidFill>
                  <a:srgbClr val="3333FF"/>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            U1、U2</a:t>
            </a:r>
            <a:r>
              <a:rPr kumimoji="0" lang="zh-CN" altLang="en-US" sz="2400" b="1" i="0" u="none" strike="noStrike" kern="1200" cap="none" spc="0" normalizeH="0" baseline="0" noProof="0">
                <a:ln>
                  <a:noFill/>
                </a:ln>
                <a:solidFill>
                  <a:srgbClr val="3333FF"/>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和</a:t>
            </a:r>
            <a:r>
              <a:rPr kumimoji="0" lang="en-US" altLang="zh-CN" sz="2400" b="1" i="0" u="none" strike="noStrike" kern="1200" cap="none" spc="0" normalizeH="0" baseline="0" noProof="0">
                <a:ln>
                  <a:noFill/>
                </a:ln>
                <a:solidFill>
                  <a:srgbClr val="3333FF"/>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U</a:t>
            </a:r>
            <a:r>
              <a:rPr kumimoji="0" lang="zh-CN" altLang="en-US" sz="2400" b="1" i="0" u="none" strike="noStrike" kern="1200" cap="none" spc="0" normalizeH="0" baseline="0" noProof="0">
                <a:ln>
                  <a:noFill/>
                </a:ln>
                <a:solidFill>
                  <a:srgbClr val="3333FF"/>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分别是</a:t>
            </a:r>
            <a:r>
              <a:rPr kumimoji="0" lang="en-US" altLang="zh-CN" sz="2400" b="1" i="0" u="none" strike="noStrike" kern="1200" cap="none" spc="0" normalizeH="0" baseline="0" noProof="0">
                <a:ln>
                  <a:noFill/>
                </a:ln>
                <a:solidFill>
                  <a:srgbClr val="3333FF"/>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R1、R2</a:t>
            </a:r>
            <a:r>
              <a:rPr kumimoji="0" lang="zh-CN" altLang="en-US" sz="2400" b="1" i="0" u="none" strike="noStrike" kern="1200" cap="none" spc="0" normalizeH="0" baseline="0" noProof="0">
                <a:ln>
                  <a:noFill/>
                </a:ln>
                <a:solidFill>
                  <a:srgbClr val="3333FF"/>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和</a:t>
            </a:r>
            <a:r>
              <a:rPr kumimoji="0" lang="en-US" altLang="zh-CN" sz="2400" b="1" i="0" u="none" strike="noStrike" kern="1200" cap="none" spc="0" normalizeH="0" baseline="0" noProof="0">
                <a:ln>
                  <a:noFill/>
                </a:ln>
                <a:solidFill>
                  <a:srgbClr val="3333FF"/>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R</a:t>
            </a:r>
            <a:r>
              <a:rPr kumimoji="0" lang="zh-CN" altLang="en-US" sz="2400" b="1" i="0" u="none" strike="noStrike" kern="1200" cap="none" spc="0" normalizeH="0" baseline="0" noProof="0">
                <a:ln>
                  <a:noFill/>
                </a:ln>
                <a:solidFill>
                  <a:srgbClr val="3333FF"/>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的属性集合, </a:t>
            </a:r>
          </a:p>
          <a:p>
            <a:pPr marL="0" marR="0" lvl="0" indent="0" algn="l" defTabSz="914400" rtl="0" eaLnBrk="1" fontAlgn="base" latinLnBrk="0" hangingPunct="1">
              <a:lnSpc>
                <a:spcPct val="120000"/>
              </a:lnSpc>
              <a:spcBef>
                <a:spcPct val="20000"/>
              </a:spcBef>
              <a:spcAft>
                <a:spcPct val="0"/>
              </a:spcAft>
              <a:buClrTx/>
              <a:buSzTx/>
              <a:buFontTx/>
              <a:buNone/>
              <a:defRPr/>
            </a:pPr>
            <a:r>
              <a:rPr kumimoji="0" lang="en-US" altLang="zh-CN" sz="2400" b="1" i="0" u="none" strike="noStrike" kern="1200" cap="none" spc="0" normalizeH="0" baseline="0" noProof="0">
                <a:ln>
                  <a:noFill/>
                </a:ln>
                <a:solidFill>
                  <a:srgbClr val="3333FF"/>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            F</a:t>
            </a:r>
            <a:r>
              <a:rPr kumimoji="0" lang="zh-CN" altLang="en-US" sz="2400" b="1" i="0" u="none" strike="noStrike" kern="1200" cap="none" spc="0" normalizeH="0" baseline="0" noProof="0">
                <a:ln>
                  <a:noFill/>
                </a:ln>
                <a:solidFill>
                  <a:srgbClr val="3333FF"/>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是</a:t>
            </a:r>
            <a:r>
              <a:rPr kumimoji="0" lang="en-US" altLang="zh-CN" sz="2400" b="1" i="0" u="none" strike="noStrike" kern="1200" cap="none" spc="0" normalizeH="0" baseline="0" noProof="0">
                <a:ln>
                  <a:noFill/>
                </a:ln>
                <a:solidFill>
                  <a:srgbClr val="3333FF"/>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R</a:t>
            </a:r>
            <a:r>
              <a:rPr kumimoji="0" lang="zh-CN" altLang="en-US" sz="2400" b="1" i="0" u="none" strike="noStrike" kern="1200" cap="none" spc="0" normalizeH="0" baseline="0" noProof="0">
                <a:ln>
                  <a:noFill/>
                </a:ln>
                <a:solidFill>
                  <a:srgbClr val="3333FF"/>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的函数依赖集合。</a:t>
            </a:r>
          </a:p>
          <a:p>
            <a:pPr marL="0" marR="0" lvl="0" indent="0" algn="l" defTabSz="914400" rtl="0" eaLnBrk="1" fontAlgn="base" latinLnBrk="0" hangingPunct="1">
              <a:lnSpc>
                <a:spcPct val="120000"/>
              </a:lnSpc>
              <a:spcBef>
                <a:spcPct val="20000"/>
              </a:spcBef>
              <a:spcAft>
                <a:spcPct val="0"/>
              </a:spcAft>
              <a:buClrTx/>
              <a:buSzTx/>
              <a:buFontTx/>
              <a:buNone/>
              <a:defRPr/>
            </a:pPr>
            <a:r>
              <a:rPr kumimoji="0" lang="en-US" altLang="zh-CN" sz="2400" b="1" i="0" u="none" strike="noStrike" kern="1200" cap="none" spc="0" normalizeH="0" baseline="0" noProof="0">
                <a:ln>
                  <a:noFill/>
                </a:ln>
                <a:solidFill>
                  <a:srgbClr val="3333FF"/>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           ρ</a:t>
            </a:r>
            <a:r>
              <a:rPr kumimoji="0" lang="zh-CN" altLang="en-US" sz="2400" b="1" i="0" u="none" strike="noStrike" kern="1200" cap="none" spc="0" normalizeH="0" baseline="0" noProof="0">
                <a:ln>
                  <a:noFill/>
                </a:ln>
                <a:solidFill>
                  <a:srgbClr val="3333FF"/>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具有无损连接性的充分必要条件是</a:t>
            </a:r>
            <a:r>
              <a:rPr kumimoji="0" lang="en-US" altLang="zh-CN" sz="2400" b="1" i="0" u="none" strike="noStrike" kern="1200" cap="none" spc="0" normalizeH="0" baseline="0" noProof="0">
                <a:ln>
                  <a:noFill/>
                </a:ln>
                <a:solidFill>
                  <a:srgbClr val="3333FF"/>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a:t>
            </a:r>
          </a:p>
          <a:p>
            <a:pPr marL="457200" marR="0" lvl="1" indent="0" algn="ctr" defTabSz="914400" rtl="0" eaLnBrk="1" fontAlgn="base" latinLnBrk="0" hangingPunct="1">
              <a:lnSpc>
                <a:spcPct val="120000"/>
              </a:lnSpc>
              <a:spcBef>
                <a:spcPct val="20000"/>
              </a:spcBef>
              <a:spcAft>
                <a:spcPct val="0"/>
              </a:spcAft>
              <a:buClrTx/>
              <a:buSzTx/>
              <a:buFontTx/>
              <a:buNone/>
              <a:defRPr/>
            </a:pPr>
            <a:r>
              <a:rPr kumimoji="0" lang="en-US" altLang="zh-CN" sz="2400" b="1" i="0" u="none" strike="noStrike" kern="1200" cap="none" spc="0" normalizeH="0" baseline="0" noProof="0">
                <a:ln>
                  <a:noFill/>
                </a:ln>
                <a:solidFill>
                  <a:srgbClr val="FF0000"/>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U1∩U2→U1-U2∈F+</a:t>
            </a:r>
            <a:r>
              <a:rPr kumimoji="0" lang="zh-CN" altLang="en-US" sz="2400" b="1" i="0" u="none" strike="noStrike" kern="1200" cap="none" spc="0" normalizeH="0" baseline="0" noProof="0">
                <a:ln>
                  <a:noFill/>
                </a:ln>
                <a:solidFill>
                  <a:srgbClr val="FF0000"/>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或</a:t>
            </a:r>
            <a:r>
              <a:rPr kumimoji="0" lang="en-US" altLang="zh-CN" sz="2400" b="1" i="0" u="none" strike="noStrike" kern="1200" cap="none" spc="0" normalizeH="0" baseline="0" noProof="0">
                <a:ln>
                  <a:noFill/>
                </a:ln>
                <a:solidFill>
                  <a:srgbClr val="FF0000"/>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U1∩U2→U2-U1∈F+。</a:t>
            </a:r>
          </a:p>
        </p:txBody>
      </p:sp>
      <p:sp>
        <p:nvSpPr>
          <p:cNvPr id="3"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关系模式分解的约束</a:t>
            </a:r>
            <a:endPar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Times New Roman" panose="02020603050405020304" pitchFamily="18" charset="0"/>
              <a:ea typeface="华文行楷" panose="02010800040101010101" pitchFamily="2" charset="-122"/>
              <a:cs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60804"/>
                                        </p:tgtEl>
                                        <p:attrNameLst>
                                          <p:attrName>style.visibility</p:attrName>
                                        </p:attrNameLst>
                                      </p:cBhvr>
                                      <p:to>
                                        <p:strVal val="visible"/>
                                      </p:to>
                                    </p:set>
                                    <p:anim calcmode="lin" valueType="num">
                                      <p:cBhvr>
                                        <p:cTn id="7" dur="500" fill="hold"/>
                                        <p:tgtEl>
                                          <p:spTgt spid="460804"/>
                                        </p:tgtEl>
                                        <p:attrNameLst>
                                          <p:attrName>ppt_x</p:attrName>
                                        </p:attrNameLst>
                                      </p:cBhvr>
                                      <p:tavLst>
                                        <p:tav tm="0">
                                          <p:val>
                                            <p:strVal val="#ppt_x"/>
                                          </p:val>
                                        </p:tav>
                                        <p:tav tm="100000">
                                          <p:val>
                                            <p:strVal val="#ppt_x"/>
                                          </p:val>
                                        </p:tav>
                                      </p:tavLst>
                                    </p:anim>
                                    <p:anim calcmode="lin" valueType="num">
                                      <p:cBhvr>
                                        <p:cTn id="8" dur="500" fill="hold"/>
                                        <p:tgtEl>
                                          <p:spTgt spid="4608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04"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6" name="Rectangle 4"/>
          <p:cNvSpPr/>
          <p:nvPr/>
        </p:nvSpPr>
        <p:spPr>
          <a:xfrm>
            <a:off x="179388" y="1484313"/>
            <a:ext cx="8856663" cy="4114800"/>
          </a:xfrm>
          <a:prstGeom prst="rect">
            <a:avLst/>
          </a:prstGeom>
          <a:no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342900" marR="0" lvl="0" indent="-342900" algn="l" defTabSz="914400" rtl="0" eaLnBrk="0" fontAlgn="base" latinLnBrk="0" hangingPunct="0">
              <a:lnSpc>
                <a:spcPct val="90000"/>
              </a:lnSpc>
              <a:spcBef>
                <a:spcPct val="20000"/>
              </a:spcBef>
              <a:spcAft>
                <a:spcPct val="0"/>
              </a:spcAft>
              <a:buClrTx/>
              <a:buSzTx/>
              <a:buFontTx/>
              <a:buNone/>
              <a:defRPr/>
            </a:pP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例]  </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R=ABC, F={A</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B,B</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C</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p>
          <a:p>
            <a:pPr marL="342900" marR="0" lvl="0" indent="-342900" algn="l" defTabSz="914400" rtl="0" eaLnBrk="0" fontAlgn="base" latinLnBrk="0" hangingPunct="0">
              <a:lnSpc>
                <a:spcPct val="90000"/>
              </a:lnSpc>
              <a:spcBef>
                <a:spcPct val="20000"/>
              </a:spcBef>
              <a:spcAft>
                <a:spcPct val="0"/>
              </a:spcAft>
              <a:buClrTx/>
              <a:buSzTx/>
              <a:buFontTx/>
              <a:buNone/>
              <a:defRPr/>
            </a:pP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     </a:t>
            </a:r>
            <a:r>
              <a:rPr kumimoji="0" lang="en-US" altLang="zh-CN" sz="2800" b="0" i="0" u="none" strike="noStrike" kern="1200" cap="none" spc="0" normalizeH="0" baseline="-16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1</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en-US" altLang="zh-CN" sz="2800" b="0" i="0" u="none" strike="noStrike" kern="1200" cap="none" spc="0" normalizeH="0" baseline="-16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1</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(AB), R</a:t>
            </a:r>
            <a:r>
              <a:rPr kumimoji="0" lang="en-US" altLang="zh-CN" sz="2800" b="0" i="0" u="none" strike="noStrike" kern="1200" cap="none" spc="0" normalizeH="0" baseline="-16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2</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(AC)}</a:t>
            </a:r>
          </a:p>
          <a:p>
            <a:pPr marL="342900" marR="0" lvl="0" indent="-342900" algn="l" defTabSz="914400" rtl="0" eaLnBrk="0" fontAlgn="base" latinLnBrk="0" hangingPunct="0">
              <a:lnSpc>
                <a:spcPct val="90000"/>
              </a:lnSpc>
              <a:spcBef>
                <a:spcPct val="20000"/>
              </a:spcBef>
              <a:spcAft>
                <a:spcPct val="0"/>
              </a:spcAft>
              <a:buClrTx/>
              <a:buSzTx/>
              <a:buFontTx/>
              <a:buNone/>
              <a:defRPr/>
            </a:pP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R</a:t>
            </a:r>
            <a:r>
              <a:rPr kumimoji="0" lang="en-US" altLang="zh-CN" sz="2800" b="0" i="0" u="none" strike="noStrike" kern="1200" cap="none" spc="0" normalizeH="0" baseline="-16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1</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en-US" altLang="zh-CN" sz="2800" b="0" i="0" u="none" strike="noStrike" kern="1200" cap="none" spc="0" normalizeH="0" baseline="-16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2</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 A, R</a:t>
            </a:r>
            <a:r>
              <a:rPr kumimoji="0" lang="en-US" altLang="zh-CN" sz="2800" b="0" i="0" u="none" strike="noStrike" kern="1200" cap="none" spc="0" normalizeH="0" baseline="-16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1</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en-US" altLang="zh-CN" sz="2800" b="0" i="0" u="none" strike="noStrike" kern="1200" cap="none" spc="0" normalizeH="0" baseline="-16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2</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 B</a:t>
            </a:r>
          </a:p>
          <a:p>
            <a:pPr marL="342900" marR="0" lvl="0" indent="-342900" algn="l" defTabSz="914400" rtl="0" eaLnBrk="0" fontAlgn="base" latinLnBrk="0" hangingPunct="0">
              <a:lnSpc>
                <a:spcPct val="90000"/>
              </a:lnSpc>
              <a:spcBef>
                <a:spcPct val="20000"/>
              </a:spcBef>
              <a:spcAft>
                <a:spcPct val="0"/>
              </a:spcAft>
              <a:buClrTx/>
              <a:buSzTx/>
              <a:buFontTx/>
              <a:buNone/>
              <a:defRPr/>
            </a:pP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由</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 </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B ，</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得到</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zh-CN" altLang="en-US" sz="2800" b="0" i="0" u="none" strike="noStrike" kern="1200" cap="none" spc="0" normalizeH="0" baseline="-16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1</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是无损连接分解</a:t>
            </a:r>
          </a:p>
          <a:p>
            <a:pPr marL="342900" marR="0" lvl="0" indent="-342900" algn="l" defTabSz="914400" rtl="0" eaLnBrk="0" fontAlgn="base" latinLnBrk="0" hangingPunct="0">
              <a:lnSpc>
                <a:spcPct val="90000"/>
              </a:lnSpc>
              <a:spcBef>
                <a:spcPct val="85000"/>
              </a:spcBef>
              <a:spcAft>
                <a:spcPct val="0"/>
              </a:spcAft>
              <a:buClrTx/>
              <a:buSzTx/>
              <a:buFontTx/>
              <a:buNone/>
              <a:defRPr/>
            </a:pP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     </a:t>
            </a:r>
            <a:r>
              <a:rPr kumimoji="0" lang="zh-CN" altLang="en-US" sz="2800" b="0" i="0" u="none" strike="noStrike" kern="1200" cap="none" spc="0" normalizeH="0" baseline="-16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2</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en-US" altLang="zh-CN" sz="2800" b="0" i="0" u="none" strike="noStrike" kern="1200" cap="none" spc="0" normalizeH="0" baseline="-16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1</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(AC), R</a:t>
            </a:r>
            <a:r>
              <a:rPr kumimoji="0" lang="en-US" altLang="zh-CN" sz="2800" b="0" i="0" u="none" strike="noStrike" kern="1200" cap="none" spc="0" normalizeH="0" baseline="-16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2</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(BC)}</a:t>
            </a:r>
          </a:p>
          <a:p>
            <a:pPr marL="342900" marR="0" lvl="0" indent="-342900" algn="l" defTabSz="914400" rtl="0" eaLnBrk="0" fontAlgn="base" latinLnBrk="0" hangingPunct="0">
              <a:lnSpc>
                <a:spcPct val="90000"/>
              </a:lnSpc>
              <a:spcBef>
                <a:spcPct val="20000"/>
              </a:spcBef>
              <a:spcAft>
                <a:spcPct val="0"/>
              </a:spcAft>
              <a:buClrTx/>
              <a:buSzTx/>
              <a:buFontTx/>
              <a:buNone/>
              <a:defRPr/>
            </a:pP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R</a:t>
            </a:r>
            <a:r>
              <a:rPr kumimoji="0" lang="en-US" altLang="zh-CN" sz="2800" b="0" i="0" u="none" strike="noStrike" kern="1200" cap="none" spc="0" normalizeH="0" baseline="-16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1</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en-US" altLang="zh-CN" sz="2800" b="0" i="0" u="none" strike="noStrike" kern="1200" cap="none" spc="0" normalizeH="0" baseline="-16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2</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 C, R</a:t>
            </a:r>
            <a:r>
              <a:rPr kumimoji="0" lang="en-US" altLang="zh-CN" sz="2800" b="0" i="0" u="none" strike="noStrike" kern="1200" cap="none" spc="0" normalizeH="0" baseline="-16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1</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en-US" altLang="zh-CN" sz="2800" b="0" i="0" u="none" strike="noStrike" kern="1200" cap="none" spc="0" normalizeH="0" baseline="-16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2</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 A, R</a:t>
            </a:r>
            <a:r>
              <a:rPr kumimoji="0" lang="en-US" altLang="zh-CN" sz="2800" b="0" i="0" u="none" strike="noStrike" kern="1200" cap="none" spc="0" normalizeH="0" baseline="-16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2</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en-US" altLang="zh-CN" sz="2800" b="0" i="0" u="none" strike="noStrike" kern="1200" cap="none" spc="0" normalizeH="0" baseline="-16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1</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 B</a:t>
            </a:r>
          </a:p>
          <a:p>
            <a:pPr marL="342900" marR="0" lvl="0" indent="-342900" algn="l" defTabSz="914400" rtl="0" eaLnBrk="0" fontAlgn="base" latinLnBrk="0" hangingPunct="0">
              <a:lnSpc>
                <a:spcPct val="90000"/>
              </a:lnSpc>
              <a:spcBef>
                <a:spcPct val="20000"/>
              </a:spcBef>
              <a:spcAft>
                <a:spcPct val="0"/>
              </a:spcAft>
              <a:buClrTx/>
              <a:buSzTx/>
              <a:buFontTx/>
              <a:buNone/>
              <a:defRPr/>
            </a:pP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C</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 C</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B</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均不成立，所以</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zh-CN" altLang="en-US" sz="1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2</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不是无损连接分解</a:t>
            </a:r>
          </a:p>
        </p:txBody>
      </p:sp>
      <p:sp>
        <p:nvSpPr>
          <p:cNvPr id="3"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关系模式分解的约束</a:t>
            </a:r>
            <a:endPar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Times New Roman" panose="02020603050405020304" pitchFamily="18" charset="0"/>
              <a:ea typeface="华文行楷" panose="02010800040101010101" pitchFamily="2" charset="-122"/>
              <a:cs typeface="楷体_GB2312"/>
            </a:endParaRPr>
          </a:p>
        </p:txBody>
      </p:sp>
      <p:graphicFrame>
        <p:nvGraphicFramePr>
          <p:cNvPr id="120836" name="对象 1">
            <a:hlinkClick r:id="" action="ppaction://ole?verb=0"/>
          </p:cNvPr>
          <p:cNvGraphicFramePr>
            <a:graphicFrameLocks noChangeAspect="1"/>
          </p:cNvGraphicFramePr>
          <p:nvPr/>
        </p:nvGraphicFramePr>
        <p:xfrm>
          <a:off x="4114800" y="3333750"/>
          <a:ext cx="914400" cy="190500"/>
        </p:xfrm>
        <a:graphic>
          <a:graphicData uri="http://schemas.openxmlformats.org/presentationml/2006/ole">
            <mc:AlternateContent xmlns:mc="http://schemas.openxmlformats.org/markup-compatibility/2006">
              <mc:Choice xmlns:v="urn:schemas-microsoft-com:vml" Requires="v">
                <p:oleObj spid="_x0000_s11266" r:id="rId3" imgW="914400" imgH="190500" progId="Equation.KSEE3">
                  <p:embed/>
                </p:oleObj>
              </mc:Choice>
              <mc:Fallback>
                <p:oleObj r:id="rId3" imgW="914400" imgH="190500" progId="Equation.KSEE3">
                  <p:embed/>
                  <p:pic>
                    <p:nvPicPr>
                      <p:cNvPr id="0" name="图片 3075"/>
                      <p:cNvPicPr/>
                      <p:nvPr/>
                    </p:nvPicPr>
                    <p:blipFill>
                      <a:blip r:embed="rId4"/>
                      <a:stretch>
                        <a:fillRect/>
                      </a:stretch>
                    </p:blipFill>
                    <p:spPr>
                      <a:xfrm>
                        <a:off x="4114800" y="3333750"/>
                        <a:ext cx="914400" cy="1905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68996">
                                            <p:txEl>
                                              <p:pRg st="2" end="2"/>
                                            </p:txEl>
                                          </p:spTgt>
                                        </p:tgtEl>
                                        <p:attrNameLst>
                                          <p:attrName>style.visibility</p:attrName>
                                        </p:attrNameLst>
                                      </p:cBhvr>
                                      <p:to>
                                        <p:strVal val="visible"/>
                                      </p:to>
                                    </p:set>
                                    <p:animEffect transition="in" filter="box(in)">
                                      <p:cBhvr>
                                        <p:cTn id="7" dur="500"/>
                                        <p:tgtEl>
                                          <p:spTgt spid="468996">
                                            <p:txEl>
                                              <p:pRg st="2" end="2"/>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468996">
                                            <p:txEl>
                                              <p:pRg st="3" end="3"/>
                                            </p:txEl>
                                          </p:spTgt>
                                        </p:tgtEl>
                                        <p:attrNameLst>
                                          <p:attrName>style.visibility</p:attrName>
                                        </p:attrNameLst>
                                      </p:cBhvr>
                                      <p:to>
                                        <p:strVal val="visible"/>
                                      </p:to>
                                    </p:set>
                                    <p:animEffect transition="in" filter="box(in)">
                                      <p:cBhvr>
                                        <p:cTn id="10" dur="500"/>
                                        <p:tgtEl>
                                          <p:spTgt spid="468996">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468996">
                                            <p:txEl>
                                              <p:pRg st="4" end="4"/>
                                            </p:txEl>
                                          </p:spTgt>
                                        </p:tgtEl>
                                        <p:attrNameLst>
                                          <p:attrName>style.visibility</p:attrName>
                                        </p:attrNameLst>
                                      </p:cBhvr>
                                      <p:to>
                                        <p:strVal val="visible"/>
                                      </p:to>
                                    </p:set>
                                    <p:animEffect transition="in" filter="box(in)">
                                      <p:cBhvr>
                                        <p:cTn id="15" dur="500"/>
                                        <p:tgtEl>
                                          <p:spTgt spid="468996">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468996">
                                            <p:txEl>
                                              <p:pRg st="5" end="5"/>
                                            </p:txEl>
                                          </p:spTgt>
                                        </p:tgtEl>
                                        <p:attrNameLst>
                                          <p:attrName>style.visibility</p:attrName>
                                        </p:attrNameLst>
                                      </p:cBhvr>
                                      <p:to>
                                        <p:strVal val="visible"/>
                                      </p:to>
                                    </p:set>
                                    <p:animEffect transition="in" filter="box(in)">
                                      <p:cBhvr>
                                        <p:cTn id="20" dur="500"/>
                                        <p:tgtEl>
                                          <p:spTgt spid="468996">
                                            <p:txEl>
                                              <p:pRg st="5" end="5"/>
                                            </p:txEl>
                                          </p:spTgt>
                                        </p:tgtEl>
                                      </p:cBhvr>
                                    </p:animEffect>
                                  </p:childTnLst>
                                </p:cTn>
                              </p:par>
                              <p:par>
                                <p:cTn id="21" presetID="4" presetClass="entr" presetSubtype="16" fill="hold" nodeType="withEffect">
                                  <p:stCondLst>
                                    <p:cond delay="0"/>
                                  </p:stCondLst>
                                  <p:childTnLst>
                                    <p:set>
                                      <p:cBhvr>
                                        <p:cTn id="22" dur="1" fill="hold">
                                          <p:stCondLst>
                                            <p:cond delay="0"/>
                                          </p:stCondLst>
                                        </p:cTn>
                                        <p:tgtEl>
                                          <p:spTgt spid="468996">
                                            <p:txEl>
                                              <p:pRg st="6" end="6"/>
                                            </p:txEl>
                                          </p:spTgt>
                                        </p:tgtEl>
                                        <p:attrNameLst>
                                          <p:attrName>style.visibility</p:attrName>
                                        </p:attrNameLst>
                                      </p:cBhvr>
                                      <p:to>
                                        <p:strVal val="visible"/>
                                      </p:to>
                                    </p:set>
                                    <p:animEffect transition="in" filter="box(in)">
                                      <p:cBhvr>
                                        <p:cTn id="23" dur="500"/>
                                        <p:tgtEl>
                                          <p:spTgt spid="46899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3"/>
          <p:cNvSpPr>
            <a:spLocks noGrp="1"/>
          </p:cNvSpPr>
          <p:nvPr>
            <p:ph type="subTitle" idx="1"/>
          </p:nvPr>
        </p:nvSpPr>
        <p:spPr>
          <a:xfrm>
            <a:off x="381000" y="1196975"/>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保持函数依赖的模式分解</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设关系模式</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R&lt;U,F&gt;</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被分解为若干个关系模式</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en-US" altLang="zh-CN" sz="2800" b="1" i="0" u="none" strike="noStrike" kern="0" cap="none" spc="0" normalizeH="0" baseline="-25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&lt;U</a:t>
            </a:r>
            <a:r>
              <a:rPr kumimoji="0" lang="en-US" altLang="zh-CN" sz="2800" b="1" i="0" u="none" strike="noStrike" kern="0" cap="none" spc="0" normalizeH="0" baseline="-25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en-US" altLang="zh-CN" sz="2800" b="1" i="0" u="none" strike="noStrike" kern="0" cap="none" spc="0" normalizeH="0" baseline="-25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&gt;</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en-US" altLang="zh-CN" sz="2800" b="1" i="0" u="none" strike="noStrike" kern="0" cap="none" spc="0" normalizeH="0" baseline="-25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&lt;U</a:t>
            </a:r>
            <a:r>
              <a:rPr kumimoji="0" lang="en-US" altLang="zh-CN" sz="2800" b="1" i="0" u="none" strike="noStrike" kern="0" cap="none" spc="0" normalizeH="0" baseline="-25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en-US" altLang="zh-CN" sz="2800" b="1" i="0" u="none" strike="noStrike" kern="0" cap="none" spc="0" normalizeH="0" baseline="-25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&gt;</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en-US" altLang="zh-CN" sz="2800" b="1" i="0" u="none" strike="noStrike" kern="0" cap="none" spc="0" normalizeH="0" baseline="-25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&lt;U</a:t>
            </a:r>
            <a:r>
              <a:rPr kumimoji="0" lang="en-US" altLang="zh-CN" sz="2800" b="1" i="0" u="none" strike="noStrike" kern="0" cap="none" spc="0" normalizeH="0" baseline="-25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en-US" altLang="zh-CN" sz="2800" b="1" i="0" u="none" strike="noStrike" kern="0" cap="none" spc="0" normalizeH="0" baseline="-25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&gt; </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（其中</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U=U</a:t>
            </a:r>
            <a:r>
              <a:rPr kumimoji="0" lang="en-US" altLang="zh-CN" sz="2800" b="1" i="0" u="none" strike="noStrike" kern="0" cap="none" spc="0" normalizeH="0" baseline="-25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a:t>
            </a:r>
            <a:r>
              <a:rPr kumimoji="0" lang="en-US" altLang="zh-CN" sz="2800" b="1" i="0" u="none" strike="noStrike" kern="0" cap="none" spc="0" normalizeH="0" baseline="-25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∪U</a:t>
            </a:r>
            <a:r>
              <a:rPr kumimoji="0" lang="en-US" altLang="zh-CN" sz="2800" b="1" i="0" u="none" strike="noStrike" kern="0" cap="none" spc="0" normalizeH="0" baseline="-25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，且不存在</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a:t>
            </a:r>
            <a:r>
              <a:rPr kumimoji="0" lang="en-US" altLang="zh-CN" sz="2800" b="1" i="0" u="none" strike="noStrike" kern="0" cap="none" spc="0" normalizeH="0" baseline="-25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 </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U</a:t>
            </a:r>
            <a:r>
              <a:rPr kumimoji="0" lang="en-US" altLang="zh-CN" sz="2800" b="1" i="0" u="none" strike="noStrike" kern="0" cap="none" spc="0" normalizeH="0" baseline="-25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j</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en-US" altLang="zh-CN" sz="2800" b="1" i="0" u="none" strike="noStrike" kern="0" cap="none" spc="0" normalizeH="0" baseline="-25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为</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在</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a:t>
            </a:r>
            <a:r>
              <a:rPr kumimoji="0" lang="en-US" altLang="zh-CN" sz="2800" b="1" i="0" u="none" strike="noStrike" kern="0" cap="none" spc="0" normalizeH="0" baseline="-25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上的投影），</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若</a:t>
            </a:r>
            <a:r>
              <a:rPr kumimoji="0" lang="en-US" altLang="zh-CN"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所逻辑蕴含的函数依赖一定也由分解得到的某个关系模式中的函数依赖</a:t>
            </a:r>
            <a:r>
              <a:rPr kumimoji="0" lang="en-US" altLang="zh-CN"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en-US" altLang="zh-CN" sz="2800" b="1" i="0" u="none" strike="noStrike" kern="0" cap="none" spc="0" normalizeH="0" baseline="-2500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所逻辑蕴含</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，则称关系模式</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的这个分解是</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保持函数依赖的</a:t>
            </a:r>
          </a:p>
        </p:txBody>
      </p:sp>
      <p:sp>
        <p:nvSpPr>
          <p:cNvPr id="3"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关系模式分解的约束</a:t>
            </a:r>
            <a:endPar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Times New Roman" panose="02020603050405020304" pitchFamily="18" charset="0"/>
              <a:ea typeface="华文行楷" panose="02010800040101010101" pitchFamily="2" charset="-122"/>
              <a:cs typeface="楷体_GB2312"/>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3"/>
          <p:cNvSpPr>
            <a:spLocks noGrp="1"/>
          </p:cNvSpPr>
          <p:nvPr>
            <p:ph type="subTitle" idx="1"/>
          </p:nvPr>
        </p:nvSpPr>
        <p:spPr>
          <a:xfrm>
            <a:off x="1692275" y="404813"/>
            <a:ext cx="4695825" cy="533400"/>
          </a:xfrm>
        </p:spPr>
        <p:txBody>
          <a:bodyPr vert="horz" wrap="square" lIns="91440" tIns="45720" rIns="91440" bIns="45720" numCol="1" anchor="t" anchorCtr="0" compatLnSpc="1"/>
          <a:lstStyle/>
          <a:p>
            <a:pPr marL="342900" marR="0" lvl="0" indent="-342900" algn="l" defTabSz="914400" rtl="0" eaLnBrk="0" fontAlgn="base" latinLnBrk="0" hangingPunct="0">
              <a:lnSpc>
                <a:spcPct val="90000"/>
              </a:lnSpc>
              <a:spcBef>
                <a:spcPct val="20000"/>
              </a:spcBef>
              <a:spcAft>
                <a:spcPct val="0"/>
              </a:spcAft>
              <a:buClrTx/>
              <a:buSzTx/>
              <a:buFontTx/>
              <a:buChar char="•"/>
              <a:defRPr/>
            </a:pPr>
            <a:r>
              <a:rPr kumimoji="0" lang="zh-CN" altLang="en-US" sz="3200" b="1" i="0" u="none" strike="noStrike" kern="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函数依赖保持性的判别</a:t>
            </a:r>
          </a:p>
        </p:txBody>
      </p:sp>
      <p:sp>
        <p:nvSpPr>
          <p:cNvPr id="470020" name="Rectangle 4"/>
          <p:cNvSpPr/>
          <p:nvPr/>
        </p:nvSpPr>
        <p:spPr>
          <a:xfrm>
            <a:off x="827088" y="1052513"/>
            <a:ext cx="8353425" cy="5256213"/>
          </a:xfrm>
          <a:prstGeom prst="rect">
            <a:avLst/>
          </a:prstGeom>
          <a:noFill/>
          <a:ln w="9525">
            <a:noFill/>
            <a:miter/>
          </a:ln>
        </p:spPr>
        <p:txBody>
          <a:bodyPr/>
          <a:lstStyle>
            <a:lvl1pPr>
              <a:defRPr sz="20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000" b="1">
                <a:solidFill>
                  <a:schemeClr val="tx1"/>
                </a:solidFill>
                <a:latin typeface="Times New Roman" panose="02020603050405020304" pitchFamily="18" charset="0"/>
                <a:ea typeface="宋体" panose="02010600030101010101" pitchFamily="2" charset="-122"/>
              </a:defRPr>
            </a:lvl2pPr>
            <a:lvl3pPr>
              <a:defRPr sz="2000" b="1">
                <a:solidFill>
                  <a:schemeClr val="tx1"/>
                </a:solidFill>
                <a:latin typeface="Times New Roman" panose="02020603050405020304" pitchFamily="18" charset="0"/>
                <a:ea typeface="宋体" panose="02010600030101010101" pitchFamily="2" charset="-122"/>
              </a:defRPr>
            </a:lvl3pPr>
            <a:lvl4pPr>
              <a:buFont typeface="Arial" panose="020B0604020202020204" pitchFamily="34" charset="0"/>
              <a:defRPr sz="2000" b="1">
                <a:solidFill>
                  <a:schemeClr val="tx1"/>
                </a:solidFill>
                <a:latin typeface="Times New Roman" panose="02020603050405020304" pitchFamily="18" charset="0"/>
                <a:ea typeface="宋体" panose="02010600030101010101" pitchFamily="2" charset="-122"/>
              </a:defRPr>
            </a:lvl4pPr>
            <a:lvl5pPr>
              <a:defRPr sz="2000" b="1">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9pPr>
          </a:lstStyle>
          <a:p>
            <a:pPr marL="742950" marR="0" lvl="1" indent="-285750" algn="l" defTabSz="914400" rtl="0" eaLnBrk="0" fontAlgn="base" latinLnBrk="0" hangingPunct="0">
              <a:lnSpc>
                <a:spcPct val="100000"/>
              </a:lnSpc>
              <a:spcBef>
                <a:spcPct val="10000"/>
              </a:spcBef>
              <a:spcAft>
                <a:spcPct val="0"/>
              </a:spcAft>
              <a:buClrTx/>
              <a:buSzTx/>
              <a:buFontTx/>
              <a:buNone/>
              <a:defRPr/>
            </a:pPr>
            <a:r>
              <a:rPr kumimoji="0" lang="zh-CN" altLang="en-US"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[例]给定关系模式</a:t>
            </a: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R&lt;U,F&gt;,</a:t>
            </a:r>
            <a:r>
              <a:rPr kumimoji="0" lang="zh-CN" altLang="en-US"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其中</a:t>
            </a: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U={A,B,C,D},</a:t>
            </a:r>
          </a:p>
          <a:p>
            <a:pPr marL="742950" marR="0" lvl="1" indent="-285750" algn="l" defTabSz="914400" rtl="0" eaLnBrk="0" fontAlgn="base" latinLnBrk="0" hangingPunct="0">
              <a:lnSpc>
                <a:spcPct val="100000"/>
              </a:lnSpc>
              <a:spcBef>
                <a:spcPct val="10000"/>
              </a:spcBef>
              <a:spcAft>
                <a:spcPct val="0"/>
              </a:spcAft>
              <a:buClrTx/>
              <a:buSzTx/>
              <a:buFontTx/>
              <a:buNone/>
              <a:defRPr/>
            </a:pP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F={A</a:t>
            </a: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B, B</a:t>
            </a: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C, C</a:t>
            </a: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D, D</a:t>
            </a: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a:t>
            </a:r>
            <a:r>
              <a:rPr kumimoji="0" lang="zh-CN" altLang="en-US"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判断关系模式</a:t>
            </a: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R</a:t>
            </a:r>
            <a:r>
              <a:rPr kumimoji="0" lang="zh-CN" altLang="en-US"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的分解</a:t>
            </a:r>
            <a:r>
              <a:rPr kumimoji="0" lang="zh-CN" altLang="en-US"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AB,BC,CD}</a:t>
            </a:r>
            <a:r>
              <a:rPr kumimoji="0" lang="zh-CN" altLang="en-US"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是否具有依赖保持性。</a:t>
            </a:r>
          </a:p>
          <a:p>
            <a:pPr marL="742950" marR="0" lvl="1" indent="-285750" algn="l" defTabSz="914400" rtl="0" eaLnBrk="0" fontAlgn="base" latinLnBrk="0" hangingPunct="0">
              <a:lnSpc>
                <a:spcPct val="100000"/>
              </a:lnSpc>
              <a:spcBef>
                <a:spcPct val="10000"/>
              </a:spcBef>
              <a:spcAft>
                <a:spcPct val="0"/>
              </a:spcAft>
              <a:buClrTx/>
              <a:buSzTx/>
              <a:buFontTx/>
              <a:buNone/>
              <a:defRPr/>
            </a:pPr>
            <a:r>
              <a:rPr kumimoji="0" lang="zh-CN" altLang="en-US"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 </a:t>
            </a:r>
          </a:p>
          <a:p>
            <a:pPr marL="742950" marR="0" lvl="1" indent="-285750" algn="l" defTabSz="914400" rtl="0" eaLnBrk="0" fontAlgn="base" latinLnBrk="0" hangingPunct="0">
              <a:lnSpc>
                <a:spcPct val="100000"/>
              </a:lnSpc>
              <a:spcBef>
                <a:spcPct val="20000"/>
              </a:spcBef>
              <a:spcAft>
                <a:spcPct val="0"/>
              </a:spcAft>
              <a:buClrTx/>
              <a:buSzTx/>
              <a:buFontTx/>
              <a:buNone/>
              <a:defRPr/>
            </a:pPr>
            <a:r>
              <a:rPr kumimoji="0" lang="zh-CN" altLang="en-US"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解：因为</a:t>
            </a: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Π</a:t>
            </a:r>
            <a:r>
              <a:rPr kumimoji="0" lang="en-US" altLang="zh-CN" sz="2400" b="0" i="0" u="none" strike="noStrike" kern="1200" cap="none" spc="0" normalizeH="0" baseline="-2500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AB</a:t>
            </a: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(F)={</a:t>
            </a: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a:t>
            </a: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B, B</a:t>
            </a: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a:t>
            </a:r>
          </a:p>
          <a:p>
            <a:pPr marL="742950" marR="0" lvl="1" indent="-285750" algn="l" defTabSz="914400" rtl="0" eaLnBrk="0" fontAlgn="base" latinLnBrk="0" hangingPunct="0">
              <a:lnSpc>
                <a:spcPct val="100000"/>
              </a:lnSpc>
              <a:spcBef>
                <a:spcPct val="20000"/>
              </a:spcBef>
              <a:spcAft>
                <a:spcPct val="0"/>
              </a:spcAft>
              <a:buClrTx/>
              <a:buSzTx/>
              <a:buFontTx/>
              <a:buNone/>
              <a:defRPr/>
            </a:pPr>
            <a:r>
              <a:rPr kumimoji="0" lang="zh-CN" altLang="en-US"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Π</a:t>
            </a:r>
            <a:r>
              <a:rPr kumimoji="0" lang="en-US" altLang="zh-CN" sz="2400" b="0" i="0" u="none" strike="noStrike" kern="1200" cap="none" spc="0" normalizeH="0" baseline="-2500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BC</a:t>
            </a: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(F)={</a:t>
            </a: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B</a:t>
            </a: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C, C</a:t>
            </a: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B}</a:t>
            </a:r>
          </a:p>
          <a:p>
            <a:pPr marL="742950" marR="0" lvl="1" indent="-285750" algn="l" defTabSz="914400" rtl="0" eaLnBrk="0" fontAlgn="base" latinLnBrk="0" hangingPunct="0">
              <a:lnSpc>
                <a:spcPct val="100000"/>
              </a:lnSpc>
              <a:spcBef>
                <a:spcPct val="20000"/>
              </a:spcBef>
              <a:spcAft>
                <a:spcPct val="0"/>
              </a:spcAft>
              <a:buClrTx/>
              <a:buSzTx/>
              <a:buFontTx/>
              <a:buNone/>
              <a:defRPr/>
            </a:pPr>
            <a:r>
              <a:rPr kumimoji="0" lang="zh-CN" altLang="en-US"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Π</a:t>
            </a:r>
            <a:r>
              <a:rPr kumimoji="0" lang="en-US" altLang="zh-CN" sz="2400" b="0" i="0" u="none" strike="noStrike" kern="1200" cap="none" spc="0" normalizeH="0" baseline="-2500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CD</a:t>
            </a: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(F)={</a:t>
            </a: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C</a:t>
            </a: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D, D</a:t>
            </a: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C}</a:t>
            </a:r>
          </a:p>
          <a:p>
            <a:pPr marL="742950" marR="0" lvl="1" indent="-285750" algn="l" defTabSz="914400" rtl="0" eaLnBrk="0" fontAlgn="base" latinLnBrk="0" hangingPunct="0">
              <a:lnSpc>
                <a:spcPct val="100000"/>
              </a:lnSpc>
              <a:spcBef>
                <a:spcPct val="20000"/>
              </a:spcBef>
              <a:spcAft>
                <a:spcPct val="0"/>
              </a:spcAft>
              <a:buClrTx/>
              <a:buSzTx/>
              <a:buFontTx/>
              <a:buNone/>
              <a:defRPr/>
            </a:pP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Π</a:t>
            </a:r>
            <a:r>
              <a:rPr kumimoji="0" lang="en-US" altLang="zh-CN" sz="2400" b="0" i="0" u="none" strike="noStrike" kern="1200" cap="none" spc="0" normalizeH="0" baseline="-2500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AB</a:t>
            </a: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(F)Π</a:t>
            </a:r>
            <a:r>
              <a:rPr kumimoji="0" lang="en-US" altLang="zh-CN" sz="2400" b="0" i="0" u="none" strike="noStrike" kern="1200" cap="none" spc="0" normalizeH="0" baseline="-2500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BC</a:t>
            </a: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(F)Π</a:t>
            </a:r>
            <a:r>
              <a:rPr kumimoji="0" lang="en-US" altLang="zh-CN" sz="2400" b="0" i="0" u="none" strike="noStrike" kern="1200" cap="none" spc="0" normalizeH="0" baseline="-2500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CD</a:t>
            </a: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(F)</a:t>
            </a:r>
          </a:p>
          <a:p>
            <a:pPr marL="742950" marR="0" lvl="1" indent="-285750" algn="l" defTabSz="914400" rtl="0" eaLnBrk="0" fontAlgn="base" latinLnBrk="0" hangingPunct="0">
              <a:lnSpc>
                <a:spcPct val="100000"/>
              </a:lnSpc>
              <a:spcBef>
                <a:spcPct val="20000"/>
              </a:spcBef>
              <a:spcAft>
                <a:spcPct val="0"/>
              </a:spcAft>
              <a:buClrTx/>
              <a:buSzTx/>
              <a:buFontTx/>
              <a:buNone/>
              <a:defRPr/>
            </a:pP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  ={</a:t>
            </a: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a:t>
            </a: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B,B</a:t>
            </a: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A,B</a:t>
            </a: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C,C</a:t>
            </a: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B, C</a:t>
            </a: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D, D</a:t>
            </a: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C}</a:t>
            </a:r>
          </a:p>
          <a:p>
            <a:pPr marL="742950" marR="0" lvl="1" indent="-285750" algn="l" defTabSz="914400" rtl="0" eaLnBrk="0" fontAlgn="base" latinLnBrk="0" hangingPunct="0">
              <a:lnSpc>
                <a:spcPct val="100000"/>
              </a:lnSpc>
              <a:spcBef>
                <a:spcPct val="20000"/>
              </a:spcBef>
              <a:spcAft>
                <a:spcPct val="0"/>
              </a:spcAft>
              <a:buClrTx/>
              <a:buSzTx/>
              <a:buFontTx/>
              <a:buNone/>
              <a:defRPr/>
            </a:pPr>
            <a:r>
              <a:rPr kumimoji="0" lang="zh-CN" altLang="en-US"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从中可以看到</a:t>
            </a: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a:t>
            </a: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B, B</a:t>
            </a: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C, C</a:t>
            </a: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D</a:t>
            </a:r>
            <a:r>
              <a:rPr kumimoji="0" lang="zh-CN" altLang="en-US"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均得以保持，</a:t>
            </a:r>
          </a:p>
          <a:p>
            <a:pPr marL="742950" marR="0" lvl="1" indent="-285750" algn="l" defTabSz="914400" rtl="0" eaLnBrk="0" fontAlgn="base" latinLnBrk="0" hangingPunct="0">
              <a:lnSpc>
                <a:spcPct val="100000"/>
              </a:lnSpc>
              <a:spcBef>
                <a:spcPct val="20000"/>
              </a:spcBef>
              <a:spcAft>
                <a:spcPct val="0"/>
              </a:spcAft>
              <a:buClrTx/>
              <a:buSzTx/>
              <a:buFontTx/>
              <a:buNone/>
              <a:defRPr/>
            </a:pPr>
            <a:r>
              <a:rPr kumimoji="0" lang="zh-CN" altLang="en-US"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又因为</a:t>
            </a: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D</a:t>
            </a:r>
            <a:r>
              <a:rPr kumimoji="0" lang="en-US" altLang="zh-CN" sz="2400" b="0" i="0" u="none" strike="noStrike" kern="1200" cap="none" spc="0" normalizeH="0" baseline="3000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=ABCD,A</a:t>
            </a: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D</a:t>
            </a:r>
            <a:r>
              <a:rPr kumimoji="0" lang="en-US" altLang="zh-CN" sz="2400" b="0" i="0" u="none" strike="noStrike" kern="1200" cap="none" spc="0" normalizeH="0" baseline="3000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zh-CN" altLang="en-US"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所以</a:t>
            </a: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D</a:t>
            </a: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a:t>
            </a:r>
            <a:r>
              <a:rPr kumimoji="0" lang="zh-CN" altLang="en-US"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也得以保持，  </a:t>
            </a:r>
          </a:p>
          <a:p>
            <a:pPr marL="742950" marR="0" lvl="1" indent="-285750" algn="l" defTabSz="914400" rtl="0" eaLnBrk="0" fontAlgn="base" latinLnBrk="0" hangingPunct="0">
              <a:lnSpc>
                <a:spcPct val="100000"/>
              </a:lnSpc>
              <a:spcBef>
                <a:spcPct val="20000"/>
              </a:spcBef>
              <a:spcAft>
                <a:spcPct val="0"/>
              </a:spcAft>
              <a:buClrTx/>
              <a:buSzTx/>
              <a:buFontTx/>
              <a:buNone/>
              <a:defRPr/>
            </a:pPr>
            <a:r>
              <a:rPr kumimoji="0" lang="zh-CN" altLang="en-US"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所以该分解具有依赖保持性。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70020">
                                            <p:txEl>
                                              <p:pRg st="3" end="3"/>
                                            </p:txEl>
                                          </p:spTgt>
                                        </p:tgtEl>
                                        <p:attrNameLst>
                                          <p:attrName>style.visibility</p:attrName>
                                        </p:attrNameLst>
                                      </p:cBhvr>
                                      <p:to>
                                        <p:strVal val="visible"/>
                                      </p:to>
                                    </p:set>
                                    <p:animEffect transition="in" filter="box(in)">
                                      <p:cBhvr>
                                        <p:cTn id="7" dur="500"/>
                                        <p:tgtEl>
                                          <p:spTgt spid="470020">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70020">
                                            <p:txEl>
                                              <p:pRg st="4" end="4"/>
                                            </p:txEl>
                                          </p:spTgt>
                                        </p:tgtEl>
                                        <p:attrNameLst>
                                          <p:attrName>style.visibility</p:attrName>
                                        </p:attrNameLst>
                                      </p:cBhvr>
                                      <p:to>
                                        <p:strVal val="visible"/>
                                      </p:to>
                                    </p:set>
                                    <p:animEffect transition="in" filter="box(in)">
                                      <p:cBhvr>
                                        <p:cTn id="12" dur="500"/>
                                        <p:tgtEl>
                                          <p:spTgt spid="470020">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70020">
                                            <p:txEl>
                                              <p:pRg st="5" end="5"/>
                                            </p:txEl>
                                          </p:spTgt>
                                        </p:tgtEl>
                                        <p:attrNameLst>
                                          <p:attrName>style.visibility</p:attrName>
                                        </p:attrNameLst>
                                      </p:cBhvr>
                                      <p:to>
                                        <p:strVal val="visible"/>
                                      </p:to>
                                    </p:set>
                                    <p:animEffect transition="in" filter="box(in)">
                                      <p:cBhvr>
                                        <p:cTn id="17" dur="500"/>
                                        <p:tgtEl>
                                          <p:spTgt spid="470020">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470020">
                                            <p:txEl>
                                              <p:pRg st="6" end="6"/>
                                            </p:txEl>
                                          </p:spTgt>
                                        </p:tgtEl>
                                        <p:attrNameLst>
                                          <p:attrName>style.visibility</p:attrName>
                                        </p:attrNameLst>
                                      </p:cBhvr>
                                      <p:to>
                                        <p:strVal val="visible"/>
                                      </p:to>
                                    </p:set>
                                    <p:animEffect transition="in" filter="box(in)">
                                      <p:cBhvr>
                                        <p:cTn id="22" dur="500"/>
                                        <p:tgtEl>
                                          <p:spTgt spid="470020">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470020">
                                            <p:txEl>
                                              <p:pRg st="7" end="7"/>
                                            </p:txEl>
                                          </p:spTgt>
                                        </p:tgtEl>
                                        <p:attrNameLst>
                                          <p:attrName>style.visibility</p:attrName>
                                        </p:attrNameLst>
                                      </p:cBhvr>
                                      <p:to>
                                        <p:strVal val="visible"/>
                                      </p:to>
                                    </p:set>
                                    <p:animEffect transition="in" filter="box(in)">
                                      <p:cBhvr>
                                        <p:cTn id="27" dur="500"/>
                                        <p:tgtEl>
                                          <p:spTgt spid="470020">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470020">
                                            <p:txEl>
                                              <p:pRg st="8" end="8"/>
                                            </p:txEl>
                                          </p:spTgt>
                                        </p:tgtEl>
                                        <p:attrNameLst>
                                          <p:attrName>style.visibility</p:attrName>
                                        </p:attrNameLst>
                                      </p:cBhvr>
                                      <p:to>
                                        <p:strVal val="visible"/>
                                      </p:to>
                                    </p:set>
                                    <p:animEffect transition="in" filter="box(in)">
                                      <p:cBhvr>
                                        <p:cTn id="32" dur="500"/>
                                        <p:tgtEl>
                                          <p:spTgt spid="470020">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470020">
                                            <p:txEl>
                                              <p:pRg st="9" end="9"/>
                                            </p:txEl>
                                          </p:spTgt>
                                        </p:tgtEl>
                                        <p:attrNameLst>
                                          <p:attrName>style.visibility</p:attrName>
                                        </p:attrNameLst>
                                      </p:cBhvr>
                                      <p:to>
                                        <p:strVal val="visible"/>
                                      </p:to>
                                    </p:set>
                                    <p:animEffect transition="in" filter="box(in)">
                                      <p:cBhvr>
                                        <p:cTn id="37" dur="500"/>
                                        <p:tgtEl>
                                          <p:spTgt spid="470020">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470020">
                                            <p:txEl>
                                              <p:pRg st="10" end="10"/>
                                            </p:txEl>
                                          </p:spTgt>
                                        </p:tgtEl>
                                        <p:attrNameLst>
                                          <p:attrName>style.visibility</p:attrName>
                                        </p:attrNameLst>
                                      </p:cBhvr>
                                      <p:to>
                                        <p:strVal val="visible"/>
                                      </p:to>
                                    </p:set>
                                    <p:animEffect transition="in" filter="box(in)">
                                      <p:cBhvr>
                                        <p:cTn id="42" dur="500"/>
                                        <p:tgtEl>
                                          <p:spTgt spid="470020">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Rectangle 3"/>
          <p:cNvSpPr>
            <a:spLocks noGrp="1"/>
          </p:cNvSpPr>
          <p:nvPr>
            <p:ph type="subTitle" idx="1"/>
          </p:nvPr>
        </p:nvSpPr>
        <p:spPr>
          <a:xfrm>
            <a:off x="395288" y="1484313"/>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关系模式分解算法</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分解具有无损连接性和分解保持函数依赖</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是两个互相独立的标准</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800" b="1" i="0" u="none" strike="noStrike" kern="0" cap="none" spc="0" normalizeH="0" baseline="0" noProof="1">
                <a:ln>
                  <a:noFill/>
                </a:ln>
                <a:solidFill>
                  <a:srgbClr val="C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具有无损连接性的分解不一定能够保持函数依赖。同样，保持函数依赖的分解也不一定具有无损连接性。</a:t>
            </a:r>
          </a:p>
        </p:txBody>
      </p:sp>
      <p:sp>
        <p:nvSpPr>
          <p:cNvPr id="4"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关系模式分解算法</a:t>
            </a: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Rectangle 3"/>
          <p:cNvSpPr>
            <a:spLocks noGrp="1"/>
          </p:cNvSpPr>
          <p:nvPr>
            <p:ph type="subTitle" idx="1"/>
          </p:nvPr>
        </p:nvSpPr>
        <p:spPr>
          <a:xfrm>
            <a:off x="381000" y="1341438"/>
            <a:ext cx="8583613"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80000"/>
              </a:lnSpc>
              <a:spcBef>
                <a:spcPct val="20000"/>
              </a:spcBef>
              <a:spcAft>
                <a:spcPct val="0"/>
              </a:spcAft>
              <a:buClrTx/>
              <a:buSzTx/>
              <a:buFontTx/>
              <a:buChar char="•"/>
              <a:defRPr/>
            </a:pPr>
            <a:r>
              <a:rPr kumimoji="0" lang="en-US" altLang="zh-CN"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3NF</a:t>
            </a:r>
            <a:r>
              <a:rPr kumimoji="0" lang="zh-CN" altLang="en-US"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分解算法</a:t>
            </a:r>
            <a:r>
              <a:rPr kumimoji="0" lang="en-US" altLang="zh-CN"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zh-CN" altLang="en-US"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达到3</a:t>
            </a:r>
            <a:r>
              <a:rPr kumimoji="0" lang="en-US" altLang="zh-CN"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NF</a:t>
            </a:r>
            <a:r>
              <a:rPr kumimoji="0" lang="zh-CN" altLang="en-US"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且保持函数依赖的分解</a:t>
            </a:r>
            <a:r>
              <a:rPr kumimoji="0" lang="en-US" altLang="zh-CN"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742950" marR="0" lvl="1" indent="-285750" algn="l" defTabSz="914400" rtl="0" eaLnBrk="0" fontAlgn="base" latinLnBrk="0" hangingPunct="0">
              <a:lnSpc>
                <a:spcPct val="80000"/>
              </a:lnSpc>
              <a:spcBef>
                <a:spcPct val="20000"/>
              </a:spcBef>
              <a:spcAft>
                <a:spcPct val="0"/>
              </a:spcAft>
              <a:buClrTx/>
              <a:buSzTx/>
              <a:buFontTx/>
              <a:buChar char="–"/>
              <a:defRPr/>
            </a:pPr>
            <a:r>
              <a:rPr kumimoji="0" lang="zh-CN" altLang="en-US"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输入</a:t>
            </a:r>
            <a:r>
              <a:rPr kumimoji="0" lang="en-US" altLang="zh-CN"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关系模式</a:t>
            </a:r>
            <a:r>
              <a:rPr kumimoji="0" lang="en-US" altLang="zh-CN"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R(U,F),</a:t>
            </a:r>
            <a:r>
              <a:rPr kumimoji="0" lang="en-US" altLang="zh-CN" sz="2400" b="1" i="0" u="none" strike="noStrike" kern="0" cap="none" spc="0" normalizeH="0" baseline="0" noProof="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G</a:t>
            </a:r>
            <a:r>
              <a:rPr kumimoji="0" lang="zh-CN" altLang="en-US" sz="2400" b="1" i="0" u="none" strike="noStrike" kern="0" cap="none" spc="0" normalizeH="0" baseline="0" noProof="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是极小函数依赖集</a:t>
            </a:r>
            <a:r>
              <a:rPr kumimoji="0" lang="en-US" altLang="zh-CN"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是1</a:t>
            </a:r>
            <a:r>
              <a:rPr kumimoji="0" lang="en-US" altLang="zh-CN"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NF。</a:t>
            </a:r>
          </a:p>
          <a:p>
            <a:pPr marL="742950" marR="0" lvl="1" indent="-285750" algn="l" defTabSz="914400" rtl="0" eaLnBrk="0" fontAlgn="base" latinLnBrk="0" hangingPunct="0">
              <a:lnSpc>
                <a:spcPct val="80000"/>
              </a:lnSpc>
              <a:spcBef>
                <a:spcPct val="20000"/>
              </a:spcBef>
              <a:spcAft>
                <a:spcPct val="0"/>
              </a:spcAft>
              <a:buClrTx/>
              <a:buSzTx/>
              <a:buFontTx/>
              <a:buChar char="–"/>
              <a:defRPr/>
            </a:pPr>
            <a:r>
              <a:rPr kumimoji="0" lang="zh-CN" altLang="en-US"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输出</a:t>
            </a:r>
            <a:r>
              <a:rPr kumimoji="0" lang="en-US" altLang="zh-CN"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具有函数依赖保持性的分解</a:t>
            </a:r>
            <a:r>
              <a:rPr kumimoji="0" lang="en-US" altLang="zh-CN"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 </a:t>
            </a:r>
            <a:r>
              <a:rPr kumimoji="0" lang="zh-CN" altLang="en-US"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中所有关系模式都是3</a:t>
            </a:r>
            <a:r>
              <a:rPr kumimoji="0" lang="en-US" altLang="zh-CN"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NF。</a:t>
            </a:r>
          </a:p>
          <a:p>
            <a:pPr marL="742950" marR="0" lvl="1" indent="-285750" algn="l" defTabSz="914400" rtl="0" eaLnBrk="0" fontAlgn="base" latinLnBrk="0" hangingPunct="0">
              <a:lnSpc>
                <a:spcPct val="80000"/>
              </a:lnSpc>
              <a:spcBef>
                <a:spcPct val="20000"/>
              </a:spcBef>
              <a:spcAft>
                <a:spcPct val="0"/>
              </a:spcAft>
              <a:buClrTx/>
              <a:buSzTx/>
              <a:buFontTx/>
              <a:buChar char="–"/>
              <a:defRPr/>
            </a:pPr>
            <a:r>
              <a:rPr kumimoji="0" lang="zh-CN" altLang="en-US"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算法：</a:t>
            </a:r>
          </a:p>
          <a:p>
            <a:pPr marL="1143000" marR="0" lvl="2" indent="-228600" algn="l" defTabSz="914400" rtl="0" eaLnBrk="0" fontAlgn="base" latinLnBrk="0" hangingPunct="0">
              <a:lnSpc>
                <a:spcPct val="80000"/>
              </a:lnSpc>
              <a:spcBef>
                <a:spcPct val="20000"/>
              </a:spcBef>
              <a:spcAft>
                <a:spcPct val="0"/>
              </a:spcAft>
              <a:buClrTx/>
              <a:buSzTx/>
              <a:buFontTx/>
              <a:buNone/>
              <a:defRPr/>
            </a:pPr>
            <a:r>
              <a:rPr kumimoji="0" lang="en-US" altLang="zh-CN" sz="20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(1)  :=</a:t>
            </a:r>
            <a:r>
              <a:rPr kumimoji="0" lang="zh-CN" altLang="en-US" sz="20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空集合；</a:t>
            </a:r>
          </a:p>
          <a:p>
            <a:pPr marL="1143000" marR="0" lvl="2" indent="-228600" algn="l" defTabSz="914400" rtl="0" eaLnBrk="0" fontAlgn="base" latinLnBrk="0" hangingPunct="0">
              <a:lnSpc>
                <a:spcPct val="80000"/>
              </a:lnSpc>
              <a:spcBef>
                <a:spcPct val="20000"/>
              </a:spcBef>
              <a:spcAft>
                <a:spcPct val="0"/>
              </a:spcAft>
              <a:buClrTx/>
              <a:buSzTx/>
              <a:buFontTx/>
              <a:buNone/>
              <a:defRPr/>
            </a:pPr>
            <a:r>
              <a:rPr kumimoji="0" lang="en-US" altLang="zh-CN" sz="20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(2) IF </a:t>
            </a:r>
            <a:r>
              <a:rPr kumimoji="0" lang="zh-CN" altLang="en-US" sz="20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存在</a:t>
            </a:r>
            <a:r>
              <a:rPr kumimoji="0" lang="en-US" altLang="zh-CN" sz="20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en-US" altLang="zh-CN" sz="20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AG</a:t>
            </a:r>
            <a:r>
              <a:rPr kumimoji="0" lang="zh-CN" altLang="en-US" sz="20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且{</a:t>
            </a:r>
            <a:r>
              <a:rPr kumimoji="0" lang="en-US" altLang="zh-CN" sz="20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X,A}=U THEN </a:t>
            </a:r>
            <a:r>
              <a:rPr kumimoji="0" lang="en-US" altLang="zh-CN" sz="20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:={R},</a:t>
            </a:r>
            <a:r>
              <a:rPr kumimoji="0" lang="zh-CN" altLang="en-US" sz="20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停止。</a:t>
            </a:r>
          </a:p>
          <a:p>
            <a:pPr marL="1143000" marR="0" lvl="2" indent="-228600" algn="l" defTabSz="914400" rtl="0" eaLnBrk="0" fontAlgn="base" latinLnBrk="0" hangingPunct="0">
              <a:lnSpc>
                <a:spcPct val="80000"/>
              </a:lnSpc>
              <a:spcBef>
                <a:spcPct val="40000"/>
              </a:spcBef>
              <a:spcAft>
                <a:spcPct val="0"/>
              </a:spcAft>
              <a:buClrTx/>
              <a:buSzTx/>
              <a:buFontTx/>
              <a:buNone/>
              <a:defRPr/>
            </a:pPr>
            <a:r>
              <a:rPr kumimoji="0" lang="en-US" altLang="zh-CN" sz="20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(3) ELSE FOR</a:t>
            </a:r>
            <a:r>
              <a:rPr kumimoji="0" lang="zh-CN" altLang="en-US" sz="20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每个不出现在</a:t>
            </a:r>
            <a:r>
              <a:rPr kumimoji="0" lang="en-US" altLang="zh-CN" sz="20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G</a:t>
            </a:r>
            <a:r>
              <a:rPr kumimoji="0" lang="zh-CN" altLang="en-US" sz="20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的任何一个函数依赖中的属性</a:t>
            </a:r>
            <a:r>
              <a:rPr kumimoji="0" lang="en-US" altLang="zh-CN" sz="20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 </a:t>
            </a:r>
          </a:p>
          <a:p>
            <a:pPr marL="1143000" marR="0" lvl="2" indent="-228600" algn="l" defTabSz="914400" rtl="0" eaLnBrk="0" fontAlgn="base" latinLnBrk="0" hangingPunct="0">
              <a:lnSpc>
                <a:spcPct val="80000"/>
              </a:lnSpc>
              <a:spcBef>
                <a:spcPct val="40000"/>
              </a:spcBef>
              <a:spcAft>
                <a:spcPct val="0"/>
              </a:spcAft>
              <a:buClrTx/>
              <a:buSzTx/>
              <a:buFontTx/>
              <a:buNone/>
              <a:defRPr/>
            </a:pPr>
            <a:r>
              <a:rPr kumimoji="0" lang="en-US" altLang="zh-CN" sz="20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             DO :=∪{R(A)};</a:t>
            </a:r>
          </a:p>
          <a:p>
            <a:pPr marL="1143000" marR="0" lvl="2" indent="-228600" algn="l" defTabSz="914400" rtl="0" eaLnBrk="0" fontAlgn="base" latinLnBrk="0" hangingPunct="0">
              <a:lnSpc>
                <a:spcPct val="80000"/>
              </a:lnSpc>
              <a:spcBef>
                <a:spcPct val="40000"/>
              </a:spcBef>
              <a:spcAft>
                <a:spcPct val="0"/>
              </a:spcAft>
              <a:buClrTx/>
              <a:buSzTx/>
              <a:buFontTx/>
              <a:buNone/>
              <a:defRPr/>
            </a:pPr>
            <a:r>
              <a:rPr kumimoji="0" lang="en-US" altLang="zh-CN" sz="20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(4)      FOR </a:t>
            </a:r>
            <a:r>
              <a:rPr kumimoji="0" lang="en-US" altLang="zh-CN" sz="20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en-US" altLang="zh-CN" sz="20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AG DO :=∪{R(X,A)};</a:t>
            </a:r>
          </a:p>
          <a:p>
            <a:pPr marL="1143000" marR="0" lvl="2" indent="-228600" algn="l" defTabSz="914400" rtl="0" eaLnBrk="0" fontAlgn="base" latinLnBrk="0" hangingPunct="0">
              <a:lnSpc>
                <a:spcPct val="80000"/>
              </a:lnSpc>
              <a:spcBef>
                <a:spcPct val="40000"/>
              </a:spcBef>
              <a:spcAft>
                <a:spcPct val="0"/>
              </a:spcAft>
              <a:buClrTx/>
              <a:buSzTx/>
              <a:buFontTx/>
              <a:buNone/>
              <a:defRPr/>
            </a:pPr>
            <a:r>
              <a:rPr kumimoji="0" lang="en-US" altLang="zh-CN" sz="20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(5)      ENDFOR;</a:t>
            </a:r>
          </a:p>
          <a:p>
            <a:pPr marL="1143000" marR="0" lvl="2" indent="-228600" algn="l" defTabSz="914400" rtl="0" eaLnBrk="0" fontAlgn="base" latinLnBrk="0" hangingPunct="0">
              <a:lnSpc>
                <a:spcPct val="80000"/>
              </a:lnSpc>
              <a:spcBef>
                <a:spcPct val="40000"/>
              </a:spcBef>
              <a:spcAft>
                <a:spcPct val="0"/>
              </a:spcAft>
              <a:buClrTx/>
              <a:buSzTx/>
              <a:buFontTx/>
              <a:buNone/>
              <a:defRPr/>
            </a:pPr>
            <a:r>
              <a:rPr kumimoji="0" lang="en-US" altLang="zh-CN" sz="20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(6)ENDIF。</a:t>
            </a:r>
            <a:endParaRPr kumimoji="0" lang="zh-CN" altLang="en-US" sz="20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endParaRPr>
          </a:p>
        </p:txBody>
      </p:sp>
      <p:sp>
        <p:nvSpPr>
          <p:cNvPr id="4"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关系模式分解算法</a:t>
            </a: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2" name="Rectangle 4"/>
          <p:cNvSpPr/>
          <p:nvPr/>
        </p:nvSpPr>
        <p:spPr>
          <a:xfrm>
            <a:off x="179388" y="1484313"/>
            <a:ext cx="8763000" cy="2665413"/>
          </a:xfrm>
          <a:prstGeom prst="rect">
            <a:avLst/>
          </a:prstGeom>
          <a:no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742950" marR="0" lvl="1" indent="-285750" algn="l" defTabSz="914400" rtl="0" eaLnBrk="0" fontAlgn="base" latinLnBrk="0" hangingPunct="0">
              <a:lnSpc>
                <a:spcPct val="9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定义</a:t>
            </a:r>
            <a:r>
              <a:rPr kumimoji="0" lang="en-US" altLang="zh-CN" sz="28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8</a:t>
            </a:r>
            <a:r>
              <a:rPr kumimoji="0" lang="zh-CN" altLang="en-US" sz="28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：极小函数依赖集</a:t>
            </a:r>
          </a:p>
          <a:p>
            <a:pPr marL="1143000" marR="0" lvl="2" indent="-228600" algn="l" defTabSz="914400" rtl="0" eaLnBrk="0" fontAlgn="base" latinLnBrk="0" hangingPunct="0">
              <a:lnSpc>
                <a:spcPct val="90000"/>
              </a:lnSpc>
              <a:spcBef>
                <a:spcPct val="20000"/>
              </a:spcBef>
              <a:spcAft>
                <a:spcPct val="0"/>
              </a:spcAft>
              <a:buClrTx/>
              <a:buSzTx/>
              <a:buFontTx/>
              <a:buChar char="•"/>
              <a:defRPr/>
            </a:pP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如果函数依赖集</a:t>
            </a:r>
            <a:r>
              <a:rPr kumimoji="0" lang="en-US" altLang="zh-CN"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满足下列条件，则称</a:t>
            </a:r>
            <a:r>
              <a:rPr kumimoji="0" lang="en-US" altLang="zh-CN"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为一个极小函数依赖集。亦称为极小覆盖：</a:t>
            </a:r>
          </a:p>
          <a:p>
            <a:pPr marL="1600200" marR="0" lvl="3" indent="-228600" algn="l" defTabSz="914400" rtl="0" eaLnBrk="0" fontAlgn="base" latinLnBrk="0" hangingPunct="0">
              <a:lnSpc>
                <a:spcPct val="90000"/>
              </a:lnSpc>
              <a:spcBef>
                <a:spcPct val="20000"/>
              </a:spcBef>
              <a:spcAft>
                <a:spcPct val="0"/>
              </a:spcAft>
              <a:buClrTx/>
              <a:buSzTx/>
              <a:buFontTx/>
              <a:buChar char="–"/>
              <a:defRPr/>
            </a:pPr>
            <a:r>
              <a:rPr kumimoji="0" lang="en-US" altLang="zh-CN"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中任一函数依赖的右部仅含有一个属性</a:t>
            </a:r>
          </a:p>
          <a:p>
            <a:pPr marL="1600200" marR="0" lvl="3" indent="-228600" algn="l" defTabSz="914400" rtl="0" eaLnBrk="0" fontAlgn="base" latinLnBrk="0" hangingPunct="0">
              <a:lnSpc>
                <a:spcPct val="90000"/>
              </a:lnSpc>
              <a:spcBef>
                <a:spcPct val="20000"/>
              </a:spcBef>
              <a:spcAft>
                <a:spcPct val="0"/>
              </a:spcAft>
              <a:buClrTx/>
              <a:buSzTx/>
              <a:buFontTx/>
              <a:buChar char="–"/>
              <a:defRPr/>
            </a:pPr>
            <a:r>
              <a:rPr kumimoji="0" lang="en-US" altLang="zh-CN"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中不存在这样的函数依赖</a:t>
            </a:r>
            <a:r>
              <a:rPr kumimoji="0" lang="en-US" altLang="zh-CN"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a:t>
            </a:r>
            <a:r>
              <a:rPr kumimoji="0" lang="zh-CN" altLang="en-US"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使得</a:t>
            </a:r>
            <a:r>
              <a:rPr kumimoji="0" lang="en-US" altLang="zh-CN"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与</a:t>
            </a:r>
            <a:r>
              <a:rPr kumimoji="0" lang="en-US" altLang="zh-CN"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F-{X→A}</a:t>
            </a:r>
            <a:r>
              <a:rPr kumimoji="0" lang="zh-CN" altLang="en-US"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等价</a:t>
            </a:r>
          </a:p>
          <a:p>
            <a:pPr marL="1600200" marR="0" lvl="3" indent="-228600" algn="l" defTabSz="914400" rtl="0" eaLnBrk="0" fontAlgn="base" latinLnBrk="0" hangingPunct="0">
              <a:lnSpc>
                <a:spcPct val="90000"/>
              </a:lnSpc>
              <a:spcBef>
                <a:spcPct val="20000"/>
              </a:spcBef>
              <a:spcAft>
                <a:spcPct val="0"/>
              </a:spcAft>
              <a:buClrTx/>
              <a:buSzTx/>
              <a:buFontTx/>
              <a:buChar char="–"/>
              <a:defRPr/>
            </a:pPr>
            <a:r>
              <a:rPr kumimoji="0" lang="en-US" altLang="zh-CN"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中不存在这样的函数依赖</a:t>
            </a:r>
            <a:r>
              <a:rPr kumimoji="0" lang="en-US" altLang="zh-CN"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 X</a:t>
            </a:r>
            <a:r>
              <a:rPr kumimoji="0" lang="zh-CN" altLang="en-US"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有真子集</a:t>
            </a:r>
            <a:r>
              <a:rPr kumimoji="0" lang="en-US" altLang="zh-CN"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Z</a:t>
            </a:r>
            <a:r>
              <a:rPr kumimoji="0" lang="zh-CN" altLang="en-US"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使得</a:t>
            </a:r>
            <a:r>
              <a:rPr kumimoji="0" lang="en-US" altLang="zh-CN"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F-{X→A} ∪{Z→A}</a:t>
            </a:r>
            <a:r>
              <a:rPr kumimoji="0" lang="zh-CN" altLang="en-US"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与</a:t>
            </a:r>
            <a:r>
              <a:rPr kumimoji="0" lang="en-US" altLang="zh-CN"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等价</a:t>
            </a:r>
          </a:p>
        </p:txBody>
      </p:sp>
      <p:sp>
        <p:nvSpPr>
          <p:cNvPr id="4"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关系模式分解算法</a:t>
            </a: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73092">
                                            <p:txEl>
                                              <p:charRg st="12" end="56"/>
                                            </p:txEl>
                                          </p:spTgt>
                                        </p:tgtEl>
                                        <p:attrNameLst>
                                          <p:attrName>style.visibility</p:attrName>
                                        </p:attrNameLst>
                                      </p:cBhvr>
                                      <p:to>
                                        <p:strVal val="visible"/>
                                      </p:to>
                                    </p:set>
                                    <p:anim calcmode="lin" valueType="num">
                                      <p:cBhvr>
                                        <p:cTn id="7" dur="500" fill="hold"/>
                                        <p:tgtEl>
                                          <p:spTgt spid="473092">
                                            <p:txEl>
                                              <p:charRg st="12" end="56"/>
                                            </p:txEl>
                                          </p:spTgt>
                                        </p:tgtEl>
                                        <p:attrNameLst>
                                          <p:attrName>ppt_x</p:attrName>
                                        </p:attrNameLst>
                                      </p:cBhvr>
                                      <p:tavLst>
                                        <p:tav tm="0">
                                          <p:val>
                                            <p:strVal val="#ppt_x"/>
                                          </p:val>
                                        </p:tav>
                                        <p:tav tm="100000">
                                          <p:val>
                                            <p:strVal val="#ppt_x"/>
                                          </p:val>
                                        </p:tav>
                                      </p:tavLst>
                                    </p:anim>
                                    <p:anim calcmode="lin" valueType="num">
                                      <p:cBhvr>
                                        <p:cTn id="8" dur="500" fill="hold"/>
                                        <p:tgtEl>
                                          <p:spTgt spid="473092">
                                            <p:txEl>
                                              <p:charRg st="12" end="5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473092">
                                            <p:txEl>
                                              <p:charRg st="56" end="75"/>
                                            </p:txEl>
                                          </p:spTgt>
                                        </p:tgtEl>
                                        <p:attrNameLst>
                                          <p:attrName>style.visibility</p:attrName>
                                        </p:attrNameLst>
                                      </p:cBhvr>
                                      <p:to>
                                        <p:strVal val="visible"/>
                                      </p:to>
                                    </p:set>
                                    <p:animEffect transition="in" filter="box(in)">
                                      <p:cBhvr>
                                        <p:cTn id="13" dur="500"/>
                                        <p:tgtEl>
                                          <p:spTgt spid="473092">
                                            <p:txEl>
                                              <p:charRg st="56" end="7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473092">
                                            <p:txEl>
                                              <p:charRg st="75" end="105"/>
                                            </p:txEl>
                                          </p:spTgt>
                                        </p:tgtEl>
                                        <p:attrNameLst>
                                          <p:attrName>style.visibility</p:attrName>
                                        </p:attrNameLst>
                                      </p:cBhvr>
                                      <p:to>
                                        <p:strVal val="visible"/>
                                      </p:to>
                                    </p:set>
                                    <p:animEffect transition="in" filter="box(in)">
                                      <p:cBhvr>
                                        <p:cTn id="18" dur="500"/>
                                        <p:tgtEl>
                                          <p:spTgt spid="473092">
                                            <p:txEl>
                                              <p:charRg st="75" end="10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473092">
                                            <p:txEl>
                                              <p:charRg st="105" end="143"/>
                                            </p:txEl>
                                          </p:spTgt>
                                        </p:tgtEl>
                                        <p:attrNameLst>
                                          <p:attrName>style.visibility</p:attrName>
                                        </p:attrNameLst>
                                      </p:cBhvr>
                                      <p:to>
                                        <p:strVal val="visible"/>
                                      </p:to>
                                    </p:set>
                                    <p:animEffect transition="in" filter="box(in)">
                                      <p:cBhvr>
                                        <p:cTn id="23" dur="500"/>
                                        <p:tgtEl>
                                          <p:spTgt spid="473092">
                                            <p:txEl>
                                              <p:charRg st="105" end="14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9" name="Rectangle 5"/>
          <p:cNvSpPr>
            <a:spLocks noGrp="1"/>
          </p:cNvSpPr>
          <p:nvPr>
            <p:ph type="subTitle" idx="1"/>
          </p:nvPr>
        </p:nvSpPr>
        <p:spPr>
          <a:xfrm>
            <a:off x="611188" y="1341438"/>
            <a:ext cx="8281988" cy="2303463"/>
          </a:xfrm>
          <a:solidFill>
            <a:srgbClr val="FFFFCC">
              <a:alpha val="100000"/>
            </a:srgbClr>
          </a:solidFill>
          <a:ln>
            <a:solidFill>
              <a:srgbClr val="FF9900">
                <a:alpha val="100000"/>
              </a:srgbClr>
            </a:solidFill>
          </a:ln>
        </p:spPr>
        <p:txBody>
          <a:bodyPr vert="horz" wrap="square" lIns="91440" tIns="45720" rIns="91440" bIns="45720" numCol="1" anchor="t" anchorCtr="0" compatLnSpc="1"/>
          <a:lstStyle/>
          <a:p>
            <a:pPr marL="342900" marR="0" lvl="0" indent="-342900" algn="l" defTabSz="914400" rtl="0" eaLnBrk="0" fontAlgn="base" latinLnBrk="0" hangingPunct="0">
              <a:lnSpc>
                <a:spcPct val="80000"/>
              </a:lnSpc>
              <a:spcBef>
                <a:spcPct val="20000"/>
              </a:spcBef>
              <a:spcAft>
                <a:spcPct val="0"/>
              </a:spcAft>
              <a:buClrTx/>
              <a:buSzTx/>
              <a:buFontTx/>
              <a:buNone/>
              <a:defRPr/>
            </a:pPr>
            <a:r>
              <a:rPr kumimoji="0" lang="zh-CN" altLang="en-US" sz="2400" b="1" i="0" u="none" strike="noStrike" kern="0" cap="none" spc="0" normalizeH="0" baseline="0" noProof="0">
                <a:ln>
                  <a:noFill/>
                </a:ln>
                <a:solidFill>
                  <a:schemeClr val="tx1"/>
                </a:solidFill>
                <a:effectLst>
                  <a:outerShdw blurRad="38100" dist="38100" dir="2700000" algn="tl">
                    <a:srgbClr val="FFFFFF"/>
                  </a:outerShdw>
                </a:effectLst>
                <a:uLnTx/>
                <a:uFillTx/>
                <a:latin typeface="+mn-lt"/>
                <a:ea typeface="+mn-ea"/>
                <a:cs typeface="楷体_GB2312"/>
              </a:rPr>
              <a:t>[</a:t>
            </a:r>
            <a:r>
              <a:rPr kumimoji="0" lang="zh-CN" altLang="en-US" sz="2400" b="1" i="0" u="none" strike="noStrike" kern="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楷体_GB2312"/>
              </a:rPr>
              <a:t>例]   设有关系模式</a:t>
            </a:r>
            <a:r>
              <a:rPr kumimoji="0" lang="en-US" altLang="zh-CN" sz="2400" b="1" i="0" u="none" strike="noStrike" kern="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楷体_GB2312"/>
              </a:rPr>
              <a:t>R&lt;U,F&gt;,</a:t>
            </a:r>
            <a:r>
              <a:rPr kumimoji="0" lang="zh-CN" altLang="en-US" sz="2400" b="1" i="0" u="none" strike="noStrike" kern="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楷体_GB2312"/>
              </a:rPr>
              <a:t>其中</a:t>
            </a:r>
            <a:r>
              <a:rPr kumimoji="0" lang="en-US" altLang="zh-CN" sz="2400" b="1" i="0" u="none" strike="noStrike" kern="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楷体_GB2312"/>
              </a:rPr>
              <a:t>U={C,T,H,R,S,G},</a:t>
            </a:r>
            <a:endParaRPr kumimoji="0" lang="en-US" altLang="zh-CN" sz="2400" b="1" i="0" u="none" strike="noStrike" kern="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endParaRPr>
          </a:p>
          <a:p>
            <a:pPr marL="342900" marR="0" lvl="0" indent="-342900" algn="l" defTabSz="914400" rtl="0" eaLnBrk="0" fontAlgn="base" latinLnBrk="0" hangingPunct="0">
              <a:lnSpc>
                <a:spcPct val="80000"/>
              </a:lnSpc>
              <a:spcBef>
                <a:spcPct val="20000"/>
              </a:spcBef>
              <a:spcAft>
                <a:spcPct val="0"/>
              </a:spcAft>
              <a:buClrTx/>
              <a:buSzTx/>
              <a:buFontTx/>
              <a:buNone/>
              <a:defRPr/>
            </a:pPr>
            <a:r>
              <a:rPr kumimoji="0" lang="zh-CN" altLang="en-US" sz="2400" b="1" i="0" u="none" strike="noStrike" kern="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楷体_GB2312"/>
              </a:rPr>
              <a:t>    其中</a:t>
            </a:r>
            <a:r>
              <a:rPr kumimoji="0" lang="en-US" altLang="zh-CN" sz="2400" b="1" i="0" u="none" strike="noStrike" kern="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楷体_GB2312"/>
              </a:rPr>
              <a:t>C</a:t>
            </a:r>
            <a:r>
              <a:rPr kumimoji="0" lang="zh-CN" altLang="en-US" sz="2400" b="1" i="0" u="none" strike="noStrike" kern="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楷体_GB2312"/>
              </a:rPr>
              <a:t>表示课程，</a:t>
            </a:r>
            <a:r>
              <a:rPr kumimoji="0" lang="en-US" altLang="zh-CN" sz="2400" b="1" i="0" u="none" strike="noStrike" kern="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楷体_GB2312"/>
              </a:rPr>
              <a:t>T</a:t>
            </a:r>
            <a:r>
              <a:rPr kumimoji="0" lang="zh-CN" altLang="en-US" sz="2400" b="1" i="0" u="none" strike="noStrike" kern="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楷体_GB2312"/>
              </a:rPr>
              <a:t>表示教师，</a:t>
            </a:r>
            <a:r>
              <a:rPr kumimoji="0" lang="en-US" altLang="zh-CN" sz="2400" b="1" i="0" u="none" strike="noStrike" kern="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楷体_GB2312"/>
              </a:rPr>
              <a:t>H</a:t>
            </a:r>
            <a:r>
              <a:rPr kumimoji="0" lang="zh-CN" altLang="en-US" sz="2400" b="1" i="0" u="none" strike="noStrike" kern="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楷体_GB2312"/>
              </a:rPr>
              <a:t>表示时间，</a:t>
            </a:r>
            <a:r>
              <a:rPr kumimoji="0" lang="en-US" altLang="zh-CN" sz="2400" b="1" i="0" u="none" strike="noStrike" kern="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楷体_GB2312"/>
              </a:rPr>
              <a:t>R</a:t>
            </a:r>
            <a:r>
              <a:rPr kumimoji="0" lang="zh-CN" altLang="en-US" sz="2400" b="1" i="0" u="none" strike="noStrike" kern="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楷体_GB2312"/>
              </a:rPr>
              <a:t>表示教室，</a:t>
            </a:r>
            <a:r>
              <a:rPr kumimoji="0" lang="en-US" altLang="zh-CN" sz="2400" b="1" i="0" u="none" strike="noStrike" kern="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楷体_GB2312"/>
              </a:rPr>
              <a:t>S</a:t>
            </a:r>
            <a:r>
              <a:rPr kumimoji="0" lang="zh-CN" altLang="en-US" sz="2400" b="1" i="0" u="none" strike="noStrike" kern="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楷体_GB2312"/>
              </a:rPr>
              <a:t>表示学生，</a:t>
            </a:r>
            <a:r>
              <a:rPr kumimoji="0" lang="en-US" altLang="zh-CN" sz="2400" b="1" i="0" u="none" strike="noStrike" kern="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楷体_GB2312"/>
              </a:rPr>
              <a:t>G</a:t>
            </a:r>
            <a:r>
              <a:rPr kumimoji="0" lang="zh-CN" altLang="en-US" sz="2400" b="1" i="0" u="none" strike="noStrike" kern="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楷体_GB2312"/>
              </a:rPr>
              <a:t>表示成绩。</a:t>
            </a:r>
          </a:p>
          <a:p>
            <a:pPr marL="342900" marR="0" lvl="0" indent="-342900" algn="l" defTabSz="914400" rtl="0" eaLnBrk="0" fontAlgn="base" latinLnBrk="0" hangingPunct="0">
              <a:lnSpc>
                <a:spcPct val="80000"/>
              </a:lnSpc>
              <a:spcBef>
                <a:spcPct val="20000"/>
              </a:spcBef>
              <a:spcAft>
                <a:spcPct val="0"/>
              </a:spcAft>
              <a:buClrTx/>
              <a:buSzTx/>
              <a:buFontTx/>
              <a:buNone/>
              <a:defRPr/>
            </a:pPr>
            <a:r>
              <a:rPr kumimoji="0" lang="zh-CN" altLang="en-US" sz="2400" b="1" i="0" u="none" strike="noStrike" kern="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楷体_GB2312"/>
              </a:rPr>
              <a:t>    函数依赖集</a:t>
            </a:r>
            <a:r>
              <a:rPr kumimoji="0" lang="en-US" altLang="zh-CN" sz="2400" b="1" i="0" u="none" strike="noStrike" kern="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楷体_GB2312"/>
              </a:rPr>
              <a:t>F</a:t>
            </a:r>
            <a:r>
              <a:rPr kumimoji="0" lang="zh-CN" altLang="en-US" sz="2400" b="1" i="0" u="none" strike="noStrike" kern="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楷体_GB2312"/>
              </a:rPr>
              <a:t>及其所反映的语义分别为： </a:t>
            </a:r>
          </a:p>
          <a:p>
            <a:pPr marL="342900" marR="0" lvl="0" indent="-342900" algn="l" defTabSz="914400" rtl="0" eaLnBrk="0" fontAlgn="base" latinLnBrk="0" hangingPunct="0">
              <a:lnSpc>
                <a:spcPct val="80000"/>
              </a:lnSpc>
              <a:spcBef>
                <a:spcPct val="20000"/>
              </a:spcBef>
              <a:spcAft>
                <a:spcPct val="0"/>
              </a:spcAft>
              <a:buClrTx/>
              <a:buSzTx/>
              <a:buFontTx/>
              <a:buNone/>
              <a:defRPr/>
            </a:pPr>
            <a:r>
              <a:rPr kumimoji="0" lang="en-US" altLang="zh-CN" sz="2400" b="1" i="0" u="none" strike="noStrike" kern="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楷体_GB2312"/>
              </a:rPr>
              <a:t>       F= {CS</a:t>
            </a:r>
            <a:r>
              <a:rPr kumimoji="0" lang="en-US" altLang="zh-CN" sz="2400" b="1" i="0" u="none" strike="noStrike" kern="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G, </a:t>
            </a:r>
            <a:r>
              <a:rPr kumimoji="0" lang="en-US" altLang="zh-CN" sz="2400" b="1" i="0" u="none" strike="noStrike" kern="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楷体_GB2312"/>
              </a:rPr>
              <a:t>C</a:t>
            </a:r>
            <a:r>
              <a:rPr kumimoji="0" lang="en-US" altLang="zh-CN" sz="2400" b="1" i="0" u="none" strike="noStrike" kern="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T, </a:t>
            </a:r>
            <a:r>
              <a:rPr kumimoji="0" lang="en-US" altLang="zh-CN" sz="2400" b="1" i="0" u="none" strike="noStrike" kern="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楷体_GB2312"/>
              </a:rPr>
              <a:t>TH</a:t>
            </a:r>
            <a:r>
              <a:rPr kumimoji="0" lang="en-US" altLang="zh-CN" sz="2400" b="1" i="0" u="none" strike="noStrike" kern="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R, </a:t>
            </a:r>
            <a:r>
              <a:rPr kumimoji="0" lang="en-US" altLang="zh-CN" sz="2400" b="1" i="0" u="none" strike="noStrike" kern="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楷体_GB2312"/>
              </a:rPr>
              <a:t>HR</a:t>
            </a:r>
            <a:r>
              <a:rPr kumimoji="0" lang="en-US" altLang="zh-CN" sz="2400" b="1" i="0" u="none" strike="noStrike" kern="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C, </a:t>
            </a:r>
            <a:r>
              <a:rPr kumimoji="0" lang="en-US" altLang="zh-CN" sz="2400" b="1" i="0" u="none" strike="noStrike" kern="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楷体_GB2312"/>
              </a:rPr>
              <a:t>HS</a:t>
            </a:r>
            <a:r>
              <a:rPr kumimoji="0" lang="en-US" altLang="zh-CN" sz="2400" b="1" i="0" u="none" strike="noStrike" kern="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R}。</a:t>
            </a:r>
          </a:p>
          <a:p>
            <a:pPr marL="342900" marR="0" lvl="0" indent="-342900" algn="l" defTabSz="914400" rtl="0" eaLnBrk="0" fontAlgn="base" latinLnBrk="0" hangingPunct="0">
              <a:lnSpc>
                <a:spcPct val="80000"/>
              </a:lnSpc>
              <a:spcBef>
                <a:spcPct val="20000"/>
              </a:spcBef>
              <a:spcAft>
                <a:spcPct val="0"/>
              </a:spcAft>
              <a:buClrTx/>
              <a:buSzTx/>
              <a:buFontTx/>
              <a:buNone/>
              <a:defRPr/>
            </a:pPr>
            <a:r>
              <a:rPr kumimoji="0" lang="zh-CN" altLang="en-US" sz="2400" b="1" i="0" u="none" strike="noStrike" kern="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问：将其保持函数依赖分解为3</a:t>
            </a:r>
            <a:r>
              <a:rPr kumimoji="0" lang="en-US" altLang="zh-CN" sz="2400" b="1" i="0" u="none" strike="noStrike" kern="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NF。</a:t>
            </a:r>
          </a:p>
        </p:txBody>
      </p:sp>
      <p:sp>
        <p:nvSpPr>
          <p:cNvPr id="476166" name="Rectangle 6"/>
          <p:cNvSpPr/>
          <p:nvPr/>
        </p:nvSpPr>
        <p:spPr>
          <a:xfrm>
            <a:off x="831850" y="3644900"/>
            <a:ext cx="7772400" cy="2449513"/>
          </a:xfrm>
          <a:prstGeom prst="rect">
            <a:avLst/>
          </a:prstGeom>
          <a:noFill/>
          <a:ln w="9525">
            <a:noFill/>
          </a:ln>
        </p:spPr>
        <p:txBody>
          <a:bodyPr/>
          <a:lstStyle/>
          <a:p>
            <a:pPr marL="342900" indent="-342900">
              <a:spcBef>
                <a:spcPct val="20000"/>
              </a:spcBef>
            </a:pPr>
            <a:r>
              <a:rPr lang="zh-CN" altLang="en-US" sz="2800" dirty="0">
                <a:latin typeface="华文新魏" panose="02010800040101010101" pitchFamily="2" charset="-122"/>
                <a:ea typeface="华文新魏" panose="02010800040101010101" pitchFamily="2" charset="-122"/>
                <a:sym typeface="Symbol" panose="05050102010706020507" pitchFamily="18" charset="2"/>
              </a:rPr>
              <a:t>解：</a:t>
            </a:r>
          </a:p>
          <a:p>
            <a:pPr marL="342900" indent="-342900">
              <a:spcBef>
                <a:spcPct val="20000"/>
              </a:spcBef>
            </a:pPr>
            <a:r>
              <a:rPr lang="zh-CN" altLang="en-US" sz="2800" dirty="0">
                <a:latin typeface="华文新魏" panose="02010800040101010101" pitchFamily="2" charset="-122"/>
                <a:ea typeface="华文新魏" panose="02010800040101010101" pitchFamily="2" charset="-122"/>
                <a:sym typeface="Symbol" panose="05050102010706020507" pitchFamily="18" charset="2"/>
              </a:rPr>
              <a:t>    </a:t>
            </a:r>
            <a:r>
              <a:rPr lang="en-US" altLang="zh-CN" sz="2800" dirty="0">
                <a:latin typeface="华文新魏" panose="02010800040101010101" pitchFamily="2" charset="-122"/>
                <a:ea typeface="华文新魏" panose="02010800040101010101" pitchFamily="2" charset="-122"/>
                <a:sym typeface="Symbol" panose="05050102010706020507" pitchFamily="18" charset="2"/>
              </a:rPr>
              <a:t>(1)</a:t>
            </a:r>
            <a:r>
              <a:rPr lang="zh-CN" altLang="en-US" sz="2800" dirty="0">
                <a:latin typeface="华文新魏" panose="02010800040101010101" pitchFamily="2" charset="-122"/>
                <a:ea typeface="华文新魏" panose="02010800040101010101" pitchFamily="2" charset="-122"/>
                <a:sym typeface="Symbol" panose="05050102010706020507" pitchFamily="18" charset="2"/>
              </a:rPr>
              <a:t>求出</a:t>
            </a:r>
            <a:r>
              <a:rPr lang="en-US" altLang="zh-CN" sz="2800" dirty="0">
                <a:latin typeface="华文新魏" panose="02010800040101010101" pitchFamily="2" charset="-122"/>
                <a:ea typeface="华文新魏" panose="02010800040101010101" pitchFamily="2" charset="-122"/>
                <a:sym typeface="Symbol" panose="05050102010706020507" pitchFamily="18" charset="2"/>
              </a:rPr>
              <a:t>F</a:t>
            </a:r>
            <a:r>
              <a:rPr lang="zh-CN" altLang="en-US" sz="2800" dirty="0">
                <a:latin typeface="华文新魏" panose="02010800040101010101" pitchFamily="2" charset="-122"/>
                <a:ea typeface="华文新魏" panose="02010800040101010101" pitchFamily="2" charset="-122"/>
                <a:sym typeface="Symbol" panose="05050102010706020507" pitchFamily="18" charset="2"/>
              </a:rPr>
              <a:t>的极小依赖集</a:t>
            </a:r>
            <a:r>
              <a:rPr lang="en-US" altLang="zh-CN" sz="2800" dirty="0">
                <a:latin typeface="华文新魏" panose="02010800040101010101" pitchFamily="2" charset="-122"/>
                <a:ea typeface="华文新魏" panose="02010800040101010101" pitchFamily="2" charset="-122"/>
                <a:sym typeface="Symbol" panose="05050102010706020507" pitchFamily="18" charset="2"/>
              </a:rPr>
              <a:t>:</a:t>
            </a:r>
          </a:p>
          <a:p>
            <a:pPr marL="342900" indent="-342900">
              <a:spcBef>
                <a:spcPct val="20000"/>
              </a:spcBef>
            </a:pPr>
            <a:r>
              <a:rPr lang="en-US" altLang="zh-CN" sz="2800" dirty="0">
                <a:latin typeface="华文新魏" panose="02010800040101010101" pitchFamily="2" charset="-122"/>
                <a:ea typeface="华文新魏" panose="02010800040101010101" pitchFamily="2" charset="-122"/>
                <a:sym typeface="Symbol" panose="05050102010706020507" pitchFamily="18" charset="2"/>
              </a:rPr>
              <a:t>      Fm={</a:t>
            </a:r>
            <a:r>
              <a:rPr lang="en-US" altLang="zh-CN" sz="2800" dirty="0">
                <a:latin typeface="华文新魏" panose="02010800040101010101" pitchFamily="2" charset="-122"/>
                <a:ea typeface="华文新魏" panose="02010800040101010101" pitchFamily="2" charset="-122"/>
              </a:rPr>
              <a:t>CS</a:t>
            </a:r>
            <a:r>
              <a:rPr lang="en-US" altLang="zh-CN" sz="2800" dirty="0">
                <a:latin typeface="华文新魏" panose="02010800040101010101" pitchFamily="2" charset="-122"/>
                <a:ea typeface="华文新魏" panose="02010800040101010101" pitchFamily="2" charset="-122"/>
                <a:sym typeface="Symbol" panose="05050102010706020507" pitchFamily="18" charset="2"/>
              </a:rPr>
              <a:t>G, </a:t>
            </a:r>
            <a:r>
              <a:rPr lang="en-US" altLang="zh-CN" sz="2800" dirty="0">
                <a:latin typeface="华文新魏" panose="02010800040101010101" pitchFamily="2" charset="-122"/>
                <a:ea typeface="华文新魏" panose="02010800040101010101" pitchFamily="2" charset="-122"/>
              </a:rPr>
              <a:t>C</a:t>
            </a:r>
            <a:r>
              <a:rPr lang="en-US" altLang="zh-CN" sz="2800" dirty="0">
                <a:latin typeface="华文新魏" panose="02010800040101010101" pitchFamily="2" charset="-122"/>
                <a:ea typeface="华文新魏" panose="02010800040101010101" pitchFamily="2" charset="-122"/>
                <a:sym typeface="Symbol" panose="05050102010706020507" pitchFamily="18" charset="2"/>
              </a:rPr>
              <a:t>T,</a:t>
            </a:r>
            <a:r>
              <a:rPr lang="en-US" altLang="zh-CN" sz="2800" dirty="0">
                <a:latin typeface="华文新魏" panose="02010800040101010101" pitchFamily="2" charset="-122"/>
                <a:ea typeface="华文新魏" panose="02010800040101010101" pitchFamily="2" charset="-122"/>
              </a:rPr>
              <a:t>TH</a:t>
            </a:r>
            <a:r>
              <a:rPr lang="en-US" altLang="zh-CN" sz="2800" dirty="0">
                <a:latin typeface="华文新魏" panose="02010800040101010101" pitchFamily="2" charset="-122"/>
                <a:ea typeface="华文新魏" panose="02010800040101010101" pitchFamily="2" charset="-122"/>
                <a:sym typeface="Symbol" panose="05050102010706020507" pitchFamily="18" charset="2"/>
              </a:rPr>
              <a:t>R, </a:t>
            </a:r>
            <a:r>
              <a:rPr lang="en-US" altLang="zh-CN" sz="2800" dirty="0">
                <a:latin typeface="华文新魏" panose="02010800040101010101" pitchFamily="2" charset="-122"/>
                <a:ea typeface="华文新魏" panose="02010800040101010101" pitchFamily="2" charset="-122"/>
              </a:rPr>
              <a:t>HR</a:t>
            </a:r>
            <a:r>
              <a:rPr lang="en-US" altLang="zh-CN" sz="2800" dirty="0">
                <a:latin typeface="华文新魏" panose="02010800040101010101" pitchFamily="2" charset="-122"/>
                <a:ea typeface="华文新魏" panose="02010800040101010101" pitchFamily="2" charset="-122"/>
                <a:sym typeface="Symbol" panose="05050102010706020507" pitchFamily="18" charset="2"/>
              </a:rPr>
              <a:t>C, </a:t>
            </a:r>
            <a:r>
              <a:rPr lang="en-US" altLang="zh-CN" sz="2800" dirty="0">
                <a:latin typeface="华文新魏" panose="02010800040101010101" pitchFamily="2" charset="-122"/>
                <a:ea typeface="华文新魏" panose="02010800040101010101" pitchFamily="2" charset="-122"/>
              </a:rPr>
              <a:t>HS</a:t>
            </a:r>
            <a:r>
              <a:rPr lang="en-US" altLang="zh-CN" sz="2800" dirty="0">
                <a:latin typeface="华文新魏" panose="02010800040101010101" pitchFamily="2" charset="-122"/>
                <a:ea typeface="华文新魏" panose="02010800040101010101" pitchFamily="2" charset="-122"/>
                <a:sym typeface="Symbol" panose="05050102010706020507" pitchFamily="18" charset="2"/>
              </a:rPr>
              <a:t>R}</a:t>
            </a:r>
          </a:p>
          <a:p>
            <a:pPr marL="342900" indent="-342900">
              <a:spcBef>
                <a:spcPct val="20000"/>
              </a:spcBef>
            </a:pPr>
            <a:r>
              <a:rPr lang="en-US" altLang="zh-CN" sz="2800" dirty="0">
                <a:latin typeface="华文新魏" panose="02010800040101010101" pitchFamily="2" charset="-122"/>
                <a:ea typeface="华文新魏" panose="02010800040101010101" pitchFamily="2" charset="-122"/>
                <a:sym typeface="Symbol" panose="05050102010706020507" pitchFamily="18" charset="2"/>
              </a:rPr>
              <a:t>    (2)={CSG,CT,THR,HRC,HSR}</a:t>
            </a:r>
          </a:p>
          <a:p>
            <a:pPr marL="342900" indent="-342900">
              <a:spcBef>
                <a:spcPct val="20000"/>
              </a:spcBef>
            </a:pPr>
            <a:endParaRPr lang="zh-CN" altLang="en-US" sz="2800" dirty="0">
              <a:latin typeface="Times New Roman" panose="02020603050405020304" pitchFamily="18" charset="0"/>
              <a:ea typeface="楷体_GB2312" pitchFamily="49" charset="-122"/>
            </a:endParaRPr>
          </a:p>
        </p:txBody>
      </p:sp>
      <p:sp>
        <p:nvSpPr>
          <p:cNvPr id="4"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关系模式分解算法</a:t>
            </a: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76166">
                                            <p:txEl>
                                              <p:pRg st="0" end="0"/>
                                            </p:txEl>
                                          </p:spTgt>
                                        </p:tgtEl>
                                        <p:attrNameLst>
                                          <p:attrName>style.visibility</p:attrName>
                                        </p:attrNameLst>
                                      </p:cBhvr>
                                      <p:to>
                                        <p:strVal val="visible"/>
                                      </p:to>
                                    </p:set>
                                    <p:animEffect transition="in" filter="box(in)">
                                      <p:cBhvr>
                                        <p:cTn id="7" dur="500"/>
                                        <p:tgtEl>
                                          <p:spTgt spid="476166">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476166">
                                            <p:txEl>
                                              <p:pRg st="1" end="1"/>
                                            </p:txEl>
                                          </p:spTgt>
                                        </p:tgtEl>
                                        <p:attrNameLst>
                                          <p:attrName>style.visibility</p:attrName>
                                        </p:attrNameLst>
                                      </p:cBhvr>
                                      <p:to>
                                        <p:strVal val="visible"/>
                                      </p:to>
                                    </p:set>
                                    <p:animEffect transition="in" filter="box(in)">
                                      <p:cBhvr>
                                        <p:cTn id="10" dur="500"/>
                                        <p:tgtEl>
                                          <p:spTgt spid="47616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476166">
                                            <p:txEl>
                                              <p:pRg st="2" end="2"/>
                                            </p:txEl>
                                          </p:spTgt>
                                        </p:tgtEl>
                                        <p:attrNameLst>
                                          <p:attrName>style.visibility</p:attrName>
                                        </p:attrNameLst>
                                      </p:cBhvr>
                                      <p:to>
                                        <p:strVal val="visible"/>
                                      </p:to>
                                    </p:set>
                                    <p:animEffect transition="in" filter="box(in)">
                                      <p:cBhvr>
                                        <p:cTn id="15" dur="500"/>
                                        <p:tgtEl>
                                          <p:spTgt spid="476166">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476166">
                                            <p:txEl>
                                              <p:pRg st="3" end="3"/>
                                            </p:txEl>
                                          </p:spTgt>
                                        </p:tgtEl>
                                        <p:attrNameLst>
                                          <p:attrName>style.visibility</p:attrName>
                                        </p:attrNameLst>
                                      </p:cBhvr>
                                      <p:to>
                                        <p:strVal val="visible"/>
                                      </p:to>
                                    </p:set>
                                    <p:animEffect transition="in" filter="box(in)">
                                      <p:cBhvr>
                                        <p:cTn id="20" dur="500"/>
                                        <p:tgtEl>
                                          <p:spTgt spid="47616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KSO_WPP_MARK_KEY" val="39d0926f-ea60-4001-aedf-f847f833daa5"/>
  <p:tag name="COMMONDATA" val="eyJoZGlkIjoiZTQ4ODQwNThiYTg4YTBlNDhkZDRmNGNiNWM5NWE1YzAifQ=="/>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 name="KSO_WM_UNIT_PLACING_PICTURE_USER_VIEWPORT" val="{&quot;height&quot;:1920,&quot;width&quot;:15150}"/>
</p:tagLst>
</file>

<file path=ppt/theme/theme1.xml><?xml version="1.0" encoding="utf-8"?>
<a:theme xmlns:a="http://schemas.openxmlformats.org/drawingml/2006/main" name="Autumn2003-4">
  <a:themeElements>
    <a:clrScheme name="Autumn2003-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utumn2003-4">
      <a:majorFont>
        <a:latin typeface="楷体_GB2312"/>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Autumn2003-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utumn2003-4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utumn2003-4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utumn2003-4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utumn2003-4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utumn2003-4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utumn2003-4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utumn2003-4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utumn2003-4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utumn2003-4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utumn2003-4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utumn2003-4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Autumn2003-4">
  <a:themeElements>
    <a:clrScheme name="Autumn2003-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utumn2003-4">
      <a:majorFont>
        <a:latin typeface="楷体_GB2312"/>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Autumn2003-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utumn2003-4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utumn2003-4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utumn2003-4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utumn2003-4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utumn2003-4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utumn2003-4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utumn2003-4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utumn2003-4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utumn2003-4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utumn2003-4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utumn2003-4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11760</Words>
  <Application>Microsoft Office PowerPoint</Application>
  <PresentationFormat>全屏显示(4:3)</PresentationFormat>
  <Paragraphs>1538</Paragraphs>
  <Slides>128</Slides>
  <Notes>6</Notes>
  <HiddenSlides>0</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3</vt:i4>
      </vt:variant>
      <vt:variant>
        <vt:lpstr>幻灯片标题</vt:lpstr>
      </vt:variant>
      <vt:variant>
        <vt:i4>128</vt:i4>
      </vt:variant>
    </vt:vector>
  </HeadingPairs>
  <TitlesOfParts>
    <vt:vector size="143" baseType="lpstr">
      <vt:lpstr>Monotype Sorts</vt:lpstr>
      <vt:lpstr>华文新魏</vt:lpstr>
      <vt:lpstr>华文行楷</vt:lpstr>
      <vt:lpstr>楷体_GB2312</vt:lpstr>
      <vt:lpstr>宋体</vt:lpstr>
      <vt:lpstr>Arial</vt:lpstr>
      <vt:lpstr>Comic Sans MS</vt:lpstr>
      <vt:lpstr>Symbol</vt:lpstr>
      <vt:lpstr>Times New Roman</vt:lpstr>
      <vt:lpstr>Wingdings</vt:lpstr>
      <vt:lpstr>Autumn2003-4</vt:lpstr>
      <vt:lpstr>1_Autumn2003-4</vt:lpstr>
      <vt:lpstr>Bitmap Image</vt:lpstr>
      <vt:lpstr>Equation.3</vt:lpstr>
      <vt:lpstr>Equation.KSEE3</vt:lpstr>
      <vt:lpstr>设计篇 第五章 逻辑数据库设计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函数依赖</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设计篇 第五章 逻辑数据库设计</dc:title>
  <dc:creator>Dell</dc:creator>
  <cp:lastModifiedBy>Dell</cp:lastModifiedBy>
  <cp:revision>84</cp:revision>
  <dcterms:created xsi:type="dcterms:W3CDTF">2016-03-28T10:49:00Z</dcterms:created>
  <dcterms:modified xsi:type="dcterms:W3CDTF">2023-11-14T07:45:32Z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2052-12.1.0.15712</vt:lpwstr>
  </property>
  <property fmtid="{D5CDD505-2E9C-101B-9397-08002B2CF9AE}" pid="3" name="ICV">
    <vt:lpwstr>37ECFAC5C76645EAAFE61D1C769D5C6E</vt:lpwstr>
  </property>
</Properties>
</file>