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1" r:id="rId3"/>
    <p:sldId id="262" r:id="rId4"/>
    <p:sldId id="265" r:id="rId5"/>
    <p:sldId id="267" r:id="rId6"/>
    <p:sldId id="268" r:id="rId7"/>
    <p:sldId id="270" r:id="rId8"/>
    <p:sldId id="271" r:id="rId9"/>
    <p:sldId id="272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4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1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0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83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cwang0712@gmail.com" TargetMode="External"/><Relationship Id="rId2" Type="http://schemas.openxmlformats.org/officeDocument/2006/relationships/hyperlink" Target="http://wangyuchen.github.com/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909" y="814544"/>
            <a:ext cx="6944097" cy="2861845"/>
          </a:xfrm>
        </p:spPr>
        <p:txBody>
          <a:bodyPr/>
          <a:lstStyle/>
          <a:p>
            <a:r>
              <a:rPr lang="en-US" altLang="zh-CN" dirty="0" smtClean="0"/>
              <a:t>Healthcare KOL Mapping through Data </a:t>
            </a:r>
            <a:r>
              <a:rPr lang="en-US" altLang="zh-CN" dirty="0" smtClean="0"/>
              <a:t>Mining </a:t>
            </a:r>
            <a:r>
              <a:rPr lang="en-US" altLang="zh-CN" dirty="0" smtClean="0"/>
              <a:t>in PubMed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0909" y="3742453"/>
            <a:ext cx="6944097" cy="646065"/>
          </a:xfrm>
        </p:spPr>
        <p:txBody>
          <a:bodyPr/>
          <a:lstStyle/>
          <a:p>
            <a:r>
              <a:rPr lang="en-US" altLang="zh-CN" dirty="0" smtClean="0"/>
              <a:t>-- An application of 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0909" y="4457480"/>
            <a:ext cx="694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50" dirty="0">
                <a:solidFill>
                  <a:srgbClr val="002060"/>
                </a:solidFill>
              </a:rPr>
              <a:t>Yuchen Wang</a:t>
            </a:r>
          </a:p>
          <a:p>
            <a:pPr algn="r"/>
            <a:r>
              <a:rPr lang="en-US" altLang="zh-CN" sz="1350" dirty="0">
                <a:solidFill>
                  <a:srgbClr val="002060"/>
                </a:solidFill>
              </a:rPr>
              <a:t>School of Finance and </a:t>
            </a:r>
            <a:r>
              <a:rPr lang="en-US" altLang="zh-CN" sz="1350" dirty="0">
                <a:solidFill>
                  <a:srgbClr val="002060"/>
                </a:solidFill>
              </a:rPr>
              <a:t>Statistics</a:t>
            </a:r>
          </a:p>
          <a:p>
            <a:pPr algn="r"/>
            <a:r>
              <a:rPr lang="en-US" altLang="zh-CN" sz="1350" dirty="0">
                <a:solidFill>
                  <a:srgbClr val="002060"/>
                </a:solidFill>
              </a:rPr>
              <a:t>East China Normal University</a:t>
            </a:r>
          </a:p>
          <a:p>
            <a:pPr algn="r"/>
            <a:r>
              <a:rPr lang="en-US" altLang="zh-CN" sz="1350" dirty="0">
                <a:solidFill>
                  <a:srgbClr val="002060"/>
                </a:solidFill>
              </a:rPr>
              <a:t>Dec 20, 2012</a:t>
            </a:r>
            <a:endParaRPr lang="zh-CN" altLang="en-US" sz="13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9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knitR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088492" cy="353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knitR</a:t>
            </a:r>
            <a:r>
              <a:rPr lang="en-US" altLang="zh-CN" dirty="0" smtClean="0"/>
              <a:t> is an R package for dynamic report generation. It </a:t>
            </a:r>
            <a:r>
              <a:rPr lang="en-US" altLang="zh-CN" dirty="0"/>
              <a:t>supports different formats including HTML. We can write an RHTML document with HTML for format markups and R code for contents. Here is an example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knitR</a:t>
            </a:r>
            <a:r>
              <a:rPr lang="en-US" altLang="zh-CN" dirty="0" smtClean="0"/>
              <a:t> will evaluate R code within the gray chunk and  return </a:t>
            </a:r>
            <a:r>
              <a:rPr lang="en-US" altLang="zh-CN" dirty="0"/>
              <a:t>it's output in an HTML page, in which the HTML tags will markup the output as page title.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3" y="3611562"/>
            <a:ext cx="5581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1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page demo at </a:t>
            </a:r>
            <a:r>
              <a:rPr lang="en-US" altLang="zh-CN" dirty="0" smtClean="0">
                <a:hlinkClick r:id="rId2"/>
              </a:rPr>
              <a:t>http://wangyuchen.github.com/demo</a:t>
            </a:r>
            <a:endParaRPr lang="en-US" altLang="zh-CN" dirty="0" smtClean="0"/>
          </a:p>
          <a:p>
            <a:r>
              <a:rPr lang="en-US" altLang="zh-CN" dirty="0" smtClean="0"/>
              <a:t>Contact me by email:</a:t>
            </a:r>
          </a:p>
          <a:p>
            <a:pPr marL="0" indent="0">
              <a:buNone/>
            </a:pPr>
            <a:r>
              <a:rPr lang="en-US" altLang="zh-CN" smtClean="0"/>
              <a:t>     </a:t>
            </a:r>
            <a:r>
              <a:rPr lang="en-US" altLang="zh-CN" dirty="0" smtClean="0">
                <a:hlinkClick r:id="rId3"/>
              </a:rPr>
              <a:t>ycwang0712@gmail.com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1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1011319"/>
            <a:ext cx="7098688" cy="709865"/>
          </a:xfrm>
        </p:spPr>
        <p:txBody>
          <a:bodyPr/>
          <a:lstStyle/>
          <a:p>
            <a:r>
              <a:rPr lang="en-US" altLang="zh-CN" dirty="0" smtClean="0"/>
              <a:t>1 Introduction to PubMed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2581275"/>
            <a:ext cx="7098689" cy="2171199"/>
          </a:xfrm>
        </p:spPr>
        <p:txBody>
          <a:bodyPr>
            <a:noAutofit/>
          </a:bodyPr>
          <a:lstStyle/>
          <a:p>
            <a:r>
              <a:rPr lang="en-US" altLang="zh-CN" dirty="0"/>
              <a:t>PubMed is a free database accessing primarily the MEDLINE database of references and abstracts on life sciences and biomedical topics.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United States National Library of Medicine (NLM) at the National Institutes of Health maintains the database as part of the </a:t>
            </a:r>
            <a:r>
              <a:rPr lang="en-US" altLang="zh-CN" dirty="0" err="1"/>
              <a:t>Entrez</a:t>
            </a:r>
            <a:r>
              <a:rPr lang="en-US" altLang="zh-CN" dirty="0"/>
              <a:t> information retrieval system.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29" y="4752474"/>
            <a:ext cx="3571875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Data Mining in PubMed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29124" cy="3530600"/>
          </a:xfrm>
        </p:spPr>
        <p:txBody>
          <a:bodyPr>
            <a:normAutofit/>
          </a:bodyPr>
          <a:lstStyle/>
          <a:p>
            <a:r>
              <a:rPr lang="en-US" altLang="zh-CN" dirty="0"/>
              <a:t>Simple searches on PubMed can be carried out by entering key aspects of a subject into PubMed's search </a:t>
            </a:r>
            <a:r>
              <a:rPr lang="en-US" altLang="zh-CN" dirty="0" smtClean="0"/>
              <a:t>window. </a:t>
            </a:r>
          </a:p>
          <a:p>
            <a:r>
              <a:rPr lang="en-US" altLang="zh-CN" dirty="0" smtClean="0"/>
              <a:t>This kind of web-based searches can be carried out in R using the </a:t>
            </a:r>
            <a:r>
              <a:rPr lang="en-US" altLang="zh-CN" dirty="0" err="1"/>
              <a:t>RCurl</a:t>
            </a:r>
            <a:r>
              <a:rPr lang="en-US" altLang="zh-CN" dirty="0"/>
              <a:t> and XML </a:t>
            </a:r>
            <a:r>
              <a:rPr lang="en-US" altLang="zh-CN" dirty="0" smtClean="0"/>
              <a:t>packages too.</a:t>
            </a:r>
          </a:p>
          <a:p>
            <a:r>
              <a:rPr lang="en-US" altLang="zh-CN" dirty="0" smtClean="0"/>
              <a:t>All information obtained were stored in special R data structures for later data mining. Quantitative and Graphical results of R can be inserted into HTML web pages.</a:t>
            </a:r>
          </a:p>
          <a:p>
            <a:r>
              <a:rPr lang="en-US" altLang="zh-CN" dirty="0" smtClean="0"/>
              <a:t>An automatic work flow can be established with </a:t>
            </a:r>
            <a:r>
              <a:rPr lang="en-US" altLang="zh-CN" dirty="0"/>
              <a:t>a</a:t>
            </a:r>
            <a:r>
              <a:rPr lang="en-US" altLang="zh-CN" dirty="0" smtClean="0"/>
              <a:t> key aspect (e.g. an author) as input and web pages as output.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8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Publication Role Analysis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866440" y="2430380"/>
            <a:ext cx="7736139" cy="3501188"/>
          </a:xfrm>
        </p:spPr>
        <p:txBody>
          <a:bodyPr/>
          <a:lstStyle/>
          <a:p>
            <a:r>
              <a:rPr lang="en-US" altLang="zh-CN" dirty="0" smtClean="0"/>
              <a:t>PubMed search results of an author contain all publications of that author and each co-author’s information.</a:t>
            </a:r>
          </a:p>
          <a:p>
            <a:r>
              <a:rPr lang="en-US" altLang="zh-CN" dirty="0" smtClean="0"/>
              <a:t>By analyzing all the publications, one author’s publication role can be obtained.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68" y="3573381"/>
            <a:ext cx="4957011" cy="2911642"/>
          </a:xfrm>
        </p:spPr>
      </p:pic>
    </p:spTree>
    <p:extLst>
      <p:ext uri="{BB962C8B-B14F-4D97-AF65-F5344CB8AC3E}">
        <p14:creationId xmlns:p14="http://schemas.microsoft.com/office/powerpoint/2010/main" val="144469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Publication Role with Year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Integrating publication year into publication role, the change </a:t>
            </a:r>
            <a:r>
              <a:rPr lang="en-US" altLang="zh-CN" dirty="0" smtClean="0"/>
              <a:t>in publication </a:t>
            </a:r>
            <a:r>
              <a:rPr lang="en-US" altLang="zh-CN" dirty="0"/>
              <a:t>role was visualized.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" b="3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73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dirty="0"/>
              <a:t>Publication </a:t>
            </a:r>
            <a:r>
              <a:rPr lang="en-US" altLang="zh-CN" dirty="0" smtClean="0"/>
              <a:t>Relationship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r="3297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By locating every author and coauthor on a map, the publication relationship can be displayed.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1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Author Profile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Taking advantage of R and HTML, a web page of author profile was generated.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6" y="1103772"/>
            <a:ext cx="4165595" cy="14830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5" y="2586789"/>
            <a:ext cx="4165595" cy="16844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4" y="4271211"/>
            <a:ext cx="4165596" cy="20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RCurl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RCurl</a:t>
            </a:r>
            <a:r>
              <a:rPr lang="en-US" altLang="zh-CN" dirty="0"/>
              <a:t>::</a:t>
            </a:r>
            <a:r>
              <a:rPr lang="en-US" altLang="zh-CN" dirty="0" err="1"/>
              <a:t>getForm</a:t>
            </a:r>
            <a:r>
              <a:rPr lang="en-US" altLang="zh-CN" dirty="0"/>
              <a:t>() is used to combine query terms (such as author name) with base query </a:t>
            </a:r>
            <a:r>
              <a:rPr lang="en-US" altLang="zh-CN" dirty="0" smtClean="0"/>
              <a:t>URL and </a:t>
            </a:r>
            <a:r>
              <a:rPr lang="en-US" altLang="zh-CN" dirty="0"/>
              <a:t>download the result page.</a:t>
            </a:r>
          </a:p>
          <a:p>
            <a:r>
              <a:rPr lang="en-US" altLang="zh-CN" dirty="0"/>
              <a:t>XML::</a:t>
            </a:r>
            <a:r>
              <a:rPr lang="en-US" altLang="zh-CN" dirty="0" err="1"/>
              <a:t>xmlTreeParse</a:t>
            </a:r>
            <a:r>
              <a:rPr lang="en-US" altLang="zh-CN" dirty="0"/>
              <a:t>() is used to parse the HTML page into a tree structure.</a:t>
            </a:r>
          </a:p>
          <a:p>
            <a:r>
              <a:rPr lang="en-US" altLang="zh-CN" dirty="0"/>
              <a:t>XML::</a:t>
            </a:r>
            <a:r>
              <a:rPr lang="en-US" altLang="zh-CN" dirty="0" err="1"/>
              <a:t>getNodeSet</a:t>
            </a:r>
            <a:r>
              <a:rPr lang="en-US" altLang="zh-CN" dirty="0"/>
              <a:t>() can search specific tags within the tree, and XML::</a:t>
            </a:r>
            <a:r>
              <a:rPr lang="en-US" altLang="zh-CN" dirty="0" err="1"/>
              <a:t>xmlValue</a:t>
            </a:r>
            <a:r>
              <a:rPr lang="en-US" altLang="zh-CN" dirty="0"/>
              <a:t>() can return the data value within the tags.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nspecting </a:t>
            </a:r>
            <a:r>
              <a:rPr lang="en-US" altLang="zh-CN" dirty="0"/>
              <a:t>the HTML </a:t>
            </a:r>
            <a:r>
              <a:rPr lang="en-US" altLang="zh-CN" dirty="0" smtClean="0"/>
              <a:t>page, tag </a:t>
            </a:r>
            <a:r>
              <a:rPr lang="en-US" altLang="zh-CN" dirty="0"/>
              <a:t>names are always self-explanatory such as Title and Year.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9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Geocoding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016302" cy="35306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With those tools, we can get all article’s data related to an </a:t>
            </a:r>
            <a:r>
              <a:rPr lang="en-US" altLang="zh-CN" dirty="0"/>
              <a:t>author.</a:t>
            </a:r>
          </a:p>
          <a:p>
            <a:r>
              <a:rPr lang="en-US" altLang="zh-CN" dirty="0" smtClean="0"/>
              <a:t>Address data are related to articles too. It's text-based so </a:t>
            </a:r>
            <a:r>
              <a:rPr lang="en-US" altLang="zh-CN" dirty="0"/>
              <a:t>it's hard to compare such data to get an unique address for an author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Geocoding is Google's service for transforming address </a:t>
            </a:r>
            <a:r>
              <a:rPr lang="en-US" altLang="zh-CN" dirty="0"/>
              <a:t>data into coordinates. The same as searching data in </a:t>
            </a:r>
            <a:r>
              <a:rPr lang="en-US" altLang="zh-CN" dirty="0" smtClean="0"/>
              <a:t>PubMed</a:t>
            </a:r>
            <a:r>
              <a:rPr lang="en-US" altLang="zh-CN" dirty="0"/>
              <a:t>, we can search address data in Google Map's database, and get numeric coordinates.</a:t>
            </a:r>
          </a:p>
          <a:p>
            <a:r>
              <a:rPr lang="en-US" altLang="zh-CN" dirty="0" smtClean="0"/>
              <a:t>Then the most frequent coordinates in one's articles is defined </a:t>
            </a:r>
            <a:r>
              <a:rPr lang="en-US" altLang="zh-CN" dirty="0"/>
              <a:t>as his address.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1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540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离子会议室</vt:lpstr>
      <vt:lpstr>Healthcare KOL Mapping through Data Mining in PubMed</vt:lpstr>
      <vt:lpstr>1 Introduction to PubMed</vt:lpstr>
      <vt:lpstr>2 Data Mining in PubMed</vt:lpstr>
      <vt:lpstr>2.1 Publication Role Analysis</vt:lpstr>
      <vt:lpstr>2.2 Publication Role with Year</vt:lpstr>
      <vt:lpstr>2.3 Publication Relationship</vt:lpstr>
      <vt:lpstr>2.4 Author Profile</vt:lpstr>
      <vt:lpstr>3.1 RCurl and XML</vt:lpstr>
      <vt:lpstr>3.2 Geocoding</vt:lpstr>
      <vt:lpstr>3.3 knitR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KOL Mapping through Data Mining in PubMed</dc:title>
  <dc:creator>Yuchen Wang</dc:creator>
  <cp:lastModifiedBy>Yuchen Wang</cp:lastModifiedBy>
  <cp:revision>11</cp:revision>
  <dcterms:created xsi:type="dcterms:W3CDTF">2013-01-01T18:35:14Z</dcterms:created>
  <dcterms:modified xsi:type="dcterms:W3CDTF">2013-01-01T20:22:42Z</dcterms:modified>
</cp:coreProperties>
</file>