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90" r:id="rId4"/>
    <p:sldId id="291" r:id="rId5"/>
    <p:sldId id="302" r:id="rId6"/>
    <p:sldId id="303" r:id="rId7"/>
    <p:sldId id="304" r:id="rId8"/>
    <p:sldId id="306" r:id="rId9"/>
    <p:sldId id="297" r:id="rId10"/>
    <p:sldId id="30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59977"/>
            <a:ext cx="10280073" cy="1319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zh-CN" dirty="0" smtClean="0">
                <a:ea typeface="宋体" panose="02010600030101010101" pitchFamily="2" charset="-122"/>
              </a:rPr>
              <a:t>原型</a:t>
            </a:r>
            <a:r>
              <a:rPr lang="en-US" altLang="zh-CN" dirty="0" smtClean="0">
                <a:ea typeface="宋体" panose="02010600030101010101" pitchFamily="2" charset="-122"/>
              </a:rPr>
              <a:t>&amp;&amp;</a:t>
            </a:r>
            <a:r>
              <a:rPr lang="zh-CN" altLang="en-US" dirty="0" smtClean="0">
                <a:ea typeface="宋体" panose="02010600030101010101" pitchFamily="2" charset="-122"/>
              </a:rPr>
              <a:t>原型链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8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主讲老师：</a:t>
            </a:r>
            <a:r>
              <a:rPr lang="en-US" altLang="zh-CN" dirty="0"/>
              <a:t>CarreryYan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一. 普通对象与函数对象</a:t>
            </a:r>
            <a:endParaRPr lang="zh-CN" altLang="en-US" dirty="0" smtClean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610686"/>
            <a:ext cx="94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中，万物皆对象！但对象也是有区别的。分为普通对象和函数对象，</a:t>
            </a:r>
            <a:r>
              <a:rPr lang="en-US" altLang="zh-CN" dirty="0" smtClean="0"/>
              <a:t>Function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自带的函数对象。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2810312" y="2424418"/>
            <a:ext cx="6023295" cy="4202885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66D9EF"/>
                </a:solidFill>
                <a:latin typeface="inherit"/>
              </a:rPr>
              <a:t>function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A6E22E"/>
                </a:solidFill>
                <a:latin typeface="inherit"/>
              </a:rPr>
              <a:t>f1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()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{};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f2 = </a:t>
            </a:r>
            <a:r>
              <a:rPr lang="en-US" altLang="zh-CN" dirty="0" smtClean="0">
                <a:solidFill>
                  <a:srgbClr val="66D9EF"/>
                </a:solidFill>
                <a:latin typeface="inherit"/>
              </a:rPr>
              <a:t>function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()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{};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f3 = 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new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Function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'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str'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,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'console.log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str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)'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);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o3 = 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new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f1(); 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o1 = {}; 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 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o2 =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new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Object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();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Object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Function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o1);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//object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o2);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//object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o3);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//object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f1);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f2);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f3);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一. 普通对象与函数对象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891356"/>
            <a:ext cx="949633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在上面的例子中 </a:t>
            </a:r>
            <a:r>
              <a:rPr dirty="0" smtClean="0">
                <a:ln>
                  <a:solidFill>
                    <a:srgbClr val="C00000"/>
                  </a:solidFill>
                </a:ln>
                <a:solidFill>
                  <a:srgbClr val="111111"/>
                </a:solidFill>
                <a:latin typeface="Georgia" panose="02040502050405020303"/>
              </a:rPr>
              <a:t>o1 o2 o3 为普通对象</a:t>
            </a:r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，</a:t>
            </a:r>
            <a:r>
              <a:rPr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Georgia" panose="02040502050405020303"/>
              </a:rPr>
              <a:t>f1 f2 f3 为函数对象</a:t>
            </a:r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。</a:t>
            </a:r>
            <a:endParaRPr dirty="0" smtClean="0">
              <a:solidFill>
                <a:srgbClr val="111111"/>
              </a:solidFill>
              <a:latin typeface="Georgia" panose="02040502050405020303"/>
            </a:endParaRPr>
          </a:p>
          <a:p>
            <a:endParaRPr dirty="0" smtClean="0">
              <a:solidFill>
                <a:srgbClr val="111111"/>
              </a:solidFill>
              <a:latin typeface="Georgia" panose="02040502050405020303"/>
            </a:endParaRPr>
          </a:p>
          <a:p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怎么区分</a:t>
            </a:r>
            <a:r>
              <a:rPr lang="zh-CN" dirty="0" smtClean="0">
                <a:solidFill>
                  <a:srgbClr val="111111"/>
                </a:solidFill>
                <a:latin typeface="Georgia" panose="02040502050405020303"/>
              </a:rPr>
              <a:t>？</a:t>
            </a:r>
            <a:endParaRPr lang="zh-CN" dirty="0" smtClean="0">
              <a:solidFill>
                <a:srgbClr val="111111"/>
              </a:solidFill>
              <a:latin typeface="Georgia" panose="02040502050405020303"/>
            </a:endParaRPr>
          </a:p>
          <a:p>
            <a:endParaRPr lang="zh-CN" dirty="0" smtClean="0">
              <a:solidFill>
                <a:srgbClr val="111111"/>
              </a:solidFill>
              <a:latin typeface="Georgia" panose="02040502050405020303"/>
            </a:endParaRPr>
          </a:p>
          <a:p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凡是通过 new Function() 创建的对象都是函数对象，其他的都是普通对象。f1,f2,归根结底都是通过 new Function()的方式进行创建的。</a:t>
            </a:r>
            <a:endParaRPr dirty="0" smtClean="0">
              <a:solidFill>
                <a:srgbClr val="111111"/>
              </a:solidFill>
              <a:latin typeface="Georgia" panose="02040502050405020303"/>
            </a:endParaRPr>
          </a:p>
          <a:p>
            <a:endParaRPr dirty="0" smtClean="0">
              <a:solidFill>
                <a:srgbClr val="111111"/>
              </a:solidFill>
              <a:latin typeface="Georgia" panose="02040502050405020303"/>
            </a:endParaRPr>
          </a:p>
          <a:p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Function Object 也都是通过 New Function()创建的。</a:t>
            </a:r>
            <a:endParaRPr dirty="0" smtClean="0">
              <a:solidFill>
                <a:srgbClr val="111111"/>
              </a:solidFill>
              <a:latin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二. 原型对象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2345381"/>
            <a:ext cx="949633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>
                <a:latin typeface="Georgia" panose="02040502050405020303"/>
              </a:rPr>
              <a:t>在JavaScript 中，每当定义一个对象（函数）时候，对象中都会包含一些预定义的属性。其中函数对象的一个属性就是原型对象 prototype。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  <a:latin typeface="Georgia" panose="02040502050405020303"/>
              </a:rPr>
              <a:t>注：普通对象没有prototype,但有__proto__属性。</a:t>
            </a:r>
            <a:endParaRPr dirty="0" smtClean="0">
              <a:solidFill>
                <a:schemeClr val="bg1">
                  <a:lumMod val="65000"/>
                </a:schemeClr>
              </a:solidFill>
              <a:latin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二. 原型对象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8692" y="1588461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>
                <a:latin typeface="Georgia" panose="02040502050405020303"/>
              </a:rPr>
              <a:t>原型对象其实就是普通对象（Function.prototype除外,它是函数对象，但它很特殊，他没有prototype属性（前面说道函数对象都有prototype属性））。看下面的例子：</a:t>
            </a:r>
            <a:endParaRPr b="1" dirty="0" smtClean="0">
              <a:latin typeface="Georgia" panose="02040502050405020303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0312" y="2424418"/>
            <a:ext cx="6023295" cy="4202885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dirty="0" smtClean="0"/>
              <a:t>function f1(){};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console.log(f1.prototype) //</a:t>
            </a:r>
            <a:r>
              <a:rPr lang="en-US" altLang="zh-CN" dirty="0" smtClean="0">
                <a:solidFill>
                  <a:srgbClr val="C00000"/>
                </a:solidFill>
              </a:rPr>
              <a:t>f1{}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console.log(typeof f1. prototype) //</a:t>
            </a:r>
            <a:r>
              <a:rPr lang="en-US" altLang="zh-CN" dirty="0" smtClean="0">
                <a:solidFill>
                  <a:srgbClr val="C00000"/>
                </a:solidFill>
              </a:rPr>
              <a:t>Object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console.log(typeof Object.prototype) // </a:t>
            </a:r>
            <a:r>
              <a:rPr lang="en-US" altLang="zh-CN" dirty="0" smtClean="0">
                <a:solidFill>
                  <a:srgbClr val="C00000"/>
                </a:solidFill>
              </a:rPr>
              <a:t>Object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console.log(typeof Function.prototype.prototype) //</a:t>
            </a:r>
            <a:r>
              <a:rPr lang="en-US" altLang="zh-CN" dirty="0" smtClean="0">
                <a:solidFill>
                  <a:srgbClr val="C00000"/>
                </a:solidFill>
              </a:rPr>
              <a:t>undefined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二. 原型对象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8692" y="1728796"/>
            <a:ext cx="9496338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>
                <a:latin typeface="Georgia" panose="02040502050405020303"/>
              </a:rPr>
              <a:t>从这句console.log(f1.prototype) //f1 {} 的输出就结果可以看出，f1.prototype就是f1的一个实例对象。就是在f1创建的时候,创建了一个它的实例对象并赋值给它的prototype，基本过程如下：</a:t>
            </a:r>
            <a:endParaRPr b="1" dirty="0" smtClean="0">
              <a:latin typeface="Georgia" panose="02040502050405020303"/>
            </a:endParaRPr>
          </a:p>
          <a:p>
            <a:endParaRPr b="1" dirty="0" smtClean="0">
              <a:latin typeface="Georgia" panose="02040502050405020303"/>
            </a:endParaRPr>
          </a:p>
          <a:p>
            <a:r>
              <a:rPr b="1" dirty="0" smtClean="0">
                <a:latin typeface="Georgia" panose="02040502050405020303"/>
              </a:rPr>
              <a:t> var temp = new f1();</a:t>
            </a:r>
            <a:endParaRPr b="1" dirty="0" smtClean="0">
              <a:latin typeface="Georgia" panose="02040502050405020303"/>
            </a:endParaRPr>
          </a:p>
          <a:p>
            <a:r>
              <a:rPr b="1" dirty="0" smtClean="0">
                <a:latin typeface="Georgia" panose="02040502050405020303"/>
              </a:rPr>
              <a:t> f1. prototype = temp;</a:t>
            </a:r>
            <a:endParaRPr b="1" dirty="0" smtClean="0">
              <a:latin typeface="Georgia" panose="02040502050405020303"/>
            </a:endParaRPr>
          </a:p>
          <a:p>
            <a:endParaRPr b="1" dirty="0" smtClean="0">
              <a:latin typeface="Georgia" panose="02040502050405020303"/>
            </a:endParaRPr>
          </a:p>
          <a:p>
            <a:r>
              <a:rPr lang="zh-CN" b="1" dirty="0" smtClean="0">
                <a:latin typeface="Georgia" panose="02040502050405020303"/>
              </a:rPr>
              <a:t>那么</a:t>
            </a:r>
            <a:r>
              <a:rPr lang="en-US" altLang="zh-CN" b="1" dirty="0" smtClean="0">
                <a:latin typeface="Georgia" panose="02040502050405020303"/>
              </a:rPr>
              <a:t>Function</a:t>
            </a:r>
            <a:r>
              <a:rPr lang="zh-CN" altLang="en-US" b="1" dirty="0" smtClean="0">
                <a:latin typeface="Georgia" panose="02040502050405020303"/>
              </a:rPr>
              <a:t>也就迎刃而解：</a:t>
            </a:r>
            <a:endParaRPr lang="zh-CN" altLang="en-US" b="1" dirty="0" smtClean="0">
              <a:latin typeface="Georgia" panose="02040502050405020303"/>
            </a:endParaRPr>
          </a:p>
          <a:p>
            <a:endParaRPr lang="zh-CN" altLang="en-US" b="1" dirty="0" smtClean="0">
              <a:latin typeface="Georgia" panose="02040502050405020303"/>
            </a:endParaRPr>
          </a:p>
          <a:p>
            <a:r>
              <a:rPr lang="zh-CN" altLang="en-US" b="1" dirty="0" smtClean="0">
                <a:latin typeface="Georgia" panose="02040502050405020303"/>
              </a:rPr>
              <a:t>var temp1 = new Function ();</a:t>
            </a:r>
            <a:endParaRPr lang="zh-CN" altLang="en-US" b="1" dirty="0" smtClean="0">
              <a:latin typeface="Georgia" panose="02040502050405020303"/>
            </a:endParaRPr>
          </a:p>
          <a:p>
            <a:r>
              <a:rPr lang="zh-CN" altLang="en-US" b="1" dirty="0" smtClean="0">
                <a:latin typeface="Georgia" panose="02040502050405020303"/>
              </a:rPr>
              <a:t> Function.prototype = temp1;</a:t>
            </a:r>
            <a:endParaRPr lang="zh-CN" altLang="en-US" b="1" dirty="0" smtClean="0">
              <a:latin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二. 原型对象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8692" y="1448126"/>
            <a:ext cx="94963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>
                <a:latin typeface="Georgia" panose="02040502050405020303"/>
              </a:rPr>
              <a:t>那原型对象是用来做什么的呢？主要作用是用于继承。举了例子：</a:t>
            </a:r>
            <a:endParaRPr b="1" dirty="0" smtClean="0">
              <a:latin typeface="Georgia" panose="02040502050405020303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1490" y="2226945"/>
            <a:ext cx="11106785" cy="43053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var person = function(name){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	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this.name = name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};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person.prototype.getName = function(){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  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	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return this.name; 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}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var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= new person(‘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Veblen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’);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.getName(); //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Veblen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 从这个例子可以看出，通过给person.prototype设置了一个函数对象的属性，那有person实例（例中：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）出来的普通对象就继承了这个属性。具体是怎么实现的继承，就要讲到下面的原型链了。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三．原型链</a:t>
            </a:r>
            <a:endParaRPr dirty="0" smtClean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451295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JS在创建对象（不论是普通对象还是函数对象）的时候，都有一个叫做</a:t>
            </a:r>
            <a:r>
              <a:rPr dirty="0" smtClean="0">
                <a:solidFill>
                  <a:srgbClr val="C00000"/>
                </a:solidFill>
              </a:rPr>
              <a:t>__proto__</a:t>
            </a:r>
            <a:r>
              <a:rPr dirty="0" smtClean="0"/>
              <a:t>的内置属性，用于指向创建它的函数对象的原型对象prototype</a:t>
            </a:r>
            <a:endParaRPr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491490" y="2392045"/>
            <a:ext cx="11583670" cy="43053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console.log(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.__proto__ === person.prototype) //true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同样，person.prototype对象也有__proto__属性，它指向创建它的函数对象（Object）的prototype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console.log(person.prototype.__proto__ === Object.prototype) //true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继续，Object.prototype对象也有__proto__属性，但它比较特殊，为null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console.log(Object.prototype.__proto__) //null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三．原型链</a:t>
            </a:r>
            <a:endParaRPr dirty="0" smtClean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451295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我们把这个有__proto__串起来的直到Object.prototype.__proto__为null的链叫做原型链。如下图：</a:t>
            </a:r>
            <a:endParaRPr dirty="0" smtClean="0"/>
          </a:p>
        </p:txBody>
      </p:sp>
      <p:pic>
        <p:nvPicPr>
          <p:cNvPr id="2" name="图片 1" descr="2fa8f073-ff60-3cb6-bee7-983a8d2681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810" y="2784475"/>
            <a:ext cx="7219315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演示</Application>
  <PresentationFormat>自定义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inherit</vt:lpstr>
      <vt:lpstr>Source Code Pro</vt:lpstr>
      <vt:lpstr>Georgia</vt:lpstr>
      <vt:lpstr>Consolas</vt:lpstr>
      <vt:lpstr>Arial Unicode MS</vt:lpstr>
      <vt:lpstr>Segoe Print</vt:lpstr>
      <vt:lpstr>1_A000120140530A46PPBG</vt:lpstr>
      <vt:lpstr>PowerPoint 演示文稿</vt:lpstr>
      <vt:lpstr>一. 普通对象与函数对象</vt:lpstr>
      <vt:lpstr>一. 普通对象与函数对象</vt:lpstr>
      <vt:lpstr>二. 原型对象</vt:lpstr>
      <vt:lpstr>二. 原型对象</vt:lpstr>
      <vt:lpstr>二. 原型对象</vt:lpstr>
      <vt:lpstr>二. 原型对象</vt:lpstr>
      <vt:lpstr>三．原型链</vt:lpstr>
      <vt:lpstr>三．原型链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220</cp:revision>
  <dcterms:created xsi:type="dcterms:W3CDTF">2016-07-25T12:06:00Z</dcterms:created>
  <dcterms:modified xsi:type="dcterms:W3CDTF">2019-01-17T10:06:44Z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