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7" r:id="rId3"/>
    <p:sldId id="335" r:id="rId5"/>
    <p:sldId id="274" r:id="rId6"/>
    <p:sldId id="336" r:id="rId7"/>
    <p:sldId id="321" r:id="rId8"/>
    <p:sldId id="351" r:id="rId9"/>
    <p:sldId id="371" r:id="rId10"/>
    <p:sldId id="35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1" r:id="rId19"/>
    <p:sldId id="383" r:id="rId20"/>
    <p:sldId id="380" r:id="rId21"/>
    <p:sldId id="384" r:id="rId22"/>
    <p:sldId id="385" r:id="rId23"/>
    <p:sldId id="386" r:id="rId24"/>
    <p:sldId id="370" r:id="rId25"/>
    <p:sldId id="347" r:id="rId26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4C5052"/>
    <a:srgbClr val="848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>
        <p:guide orient="horz" pos="2285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E3182D4-5F3B-44C9-A318-23FF20CFD7C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C9A8F6-39F1-4BE6-9764-B5761D7656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1"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147" name="幻灯片编号占位符 3"/>
          <p:cNvSpPr>
            <a:spLocks noGrp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AD8152-7DA3-6A41-843C-905F6EE1D19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4402578" y="2133600"/>
            <a:ext cx="6737184" cy="14700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l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4402578" y="3886200"/>
            <a:ext cx="6737184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>
              <a:buNone/>
              <a:defRPr>
                <a:solidFill>
                  <a:schemeClr val="bg1"/>
                </a:solidFill>
              </a:defRPr>
            </a:lvl1pPr>
            <a:lvl2pPr marL="257175" lvl="1" indent="0" algn="ctr">
              <a:buNone/>
              <a:defRPr>
                <a:solidFill>
                  <a:srgbClr val="4D4D4D"/>
                </a:solidFill>
              </a:defRPr>
            </a:lvl2pPr>
            <a:lvl3pPr marL="514350" lvl="2" indent="0" algn="ctr">
              <a:buNone/>
              <a:defRPr>
                <a:solidFill>
                  <a:srgbClr val="4D4D4D"/>
                </a:solidFill>
              </a:defRPr>
            </a:lvl3pPr>
            <a:lvl4pPr marL="771525" lvl="3" indent="0" algn="ctr">
              <a:buNone/>
              <a:defRPr>
                <a:solidFill>
                  <a:srgbClr val="4D4D4D"/>
                </a:solidFill>
              </a:defRPr>
            </a:lvl4pPr>
            <a:lvl5pPr marL="1028700" lvl="4" indent="0" algn="ctr">
              <a:buNone/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7169"/>
          <p:cNvSpPr>
            <a:spLocks noChangeArrowheads="1"/>
          </p:cNvSpPr>
          <p:nvPr userDrawn="1"/>
        </p:nvSpPr>
        <p:spPr bwMode="auto">
          <a:xfrm>
            <a:off x="1588" y="1584325"/>
            <a:ext cx="5280237" cy="3060700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b="1" smtClean="0">
                <a:solidFill>
                  <a:srgbClr val="3862CE"/>
                </a:solidFill>
                <a:latin typeface="微软雅黑" panose="020B0503020204020204" charset="-122"/>
                <a:ea typeface="微软雅黑" panose="020B0503020204020204" charset="-122"/>
              </a:rPr>
              <a:t>本讲目录</a:t>
            </a:r>
            <a:br>
              <a:rPr lang="en-US" altLang="zh-CN" sz="3200" smtClean="0">
                <a:solidFill>
                  <a:srgbClr val="3862CE"/>
                </a:solidFill>
              </a:rPr>
            </a:br>
            <a:r>
              <a:rPr lang="zh-CN" altLang="en-US" sz="100" smtClean="0">
                <a:solidFill>
                  <a:srgbClr val="3862CE"/>
                </a:solidFill>
              </a:rPr>
              <a:t> </a:t>
            </a:r>
            <a:r>
              <a:rPr lang="en-US" altLang="zh-CN" sz="100" smtClean="0">
                <a:solidFill>
                  <a:srgbClr val="3862CE"/>
                </a:solidFill>
              </a:rPr>
              <a:t>CONTENTS</a:t>
            </a:r>
            <a:endParaRPr lang="zh-CN" altLang="en-US" sz="100" smtClean="0">
              <a:solidFill>
                <a:srgbClr val="3862CE"/>
              </a:solidFill>
            </a:endParaRPr>
          </a:p>
        </p:txBody>
      </p:sp>
      <p:sp>
        <p:nvSpPr>
          <p:cNvPr id="3" name="矩形 2" descr="7"/>
          <p:cNvSpPr>
            <a:spLocks noChangeArrowheads="1"/>
          </p:cNvSpPr>
          <p:nvPr userDrawn="1"/>
        </p:nvSpPr>
        <p:spPr bwMode="auto">
          <a:xfrm>
            <a:off x="5102484" y="608013"/>
            <a:ext cx="7087929" cy="535305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43" tIns="51421" rIns="102843" bIns="5142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600" smtClean="0">
              <a:solidFill>
                <a:srgbClr val="262626"/>
              </a:solidFill>
              <a:latin typeface="Calibri" panose="020F0502020204030204" charset="0"/>
            </a:endParaRPr>
          </a:p>
        </p:txBody>
      </p:sp>
      <p:sp>
        <p:nvSpPr>
          <p:cNvPr id="4" name="等腰三角形 7172"/>
          <p:cNvSpPr>
            <a:spLocks noChangeArrowheads="1"/>
          </p:cNvSpPr>
          <p:nvPr userDrawn="1"/>
        </p:nvSpPr>
        <p:spPr bwMode="auto">
          <a:xfrm rot="1860000">
            <a:off x="1726750" y="4645025"/>
            <a:ext cx="577700" cy="34607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00" smtClean="0"/>
              <a:t>  </a:t>
            </a:r>
            <a:endParaRPr lang="zh-CN" altLang="en-US" sz="10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027" name="Rectangle 3"/>
          <p:cNvSpPr>
            <a:spLocks noGrp="1"/>
          </p:cNvSpPr>
          <p:nvPr>
            <p:ph type="body" idx="13"/>
          </p:nvPr>
        </p:nvSpPr>
        <p:spPr>
          <a:xfrm>
            <a:off x="609441" y="1427163"/>
            <a:ext cx="10973117" cy="4810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217"/>
          <p:cNvSpPr>
            <a:spLocks noChangeArrowheads="1"/>
          </p:cNvSpPr>
          <p:nvPr userDrawn="1"/>
        </p:nvSpPr>
        <p:spPr bwMode="auto">
          <a:xfrm>
            <a:off x="7016511" y="3422650"/>
            <a:ext cx="966535" cy="655638"/>
          </a:xfrm>
          <a:prstGeom prst="rect">
            <a:avLst/>
          </a:prstGeom>
          <a:pattFill prst="pct5">
            <a:fgClr>
              <a:srgbClr val="0066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00" smtClean="0"/>
          </a:p>
        </p:txBody>
      </p:sp>
      <p:sp>
        <p:nvSpPr>
          <p:cNvPr id="3" name="椭圆 9218"/>
          <p:cNvSpPr>
            <a:spLocks noChangeArrowheads="1"/>
          </p:cNvSpPr>
          <p:nvPr userDrawn="1"/>
        </p:nvSpPr>
        <p:spPr bwMode="auto">
          <a:xfrm>
            <a:off x="296786" y="2327275"/>
            <a:ext cx="625312" cy="625475"/>
          </a:xfrm>
          <a:prstGeom prst="ellipse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00" smtClean="0"/>
          </a:p>
        </p:txBody>
      </p:sp>
      <p:sp>
        <p:nvSpPr>
          <p:cNvPr id="4" name="矩形 9219" descr="背景"/>
          <p:cNvSpPr>
            <a:spLocks noGrp="1" noChangeArrowheads="1"/>
          </p:cNvSpPr>
          <p:nvPr userDrawn="1"/>
        </p:nvSpPr>
        <p:spPr bwMode="auto">
          <a:xfrm>
            <a:off x="609441" y="2757488"/>
            <a:ext cx="10973117" cy="763587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14" tIns="25707" rIns="51414" bIns="2570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smtClean="0">
                <a:solidFill>
                  <a:schemeClr val="bg1"/>
                </a:solidFill>
                <a:ea typeface="微软雅黑" panose="020B0503020204020204" charset="-122"/>
              </a:rPr>
              <a:t>Thank you for watching !</a:t>
            </a:r>
            <a:endParaRPr lang="zh-CN" altLang="en-US" sz="2800" smtClean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pic>
        <p:nvPicPr>
          <p:cNvPr id="5" name="图片 9220" descr="LOGO竖版-拷贝-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476" y="1882775"/>
            <a:ext cx="936381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等腰三角形 9221"/>
          <p:cNvSpPr>
            <a:spLocks noChangeArrowheads="1"/>
          </p:cNvSpPr>
          <p:nvPr userDrawn="1"/>
        </p:nvSpPr>
        <p:spPr bwMode="auto">
          <a:xfrm rot="1860000">
            <a:off x="10744577" y="1755775"/>
            <a:ext cx="577700" cy="34607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00" smtClean="0"/>
              <a:t>  </a:t>
            </a:r>
            <a:endParaRPr lang="zh-CN" altLang="en-US" sz="100" smtClean="0"/>
          </a:p>
        </p:txBody>
      </p:sp>
      <p:sp>
        <p:nvSpPr>
          <p:cNvPr id="7" name="矩形 9222"/>
          <p:cNvSpPr>
            <a:spLocks noGrp="1" noChangeArrowheads="1"/>
          </p:cNvSpPr>
          <p:nvPr userDrawn="1"/>
        </p:nvSpPr>
        <p:spPr bwMode="auto">
          <a:xfrm>
            <a:off x="4218476" y="4078288"/>
            <a:ext cx="481839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151" tIns="25393" rIns="50151" bIns="25393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smtClean="0">
                <a:solidFill>
                  <a:schemeClr val="bg1"/>
                </a:solidFill>
                <a:ea typeface="微软雅黑" panose="020B0503020204020204" charset="-122"/>
              </a:rPr>
              <a:t>主讲人：金静</a:t>
            </a:r>
            <a:endParaRPr lang="zh-CN" altLang="en-US" sz="2000" smtClean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背景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441" y="431800"/>
            <a:ext cx="10973117" cy="763588"/>
          </a:xfrm>
          <a:prstGeom prst="rect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28" tIns="25714" rIns="51428" bIns="25714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441" y="1427163"/>
            <a:ext cx="10973117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165" tIns="25400" rIns="50165" bIns="2540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r>
              <a:rPr lang="en-US" altLang="zh-CN"/>
              <a:t>1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r>
              <a:rPr lang="en-US" altLang="zh-CN"/>
              <a:t>1</a:t>
            </a:r>
            <a:endParaRPr lang="en-US" altLang="zh-CN"/>
          </a:p>
          <a:p>
            <a:pPr lvl="3"/>
            <a:endParaRPr lang="en-US" altLang="zh-CN"/>
          </a:p>
        </p:txBody>
      </p:sp>
      <p:pic>
        <p:nvPicPr>
          <p:cNvPr id="1028" name="图片 1027" descr="LOGO竖版-拷贝-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837" y="6237288"/>
            <a:ext cx="388836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028" descr="底部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3" t="-1666" r="1645" b="-98334"/>
          <a:stretch>
            <a:fillRect/>
          </a:stretch>
        </p:blipFill>
        <p:spPr bwMode="auto">
          <a:xfrm>
            <a:off x="612615" y="6505575"/>
            <a:ext cx="10973117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51435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2pPr>
      <a:lvl3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3pPr>
      <a:lvl4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4pPr>
      <a:lvl5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193675" indent="-193675" algn="l" defTabSz="514350" rtl="0" eaLnBrk="0" fontAlgn="base" hangingPunct="0">
        <a:lnSpc>
          <a:spcPct val="120000"/>
        </a:lnSpc>
        <a:spcBef>
          <a:spcPct val="0"/>
        </a:spcBef>
        <a:spcAft>
          <a:spcPts val="25"/>
        </a:spcAft>
        <a:defRPr sz="2000" kern="1200">
          <a:solidFill>
            <a:srgbClr val="4D4D4D"/>
          </a:solidFill>
          <a:latin typeface="+mn-lt"/>
          <a:ea typeface="+mn-ea"/>
          <a:cs typeface="+mn-cs"/>
        </a:defRPr>
      </a:lvl1pPr>
      <a:lvl2pPr marL="417830" lvl="1" indent="-16065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 kern="1200">
          <a:solidFill>
            <a:srgbClr val="4D4D4D"/>
          </a:solidFill>
          <a:latin typeface="+mn-lt"/>
          <a:ea typeface="+mn-ea"/>
          <a:cs typeface="+mn-cs"/>
        </a:defRPr>
      </a:lvl2pPr>
      <a:lvl3pPr marL="643255" lvl="2" indent="-12890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 kern="1200">
          <a:solidFill>
            <a:srgbClr val="4D4D4D"/>
          </a:solidFill>
          <a:latin typeface="+mn-lt"/>
          <a:ea typeface="+mn-ea"/>
          <a:cs typeface="+mn-cs"/>
        </a:defRPr>
      </a:lvl3pPr>
      <a:lvl4pPr marL="900430" lvl="3" indent="-12890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1157605" lvl="4" indent="-12890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3965" lvl="5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2971165" lvl="6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7pPr>
      <a:lvl8pPr marL="3428365" lvl="7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8pPr>
      <a:lvl9pPr marL="3884930" lvl="8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0965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165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365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2565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76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6965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6145" descr="背景"/>
          <p:cNvSpPr>
            <a:spLocks noGrp="1" noChangeArrowheads="1"/>
          </p:cNvSpPr>
          <p:nvPr>
            <p:ph type="title"/>
          </p:nvPr>
        </p:nvSpPr>
        <p:spPr>
          <a:xfrm>
            <a:off x="3985174" y="2181550"/>
            <a:ext cx="7472004" cy="1445836"/>
          </a:xfr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b="1" dirty="0" err="1" smtClean="0"/>
              <a:t>Javascript</a:t>
            </a:r>
            <a:r>
              <a:rPr lang="zh-CN" altLang="en-US" sz="2800" b="1" dirty="0" smtClean="0"/>
              <a:t>正则表达式</a:t>
            </a:r>
            <a:endParaRPr lang="en-US" altLang="zh-CN" sz="2800" b="1" dirty="0"/>
          </a:p>
        </p:txBody>
      </p:sp>
      <p:sp>
        <p:nvSpPr>
          <p:cNvPr id="5126" name="直接连接符 6149"/>
          <p:cNvSpPr>
            <a:spLocks noChangeShapeType="1"/>
          </p:cNvSpPr>
          <p:nvPr/>
        </p:nvSpPr>
        <p:spPr bwMode="auto">
          <a:xfrm>
            <a:off x="4031199" y="3216330"/>
            <a:ext cx="4773957" cy="0"/>
          </a:xfrm>
          <a:prstGeom prst="line">
            <a:avLst/>
          </a:prstGeom>
          <a:noFill/>
          <a:ln w="19050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"/>
          </a:p>
        </p:txBody>
      </p:sp>
      <p:grpSp>
        <p:nvGrpSpPr>
          <p:cNvPr id="5127" name="组合 6150"/>
          <p:cNvGrpSpPr/>
          <p:nvPr/>
        </p:nvGrpSpPr>
        <p:grpSpPr bwMode="auto">
          <a:xfrm>
            <a:off x="8602009" y="3341711"/>
            <a:ext cx="279327" cy="172992"/>
            <a:chOff x="0" y="0"/>
            <a:chExt cx="440" cy="274"/>
          </a:xfrm>
        </p:grpSpPr>
        <p:sp>
          <p:nvSpPr>
            <p:cNvPr id="5130" name="等腰三角形 6151"/>
            <p:cNvSpPr>
              <a:spLocks noChangeArrowheads="1"/>
            </p:cNvSpPr>
            <p:nvPr/>
          </p:nvSpPr>
          <p:spPr bwMode="auto">
            <a:xfrm rot="10800000">
              <a:off x="120" y="0"/>
              <a:ext cx="320" cy="274"/>
            </a:xfrm>
            <a:prstGeom prst="triangle">
              <a:avLst>
                <a:gd name="adj" fmla="val 50000"/>
              </a:avLst>
            </a:prstGeom>
            <a:pattFill prst="dkDnDiag">
              <a:fgClr>
                <a:schemeClr val="bg1"/>
              </a:fgClr>
              <a:bgClr>
                <a:srgbClr val="7399E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Aft>
                  <a:spcPts val="25"/>
                </a:spcAft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16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31" name="等腰三角形 6152"/>
            <p:cNvSpPr>
              <a:spLocks noChangeArrowheads="1"/>
            </p:cNvSpPr>
            <p:nvPr/>
          </p:nvSpPr>
          <p:spPr bwMode="auto">
            <a:xfrm rot="10800000">
              <a:off x="0" y="0"/>
              <a:ext cx="320" cy="27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Aft>
                  <a:spcPts val="25"/>
                </a:spcAft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16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5123" name="副标题 6146"/>
          <p:cNvSpPr>
            <a:spLocks noGrp="1" noChangeArrowheads="1"/>
          </p:cNvSpPr>
          <p:nvPr/>
        </p:nvSpPr>
        <p:spPr>
          <a:xfrm>
            <a:off x="4046753" y="3296320"/>
            <a:ext cx="4819982" cy="517390"/>
          </a:xfrm>
          <a:prstGeom prst="rect">
            <a:avLst/>
          </a:prstGeom>
          <a:noFill/>
          <a:ln>
            <a:noFill/>
          </a:ln>
        </p:spPr>
        <p:txBody>
          <a:bodyPr vert="horz" wrap="square" lIns="50151" tIns="25393" rIns="50151" bIns="25393" numCol="1" anchor="t" anchorCtr="0" compatLnSpc="1"/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en-US" altLang="zh-CN" sz="1800" dirty="0">
                <a:solidFill>
                  <a:schemeClr val="bg1"/>
                </a:solidFill>
              </a:rPr>
              <a:t>HTML5</a:t>
            </a:r>
            <a:r>
              <a:rPr lang="zh-CN" altLang="en-US" sz="1800" dirty="0">
                <a:solidFill>
                  <a:schemeClr val="bg1"/>
                </a:solidFill>
              </a:rPr>
              <a:t>课程 版本</a:t>
            </a:r>
            <a:r>
              <a:rPr lang="en-US" altLang="zh-CN" sz="1800" dirty="0">
                <a:solidFill>
                  <a:schemeClr val="bg1"/>
                </a:solidFill>
              </a:rPr>
              <a:t>V2.0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支持正则表达式的 </a:t>
            </a:r>
            <a:r>
              <a:rPr lang="en-US" altLang="zh-CN" b="1" dirty="0"/>
              <a:t>String </a:t>
            </a:r>
            <a:r>
              <a:rPr lang="zh-CN" altLang="en-US" b="1" dirty="0" smtClean="0"/>
              <a:t>对象方法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" name="内容占位符 2"/>
          <p:cNvSpPr txBox="1"/>
          <p:nvPr/>
        </p:nvSpPr>
        <p:spPr>
          <a:xfrm>
            <a:off x="486561" y="1872616"/>
            <a:ext cx="11325138" cy="3588618"/>
          </a:xfrm>
          <a:prstGeom prst="rect">
            <a:avLst/>
          </a:prstGeom>
        </p:spPr>
        <p:txBody>
          <a:bodyPr>
            <a:normAutofit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支持正则表达式的 </a:t>
            </a:r>
            <a:r>
              <a:rPr lang="en-US" altLang="zh-CN" b="1" dirty="0" smtClean="0"/>
              <a:t>String </a:t>
            </a:r>
            <a:r>
              <a:rPr lang="zh-CN" altLang="en-US" b="1" dirty="0" smtClean="0"/>
              <a:t>对象的方法：</a:t>
            </a:r>
            <a:endParaRPr lang="en-US" altLang="zh-CN" b="1" dirty="0" smtClean="0"/>
          </a:p>
          <a:p>
            <a:r>
              <a:rPr lang="en-US" altLang="zh-CN" dirty="0" smtClean="0"/>
              <a:t>2. replace() </a:t>
            </a:r>
            <a:r>
              <a:rPr lang="zh-CN" altLang="en-US" dirty="0" smtClean="0"/>
              <a:t>方法用于在字符串中用一些字符替换另一些字符，或替换一个与正则表达式匹配的子串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r>
              <a:rPr lang="en-US" altLang="zh-CN" b="1" dirty="0" smtClean="0"/>
              <a:t>		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str</a:t>
            </a:r>
            <a:r>
              <a:rPr lang="en-US" altLang="zh-CN" b="1" dirty="0" smtClean="0"/>
              <a:t>=“</a:t>
            </a:r>
            <a:r>
              <a:rPr lang="en-US" altLang="zh-CN" b="1" dirty="0" err="1" smtClean="0"/>
              <a:t>hello,free</a:t>
            </a:r>
            <a:r>
              <a:rPr lang="en-US" altLang="zh-CN" b="1" dirty="0" smtClean="0"/>
              <a:t>”;</a:t>
            </a:r>
            <a:endParaRPr lang="en-US" altLang="zh-CN" b="1" dirty="0" smtClean="0"/>
          </a:p>
          <a:p>
            <a:r>
              <a:rPr lang="en-US" altLang="zh-CN" b="1" dirty="0" smtClean="0"/>
              <a:t>		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patt</a:t>
            </a:r>
            <a:r>
              <a:rPr lang="en-US" altLang="zh-CN" b="1" dirty="0" smtClean="0"/>
              <a:t>=/e/g;</a:t>
            </a:r>
            <a:endParaRPr lang="en-US" altLang="zh-CN" b="1" dirty="0" smtClean="0"/>
          </a:p>
          <a:p>
            <a:r>
              <a:rPr lang="en-US" altLang="zh-CN" b="1" dirty="0" smtClean="0"/>
              <a:t>		alert(</a:t>
            </a:r>
            <a:r>
              <a:rPr lang="en-US" altLang="zh-CN" b="1" dirty="0" err="1" smtClean="0"/>
              <a:t>str.replace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patt</a:t>
            </a:r>
            <a:r>
              <a:rPr lang="en-US" altLang="zh-CN" b="1" dirty="0" smtClean="0"/>
              <a:t>,””));    </a:t>
            </a:r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altLang="zh-CN" b="1" dirty="0" err="1" smtClean="0">
                <a:solidFill>
                  <a:schemeClr val="bg1">
                    <a:lumMod val="65000"/>
                  </a:schemeClr>
                </a:solidFill>
              </a:rPr>
              <a:t>hllo,fr</a:t>
            </a:r>
            <a:endParaRPr lang="zh-CN" altLang="en-US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支持正则表达式的 </a:t>
            </a:r>
            <a:r>
              <a:rPr lang="en-US" altLang="zh-CN" b="1" dirty="0"/>
              <a:t>String </a:t>
            </a:r>
            <a:r>
              <a:rPr lang="zh-CN" altLang="en-US" b="1" dirty="0" smtClean="0"/>
              <a:t>对象方法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>
          <a:xfrm>
            <a:off x="478172" y="1486722"/>
            <a:ext cx="11325138" cy="4595296"/>
          </a:xfrm>
          <a:prstGeom prst="rect">
            <a:avLst/>
          </a:prstGeom>
        </p:spPr>
        <p:txBody>
          <a:bodyPr>
            <a:normAutofit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/>
              <a:t>支持正则表达式的 </a:t>
            </a:r>
            <a:r>
              <a:rPr lang="en-US" altLang="zh-CN" b="1" smtClean="0"/>
              <a:t>String </a:t>
            </a:r>
            <a:r>
              <a:rPr lang="zh-CN" altLang="en-US" b="1" smtClean="0"/>
              <a:t>对象的方法：</a:t>
            </a:r>
            <a:endParaRPr lang="en-US" altLang="zh-CN" b="1" smtClean="0"/>
          </a:p>
          <a:p>
            <a:r>
              <a:rPr lang="en-US" altLang="zh-CN" smtClean="0"/>
              <a:t>3. split() </a:t>
            </a:r>
            <a:r>
              <a:rPr lang="zh-CN" altLang="en-US" smtClean="0"/>
              <a:t>方法用于把一个字符串分割成字符串数组。</a:t>
            </a:r>
            <a:endParaRPr lang="zh-CN" altLang="en-US" smtClean="0"/>
          </a:p>
          <a:p>
            <a:r>
              <a:rPr lang="en-US" altLang="zh-CN" smtClean="0"/>
              <a:t>	</a:t>
            </a:r>
            <a:r>
              <a:rPr lang="zh-CN" altLang="en-US" sz="1800" smtClean="0"/>
              <a:t>注意： </a:t>
            </a:r>
            <a:r>
              <a:rPr lang="en-US" altLang="zh-CN" sz="1800" smtClean="0"/>
              <a:t>split() </a:t>
            </a:r>
            <a:r>
              <a:rPr lang="zh-CN" altLang="en-US" sz="1800" smtClean="0"/>
              <a:t>方法不改变原始字符串。</a:t>
            </a:r>
            <a:endParaRPr lang="zh-CN" altLang="en-US" sz="1800" smtClean="0"/>
          </a:p>
          <a:p>
            <a:endParaRPr lang="en-US" altLang="zh-CN" smtClean="0"/>
          </a:p>
          <a:p>
            <a:r>
              <a:rPr lang="en-US" altLang="zh-CN" b="1" smtClean="0"/>
              <a:t>	</a:t>
            </a:r>
            <a:r>
              <a:rPr lang="zh-CN" altLang="en-US" b="1" smtClean="0"/>
              <a:t>语法：</a:t>
            </a:r>
            <a:endParaRPr lang="en-US" altLang="zh-CN" b="1" smtClean="0"/>
          </a:p>
          <a:p>
            <a:r>
              <a:rPr lang="en-US" altLang="zh-CN" b="1" smtClean="0"/>
              <a:t>		string.split(separator,limit);</a:t>
            </a:r>
            <a:endParaRPr lang="en-US" altLang="zh-CN" b="1" smtClean="0"/>
          </a:p>
          <a:p>
            <a:endParaRPr lang="en-US" altLang="zh-CN" b="1" smtClean="0"/>
          </a:p>
          <a:p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</a:rPr>
              <a:t>		separator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</a:rPr>
              <a:t>可选。字符串或正则表达式，从该参数指定的地方分割 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</a:rPr>
              <a:t>string Object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</a:rPr>
              <a:t>。</a:t>
            </a:r>
            <a:endParaRPr lang="en-US" altLang="zh-CN" b="1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</a:rPr>
              <a:t>		limit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</a:rPr>
              <a:t>可选。该参数可指定返回的数组的最大长度。如果设置了该参数，返回的子串不会多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</a:rPr>
              <a:t>于这个参数指定的数组长度。如果没有设置该参数，整个字符串都会被分割，不考虑它的长度。</a:t>
            </a:r>
            <a:endParaRPr lang="zh-CN" altLang="en-US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等腰三角形 7172"/>
          <p:cNvSpPr>
            <a:spLocks noChangeArrowheads="1"/>
          </p:cNvSpPr>
          <p:nvPr/>
        </p:nvSpPr>
        <p:spPr bwMode="auto">
          <a:xfrm rot="1860000">
            <a:off x="1726750" y="4644708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0" y="1570521"/>
            <a:ext cx="5280237" cy="3059903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280236" y="1569861"/>
            <a:ext cx="6911763" cy="3059903"/>
          </a:xfrm>
          <a:prstGeom prst="roundRect">
            <a:avLst>
              <a:gd name="adj" fmla="val 0"/>
            </a:avLst>
          </a:prstGeom>
          <a:pattFill prst="pct90">
            <a:fgClr>
              <a:srgbClr val="0069D7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1830" y="2735665"/>
            <a:ext cx="5490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正则表达式语法</a:t>
            </a:r>
            <a:endParaRPr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7890" y="2745962"/>
            <a:ext cx="145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69D7"/>
                </a:solidFill>
                <a:latin typeface="+mn-ea"/>
                <a:ea typeface="+mn-ea"/>
              </a:rPr>
              <a:t>No.4</a:t>
            </a:r>
            <a:endParaRPr lang="zh-CN" altLang="en-US" sz="4000" dirty="0">
              <a:solidFill>
                <a:srgbClr val="0069D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ym typeface="+mn-ea"/>
              </a:rPr>
              <a:t>正则表达式语法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486410" y="1222737"/>
            <a:ext cx="11325225" cy="5459095"/>
          </a:xfrm>
          <a:prstGeom prst="rect">
            <a:avLst/>
          </a:prstGeom>
        </p:spPr>
        <p:txBody>
          <a:bodyPr>
            <a:noAutofit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spc="3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语法与释义：</a:t>
            </a:r>
            <a:endParaRPr lang="en-US" altLang="zh-CN" sz="1400" b="1" spc="3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eaLnBrk="1" hangingPunct="1">
              <a:spcBef>
                <a:spcPct val="50000"/>
              </a:spcBef>
            </a:pPr>
            <a:br>
              <a:rPr lang="zh-CN" altLang="en-US" sz="1400" b="1" spc="3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</a:br>
            <a:r>
              <a:rPr lang="zh-CN" altLang="en-US" sz="1400" b="1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　　</a:t>
            </a:r>
            <a:r>
              <a:rPr lang="zh-CN" altLang="en-US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基础语法 </a:t>
            </a:r>
            <a:r>
              <a:rPr lang="en-US" altLang="zh-CN" sz="1400" spc="3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en-US" altLang="zh-CN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^([]{})([]{})([]{})$</a:t>
            </a:r>
            <a:r>
              <a:rPr lang="en-US" altLang="zh-CN" sz="1400" spc="3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br>
              <a:rPr lang="en-US" altLang="zh-CN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</a:br>
            <a:r>
              <a:rPr lang="zh-CN" altLang="en-US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　　正则字符串 </a:t>
            </a:r>
            <a:r>
              <a:rPr lang="en-US" altLang="zh-CN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= </a:t>
            </a:r>
            <a:r>
              <a:rPr lang="en-US" altLang="zh-CN" sz="1400" spc="3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开始（</a:t>
            </a:r>
            <a:r>
              <a:rPr lang="en-US" altLang="zh-CN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包含内容</a:t>
            </a:r>
            <a:r>
              <a:rPr lang="en-US" altLang="zh-CN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]{</a:t>
            </a:r>
            <a:r>
              <a:rPr lang="zh-CN" altLang="en-US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长度</a:t>
            </a:r>
            <a:r>
              <a:rPr lang="en-US" altLang="zh-CN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r>
              <a:rPr lang="zh-CN" altLang="en-US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）（</a:t>
            </a:r>
            <a:r>
              <a:rPr lang="en-US" altLang="zh-CN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包含内容</a:t>
            </a:r>
            <a:r>
              <a:rPr lang="en-US" altLang="zh-CN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]{</a:t>
            </a:r>
            <a:r>
              <a:rPr lang="zh-CN" altLang="en-US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长度</a:t>
            </a:r>
            <a:r>
              <a:rPr lang="en-US" altLang="zh-CN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r>
              <a:rPr lang="zh-CN" altLang="en-US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）（</a:t>
            </a:r>
            <a:r>
              <a:rPr lang="en-US" altLang="zh-CN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包含内容</a:t>
            </a:r>
            <a:r>
              <a:rPr lang="en-US" altLang="zh-CN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]{</a:t>
            </a:r>
            <a:r>
              <a:rPr lang="zh-CN" altLang="en-US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长度</a:t>
            </a:r>
            <a:r>
              <a:rPr lang="en-US" altLang="zh-CN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r>
              <a:rPr lang="zh-CN" altLang="en-US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）结束</a:t>
            </a:r>
            <a:r>
              <a:rPr lang="en-US" altLang="zh-CN" sz="1400" spc="3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endParaRPr lang="en-US" altLang="zh-CN" sz="1400" spc="3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400" b="1" spc="3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分割语法：</a:t>
            </a:r>
            <a:endParaRPr lang="en-US" altLang="zh-CN" sz="1400" b="1" spc="3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eaLnBrk="1" hangingPunct="1">
              <a:spcBef>
                <a:spcPct val="50000"/>
              </a:spcBef>
            </a:pPr>
            <a:br>
              <a:rPr lang="zh-CN" altLang="en-US" sz="1400" spc="3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</a:br>
            <a:r>
              <a:rPr lang="zh-CN" altLang="en-US" sz="1400" spc="3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　　</a:t>
            </a:r>
            <a:r>
              <a:rPr lang="en-US" altLang="zh-CN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[AHTW] </a:t>
            </a:r>
            <a:r>
              <a:rPr lang="zh-CN" altLang="en-US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包含</a:t>
            </a:r>
            <a:r>
              <a:rPr lang="en-US" altLang="zh-CN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或</a:t>
            </a:r>
            <a:r>
              <a:rPr lang="en-US" altLang="zh-CN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</a:t>
            </a:r>
            <a:r>
              <a:rPr lang="zh-CN" altLang="en-US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或</a:t>
            </a:r>
            <a:r>
              <a:rPr lang="en-US" altLang="zh-CN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</a:t>
            </a:r>
            <a:r>
              <a:rPr lang="zh-CN" altLang="en-US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或</a:t>
            </a:r>
            <a:r>
              <a:rPr lang="en-US" altLang="zh-CN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</a:t>
            </a:r>
            <a:r>
              <a:rPr lang="zh-CN" altLang="en-US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字母</a:t>
            </a:r>
            <a:br>
              <a:rPr lang="zh-CN" altLang="en-US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</a:br>
            <a:r>
              <a:rPr lang="zh-CN" altLang="en-US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　　</a:t>
            </a:r>
            <a:r>
              <a:rPr lang="en-US" altLang="zh-CN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[</a:t>
            </a:r>
            <a:r>
              <a:rPr lang="en-US" altLang="zh-CN" sz="1400" spc="3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ahtw</a:t>
            </a:r>
            <a:r>
              <a:rPr lang="en-US" altLang="zh-CN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] </a:t>
            </a:r>
            <a:r>
              <a:rPr lang="zh-CN" altLang="en-US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包含</a:t>
            </a:r>
            <a:r>
              <a:rPr lang="en-US" altLang="zh-CN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或</a:t>
            </a:r>
            <a:r>
              <a:rPr lang="en-US" altLang="zh-CN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</a:t>
            </a:r>
            <a:r>
              <a:rPr lang="zh-CN" altLang="en-US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或</a:t>
            </a:r>
            <a:r>
              <a:rPr lang="en-US" altLang="zh-CN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</a:t>
            </a:r>
            <a:r>
              <a:rPr lang="zh-CN" altLang="en-US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或</a:t>
            </a:r>
            <a:r>
              <a:rPr lang="en-US" altLang="zh-CN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</a:t>
            </a:r>
            <a:r>
              <a:rPr lang="zh-CN" altLang="en-US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字母</a:t>
            </a:r>
            <a:br>
              <a:rPr lang="zh-CN" altLang="en-US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</a:br>
            <a:r>
              <a:rPr lang="zh-CN" altLang="en-US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　　</a:t>
            </a:r>
            <a:r>
              <a:rPr lang="en-US" altLang="zh-CN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[0368] </a:t>
            </a:r>
            <a:r>
              <a:rPr lang="zh-CN" altLang="en-US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包含</a:t>
            </a:r>
            <a:r>
              <a:rPr lang="en-US" altLang="zh-CN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或</a:t>
            </a:r>
            <a:r>
              <a:rPr lang="en-US" altLang="zh-CN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或</a:t>
            </a:r>
            <a:r>
              <a:rPr lang="en-US" altLang="zh-CN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或</a:t>
            </a:r>
            <a:r>
              <a:rPr lang="en-US" altLang="zh-CN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1400" spc="3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数字</a:t>
            </a:r>
            <a:endParaRPr lang="zh-CN" altLang="en-US" sz="1400" spc="3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400" b="1" spc="3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等价：</a:t>
            </a:r>
            <a:endParaRPr lang="en-US" altLang="zh-CN" sz="1400" b="1" spc="3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1" hangingPunct="1">
              <a:spcBef>
                <a:spcPct val="50000"/>
              </a:spcBef>
            </a:pPr>
            <a:br>
              <a:rPr lang="zh-CN" altLang="en-US" sz="1400" spc="3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</a:t>
            </a:r>
            <a:r>
              <a:rPr lang="en-US" altLang="zh-CN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?    </a:t>
            </a:r>
            <a:r>
              <a:rPr lang="zh-CN" altLang="en-US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等价于匹配长度</a:t>
            </a:r>
            <a:r>
              <a:rPr lang="en-US" altLang="zh-CN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{0,1}</a:t>
            </a:r>
            <a:br>
              <a:rPr lang="en-US" altLang="zh-CN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*    等价于匹配长度</a:t>
            </a:r>
            <a:r>
              <a:rPr lang="en-US" altLang="zh-CN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{0,} </a:t>
            </a:r>
            <a:br>
              <a:rPr lang="en-US" altLang="zh-CN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</a:t>
            </a:r>
            <a:r>
              <a:rPr lang="en-US" altLang="zh-CN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   </a:t>
            </a:r>
            <a:r>
              <a:rPr lang="zh-CN" altLang="en-US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等价于匹配长度</a:t>
            </a:r>
            <a:r>
              <a:rPr lang="en-US" altLang="zh-CN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{1,}</a:t>
            </a:r>
            <a:br>
              <a:rPr lang="en-US" altLang="zh-CN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1400" i="1" spc="3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？、*、</a:t>
            </a:r>
            <a:r>
              <a:rPr lang="en-US" altLang="zh-CN" sz="1400" i="1" spc="3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1400" i="1" spc="3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都是用来限定前面字符出现的次数</a:t>
            </a:r>
            <a:endParaRPr lang="zh-CN" altLang="en-US" sz="1400" i="1" spc="3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　　</a:t>
            </a:r>
            <a:r>
              <a:rPr lang="en-US" altLang="zh-CN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\d  </a:t>
            </a:r>
            <a:r>
              <a:rPr lang="zh-CN" altLang="en-US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等价于</a:t>
            </a:r>
            <a:r>
              <a:rPr lang="en-US" altLang="zh-CN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[0-9]</a:t>
            </a:r>
            <a:br>
              <a:rPr lang="en-US" altLang="zh-CN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</a:t>
            </a:r>
            <a:r>
              <a:rPr lang="en-US" altLang="zh-CN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\w  </a:t>
            </a:r>
            <a:r>
              <a:rPr lang="zh-CN" altLang="en-US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等价于</a:t>
            </a:r>
            <a:r>
              <a:rPr lang="en-US" altLang="zh-CN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[A-Za-z_0-9]</a:t>
            </a:r>
            <a:r>
              <a:rPr lang="zh-CN" altLang="en-US" sz="1400" spc="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 </a:t>
            </a:r>
            <a:endParaRPr lang="zh-CN" altLang="en-US" sz="1400" b="1" spc="3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ym typeface="+mn-ea"/>
              </a:rPr>
              <a:t>正则表达式语法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>
          <a:xfrm>
            <a:off x="478172" y="1486722"/>
            <a:ext cx="11325138" cy="459529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smtClean="0">
                <a:solidFill>
                  <a:srgbClr val="FF0000"/>
                </a:solidFill>
              </a:rPr>
              <a:t>常用运算符</a:t>
            </a:r>
            <a:endParaRPr lang="zh-CN" altLang="en-US" sz="280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^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以后面指定字符开始</a:t>
            </a:r>
            <a:endParaRPr lang="en-US" altLang="zh-CN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2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()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标记一个子表达式的开始和结束位置</a:t>
            </a:r>
            <a:endParaRPr lang="en-US" altLang="zh-CN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3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[]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包含，用来自定义能够匹配 </a:t>
            </a: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'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多种字符</a:t>
            </a: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'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的表达式</a:t>
            </a:r>
            <a:endParaRPr lang="en-US" altLang="zh-CN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4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[^]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不包含</a:t>
            </a: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,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用来自定义能够匹配 </a:t>
            </a: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'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多种字符</a:t>
            </a: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'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的表达式</a:t>
            </a: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5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{n,m}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匹配长度</a:t>
            </a: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6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.  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任何单个字符</a:t>
            </a: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(\.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字符点</a:t>
            </a: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)</a:t>
            </a:r>
            <a:endParaRPr lang="en-US" altLang="zh-CN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7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|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或</a:t>
            </a:r>
            <a:endParaRPr lang="en-US" altLang="zh-CN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8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\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转义</a:t>
            </a:r>
            <a:endParaRPr lang="en-US" altLang="zh-CN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9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latin typeface="微软雅黑" panose="020B0503020204020204" charset="-122"/>
              </a:rPr>
              <a:t>$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以前面指定字符结尾</a:t>
            </a:r>
            <a:endParaRPr lang="zh-CN" altLang="en-US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ym typeface="+mn-ea"/>
              </a:rPr>
              <a:t>正则表达式语法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478172" y="1486722"/>
            <a:ext cx="11325138" cy="459529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smtClean="0">
                <a:solidFill>
                  <a:srgbClr val="FF0000"/>
                </a:solidFill>
                <a:latin typeface="微软雅黑" panose="020B0503020204020204" charset="-122"/>
              </a:rPr>
              <a:t>常用表达式：</a:t>
            </a:r>
            <a:endParaRPr lang="en-US" altLang="zh-CN" sz="32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endParaRPr lang="zh-CN" altLang="en-US" sz="32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smtClean="0">
                <a:solidFill>
                  <a:srgbClr val="000000"/>
                </a:solidFill>
                <a:latin typeface="微软雅黑" panose="020B0503020204020204" charset="-122"/>
              </a:rPr>
              <a:t>[A-Z] 26</a:t>
            </a:r>
            <a:r>
              <a:rPr lang="zh-CN" altLang="en-US" sz="2800" smtClean="0">
                <a:solidFill>
                  <a:srgbClr val="000000"/>
                </a:solidFill>
                <a:latin typeface="微软雅黑" panose="020B0503020204020204" charset="-122"/>
              </a:rPr>
              <a:t>个大写字母</a:t>
            </a:r>
            <a:endParaRPr lang="en-US" altLang="zh-CN" sz="28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endParaRPr lang="en-US" altLang="zh-CN" sz="28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smtClean="0">
                <a:solidFill>
                  <a:srgbClr val="000000"/>
                </a:solidFill>
                <a:latin typeface="微软雅黑" panose="020B0503020204020204" charset="-122"/>
              </a:rPr>
              <a:t>[a-z] 26</a:t>
            </a:r>
            <a:r>
              <a:rPr lang="zh-CN" altLang="en-US" sz="2800" smtClean="0">
                <a:solidFill>
                  <a:srgbClr val="000000"/>
                </a:solidFill>
                <a:latin typeface="微软雅黑" panose="020B0503020204020204" charset="-122"/>
              </a:rPr>
              <a:t>个小写字母</a:t>
            </a:r>
            <a:endParaRPr lang="en-US" altLang="zh-CN" sz="28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endParaRPr lang="en-US" altLang="zh-CN" sz="28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smtClean="0">
                <a:solidFill>
                  <a:srgbClr val="000000"/>
                </a:solidFill>
                <a:latin typeface="微软雅黑" panose="020B0503020204020204" charset="-122"/>
              </a:rPr>
              <a:t>[0-9] 0</a:t>
            </a:r>
            <a:r>
              <a:rPr lang="zh-CN" altLang="en-US" sz="2800" smtClean="0">
                <a:solidFill>
                  <a:srgbClr val="000000"/>
                </a:solidFill>
                <a:latin typeface="微软雅黑" panose="020B0503020204020204" charset="-122"/>
              </a:rPr>
              <a:t>至</a:t>
            </a:r>
            <a:r>
              <a:rPr lang="en-US" altLang="zh-CN" sz="2800" smtClean="0">
                <a:solidFill>
                  <a:srgbClr val="000000"/>
                </a:solidFill>
                <a:latin typeface="微软雅黑" panose="020B0503020204020204" charset="-122"/>
              </a:rPr>
              <a:t>9</a:t>
            </a:r>
            <a:r>
              <a:rPr lang="zh-CN" altLang="en-US" sz="2800" smtClean="0">
                <a:solidFill>
                  <a:srgbClr val="000000"/>
                </a:solidFill>
                <a:latin typeface="微软雅黑" panose="020B0503020204020204" charset="-122"/>
              </a:rPr>
              <a:t>数字 </a:t>
            </a:r>
            <a:endParaRPr lang="en-US" altLang="zh-CN" sz="28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endParaRPr lang="zh-CN" altLang="en-US" sz="28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smtClean="0">
                <a:solidFill>
                  <a:srgbClr val="000000"/>
                </a:solidFill>
                <a:latin typeface="微软雅黑" panose="020B0503020204020204" charset="-122"/>
              </a:rPr>
              <a:t>[A-Za-z0-9] 26</a:t>
            </a:r>
            <a:r>
              <a:rPr lang="zh-CN" altLang="en-US" sz="2800" smtClean="0">
                <a:solidFill>
                  <a:srgbClr val="000000"/>
                </a:solidFill>
                <a:latin typeface="微软雅黑" panose="020B0503020204020204" charset="-122"/>
              </a:rPr>
              <a:t>个大写字母、</a:t>
            </a:r>
            <a:r>
              <a:rPr lang="en-US" altLang="zh-CN" sz="2800" smtClean="0">
                <a:solidFill>
                  <a:srgbClr val="000000"/>
                </a:solidFill>
                <a:latin typeface="微软雅黑" panose="020B0503020204020204" charset="-122"/>
              </a:rPr>
              <a:t>26</a:t>
            </a:r>
            <a:r>
              <a:rPr lang="zh-CN" altLang="en-US" sz="2800" smtClean="0">
                <a:solidFill>
                  <a:srgbClr val="000000"/>
                </a:solidFill>
                <a:latin typeface="微软雅黑" panose="020B0503020204020204" charset="-122"/>
              </a:rPr>
              <a:t>个小写字母和</a:t>
            </a:r>
            <a:r>
              <a:rPr lang="en-US" altLang="zh-CN" sz="2800" smtClean="0">
                <a:solidFill>
                  <a:srgbClr val="000000"/>
                </a:solidFill>
                <a:latin typeface="微软雅黑" panose="020B0503020204020204" charset="-122"/>
              </a:rPr>
              <a:t>0</a:t>
            </a:r>
            <a:r>
              <a:rPr lang="zh-CN" altLang="en-US" sz="2800" smtClean="0">
                <a:solidFill>
                  <a:srgbClr val="000000"/>
                </a:solidFill>
                <a:latin typeface="微软雅黑" panose="020B0503020204020204" charset="-122"/>
              </a:rPr>
              <a:t>至</a:t>
            </a:r>
            <a:r>
              <a:rPr lang="en-US" altLang="zh-CN" sz="2800" smtClean="0">
                <a:solidFill>
                  <a:srgbClr val="000000"/>
                </a:solidFill>
                <a:latin typeface="微软雅黑" panose="020B0503020204020204" charset="-122"/>
              </a:rPr>
              <a:t>9</a:t>
            </a:r>
            <a:r>
              <a:rPr lang="zh-CN" altLang="en-US" sz="2800" smtClean="0">
                <a:solidFill>
                  <a:srgbClr val="000000"/>
                </a:solidFill>
                <a:latin typeface="微软雅黑" panose="020B0503020204020204" charset="-122"/>
              </a:rPr>
              <a:t>数字 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ym typeface="+mn-ea"/>
              </a:rPr>
              <a:t>正则表达式语法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478172" y="1486722"/>
            <a:ext cx="11325138" cy="4595296"/>
          </a:xfrm>
          <a:prstGeom prst="rect">
            <a:avLst/>
          </a:prstGeom>
        </p:spPr>
        <p:txBody>
          <a:bodyPr>
            <a:normAutofit fontScale="72500" lnSpcReduction="20000"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常用实例：</a:t>
            </a:r>
            <a:endParaRPr lang="en-US" altLang="zh-CN" sz="3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3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1.只能输入数字：^[0-9]*$</a:t>
            </a:r>
            <a:endParaRPr lang="en-US" sz="28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2.只能输入长度为3的字符：^.{3}$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3.匹配首尾空白字符的正则表达式：^\s*|\s*$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28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4.匹配帐号是否合法(字母开头，允许5-16字节，允许字母数字下划线)：^[a-</a:t>
            </a:r>
            <a:r>
              <a:rPr lang="en-US" sz="2800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zA</a:t>
            </a:r>
            <a:r>
              <a:rPr lang="en-US" sz="2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-Z][a-zA-Z0-9_]{4,15}$</a:t>
            </a:r>
            <a:endParaRPr lang="en-US" sz="28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等腰三角形 7172"/>
          <p:cNvSpPr>
            <a:spLocks noChangeArrowheads="1"/>
          </p:cNvSpPr>
          <p:nvPr/>
        </p:nvSpPr>
        <p:spPr bwMode="auto">
          <a:xfrm rot="1860000">
            <a:off x="1726750" y="4644708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0" y="1570521"/>
            <a:ext cx="5280237" cy="3059903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280236" y="1569861"/>
            <a:ext cx="6911763" cy="3059903"/>
          </a:xfrm>
          <a:prstGeom prst="roundRect">
            <a:avLst>
              <a:gd name="adj" fmla="val 0"/>
            </a:avLst>
          </a:prstGeom>
          <a:pattFill prst="pct90">
            <a:fgClr>
              <a:srgbClr val="0069D7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1830" y="2735665"/>
            <a:ext cx="5490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高级语法</a:t>
            </a:r>
            <a:endParaRPr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7890" y="2745962"/>
            <a:ext cx="145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69D7"/>
                </a:solidFill>
                <a:latin typeface="+mn-ea"/>
                <a:ea typeface="+mn-ea"/>
              </a:rPr>
              <a:t>No.5</a:t>
            </a:r>
            <a:endParaRPr lang="zh-CN" altLang="en-US" sz="4000" dirty="0">
              <a:solidFill>
                <a:srgbClr val="0069D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ym typeface="+mn-ea"/>
              </a:rPr>
              <a:t>正则表达式语法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>
          <a:xfrm>
            <a:off x="478172" y="1486722"/>
            <a:ext cx="11104386" cy="4595296"/>
          </a:xfrm>
          <a:prstGeom prst="rect">
            <a:avLst/>
          </a:prstGeom>
        </p:spPr>
        <p:txBody>
          <a:bodyPr>
            <a:normAutofit fontScale="95000"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charset="-122"/>
              </a:rPr>
              <a:t>贪婪与懒惰：</a:t>
            </a:r>
            <a:endParaRPr lang="en-US" altLang="zh-CN" sz="3200" dirty="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endParaRPr lang="en-US" altLang="zh-CN" sz="3200" dirty="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100" dirty="0" smtClean="0">
                <a:solidFill>
                  <a:srgbClr val="FF0000"/>
                </a:solidFill>
                <a:latin typeface="微软雅黑" panose="020B0503020204020204" charset="-122"/>
              </a:rPr>
              <a:t>	       </a:t>
            </a:r>
            <a:r>
              <a:rPr lang="zh-CN" altLang="en-US" sz="2100" dirty="0" smtClean="0">
                <a:solidFill>
                  <a:srgbClr val="FF0000"/>
                </a:solidFill>
                <a:latin typeface="微软雅黑" panose="020B0503020204020204" charset="-122"/>
              </a:rPr>
              <a:t>在使用修饰匹配次数的特殊符号时，有几种表示方法可以使同一个表达式能够匹配不同的次数，比如：</a:t>
            </a:r>
            <a:r>
              <a:rPr lang="en-US" altLang="zh-CN" sz="2100" dirty="0" smtClean="0">
                <a:solidFill>
                  <a:srgbClr val="FF0000"/>
                </a:solidFill>
                <a:latin typeface="微软雅黑" panose="020B0503020204020204" charset="-122"/>
              </a:rPr>
              <a:t>“{</a:t>
            </a:r>
            <a:r>
              <a:rPr lang="en-US" altLang="zh-CN" sz="2100" dirty="0" err="1" smtClean="0">
                <a:solidFill>
                  <a:srgbClr val="FF0000"/>
                </a:solidFill>
                <a:latin typeface="微软雅黑" panose="020B0503020204020204" charset="-122"/>
              </a:rPr>
              <a:t>m,n</a:t>
            </a:r>
            <a:r>
              <a:rPr lang="en-US" altLang="zh-CN" sz="2100" dirty="0" smtClean="0">
                <a:solidFill>
                  <a:srgbClr val="FF0000"/>
                </a:solidFill>
                <a:latin typeface="微软雅黑" panose="020B0503020204020204" charset="-122"/>
              </a:rPr>
              <a:t>}”, “{m,}”, “?”, “*”, “+”</a:t>
            </a:r>
            <a:r>
              <a:rPr lang="zh-CN" altLang="en-US" sz="2100" dirty="0" smtClean="0">
                <a:solidFill>
                  <a:srgbClr val="FF0000"/>
                </a:solidFill>
                <a:latin typeface="微软雅黑" panose="020B0503020204020204" charset="-122"/>
              </a:rPr>
              <a:t>，具体匹配的次数随被匹配的字符串而定。这种重复匹配不定次数的表达式在匹配过程中，总是尽可能多的匹配；</a:t>
            </a:r>
            <a:endParaRPr lang="en-US" altLang="zh-CN" sz="2100" dirty="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100" dirty="0" smtClean="0">
                <a:solidFill>
                  <a:srgbClr val="FF0000"/>
                </a:solidFill>
                <a:latin typeface="微软雅黑" panose="020B0503020204020204" charset="-122"/>
              </a:rPr>
              <a:t>	</a:t>
            </a:r>
            <a:endParaRPr lang="zh-CN" altLang="en-US" sz="2100" dirty="0" smtClean="0">
              <a:solidFill>
                <a:srgbClr val="FF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ym typeface="+mn-ea"/>
              </a:rPr>
              <a:t>正则表达式语法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478172" y="1486722"/>
            <a:ext cx="11325138" cy="4595296"/>
          </a:xfrm>
          <a:prstGeom prst="rect">
            <a:avLst/>
          </a:prstGeom>
        </p:spPr>
        <p:txBody>
          <a:bodyPr>
            <a:normAutofit fontScale="72500" lnSpcReduction="20000"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3200" smtClean="0">
                <a:solidFill>
                  <a:srgbClr val="FF0000"/>
                </a:solidFill>
                <a:latin typeface="微软雅黑" panose="020B0503020204020204" charset="-122"/>
              </a:rPr>
              <a:t>分组：</a:t>
            </a:r>
            <a:endParaRPr lang="zh-CN" altLang="zh-CN" sz="32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en-US" sz="2800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作用：</a:t>
            </a:r>
            <a:r>
              <a:rPr lang="en-US" altLang="zh-CN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1.将某些规律看成是一组，然后进行组级别的重复</a:t>
            </a:r>
            <a:endParaRPr lang="en-US" altLang="zh-CN" sz="180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  2.分组之后，可以通过后向引用简化表达式</a:t>
            </a:r>
            <a:endParaRPr lang="en-US" altLang="zh-CN" sz="180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180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对于IP地址的匹配，简单的可以写为如下形式：</a:t>
            </a:r>
            <a:endParaRPr lang="en-US" altLang="zh-CN" sz="180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180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\d{1,3}.\d{1,3}.\d{1,3}.\d{1,3}</a:t>
            </a:r>
            <a:endParaRPr lang="en-US" altLang="zh-CN" sz="180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180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但仔细观察，我们可以发现一定的规律，可以把.\d{1,3}看成一个整体，也就是把他们看成一组，再把这个组重复3次即可。</a:t>
            </a:r>
            <a:endParaRPr lang="en-US" altLang="zh-CN" sz="180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表达式如下：</a:t>
            </a:r>
            <a:endParaRPr lang="en-US" altLang="zh-CN" sz="180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180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\d{1,3}</a:t>
            </a:r>
            <a:r>
              <a:rPr lang="en-US" altLang="zh-CN" sz="18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(.\d{1,3}){3}</a:t>
            </a:r>
            <a:endParaRPr lang="en-US" altLang="zh-CN" sz="18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18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这样一看，就比较简洁了。</a:t>
            </a:r>
            <a:endParaRPr lang="en-US" altLang="zh-CN" sz="18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等腰三角形 7172"/>
          <p:cNvSpPr>
            <a:spLocks noChangeArrowheads="1"/>
          </p:cNvSpPr>
          <p:nvPr/>
        </p:nvSpPr>
        <p:spPr bwMode="auto">
          <a:xfrm rot="1860000">
            <a:off x="1726750" y="4644708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0" y="1570521"/>
            <a:ext cx="5280237" cy="3059903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280236" y="1569861"/>
            <a:ext cx="6911763" cy="3059903"/>
          </a:xfrm>
          <a:prstGeom prst="roundRect">
            <a:avLst>
              <a:gd name="adj" fmla="val 0"/>
            </a:avLst>
          </a:prstGeom>
          <a:pattFill prst="pct90">
            <a:fgClr>
              <a:srgbClr val="0069D7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1602" y="2776731"/>
            <a:ext cx="279354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简介</a:t>
            </a:r>
            <a:endParaRPr lang="zh-CN" altLang="en-US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7890" y="2745962"/>
            <a:ext cx="145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rgbClr val="0069D7"/>
                </a:solidFill>
                <a:latin typeface="+mn-ea"/>
                <a:ea typeface="+mn-ea"/>
              </a:rPr>
              <a:t>No.1</a:t>
            </a:r>
            <a:endParaRPr lang="zh-CN" altLang="en-US" sz="4000" dirty="0">
              <a:solidFill>
                <a:srgbClr val="0069D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ym typeface="+mn-ea"/>
              </a:rPr>
              <a:t>正则表达式语法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>
          <a:xfrm>
            <a:off x="478172" y="1486722"/>
            <a:ext cx="11325138" cy="4595296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smtClean="0">
                <a:solidFill>
                  <a:srgbClr val="FF0000"/>
                </a:solidFill>
                <a:latin typeface="微软雅黑" panose="020B0503020204020204" charset="-122"/>
              </a:rPr>
              <a:t>后向引用：</a:t>
            </a:r>
            <a:endParaRPr lang="zh-CN" altLang="en-US" sz="32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1800" smtClean="0">
                <a:solidFill>
                  <a:srgbClr val="000000"/>
                </a:solidFill>
                <a:latin typeface="+mn-ea"/>
              </a:rPr>
              <a:t>拿匹配</a:t>
            </a:r>
            <a:r>
              <a:rPr lang="en-US" altLang="zh-CN" sz="1800" smtClean="0">
                <a:solidFill>
                  <a:srgbClr val="000000"/>
                </a:solidFill>
                <a:latin typeface="+mn-ea"/>
              </a:rPr>
              <a:t>&lt;title&gt;xxx&lt;/title&gt;</a:t>
            </a:r>
            <a:r>
              <a:rPr lang="zh-CN" altLang="en-US" sz="1800" smtClean="0">
                <a:solidFill>
                  <a:srgbClr val="000000"/>
                </a:solidFill>
                <a:latin typeface="+mn-ea"/>
              </a:rPr>
              <a:t>标签来说，简单的正则可以这样写：</a:t>
            </a:r>
            <a:endParaRPr lang="zh-CN" altLang="en-US" sz="1800" smtClean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endParaRPr lang="zh-CN" altLang="en-US" sz="1800" smtClean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1800" smtClean="0">
                <a:solidFill>
                  <a:srgbClr val="000000"/>
                </a:solidFill>
                <a:latin typeface="+mn-ea"/>
              </a:rPr>
              <a:t>       </a:t>
            </a:r>
            <a:r>
              <a:rPr lang="en-US" altLang="zh-CN" sz="1800" smtClean="0">
                <a:solidFill>
                  <a:srgbClr val="000000"/>
                </a:solidFill>
                <a:latin typeface="+mn-ea"/>
              </a:rPr>
              <a:t>&lt;title&gt;.*&lt;/title&gt;</a:t>
            </a:r>
            <a:endParaRPr lang="en-US" altLang="zh-CN" sz="1800" smtClean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endParaRPr lang="en-US" altLang="zh-CN" sz="1800" smtClean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1800" smtClean="0">
                <a:solidFill>
                  <a:srgbClr val="000000"/>
                </a:solidFill>
                <a:latin typeface="+mn-ea"/>
              </a:rPr>
              <a:t>       </a:t>
            </a:r>
            <a:r>
              <a:rPr lang="zh-CN" altLang="en-US" sz="1800" smtClean="0">
                <a:solidFill>
                  <a:srgbClr val="000000"/>
                </a:solidFill>
                <a:latin typeface="+mn-ea"/>
              </a:rPr>
              <a:t>可以看出，上边表达式中有两个</a:t>
            </a:r>
            <a:r>
              <a:rPr lang="en-US" altLang="zh-CN" sz="1800" smtClean="0">
                <a:solidFill>
                  <a:srgbClr val="000000"/>
                </a:solidFill>
                <a:latin typeface="+mn-ea"/>
              </a:rPr>
              <a:t>title</a:t>
            </a:r>
            <a:r>
              <a:rPr lang="zh-CN" altLang="en-US" sz="1800" smtClean="0">
                <a:solidFill>
                  <a:srgbClr val="000000"/>
                </a:solidFill>
                <a:latin typeface="+mn-ea"/>
              </a:rPr>
              <a:t>，完全一样，其实可以通过分组简写。表达式如下：</a:t>
            </a:r>
            <a:endParaRPr lang="zh-CN" altLang="en-US" sz="1800" smtClean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endParaRPr lang="zh-CN" altLang="en-US" sz="1800" smtClean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1800" smtClean="0">
                <a:solidFill>
                  <a:srgbClr val="000000"/>
                </a:solidFill>
                <a:latin typeface="+mn-ea"/>
              </a:rPr>
              <a:t>       </a:t>
            </a:r>
            <a:r>
              <a:rPr lang="en-US" altLang="zh-CN" sz="1800" smtClean="0">
                <a:solidFill>
                  <a:srgbClr val="000000"/>
                </a:solidFill>
                <a:latin typeface="+mn-ea"/>
              </a:rPr>
              <a:t>&lt;(title)&gt;.*&lt;/\1&gt;</a:t>
            </a:r>
            <a:endParaRPr lang="en-US" altLang="zh-CN" sz="1800" smtClean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endParaRPr lang="en-US" altLang="zh-CN" sz="1800" smtClean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1800" smtClean="0">
                <a:solidFill>
                  <a:srgbClr val="000000"/>
                </a:solidFill>
                <a:latin typeface="+mn-ea"/>
              </a:rPr>
              <a:t>       </a:t>
            </a:r>
            <a:r>
              <a:rPr lang="zh-CN" altLang="en-US" sz="1800" smtClean="0">
                <a:solidFill>
                  <a:srgbClr val="000000"/>
                </a:solidFill>
                <a:latin typeface="+mn-ea"/>
              </a:rPr>
              <a:t>这个例子实际上就是反向引用的实际应用。对于分组而言，整个表达式永远算作第</a:t>
            </a:r>
            <a:r>
              <a:rPr lang="en-US" altLang="zh-CN" sz="1800" smtClean="0">
                <a:solidFill>
                  <a:srgbClr val="000000"/>
                </a:solidFill>
                <a:latin typeface="+mn-ea"/>
              </a:rPr>
              <a:t>0</a:t>
            </a:r>
            <a:r>
              <a:rPr lang="zh-CN" altLang="en-US" sz="1800" smtClean="0">
                <a:solidFill>
                  <a:srgbClr val="000000"/>
                </a:solidFill>
                <a:latin typeface="+mn-ea"/>
              </a:rPr>
              <a:t>组，在本例中，第</a:t>
            </a:r>
            <a:r>
              <a:rPr lang="en-US" altLang="zh-CN" sz="1800" smtClean="0">
                <a:solidFill>
                  <a:srgbClr val="000000"/>
                </a:solidFill>
                <a:latin typeface="+mn-ea"/>
              </a:rPr>
              <a:t>0</a:t>
            </a:r>
            <a:r>
              <a:rPr lang="zh-CN" altLang="en-US" sz="1800" smtClean="0">
                <a:solidFill>
                  <a:srgbClr val="000000"/>
                </a:solidFill>
                <a:latin typeface="+mn-ea"/>
              </a:rPr>
              <a:t>组是</a:t>
            </a:r>
            <a:r>
              <a:rPr lang="en-US" altLang="zh-CN" sz="1800" smtClean="0">
                <a:solidFill>
                  <a:srgbClr val="000000"/>
                </a:solidFill>
                <a:latin typeface="+mn-ea"/>
              </a:rPr>
              <a:t>&lt;(title)&gt;.*&lt;/\1&gt;</a:t>
            </a:r>
            <a:r>
              <a:rPr lang="zh-CN" altLang="en-US" sz="1800" smtClean="0">
                <a:solidFill>
                  <a:srgbClr val="000000"/>
                </a:solidFill>
                <a:latin typeface="+mn-ea"/>
              </a:rPr>
              <a:t>，然后从左到右，依次为分组编号，因此，</a:t>
            </a:r>
            <a:r>
              <a:rPr lang="en-US" altLang="zh-CN" sz="1800" smtClean="0">
                <a:solidFill>
                  <a:srgbClr val="000000"/>
                </a:solidFill>
                <a:latin typeface="+mn-ea"/>
              </a:rPr>
              <a:t>(title)</a:t>
            </a:r>
            <a:r>
              <a:rPr lang="zh-CN" altLang="en-US" sz="1800" smtClean="0">
                <a:solidFill>
                  <a:srgbClr val="000000"/>
                </a:solidFill>
                <a:latin typeface="+mn-ea"/>
              </a:rPr>
              <a:t>是第</a:t>
            </a:r>
            <a:r>
              <a:rPr lang="en-US" altLang="zh-CN" sz="1800" smtClean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1800" smtClean="0">
                <a:solidFill>
                  <a:srgbClr val="000000"/>
                </a:solidFill>
                <a:latin typeface="+mn-ea"/>
              </a:rPr>
              <a:t>组。</a:t>
            </a:r>
            <a:endParaRPr lang="zh-CN" altLang="en-US" sz="1800" smtClean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endParaRPr lang="zh-CN" altLang="en-US" sz="1800" smtClean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1800" smtClean="0">
                <a:solidFill>
                  <a:srgbClr val="000000"/>
                </a:solidFill>
                <a:latin typeface="+mn-ea"/>
              </a:rPr>
              <a:t>       用</a:t>
            </a:r>
            <a:r>
              <a:rPr lang="en-US" altLang="zh-CN" sz="1800" smtClean="0">
                <a:solidFill>
                  <a:srgbClr val="000000"/>
                </a:solidFill>
                <a:latin typeface="+mn-ea"/>
              </a:rPr>
              <a:t>\1</a:t>
            </a:r>
            <a:r>
              <a:rPr lang="zh-CN" altLang="en-US" sz="1800" smtClean="0">
                <a:solidFill>
                  <a:srgbClr val="000000"/>
                </a:solidFill>
                <a:latin typeface="+mn-ea"/>
              </a:rPr>
              <a:t>这种语法，可以</a:t>
            </a:r>
            <a:r>
              <a:rPr lang="zh-CN" altLang="en-US" sz="1800" smtClean="0">
                <a:solidFill>
                  <a:srgbClr val="FF0000"/>
                </a:solidFill>
                <a:latin typeface="+mn-ea"/>
              </a:rPr>
              <a:t>引用某组的文本内容</a:t>
            </a:r>
            <a:r>
              <a:rPr lang="zh-CN" altLang="en-US" sz="1800" smtClean="0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 sz="1800" smtClean="0">
                <a:solidFill>
                  <a:srgbClr val="000000"/>
                </a:solidFill>
                <a:latin typeface="+mn-ea"/>
              </a:rPr>
              <a:t>\1</a:t>
            </a:r>
            <a:r>
              <a:rPr lang="zh-CN" altLang="en-US" sz="1800" smtClean="0">
                <a:solidFill>
                  <a:srgbClr val="000000"/>
                </a:solidFill>
                <a:latin typeface="+mn-ea"/>
              </a:rPr>
              <a:t>当然就是引用第</a:t>
            </a:r>
            <a:r>
              <a:rPr lang="en-US" altLang="zh-CN" sz="1800" smtClean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1800" smtClean="0">
                <a:solidFill>
                  <a:srgbClr val="000000"/>
                </a:solidFill>
                <a:latin typeface="+mn-ea"/>
              </a:rPr>
              <a:t>组的文本内容了，这样一来，就可以简化正则表达式，只写一次</a:t>
            </a:r>
            <a:r>
              <a:rPr lang="en-US" altLang="zh-CN" sz="1800" smtClean="0">
                <a:solidFill>
                  <a:srgbClr val="000000"/>
                </a:solidFill>
                <a:latin typeface="+mn-ea"/>
              </a:rPr>
              <a:t>title</a:t>
            </a:r>
            <a:r>
              <a:rPr lang="zh-CN" altLang="en-US" sz="1800" smtClean="0">
                <a:solidFill>
                  <a:srgbClr val="000000"/>
                </a:solidFill>
                <a:latin typeface="+mn-ea"/>
              </a:rPr>
              <a:t>，把它放在组里，然后在后边引用即可。</a:t>
            </a:r>
            <a:endParaRPr lang="zh-CN" altLang="en-US" sz="1800" dirty="0" smtClean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ym typeface="+mn-ea"/>
              </a:rPr>
              <a:t>正则表达式语法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" name="内容占位符 2"/>
          <p:cNvSpPr txBox="1"/>
          <p:nvPr/>
        </p:nvSpPr>
        <p:spPr>
          <a:xfrm>
            <a:off x="478172" y="1486722"/>
            <a:ext cx="11325138" cy="4595296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charset="-122"/>
              </a:rPr>
              <a:t>断言：</a:t>
            </a:r>
            <a:endParaRPr lang="zh-CN" altLang="en-US" sz="3200" dirty="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endParaRPr lang="zh-CN" altLang="en-US" sz="1800" dirty="0" smtClean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所谓断言，就是指明某个字符串前边或者后边，将会出现满足某种规律的字符串。</a:t>
            </a:r>
            <a:endParaRPr lang="zh-CN" altLang="en-US" sz="18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endParaRPr lang="zh-CN" altLang="en-US" sz="1800" dirty="0" smtClean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00"/>
                </a:solidFill>
                <a:latin typeface="+mn-ea"/>
              </a:rPr>
              <a:t>       </a:t>
            </a:r>
            <a:endParaRPr lang="zh-CN" altLang="en-US" sz="1800" dirty="0" smtClean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00"/>
                </a:solidFill>
                <a:latin typeface="+mn-ea"/>
              </a:rPr>
              <a:t>就拿</a:t>
            </a:r>
            <a:r>
              <a:rPr lang="en-US" altLang="zh-CN" sz="1800" dirty="0" smtClean="0">
                <a:solidFill>
                  <a:srgbClr val="000000"/>
                </a:solidFill>
                <a:latin typeface="+mn-ea"/>
              </a:rPr>
              <a:t>&lt;title&gt;xxx&lt;/title&gt;</a:t>
            </a:r>
            <a:r>
              <a:rPr lang="zh-CN" altLang="en-US" sz="1800" dirty="0" smtClean="0">
                <a:solidFill>
                  <a:srgbClr val="000000"/>
                </a:solidFill>
                <a:latin typeface="+mn-ea"/>
              </a:rPr>
              <a:t>我们想要的是</a:t>
            </a:r>
            <a:r>
              <a:rPr lang="en-US" altLang="zh-CN" sz="1800" dirty="0" smtClean="0">
                <a:solidFill>
                  <a:srgbClr val="000000"/>
                </a:solidFill>
                <a:latin typeface="+mn-ea"/>
              </a:rPr>
              <a:t>xxx</a:t>
            </a:r>
            <a:r>
              <a:rPr lang="zh-CN" altLang="en-US" sz="1800" dirty="0" smtClean="0">
                <a:solidFill>
                  <a:srgbClr val="000000"/>
                </a:solidFill>
                <a:latin typeface="+mn-ea"/>
              </a:rPr>
              <a:t>，它没有规律，但是它前边肯定会有</a:t>
            </a:r>
            <a:r>
              <a:rPr lang="en-US" altLang="zh-CN" sz="1800" dirty="0" smtClean="0">
                <a:solidFill>
                  <a:srgbClr val="000000"/>
                </a:solidFill>
                <a:latin typeface="+mn-ea"/>
              </a:rPr>
              <a:t>&lt;title&gt;</a:t>
            </a:r>
            <a:r>
              <a:rPr lang="zh-CN" altLang="en-US" sz="1800" dirty="0" smtClean="0">
                <a:solidFill>
                  <a:srgbClr val="000000"/>
                </a:solidFill>
                <a:latin typeface="+mn-ea"/>
              </a:rPr>
              <a:t>，后边肯定会有</a:t>
            </a:r>
            <a:r>
              <a:rPr lang="en-US" altLang="zh-CN" sz="1800" dirty="0" smtClean="0">
                <a:solidFill>
                  <a:srgbClr val="000000"/>
                </a:solidFill>
                <a:latin typeface="+mn-ea"/>
              </a:rPr>
              <a:t>&lt;/title&gt;</a:t>
            </a:r>
            <a:r>
              <a:rPr lang="zh-CN" altLang="en-US" sz="1800" dirty="0" smtClean="0">
                <a:solidFill>
                  <a:srgbClr val="000000"/>
                </a:solidFill>
                <a:latin typeface="+mn-ea"/>
              </a:rPr>
              <a:t>，这就足够了。</a:t>
            </a:r>
            <a:endParaRPr lang="zh-CN" altLang="en-US" sz="1800" dirty="0" smtClean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endParaRPr lang="zh-CN" altLang="en-US" sz="1800" dirty="0" smtClean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00"/>
                </a:solidFill>
                <a:latin typeface="+mn-ea"/>
              </a:rPr>
              <a:t>       想指定</a:t>
            </a:r>
            <a:r>
              <a:rPr lang="en-US" altLang="zh-CN" sz="1800" dirty="0" smtClean="0">
                <a:solidFill>
                  <a:srgbClr val="000000"/>
                </a:solidFill>
                <a:latin typeface="+mn-ea"/>
              </a:rPr>
              <a:t>xxx</a:t>
            </a:r>
            <a:r>
              <a:rPr lang="zh-CN" altLang="en-US" sz="1800" dirty="0" smtClean="0">
                <a:solidFill>
                  <a:srgbClr val="000000"/>
                </a:solidFill>
                <a:latin typeface="+mn-ea"/>
              </a:rPr>
              <a:t>前肯定会出现</a:t>
            </a:r>
            <a:r>
              <a:rPr lang="en-US" altLang="zh-CN" sz="1800" dirty="0" smtClean="0">
                <a:solidFill>
                  <a:srgbClr val="000000"/>
                </a:solidFill>
                <a:latin typeface="+mn-ea"/>
              </a:rPr>
              <a:t>&lt;title&gt;</a:t>
            </a:r>
            <a:r>
              <a:rPr lang="zh-CN" altLang="en-US" sz="1800" dirty="0" smtClean="0">
                <a:solidFill>
                  <a:srgbClr val="000000"/>
                </a:solidFill>
                <a:latin typeface="+mn-ea"/>
              </a:rPr>
              <a:t>，就用正后发断言，表达式：</a:t>
            </a:r>
            <a:r>
              <a:rPr lang="en-US" altLang="zh-CN" sz="1800" dirty="0" smtClean="0">
                <a:solidFill>
                  <a:srgbClr val="000000"/>
                </a:solidFill>
                <a:latin typeface="+mn-ea"/>
              </a:rPr>
              <a:t>(?&lt;=&lt;title&gt;).*  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+mn-ea"/>
              </a:rPr>
              <a:t>js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不支持后发断言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8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endParaRPr lang="zh-CN" altLang="en-US" sz="1800" dirty="0" smtClean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00"/>
                </a:solidFill>
                <a:latin typeface="+mn-ea"/>
              </a:rPr>
              <a:t>       向指定</a:t>
            </a:r>
            <a:r>
              <a:rPr lang="en-US" altLang="zh-CN" sz="1800" dirty="0" smtClean="0">
                <a:solidFill>
                  <a:srgbClr val="000000"/>
                </a:solidFill>
                <a:latin typeface="+mn-ea"/>
              </a:rPr>
              <a:t>xxx</a:t>
            </a:r>
            <a:r>
              <a:rPr lang="zh-CN" altLang="en-US" sz="1800" dirty="0" smtClean="0">
                <a:solidFill>
                  <a:srgbClr val="000000"/>
                </a:solidFill>
                <a:latin typeface="+mn-ea"/>
              </a:rPr>
              <a:t>后边肯定会出现</a:t>
            </a:r>
            <a:r>
              <a:rPr lang="en-US" altLang="zh-CN" sz="1800" dirty="0" smtClean="0">
                <a:solidFill>
                  <a:srgbClr val="000000"/>
                </a:solidFill>
                <a:latin typeface="+mn-ea"/>
              </a:rPr>
              <a:t>&lt;/title&gt;</a:t>
            </a:r>
            <a:r>
              <a:rPr lang="zh-CN" altLang="en-US" sz="1800" dirty="0" smtClean="0">
                <a:solidFill>
                  <a:srgbClr val="000000"/>
                </a:solidFill>
                <a:latin typeface="+mn-ea"/>
              </a:rPr>
              <a:t>，就用正先行断言，表达式：</a:t>
            </a:r>
            <a:r>
              <a:rPr lang="en-US" altLang="zh-CN" sz="1800" dirty="0" smtClean="0">
                <a:solidFill>
                  <a:srgbClr val="000000"/>
                </a:solidFill>
                <a:latin typeface="+mn-ea"/>
              </a:rPr>
              <a:t>.*(?=&lt;/title&gt;)</a:t>
            </a:r>
            <a:endParaRPr lang="en-US" altLang="zh-CN" sz="1800" dirty="0" smtClean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endParaRPr lang="en-US" altLang="zh-CN" sz="1800" dirty="0" smtClean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000000"/>
                </a:solidFill>
                <a:latin typeface="+mn-ea"/>
              </a:rPr>
              <a:t>       </a:t>
            </a:r>
            <a:r>
              <a:rPr lang="zh-CN" altLang="en-US" sz="1800" dirty="0" smtClean="0">
                <a:solidFill>
                  <a:srgbClr val="000000"/>
                </a:solidFill>
                <a:latin typeface="+mn-ea"/>
              </a:rPr>
              <a:t>两个加在一起，就是</a:t>
            </a:r>
            <a:r>
              <a:rPr lang="en-US" altLang="zh-CN" sz="1800" dirty="0" smtClean="0">
                <a:solidFill>
                  <a:srgbClr val="000000"/>
                </a:solidFill>
                <a:latin typeface="+mn-ea"/>
              </a:rPr>
              <a:t>(?&lt;=&lt;title&gt;).*(?=&lt;/title&gt;)</a:t>
            </a:r>
            <a:endParaRPr lang="en-US" altLang="zh-CN" sz="1800" dirty="0" smtClean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endParaRPr lang="en-US" altLang="zh-CN" sz="1800" dirty="0" smtClean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000000"/>
                </a:solidFill>
                <a:latin typeface="+mn-ea"/>
              </a:rPr>
              <a:t>       </a:t>
            </a:r>
            <a:r>
              <a:rPr lang="zh-CN" altLang="en-US" sz="1800" dirty="0" smtClean="0">
                <a:solidFill>
                  <a:srgbClr val="000000"/>
                </a:solidFill>
                <a:latin typeface="+mn-ea"/>
              </a:rPr>
              <a:t>这样就能匹配到</a:t>
            </a:r>
            <a:r>
              <a:rPr lang="en-US" altLang="zh-CN" sz="1800" dirty="0" smtClean="0">
                <a:solidFill>
                  <a:srgbClr val="000000"/>
                </a:solidFill>
                <a:latin typeface="+mn-ea"/>
              </a:rPr>
              <a:t>xxx</a:t>
            </a:r>
            <a:r>
              <a:rPr lang="zh-CN" altLang="en-US" sz="1800" dirty="0" smtClean="0">
                <a:solidFill>
                  <a:srgbClr val="000000"/>
                </a:solidFill>
                <a:latin typeface="+mn-ea"/>
              </a:rPr>
              <a:t>。</a:t>
            </a:r>
            <a:endParaRPr lang="zh-CN" altLang="en-US" sz="1800" dirty="0" smtClean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本节内容</a:t>
            </a:r>
            <a:endParaRPr lang="zh-CN" altLang="en-US"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0750" y="2084070"/>
            <a:ext cx="10359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ea"/>
                <a:ea typeface="+mj-ea"/>
              </a:rPr>
              <a:t>1.</a:t>
            </a:r>
            <a:r>
              <a:rPr lang="zh-CN" altLang="en-US" sz="2400" dirty="0" smtClean="0">
                <a:latin typeface="+mj-ea"/>
                <a:ea typeface="+mj-ea"/>
              </a:rPr>
              <a:t>正则表达式方法</a:t>
            </a:r>
            <a:endParaRPr lang="zh-CN" altLang="en-US" sz="2400" dirty="0">
              <a:latin typeface="+mj-ea"/>
              <a:ea typeface="+mj-ea"/>
            </a:endParaRPr>
          </a:p>
          <a:p>
            <a:endParaRPr lang="zh-CN" altLang="en-US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2.</a:t>
            </a:r>
            <a:r>
              <a:rPr lang="zh-CN" altLang="en-US" sz="2400" dirty="0" smtClean="0">
                <a:latin typeface="+mj-ea"/>
                <a:ea typeface="+mj-ea"/>
              </a:rPr>
              <a:t>字符串方法在正则中的使用</a:t>
            </a:r>
            <a:endParaRPr lang="zh-CN" altLang="en-US" sz="2400" dirty="0">
              <a:latin typeface="+mj-ea"/>
              <a:ea typeface="+mj-ea"/>
            </a:endParaRPr>
          </a:p>
          <a:p>
            <a:endParaRPr lang="zh-CN" altLang="en-US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3.</a:t>
            </a:r>
            <a:r>
              <a:rPr lang="zh-CN" altLang="en-US" sz="2400" dirty="0" smtClean="0">
                <a:latin typeface="+mj-ea"/>
                <a:ea typeface="+mj-ea"/>
              </a:rPr>
              <a:t>正则表达式基础语法</a:t>
            </a:r>
            <a:endParaRPr lang="zh-CN" altLang="en-US" sz="2400" dirty="0">
              <a:latin typeface="+mj-ea"/>
              <a:ea typeface="+mj-ea"/>
            </a:endParaRPr>
          </a:p>
          <a:p>
            <a:endParaRPr lang="zh-CN" altLang="en-US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4.</a:t>
            </a:r>
            <a:r>
              <a:rPr lang="zh-CN" altLang="en-US" sz="2400" dirty="0" smtClean="0">
                <a:latin typeface="+mj-ea"/>
                <a:ea typeface="+mj-ea"/>
              </a:rPr>
              <a:t>贪婪模式</a:t>
            </a:r>
            <a:endParaRPr lang="zh-CN" altLang="en-US" sz="2400" dirty="0">
              <a:latin typeface="+mj-ea"/>
              <a:ea typeface="+mj-ea"/>
            </a:endParaRPr>
          </a:p>
          <a:p>
            <a:endParaRPr lang="zh-CN" altLang="en-US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5.</a:t>
            </a:r>
            <a:r>
              <a:rPr lang="zh-CN" altLang="en-US" sz="2400" dirty="0" smtClean="0">
                <a:latin typeface="+mj-ea"/>
                <a:ea typeface="+mj-ea"/>
              </a:rPr>
              <a:t>引用及断言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24577"/>
          <p:cNvSpPr>
            <a:spLocks noChangeArrowheads="1"/>
          </p:cNvSpPr>
          <p:nvPr/>
        </p:nvSpPr>
        <p:spPr bwMode="auto">
          <a:xfrm>
            <a:off x="7016511" y="3422652"/>
            <a:ext cx="966535" cy="655467"/>
          </a:xfrm>
          <a:prstGeom prst="rect">
            <a:avLst/>
          </a:prstGeom>
          <a:pattFill prst="pct5">
            <a:fgClr>
              <a:srgbClr val="0066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38" name="椭圆 24578"/>
          <p:cNvSpPr>
            <a:spLocks noChangeArrowheads="1"/>
          </p:cNvSpPr>
          <p:nvPr/>
        </p:nvSpPr>
        <p:spPr bwMode="auto">
          <a:xfrm>
            <a:off x="296786" y="2327562"/>
            <a:ext cx="625312" cy="625312"/>
          </a:xfrm>
          <a:prstGeom prst="ellipse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39" name="矩形 24579" descr="背景"/>
          <p:cNvSpPr>
            <a:spLocks noGrp="1" noChangeArrowheads="1"/>
          </p:cNvSpPr>
          <p:nvPr/>
        </p:nvSpPr>
        <p:spPr bwMode="auto">
          <a:xfrm>
            <a:off x="609441" y="2757663"/>
            <a:ext cx="10973117" cy="763388"/>
          </a:xfrm>
          <a:prstGeom prst="rect">
            <a:avLst/>
          </a:prstGeom>
          <a:blipFill dpi="0" rotWithShape="0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14" tIns="25707" rIns="51414" bIns="25707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2800" b="1">
                <a:solidFill>
                  <a:schemeClr val="bg1"/>
                </a:solidFill>
              </a:rPr>
              <a:t>Thank you for watching !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14340" name="图片 24580" descr="LOGO竖版-拷贝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476" y="1883178"/>
            <a:ext cx="936381" cy="80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等腰三角形 24581"/>
          <p:cNvSpPr>
            <a:spLocks noChangeArrowheads="1"/>
          </p:cNvSpPr>
          <p:nvPr/>
        </p:nvSpPr>
        <p:spPr bwMode="auto">
          <a:xfrm rot="1860000">
            <a:off x="10744577" y="1756211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2" name="矩形 24582"/>
          <p:cNvSpPr>
            <a:spLocks noGrp="1" noChangeArrowheads="1"/>
          </p:cNvSpPr>
          <p:nvPr/>
        </p:nvSpPr>
        <p:spPr bwMode="auto">
          <a:xfrm>
            <a:off x="4218476" y="4078119"/>
            <a:ext cx="4818395" cy="51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151" tIns="25393" rIns="50151" bIns="25393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lang="zh-CN" altLang="en-US">
                <a:solidFill>
                  <a:schemeClr val="bg1"/>
                </a:solidFill>
              </a:rPr>
              <a:t>主讲人：金静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609600" indent="-6096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作用：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09600" indent="-6096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正则表达式是描述字符模式的对象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09600" indent="-609600" eaLnBrk="1" hangingPunct="1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正则表达式用于对字符串模式匹配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及检索替换，是对字符串执行模式匹配的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强</a:t>
            </a:r>
            <a:endParaRPr lang="en-US" altLang="zh-CN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09600" indent="-6096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大工具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862648" y="386080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等腰三角形 7172"/>
          <p:cNvSpPr>
            <a:spLocks noChangeArrowheads="1"/>
          </p:cNvSpPr>
          <p:nvPr/>
        </p:nvSpPr>
        <p:spPr bwMode="auto">
          <a:xfrm rot="1860000">
            <a:off x="1726750" y="4644708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0" y="1570521"/>
            <a:ext cx="5280237" cy="3059903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280236" y="1569861"/>
            <a:ext cx="6911763" cy="3059903"/>
          </a:xfrm>
          <a:prstGeom prst="roundRect">
            <a:avLst>
              <a:gd name="adj" fmla="val 0"/>
            </a:avLst>
          </a:prstGeom>
          <a:pattFill prst="pct90">
            <a:fgClr>
              <a:srgbClr val="0069D7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1830" y="2776855"/>
            <a:ext cx="6160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n-ea"/>
                <a:ea typeface="+mn-ea"/>
              </a:rPr>
              <a:t>正则表达式（</a:t>
            </a:r>
            <a:r>
              <a:rPr lang="en-US" altLang="zh-CN" sz="3600" b="1" dirty="0" err="1">
                <a:solidFill>
                  <a:schemeClr val="bg1"/>
                </a:solidFill>
                <a:latin typeface="+mn-ea"/>
                <a:ea typeface="+mn-ea"/>
              </a:rPr>
              <a:t>RegExp</a:t>
            </a:r>
            <a:r>
              <a:rPr lang="en-US" altLang="zh-CN" sz="3600" b="1" dirty="0">
                <a:solidFill>
                  <a:schemeClr val="bg1"/>
                </a:solidFill>
                <a:latin typeface="+mn-ea"/>
                <a:ea typeface="+mn-ea"/>
              </a:rPr>
              <a:t> </a:t>
            </a:r>
            <a:r>
              <a:rPr lang="zh-CN" altLang="en-US" sz="3600" b="1" dirty="0">
                <a:solidFill>
                  <a:schemeClr val="bg1"/>
                </a:solidFill>
                <a:latin typeface="+mn-ea"/>
                <a:ea typeface="+mn-ea"/>
              </a:rPr>
              <a:t>对象）</a:t>
            </a:r>
            <a:endParaRPr lang="zh-CN" altLang="en-US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7890" y="2745962"/>
            <a:ext cx="145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rgbClr val="0069D7"/>
                </a:solidFill>
                <a:latin typeface="+mn-ea"/>
                <a:ea typeface="+mn-ea"/>
              </a:rPr>
              <a:t>No.2</a:t>
            </a:r>
            <a:endParaRPr lang="zh-CN" altLang="en-US" sz="4000" dirty="0">
              <a:solidFill>
                <a:srgbClr val="0069D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正则表达式（</a:t>
            </a:r>
            <a:r>
              <a:rPr lang="en-US" altLang="zh-CN" dirty="0" err="1">
                <a:sym typeface="+mn-ea"/>
              </a:rPr>
              <a:t>RegExp</a:t>
            </a:r>
            <a:r>
              <a:rPr lang="en-US" altLang="zh-CN" dirty="0">
                <a:sym typeface="+mn-ea"/>
              </a:rPr>
              <a:t> </a:t>
            </a:r>
            <a:r>
              <a:rPr lang="zh-CN" altLang="en-US" dirty="0">
                <a:sym typeface="+mn-ea"/>
              </a:rPr>
              <a:t>对象）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634845" y="1872616"/>
            <a:ext cx="11325138" cy="35886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endParaRPr lang="zh-CN" altLang="en-US" b="1" dirty="0" smtClean="0"/>
          </a:p>
          <a:p>
            <a:pPr marL="0" indent="0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patt</a:t>
            </a:r>
            <a:r>
              <a:rPr lang="en-US" altLang="zh-CN" dirty="0" smtClean="0"/>
              <a:t>=new </a:t>
            </a:r>
            <a:r>
              <a:rPr lang="en-US" altLang="zh-CN" dirty="0" err="1" smtClean="0"/>
              <a:t>RegExp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pattern,modifiers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zh-CN" altLang="en-US" dirty="0" smtClean="0">
                <a:solidFill>
                  <a:schemeClr val="tx1"/>
                </a:solidFill>
              </a:rPr>
              <a:t>或者更简单的方式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patt</a:t>
            </a:r>
            <a:r>
              <a:rPr lang="en-US" altLang="zh-CN" dirty="0" smtClean="0"/>
              <a:t>=/pattern/modifiers;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/>
            <a:r>
              <a:rPr lang="en-US" altLang="zh-CN" sz="1900" dirty="0" smtClean="0"/>
              <a:t>pattern</a:t>
            </a:r>
            <a:r>
              <a:rPr lang="zh-CN" altLang="en-US" sz="1900" dirty="0" smtClean="0"/>
              <a:t>（模式） 描述了表达式的模式</a:t>
            </a:r>
            <a:endParaRPr lang="zh-CN" altLang="en-US" sz="1900" dirty="0" smtClean="0"/>
          </a:p>
          <a:p>
            <a:pPr marL="0" indent="0"/>
            <a:r>
              <a:rPr lang="en-US" altLang="zh-CN" sz="1900" dirty="0" smtClean="0"/>
              <a:t>modifiers(</a:t>
            </a:r>
            <a:r>
              <a:rPr lang="zh-CN" altLang="en-US" sz="1900" dirty="0" smtClean="0"/>
              <a:t>修饰符</a:t>
            </a:r>
            <a:r>
              <a:rPr lang="en-US" altLang="zh-CN" sz="1900" dirty="0" smtClean="0"/>
              <a:t>) </a:t>
            </a:r>
            <a:r>
              <a:rPr lang="zh-CN" altLang="en-US" sz="1900" dirty="0" smtClean="0"/>
              <a:t>用于指定全局匹配（</a:t>
            </a:r>
            <a:r>
              <a:rPr lang="en-US" altLang="zh-CN" sz="1900" dirty="0" smtClean="0"/>
              <a:t>g</a:t>
            </a:r>
            <a:r>
              <a:rPr lang="zh-CN" altLang="en-US" sz="1900" dirty="0" smtClean="0"/>
              <a:t>）、不区分大小写的匹配（</a:t>
            </a:r>
            <a:r>
              <a:rPr lang="en-US" altLang="zh-CN" sz="1900" dirty="0" err="1" smtClean="0"/>
              <a:t>i</a:t>
            </a:r>
            <a:r>
              <a:rPr lang="zh-CN" altLang="en-US" sz="1900" dirty="0" smtClean="0"/>
              <a:t>）；</a:t>
            </a:r>
            <a:endParaRPr lang="zh-CN" alt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正则表达式（</a:t>
            </a:r>
            <a:r>
              <a:rPr lang="en-US" altLang="zh-CN" dirty="0" err="1"/>
              <a:t>RegExp</a:t>
            </a:r>
            <a:r>
              <a:rPr lang="en-US" altLang="zh-CN" dirty="0"/>
              <a:t> </a:t>
            </a:r>
            <a:r>
              <a:rPr lang="zh-CN" altLang="en-US" dirty="0"/>
              <a:t>对象）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86561" y="1872616"/>
            <a:ext cx="11325138" cy="3588618"/>
          </a:xfrm>
          <a:prstGeom prst="rect">
            <a:avLst/>
          </a:prstGeom>
        </p:spPr>
        <p:txBody>
          <a:bodyPr>
            <a:normAutofit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/>
              <a:t>方法：</a:t>
            </a:r>
            <a:endParaRPr lang="en-US" altLang="zh-CN" b="1" smtClean="0"/>
          </a:p>
          <a:p>
            <a:r>
              <a:rPr lang="en-US" altLang="zh-CN" smtClean="0"/>
              <a:t>1.test()</a:t>
            </a:r>
            <a:r>
              <a:rPr lang="zh-CN" altLang="en-US" smtClean="0"/>
              <a:t>方法搜索字符串指定的值，根据结果返回真或假。</a:t>
            </a:r>
            <a:endParaRPr lang="en-US" altLang="zh-CN" smtClean="0"/>
          </a:p>
          <a:p>
            <a:endParaRPr lang="en-US" altLang="zh-CN" b="1" smtClean="0"/>
          </a:p>
          <a:p>
            <a:r>
              <a:rPr lang="en-US" altLang="zh-CN" b="1" smtClean="0"/>
              <a:t>	</a:t>
            </a:r>
            <a:r>
              <a:rPr lang="zh-CN" altLang="en-US" b="1" smtClean="0"/>
              <a:t>语法：</a:t>
            </a:r>
            <a:endParaRPr lang="en-US" altLang="zh-CN" b="1" smtClean="0"/>
          </a:p>
          <a:p>
            <a:r>
              <a:rPr lang="en-US" altLang="zh-CN" b="1" smtClean="0"/>
              <a:t>		var str=“hello,world”;</a:t>
            </a:r>
            <a:endParaRPr lang="en-US" altLang="zh-CN" b="1" smtClean="0"/>
          </a:p>
          <a:p>
            <a:r>
              <a:rPr lang="en-US" altLang="zh-CN" b="1" smtClean="0"/>
              <a:t>		var patt=/e/g;</a:t>
            </a:r>
            <a:endParaRPr lang="en-US" altLang="zh-CN" b="1" smtClean="0"/>
          </a:p>
          <a:p>
            <a:r>
              <a:rPr lang="en-US" altLang="zh-CN" b="1" smtClean="0"/>
              <a:t>		alert(patt.test(str)); 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</a:rPr>
              <a:t>// true</a:t>
            </a:r>
            <a:endParaRPr lang="zh-CN" altLang="en-US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正则表达式（</a:t>
            </a:r>
            <a:r>
              <a:rPr lang="en-US" altLang="zh-CN" dirty="0" err="1"/>
              <a:t>RegExp</a:t>
            </a:r>
            <a:r>
              <a:rPr lang="en-US" altLang="zh-CN" dirty="0"/>
              <a:t> </a:t>
            </a:r>
            <a:r>
              <a:rPr lang="zh-CN" altLang="en-US" dirty="0"/>
              <a:t>对象）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486561" y="1872616"/>
            <a:ext cx="11325138" cy="3588618"/>
          </a:xfrm>
          <a:prstGeom prst="rect">
            <a:avLst/>
          </a:prstGeom>
        </p:spPr>
        <p:txBody>
          <a:bodyPr>
            <a:normAutofit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/>
              <a:t>方法：</a:t>
            </a:r>
            <a:endParaRPr lang="en-US" altLang="zh-CN" b="1" smtClean="0"/>
          </a:p>
          <a:p>
            <a:r>
              <a:rPr lang="en-US" altLang="zh-CN" smtClean="0"/>
              <a:t>2.exec() </a:t>
            </a:r>
            <a:r>
              <a:rPr lang="zh-CN" altLang="en-US" smtClean="0"/>
              <a:t>方法检索字符串中的指定值。返回值是被找到的值。如果没有发现匹配，</a:t>
            </a:r>
            <a:endParaRPr lang="en-US" altLang="zh-CN" smtClean="0"/>
          </a:p>
          <a:p>
            <a:r>
              <a:rPr lang="zh-CN" altLang="en-US" smtClean="0"/>
              <a:t>   则返回 </a:t>
            </a:r>
            <a:r>
              <a:rPr lang="en-US" altLang="zh-CN" smtClean="0"/>
              <a:t>null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b="1" smtClean="0"/>
          </a:p>
          <a:p>
            <a:r>
              <a:rPr lang="en-US" altLang="zh-CN" b="1" smtClean="0"/>
              <a:t>	</a:t>
            </a:r>
            <a:r>
              <a:rPr lang="zh-CN" altLang="en-US" b="1" smtClean="0"/>
              <a:t>语法：</a:t>
            </a:r>
            <a:endParaRPr lang="en-US" altLang="zh-CN" b="1" smtClean="0"/>
          </a:p>
          <a:p>
            <a:r>
              <a:rPr lang="en-US" altLang="zh-CN" b="1" smtClean="0"/>
              <a:t>		var str=“hello,world”;</a:t>
            </a:r>
            <a:endParaRPr lang="en-US" altLang="zh-CN" b="1" smtClean="0"/>
          </a:p>
          <a:p>
            <a:r>
              <a:rPr lang="en-US" altLang="zh-CN" b="1" smtClean="0"/>
              <a:t>		var patt=/e/i;</a:t>
            </a:r>
            <a:endParaRPr lang="en-US" altLang="zh-CN" b="1" smtClean="0"/>
          </a:p>
          <a:p>
            <a:r>
              <a:rPr lang="en-US" altLang="zh-CN" b="1" smtClean="0"/>
              <a:t>		alert(patt.exec(str));    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</a:rPr>
              <a:t>// e</a:t>
            </a:r>
            <a:endParaRPr lang="zh-CN" altLang="en-US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等腰三角形 7172"/>
          <p:cNvSpPr>
            <a:spLocks noChangeArrowheads="1"/>
          </p:cNvSpPr>
          <p:nvPr/>
        </p:nvSpPr>
        <p:spPr bwMode="auto">
          <a:xfrm rot="1860000">
            <a:off x="1726750" y="4644708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0" y="1570521"/>
            <a:ext cx="5280237" cy="3059903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280236" y="1569861"/>
            <a:ext cx="6911763" cy="3059903"/>
          </a:xfrm>
          <a:prstGeom prst="roundRect">
            <a:avLst>
              <a:gd name="adj" fmla="val 0"/>
            </a:avLst>
          </a:prstGeom>
          <a:pattFill prst="pct90">
            <a:fgClr>
              <a:srgbClr val="0069D7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1830" y="2603857"/>
            <a:ext cx="5490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n-ea"/>
                <a:ea typeface="+mn-ea"/>
              </a:rPr>
              <a:t>支持正则表达式的 </a:t>
            </a:r>
            <a:r>
              <a:rPr lang="en-US" sz="3600" b="1" dirty="0">
                <a:solidFill>
                  <a:schemeClr val="bg1"/>
                </a:solidFill>
                <a:latin typeface="+mn-ea"/>
                <a:ea typeface="+mn-ea"/>
              </a:rPr>
              <a:t>String </a:t>
            </a:r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对象方法</a:t>
            </a:r>
            <a:endParaRPr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7890" y="2745962"/>
            <a:ext cx="145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rgbClr val="0069D7"/>
                </a:solidFill>
                <a:latin typeface="+mn-ea"/>
                <a:ea typeface="+mn-ea"/>
              </a:rPr>
              <a:t>No.3</a:t>
            </a:r>
            <a:endParaRPr lang="zh-CN" altLang="en-US" sz="4000" dirty="0">
              <a:solidFill>
                <a:srgbClr val="0069D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支持正则表达式的 </a:t>
            </a:r>
            <a:r>
              <a:rPr lang="en-US" altLang="zh-CN" b="1" dirty="0"/>
              <a:t>String </a:t>
            </a:r>
            <a:r>
              <a:rPr lang="zh-CN" altLang="en-US" b="1" dirty="0" smtClean="0"/>
              <a:t>对象方法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>
          <a:xfrm>
            <a:off x="486561" y="1872616"/>
            <a:ext cx="11325138" cy="3588618"/>
          </a:xfrm>
          <a:prstGeom prst="rect">
            <a:avLst/>
          </a:prstGeom>
        </p:spPr>
        <p:txBody>
          <a:bodyPr>
            <a:normAutofit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/>
              <a:t>支持正则表达式的 </a:t>
            </a:r>
            <a:r>
              <a:rPr lang="en-US" altLang="zh-CN" b="1" smtClean="0"/>
              <a:t>String </a:t>
            </a:r>
            <a:r>
              <a:rPr lang="zh-CN" altLang="en-US" b="1" smtClean="0"/>
              <a:t>对象的方法：</a:t>
            </a:r>
            <a:endParaRPr lang="en-US" altLang="zh-CN" b="1" smtClean="0"/>
          </a:p>
          <a:p>
            <a:r>
              <a:rPr lang="en-US" altLang="zh-CN" smtClean="0"/>
              <a:t>1. match() </a:t>
            </a:r>
            <a:r>
              <a:rPr lang="zh-CN" altLang="en-US" smtClean="0"/>
              <a:t>方法可在字符串内检索指定的值，或找到一个或多个正则表达式的匹配。</a:t>
            </a:r>
            <a:endParaRPr lang="en-US" altLang="zh-CN" smtClean="0"/>
          </a:p>
          <a:p>
            <a:r>
              <a:rPr lang="zh-CN" altLang="en-US" smtClean="0"/>
              <a:t>并输出一个数组</a:t>
            </a:r>
            <a:r>
              <a:rPr lang="en-US" altLang="zh-CN" smtClean="0"/>
              <a:t>,</a:t>
            </a:r>
            <a:r>
              <a:rPr lang="zh-CN" altLang="en-US" smtClean="0"/>
              <a:t>如果没有找到任何匹配的文本， </a:t>
            </a:r>
            <a:r>
              <a:rPr lang="en-US" altLang="zh-CN" smtClean="0"/>
              <a:t>match() </a:t>
            </a:r>
            <a:r>
              <a:rPr lang="zh-CN" altLang="en-US" smtClean="0"/>
              <a:t>将返回 </a:t>
            </a:r>
            <a:r>
              <a:rPr lang="en-US" altLang="zh-CN" smtClean="0"/>
              <a:t>null;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b="1" smtClean="0"/>
              <a:t>	</a:t>
            </a:r>
            <a:r>
              <a:rPr lang="zh-CN" altLang="en-US" b="1" smtClean="0"/>
              <a:t>语法：</a:t>
            </a:r>
            <a:endParaRPr lang="en-US" altLang="zh-CN" b="1" smtClean="0"/>
          </a:p>
          <a:p>
            <a:r>
              <a:rPr lang="en-US" altLang="zh-CN" b="1" smtClean="0"/>
              <a:t>		var str=“hello,free”;</a:t>
            </a:r>
            <a:endParaRPr lang="en-US" altLang="zh-CN" b="1" smtClean="0"/>
          </a:p>
          <a:p>
            <a:r>
              <a:rPr lang="en-US" altLang="zh-CN" b="1" smtClean="0"/>
              <a:t>		var patt=/e/gi;</a:t>
            </a:r>
            <a:endParaRPr lang="en-US" altLang="zh-CN" b="1" smtClean="0"/>
          </a:p>
          <a:p>
            <a:r>
              <a:rPr lang="en-US" altLang="zh-CN" b="1" smtClean="0"/>
              <a:t>		alert(str.match(patt));    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</a:rPr>
              <a:t>// e,e,e</a:t>
            </a:r>
            <a:endParaRPr lang="zh-CN" altLang="en-US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3055</Words>
  <Application>WPS 演示</Application>
  <PresentationFormat>宽屏</PresentationFormat>
  <Paragraphs>227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Arial Unicode MS</vt:lpstr>
      <vt:lpstr>默认设计模板</vt:lpstr>
      <vt:lpstr>Javascript正则表达式</vt:lpstr>
      <vt:lpstr>PowerPoint 演示文稿</vt:lpstr>
      <vt:lpstr>简介</vt:lpstr>
      <vt:lpstr>PowerPoint 演示文稿</vt:lpstr>
      <vt:lpstr>正则表达式（RegExp 对象）</vt:lpstr>
      <vt:lpstr>正则表达式（RegExp 对象）</vt:lpstr>
      <vt:lpstr>正则表达式（RegExp 对象）</vt:lpstr>
      <vt:lpstr>PowerPoint 演示文稿</vt:lpstr>
      <vt:lpstr>支持正则表达式的 String 对象方法</vt:lpstr>
      <vt:lpstr>支持正则表达式的 String 对象方法</vt:lpstr>
      <vt:lpstr>支持正则表达式的 String 对象方法</vt:lpstr>
      <vt:lpstr>PowerPoint 演示文稿</vt:lpstr>
      <vt:lpstr>正则表达式语法</vt:lpstr>
      <vt:lpstr>正则表达式语法</vt:lpstr>
      <vt:lpstr>正则表达式语法</vt:lpstr>
      <vt:lpstr>正则表达式语法</vt:lpstr>
      <vt:lpstr>PowerPoint 演示文稿</vt:lpstr>
      <vt:lpstr>正则表达式语法</vt:lpstr>
      <vt:lpstr>正则表达式语法</vt:lpstr>
      <vt:lpstr>正则表达式语法</vt:lpstr>
      <vt:lpstr>正则表达式语法</vt:lpstr>
      <vt:lpstr>本节内容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516</cp:revision>
  <dcterms:created xsi:type="dcterms:W3CDTF">2016-07-25T11:11:00Z</dcterms:created>
  <dcterms:modified xsi:type="dcterms:W3CDTF">2018-11-26T05:46:29Z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2052-11.1.0.7987</vt:lpwstr>
  </property>
</Properties>
</file>