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90" r:id="rId4"/>
    <p:sldId id="313" r:id="rId5"/>
    <p:sldId id="322" r:id="rId6"/>
    <p:sldId id="317" r:id="rId7"/>
    <p:sldId id="310" r:id="rId8"/>
    <p:sldId id="324" r:id="rId9"/>
    <p:sldId id="325" r:id="rId10"/>
    <p:sldId id="328" r:id="rId11"/>
    <p:sldId id="329" r:id="rId12"/>
    <p:sldId id="27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2"/>
      </p:cViewPr>
      <p:guideLst>
        <p:guide orient="horz" pos="21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55964" y="2759977"/>
            <a:ext cx="10280073" cy="1319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dirty="0" smtClean="0">
                <a:ea typeface="宋体" panose="02010600030101010101" pitchFamily="2" charset="-122"/>
              </a:rPr>
              <a:t>闭包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rgbClr val="47494B">
                <a:lumMod val="20000"/>
                <a:lumOff val="80000"/>
              </a:srgbClr>
            </a:solidFill>
          </a:ln>
        </p:spPr>
        <p:txBody>
          <a:bodyPr vert="horz" lIns="91440" tIns="45720" rIns="91440" bIns="45720" rtlCol="0" anchor="ctr" anchorCtr="0">
            <a:normAutofit fontScale="8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9C9F"/>
              </a:buClr>
              <a:buFont typeface="Webdings" panose="05030102010509060703" pitchFamily="18" charset="2"/>
              <a:buNone/>
              <a:defRPr sz="2400" kern="1200">
                <a:solidFill>
                  <a:srgbClr val="454749">
                    <a:lumMod val="60000"/>
                    <a:lumOff val="40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D9C9F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r>
              <a:rPr lang="zh-CN" altLang="en-US" dirty="0"/>
              <a:t>主讲老师：</a:t>
            </a:r>
            <a:r>
              <a:rPr lang="en-US" altLang="zh-CN" dirty="0"/>
              <a:t>Carrery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终极面试题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5677" y="1737466"/>
            <a:ext cx="9496338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ym typeface="+mn-ea"/>
              </a:rPr>
              <a:t>function fun(n,o) {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        console.log(o)</a:t>
            </a:r>
            <a:r>
              <a:rPr lang="en-US" dirty="0" smtClean="0">
                <a:sym typeface="+mn-ea"/>
              </a:rPr>
              <a:t>;</a:t>
            </a:r>
            <a:endParaRPr lang="en-US" dirty="0" smtClean="0">
              <a:sym typeface="+mn-ea"/>
            </a:endParaRPr>
          </a:p>
          <a:p>
            <a:pPr lvl="1"/>
            <a:r>
              <a:rPr dirty="0" smtClean="0">
                <a:sym typeface="+mn-ea"/>
              </a:rPr>
              <a:t> return {</a:t>
            </a:r>
            <a:endParaRPr dirty="0" smtClean="0">
              <a:sym typeface="+mn-ea"/>
            </a:endParaRPr>
          </a:p>
          <a:p>
            <a:pPr lvl="2"/>
            <a:r>
              <a:rPr dirty="0" smtClean="0">
                <a:sym typeface="+mn-ea"/>
              </a:rPr>
              <a:t>  fun:function(m){</a:t>
            </a:r>
            <a:endParaRPr dirty="0" smtClean="0">
              <a:sym typeface="+mn-ea"/>
            </a:endParaRPr>
          </a:p>
          <a:p>
            <a:pPr lvl="2"/>
            <a:r>
              <a:rPr dirty="0" smtClean="0">
                <a:sym typeface="+mn-ea"/>
              </a:rPr>
              <a:t>   </a:t>
            </a:r>
            <a:r>
              <a:rPr lang="en-US" dirty="0" smtClean="0">
                <a:sym typeface="+mn-ea"/>
              </a:rPr>
              <a:t>	</a:t>
            </a:r>
            <a:r>
              <a:rPr dirty="0" smtClean="0">
                <a:sym typeface="+mn-ea"/>
              </a:rPr>
              <a:t>return fun(m,n);</a:t>
            </a:r>
            <a:endParaRPr dirty="0" smtClean="0">
              <a:sym typeface="+mn-ea"/>
            </a:endParaRPr>
          </a:p>
          <a:p>
            <a:pPr lvl="2"/>
            <a:r>
              <a:rPr dirty="0" smtClean="0">
                <a:sym typeface="+mn-ea"/>
              </a:rPr>
              <a:t>  }</a:t>
            </a:r>
            <a:endParaRPr dirty="0" smtClean="0">
              <a:sym typeface="+mn-ea"/>
            </a:endParaRPr>
          </a:p>
          <a:p>
            <a:pPr lvl="1"/>
            <a:r>
              <a:rPr dirty="0" smtClean="0">
                <a:sym typeface="+mn-ea"/>
              </a:rPr>
              <a:t> };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}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var a = fun(0); a.fun(1); a.fun(2); a.fun(3);//undefined,?,?,?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var b = fun(0).fun(1).fun(2).fun(3);//undefined,?,?,?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var c = fun(0).fun(1); c.fun(2); c.fun(3);//undefined,?,?,?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//问:三行a,b,c的输出分别是什么？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276581"/>
            <a:ext cx="9496338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变量的作用域无非就是两种：</a:t>
            </a:r>
            <a:r>
              <a:rPr lang="zh-CN" dirty="0" smtClean="0">
                <a:solidFill>
                  <a:srgbClr val="FF0000"/>
                </a:solidFill>
              </a:rPr>
              <a:t>全局变量</a:t>
            </a:r>
            <a:r>
              <a:rPr lang="zh-CN" dirty="0" smtClean="0"/>
              <a:t>和</a:t>
            </a:r>
            <a:r>
              <a:rPr lang="zh-CN" dirty="0" smtClean="0">
                <a:solidFill>
                  <a:srgbClr val="FF0000"/>
                </a:solidFill>
              </a:rPr>
              <a:t>局部变量；</a:t>
            </a:r>
            <a:endParaRPr lang="zh-CN" dirty="0" smtClean="0">
              <a:solidFill>
                <a:srgbClr val="FF0000"/>
              </a:solidFill>
            </a:endParaRPr>
          </a:p>
          <a:p>
            <a:endParaRPr lang="zh-CN" dirty="0" smtClean="0">
              <a:solidFill>
                <a:srgbClr val="FF0000"/>
              </a:solidFill>
            </a:endParaRPr>
          </a:p>
          <a:p>
            <a:r>
              <a:rPr lang="zh-CN" dirty="0" smtClean="0">
                <a:solidFill>
                  <a:schemeClr val="tx1"/>
                </a:solidFill>
              </a:rPr>
              <a:t>函数内部可以直接读取全局变量；</a:t>
            </a:r>
            <a:endParaRPr lang="zh-CN" dirty="0" smtClean="0">
              <a:solidFill>
                <a:schemeClr val="tx1"/>
              </a:solidFill>
            </a:endParaRPr>
          </a:p>
          <a:p>
            <a:endParaRPr lang="zh-CN" dirty="0" smtClean="0">
              <a:solidFill>
                <a:schemeClr val="tx1"/>
              </a:solidFill>
            </a:endParaRPr>
          </a:p>
          <a:p>
            <a:r>
              <a:rPr lang="zh-CN" dirty="0" smtClean="0">
                <a:solidFill>
                  <a:schemeClr val="tx1"/>
                </a:solidFill>
              </a:rPr>
              <a:t>函数外部无法读取函数内的局部变量；</a:t>
            </a:r>
            <a:endParaRPr lang="zh-CN" dirty="0" smtClean="0">
              <a:solidFill>
                <a:schemeClr val="tx1"/>
              </a:solidFill>
            </a:endParaRPr>
          </a:p>
          <a:p>
            <a:endParaRPr lang="zh-CN" dirty="0" smtClean="0">
              <a:solidFill>
                <a:schemeClr val="tx1"/>
              </a:solidFill>
            </a:endParaRPr>
          </a:p>
          <a:p>
            <a:r>
              <a:rPr lang="zh-CN" dirty="0" smtClean="0">
                <a:solidFill>
                  <a:schemeClr val="tx1"/>
                </a:solidFill>
              </a:rPr>
              <a:t>函数内部声明变量的时候，一定要使用var命令。如果不用的话，你实际上声明了一个全局变量！（严格模式下会报错！）</a:t>
            </a:r>
            <a:endParaRPr 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如何从外部读取局部变量？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795251"/>
            <a:ext cx="94963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/>
              <a:t>正常情况下是做不到的，需要变通！</a:t>
            </a:r>
            <a:endParaRPr 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49680" y="2411095"/>
            <a:ext cx="963422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ea"/>
                <a:ea typeface="华文中宋" panose="02010600040101010101" charset="-122"/>
              </a:rPr>
              <a:t>那就是在函数的内部，再定义一个函数。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function f1(){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var n=999;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function f2(){</a:t>
            </a:r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　　alert(n); // 999</a:t>
            </a:r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}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}</a:t>
            </a:r>
            <a:endParaRPr>
              <a:latin typeface="+mn-ea"/>
              <a:ea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如何从外部读取局部变量？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1498071"/>
            <a:ext cx="949633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>
                <a:sym typeface="+mn-ea"/>
              </a:rPr>
              <a:t>既然f2可以读取f1中的局部变量，那么只要把f2作为返回值，我们就可以在f1外部读取它的内部变量。</a:t>
            </a:r>
            <a:endParaRPr 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49680" y="2395855"/>
            <a:ext cx="963422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ea"/>
                <a:ea typeface="华文中宋" panose="02010600040101010101" charset="-122"/>
              </a:rPr>
              <a:t>function f1(){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var n=999;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function f2(){</a:t>
            </a:r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　　alert(n); </a:t>
            </a:r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}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　　return f2;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}</a:t>
            </a:r>
            <a:endParaRPr>
              <a:latin typeface="+mn-ea"/>
              <a:ea typeface="华文中宋" panose="02010600040101010101" charset="-122"/>
            </a:endParaRPr>
          </a:p>
          <a:p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var result=f1();</a:t>
            </a:r>
            <a:endParaRPr>
              <a:latin typeface="+mn-ea"/>
              <a:ea typeface="华文中宋" panose="02010600040101010101" charset="-122"/>
            </a:endParaRPr>
          </a:p>
          <a:p>
            <a:r>
              <a:rPr>
                <a:latin typeface="+mn-ea"/>
                <a:ea typeface="华文中宋" panose="02010600040101010101" charset="-122"/>
              </a:rPr>
              <a:t>　　result(); // 999</a:t>
            </a:r>
            <a:endParaRPr>
              <a:latin typeface="+mn-ea"/>
              <a:ea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闭包的概念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117831"/>
            <a:ext cx="949633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>
                <a:solidFill>
                  <a:srgbClr val="C00000"/>
                </a:solidFill>
              </a:rPr>
              <a:t>闭包就是能够读取其他函数内部变量的函数；</a:t>
            </a:r>
            <a:endParaRPr lang="zh-CN" dirty="0" smtClean="0">
              <a:solidFill>
                <a:srgbClr val="C00000"/>
              </a:solidFill>
            </a:endParaRPr>
          </a:p>
          <a:p>
            <a:endParaRPr lang="zh-CN" dirty="0" smtClean="0">
              <a:solidFill>
                <a:srgbClr val="C00000"/>
              </a:solidFill>
            </a:endParaRPr>
          </a:p>
          <a:p>
            <a:r>
              <a:rPr lang="zh-CN" dirty="0" smtClean="0">
                <a:solidFill>
                  <a:srgbClr val="C00000"/>
                </a:solidFill>
              </a:rPr>
              <a:t>由于在Javascript语言中，只有函数内部的子函数才能读取局部变量，因此可以把闭包简单理解成"定义在一个函数内部的函数"。</a:t>
            </a:r>
            <a:r>
              <a:rPr lang="zh-CN" b="1" dirty="0" smtClean="0">
                <a:solidFill>
                  <a:srgbClr val="C00000"/>
                </a:solidFill>
              </a:rPr>
              <a:t>在本质上，闭包就是将函数内部和函数外部连接起来的一座桥梁</a:t>
            </a:r>
            <a:endParaRPr 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闭包的用途</a:t>
            </a:r>
            <a:endParaRPr lang="zh-CN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036551"/>
            <a:ext cx="949633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+mn-ea"/>
              </a:rPr>
              <a:t>最大用处有两个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一个是前面提到的可以读取函数内部的变量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；</a:t>
            </a:r>
            <a:endParaRPr lang="zh-CN" altLang="en-US" b="1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 b="1" dirty="0" smtClean="0">
              <a:solidFill>
                <a:srgbClr val="C00000"/>
              </a:solidFill>
              <a:sym typeface="+mn-ea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		</a:t>
            </a:r>
            <a:r>
              <a:rPr lang="en-US" b="1" dirty="0" smtClean="0">
                <a:solidFill>
                  <a:srgbClr val="C00000"/>
                </a:solidFill>
                <a:sym typeface="+mn-ea"/>
              </a:rPr>
              <a:t>另一个就是让这些变量的值始终保持在内存中</a:t>
            </a:r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；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闭包注意点</a:t>
            </a:r>
            <a:endParaRPr lang="en-US" altLang="zh-CN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1237" y="2196571"/>
            <a:ext cx="9496338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ym typeface="+mn-ea"/>
              </a:rPr>
              <a:t>1）由于闭包会使得函数中的变量都被保存在内存中，内存消耗很大，所以不能滥用闭包，否则会造成网页的性能问题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2）闭包会在父函数外部，改变父函数内部变量的值。所以，如果你把父函数当作对象（object）使用，把闭包当作它的公用方法（Public Method），把内部变量当作它的私有属性（private value），这时一定要小心，不要随便改变父函数内部变量的值。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4727" y="1762231"/>
            <a:ext cx="9496338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ym typeface="+mn-ea"/>
              </a:rPr>
              <a:t>var name = "The Window";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var object = {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name : "My Object",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getNameFunc : function(){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　　return function(){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　　　　return this.name;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　　};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　　}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};</a:t>
            </a:r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　　alert(object.getNameFunc()());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zh-CN" altLang="en-US" dirty="0"/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-30163" y="1166362"/>
            <a:ext cx="101601" cy="1152525"/>
          </a:xfrm>
          <a:prstGeom prst="rect">
            <a:avLst/>
          </a:prstGeom>
          <a:solidFill>
            <a:srgbClr val="009ED6"/>
          </a:solidFill>
          <a:ln w="9525">
            <a:noFill/>
            <a:miter lim="800000"/>
          </a:ln>
        </p:spPr>
        <p:txBody>
          <a:bodyPr anchor="ctr"/>
          <a:lstStyle/>
          <a:p>
            <a:pPr eaLnBrk="0" hangingPunct="0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4727" y="1762231"/>
            <a:ext cx="9496338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ym typeface="+mn-ea"/>
              </a:rPr>
              <a:t>for(var i=0;i&lt;box.children.length;i++){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	box.children[i].onclick=function(){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		alert(i);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	}</a:t>
            </a:r>
            <a:endParaRPr dirty="0" smtClean="0">
              <a:sym typeface="+mn-ea"/>
            </a:endParaRPr>
          </a:p>
          <a:p>
            <a:endParaRPr dirty="0" smtClean="0">
              <a:sym typeface="+mn-ea"/>
            </a:endParaRPr>
          </a:p>
          <a:p>
            <a:r>
              <a:rPr dirty="0" smtClean="0">
                <a:sym typeface="+mn-ea"/>
              </a:rPr>
              <a:t>}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b"/>
  <p:tag name="KSO_WM_UNIT_INDEX" val="1"/>
  <p:tag name="KSO_WM_UNIT_ID" val="custom160463_1*b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6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1375</Words>
  <Application>WPS 演示</Application>
  <PresentationFormat>自定义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华文中宋</vt:lpstr>
      <vt:lpstr>Arial Unicode MS</vt:lpstr>
      <vt:lpstr>1_A000120140530A46PPBG</vt:lpstr>
      <vt:lpstr>PowerPoint 演示文稿</vt:lpstr>
      <vt:lpstr>变量作用域</vt:lpstr>
      <vt:lpstr>如何从外部读取局部变量？</vt:lpstr>
      <vt:lpstr>如何从外部读取局部变量？</vt:lpstr>
      <vt:lpstr>闭包的概念</vt:lpstr>
      <vt:lpstr>闭包的用途</vt:lpstr>
      <vt:lpstr>闭包注意点</vt:lpstr>
      <vt:lpstr>思考</vt:lpstr>
      <vt:lpstr>思考</vt:lpstr>
      <vt:lpstr>终极面试题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296</cp:revision>
  <dcterms:created xsi:type="dcterms:W3CDTF">2016-07-25T12:06:00Z</dcterms:created>
  <dcterms:modified xsi:type="dcterms:W3CDTF">2019-01-17T10:05:21Z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