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09" r:id="rId4"/>
    <p:sldId id="302" r:id="rId5"/>
    <p:sldId id="303" r:id="rId6"/>
    <p:sldId id="304" r:id="rId7"/>
    <p:sldId id="305" r:id="rId8"/>
    <p:sldId id="306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402578" y="2133600"/>
            <a:ext cx="6737184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l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4402578" y="3886200"/>
            <a:ext cx="6737184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>
              <a:buNone/>
              <a:defRPr>
                <a:solidFill>
                  <a:schemeClr val="bg1"/>
                </a:solidFill>
              </a:defRPr>
            </a:lvl1pPr>
            <a:lvl2pPr marL="257175" lvl="1" indent="0" algn="ctr">
              <a:buNone/>
              <a:defRPr>
                <a:solidFill>
                  <a:srgbClr val="4D4D4D"/>
                </a:solidFill>
              </a:defRPr>
            </a:lvl2pPr>
            <a:lvl3pPr marL="514350" lvl="2" indent="0" algn="ctr">
              <a:buNone/>
              <a:defRPr>
                <a:solidFill>
                  <a:srgbClr val="4D4D4D"/>
                </a:solidFill>
              </a:defRPr>
            </a:lvl3pPr>
            <a:lvl4pPr marL="771525" lvl="3" indent="0" algn="ctr">
              <a:buNone/>
              <a:defRPr>
                <a:solidFill>
                  <a:srgbClr val="4D4D4D"/>
                </a:solidFill>
              </a:defRPr>
            </a:lvl4pPr>
            <a:lvl5pPr marL="1028700" lvl="4" indent="0" algn="ctr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169"/>
          <p:cNvSpPr>
            <a:spLocks noChangeArrowheads="1"/>
          </p:cNvSpPr>
          <p:nvPr userDrawn="1"/>
        </p:nvSpPr>
        <p:spPr bwMode="auto">
          <a:xfrm>
            <a:off x="1588" y="1584325"/>
            <a:ext cx="5280237" cy="3060700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smtClean="0">
                <a:solidFill>
                  <a:srgbClr val="3862CE"/>
                </a:solidFill>
                <a:latin typeface="微软雅黑" panose="020B0503020204020204" charset="-122"/>
                <a:ea typeface="微软雅黑" panose="020B0503020204020204" charset="-122"/>
              </a:rPr>
              <a:t>本讲目录</a:t>
            </a:r>
            <a:br>
              <a:rPr lang="en-US" altLang="zh-CN" sz="3200" smtClean="0">
                <a:solidFill>
                  <a:srgbClr val="3862CE"/>
                </a:solidFill>
              </a:rPr>
            </a:br>
            <a:r>
              <a:rPr lang="zh-CN" altLang="en-US" sz="100" smtClean="0">
                <a:solidFill>
                  <a:srgbClr val="3862CE"/>
                </a:solidFill>
              </a:rPr>
              <a:t> </a:t>
            </a:r>
            <a:r>
              <a:rPr lang="en-US" altLang="zh-CN" sz="100" smtClean="0">
                <a:solidFill>
                  <a:srgbClr val="3862CE"/>
                </a:solidFill>
              </a:rPr>
              <a:t>CONTENTS</a:t>
            </a:r>
            <a:endParaRPr lang="zh-CN" altLang="en-US" sz="100" smtClean="0">
              <a:solidFill>
                <a:srgbClr val="3862CE"/>
              </a:solidFill>
            </a:endParaRPr>
          </a:p>
        </p:txBody>
      </p:sp>
      <p:sp>
        <p:nvSpPr>
          <p:cNvPr id="3" name="矩形 2" descr="7"/>
          <p:cNvSpPr>
            <a:spLocks noChangeArrowheads="1"/>
          </p:cNvSpPr>
          <p:nvPr userDrawn="1"/>
        </p:nvSpPr>
        <p:spPr bwMode="auto">
          <a:xfrm>
            <a:off x="5102484" y="608013"/>
            <a:ext cx="7087929" cy="53530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43" tIns="51421" rIns="102843" bIns="5142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262626"/>
              </a:solidFill>
              <a:latin typeface="Calibri" panose="020F0502020204030204" charset="0"/>
            </a:endParaRPr>
          </a:p>
        </p:txBody>
      </p:sp>
      <p:sp>
        <p:nvSpPr>
          <p:cNvPr id="4" name="等腰三角形 7172"/>
          <p:cNvSpPr>
            <a:spLocks noChangeArrowheads="1"/>
          </p:cNvSpPr>
          <p:nvPr userDrawn="1"/>
        </p:nvSpPr>
        <p:spPr bwMode="auto">
          <a:xfrm rot="1860000">
            <a:off x="1726750" y="464502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3"/>
          <p:cNvSpPr>
            <a:spLocks noGrp="1"/>
          </p:cNvSpPr>
          <p:nvPr>
            <p:ph type="body" idx="13"/>
          </p:nvPr>
        </p:nvSpPr>
        <p:spPr>
          <a:xfrm>
            <a:off x="609441" y="1427163"/>
            <a:ext cx="10973117" cy="481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50"/>
              </a:spcAft>
              <a:defRPr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217"/>
          <p:cNvSpPr>
            <a:spLocks noChangeArrowheads="1"/>
          </p:cNvSpPr>
          <p:nvPr userDrawn="1"/>
        </p:nvSpPr>
        <p:spPr bwMode="auto">
          <a:xfrm>
            <a:off x="7016511" y="3422650"/>
            <a:ext cx="966535" cy="655638"/>
          </a:xfrm>
          <a:prstGeom prst="rect">
            <a:avLst/>
          </a:prstGeom>
          <a:pattFill prst="pct5">
            <a:fgClr>
              <a:srgbClr val="0066F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3" name="椭圆 9218"/>
          <p:cNvSpPr>
            <a:spLocks noChangeArrowheads="1"/>
          </p:cNvSpPr>
          <p:nvPr userDrawn="1"/>
        </p:nvSpPr>
        <p:spPr bwMode="auto">
          <a:xfrm>
            <a:off x="296786" y="2327275"/>
            <a:ext cx="625312" cy="625475"/>
          </a:xfrm>
          <a:prstGeom prst="ellipse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00" smtClean="0"/>
          </a:p>
        </p:txBody>
      </p:sp>
      <p:sp>
        <p:nvSpPr>
          <p:cNvPr id="4" name="矩形 9219" descr="背景"/>
          <p:cNvSpPr>
            <a:spLocks noGrp="1" noChangeArrowheads="1"/>
          </p:cNvSpPr>
          <p:nvPr userDrawn="1"/>
        </p:nvSpPr>
        <p:spPr bwMode="auto">
          <a:xfrm>
            <a:off x="609441" y="2757488"/>
            <a:ext cx="10973117" cy="763587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4" tIns="25707" rIns="51414" bIns="257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smtClean="0">
                <a:solidFill>
                  <a:schemeClr val="bg1"/>
                </a:solidFill>
                <a:ea typeface="微软雅黑" panose="020B0503020204020204" charset="-122"/>
              </a:rPr>
              <a:t>Thank you for watching !</a:t>
            </a:r>
            <a:endParaRPr lang="zh-CN" altLang="en-US" sz="28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5" name="图片 9220" descr="LOGO竖版-拷贝-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6" y="1882775"/>
            <a:ext cx="93638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9221"/>
          <p:cNvSpPr>
            <a:spLocks noChangeArrowheads="1"/>
          </p:cNvSpPr>
          <p:nvPr userDrawn="1"/>
        </p:nvSpPr>
        <p:spPr bwMode="auto">
          <a:xfrm rot="1860000">
            <a:off x="10744577" y="1755775"/>
            <a:ext cx="577700" cy="34607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00" smtClean="0"/>
              <a:t>  </a:t>
            </a:r>
            <a:endParaRPr lang="zh-CN" altLang="en-US" sz="100" smtClean="0"/>
          </a:p>
        </p:txBody>
      </p:sp>
      <p:sp>
        <p:nvSpPr>
          <p:cNvPr id="7" name="矩形 9222"/>
          <p:cNvSpPr>
            <a:spLocks noGrp="1" noChangeArrowheads="1"/>
          </p:cNvSpPr>
          <p:nvPr userDrawn="1"/>
        </p:nvSpPr>
        <p:spPr bwMode="auto">
          <a:xfrm>
            <a:off x="4218476" y="4078288"/>
            <a:ext cx="481839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151" tIns="25393" rIns="50151" bIns="2539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solidFill>
                  <a:schemeClr val="bg1"/>
                </a:solidFill>
                <a:ea typeface="微软雅黑" panose="020B0503020204020204" charset="-122"/>
              </a:rPr>
              <a:t>主讲人：金静</a:t>
            </a:r>
            <a:endParaRPr lang="zh-CN" altLang="en-US" sz="2000" smtClean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背景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431800"/>
            <a:ext cx="10973117" cy="763588"/>
          </a:xfrm>
          <a:prstGeom prst="rect">
            <a:avLst/>
          </a:pr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28" tIns="25714" rIns="51428" bIns="2571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441" y="1427163"/>
            <a:ext cx="109731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165" tIns="25400" rIns="50165" bIns="254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  <a:endParaRPr lang="en-US" altLang="zh-CN"/>
          </a:p>
          <a:p>
            <a:pPr lvl="3"/>
            <a:endParaRPr lang="en-US" altLang="zh-CN"/>
          </a:p>
        </p:txBody>
      </p:sp>
      <p:pic>
        <p:nvPicPr>
          <p:cNvPr id="1028" name="图片 1027" descr="LOGO竖版-拷贝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37" y="6237288"/>
            <a:ext cx="388836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028" descr="底部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-1666" r="1645" b="-98334"/>
          <a:stretch>
            <a:fillRect/>
          </a:stretch>
        </p:blipFill>
        <p:spPr bwMode="auto">
          <a:xfrm>
            <a:off x="612615" y="6505575"/>
            <a:ext cx="1097311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1435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defTabSz="51435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defTabSz="51435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193675" indent="-193675" algn="l" defTabSz="514350" rtl="0" eaLnBrk="0" fontAlgn="base" hangingPunct="0">
        <a:lnSpc>
          <a:spcPct val="120000"/>
        </a:lnSpc>
        <a:spcBef>
          <a:spcPct val="0"/>
        </a:spcBef>
        <a:spcAft>
          <a:spcPts val="25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17830" lvl="1" indent="-16065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2pPr>
      <a:lvl3pPr marL="643255" lvl="2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3pPr>
      <a:lvl4pPr marL="900430" lvl="3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1157605" lvl="4" indent="-128905" algn="l" defTabSz="51435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3965" lvl="5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165" lvl="6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8365" lvl="7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4930" lvl="8" indent="-228600" algn="l" defTabSz="51435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0965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1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36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256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76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696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 descr="背景"/>
          <p:cNvSpPr>
            <a:spLocks noGrp="1" noChangeArrowheads="1"/>
          </p:cNvSpPr>
          <p:nvPr>
            <p:ph type="title"/>
          </p:nvPr>
        </p:nvSpPr>
        <p:spPr>
          <a:xfrm>
            <a:off x="3985174" y="2181550"/>
            <a:ext cx="7472004" cy="1445836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stretch>
                    <a:fillRect/>
                  </a:stretch>
                </a:blip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Javascript</a:t>
            </a:r>
            <a:r>
              <a:rPr lang="zh-CN" altLang="en-US" sz="2800" b="1" dirty="0"/>
              <a:t> 继承及原型链</a:t>
            </a:r>
            <a:endParaRPr lang="zh-CN" altLang="en-US" sz="2800" b="1" dirty="0"/>
          </a:p>
        </p:txBody>
      </p:sp>
      <p:sp>
        <p:nvSpPr>
          <p:cNvPr id="5126" name="直接连接符 6149"/>
          <p:cNvSpPr>
            <a:spLocks noChangeShapeType="1"/>
          </p:cNvSpPr>
          <p:nvPr/>
        </p:nvSpPr>
        <p:spPr bwMode="auto">
          <a:xfrm>
            <a:off x="4031199" y="3216330"/>
            <a:ext cx="4773957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5128" name="图片 6153" descr="LOGO竖版-拷贝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54" y="1797475"/>
            <a:ext cx="906226" cy="7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副标题 6146"/>
          <p:cNvSpPr>
            <a:spLocks noGrp="1" noChangeArrowheads="1"/>
          </p:cNvSpPr>
          <p:nvPr/>
        </p:nvSpPr>
        <p:spPr>
          <a:xfrm>
            <a:off x="4060723" y="3342040"/>
            <a:ext cx="4819982" cy="517390"/>
          </a:xfrm>
          <a:prstGeom prst="rect">
            <a:avLst/>
          </a:prstGeom>
          <a:noFill/>
          <a:ln>
            <a:noFill/>
          </a:ln>
        </p:spPr>
        <p:txBody>
          <a:bodyPr vert="horz" wrap="square" lIns="50151" tIns="25393" rIns="50151" bIns="25393" numCol="1" anchor="t" anchorCtr="0" compatLnSpc="1"/>
          <a:lstStyle>
            <a:lvl1pPr marL="193675" indent="-193675" algn="l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25"/>
              </a:spcAft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17830" lvl="1" indent="-16065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43255" lvl="2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00430" lvl="3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57605" lvl="4" indent="-128905" algn="l" defTabSz="51435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51435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US" altLang="zh-CN" sz="1800" dirty="0">
                <a:solidFill>
                  <a:schemeClr val="bg1"/>
                </a:solidFill>
              </a:rPr>
              <a:t>HTML5</a:t>
            </a:r>
            <a:r>
              <a:rPr lang="zh-CN" altLang="en-US" sz="1800" dirty="0">
                <a:solidFill>
                  <a:schemeClr val="bg1"/>
                </a:solidFill>
              </a:rPr>
              <a:t>课程 版本</a:t>
            </a:r>
            <a:r>
              <a:rPr lang="en-US" altLang="zh-CN" sz="1800" dirty="0">
                <a:solidFill>
                  <a:schemeClr val="bg1"/>
                </a:solidFill>
              </a:rPr>
              <a:t>V2.0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一. 普通对象与函数对象</a:t>
            </a:r>
            <a:endParaRPr lang="zh-CN" altLang="en-US"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610686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中，万物皆对象！但对象也是有区别的。分为普通对象和函数对象，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自带的函数对象。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2810510" y="2424430"/>
            <a:ext cx="6023610" cy="396557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66D9EF"/>
                </a:solidFill>
              </a:rPr>
              <a:t>function</a:t>
            </a:r>
            <a:r>
              <a:rPr lang="en-US" altLang="zh-CN" sz="1600" dirty="0" smtClean="0">
                <a:solidFill>
                  <a:srgbClr val="F92672"/>
                </a:solidFill>
              </a:rPr>
              <a:t> </a:t>
            </a:r>
            <a:r>
              <a:rPr lang="en-US" altLang="zh-CN" sz="1600" dirty="0" smtClean="0">
                <a:solidFill>
                  <a:srgbClr val="A6E22E"/>
                </a:solidFill>
              </a:rPr>
              <a:t>f1</a:t>
            </a:r>
            <a:r>
              <a:rPr lang="en-US" altLang="zh-CN" sz="1600" dirty="0" smtClean="0">
                <a:solidFill>
                  <a:srgbClr val="F92672"/>
                </a:solidFill>
              </a:rPr>
              <a:t>()</a:t>
            </a:r>
            <a:r>
              <a:rPr lang="en-US" altLang="zh-CN" sz="1600" dirty="0" smtClean="0">
                <a:solidFill>
                  <a:srgbClr val="F8F8F2"/>
                </a:solidFill>
              </a:rPr>
              <a:t>{};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var</a:t>
            </a:r>
            <a:r>
              <a:rPr lang="en-US" altLang="zh-CN" sz="1600" dirty="0" smtClean="0">
                <a:solidFill>
                  <a:srgbClr val="F8F8F2"/>
                </a:solidFill>
              </a:rPr>
              <a:t> f2 = </a:t>
            </a:r>
            <a:r>
              <a:rPr lang="en-US" altLang="zh-CN" sz="1600" dirty="0" smtClean="0">
                <a:solidFill>
                  <a:srgbClr val="66D9EF"/>
                </a:solidFill>
              </a:rPr>
              <a:t>function</a:t>
            </a:r>
            <a:r>
              <a:rPr lang="en-US" altLang="zh-CN" sz="1600" dirty="0" smtClean="0">
                <a:solidFill>
                  <a:srgbClr val="F92672"/>
                </a:solidFill>
              </a:rPr>
              <a:t>()</a:t>
            </a:r>
            <a:r>
              <a:rPr lang="en-US" altLang="zh-CN" sz="1600" dirty="0" smtClean="0">
                <a:solidFill>
                  <a:srgbClr val="F8F8F2"/>
                </a:solidFill>
              </a:rPr>
              <a:t>{};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var</a:t>
            </a:r>
            <a:r>
              <a:rPr lang="en-US" altLang="zh-CN" sz="1600" dirty="0" smtClean="0">
                <a:solidFill>
                  <a:srgbClr val="F8F8F2"/>
                </a:solidFill>
              </a:rPr>
              <a:t> f3 = </a:t>
            </a:r>
            <a:r>
              <a:rPr lang="en-US" altLang="zh-CN" sz="1600" dirty="0" smtClean="0">
                <a:solidFill>
                  <a:srgbClr val="F92672"/>
                </a:solidFill>
              </a:rPr>
              <a:t>new</a:t>
            </a:r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smtClean="0">
                <a:solidFill>
                  <a:srgbClr val="E6DB74"/>
                </a:solidFill>
              </a:rPr>
              <a:t>Function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smtClean="0">
                <a:solidFill>
                  <a:srgbClr val="E6DB74"/>
                </a:solidFill>
              </a:rPr>
              <a:t>'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str'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,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'console.log</a:t>
            </a:r>
            <a:r>
              <a:rPr lang="en-US" altLang="zh-CN" sz="1600" dirty="0" smtClean="0">
                <a:solidFill>
                  <a:srgbClr val="E6DB74"/>
                </a:solidFill>
              </a:rPr>
              <a:t>(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str</a:t>
            </a:r>
            <a:r>
              <a:rPr lang="en-US" altLang="zh-CN" sz="1600" dirty="0" smtClean="0">
                <a:solidFill>
                  <a:srgbClr val="E6DB74"/>
                </a:solidFill>
              </a:rPr>
              <a:t>)'</a:t>
            </a:r>
            <a:r>
              <a:rPr lang="en-US" altLang="zh-CN" sz="1600" dirty="0" smtClean="0">
                <a:solidFill>
                  <a:srgbClr val="F8F8F2"/>
                </a:solidFill>
              </a:rPr>
              <a:t>);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var</a:t>
            </a:r>
            <a:r>
              <a:rPr lang="en-US" altLang="zh-CN" sz="1600" dirty="0" smtClean="0">
                <a:solidFill>
                  <a:srgbClr val="F8F8F2"/>
                </a:solidFill>
              </a:rPr>
              <a:t> o3 = </a:t>
            </a:r>
            <a:r>
              <a:rPr lang="en-US" altLang="zh-CN" sz="1600" dirty="0" smtClean="0">
                <a:solidFill>
                  <a:srgbClr val="F92672"/>
                </a:solidFill>
              </a:rPr>
              <a:t>new</a:t>
            </a:r>
            <a:r>
              <a:rPr lang="en-US" altLang="zh-CN" sz="1600" dirty="0" smtClean="0">
                <a:solidFill>
                  <a:srgbClr val="F8F8F2"/>
                </a:solidFill>
              </a:rPr>
              <a:t> f1(); 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var</a:t>
            </a:r>
            <a:r>
              <a:rPr lang="en-US" altLang="zh-CN" sz="1600" dirty="0" smtClean="0">
                <a:solidFill>
                  <a:srgbClr val="F8F8F2"/>
                </a:solidFill>
              </a:rPr>
              <a:t> o1 = {}; 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err="1" smtClean="0">
                <a:solidFill>
                  <a:srgbClr val="F92672"/>
                </a:solidFill>
              </a:rPr>
              <a:t> var</a:t>
            </a:r>
            <a:r>
              <a:rPr lang="en-US" altLang="zh-CN" sz="1600" dirty="0" smtClean="0">
                <a:solidFill>
                  <a:srgbClr val="F8F8F2"/>
                </a:solidFill>
              </a:rPr>
              <a:t> o2 =</a:t>
            </a:r>
            <a:r>
              <a:rPr lang="en-US" altLang="zh-CN" sz="1600" dirty="0" smtClean="0">
                <a:solidFill>
                  <a:srgbClr val="F92672"/>
                </a:solidFill>
              </a:rPr>
              <a:t>new</a:t>
            </a:r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smtClean="0">
                <a:solidFill>
                  <a:srgbClr val="E6DB74"/>
                </a:solidFill>
              </a:rPr>
              <a:t>Object</a:t>
            </a:r>
            <a:r>
              <a:rPr lang="en-US" altLang="zh-CN" sz="1600" dirty="0" smtClean="0">
                <a:solidFill>
                  <a:srgbClr val="F8F8F2"/>
                </a:solidFill>
              </a:rPr>
              <a:t>();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smtClean="0">
                <a:solidFill>
                  <a:srgbClr val="E6DB74"/>
                </a:solidFill>
              </a:rPr>
              <a:t>Object</a:t>
            </a:r>
            <a:r>
              <a:rPr lang="en-US" altLang="zh-CN" sz="1600" dirty="0" smtClean="0">
                <a:solidFill>
                  <a:srgbClr val="F8F8F2"/>
                </a:solidFill>
              </a:rPr>
              <a:t>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//function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smtClean="0">
                <a:solidFill>
                  <a:srgbClr val="E6DB74"/>
                </a:solidFill>
              </a:rPr>
              <a:t>Function</a:t>
            </a:r>
            <a:r>
              <a:rPr lang="en-US" altLang="zh-CN" sz="1600" dirty="0" smtClean="0">
                <a:solidFill>
                  <a:srgbClr val="F8F8F2"/>
                </a:solidFill>
              </a:rPr>
              <a:t>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//function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o1);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//object</a:t>
            </a:r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endParaRPr lang="en-US" altLang="zh-CN" sz="1600" dirty="0" smtClean="0">
              <a:solidFill>
                <a:srgbClr val="F8F8F2"/>
              </a:solidFill>
            </a:endParaRPr>
          </a:p>
          <a:p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o2);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//object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o3);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//object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f1);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//function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f2);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//function</a:t>
            </a:r>
            <a:endParaRPr lang="en-US" altLang="zh-CN" sz="1600" dirty="0" smtClean="0">
              <a:solidFill>
                <a:srgbClr val="75715E"/>
              </a:solidFill>
            </a:endParaRPr>
          </a:p>
          <a:p>
            <a:r>
              <a:rPr lang="en-US" altLang="zh-CN" sz="1600" dirty="0" smtClean="0">
                <a:solidFill>
                  <a:srgbClr val="F8F8F2"/>
                </a:solidFill>
              </a:rPr>
              <a:t> </a:t>
            </a:r>
            <a:r>
              <a:rPr lang="en-US" altLang="zh-CN" sz="1600" dirty="0" err="1" smtClean="0">
                <a:solidFill>
                  <a:srgbClr val="E6DB74"/>
                </a:solidFill>
              </a:rPr>
              <a:t>console</a:t>
            </a:r>
            <a:r>
              <a:rPr lang="en-US" altLang="zh-CN" sz="1600" dirty="0" err="1" smtClean="0">
                <a:solidFill>
                  <a:srgbClr val="F8F8F2"/>
                </a:solidFill>
              </a:rPr>
              <a:t>.log</a:t>
            </a:r>
            <a:r>
              <a:rPr lang="en-US" altLang="zh-CN" sz="1600" dirty="0" smtClean="0">
                <a:solidFill>
                  <a:srgbClr val="F8F8F2"/>
                </a:solidFill>
              </a:rPr>
              <a:t>(</a:t>
            </a:r>
            <a:r>
              <a:rPr lang="en-US" altLang="zh-CN" sz="1600" dirty="0" err="1" smtClean="0">
                <a:solidFill>
                  <a:srgbClr val="F92672"/>
                </a:solidFill>
              </a:rPr>
              <a:t>typeof</a:t>
            </a:r>
            <a:r>
              <a:rPr lang="en-US" altLang="zh-CN" sz="1600" dirty="0" smtClean="0">
                <a:solidFill>
                  <a:srgbClr val="F8F8F2"/>
                </a:solidFill>
              </a:rPr>
              <a:t> f3); </a:t>
            </a:r>
            <a:r>
              <a:rPr lang="en-US" altLang="zh-CN" sz="1600" dirty="0" smtClean="0">
                <a:solidFill>
                  <a:srgbClr val="75715E"/>
                </a:solidFill>
              </a:rPr>
              <a:t>//function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一. 普通对象与函数对象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891356"/>
            <a:ext cx="949633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在上面的例子中 </a:t>
            </a:r>
            <a:r>
              <a:rPr dirty="0" smtClean="0">
                <a:ln>
                  <a:solidFill>
                    <a:srgbClr val="C00000"/>
                  </a:solidFill>
                </a:ln>
                <a:solidFill>
                  <a:srgbClr val="111111"/>
                </a:solidFill>
                <a:latin typeface="Georgia" panose="02040502050405020303"/>
              </a:rPr>
              <a:t>o1 o2 o3 为普通对象</a:t>
            </a:r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，</a:t>
            </a:r>
            <a:r>
              <a:rPr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Georgia" panose="02040502050405020303"/>
              </a:rPr>
              <a:t>f1 f2 f3 为函数对象</a:t>
            </a:r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怎么区分</a:t>
            </a:r>
            <a:r>
              <a:rPr lang="zh-CN" dirty="0" smtClean="0">
                <a:solidFill>
                  <a:srgbClr val="111111"/>
                </a:solidFill>
                <a:latin typeface="Georgia" panose="02040502050405020303"/>
              </a:rPr>
              <a:t>？</a:t>
            </a:r>
            <a:endParaRPr lang="zh-CN"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lang="zh-CN"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凡是通过 new Function() 创建的对象都是函数对象，其他的都是普通对象。f1,f2,归根结底都是通过 new Function()的方式进行创建的。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endParaRPr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dirty="0" smtClean="0">
                <a:solidFill>
                  <a:srgbClr val="111111"/>
                </a:solidFill>
                <a:latin typeface="Georgia" panose="02040502050405020303"/>
              </a:rPr>
              <a:t>Function Object 也都是通过 New Function()创建的。</a:t>
            </a:r>
            <a:endParaRPr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34538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在JavaScript 中，每当定义一个对象（函数）时候，对象中都会包含一些预定义的属性。其中函数对象的一个属性就是原型对象 prototype。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Georgia" panose="02040502050405020303"/>
              </a:rPr>
              <a:t>注：普通对象没有prototype,但有__proto__属性。</a:t>
            </a:r>
            <a:endParaRPr dirty="0" smtClean="0">
              <a:solidFill>
                <a:schemeClr val="bg1">
                  <a:lumMod val="65000"/>
                </a:schemeClr>
              </a:solidFill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588461"/>
            <a:ext cx="94963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原型对象其实就是普通对象（Function.prototype除外,它是函数对象，但它很特殊，他没有prototype属性（前面说道函数对象都有prototype属性））。看下面的例子：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0510" y="2424430"/>
            <a:ext cx="6023610" cy="3756025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 smtClean="0"/>
              <a:t>function f1(){};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console.log(f1.prototype) //</a:t>
            </a:r>
            <a:r>
              <a:rPr lang="en-US" altLang="zh-CN" dirty="0" smtClean="0">
                <a:solidFill>
                  <a:srgbClr val="C00000"/>
                </a:solidFill>
              </a:rPr>
              <a:t>f1{}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f1. prototype) //</a:t>
            </a:r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Object.prototype) // </a:t>
            </a:r>
            <a:r>
              <a:rPr lang="en-US" altLang="zh-CN" dirty="0" smtClean="0">
                <a:solidFill>
                  <a:srgbClr val="C00000"/>
                </a:solidFill>
              </a:rPr>
              <a:t>Object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console.log(typeof Function.prototype.prototype) //</a:t>
            </a:r>
            <a:r>
              <a:rPr lang="en-US" altLang="zh-CN" dirty="0" smtClean="0">
                <a:solidFill>
                  <a:srgbClr val="C00000"/>
                </a:solidFill>
              </a:rPr>
              <a:t>undefined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728796"/>
            <a:ext cx="9496338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dirty="0" smtClean="0">
                <a:ea typeface="宋体" panose="02010600030101010101" pitchFamily="2" charset="-122"/>
              </a:rPr>
              <a:t>从这句console.log(f1.prototype) //f1 {} 的输出就结果可以看出，f1.prototype就是f1的一个实例对象。就是在f1创建的时候,创建了一个它的实例对象并赋值给它的prototype，基本过程如下：</a:t>
            </a:r>
            <a:endParaRPr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 smtClean="0">
                <a:ea typeface="宋体" panose="02010600030101010101" pitchFamily="2" charset="-122"/>
              </a:rPr>
              <a:t> var temp = new f1();</a:t>
            </a:r>
            <a:endParaRPr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dirty="0" smtClean="0">
                <a:ea typeface="宋体" panose="02010600030101010101" pitchFamily="2" charset="-122"/>
              </a:rPr>
              <a:t> f1. prototype = temp;</a:t>
            </a:r>
            <a:endParaRPr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dirty="0" smtClean="0">
                <a:ea typeface="宋体" panose="02010600030101010101" pitchFamily="2" charset="-122"/>
              </a:rPr>
              <a:t>那么</a:t>
            </a:r>
            <a:r>
              <a:rPr lang="en-US" altLang="zh-CN" dirty="0" smtClean="0">
                <a:ea typeface="宋体" panose="02010600030101010101" pitchFamily="2" charset="-122"/>
              </a:rPr>
              <a:t>Function</a:t>
            </a:r>
            <a:r>
              <a:rPr lang="zh-CN" altLang="en-US" dirty="0" smtClean="0">
                <a:ea typeface="宋体" panose="02010600030101010101" pitchFamily="2" charset="-122"/>
              </a:rPr>
              <a:t>也就迎刃而解：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var temp1 = new Function ();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 Function.prototype = temp1;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二. 原型对象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8692" y="1448126"/>
            <a:ext cx="9496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>
                <a:latin typeface="Georgia" panose="02040502050405020303"/>
              </a:rPr>
              <a:t>那原型对象是用来做什么的呢？主要作用是用于继承。举了例子：</a:t>
            </a:r>
            <a:endParaRPr b="1" dirty="0" smtClean="0">
              <a:latin typeface="Georgia" panose="02040502050405020303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490" y="2226945"/>
            <a:ext cx="11106785" cy="37141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var person = function(name){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this.name = name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};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person.prototype.getName = function(){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	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return this.name; 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}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var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= new person(‘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Veblen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’);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.getName(); //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Veblen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 从这个例子可以看出，通过给person.prototype设置了一个函数对象的属性，那有person实例（例中：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）出来的普通对象就继承了这个属性。具体是怎么实现的继承，就要讲到下面的原型链了。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三．原型链</a:t>
            </a:r>
            <a:endParaRPr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JS在创建对象（不论是普通对象还是函数对象）的时候，都有一个叫做</a:t>
            </a:r>
            <a:r>
              <a:rPr dirty="0" smtClean="0">
                <a:solidFill>
                  <a:srgbClr val="C00000"/>
                </a:solidFill>
              </a:rPr>
              <a:t>__proto__</a:t>
            </a:r>
            <a:r>
              <a:rPr dirty="0" smtClean="0"/>
              <a:t>的内置属性，用于指向创建它的函数对象的原型对象prototype</a:t>
            </a:r>
            <a:endParaRPr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491490" y="2392045"/>
            <a:ext cx="11583670" cy="4305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veb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.__proto__ === person.prototype) //true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同样，person.prototype对象也有__proto__属性，它指向创建它的函数对象（Object）的prototype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console.log(person.prototype.__proto__ === Object.prototype) //true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继续，Object.prototype对象也有__proto__属性，但它比较特殊，为null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  console.log(Object.prototype.__proto__) //null</a:t>
            </a:r>
            <a:endParaRPr lang="zh-CN" altLang="en-US" dirty="0" smtClean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三．原型链</a:t>
            </a:r>
            <a:endParaRPr dirty="0" smtClean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451295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我们把这个有__proto__串起来的直到Object.prototype.__proto__为null的链叫做原型链。如下图：</a:t>
            </a:r>
            <a:endParaRPr dirty="0" smtClean="0"/>
          </a:p>
        </p:txBody>
      </p:sp>
      <p:pic>
        <p:nvPicPr>
          <p:cNvPr id="2" name="图片 1" descr="2fa8f073-ff60-3cb6-bee7-983a8d2681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810" y="2784475"/>
            <a:ext cx="721931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1" y="2776731"/>
            <a:ext cx="32194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继承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No.1</a:t>
            </a:r>
            <a:endParaRPr lang="zh-CN" altLang="en-US" sz="4000" dirty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比如，现在有一个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动物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对象的构造函数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2139191" y="2483141"/>
            <a:ext cx="7701095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Animal(){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this.species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动物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31310" y="3171039"/>
            <a:ext cx="1593908" cy="24244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怎样才能使</a:t>
            </a:r>
            <a:r>
              <a:rPr lang="en-US" altLang="zh-CN" dirty="0" smtClean="0"/>
              <a:t>"</a:t>
            </a:r>
            <a:r>
              <a:rPr lang="zh-CN" altLang="en-US" dirty="0" smtClean="0"/>
              <a:t>猫</a:t>
            </a:r>
            <a:r>
              <a:rPr lang="en-US" altLang="zh-CN" dirty="0" smtClean="0"/>
              <a:t>"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"</a:t>
            </a:r>
            <a:r>
              <a:rPr lang="zh-CN" altLang="en-US" dirty="0" smtClean="0"/>
              <a:t>动物</a:t>
            </a:r>
            <a:r>
              <a:rPr lang="en-US" altLang="zh-CN" dirty="0" smtClean="0"/>
              <a:t>"</a:t>
            </a:r>
            <a:r>
              <a:rPr lang="zh-CN" altLang="en-US" dirty="0" smtClean="0"/>
              <a:t>呢？</a:t>
            </a:r>
            <a:endParaRPr lang="zh-CN" altLang="en-US" dirty="0" smtClean="0">
              <a:solidFill>
                <a:srgbClr val="111111"/>
              </a:solidFill>
              <a:latin typeface="Georgia" panose="0204050205040502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第一种方法也是最简单的方法，使用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方法，将父对象的构造函数绑定在子对象上，即在子对象构造函数中加一行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2139191" y="2483141"/>
            <a:ext cx="7701095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Cat(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name,color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){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b="1" dirty="0" err="1" smtClean="0">
                <a:solidFill>
                  <a:srgbClr val="111111"/>
                </a:solidFill>
                <a:latin typeface="Consolas" panose="020B0609020204030204"/>
              </a:rPr>
              <a:t>Animal.call</a:t>
            </a:r>
            <a:r>
              <a:rPr lang="en-US" altLang="zh-CN" b="1" dirty="0" smtClean="0">
                <a:solidFill>
                  <a:srgbClr val="111111"/>
                </a:solidFill>
                <a:latin typeface="Consolas" panose="020B0609020204030204"/>
              </a:rPr>
              <a:t>(this);</a:t>
            </a:r>
            <a:endParaRPr lang="en-US" altLang="zh-CN" b="1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this.name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name;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this.color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color;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alert(cat1.species);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动物</a:t>
            </a:r>
            <a:endParaRPr lang="zh-CN" altLang="en-US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第二种方法使用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"</a:t>
            </a:r>
            <a:r>
              <a:rPr lang="zh-CN" altLang="en-US" dirty="0" smtClean="0"/>
              <a:t>猫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对象，指向一个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的实例，那么所有</a:t>
            </a:r>
            <a:r>
              <a:rPr lang="en-US" altLang="zh-CN" dirty="0" smtClean="0"/>
              <a:t>"</a:t>
            </a:r>
            <a:r>
              <a:rPr lang="zh-CN" altLang="en-US" dirty="0" smtClean="0"/>
              <a:t>猫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的实例，就能继承</a:t>
            </a:r>
            <a:r>
              <a:rPr lang="en-US" altLang="zh-CN" dirty="0" smtClean="0"/>
              <a:t>Animal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889231" y="2743200"/>
            <a:ext cx="5343789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new Animal();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Cat.prototype.constructor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Cat;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alert(cat1.species);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动物</a:t>
            </a:r>
            <a:endParaRPr lang="zh-CN" altLang="en-US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1" y="3036815"/>
            <a:ext cx="484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将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的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对象指向一个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Animal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的实例</a:t>
            </a:r>
            <a:endParaRPr lang="en-US" altLang="zh-CN" dirty="0" smtClean="0">
              <a:solidFill>
                <a:srgbClr val="111111"/>
              </a:solidFill>
              <a:latin typeface="Georgia" panose="02040502050405020303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Georgia" panose="02040502050405020303"/>
              </a:rPr>
              <a:t>注意：会删除原来</a:t>
            </a:r>
            <a:r>
              <a:rPr lang="en-US" altLang="zh-CN" dirty="0" err="1" smtClean="0">
                <a:solidFill>
                  <a:srgbClr val="FF0000"/>
                </a:solidFill>
                <a:latin typeface="Georgia" panose="02040502050405020303"/>
              </a:rPr>
              <a:t>prototyper</a:t>
            </a:r>
            <a:r>
              <a:rPr lang="zh-CN" altLang="en-US" dirty="0" smtClean="0">
                <a:solidFill>
                  <a:srgbClr val="FF0000"/>
                </a:solidFill>
                <a:latin typeface="Georgia" panose="02040502050405020303"/>
              </a:rPr>
              <a:t>的值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5755" y="4036503"/>
            <a:ext cx="484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对象都有一个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constructor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属性，指向它的构造函数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5543" y="5170415"/>
            <a:ext cx="484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每一个实例也有一个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constructor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属性，默认调用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对象的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constructor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第三种方法是对第二种方法的改进。由于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对象中，不变的属性都可以直接写入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Animal.prototype</a:t>
            </a:r>
            <a:r>
              <a:rPr lang="zh-CN" altLang="en-US" dirty="0" smtClean="0"/>
              <a:t>。所以，我们也可以让</a:t>
            </a:r>
            <a:r>
              <a:rPr lang="en-US" altLang="zh-CN" dirty="0" smtClean="0"/>
              <a:t>Cat()</a:t>
            </a:r>
            <a:r>
              <a:rPr lang="zh-CN" altLang="en-US" dirty="0" smtClean="0"/>
              <a:t>跳过 </a:t>
            </a:r>
            <a:r>
              <a:rPr lang="en-US" altLang="zh-CN" dirty="0" smtClean="0"/>
              <a:t>Animal()</a:t>
            </a:r>
            <a:r>
              <a:rPr lang="zh-CN" altLang="en-US" dirty="0" smtClean="0"/>
              <a:t>，直接继承</a:t>
            </a:r>
            <a:r>
              <a:rPr lang="en-US" altLang="zh-CN" dirty="0" err="1" smtClean="0"/>
              <a:t>Animal.prototype</a:t>
            </a:r>
            <a:r>
              <a:rPr lang="zh-CN" altLang="en-US" dirty="0" smtClean="0"/>
              <a:t>。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889231" y="2743200"/>
            <a:ext cx="5343789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Animal.prototype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Cat.prototype.constructor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Cat;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cat1 = new Cat("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大毛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","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黄色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");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alert(cat1.species); // </a:t>
            </a:r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动物</a:t>
            </a:r>
            <a:endParaRPr lang="zh-CN" altLang="en-US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816991"/>
            <a:ext cx="505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与前一种方法相比，这样做的优点是效率比较高（不用执行和建立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的实例了），比较省内存。</a:t>
            </a:r>
            <a:r>
              <a:rPr lang="zh-CN" altLang="en-US" dirty="0" smtClean="0">
                <a:solidFill>
                  <a:srgbClr val="FF0000"/>
                </a:solidFill>
              </a:rPr>
              <a:t>缺点是 </a:t>
            </a:r>
            <a:r>
              <a:rPr lang="en-US" altLang="zh-CN" dirty="0" err="1" smtClean="0">
                <a:solidFill>
                  <a:srgbClr val="FF0000"/>
                </a:solidFill>
              </a:rPr>
              <a:t>Cat.prototype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Animal.prototype</a:t>
            </a:r>
            <a:r>
              <a:rPr lang="zh-CN" altLang="en-US" dirty="0" smtClean="0">
                <a:solidFill>
                  <a:srgbClr val="FF0000"/>
                </a:solidFill>
              </a:rPr>
              <a:t>现在指向了同一个对象，那么任何对</a:t>
            </a:r>
            <a:r>
              <a:rPr lang="en-US" altLang="zh-CN" dirty="0" err="1" smtClean="0">
                <a:solidFill>
                  <a:srgbClr val="FF0000"/>
                </a:solidFill>
              </a:rPr>
              <a:t>Cat.prototype</a:t>
            </a:r>
            <a:r>
              <a:rPr lang="zh-CN" altLang="en-US" dirty="0" smtClean="0">
                <a:solidFill>
                  <a:srgbClr val="FF0000"/>
                </a:solidFill>
              </a:rPr>
              <a:t>的修改，都会反映到</a:t>
            </a:r>
            <a:r>
              <a:rPr lang="en-US" altLang="zh-CN" dirty="0" err="1" smtClean="0">
                <a:solidFill>
                  <a:srgbClr val="FF0000"/>
                </a:solidFill>
              </a:rPr>
              <a:t>Animal.prototype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第四种方法，利用一个空对象作为中介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889231" y="2592198"/>
            <a:ext cx="5343789" cy="36156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F = function(){};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F.prototype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Animal.prototype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new F();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Cat.prototype.constructor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= Cat;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3926048"/>
            <a:ext cx="505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F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是空对象，所以几乎不占内存。这时，修改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Cat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的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对象，就不会影响到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Animal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的</a:t>
            </a:r>
            <a:r>
              <a:rPr lang="en-US" altLang="zh-CN" dirty="0" smtClean="0">
                <a:solidFill>
                  <a:srgbClr val="111111"/>
                </a:solidFill>
                <a:latin typeface="Georgia" panose="02040502050405020303"/>
              </a:rPr>
              <a:t>prototype</a:t>
            </a:r>
            <a:r>
              <a:rPr lang="zh-CN" altLang="en-US" dirty="0" smtClean="0">
                <a:solidFill>
                  <a:srgbClr val="111111"/>
                </a:solidFill>
                <a:latin typeface="Georgia" panose="02040502050405020303"/>
              </a:rPr>
              <a:t>对象。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017" y="1518407"/>
            <a:ext cx="949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第五种拷贝继承</a:t>
            </a:r>
            <a:endParaRPr lang="en-US" altLang="zh-CN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2432807" y="2231473"/>
            <a:ext cx="7290033" cy="42028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function extend2(Child, Parent) 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p = 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Parent.prototype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c = 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Child.prototype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for (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var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i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 in p) {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c[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i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] = p[</a:t>
            </a:r>
            <a:r>
              <a:rPr lang="en-US" altLang="zh-CN" dirty="0" err="1" smtClean="0">
                <a:solidFill>
                  <a:srgbClr val="111111"/>
                </a:solidFill>
                <a:latin typeface="Consolas" panose="020B0609020204030204"/>
              </a:rPr>
              <a:t>i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];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　　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dirty="0" smtClean="0">
              <a:solidFill>
                <a:srgbClr val="111111"/>
              </a:solidFill>
              <a:latin typeface="Consolas" panose="020B0609020204030204"/>
            </a:endParaRPr>
          </a:p>
          <a:p>
            <a:r>
              <a:rPr lang="zh-CN" altLang="en-US" dirty="0" smtClean="0">
                <a:solidFill>
                  <a:srgbClr val="111111"/>
                </a:solidFill>
                <a:latin typeface="Consolas" panose="020B0609020204030204"/>
              </a:rPr>
              <a:t>　　</a:t>
            </a:r>
            <a:r>
              <a:rPr lang="en-US" altLang="zh-CN" dirty="0" smtClean="0">
                <a:solidFill>
                  <a:srgbClr val="111111"/>
                </a:solidFill>
                <a:latin typeface="Consolas" panose="020B0609020204030204"/>
              </a:rPr>
              <a:t>}</a:t>
            </a:r>
            <a:endParaRPr lang="en-US" altLang="zh-CN" b="0" i="0" u="none" strike="noStrike" dirty="0">
              <a:solidFill>
                <a:srgbClr val="111111"/>
              </a:solidFill>
              <a:latin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等腰三角形 7172"/>
          <p:cNvSpPr>
            <a:spLocks noChangeArrowheads="1"/>
          </p:cNvSpPr>
          <p:nvPr/>
        </p:nvSpPr>
        <p:spPr bwMode="auto">
          <a:xfrm rot="1860000">
            <a:off x="1726750" y="4644708"/>
            <a:ext cx="577700" cy="345985"/>
          </a:xfrm>
          <a:prstGeom prst="triangle">
            <a:avLst>
              <a:gd name="adj" fmla="val 50000"/>
            </a:avLst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0" y="1570521"/>
            <a:ext cx="5280237" cy="3059903"/>
          </a:xfrm>
          <a:prstGeom prst="roundRect">
            <a:avLst>
              <a:gd name="adj" fmla="val 0"/>
            </a:avLst>
          </a:prstGeom>
          <a:pattFill prst="ltDnDiag">
            <a:fgClr>
              <a:srgbClr val="7399EF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280236" y="1569861"/>
            <a:ext cx="6911763" cy="3059903"/>
          </a:xfrm>
          <a:prstGeom prst="roundRect">
            <a:avLst>
              <a:gd name="adj" fmla="val 0"/>
            </a:avLst>
          </a:prstGeom>
          <a:pattFill prst="pct90">
            <a:fgClr>
              <a:srgbClr val="0069D7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>
              <a:lnSpc>
                <a:spcPct val="120000"/>
              </a:lnSpc>
              <a:spcAft>
                <a:spcPts val="25"/>
              </a:spcAft>
              <a:defRPr sz="20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6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rgbClr val="4D4D4D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endParaRPr lang="zh-CN" altLang="en-US" sz="1800" dirty="0">
              <a:solidFill>
                <a:srgbClr val="3862CE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1601" y="2776731"/>
            <a:ext cx="32194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原型链</a:t>
            </a:r>
            <a:endParaRPr lang="zh-CN" altLang="en-US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7890" y="2745962"/>
            <a:ext cx="145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rgbClr val="0069D7"/>
                </a:solidFill>
                <a:latin typeface="+mn-ea"/>
                <a:ea typeface="+mn-ea"/>
              </a:rPr>
              <a:t>No.2</a:t>
            </a:r>
            <a:endParaRPr lang="en-US" altLang="zh-CN" sz="4000" b="1" smtClean="0">
              <a:solidFill>
                <a:srgbClr val="0069D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WPS 演示</Application>
  <PresentationFormat>自定义</PresentationFormat>
  <Paragraphs>209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Consolas</vt:lpstr>
      <vt:lpstr>Georgia</vt:lpstr>
      <vt:lpstr>Arial Unicode MS</vt:lpstr>
      <vt:lpstr>inherit</vt:lpstr>
      <vt:lpstr>Source Code Pro</vt:lpstr>
      <vt:lpstr>Segoe Print</vt:lpstr>
      <vt:lpstr>仿宋</vt:lpstr>
      <vt:lpstr>Impact</vt:lpstr>
      <vt:lpstr>Georgia</vt:lpstr>
      <vt:lpstr>Gadugi</vt:lpstr>
      <vt:lpstr>默认设计模板</vt:lpstr>
      <vt:lpstr>Javascript JSON</vt:lpstr>
      <vt:lpstr>PowerPoint 演示文稿</vt:lpstr>
      <vt:lpstr>面向对象- 继承</vt:lpstr>
      <vt:lpstr>面向对象- 继承</vt:lpstr>
      <vt:lpstr>面向对象- 继承</vt:lpstr>
      <vt:lpstr>面向对象- 继承</vt:lpstr>
      <vt:lpstr>面向对象- 继承</vt:lpstr>
      <vt:lpstr>面向对象- 继承</vt:lpstr>
      <vt:lpstr>PowerPoint 演示文稿</vt:lpstr>
      <vt:lpstr>一. 普通对象与函数对象</vt:lpstr>
      <vt:lpstr>一. 普通对象与函数对象</vt:lpstr>
      <vt:lpstr>二. 原型对象</vt:lpstr>
      <vt:lpstr>二. 原型对象</vt:lpstr>
      <vt:lpstr>二. 原型对象</vt:lpstr>
      <vt:lpstr>二. 原型对象</vt:lpstr>
      <vt:lpstr>三．原型链</vt:lpstr>
      <vt:lpstr>三．原型链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207</cp:revision>
  <dcterms:created xsi:type="dcterms:W3CDTF">2016-07-25T12:06:00Z</dcterms:created>
  <dcterms:modified xsi:type="dcterms:W3CDTF">2017-09-27T09:39:43Z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