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20" y="-96"/>
      </p:cViewPr>
      <p:guideLst>
        <p:guide orient="horz" pos="217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003" y="-16648"/>
            <a:ext cx="12195003" cy="5131584"/>
            <a:chOff x="-3003" y="-16648"/>
            <a:chExt cx="9146319" cy="513158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03" y="-16648"/>
              <a:ext cx="9144000" cy="3438144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-3003" y="-9734"/>
              <a:ext cx="9144000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-684" y="1735224"/>
              <a:ext cx="9144000" cy="3379712"/>
              <a:chOff x="0" y="1814345"/>
              <a:chExt cx="9144000" cy="3379712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0" y="1928703"/>
                <a:ext cx="2673708" cy="2490937"/>
              </a:xfrm>
              <a:custGeom>
                <a:avLst/>
                <a:gdLst>
                  <a:gd name="connsiteX0" fmla="*/ 1246338 w 2673708"/>
                  <a:gd name="connsiteY0" fmla="*/ 0 h 2522180"/>
                  <a:gd name="connsiteX1" fmla="*/ 2673708 w 2673708"/>
                  <a:gd name="connsiteY1" fmla="*/ 1261090 h 2522180"/>
                  <a:gd name="connsiteX2" fmla="*/ 1246338 w 2673708"/>
                  <a:gd name="connsiteY2" fmla="*/ 2522180 h 2522180"/>
                  <a:gd name="connsiteX3" fmla="*/ 62740 w 2673708"/>
                  <a:gd name="connsiteY3" fmla="*/ 1966178 h 2522180"/>
                  <a:gd name="connsiteX4" fmla="*/ 0 w 2673708"/>
                  <a:gd name="connsiteY4" fmla="*/ 1874935 h 2522180"/>
                  <a:gd name="connsiteX5" fmla="*/ 0 w 2673708"/>
                  <a:gd name="connsiteY5" fmla="*/ 647246 h 2522180"/>
                  <a:gd name="connsiteX6" fmla="*/ 62740 w 2673708"/>
                  <a:gd name="connsiteY6" fmla="*/ 556003 h 2522180"/>
                  <a:gd name="connsiteX7" fmla="*/ 1246338 w 267370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73708" h="2522180">
                    <a:moveTo>
                      <a:pt x="1246338" y="0"/>
                    </a:moveTo>
                    <a:cubicBezTo>
                      <a:pt x="2034653" y="0"/>
                      <a:pt x="2673708" y="564609"/>
                      <a:pt x="2673708" y="1261090"/>
                    </a:cubicBezTo>
                    <a:cubicBezTo>
                      <a:pt x="2673708" y="1957571"/>
                      <a:pt x="2034653" y="2522180"/>
                      <a:pt x="1246338" y="2522180"/>
                    </a:cubicBezTo>
                    <a:cubicBezTo>
                      <a:pt x="753641" y="2522180"/>
                      <a:pt x="319249" y="2301630"/>
                      <a:pt x="62740" y="1966178"/>
                    </a:cubicBezTo>
                    <a:lnTo>
                      <a:pt x="0" y="1874935"/>
                    </a:lnTo>
                    <a:lnTo>
                      <a:pt x="0" y="647246"/>
                    </a:lnTo>
                    <a:lnTo>
                      <a:pt x="62740" y="556003"/>
                    </a:lnTo>
                    <a:cubicBezTo>
                      <a:pt x="319249" y="220551"/>
                      <a:pt x="753641" y="0"/>
                      <a:pt x="12463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430774" y="2460737"/>
                <a:ext cx="2854740" cy="2733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185823" y="2163772"/>
                <a:ext cx="2854740" cy="271312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967948" y="1814345"/>
                <a:ext cx="2854740" cy="28008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6368242" y="2449779"/>
                <a:ext cx="2775758" cy="2522180"/>
              </a:xfrm>
              <a:custGeom>
                <a:avLst/>
                <a:gdLst>
                  <a:gd name="connsiteX0" fmla="*/ 1427370 w 2775758"/>
                  <a:gd name="connsiteY0" fmla="*/ 0 h 2522180"/>
                  <a:gd name="connsiteX1" fmla="*/ 2742570 w 2775758"/>
                  <a:gd name="connsiteY1" fmla="*/ 770217 h 2522180"/>
                  <a:gd name="connsiteX2" fmla="*/ 2775758 w 2775758"/>
                  <a:gd name="connsiteY2" fmla="*/ 850330 h 2522180"/>
                  <a:gd name="connsiteX3" fmla="*/ 2775758 w 2775758"/>
                  <a:gd name="connsiteY3" fmla="*/ 1671851 h 2522180"/>
                  <a:gd name="connsiteX4" fmla="*/ 2742570 w 2775758"/>
                  <a:gd name="connsiteY4" fmla="*/ 1751964 h 2522180"/>
                  <a:gd name="connsiteX5" fmla="*/ 1427370 w 2775758"/>
                  <a:gd name="connsiteY5" fmla="*/ 2522180 h 2522180"/>
                  <a:gd name="connsiteX6" fmla="*/ 0 w 2775758"/>
                  <a:gd name="connsiteY6" fmla="*/ 1261090 h 2522180"/>
                  <a:gd name="connsiteX7" fmla="*/ 1427370 w 277575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5758" h="2522180">
                    <a:moveTo>
                      <a:pt x="1427370" y="0"/>
                    </a:moveTo>
                    <a:cubicBezTo>
                      <a:pt x="2018607" y="0"/>
                      <a:pt x="2525884" y="317593"/>
                      <a:pt x="2742570" y="770217"/>
                    </a:cubicBezTo>
                    <a:lnTo>
                      <a:pt x="2775758" y="850330"/>
                    </a:lnTo>
                    <a:lnTo>
                      <a:pt x="2775758" y="1671851"/>
                    </a:lnTo>
                    <a:lnTo>
                      <a:pt x="2742570" y="1751964"/>
                    </a:lnTo>
                    <a:cubicBezTo>
                      <a:pt x="2525884" y="2204588"/>
                      <a:pt x="2018607" y="2522180"/>
                      <a:pt x="1427370" y="2522180"/>
                    </a:cubicBezTo>
                    <a:cubicBezTo>
                      <a:pt x="639055" y="2522180"/>
                      <a:pt x="0" y="1957571"/>
                      <a:pt x="0" y="1261090"/>
                    </a:cubicBezTo>
                    <a:cubicBezTo>
                      <a:pt x="0" y="564609"/>
                      <a:pt x="639055" y="0"/>
                      <a:pt x="14273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964" y="2763981"/>
            <a:ext cx="10280073" cy="1669808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 rot="5400000">
            <a:off x="5887846" y="5444165"/>
            <a:ext cx="416308" cy="416308"/>
            <a:chOff x="4125910" y="5085713"/>
            <a:chExt cx="546840" cy="546840"/>
          </a:xfrm>
        </p:grpSpPr>
        <p:sp>
          <p:nvSpPr>
            <p:cNvPr id="25" name="椭圆 24">
              <a:hlinkClick r:id="" action="ppaction://hlinkshowjump?jump=nextslide"/>
            </p:cNvPr>
            <p:cNvSpPr/>
            <p:nvPr/>
          </p:nvSpPr>
          <p:spPr>
            <a:xfrm>
              <a:off x="4125910" y="5085713"/>
              <a:ext cx="546840" cy="54684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6" name="燕尾形 25">
              <a:hlinkClick r:id="" action="ppaction://hlinkshowjump?jump=nextslide"/>
            </p:cNvPr>
            <p:cNvSpPr/>
            <p:nvPr/>
          </p:nvSpPr>
          <p:spPr>
            <a:xfrm>
              <a:off x="4303845" y="5213845"/>
              <a:ext cx="217130" cy="290576"/>
            </a:xfrm>
            <a:prstGeom prst="chevron">
              <a:avLst>
                <a:gd name="adj" fmla="val 580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/>
              <a:endParaRPr lang="zh-CN" altLang="en-US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38600" y="2268537"/>
            <a:ext cx="7308850" cy="118374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8600" y="3473066"/>
            <a:ext cx="730885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0" y="2034117"/>
            <a:ext cx="12192000" cy="2789767"/>
            <a:chOff x="0" y="2409825"/>
            <a:chExt cx="9144000" cy="2092325"/>
          </a:xfrm>
        </p:grpSpPr>
        <p:sp>
          <p:nvSpPr>
            <p:cNvPr id="7" name="MH_Others_1"/>
            <p:cNvSpPr>
              <a:spLocks noChangeArrowheads="1"/>
            </p:cNvSpPr>
            <p:nvPr/>
          </p:nvSpPr>
          <p:spPr bwMode="auto">
            <a:xfrm>
              <a:off x="2778125" y="3652838"/>
              <a:ext cx="263525" cy="263525"/>
            </a:xfrm>
            <a:prstGeom prst="ellipse">
              <a:avLst/>
            </a:prstGeom>
            <a:solidFill>
              <a:srgbClr val="A0E2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 fontScale="625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8" name="MH_Others_2"/>
            <p:cNvCxnSpPr>
              <a:cxnSpLocks noChangeShapeType="1"/>
            </p:cNvCxnSpPr>
            <p:nvPr/>
          </p:nvCxnSpPr>
          <p:spPr bwMode="auto">
            <a:xfrm>
              <a:off x="0" y="3473450"/>
              <a:ext cx="9144000" cy="0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MH_Others_3"/>
            <p:cNvCxnSpPr>
              <a:cxnSpLocks noChangeShapeType="1"/>
            </p:cNvCxnSpPr>
            <p:nvPr/>
          </p:nvCxnSpPr>
          <p:spPr bwMode="auto">
            <a:xfrm>
              <a:off x="2486025" y="2409825"/>
              <a:ext cx="0" cy="2092325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MH_Others_4"/>
            <p:cNvSpPr>
              <a:spLocks noChangeArrowheads="1"/>
            </p:cNvSpPr>
            <p:nvPr/>
          </p:nvSpPr>
          <p:spPr bwMode="auto">
            <a:xfrm>
              <a:off x="2068513" y="3040063"/>
              <a:ext cx="833437" cy="8318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7036"/>
            <a:ext cx="10515600" cy="6234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2396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47873"/>
            <a:ext cx="5157787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2396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47873"/>
            <a:ext cx="5183188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333750" y="2407971"/>
            <a:ext cx="5524500" cy="2042059"/>
            <a:chOff x="2628900" y="1930400"/>
            <a:chExt cx="3848100" cy="1422400"/>
          </a:xfrm>
        </p:grpSpPr>
        <p:sp>
          <p:nvSpPr>
            <p:cNvPr id="10" name="矩形 4"/>
            <p:cNvSpPr>
              <a:spLocks noChangeArrowheads="1"/>
            </p:cNvSpPr>
            <p:nvPr/>
          </p:nvSpPr>
          <p:spPr bwMode="auto">
            <a:xfrm>
              <a:off x="2628900" y="1930400"/>
              <a:ext cx="3848100" cy="13985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227577"/>
                </a:buClr>
                <a:buSzPct val="90000"/>
                <a:buFont typeface="Webdings" panose="05030102010509060703" pitchFamily="18" charset="2"/>
                <a:buChar char="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B7CEB5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7D7D7D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6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0000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cxnSp>
          <p:nvCxnSpPr>
            <p:cNvPr id="11" name="直接连接符 6"/>
            <p:cNvCxnSpPr>
              <a:cxnSpLocks noChangeShapeType="1"/>
            </p:cNvCxnSpPr>
            <p:nvPr/>
          </p:nvCxnSpPr>
          <p:spPr bwMode="auto">
            <a:xfrm>
              <a:off x="2628900" y="3352800"/>
              <a:ext cx="3848100" cy="0"/>
            </a:xfrm>
            <a:prstGeom prst="line">
              <a:avLst/>
            </a:prstGeom>
            <a:noFill/>
            <a:ln w="12700" cmpd="sng">
              <a:solidFill>
                <a:srgbClr val="B0DAB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3750" y="2394567"/>
            <a:ext cx="5524500" cy="2042059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075" y="457201"/>
            <a:ext cx="9319851" cy="706582"/>
          </a:xfrm>
        </p:spPr>
        <p:txBody>
          <a:bodyPr anchor="ctr" anchorCtr="0"/>
          <a:lstStyle>
            <a:lvl1pPr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5108" y="1673379"/>
            <a:ext cx="5199556" cy="465223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6872" y="1673379"/>
            <a:ext cx="2948564" cy="4652234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1435371" y="1423121"/>
            <a:ext cx="9321259" cy="0"/>
          </a:xfrm>
          <a:prstGeom prst="line">
            <a:avLst/>
          </a:prstGeom>
          <a:noFill/>
          <a:ln w="28575" cmpd="sng">
            <a:solidFill>
              <a:srgbClr val="A0E2E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226040" y="976745"/>
            <a:ext cx="1127760" cy="5200218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76745"/>
            <a:ext cx="9265920" cy="520021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3.xml"/><Relationship Id="rId11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3003" y="-25357"/>
            <a:ext cx="12195003" cy="5160510"/>
            <a:chOff x="-3003" y="-25357"/>
            <a:chExt cx="12195003" cy="5160510"/>
          </a:xfrm>
        </p:grpSpPr>
        <p:sp>
          <p:nvSpPr>
            <p:cNvPr id="8" name="矩形 7"/>
            <p:cNvSpPr/>
            <p:nvPr/>
          </p:nvSpPr>
          <p:spPr>
            <a:xfrm>
              <a:off x="-3003" y="-25357"/>
              <a:ext cx="12190999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3003" y="649776"/>
              <a:ext cx="12195003" cy="1365441"/>
              <a:chOff x="-3003" y="408837"/>
              <a:chExt cx="9261914" cy="1088268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-3003" y="478752"/>
                <a:ext cx="2943359" cy="1000935"/>
                <a:chOff x="0" y="2084498"/>
                <a:chExt cx="9144000" cy="3109559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268605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24" name="任意多边形 2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536829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19" name="任意多边形 1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3" name="任意多边形 2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6315552" y="408837"/>
                <a:ext cx="2943359" cy="1000935"/>
                <a:chOff x="0" y="2084498"/>
                <a:chExt cx="9144000" cy="3109559"/>
              </a:xfrm>
            </p:grpSpPr>
            <p:sp>
              <p:nvSpPr>
                <p:cNvPr id="14" name="任意多边形 1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1001" y="1019604"/>
              <a:ext cx="12190999" cy="4115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55602"/>
            <a:ext cx="10515600" cy="726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064484"/>
            <a:ext cx="10515600" cy="511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ebdings" panose="05030102010509060703" pitchFamily="18" charset="2"/>
        <a:buChar char="×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ruanyifeng.com/blog/2010/04/using_this_keyword_in_javascript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5964" y="2759977"/>
            <a:ext cx="10280073" cy="13190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2D9C9F">
                    <a:lumMod val="75000"/>
                  </a:srgbClr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r>
              <a:rPr lang="zh-CN" altLang="en-US" dirty="0" smtClean="0"/>
              <a:t>面向对象编程：封装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rgbClr val="47494B">
                <a:lumMod val="20000"/>
                <a:lumOff val="80000"/>
              </a:srgbClr>
            </a:solidFill>
          </a:ln>
        </p:spPr>
        <p:txBody>
          <a:bodyPr vert="horz" lIns="91440" tIns="45720" rIns="91440" bIns="45720" rtlCol="0" anchor="ctr" anchorCtr="0">
            <a:normAutofit fontScale="8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D9C9F"/>
              </a:buClr>
              <a:buFont typeface="Webdings" panose="05030102010509060703" pitchFamily="18" charset="2"/>
              <a:buNone/>
              <a:defRPr sz="2400" kern="1200">
                <a:solidFill>
                  <a:srgbClr val="454749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r>
              <a:rPr lang="zh-CN" altLang="en-US" dirty="0"/>
              <a:t>主讲老师：</a:t>
            </a:r>
            <a:r>
              <a:rPr lang="en-US" altLang="zh-CN" dirty="0"/>
              <a:t>CarreryYan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r>
              <a:rPr lang="en-US" altLang="zh-CN" dirty="0" smtClean="0"/>
              <a:t>-</a:t>
            </a:r>
            <a:r>
              <a:rPr lang="zh-CN" altLang="en-US" dirty="0" smtClean="0"/>
              <a:t>构造函数模式的问题</a:t>
            </a:r>
            <a:endParaRPr lang="zh-CN" altLang="en-US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017" y="3129095"/>
            <a:ext cx="949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111111"/>
                </a:solidFill>
                <a:latin typeface="Georgia" panose="02040502050405020303"/>
              </a:rPr>
              <a:t>能不能让</a:t>
            </a:r>
            <a:r>
              <a:rPr lang="en-US" altLang="zh-CN" dirty="0" smtClean="0">
                <a:solidFill>
                  <a:srgbClr val="111111"/>
                </a:solidFill>
                <a:latin typeface="Georgia" panose="02040502050405020303"/>
              </a:rPr>
              <a:t>type</a:t>
            </a:r>
            <a:r>
              <a:rPr lang="zh-CN" altLang="en-US" dirty="0" smtClean="0">
                <a:solidFill>
                  <a:srgbClr val="111111"/>
                </a:solidFill>
                <a:latin typeface="Georgia" panose="02040502050405020303"/>
              </a:rPr>
              <a:t>属性和</a:t>
            </a:r>
            <a:r>
              <a:rPr lang="en-US" altLang="zh-CN" dirty="0" smtClean="0">
                <a:solidFill>
                  <a:srgbClr val="111111"/>
                </a:solidFill>
                <a:latin typeface="Georgia" panose="02040502050405020303"/>
              </a:rPr>
              <a:t>eat()</a:t>
            </a:r>
            <a:r>
              <a:rPr lang="zh-CN" altLang="en-US" dirty="0" smtClean="0">
                <a:solidFill>
                  <a:srgbClr val="111111"/>
                </a:solidFill>
                <a:latin typeface="Georgia" panose="02040502050405020303"/>
              </a:rPr>
              <a:t>方法在内存中只生成一次，然后所有实例都指向那个内存地址呢？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r>
              <a:rPr lang="en-US" altLang="zh-CN" dirty="0" smtClean="0"/>
              <a:t>-Prototype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017" y="1518407"/>
            <a:ext cx="9496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111111"/>
                </a:solidFill>
                <a:latin typeface="Georgia" panose="02040502050405020303"/>
              </a:rPr>
              <a:t>Javascript</a:t>
            </a:r>
            <a:r>
              <a:rPr lang="zh-CN" altLang="en-US" dirty="0" smtClean="0">
                <a:solidFill>
                  <a:srgbClr val="111111"/>
                </a:solidFill>
                <a:latin typeface="Georgia" panose="02040502050405020303"/>
              </a:rPr>
              <a:t>规定，每一个构造函数都有一个</a:t>
            </a:r>
            <a:r>
              <a:rPr lang="en-US" altLang="zh-CN" dirty="0" smtClean="0">
                <a:solidFill>
                  <a:srgbClr val="111111"/>
                </a:solidFill>
                <a:latin typeface="Georgia" panose="02040502050405020303"/>
              </a:rPr>
              <a:t>prototype</a:t>
            </a:r>
            <a:r>
              <a:rPr lang="zh-CN" altLang="en-US" dirty="0" smtClean="0">
                <a:solidFill>
                  <a:srgbClr val="111111"/>
                </a:solidFill>
                <a:latin typeface="Georgia" panose="02040502050405020303"/>
              </a:rPr>
              <a:t>属性，指向另一个对象。这个对象的所有属性和方法，都会被构造函数的实例继承。</a:t>
            </a:r>
            <a:endParaRPr lang="zh-CN" altLang="en-US" dirty="0" smtClean="0">
              <a:solidFill>
                <a:srgbClr val="111111"/>
              </a:solidFill>
              <a:latin typeface="Georgia" panose="02040502050405020303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Georgia" panose="02040502050405020303"/>
              </a:rPr>
              <a:t>这意味着，我们可以把那些不变的属性和方法，直接定义在</a:t>
            </a:r>
            <a:r>
              <a:rPr lang="en-US" altLang="zh-CN" dirty="0" smtClean="0">
                <a:solidFill>
                  <a:srgbClr val="111111"/>
                </a:solidFill>
                <a:latin typeface="Georgia" panose="02040502050405020303"/>
              </a:rPr>
              <a:t>prototype</a:t>
            </a:r>
            <a:r>
              <a:rPr lang="zh-CN" altLang="en-US" dirty="0" smtClean="0">
                <a:solidFill>
                  <a:srgbClr val="111111"/>
                </a:solidFill>
                <a:latin typeface="Georgia" panose="02040502050405020303"/>
              </a:rPr>
              <a:t>对象上。</a:t>
            </a:r>
            <a:endParaRPr lang="zh-CN" altLang="en-US" dirty="0" smtClean="0">
              <a:solidFill>
                <a:srgbClr val="111111"/>
              </a:solidFill>
              <a:latin typeface="Georgia" panose="02040502050405020303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08307" y="2701255"/>
            <a:ext cx="7004808" cy="361565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function Cat(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name,color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){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　　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this.name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 = name;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　　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this.color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 = color;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}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Cat.prototype.type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 = "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猫科动物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";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Cat.prototype.eat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 = function(){alert("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吃老鼠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")};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8804" y="6385420"/>
            <a:ext cx="9496338" cy="36933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/>
              </a:rPr>
              <a:t>                   alert(cat1.eat == cat2.eat); //true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r>
              <a:rPr lang="en-US" altLang="zh-CN" dirty="0" smtClean="0"/>
              <a:t>- Prototype</a:t>
            </a:r>
            <a:r>
              <a:rPr lang="zh-CN" altLang="en-US" dirty="0" smtClean="0"/>
              <a:t>模式的验证方法</a:t>
            </a:r>
            <a:endParaRPr lang="zh-CN" altLang="en-US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017" y="1518407"/>
            <a:ext cx="949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isPrototypeOf</a:t>
            </a:r>
            <a:r>
              <a:rPr lang="en-US" altLang="zh-CN" b="1" dirty="0" smtClean="0"/>
              <a:t>()</a:t>
            </a:r>
            <a:r>
              <a:rPr lang="zh-CN" altLang="en-US" dirty="0" smtClean="0"/>
              <a:t>用来判断，某个</a:t>
            </a:r>
            <a:r>
              <a:rPr lang="en-US" altLang="zh-CN" dirty="0" err="1" smtClean="0"/>
              <a:t>proptotype</a:t>
            </a:r>
            <a:r>
              <a:rPr lang="zh-CN" altLang="en-US" dirty="0" smtClean="0"/>
              <a:t>对象和某个实例之间的关系</a:t>
            </a:r>
            <a:endParaRPr lang="zh-CN" altLang="en-US" dirty="0" smtClean="0">
              <a:solidFill>
                <a:srgbClr val="111111"/>
              </a:solidFill>
              <a:latin typeface="Georgia" panose="02040502050405020303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39191" y="2483141"/>
            <a:ext cx="7701095" cy="361565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alert(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Cat.prototype.isPrototypeOf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(cat1)); //true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alert(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Cat.prototype.isPrototypeOf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(cat2)); //true</a:t>
            </a:r>
            <a:endParaRPr lang="en-US" altLang="zh-CN" b="0" i="0" u="none" strike="noStrike" dirty="0">
              <a:solidFill>
                <a:srgbClr val="111111"/>
              </a:solidFill>
              <a:latin typeface="Consolas" panose="020B0609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r>
              <a:rPr lang="en-US" altLang="zh-CN" dirty="0" smtClean="0"/>
              <a:t>- Prototype</a:t>
            </a:r>
            <a:r>
              <a:rPr lang="zh-CN" altLang="en-US" dirty="0" smtClean="0"/>
              <a:t>模式的验证方法</a:t>
            </a:r>
            <a:endParaRPr lang="zh-CN" altLang="en-US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017" y="1518407"/>
            <a:ext cx="949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in</a:t>
            </a:r>
            <a:r>
              <a:rPr lang="zh-CN" altLang="en-US" dirty="0" smtClean="0"/>
              <a:t>运算符可以用来判断，某个实例是否含有某个属性，不管是不是本地属性</a:t>
            </a:r>
            <a:endParaRPr lang="zh-CN" altLang="en-US" dirty="0" smtClean="0">
              <a:solidFill>
                <a:srgbClr val="111111"/>
              </a:solidFill>
              <a:latin typeface="Georgia" panose="02040502050405020303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39191" y="2483141"/>
            <a:ext cx="7701095" cy="361565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    alert("name" in cat1); // true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 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alert("type" in cat1); // true</a:t>
            </a:r>
            <a:endParaRPr lang="en-US" altLang="zh-CN" b="0" i="0" u="none" strike="noStrike" dirty="0">
              <a:solidFill>
                <a:srgbClr val="111111"/>
              </a:solidFill>
              <a:latin typeface="Consolas" panose="020B0609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endParaRPr lang="zh-CN" altLang="en-US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1237" y="1610686"/>
            <a:ext cx="9496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JavaScript </a:t>
            </a:r>
            <a:r>
              <a:rPr lang="zh-CN" altLang="en-US" dirty="0" smtClean="0"/>
              <a:t>中，万物皆对象！但对象也是有区别的。分为普通对象和函数对象，</a:t>
            </a:r>
            <a:r>
              <a:rPr lang="en-US" altLang="zh-CN" dirty="0" smtClean="0"/>
              <a:t>Function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JS</a:t>
            </a:r>
            <a:r>
              <a:rPr lang="zh-CN" altLang="en-US" dirty="0" smtClean="0"/>
              <a:t>自带的函数对象。</a:t>
            </a:r>
            <a:endParaRPr lang="zh-CN" altLang="en-US" dirty="0" smtClean="0"/>
          </a:p>
        </p:txBody>
      </p:sp>
      <p:sp>
        <p:nvSpPr>
          <p:cNvPr id="9" name="圆角矩形 8"/>
          <p:cNvSpPr/>
          <p:nvPr/>
        </p:nvSpPr>
        <p:spPr>
          <a:xfrm>
            <a:off x="2810312" y="2424418"/>
            <a:ext cx="6023295" cy="4202885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66D9EF"/>
                </a:solidFill>
                <a:latin typeface="inherit"/>
              </a:rPr>
              <a:t>function</a:t>
            </a:r>
            <a:r>
              <a:rPr lang="en-US" altLang="zh-CN" dirty="0" smtClean="0">
                <a:solidFill>
                  <a:srgbClr val="F92672"/>
                </a:solidFill>
                <a:latin typeface="Source Code Pro"/>
              </a:rPr>
              <a:t> </a:t>
            </a:r>
            <a:r>
              <a:rPr lang="en-US" altLang="zh-CN" dirty="0" smtClean="0">
                <a:solidFill>
                  <a:srgbClr val="A6E22E"/>
                </a:solidFill>
                <a:latin typeface="inherit"/>
              </a:rPr>
              <a:t>f1</a:t>
            </a:r>
            <a:r>
              <a:rPr lang="en-US" altLang="zh-CN" dirty="0" smtClean="0">
                <a:solidFill>
                  <a:srgbClr val="F92672"/>
                </a:solidFill>
                <a:latin typeface="Source Code Pro"/>
              </a:rPr>
              <a:t>()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{};</a:t>
            </a:r>
            <a:endParaRPr lang="en-US" altLang="zh-CN" dirty="0" smtClean="0">
              <a:solidFill>
                <a:srgbClr val="F8F8F2"/>
              </a:solidFill>
              <a:latin typeface="Source Code Pro"/>
            </a:endParaRPr>
          </a:p>
          <a:p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</a:t>
            </a:r>
            <a:r>
              <a:rPr lang="en-US" altLang="zh-CN" dirty="0" err="1" smtClean="0">
                <a:solidFill>
                  <a:srgbClr val="F92672"/>
                </a:solidFill>
                <a:latin typeface="Source Code Pro"/>
              </a:rPr>
              <a:t>var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f2 = </a:t>
            </a:r>
            <a:r>
              <a:rPr lang="en-US" altLang="zh-CN" dirty="0" smtClean="0">
                <a:solidFill>
                  <a:srgbClr val="66D9EF"/>
                </a:solidFill>
                <a:latin typeface="inherit"/>
              </a:rPr>
              <a:t>function</a:t>
            </a:r>
            <a:r>
              <a:rPr lang="en-US" altLang="zh-CN" dirty="0" smtClean="0">
                <a:solidFill>
                  <a:srgbClr val="F92672"/>
                </a:solidFill>
                <a:latin typeface="Source Code Pro"/>
              </a:rPr>
              <a:t>()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{};</a:t>
            </a:r>
            <a:endParaRPr lang="en-US" altLang="zh-CN" dirty="0" smtClean="0">
              <a:solidFill>
                <a:srgbClr val="F8F8F2"/>
              </a:solidFill>
              <a:latin typeface="Source Code Pro"/>
            </a:endParaRPr>
          </a:p>
          <a:p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</a:t>
            </a:r>
            <a:r>
              <a:rPr lang="en-US" altLang="zh-CN" dirty="0" err="1" smtClean="0">
                <a:solidFill>
                  <a:srgbClr val="F92672"/>
                </a:solidFill>
                <a:latin typeface="Source Code Pro"/>
              </a:rPr>
              <a:t>var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f3 = </a:t>
            </a:r>
            <a:r>
              <a:rPr lang="en-US" altLang="zh-CN" dirty="0" smtClean="0">
                <a:solidFill>
                  <a:srgbClr val="F92672"/>
                </a:solidFill>
                <a:latin typeface="Source Code Pro"/>
              </a:rPr>
              <a:t>new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</a:t>
            </a:r>
            <a:r>
              <a:rPr lang="en-US" altLang="zh-CN" dirty="0" smtClean="0">
                <a:solidFill>
                  <a:srgbClr val="E6DB74"/>
                </a:solidFill>
                <a:latin typeface="Source Code Pro"/>
              </a:rPr>
              <a:t>Function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(</a:t>
            </a:r>
            <a:r>
              <a:rPr lang="en-US" altLang="zh-CN" dirty="0" smtClean="0">
                <a:solidFill>
                  <a:srgbClr val="E6DB74"/>
                </a:solidFill>
                <a:latin typeface="Source Code Pro"/>
              </a:rPr>
              <a:t>'</a:t>
            </a:r>
            <a:r>
              <a:rPr lang="en-US" altLang="zh-CN" dirty="0" err="1" smtClean="0">
                <a:solidFill>
                  <a:srgbClr val="E6DB74"/>
                </a:solidFill>
                <a:latin typeface="Source Code Pro"/>
              </a:rPr>
              <a:t>str'</a:t>
            </a:r>
            <a:r>
              <a:rPr lang="en-US" altLang="zh-CN" dirty="0" err="1" smtClean="0">
                <a:solidFill>
                  <a:srgbClr val="F8F8F2"/>
                </a:solidFill>
                <a:latin typeface="Source Code Pro"/>
              </a:rPr>
              <a:t>,</a:t>
            </a:r>
            <a:r>
              <a:rPr lang="en-US" altLang="zh-CN" dirty="0" err="1" smtClean="0">
                <a:solidFill>
                  <a:srgbClr val="E6DB74"/>
                </a:solidFill>
                <a:latin typeface="Source Code Pro"/>
              </a:rPr>
              <a:t>'console.log</a:t>
            </a:r>
            <a:r>
              <a:rPr lang="en-US" altLang="zh-CN" dirty="0" smtClean="0">
                <a:solidFill>
                  <a:srgbClr val="E6DB74"/>
                </a:solidFill>
                <a:latin typeface="Source Code Pro"/>
              </a:rPr>
              <a:t>(</a:t>
            </a:r>
            <a:r>
              <a:rPr lang="en-US" altLang="zh-CN" dirty="0" err="1" smtClean="0">
                <a:solidFill>
                  <a:srgbClr val="E6DB74"/>
                </a:solidFill>
                <a:latin typeface="Source Code Pro"/>
              </a:rPr>
              <a:t>str</a:t>
            </a:r>
            <a:r>
              <a:rPr lang="en-US" altLang="zh-CN" dirty="0" smtClean="0">
                <a:solidFill>
                  <a:srgbClr val="E6DB74"/>
                </a:solidFill>
                <a:latin typeface="Source Code Pro"/>
              </a:rPr>
              <a:t>)'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);</a:t>
            </a:r>
            <a:endParaRPr lang="en-US" altLang="zh-CN" dirty="0" smtClean="0">
              <a:solidFill>
                <a:srgbClr val="F8F8F2"/>
              </a:solidFill>
              <a:latin typeface="Source Code Pro"/>
            </a:endParaRPr>
          </a:p>
          <a:p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</a:t>
            </a:r>
            <a:r>
              <a:rPr lang="en-US" altLang="zh-CN" dirty="0" err="1" smtClean="0">
                <a:solidFill>
                  <a:srgbClr val="F92672"/>
                </a:solidFill>
                <a:latin typeface="Source Code Pro"/>
              </a:rPr>
              <a:t>var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o3 = </a:t>
            </a:r>
            <a:r>
              <a:rPr lang="en-US" altLang="zh-CN" dirty="0" smtClean="0">
                <a:solidFill>
                  <a:srgbClr val="F92672"/>
                </a:solidFill>
                <a:latin typeface="Source Code Pro"/>
              </a:rPr>
              <a:t>new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f1(); </a:t>
            </a:r>
            <a:endParaRPr lang="en-US" altLang="zh-CN" dirty="0" smtClean="0">
              <a:solidFill>
                <a:srgbClr val="F8F8F2"/>
              </a:solidFill>
              <a:latin typeface="Source Code Pro"/>
            </a:endParaRPr>
          </a:p>
          <a:p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</a:t>
            </a:r>
            <a:r>
              <a:rPr lang="en-US" altLang="zh-CN" dirty="0" err="1" smtClean="0">
                <a:solidFill>
                  <a:srgbClr val="F92672"/>
                </a:solidFill>
                <a:latin typeface="Source Code Pro"/>
              </a:rPr>
              <a:t>var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o1 = {}; </a:t>
            </a:r>
            <a:endParaRPr lang="en-US" altLang="zh-CN" dirty="0" smtClean="0">
              <a:solidFill>
                <a:srgbClr val="F8F8F2"/>
              </a:solidFill>
              <a:latin typeface="Source Code Pro"/>
            </a:endParaRPr>
          </a:p>
          <a:p>
            <a:r>
              <a:rPr lang="en-US" altLang="zh-CN" dirty="0" err="1" smtClean="0">
                <a:solidFill>
                  <a:srgbClr val="F92672"/>
                </a:solidFill>
                <a:latin typeface="Source Code Pro"/>
              </a:rPr>
              <a:t>var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o2 =</a:t>
            </a:r>
            <a:r>
              <a:rPr lang="en-US" altLang="zh-CN" dirty="0" smtClean="0">
                <a:solidFill>
                  <a:srgbClr val="F92672"/>
                </a:solidFill>
                <a:latin typeface="Source Code Pro"/>
              </a:rPr>
              <a:t>new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</a:t>
            </a:r>
            <a:r>
              <a:rPr lang="en-US" altLang="zh-CN" dirty="0" smtClean="0">
                <a:solidFill>
                  <a:srgbClr val="E6DB74"/>
                </a:solidFill>
                <a:latin typeface="Source Code Pro"/>
              </a:rPr>
              <a:t>Object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();</a:t>
            </a:r>
            <a:endParaRPr lang="en-US" altLang="zh-CN" dirty="0" smtClean="0">
              <a:solidFill>
                <a:srgbClr val="F8F8F2"/>
              </a:solidFill>
              <a:latin typeface="Source Code Pro"/>
            </a:endParaRPr>
          </a:p>
          <a:p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</a:t>
            </a:r>
            <a:r>
              <a:rPr lang="en-US" altLang="zh-CN" dirty="0" err="1" smtClean="0">
                <a:solidFill>
                  <a:srgbClr val="E6DB74"/>
                </a:solidFill>
                <a:latin typeface="Source Code Pro"/>
              </a:rPr>
              <a:t>console</a:t>
            </a:r>
            <a:r>
              <a:rPr lang="en-US" altLang="zh-CN" dirty="0" err="1" smtClean="0">
                <a:solidFill>
                  <a:srgbClr val="F8F8F2"/>
                </a:solidFill>
                <a:latin typeface="Source Code Pro"/>
              </a:rPr>
              <a:t>.log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(</a:t>
            </a:r>
            <a:r>
              <a:rPr lang="en-US" altLang="zh-CN" dirty="0" err="1" smtClean="0">
                <a:solidFill>
                  <a:srgbClr val="F92672"/>
                </a:solidFill>
                <a:latin typeface="Source Code Pro"/>
              </a:rPr>
              <a:t>typeof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</a:t>
            </a:r>
            <a:r>
              <a:rPr lang="en-US" altLang="zh-CN" dirty="0" smtClean="0">
                <a:solidFill>
                  <a:srgbClr val="E6DB74"/>
                </a:solidFill>
                <a:latin typeface="Source Code Pro"/>
              </a:rPr>
              <a:t>Object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); </a:t>
            </a:r>
            <a:r>
              <a:rPr lang="en-US" altLang="zh-CN" dirty="0" smtClean="0">
                <a:solidFill>
                  <a:srgbClr val="75715E"/>
                </a:solidFill>
                <a:latin typeface="Source Code Pro"/>
              </a:rPr>
              <a:t>//function</a:t>
            </a:r>
            <a:endParaRPr lang="en-US" altLang="zh-CN" dirty="0" smtClean="0">
              <a:solidFill>
                <a:srgbClr val="75715E"/>
              </a:solidFill>
              <a:latin typeface="Source Code Pro"/>
            </a:endParaRPr>
          </a:p>
          <a:p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</a:t>
            </a:r>
            <a:r>
              <a:rPr lang="en-US" altLang="zh-CN" dirty="0" err="1" smtClean="0">
                <a:solidFill>
                  <a:srgbClr val="E6DB74"/>
                </a:solidFill>
                <a:latin typeface="Source Code Pro"/>
              </a:rPr>
              <a:t>console</a:t>
            </a:r>
            <a:r>
              <a:rPr lang="en-US" altLang="zh-CN" dirty="0" err="1" smtClean="0">
                <a:solidFill>
                  <a:srgbClr val="F8F8F2"/>
                </a:solidFill>
                <a:latin typeface="Source Code Pro"/>
              </a:rPr>
              <a:t>.log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(</a:t>
            </a:r>
            <a:r>
              <a:rPr lang="en-US" altLang="zh-CN" dirty="0" err="1" smtClean="0">
                <a:solidFill>
                  <a:srgbClr val="F92672"/>
                </a:solidFill>
                <a:latin typeface="Source Code Pro"/>
              </a:rPr>
              <a:t>typeof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</a:t>
            </a:r>
            <a:r>
              <a:rPr lang="en-US" altLang="zh-CN" dirty="0" smtClean="0">
                <a:solidFill>
                  <a:srgbClr val="E6DB74"/>
                </a:solidFill>
                <a:latin typeface="Source Code Pro"/>
              </a:rPr>
              <a:t>Function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); </a:t>
            </a:r>
            <a:r>
              <a:rPr lang="en-US" altLang="zh-CN" dirty="0" smtClean="0">
                <a:solidFill>
                  <a:srgbClr val="75715E"/>
                </a:solidFill>
                <a:latin typeface="Source Code Pro"/>
              </a:rPr>
              <a:t>//function</a:t>
            </a:r>
            <a:endParaRPr lang="en-US" altLang="zh-CN" dirty="0" smtClean="0">
              <a:solidFill>
                <a:srgbClr val="75715E"/>
              </a:solidFill>
              <a:latin typeface="Source Code Pro"/>
            </a:endParaRPr>
          </a:p>
          <a:p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</a:t>
            </a:r>
            <a:r>
              <a:rPr lang="en-US" altLang="zh-CN" dirty="0" err="1" smtClean="0">
                <a:solidFill>
                  <a:srgbClr val="E6DB74"/>
                </a:solidFill>
                <a:latin typeface="Source Code Pro"/>
              </a:rPr>
              <a:t>console</a:t>
            </a:r>
            <a:r>
              <a:rPr lang="en-US" altLang="zh-CN" dirty="0" err="1" smtClean="0">
                <a:solidFill>
                  <a:srgbClr val="F8F8F2"/>
                </a:solidFill>
                <a:latin typeface="Source Code Pro"/>
              </a:rPr>
              <a:t>.log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(</a:t>
            </a:r>
            <a:r>
              <a:rPr lang="en-US" altLang="zh-CN" dirty="0" err="1" smtClean="0">
                <a:solidFill>
                  <a:srgbClr val="F92672"/>
                </a:solidFill>
                <a:latin typeface="Source Code Pro"/>
              </a:rPr>
              <a:t>typeof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o1); </a:t>
            </a:r>
            <a:r>
              <a:rPr lang="en-US" altLang="zh-CN" dirty="0" smtClean="0">
                <a:solidFill>
                  <a:srgbClr val="75715E"/>
                </a:solidFill>
                <a:latin typeface="Source Code Pro"/>
              </a:rPr>
              <a:t>//object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</a:t>
            </a:r>
            <a:endParaRPr lang="en-US" altLang="zh-CN" dirty="0" smtClean="0">
              <a:solidFill>
                <a:srgbClr val="F8F8F2"/>
              </a:solidFill>
              <a:latin typeface="Source Code Pro"/>
            </a:endParaRPr>
          </a:p>
          <a:p>
            <a:r>
              <a:rPr lang="en-US" altLang="zh-CN" dirty="0" err="1" smtClean="0">
                <a:solidFill>
                  <a:srgbClr val="E6DB74"/>
                </a:solidFill>
                <a:latin typeface="Source Code Pro"/>
              </a:rPr>
              <a:t>console</a:t>
            </a:r>
            <a:r>
              <a:rPr lang="en-US" altLang="zh-CN" dirty="0" err="1" smtClean="0">
                <a:solidFill>
                  <a:srgbClr val="F8F8F2"/>
                </a:solidFill>
                <a:latin typeface="Source Code Pro"/>
              </a:rPr>
              <a:t>.log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(</a:t>
            </a:r>
            <a:r>
              <a:rPr lang="en-US" altLang="zh-CN" dirty="0" err="1" smtClean="0">
                <a:solidFill>
                  <a:srgbClr val="F92672"/>
                </a:solidFill>
                <a:latin typeface="Source Code Pro"/>
              </a:rPr>
              <a:t>typeof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o2); </a:t>
            </a:r>
            <a:r>
              <a:rPr lang="en-US" altLang="zh-CN" dirty="0" smtClean="0">
                <a:solidFill>
                  <a:srgbClr val="75715E"/>
                </a:solidFill>
                <a:latin typeface="Source Code Pro"/>
              </a:rPr>
              <a:t>//object</a:t>
            </a:r>
            <a:endParaRPr lang="en-US" altLang="zh-CN" dirty="0" smtClean="0">
              <a:solidFill>
                <a:srgbClr val="75715E"/>
              </a:solidFill>
              <a:latin typeface="Source Code Pro"/>
            </a:endParaRPr>
          </a:p>
          <a:p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</a:t>
            </a:r>
            <a:r>
              <a:rPr lang="en-US" altLang="zh-CN" dirty="0" err="1" smtClean="0">
                <a:solidFill>
                  <a:srgbClr val="E6DB74"/>
                </a:solidFill>
                <a:latin typeface="Source Code Pro"/>
              </a:rPr>
              <a:t>console</a:t>
            </a:r>
            <a:r>
              <a:rPr lang="en-US" altLang="zh-CN" dirty="0" err="1" smtClean="0">
                <a:solidFill>
                  <a:srgbClr val="F8F8F2"/>
                </a:solidFill>
                <a:latin typeface="Source Code Pro"/>
              </a:rPr>
              <a:t>.log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(</a:t>
            </a:r>
            <a:r>
              <a:rPr lang="en-US" altLang="zh-CN" dirty="0" err="1" smtClean="0">
                <a:solidFill>
                  <a:srgbClr val="F92672"/>
                </a:solidFill>
                <a:latin typeface="Source Code Pro"/>
              </a:rPr>
              <a:t>typeof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o3); </a:t>
            </a:r>
            <a:r>
              <a:rPr lang="en-US" altLang="zh-CN" dirty="0" smtClean="0">
                <a:solidFill>
                  <a:srgbClr val="75715E"/>
                </a:solidFill>
                <a:latin typeface="Source Code Pro"/>
              </a:rPr>
              <a:t>//object</a:t>
            </a:r>
            <a:endParaRPr lang="en-US" altLang="zh-CN" dirty="0" smtClean="0">
              <a:solidFill>
                <a:srgbClr val="75715E"/>
              </a:solidFill>
              <a:latin typeface="Source Code Pro"/>
            </a:endParaRPr>
          </a:p>
          <a:p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</a:t>
            </a:r>
            <a:r>
              <a:rPr lang="en-US" altLang="zh-CN" dirty="0" err="1" smtClean="0">
                <a:solidFill>
                  <a:srgbClr val="E6DB74"/>
                </a:solidFill>
                <a:latin typeface="Source Code Pro"/>
              </a:rPr>
              <a:t>console</a:t>
            </a:r>
            <a:r>
              <a:rPr lang="en-US" altLang="zh-CN" dirty="0" err="1" smtClean="0">
                <a:solidFill>
                  <a:srgbClr val="F8F8F2"/>
                </a:solidFill>
                <a:latin typeface="Source Code Pro"/>
              </a:rPr>
              <a:t>.log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(</a:t>
            </a:r>
            <a:r>
              <a:rPr lang="en-US" altLang="zh-CN" dirty="0" err="1" smtClean="0">
                <a:solidFill>
                  <a:srgbClr val="F92672"/>
                </a:solidFill>
                <a:latin typeface="Source Code Pro"/>
              </a:rPr>
              <a:t>typeof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f1); </a:t>
            </a:r>
            <a:r>
              <a:rPr lang="en-US" altLang="zh-CN" dirty="0" smtClean="0">
                <a:solidFill>
                  <a:srgbClr val="75715E"/>
                </a:solidFill>
                <a:latin typeface="Source Code Pro"/>
              </a:rPr>
              <a:t>//function</a:t>
            </a:r>
            <a:endParaRPr lang="en-US" altLang="zh-CN" dirty="0" smtClean="0">
              <a:solidFill>
                <a:srgbClr val="75715E"/>
              </a:solidFill>
              <a:latin typeface="Source Code Pro"/>
            </a:endParaRPr>
          </a:p>
          <a:p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</a:t>
            </a:r>
            <a:r>
              <a:rPr lang="en-US" altLang="zh-CN" dirty="0" err="1" smtClean="0">
                <a:solidFill>
                  <a:srgbClr val="E6DB74"/>
                </a:solidFill>
                <a:latin typeface="Source Code Pro"/>
              </a:rPr>
              <a:t>console</a:t>
            </a:r>
            <a:r>
              <a:rPr lang="en-US" altLang="zh-CN" dirty="0" err="1" smtClean="0">
                <a:solidFill>
                  <a:srgbClr val="F8F8F2"/>
                </a:solidFill>
                <a:latin typeface="Source Code Pro"/>
              </a:rPr>
              <a:t>.log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(</a:t>
            </a:r>
            <a:r>
              <a:rPr lang="en-US" altLang="zh-CN" dirty="0" err="1" smtClean="0">
                <a:solidFill>
                  <a:srgbClr val="F92672"/>
                </a:solidFill>
                <a:latin typeface="Source Code Pro"/>
              </a:rPr>
              <a:t>typeof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f2); </a:t>
            </a:r>
            <a:r>
              <a:rPr lang="en-US" altLang="zh-CN" dirty="0" smtClean="0">
                <a:solidFill>
                  <a:srgbClr val="75715E"/>
                </a:solidFill>
                <a:latin typeface="Source Code Pro"/>
              </a:rPr>
              <a:t>//function</a:t>
            </a:r>
            <a:endParaRPr lang="en-US" altLang="zh-CN" dirty="0" smtClean="0">
              <a:solidFill>
                <a:srgbClr val="75715E"/>
              </a:solidFill>
              <a:latin typeface="Source Code Pro"/>
            </a:endParaRPr>
          </a:p>
          <a:p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</a:t>
            </a:r>
            <a:r>
              <a:rPr lang="en-US" altLang="zh-CN" dirty="0" err="1" smtClean="0">
                <a:solidFill>
                  <a:srgbClr val="E6DB74"/>
                </a:solidFill>
                <a:latin typeface="Source Code Pro"/>
              </a:rPr>
              <a:t>console</a:t>
            </a:r>
            <a:r>
              <a:rPr lang="en-US" altLang="zh-CN" dirty="0" err="1" smtClean="0">
                <a:solidFill>
                  <a:srgbClr val="F8F8F2"/>
                </a:solidFill>
                <a:latin typeface="Source Code Pro"/>
              </a:rPr>
              <a:t>.log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(</a:t>
            </a:r>
            <a:r>
              <a:rPr lang="en-US" altLang="zh-CN" dirty="0" err="1" smtClean="0">
                <a:solidFill>
                  <a:srgbClr val="F92672"/>
                </a:solidFill>
                <a:latin typeface="Source Code Pro"/>
              </a:rPr>
              <a:t>typeof</a:t>
            </a:r>
            <a:r>
              <a:rPr lang="en-US" altLang="zh-CN" dirty="0" smtClean="0">
                <a:solidFill>
                  <a:srgbClr val="F8F8F2"/>
                </a:solidFill>
                <a:latin typeface="Source Code Pro"/>
              </a:rPr>
              <a:t> f3); </a:t>
            </a:r>
            <a:r>
              <a:rPr lang="en-US" altLang="zh-CN" dirty="0" smtClean="0">
                <a:solidFill>
                  <a:srgbClr val="75715E"/>
                </a:solidFill>
                <a:latin typeface="Source Code Pro"/>
              </a:rPr>
              <a:t>//function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endParaRPr lang="zh-CN" altLang="en-US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1237" y="1610686"/>
            <a:ext cx="949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111111"/>
                </a:solidFill>
                <a:latin typeface="Georgia" panose="02040502050405020303"/>
              </a:rPr>
              <a:t>假定我们把猫看成一个对象，它有</a:t>
            </a:r>
            <a:r>
              <a:rPr lang="en-US" altLang="zh-CN" dirty="0" smtClean="0">
                <a:solidFill>
                  <a:srgbClr val="111111"/>
                </a:solidFill>
                <a:latin typeface="Georgia" panose="02040502050405020303"/>
              </a:rPr>
              <a:t>"</a:t>
            </a:r>
            <a:r>
              <a:rPr lang="zh-CN" altLang="en-US" dirty="0" smtClean="0">
                <a:solidFill>
                  <a:srgbClr val="111111"/>
                </a:solidFill>
                <a:latin typeface="Georgia" panose="02040502050405020303"/>
              </a:rPr>
              <a:t>名字</a:t>
            </a:r>
            <a:r>
              <a:rPr lang="en-US" altLang="zh-CN" dirty="0" smtClean="0">
                <a:solidFill>
                  <a:srgbClr val="111111"/>
                </a:solidFill>
                <a:latin typeface="Georgia" panose="02040502050405020303"/>
              </a:rPr>
              <a:t>"</a:t>
            </a:r>
            <a:r>
              <a:rPr lang="zh-CN" altLang="en-US" dirty="0" smtClean="0">
                <a:solidFill>
                  <a:srgbClr val="111111"/>
                </a:solidFill>
                <a:latin typeface="Georgia" panose="02040502050405020303"/>
              </a:rPr>
              <a:t>和</a:t>
            </a:r>
            <a:r>
              <a:rPr lang="en-US" altLang="zh-CN" dirty="0" smtClean="0">
                <a:solidFill>
                  <a:srgbClr val="111111"/>
                </a:solidFill>
                <a:latin typeface="Georgia" panose="02040502050405020303"/>
              </a:rPr>
              <a:t>"</a:t>
            </a:r>
            <a:r>
              <a:rPr lang="zh-CN" altLang="en-US" dirty="0" smtClean="0">
                <a:solidFill>
                  <a:srgbClr val="111111"/>
                </a:solidFill>
                <a:latin typeface="Georgia" panose="02040502050405020303"/>
              </a:rPr>
              <a:t>颜色</a:t>
            </a:r>
            <a:r>
              <a:rPr lang="en-US" altLang="zh-CN" dirty="0" smtClean="0">
                <a:solidFill>
                  <a:srgbClr val="111111"/>
                </a:solidFill>
                <a:latin typeface="Georgia" panose="02040502050405020303"/>
              </a:rPr>
              <a:t>"</a:t>
            </a:r>
            <a:r>
              <a:rPr lang="zh-CN" altLang="en-US" dirty="0" smtClean="0">
                <a:solidFill>
                  <a:srgbClr val="111111"/>
                </a:solidFill>
                <a:latin typeface="Georgia" panose="02040502050405020303"/>
              </a:rPr>
              <a:t>两个属性。</a:t>
            </a:r>
            <a:endParaRPr lang="zh-CN" altLang="en-US" dirty="0" smtClean="0"/>
          </a:p>
        </p:txBody>
      </p:sp>
      <p:sp>
        <p:nvSpPr>
          <p:cNvPr id="9" name="圆角矩形 8"/>
          <p:cNvSpPr/>
          <p:nvPr/>
        </p:nvSpPr>
        <p:spPr>
          <a:xfrm>
            <a:off x="2942265" y="2392633"/>
            <a:ext cx="4790114" cy="420288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var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 Cat = {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　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	name : '',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　　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color : ''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} </a:t>
            </a:r>
            <a:endParaRPr lang="en-US" altLang="zh-CN" b="0" i="0" u="none" strike="noStrike" dirty="0">
              <a:solidFill>
                <a:srgbClr val="111111"/>
              </a:solidFill>
              <a:latin typeface="Consolas" panose="020B0609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endParaRPr lang="zh-CN" altLang="en-US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1237" y="1610686"/>
            <a:ext cx="949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111111"/>
                </a:solidFill>
                <a:latin typeface="Georgia" panose="02040502050405020303"/>
              </a:rPr>
              <a:t>假定我们把猫看成一个对象，它有</a:t>
            </a:r>
            <a:r>
              <a:rPr lang="en-US" altLang="zh-CN" dirty="0" smtClean="0">
                <a:solidFill>
                  <a:srgbClr val="111111"/>
                </a:solidFill>
                <a:latin typeface="Georgia" panose="02040502050405020303"/>
              </a:rPr>
              <a:t>"</a:t>
            </a:r>
            <a:r>
              <a:rPr lang="zh-CN" altLang="en-US" dirty="0" smtClean="0">
                <a:solidFill>
                  <a:srgbClr val="111111"/>
                </a:solidFill>
                <a:latin typeface="Georgia" panose="02040502050405020303"/>
              </a:rPr>
              <a:t>名字</a:t>
            </a:r>
            <a:r>
              <a:rPr lang="en-US" altLang="zh-CN" dirty="0" smtClean="0">
                <a:solidFill>
                  <a:srgbClr val="111111"/>
                </a:solidFill>
                <a:latin typeface="Georgia" panose="02040502050405020303"/>
              </a:rPr>
              <a:t>"</a:t>
            </a:r>
            <a:r>
              <a:rPr lang="zh-CN" altLang="en-US" dirty="0" smtClean="0">
                <a:solidFill>
                  <a:srgbClr val="111111"/>
                </a:solidFill>
                <a:latin typeface="Georgia" panose="02040502050405020303"/>
              </a:rPr>
              <a:t>和</a:t>
            </a:r>
            <a:r>
              <a:rPr lang="en-US" altLang="zh-CN" dirty="0" smtClean="0">
                <a:solidFill>
                  <a:srgbClr val="111111"/>
                </a:solidFill>
                <a:latin typeface="Georgia" panose="02040502050405020303"/>
              </a:rPr>
              <a:t>"</a:t>
            </a:r>
            <a:r>
              <a:rPr lang="zh-CN" altLang="en-US" dirty="0" smtClean="0">
                <a:solidFill>
                  <a:srgbClr val="111111"/>
                </a:solidFill>
                <a:latin typeface="Georgia" panose="02040502050405020303"/>
              </a:rPr>
              <a:t>颜色</a:t>
            </a:r>
            <a:r>
              <a:rPr lang="en-US" altLang="zh-CN" dirty="0" smtClean="0">
                <a:solidFill>
                  <a:srgbClr val="111111"/>
                </a:solidFill>
                <a:latin typeface="Georgia" panose="02040502050405020303"/>
              </a:rPr>
              <a:t>"</a:t>
            </a:r>
            <a:r>
              <a:rPr lang="zh-CN" altLang="en-US" dirty="0" smtClean="0">
                <a:solidFill>
                  <a:srgbClr val="111111"/>
                </a:solidFill>
                <a:latin typeface="Georgia" panose="02040502050405020303"/>
              </a:rPr>
              <a:t>两个属性。</a:t>
            </a:r>
            <a:endParaRPr lang="zh-CN" altLang="en-US" dirty="0" smtClean="0"/>
          </a:p>
        </p:txBody>
      </p:sp>
      <p:sp>
        <p:nvSpPr>
          <p:cNvPr id="9" name="圆角矩形 8"/>
          <p:cNvSpPr/>
          <p:nvPr/>
        </p:nvSpPr>
        <p:spPr>
          <a:xfrm>
            <a:off x="2961315" y="2382474"/>
            <a:ext cx="4790114" cy="312909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var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 Cat = {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　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	name : '',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　　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color : '‘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} </a:t>
            </a:r>
            <a:endParaRPr lang="en-US" altLang="zh-CN" b="0" i="0" u="none" strike="noStrike" dirty="0">
              <a:solidFill>
                <a:srgbClr val="111111"/>
              </a:solidFill>
              <a:latin typeface="Consolas" panose="020B0609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4792" y="5830349"/>
            <a:ext cx="8959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111111"/>
                </a:solidFill>
                <a:latin typeface="Georgia" panose="02040502050405020303"/>
              </a:rPr>
              <a:t>这就是最简单的封装了，把两个属性封装在一个对象里面。但是，这样的写法有两个缺点，一是如果多生成几个实例，写起来就非常麻烦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endParaRPr lang="zh-CN" altLang="en-US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1237" y="1610686"/>
            <a:ext cx="949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111111"/>
                </a:solidFill>
                <a:latin typeface="Georgia" panose="02040502050405020303"/>
              </a:rPr>
              <a:t>我们可以写一个函数，解决代码重复的问题。</a:t>
            </a:r>
            <a:endParaRPr lang="zh-CN" altLang="en-US" dirty="0" smtClean="0"/>
          </a:p>
        </p:txBody>
      </p:sp>
      <p:sp>
        <p:nvSpPr>
          <p:cNvPr id="9" name="圆角矩形 8"/>
          <p:cNvSpPr/>
          <p:nvPr/>
        </p:nvSpPr>
        <p:spPr>
          <a:xfrm>
            <a:off x="1333850" y="2659311"/>
            <a:ext cx="4790114" cy="312909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function Cat(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name,color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) {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　　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return {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　　　　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name:name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,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　　　　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color:color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　　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}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}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 </a:t>
            </a:r>
            <a:endParaRPr lang="en-US" altLang="zh-CN" b="0" i="0" u="none" strike="noStrike" dirty="0">
              <a:solidFill>
                <a:srgbClr val="111111"/>
              </a:solidFill>
              <a:latin typeface="Consolas" panose="020B0609020204030204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444144" y="2685876"/>
            <a:ext cx="4790114" cy="312909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var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 cat1 = Cat("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大毛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","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黄色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");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var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 cat2 = Cat("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二毛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","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黑色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");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6132352" y="4303552"/>
            <a:ext cx="318782" cy="226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r>
              <a:rPr lang="en-US" altLang="zh-CN" dirty="0" smtClean="0"/>
              <a:t>-</a:t>
            </a:r>
            <a:r>
              <a:rPr lang="zh-CN" altLang="en-US" dirty="0" smtClean="0"/>
              <a:t>构造函数模式</a:t>
            </a:r>
            <a:endParaRPr lang="zh-CN" altLang="en-US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1237" y="1610686"/>
            <a:ext cx="9496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所谓</a:t>
            </a:r>
            <a:r>
              <a:rPr lang="en-US" altLang="zh-CN" dirty="0" smtClean="0"/>
              <a:t>"</a:t>
            </a:r>
            <a:r>
              <a:rPr lang="zh-CN" altLang="en-US" dirty="0" smtClean="0"/>
              <a:t>构造函数</a:t>
            </a:r>
            <a:r>
              <a:rPr lang="en-US" altLang="zh-CN" dirty="0" smtClean="0"/>
              <a:t>"</a:t>
            </a:r>
            <a:r>
              <a:rPr lang="zh-CN" altLang="en-US" dirty="0" smtClean="0"/>
              <a:t>，其实就是一个普通函数，但是内部使用了</a:t>
            </a:r>
            <a:r>
              <a:rPr lang="en-US" altLang="zh-CN" u="sng" dirty="0" smtClean="0">
                <a:hlinkClick r:id="rId1"/>
              </a:rPr>
              <a:t>this</a:t>
            </a:r>
            <a:r>
              <a:rPr lang="zh-CN" altLang="en-US" u="sng" dirty="0" smtClean="0">
                <a:hlinkClick r:id="rId1"/>
              </a:rPr>
              <a:t>变量</a:t>
            </a:r>
            <a:r>
              <a:rPr lang="zh-CN" altLang="en-US" dirty="0" smtClean="0"/>
              <a:t>。对构造函数使用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运算符，就能生成实例，并且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变量会绑定在实例对象上。</a:t>
            </a:r>
            <a:endParaRPr lang="zh-CN" altLang="en-US" dirty="0" smtClean="0"/>
          </a:p>
        </p:txBody>
      </p:sp>
      <p:sp>
        <p:nvSpPr>
          <p:cNvPr id="9" name="圆角矩形 8"/>
          <p:cNvSpPr/>
          <p:nvPr/>
        </p:nvSpPr>
        <p:spPr>
          <a:xfrm>
            <a:off x="1208016" y="2667700"/>
            <a:ext cx="4790114" cy="312909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function Cat(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name,color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){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　　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this.name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=name;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　　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this.color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=color;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}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284752" y="2685876"/>
            <a:ext cx="5501779" cy="312909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var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 cat1 = new Cat("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大毛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","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黄色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");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var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 cat2 = new Cat("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二毛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","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黑色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");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alert(cat1.name); // 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大毛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zh-CN" altLang="en-US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alert(cat1.color); // 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黄色</a:t>
            </a:r>
            <a:endParaRPr lang="zh-CN" altLang="en-US" dirty="0" smtClean="0">
              <a:solidFill>
                <a:srgbClr val="111111"/>
              </a:solidFill>
              <a:latin typeface="Consolas" panose="020B0609020204030204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6006517" y="4110606"/>
            <a:ext cx="276837" cy="201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r>
              <a:rPr lang="en-US" altLang="zh-CN" dirty="0" smtClean="0"/>
              <a:t>-</a:t>
            </a:r>
            <a:r>
              <a:rPr lang="zh-CN" altLang="en-US" dirty="0" smtClean="0"/>
              <a:t>构造函数模式</a:t>
            </a:r>
            <a:endParaRPr lang="zh-CN" altLang="en-US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7740" y="4211273"/>
            <a:ext cx="949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这时</a:t>
            </a:r>
            <a:r>
              <a:rPr lang="en-US" altLang="zh-CN" dirty="0" smtClean="0"/>
              <a:t>cat1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cat2</a:t>
            </a:r>
            <a:r>
              <a:rPr lang="zh-CN" altLang="en-US" dirty="0" smtClean="0"/>
              <a:t>会自动含有一个</a:t>
            </a:r>
            <a:r>
              <a:rPr lang="en-US" altLang="zh-CN" dirty="0" smtClean="0"/>
              <a:t>constructor</a:t>
            </a:r>
            <a:r>
              <a:rPr lang="zh-CN" altLang="en-US" dirty="0" smtClean="0"/>
              <a:t>属性，指向它们的构造函数。</a:t>
            </a:r>
            <a:endParaRPr lang="zh-CN" altLang="en-US" dirty="0" smtClean="0"/>
          </a:p>
        </p:txBody>
      </p:sp>
      <p:sp>
        <p:nvSpPr>
          <p:cNvPr id="9" name="圆角矩形 8"/>
          <p:cNvSpPr/>
          <p:nvPr/>
        </p:nvSpPr>
        <p:spPr>
          <a:xfrm>
            <a:off x="1208016" y="1256949"/>
            <a:ext cx="4585607" cy="266909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function Cat(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name,color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){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　　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this.name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=name;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　　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this.color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=color;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}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284752" y="1275125"/>
            <a:ext cx="5266887" cy="266909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var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 cat1 = new Cat("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大毛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","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黄色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");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var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 cat2 = new Cat("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二毛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","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黑色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");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alert(cat1.name); // 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大毛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zh-CN" altLang="en-US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alert(cat1.color); // 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黄色</a:t>
            </a:r>
            <a:endParaRPr lang="zh-CN" altLang="en-US" dirty="0" smtClean="0">
              <a:solidFill>
                <a:srgbClr val="111111"/>
              </a:solidFill>
              <a:latin typeface="Consolas" panose="020B0609020204030204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5813571" y="2269455"/>
            <a:ext cx="457965" cy="247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794934" y="4706222"/>
            <a:ext cx="7741639" cy="16022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alert(cat1.constructor == Cat); //true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alert(cat2.constructor == Cat); //true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r>
              <a:rPr lang="en-US" altLang="zh-CN" dirty="0" smtClean="0"/>
              <a:t>-</a:t>
            </a:r>
            <a:r>
              <a:rPr lang="zh-CN" altLang="en-US" dirty="0" smtClean="0"/>
              <a:t>构造函数模式的问题</a:t>
            </a:r>
            <a:endParaRPr lang="zh-CN" altLang="en-US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017" y="1451295"/>
            <a:ext cx="9496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111111"/>
                </a:solidFill>
                <a:latin typeface="Georgia" panose="02040502050405020303"/>
              </a:rPr>
              <a:t>我们现在为</a:t>
            </a:r>
            <a:r>
              <a:rPr lang="en-US" altLang="zh-CN" dirty="0" smtClean="0"/>
              <a:t>Cat</a:t>
            </a:r>
            <a:r>
              <a:rPr lang="zh-CN" altLang="en-US" dirty="0" smtClean="0">
                <a:solidFill>
                  <a:srgbClr val="111111"/>
                </a:solidFill>
                <a:latin typeface="Georgia" panose="02040502050405020303"/>
              </a:rPr>
              <a:t>对象添加一个不变的属性</a:t>
            </a:r>
            <a:r>
              <a:rPr lang="en-US" altLang="zh-CN" dirty="0" smtClean="0"/>
              <a:t>type</a:t>
            </a:r>
            <a:r>
              <a:rPr lang="zh-CN" altLang="en-US" dirty="0" smtClean="0">
                <a:solidFill>
                  <a:srgbClr val="111111"/>
                </a:solidFill>
                <a:latin typeface="Georgia" panose="02040502050405020303"/>
              </a:rPr>
              <a:t>（种类），再添加一个方法</a:t>
            </a:r>
            <a:r>
              <a:rPr lang="en-US" altLang="zh-CN" dirty="0" smtClean="0"/>
              <a:t>eat</a:t>
            </a:r>
            <a:r>
              <a:rPr lang="zh-CN" altLang="en-US" dirty="0" smtClean="0">
                <a:solidFill>
                  <a:srgbClr val="111111"/>
                </a:solidFill>
                <a:latin typeface="Georgia" panose="02040502050405020303"/>
              </a:rPr>
              <a:t>（吃）。那么，原型对象</a:t>
            </a:r>
            <a:r>
              <a:rPr lang="en-US" altLang="zh-CN" dirty="0" smtClean="0"/>
              <a:t>Cat</a:t>
            </a:r>
            <a:r>
              <a:rPr lang="zh-CN" altLang="en-US" dirty="0" smtClean="0">
                <a:solidFill>
                  <a:srgbClr val="111111"/>
                </a:solidFill>
                <a:latin typeface="Georgia" panose="02040502050405020303"/>
              </a:rPr>
              <a:t>就变成了下面这样：</a:t>
            </a:r>
            <a:endParaRPr lang="zh-CN" altLang="en-US" dirty="0" smtClean="0"/>
          </a:p>
        </p:txBody>
      </p:sp>
      <p:sp>
        <p:nvSpPr>
          <p:cNvPr id="10" name="圆角矩形 9"/>
          <p:cNvSpPr/>
          <p:nvPr/>
        </p:nvSpPr>
        <p:spPr>
          <a:xfrm>
            <a:off x="226502" y="2642532"/>
            <a:ext cx="7004808" cy="361565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function Cat(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name,color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){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　　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this.name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 = name;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　　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this.color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 = color;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　　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this.type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 = "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猫科动物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";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　　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this.eat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 = function(){alert("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吃老鼠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");};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}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7264866" y="4412609"/>
            <a:ext cx="520117" cy="31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7818539" y="2761376"/>
            <a:ext cx="3934437" cy="361565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var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 cat1 = new Cat("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大毛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","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黄色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");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var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 cat2 = new Cat ("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二毛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","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黑色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");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alert(cat1.type); // 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猫科动物</a:t>
            </a:r>
            <a:endParaRPr lang="zh-CN" altLang="en-US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cat1.eat(); // 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吃老鼠</a:t>
            </a:r>
            <a:endParaRPr lang="zh-CN" altLang="en-US" dirty="0" smtClean="0">
              <a:solidFill>
                <a:srgbClr val="111111"/>
              </a:solidFill>
              <a:latin typeface="Consolas" panose="020B0609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r>
              <a:rPr lang="en-US" altLang="zh-CN" dirty="0" smtClean="0"/>
              <a:t>-</a:t>
            </a:r>
            <a:r>
              <a:rPr lang="zh-CN" altLang="en-US" dirty="0" smtClean="0"/>
              <a:t>构造函数模式的问题</a:t>
            </a:r>
            <a:endParaRPr lang="zh-CN" altLang="en-US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017" y="1451295"/>
            <a:ext cx="9496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111111"/>
                </a:solidFill>
                <a:latin typeface="Georgia" panose="02040502050405020303"/>
              </a:rPr>
              <a:t>我们现在为</a:t>
            </a:r>
            <a:r>
              <a:rPr lang="en-US" altLang="zh-CN" dirty="0" smtClean="0"/>
              <a:t>Cat</a:t>
            </a:r>
            <a:r>
              <a:rPr lang="zh-CN" altLang="en-US" dirty="0" smtClean="0">
                <a:solidFill>
                  <a:srgbClr val="111111"/>
                </a:solidFill>
                <a:latin typeface="Georgia" panose="02040502050405020303"/>
              </a:rPr>
              <a:t>对象添加一个不变的属性</a:t>
            </a:r>
            <a:r>
              <a:rPr lang="en-US" altLang="zh-CN" dirty="0" smtClean="0"/>
              <a:t>type</a:t>
            </a:r>
            <a:r>
              <a:rPr lang="zh-CN" altLang="en-US" dirty="0" smtClean="0">
                <a:solidFill>
                  <a:srgbClr val="111111"/>
                </a:solidFill>
                <a:latin typeface="Georgia" panose="02040502050405020303"/>
              </a:rPr>
              <a:t>（种类），再添加一个方法</a:t>
            </a:r>
            <a:r>
              <a:rPr lang="en-US" altLang="zh-CN" dirty="0" smtClean="0"/>
              <a:t>eat</a:t>
            </a:r>
            <a:r>
              <a:rPr lang="zh-CN" altLang="en-US" dirty="0" smtClean="0">
                <a:solidFill>
                  <a:srgbClr val="111111"/>
                </a:solidFill>
                <a:latin typeface="Georgia" panose="02040502050405020303"/>
              </a:rPr>
              <a:t>（吃）。那么，原型对象</a:t>
            </a:r>
            <a:r>
              <a:rPr lang="en-US" altLang="zh-CN" dirty="0" smtClean="0"/>
              <a:t>Cat</a:t>
            </a:r>
            <a:r>
              <a:rPr lang="zh-CN" altLang="en-US" dirty="0" smtClean="0">
                <a:solidFill>
                  <a:srgbClr val="111111"/>
                </a:solidFill>
                <a:latin typeface="Georgia" panose="02040502050405020303"/>
              </a:rPr>
              <a:t>就变成了下面这样：</a:t>
            </a:r>
            <a:endParaRPr lang="zh-CN" altLang="en-US" dirty="0" smtClean="0"/>
          </a:p>
        </p:txBody>
      </p:sp>
      <p:sp>
        <p:nvSpPr>
          <p:cNvPr id="10" name="圆角矩形 9"/>
          <p:cNvSpPr/>
          <p:nvPr/>
        </p:nvSpPr>
        <p:spPr>
          <a:xfrm>
            <a:off x="310392" y="2273416"/>
            <a:ext cx="7004808" cy="361565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function Cat(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name,color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){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　　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this.name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 = name;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　　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this.color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 = color;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　　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this.type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 = "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猫科动物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";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　　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this.eat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 = function(){alert("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吃老鼠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");};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}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7348756" y="4043493"/>
            <a:ext cx="520117" cy="31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7902429" y="2392260"/>
            <a:ext cx="3934437" cy="361565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var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 cat1 = new Cat("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大毛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","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黄色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");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var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 cat2 = new Cat ("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二毛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","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黑色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");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alert(cat1.type); // 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猫科动物</a:t>
            </a:r>
            <a:endParaRPr lang="zh-CN" altLang="en-US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cat1.eat(); // 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吃老鼠</a:t>
            </a:r>
            <a:endParaRPr lang="zh-CN" altLang="en-US" dirty="0" smtClean="0">
              <a:solidFill>
                <a:srgbClr val="111111"/>
              </a:solidFill>
              <a:latin typeface="Consolas" panose="020B060902020403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68804" y="6083416"/>
            <a:ext cx="9496338" cy="36933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/>
              </a:rPr>
              <a:t>                   alert(cat1.eat == cat2.eat); //false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84_26*i*1"/>
  <p:tag name="KSO_WM_TEMPLATE_CATEGORY" val="custom"/>
  <p:tag name="KSO_WM_TEMPLATE_INDEX" val="184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a"/>
  <p:tag name="KSO_WM_UNIT_INDEX" val="1"/>
  <p:tag name="KSO_WM_UNIT_ID" val="custom160463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b"/>
  <p:tag name="KSO_WM_UNIT_INDEX" val="1"/>
  <p:tag name="KSO_WM_UNIT_ID" val="custom160463_1*b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4"/>
  <p:tag name="KSO_WM_UNIT_PRESET_TEXT_LEN" val="26"/>
</p:tagLst>
</file>

<file path=ppt/tags/tag6.xml><?xml version="1.0" encoding="utf-8"?>
<p:tagLst xmlns:p="http://schemas.openxmlformats.org/presentationml/2006/main">
  <p:tag name="KSO_WM_TEMPLATE_THUMBS_INDEX" val="1、9、12、16、22、25、28、29"/>
  <p:tag name="KSO_WM_TEMPLATE_CATEGORY" val="custom"/>
  <p:tag name="KSO_WM_TEMPLATE_INDEX" val="160463"/>
  <p:tag name="KSO_WM_SLIDE_ID" val="custom16046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  <p:tag name="KSO_WM_SLIDE_MODEL_TYPE" val="cover"/>
</p:tagLst>
</file>

<file path=ppt/theme/theme1.xml><?xml version="1.0" encoding="utf-8"?>
<a:theme xmlns:a="http://schemas.openxmlformats.org/drawingml/2006/main" name="1_A000120140530A46PPBG">
  <a:themeElements>
    <a:clrScheme name="160184.184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2D9C9F"/>
      </a:accent1>
      <a:accent2>
        <a:srgbClr val="87AD83"/>
      </a:accent2>
      <a:accent3>
        <a:srgbClr val="5FACC0"/>
      </a:accent3>
      <a:accent4>
        <a:srgbClr val="B5C2D3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2841</Words>
  <Application>WPS 演示</Application>
  <PresentationFormat>自定义</PresentationFormat>
  <Paragraphs>198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黑体</vt:lpstr>
      <vt:lpstr>Webdings</vt:lpstr>
      <vt:lpstr>Calibri</vt:lpstr>
      <vt:lpstr>微软雅黑</vt:lpstr>
      <vt:lpstr>幼圆</vt:lpstr>
      <vt:lpstr>inherit</vt:lpstr>
      <vt:lpstr>Source Code Pro</vt:lpstr>
      <vt:lpstr>Georgia</vt:lpstr>
      <vt:lpstr>Consolas</vt:lpstr>
      <vt:lpstr>Arial Unicode MS</vt:lpstr>
      <vt:lpstr>Segoe Print</vt:lpstr>
      <vt:lpstr>1_A000120140530A46PPBG</vt:lpstr>
      <vt:lpstr>PowerPoint 演示文稿</vt:lpstr>
      <vt:lpstr>面向对象</vt:lpstr>
      <vt:lpstr>面向对象</vt:lpstr>
      <vt:lpstr>面向对象</vt:lpstr>
      <vt:lpstr>面向对象</vt:lpstr>
      <vt:lpstr>面向对象-构造函数模式</vt:lpstr>
      <vt:lpstr>面向对象-构造函数模式</vt:lpstr>
      <vt:lpstr>面向对象-构造函数模式的问题</vt:lpstr>
      <vt:lpstr>面向对象-构造函数模式的问题</vt:lpstr>
      <vt:lpstr>面向对象-构造函数模式的问题</vt:lpstr>
      <vt:lpstr>面向对象-Prototype模式</vt:lpstr>
      <vt:lpstr>面向对象- Prototype模式的验证方法</vt:lpstr>
      <vt:lpstr>面向对象- Prototype模式的验证方法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198</cp:revision>
  <dcterms:created xsi:type="dcterms:W3CDTF">2016-07-25T12:06:00Z</dcterms:created>
  <dcterms:modified xsi:type="dcterms:W3CDTF">2019-01-17T10:05:55Z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