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81" r:id="rId14"/>
    <p:sldId id="282" r:id="rId15"/>
    <p:sldId id="283" r:id="rId16"/>
    <p:sldId id="266" r:id="rId17"/>
    <p:sldId id="288" r:id="rId18"/>
    <p:sldId id="267" r:id="rId19"/>
    <p:sldId id="268" r:id="rId20"/>
    <p:sldId id="269" r:id="rId21"/>
    <p:sldId id="289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96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049" descr="bg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27"/>
          <p:cNvSpPr>
            <a:spLocks noGrp="1"/>
          </p:cNvSpPr>
          <p:nvPr>
            <p:ph type="ctrTitle"/>
          </p:nvPr>
        </p:nvSpPr>
        <p:spPr>
          <a:xfrm>
            <a:off x="624417" y="2997200"/>
            <a:ext cx="10943167" cy="9604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 sz="3400" b="0" kern="1200">
                <a:solidFill>
                  <a:schemeClr val="tx1"/>
                </a:solidFill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624417" y="3952875"/>
            <a:ext cx="10943167" cy="4079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r">
              <a:buNone/>
              <a:defRPr sz="1800" b="0" kern="1200">
                <a:ea typeface="微软雅黑" panose="020B0503020204020204" charset="-122"/>
              </a:defRPr>
            </a:lvl1pPr>
            <a:lvl2pPr marL="457200" lvl="1" indent="-457200" algn="ctr">
              <a:buNone/>
              <a:defRPr sz="1800" b="1" kern="1200">
                <a:ea typeface="华文细黑" panose="02010600040101010101" pitchFamily="2" charset="-122"/>
              </a:defRPr>
            </a:lvl2pPr>
            <a:lvl3pPr marL="914400" lvl="2" indent="-914400" algn="ctr">
              <a:buNone/>
              <a:defRPr sz="1800" b="1" kern="1200">
                <a:ea typeface="华文细黑" panose="02010600040101010101" pitchFamily="2" charset="-122"/>
              </a:defRPr>
            </a:lvl3pPr>
            <a:lvl4pPr marL="1371600" lvl="3" indent="-1371600" algn="ctr">
              <a:buNone/>
              <a:defRPr sz="1800" b="1" kern="1200">
                <a:ea typeface="华文细黑" panose="02010600040101010101" pitchFamily="2" charset="-122"/>
              </a:defRPr>
            </a:lvl4pPr>
            <a:lvl5pPr marL="1828800" lvl="4" indent="-1828800" algn="ctr">
              <a:buNone/>
              <a:defRPr sz="1800" b="1" kern="1200"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单击添加署名或公司信息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3380" y="190500"/>
            <a:ext cx="2736320" cy="61182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7" y="190500"/>
            <a:ext cx="8050335" cy="61182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125538"/>
            <a:ext cx="5362152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432" y="1125538"/>
            <a:ext cx="5362152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1"/>
          <p:cNvSpPr>
            <a:spLocks noGrp="1"/>
          </p:cNvSpPr>
          <p:nvPr>
            <p:ph type="body" idx="1"/>
          </p:nvPr>
        </p:nvSpPr>
        <p:spPr>
          <a:xfrm>
            <a:off x="624417" y="1125538"/>
            <a:ext cx="10943167" cy="51831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1027" name="Rectangle 27"/>
          <p:cNvSpPr>
            <a:spLocks noGrp="1"/>
          </p:cNvSpPr>
          <p:nvPr>
            <p:ph type="title"/>
          </p:nvPr>
        </p:nvSpPr>
        <p:spPr>
          <a:xfrm>
            <a:off x="626533" y="190500"/>
            <a:ext cx="10943167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矩形 1027"/>
          <p:cNvSpPr/>
          <p:nvPr/>
        </p:nvSpPr>
        <p:spPr>
          <a:xfrm>
            <a:off x="5135033" y="6524625"/>
            <a:ext cx="1919817" cy="1968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ctr" eaLnBrk="0" hangingPunct="0"/>
            <a:r>
              <a:rPr lang="de-DE" altLang="en-US" sz="1000" b="1" dirty="0">
                <a:latin typeface="Arial" panose="020B0604020202020204" pitchFamily="34" charset="0"/>
                <a:ea typeface="华文细黑" panose="02010600040101010101" pitchFamily="2" charset="-122"/>
              </a:rPr>
              <a:t>Page </a:t>
            </a:r>
            <a:r>
              <a:rPr lang="de-DE" altLang="en-US" sz="1000" b="1" dirty="0">
                <a:latin typeface="Arial" panose="020B0604020202020204" pitchFamily="34" charset="0"/>
                <a:ea typeface="华文细黑" panose="02010600040101010101" pitchFamily="2" charset="-122"/>
                <a:sym typeface="MS UI Gothic" panose="020B0600070205080204" pitchFamily="2" charset="-128"/>
              </a:rPr>
              <a:t></a:t>
            </a:r>
            <a:r>
              <a:rPr lang="de-DE" altLang="en-US" sz="1000" b="1" dirty="0">
                <a:latin typeface="Arial" panose="020B0604020202020204" pitchFamily="34" charset="0"/>
                <a:ea typeface="华文细黑" panose="02010600040101010101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latin typeface="Arial" panose="020B0604020202020204" pitchFamily="34" charset="0"/>
                <a:ea typeface="华文细黑" panose="02010600040101010101" pitchFamily="2" charset="-122"/>
              </a:rPr>
            </a:fld>
            <a:endParaRPr lang="zh-CN" altLang="en-US" sz="1000" b="1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0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4417" y="1701165"/>
            <a:ext cx="10943167" cy="960438"/>
          </a:xfrm>
        </p:spPr>
        <p:txBody>
          <a:bodyPr/>
          <a:lstStyle/>
          <a:p>
            <a:r>
              <a:rPr lang="en-US" altLang="zh-CN" sz="4400"/>
              <a:t>Javascript</a:t>
            </a:r>
            <a:r>
              <a:rPr lang="zh-CN" altLang="en-US" sz="4400"/>
              <a:t>基础语法</a:t>
            </a:r>
            <a:endParaRPr lang="zh-CN" altLang="en-US" sz="4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1420" y="3423285"/>
            <a:ext cx="2928620" cy="408305"/>
          </a:xfrm>
        </p:spPr>
        <p:txBody>
          <a:bodyPr/>
          <a:lstStyle/>
          <a:p>
            <a:r>
              <a:rPr lang="zh-CN" altLang="en-US" sz="2800"/>
              <a:t>变量</a:t>
            </a:r>
            <a:r>
              <a:rPr lang="en-US" altLang="zh-CN" sz="2800"/>
              <a:t>/</a:t>
            </a:r>
            <a:r>
              <a:rPr lang="zh-CN" altLang="en-US" sz="2800"/>
              <a:t>运算符</a:t>
            </a:r>
            <a:endParaRPr lang="zh-CN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比较（关系）运算符</a:t>
            </a:r>
            <a:r>
              <a:rPr lang="zh-CN" altLang="en-US" dirty="0">
                <a:sym typeface="+mn-ea"/>
              </a:rPr>
              <a:t> </a:t>
            </a:r>
            <a:endParaRPr lang="zh-CN" altLang="en-US"/>
          </a:p>
        </p:txBody>
      </p:sp>
      <p:sp>
        <p:nvSpPr>
          <p:cNvPr id="24578" name="文本占位符 33794"/>
          <p:cNvSpPr>
            <a:spLocks noGrp="1"/>
          </p:cNvSpPr>
          <p:nvPr>
            <p:ph type="body"/>
          </p:nvPr>
        </p:nvSpPr>
        <p:spPr>
          <a:xfrm>
            <a:off x="2169160" y="1485900"/>
            <a:ext cx="8064500" cy="647700"/>
          </a:xfrm>
          <a:ln>
            <a:solidFill>
              <a:srgbClr val="333300"/>
            </a:solidFill>
            <a:miter/>
          </a:ln>
        </p:spPr>
        <p:txBody>
          <a:bodyPr wrap="square" lIns="91440" tIns="45720" rIns="91440" bIns="45720" anchor="t"/>
          <a:lstStyle/>
          <a:p>
            <a:pPr lvl="1" indent="-285750" eaLnBrk="1" hangingPunct="1">
              <a:buNone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&gt;=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&lt;= 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==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===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!=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!== 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579" name="Text Box 4"/>
          <p:cNvSpPr txBox="1"/>
          <p:nvPr/>
        </p:nvSpPr>
        <p:spPr>
          <a:xfrm>
            <a:off x="3177223" y="2420938"/>
            <a:ext cx="3168650" cy="367823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var a=“3”,b=“5”,c=5;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var d;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d=a&gt;b;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d=a==c;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d=b==c;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d=b===c;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d=b!=c;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d=b!==c;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alert(d);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Text Box 5"/>
          <p:cNvSpPr txBox="1"/>
          <p:nvPr/>
        </p:nvSpPr>
        <p:spPr>
          <a:xfrm>
            <a:off x="6777673" y="3860800"/>
            <a:ext cx="3279775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</a:rPr>
              <a:t>比较运算符的结果一定是布尔值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</a:rPr>
              <a:t>(true,false)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逻辑运算符</a:t>
            </a:r>
            <a:endParaRPr lang="zh-CN" altLang="en-US"/>
          </a:p>
        </p:txBody>
      </p:sp>
      <p:sp>
        <p:nvSpPr>
          <p:cNvPr id="25602" name="文本占位符 33794"/>
          <p:cNvSpPr>
            <a:spLocks noGrp="1"/>
          </p:cNvSpPr>
          <p:nvPr>
            <p:ph type="body"/>
          </p:nvPr>
        </p:nvSpPr>
        <p:spPr>
          <a:xfrm>
            <a:off x="2701925" y="1557338"/>
            <a:ext cx="4679950" cy="647700"/>
          </a:xfrm>
          <a:ln>
            <a:solidFill>
              <a:srgbClr val="FF0000"/>
            </a:solidFill>
            <a:miter/>
          </a:ln>
        </p:spPr>
        <p:txBody>
          <a:bodyPr wrap="square" lIns="91440" tIns="45720" rIns="91440" bIns="45720" anchor="t"/>
          <a:lstStyle/>
          <a:p>
            <a:pPr lvl="1" indent="-285750" eaLnBrk="1" hangingPunct="1">
              <a:buNone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&amp;&amp; 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</a:rPr>
              <a:t>、 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|| 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</a:rPr>
              <a:t>、 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! 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603" name="Text Box 4"/>
          <p:cNvSpPr txBox="1"/>
          <p:nvPr/>
        </p:nvSpPr>
        <p:spPr>
          <a:xfrm>
            <a:off x="2486025" y="3860800"/>
            <a:ext cx="6883400" cy="1614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</a:rPr>
              <a:t>&amp;&amp;(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</a:rPr>
              <a:t>逻辑与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</a:rPr>
              <a:t>and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</a:rPr>
              <a:t>）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</a:rPr>
              <a:t>: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</a:rPr>
              <a:t>两边都为真，结果才为真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</a:rPr>
              <a:t>||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</a:rPr>
              <a:t>（逻辑或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</a:rPr>
              <a:t>or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</a:rPr>
              <a:t>）： 只要一边为真，结果就为真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</a:rPr>
              <a:t>！（逻辑非 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</a:rPr>
              <a:t>not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</a:rPr>
              <a:t>）：右边为假，结果为真，右边为真，结果为假。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>
              <a:spcBef>
                <a:spcPct val="50000"/>
              </a:spcBef>
            </a:pPr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604" name="Text Box 5"/>
          <p:cNvSpPr txBox="1"/>
          <p:nvPr/>
        </p:nvSpPr>
        <p:spPr>
          <a:xfrm>
            <a:off x="2701925" y="2708275"/>
            <a:ext cx="4465638" cy="854075"/>
          </a:xfrm>
          <a:prstGeom prst="rect">
            <a:avLst/>
          </a:prstGeom>
          <a:noFill/>
          <a:ln w="9525" cap="flat" cmpd="sng">
            <a:solidFill>
              <a:srgbClr val="00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</a:rPr>
              <a:t>var result=(3&gt;5)||(6&gt;=4);</a:t>
            </a:r>
            <a:endParaRPr lang="en-US" altLang="zh-CN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</a:rPr>
              <a:t>      result=(6==6)&amp;&amp;(!(6&lt;7))</a:t>
            </a:r>
            <a:endParaRPr lang="en-US" altLang="zh-CN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605" name="Text Box 6"/>
          <p:cNvSpPr txBox="1"/>
          <p:nvPr/>
        </p:nvSpPr>
        <p:spPr>
          <a:xfrm>
            <a:off x="7383463" y="1557338"/>
            <a:ext cx="2303462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</a:rPr>
              <a:t>逻辑运算符的结果一定是布尔值。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逻辑运算符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01725" y="1265555"/>
            <a:ext cx="998791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逻辑非（!）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如果一个操作数是一个对象，返回false;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　　如果一个操作数是一个空字符串，返回</a:t>
            </a:r>
            <a:r>
              <a:rPr lang="en-US" altLang="zh-CN"/>
              <a:t>true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　　如果一个操作数是一个非空字符串，返回false;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　　如果一个操作数是一个数值0，返回true;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　　如果一个操作数是任意的非零字符，返回false;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　　如果一个操作数是null，返回true;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　　如果一个操作数是NaN，返回true;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　　如果一个操作数是undefined，返回true;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逻辑运算符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2630" y="1251585"/>
            <a:ext cx="10751820" cy="4773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逻辑与(&amp;&amp;)　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（1）对于布尔值，逻辑与是非常简单的，只要有一个false，就返回false；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  （2）对于不是布尔值的情况则：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　　如果第一个操作数是对象，则返回第二个数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　　 如果第二个操作数是对象，则只有在第一个操作数的求值结果为true的情况下才会返回   该对象；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　　如果两个操作数都是对象，则返回第二个操作数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　　 如果有一个操作数是null，则返回null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　　 如果有一个操作数是NaN，则返回第NaN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　　 如果第一个操作数是undefined，则返回undefined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逻辑运算符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2630" y="1251585"/>
            <a:ext cx="10751820" cy="4773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逻辑或(||)　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（1）对于布尔值，逻辑或是非常简单的，只要有一个true，就返回true；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  （2）对于不是布尔值的情况则：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  如果第一个操作数是对象，则返第一个操作数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  如果第一个操作数的求值结果为false，则返回第二个操作数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  如果两个操作数都是对象，则返回第一个操作数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  如果两个操作数是null，则返回null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  如果两个操作数是NaN，则返回NaN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  如果两个操作数是undefined，则返回undefined 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赋值运算符</a:t>
            </a:r>
            <a:r>
              <a:rPr lang="zh-CN" altLang="en-US" dirty="0">
                <a:sym typeface="+mn-ea"/>
              </a:rPr>
              <a:t> </a:t>
            </a:r>
            <a:endParaRPr lang="zh-CN" altLang="en-US"/>
          </a:p>
        </p:txBody>
      </p:sp>
      <p:sp>
        <p:nvSpPr>
          <p:cNvPr id="26626" name="文本占位符 33794"/>
          <p:cNvSpPr>
            <a:spLocks noGrp="1"/>
          </p:cNvSpPr>
          <p:nvPr>
            <p:ph type="body"/>
          </p:nvPr>
        </p:nvSpPr>
        <p:spPr>
          <a:xfrm>
            <a:off x="3008630" y="1664018"/>
            <a:ext cx="4679950" cy="647700"/>
          </a:xfrm>
          <a:ln>
            <a:solidFill>
              <a:srgbClr val="FF0000"/>
            </a:solidFill>
            <a:miter/>
          </a:ln>
        </p:spPr>
        <p:txBody>
          <a:bodyPr wrap="square" lIns="91440" tIns="45720" rIns="91440" bIns="45720" anchor="t"/>
          <a:lstStyle/>
          <a:p>
            <a:pPr lvl="1" indent="-285750" eaLnBrk="1" hangingPunct="1">
              <a:buNone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= 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+= 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-=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</a:rPr>
              <a:t>、*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/= </a:t>
            </a:r>
            <a:r>
              <a:rPr lang="zh-CN" altLang="zh-CN" b="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%=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27" name="Text Box 5"/>
          <p:cNvSpPr txBox="1"/>
          <p:nvPr/>
        </p:nvSpPr>
        <p:spPr>
          <a:xfrm>
            <a:off x="3008630" y="2814955"/>
            <a:ext cx="4465638" cy="1331913"/>
          </a:xfrm>
          <a:prstGeom prst="rect">
            <a:avLst/>
          </a:prstGeom>
          <a:noFill/>
          <a:ln w="9525" cap="flat" cmpd="sng">
            <a:solidFill>
              <a:srgbClr val="00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</a:rPr>
              <a:t>var a=3;b=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</a:rPr>
              <a:t>4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</a:rPr>
              <a:t>;</a:t>
            </a:r>
            <a:endParaRPr lang="en-US" altLang="zh-CN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</a:rPr>
              <a:t>      a+=3; // a=a+3;</a:t>
            </a:r>
            <a:endParaRPr lang="en-US" altLang="zh-CN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</a:rPr>
              <a:t>      a-=3;</a:t>
            </a:r>
            <a:endParaRPr lang="en-US" altLang="zh-CN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628" name="Text Box 7"/>
          <p:cNvSpPr txBox="1"/>
          <p:nvPr/>
        </p:nvSpPr>
        <p:spPr>
          <a:xfrm>
            <a:off x="2773680" y="4685030"/>
            <a:ext cx="7042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</a:rPr>
              <a:t>赋值：表示把赋值符号右侧的表达式的结果存入左侧的变量。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380" y="263525"/>
            <a:ext cx="10942955" cy="6769100"/>
          </a:xfrm>
        </p:spPr>
        <p:txBody>
          <a:bodyPr/>
          <a:p>
            <a:r>
              <a:rPr lang="en-US" altLang="zh-CN"/>
              <a:t>&amp;&amp; </a:t>
            </a:r>
            <a:r>
              <a:rPr lang="zh-CN" altLang="en-US"/>
              <a:t>与 </a:t>
            </a:r>
            <a:r>
              <a:rPr lang="en-US" altLang="zh-CN"/>
              <a:t>|| </a:t>
            </a:r>
            <a:r>
              <a:rPr lang="zh-CN" altLang="en-US"/>
              <a:t>运算通用规律总结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      </a:t>
            </a:r>
            <a:r>
              <a:rPr lang="en-US" altLang="zh-CN"/>
              <a:t>||</a:t>
            </a:r>
            <a:r>
              <a:rPr lang="zh-CN" altLang="en-US"/>
              <a:t>  通用规律</a:t>
            </a:r>
            <a:br>
              <a:rPr lang="zh-CN" altLang="en-US"/>
            </a:br>
            <a:r>
              <a:rPr lang="zh-CN" altLang="en-US"/>
              <a:t>          从左往有；只要遇到第一个true 就返回这个操作数；</a:t>
            </a:r>
            <a:br>
              <a:rPr lang="zh-CN" altLang="en-US"/>
            </a:br>
            <a:r>
              <a:rPr lang="zh-CN" altLang="en-US"/>
              <a:t>          如果都是false 返回最后一个false 的操作数</a:t>
            </a:r>
            <a:br>
              <a:rPr lang="zh-CN" altLang="en-US"/>
            </a:br>
            <a:r>
              <a:rPr lang="zh-CN" altLang="en-US"/>
              <a:t>  </a:t>
            </a:r>
            <a:r>
              <a:rPr lang="en-US" altLang="zh-CN"/>
              <a:t>&amp;&amp; </a:t>
            </a:r>
            <a:br>
              <a:rPr lang="en-US" altLang="zh-CN"/>
            </a:br>
            <a:r>
              <a:rPr lang="en-US" altLang="zh-CN"/>
              <a:t>       从左往右边；只要遇到第一个false 就直接返回这个操作数 </a:t>
            </a:r>
            <a:br>
              <a:rPr lang="en-US" altLang="zh-CN"/>
            </a:br>
            <a:r>
              <a:rPr lang="en-US" altLang="zh-CN"/>
              <a:t>         如果都是 true 返回最后一次运算的【操作数】或者【表达式结果】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连接运算符</a:t>
            </a:r>
            <a:r>
              <a:rPr lang="zh-CN" altLang="en-US" dirty="0">
                <a:sym typeface="+mn-ea"/>
              </a:rPr>
              <a:t> </a:t>
            </a:r>
            <a:endParaRPr lang="zh-CN" altLang="en-US"/>
          </a:p>
        </p:txBody>
      </p:sp>
      <p:sp>
        <p:nvSpPr>
          <p:cNvPr id="27650" name="文本占位符 33794"/>
          <p:cNvSpPr>
            <a:spLocks noGrp="1"/>
          </p:cNvSpPr>
          <p:nvPr>
            <p:ph type="body"/>
          </p:nvPr>
        </p:nvSpPr>
        <p:spPr>
          <a:xfrm>
            <a:off x="3646170" y="1685290"/>
            <a:ext cx="1728788" cy="647700"/>
          </a:xfrm>
          <a:ln>
            <a:solidFill>
              <a:srgbClr val="FF0000"/>
            </a:solidFill>
            <a:miter/>
          </a:ln>
        </p:spPr>
        <p:txBody>
          <a:bodyPr wrap="square" lIns="91440" tIns="45720" rIns="91440" bIns="45720" anchor="t"/>
          <a:lstStyle/>
          <a:p>
            <a:pPr lvl="1" indent="-285750" eaLnBrk="1" hangingPunct="1">
              <a:buNone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+ 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651" name="Text Box 4"/>
          <p:cNvSpPr txBox="1"/>
          <p:nvPr/>
        </p:nvSpPr>
        <p:spPr>
          <a:xfrm>
            <a:off x="2456815" y="3994150"/>
            <a:ext cx="7200900" cy="1158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</a:rPr>
              <a:t>只要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</a:rPr>
              <a:t>+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</a:rPr>
              <a:t>一边的操作数为字符串型数据，则不再执行加法运算，而执行连接运算。</a:t>
            </a:r>
            <a:endParaRPr lang="en-US" altLang="zh-CN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</a:rPr>
              <a:t>连接后的结果为字符串型数据。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运算符优先级</a:t>
            </a:r>
            <a:r>
              <a:rPr lang="en-US" altLang="zh-CN" dirty="0">
                <a:sym typeface="+mn-ea"/>
              </a:rPr>
              <a:t> </a:t>
            </a:r>
            <a:endParaRPr lang="zh-CN" altLang="en-US"/>
          </a:p>
        </p:txBody>
      </p:sp>
      <p:sp>
        <p:nvSpPr>
          <p:cNvPr id="28674" name="Text Box 4"/>
          <p:cNvSpPr txBox="1"/>
          <p:nvPr/>
        </p:nvSpPr>
        <p:spPr>
          <a:xfrm>
            <a:off x="2542858" y="2253615"/>
            <a:ext cx="72009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457200" lvl="0" indent="-457200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</a:rPr>
              <a:t>小括号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</a:rPr>
              <a:t>&gt;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</a:rPr>
              <a:t>算术运算符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</a:rPr>
              <a:t>&gt;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</a:rPr>
              <a:t>比较运算符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</a:rPr>
              <a:t>&gt;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</a:rPr>
              <a:t>逻辑运算符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</a:rPr>
              <a:t>&gt;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</a:rPr>
              <a:t>赋值运算符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8675" name="Text Box 6"/>
          <p:cNvSpPr txBox="1"/>
          <p:nvPr/>
        </p:nvSpPr>
        <p:spPr>
          <a:xfrm>
            <a:off x="3089275" y="3081020"/>
            <a:ext cx="4248150" cy="1320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</a:rPr>
              <a:t>var a=5,b=3;</a:t>
            </a:r>
            <a:endParaRPr lang="en-US" altLang="zh-CN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</a:rPr>
              <a:t>var c;</a:t>
            </a:r>
            <a:endParaRPr lang="en-US" altLang="zh-CN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</a:rPr>
              <a:t>c=a+b&gt;3&amp;&amp;a&lt;a-b*2;</a:t>
            </a:r>
            <a:endParaRPr lang="en-US" altLang="zh-CN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1965" y="2338705"/>
            <a:ext cx="6760845" cy="214376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8000"/>
              <a:t>Thank you!</a:t>
            </a:r>
            <a:endParaRPr lang="en-US" altLang="zh-CN"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120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网页中插入</a:t>
            </a:r>
            <a:r>
              <a:rPr lang="en-US" altLang="zh-CN" dirty="0">
                <a:solidFill>
                  <a:srgbClr val="CC120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dirty="0">
                <a:solidFill>
                  <a:srgbClr val="CC120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脚本的方法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0385" y="1348740"/>
            <a:ext cx="10942955" cy="4929505"/>
          </a:xfrm>
        </p:spPr>
        <p:txBody>
          <a:bodyPr/>
          <a:lstStyle/>
          <a:p>
            <a:pPr marL="533400" indent="-533400" algn="just" eaLnBrk="1" hangingPunct="1">
              <a:buAutoNum type="arabicPeriod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&lt;script&gt;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标记将脚本嵌入到网页中（嵌入式）</a:t>
            </a:r>
            <a:endParaRPr lang="zh-CN" altLang="en-US" sz="18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33400" indent="-533400" algn="just" eaLnBrk="1" hangingPunct="1">
              <a:buAutoNum type="arabicPeriod"/>
            </a:pPr>
            <a:endParaRPr lang="zh-CN" altLang="en-US" sz="16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33400" indent="-533400" algn="just" eaLnBrk="1" hangingPunct="1">
              <a:buAutoNum type="arabicPeriod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直接将脚本嵌入到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标记的事件中（行内式） </a:t>
            </a:r>
            <a:endParaRPr lang="zh-CN" altLang="en-US" sz="18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33400" indent="-533400" algn="just" eaLnBrk="1" hangingPunct="1">
              <a:buAutoNum type="arabicPeriod"/>
            </a:pPr>
            <a:endParaRPr lang="zh-CN" altLang="en-US" sz="16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33400" indent="-533400" algn="just" eaLnBrk="1" hangingPunct="1">
              <a:buAutoNum type="arabicPeriod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&lt;script&gt;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标记的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src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属性链接外部脚本文件（链接式）</a:t>
            </a:r>
            <a:endParaRPr lang="zh-CN" altLang="en-US" sz="18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33400" indent="-533400" algn="just" eaLnBrk="1" hangingPunct="1">
              <a:buAutoNum type="arabicPeriod"/>
            </a:pPr>
            <a:endParaRPr lang="zh-CN" altLang="en-US" sz="16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33400" indent="-533400" algn="just" eaLnBrk="1" hangingPunct="1">
              <a:buAutoNum type="arabicPeriod"/>
            </a:pPr>
            <a:endParaRPr lang="zh-CN" altLang="en-US" sz="14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33400" indent="-533400" algn="just" eaLnBrk="1" hangingPunct="1"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补充：</a:t>
            </a:r>
            <a:endParaRPr lang="zh-CN" altLang="en-US" sz="18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33400" indent="-533400" algn="just" eaLnBrk="1" hangingPunct="1"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）单行注释：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endParaRPr lang="en-US" altLang="zh-CN" sz="18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33400" indent="-533400" algn="just" eaLnBrk="1" hangingPunct="1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( 2 )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多行注释：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/*… */ </a:t>
            </a:r>
            <a:endParaRPr lang="en-US" altLang="zh-CN" sz="18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33400" indent="-533400" algn="just" eaLnBrk="1" hangingPunct="1"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）每个语句以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“;”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号结束</a:t>
            </a:r>
            <a:endParaRPr lang="zh-CN" altLang="en-US" sz="18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18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3830" y="1753235"/>
            <a:ext cx="1108138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1:从左往右计算 （） 里面最优先</a:t>
            </a:r>
            <a:endParaRPr lang="zh-CN" altLang="en-US"/>
          </a:p>
          <a:p>
            <a:r>
              <a:rPr lang="zh-CN" altLang="en-US"/>
              <a:t>       2：全体单目排第二  ++ -- !  【单目 只有一个操作数和操作符就可以运算的】</a:t>
            </a:r>
            <a:endParaRPr lang="zh-CN" altLang="en-US"/>
          </a:p>
          <a:p>
            <a:r>
              <a:rPr lang="zh-CN" altLang="en-US"/>
              <a:t>       3：乘法除法取余排第三；加减排第四</a:t>
            </a:r>
            <a:endParaRPr lang="zh-CN" altLang="en-US"/>
          </a:p>
          <a:p>
            <a:r>
              <a:rPr lang="zh-CN" altLang="en-US"/>
              <a:t>       4：移位(&lt;&lt; &gt;&gt;)排第五，关系(&lt; &gt; &lt;= &gt;=)排第六六</a:t>
            </a:r>
            <a:endParaRPr lang="zh-CN" altLang="en-US"/>
          </a:p>
          <a:p>
            <a:r>
              <a:rPr lang="zh-CN" altLang="en-US"/>
              <a:t>       5：等于不等于排第七</a:t>
            </a:r>
            <a:endParaRPr lang="zh-CN" altLang="en-US"/>
          </a:p>
          <a:p>
            <a:r>
              <a:rPr lang="zh-CN" altLang="en-US"/>
              <a:t>       6：逻辑运算符排第八，&amp;&amp; 优先 || </a:t>
            </a:r>
            <a:endParaRPr lang="zh-CN" altLang="en-US"/>
          </a:p>
          <a:p>
            <a:r>
              <a:rPr lang="zh-CN" altLang="en-US"/>
              <a:t>       9：赋值排第九</a:t>
            </a:r>
            <a:endParaRPr lang="zh-CN" altLang="en-US"/>
          </a:p>
          <a:p>
            <a:r>
              <a:rPr lang="zh-CN" altLang="en-US"/>
              <a:t>       10 逗号成员最低</a:t>
            </a:r>
            <a:endParaRPr lang="zh-CN" altLang="en-US"/>
          </a:p>
          <a:p>
            <a:r>
              <a:rPr lang="zh-CN" altLang="en-US"/>
              <a:t>       括号成员最高级，全体单目排第二；乘除余三，加减四，</a:t>
            </a:r>
            <a:endParaRPr lang="zh-CN" altLang="en-US"/>
          </a:p>
          <a:p>
            <a:r>
              <a:rPr lang="zh-CN" altLang="en-US"/>
              <a:t>       移位五，关系六，等于不等于排老七，逻辑八，赋值九，逗号成员排最低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C120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dirty="0">
                <a:solidFill>
                  <a:srgbClr val="CC120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语言基础</a:t>
            </a:r>
            <a:r>
              <a:rPr lang="zh-CN" altLang="en-US" dirty="0">
                <a:sym typeface="+mn-ea"/>
              </a:rPr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2645" y="1833880"/>
            <a:ext cx="3126740" cy="3190240"/>
          </a:xfrm>
        </p:spPr>
        <p:txBody>
          <a:bodyPr/>
          <a:lstStyle/>
          <a:p>
            <a:pPr marL="533400" indent="-533400" eaLnBrk="1" hangingPunct="1">
              <a:buAutoNum type="arabicPeriod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33400" indent="-533400" eaLnBrk="1" hangingPunct="1">
              <a:buAutoNum type="arabicPeriod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33400" indent="-533400" eaLnBrk="1" hangingPunct="1">
              <a:buAutoNum type="arabicPeriod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33400" indent="-533400" eaLnBrk="1" hangingPunct="1">
              <a:buAutoNum type="arabicPeriod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控制语句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33400" indent="-533400" eaLnBrk="1" hangingPunct="1">
              <a:buAutoNum type="arabicPeriod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C120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dirty="0">
                <a:solidFill>
                  <a:srgbClr val="CC120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</a:t>
            </a:r>
            <a:r>
              <a:rPr lang="zh-CN" altLang="en-US" dirty="0">
                <a:sym typeface="+mn-ea"/>
              </a:rPr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205" y="1655445"/>
            <a:ext cx="10942955" cy="1570990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用“</a:t>
            </a:r>
            <a:r>
              <a:rPr lang="en-US" altLang="zh-CN" dirty="0">
                <a:solidFill>
                  <a:srgbClr val="CC120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关键字来定义变量，并可以将其初始化为任何值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变量中存储的值可以改变。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19459" name="Rectangle 4"/>
          <p:cNvSpPr/>
          <p:nvPr/>
        </p:nvSpPr>
        <p:spPr>
          <a:xfrm>
            <a:off x="3983038" y="3922078"/>
            <a:ext cx="4572000" cy="177323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marL="457200" lvl="0" indent="-457200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var name ="Six Hang"; //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字符串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0" indent="-457200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var age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28; //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数值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0" indent="-457200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var school="CSU";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0" indent="-457200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var male=true; //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布尔值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120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关键字及保留字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31085" y="1323975"/>
            <a:ext cx="8675370" cy="5182870"/>
          </a:xfrm>
        </p:spPr>
        <p:txBody>
          <a:bodyPr/>
          <a:lstStyle/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sym typeface="微软雅黑" panose="020B0503020204020204" charset="-122"/>
              </a:rPr>
              <a:t>break		 else		 new		 var</a:t>
            </a:r>
            <a:endParaRPr lang="en-US" altLang="zh-CN" kern="1200" dirty="0"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sym typeface="微软雅黑" panose="020B0503020204020204" charset="-122"/>
              </a:rPr>
              <a:t>case		 finally 		return		 void</a:t>
            </a:r>
            <a:endParaRPr lang="zh-CN" altLang="en-US" kern="1200" dirty="0"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sym typeface="微软雅黑" panose="020B0503020204020204" charset="-122"/>
              </a:rPr>
              <a:t>catch		 for		 switch	 while</a:t>
            </a:r>
            <a:endParaRPr lang="en-US" altLang="zh-CN" kern="1200" dirty="0"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sym typeface="微软雅黑" panose="020B0503020204020204" charset="-122"/>
              </a:rPr>
              <a:t>……….</a:t>
            </a:r>
            <a:endParaRPr lang="zh-CN" altLang="en-US" kern="1200" dirty="0">
              <a:latin typeface="+mn-lt"/>
              <a:ea typeface="+mn-ea"/>
              <a:cs typeface="+mn-cs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sym typeface="微软雅黑" panose="020B0503020204020204" charset="-122"/>
              </a:rPr>
              <a:t>abstract	 enum		 int		 short ..........</a:t>
            </a:r>
            <a:endParaRPr lang="zh-CN" altLang="en-US" dirty="0"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变量命名规范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205" y="1488440"/>
            <a:ext cx="10942955" cy="3327400"/>
          </a:xfrm>
        </p:spPr>
        <p:txBody>
          <a:bodyPr/>
          <a:lstStyle/>
          <a:p>
            <a:pPr marL="533400" lvl="0" indent="-533400" eaLnBrk="1" hangingPunct="1">
              <a:buAutoNum type="arabicPeriod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首字符必须是字母、下划线或美元符号。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33400" lvl="0" indent="-533400" eaLnBrk="1" hangingPunct="1">
              <a:buAutoNum type="arabicPeriod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余下的字母可以是下划线、美元符号、任意字母或者数字。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33400" lvl="0" indent="-533400" eaLnBrk="1" hangingPunct="1">
              <a:buAutoNum type="arabicPeriod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变量名不能是关键字或保留字。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33400" lvl="0" indent="-533400" eaLnBrk="1" hangingPunct="1">
              <a:buAutoNum type="arabicPeriod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变量名区分大小写。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33400" lvl="0" indent="-533400" eaLnBrk="1" hangingPunct="1">
              <a:buAutoNum type="arabicPeriod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变量名中不能有空格、回车符或其他标点字符。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33400" lvl="0" indent="-533400" eaLnBrk="1" hangingPunct="1">
              <a:buAutoNum type="arabicPeriod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为了符合编程规范，推荐使用驼峰式命名方式：当变量名由多个英文单词组成时，第一个英文单词全部小写，以后每个英文单词的第一个字母大写。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33400" lvl="0" indent="-533400" eaLnBrk="1" hangingPunct="1">
              <a:buAutoNum type="arabicPeriod"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483" name="Rectangle 5"/>
          <p:cNvSpPr/>
          <p:nvPr/>
        </p:nvSpPr>
        <p:spPr>
          <a:xfrm>
            <a:off x="4996498" y="5150803"/>
            <a:ext cx="2203450" cy="47625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lvl="0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var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userName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</a:t>
            </a:r>
            <a:endParaRPr lang="zh-CN" altLang="en-US"/>
          </a:p>
        </p:txBody>
      </p:sp>
      <p:sp>
        <p:nvSpPr>
          <p:cNvPr id="21506" name="文本占位符 33794"/>
          <p:cNvSpPr>
            <a:spLocks noGrp="1"/>
          </p:cNvSpPr>
          <p:nvPr/>
        </p:nvSpPr>
        <p:spPr>
          <a:xfrm>
            <a:off x="3269933" y="1484313"/>
            <a:ext cx="6335712" cy="23764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eaLnBrk="1" hangingPunct="1">
              <a:lnSpc>
                <a:spcPct val="150000"/>
              </a:lnSpc>
              <a:buChar char="l"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运算符是指完成操作的一系列符号，也称为操作符。</a:t>
            </a:r>
            <a:endParaRPr lang="zh-CN" altLang="en-US" sz="20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33400" indent="-533400" eaLnBrk="1" hangingPunct="1">
              <a:lnSpc>
                <a:spcPct val="150000"/>
              </a:lnSpc>
              <a:buChar char="l"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运算符用于将一个或多个值进行运算并返回结果。</a:t>
            </a:r>
            <a:endParaRPr lang="zh-CN" altLang="en-US" sz="20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33400" indent="-533400" eaLnBrk="1" hangingPunct="1">
              <a:lnSpc>
                <a:spcPct val="150000"/>
              </a:lnSpc>
              <a:buChar char="l"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使用运算符的值称为操作数。 </a:t>
            </a:r>
            <a:endParaRPr lang="zh-CN" altLang="en-US" sz="20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33400" indent="-533400" eaLnBrk="1" hangingPunct="1">
              <a:lnSpc>
                <a:spcPct val="150000"/>
              </a:lnSpc>
              <a:buChar char="l"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运算符和操作数的组合称为表达式。</a:t>
            </a:r>
            <a:endParaRPr lang="zh-CN" altLang="en-US" sz="20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07" name="Text Box 4"/>
          <p:cNvSpPr txBox="1"/>
          <p:nvPr/>
        </p:nvSpPr>
        <p:spPr>
          <a:xfrm>
            <a:off x="4313555" y="4179570"/>
            <a:ext cx="4248150" cy="212883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var num1=23,num2=5;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var result;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result=num1+num2;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alert ( result 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运算符的类型</a:t>
            </a:r>
            <a:r>
              <a:rPr lang="en-US" altLang="zh-CN" dirty="0">
                <a:sym typeface="+mn-ea"/>
              </a:rPr>
              <a:t> </a:t>
            </a:r>
            <a:endParaRPr lang="zh-CN" altLang="en-US"/>
          </a:p>
        </p:txBody>
      </p:sp>
      <p:sp>
        <p:nvSpPr>
          <p:cNvPr id="22530" name="文本占位符 33794"/>
          <p:cNvSpPr>
            <a:spLocks noGrp="1"/>
          </p:cNvSpPr>
          <p:nvPr>
            <p:ph type="body"/>
          </p:nvPr>
        </p:nvSpPr>
        <p:spPr>
          <a:xfrm>
            <a:off x="4666298" y="1784033"/>
            <a:ext cx="3384550" cy="3024187"/>
          </a:xfrm>
        </p:spPr>
        <p:txBody>
          <a:bodyPr wrap="square" lIns="91440" tIns="45720" rIns="91440" bIns="45720" anchor="t"/>
          <a:lstStyle/>
          <a:p>
            <a:pPr marL="533400" lvl="0" indent="-533400" eaLnBrk="1" hangingPunct="1">
              <a:lnSpc>
                <a:spcPct val="150000"/>
              </a:lnSpc>
              <a:buAutoNum type="arabicPeriod"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算术运算符 </a:t>
            </a:r>
            <a:endParaRPr lang="zh-CN" altLang="en-US" sz="20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33400" lvl="0" indent="-533400" eaLnBrk="1" hangingPunct="1">
              <a:lnSpc>
                <a:spcPct val="150000"/>
              </a:lnSpc>
              <a:buAutoNum type="arabicPeriod"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比较（关系）运算符</a:t>
            </a:r>
            <a:endParaRPr lang="zh-CN" altLang="en-US" sz="20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33400" lvl="0" indent="-533400" eaLnBrk="1" hangingPunct="1">
              <a:lnSpc>
                <a:spcPct val="150000"/>
              </a:lnSpc>
              <a:buAutoNum type="arabicPeriod"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逻辑运算符     </a:t>
            </a:r>
            <a:endParaRPr lang="zh-CN" altLang="en-US" sz="20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33400" lvl="0" indent="-533400" eaLnBrk="1" hangingPunct="1">
              <a:lnSpc>
                <a:spcPct val="150000"/>
              </a:lnSpc>
              <a:buAutoNum type="arabicPeriod"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赋值运算符</a:t>
            </a:r>
            <a:endParaRPr lang="zh-CN" altLang="en-US" sz="20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33400" lvl="0" indent="-533400" eaLnBrk="1" hangingPunct="1">
              <a:lnSpc>
                <a:spcPct val="150000"/>
              </a:lnSpc>
              <a:buAutoNum type="arabicPeriod"/>
            </a:pP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连接运算符</a:t>
            </a: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算术运算符</a:t>
            </a:r>
            <a:r>
              <a:rPr lang="zh-CN" altLang="en-US" dirty="0">
                <a:sym typeface="+mn-ea"/>
              </a:rPr>
              <a:t> </a:t>
            </a:r>
            <a:endParaRPr lang="zh-CN" altLang="en-US"/>
          </a:p>
        </p:txBody>
      </p:sp>
      <p:sp>
        <p:nvSpPr>
          <p:cNvPr id="23554" name="文本占位符 33794"/>
          <p:cNvSpPr>
            <a:spLocks noGrp="1"/>
          </p:cNvSpPr>
          <p:nvPr>
            <p:ph type="body"/>
          </p:nvPr>
        </p:nvSpPr>
        <p:spPr>
          <a:xfrm>
            <a:off x="2992438" y="1241108"/>
            <a:ext cx="6624637" cy="720725"/>
          </a:xfrm>
          <a:ln>
            <a:solidFill>
              <a:srgbClr val="FF0000"/>
            </a:solidFill>
            <a:miter/>
          </a:ln>
        </p:spPr>
        <p:txBody>
          <a:bodyPr wrap="square" lIns="91440" tIns="45720" rIns="91440" bIns="45720" anchor="t"/>
          <a:lstStyle/>
          <a:p>
            <a:pPr lvl="1" indent="-285750" eaLnBrk="1" hangingPunct="1">
              <a:buNone/>
            </a:pPr>
            <a:r>
              <a:rPr lang="en-US" altLang="zh-CN" sz="2800" b="0" dirty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2800" b="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800" b="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b="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800" b="0" dirty="0"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2800" b="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800" b="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800" b="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800" b="0" dirty="0">
                <a:latin typeface="微软雅黑" panose="020B0503020204020204" charset="-122"/>
                <a:ea typeface="微软雅黑" panose="020B0503020204020204" charset="-122"/>
              </a:rPr>
              <a:t>%</a:t>
            </a:r>
            <a:r>
              <a:rPr lang="zh-CN" altLang="en-US" sz="2800" b="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800" b="0" dirty="0">
                <a:latin typeface="微软雅黑" panose="020B0503020204020204" charset="-122"/>
                <a:ea typeface="微软雅黑" panose="020B0503020204020204" charset="-122"/>
              </a:rPr>
              <a:t>++</a:t>
            </a:r>
            <a:r>
              <a:rPr lang="zh-CN" altLang="en-US" sz="2800" b="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800" b="0" dirty="0">
                <a:latin typeface="微软雅黑" panose="020B0503020204020204" charset="-122"/>
                <a:ea typeface="微软雅黑" panose="020B0503020204020204" charset="-122"/>
              </a:rPr>
              <a:t>- -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-285750" eaLnBrk="1" hangingPunct="1">
              <a:buNone/>
            </a:pPr>
            <a:endParaRPr lang="en-US" altLang="zh-CN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-285750" eaLnBrk="1" hangingPunct="1">
              <a:buNone/>
            </a:pPr>
            <a:endParaRPr lang="zh-CN" altLang="en-US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eaLnBrk="1" hangingPunct="1">
              <a:buNone/>
            </a:pPr>
            <a:endParaRPr lang="en-US" altLang="zh-CN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55" name="Text Box 4"/>
          <p:cNvSpPr txBox="1"/>
          <p:nvPr/>
        </p:nvSpPr>
        <p:spPr>
          <a:xfrm>
            <a:off x="4648518" y="2149158"/>
            <a:ext cx="3313112" cy="4480560"/>
          </a:xfrm>
          <a:prstGeom prst="rect">
            <a:avLst/>
          </a:prstGeom>
          <a:noFill/>
          <a:ln w="19050" cap="flat" cmpd="sng">
            <a:solidFill>
              <a:srgbClr val="00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var a=“7”,b=5,c=“ok”;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var d;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 d=a-b;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 d=a-c;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 d=b/0;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 d=b%3;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 b++;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 d=b;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 d- -;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alert(d);    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海阔天空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B2B2B2"/>
      </a:accent1>
      <a:accent2>
        <a:srgbClr val="5F5F5F"/>
      </a:accent2>
      <a:accent3>
        <a:srgbClr val="FFFFFF"/>
      </a:accent3>
      <a:accent4>
        <a:srgbClr val="000000"/>
      </a:accent4>
      <a:accent5>
        <a:srgbClr val="D5D5D5"/>
      </a:accent5>
      <a:accent6>
        <a:srgbClr val="555555"/>
      </a:accent6>
      <a:hlink>
        <a:srgbClr val="1C1C1C"/>
      </a:hlink>
      <a:folHlink>
        <a:srgbClr val="DDDDDD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2923</Words>
  <Application>WPS 演示</Application>
  <PresentationFormat>自定义</PresentationFormat>
  <Paragraphs>229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华文细黑</vt:lpstr>
      <vt:lpstr>微软雅黑</vt:lpstr>
      <vt:lpstr>MS UI Gothic</vt:lpstr>
      <vt:lpstr>Arial Unicode MS</vt:lpstr>
      <vt:lpstr>Calibri</vt:lpstr>
      <vt:lpstr>海阔天空</vt:lpstr>
      <vt:lpstr>Javascript基础语法</vt:lpstr>
      <vt:lpstr>网页中插入JavaScript脚本的方法</vt:lpstr>
      <vt:lpstr>JavaScript语言基础 </vt:lpstr>
      <vt:lpstr>JavaScript变量 </vt:lpstr>
      <vt:lpstr>关键字及保留字</vt:lpstr>
      <vt:lpstr>变量命名规范</vt:lpstr>
      <vt:lpstr>JavaScript运算符</vt:lpstr>
      <vt:lpstr>JavaScript运算符的类型 </vt:lpstr>
      <vt:lpstr>算术运算符 </vt:lpstr>
      <vt:lpstr>比较（关系）运算符 </vt:lpstr>
      <vt:lpstr>逻辑运算符</vt:lpstr>
      <vt:lpstr>逻辑运算符</vt:lpstr>
      <vt:lpstr>逻辑运算符</vt:lpstr>
      <vt:lpstr>逻辑运算符</vt:lpstr>
      <vt:lpstr>赋值运算符 </vt:lpstr>
      <vt:lpstr>PowerPoint 演示文稿</vt:lpstr>
      <vt:lpstr>连接运算符 </vt:lpstr>
      <vt:lpstr>运算符优先级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27</cp:revision>
  <dcterms:created xsi:type="dcterms:W3CDTF">2016-07-18T02:45:00Z</dcterms:created>
  <dcterms:modified xsi:type="dcterms:W3CDTF">2019-11-20T11:43:13Z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