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b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624417" y="2997200"/>
            <a:ext cx="10943167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 kern="120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624417" y="3952875"/>
            <a:ext cx="10943167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 kern="1200">
                <a:ea typeface="微软雅黑" panose="020B0503020204020204" charset="-122"/>
              </a:defRPr>
            </a:lvl1pPr>
            <a:lvl2pPr marL="457200" lvl="1" indent="-457200" algn="ctr">
              <a:buNone/>
              <a:defRPr sz="1800" b="1" kern="1200">
                <a:ea typeface="华文细黑" panose="02010600040101010101" pitchFamily="2" charset="-122"/>
              </a:defRPr>
            </a:lvl2pPr>
            <a:lvl3pPr marL="914400" lvl="2" indent="-914400" algn="ctr">
              <a:buNone/>
              <a:defRPr sz="1800" b="1" kern="1200">
                <a:ea typeface="华文细黑" panose="02010600040101010101" pitchFamily="2" charset="-122"/>
              </a:defRPr>
            </a:lvl3pPr>
            <a:lvl4pPr marL="1371600" lvl="3" indent="-1371600" algn="ctr">
              <a:buNone/>
              <a:defRPr sz="1800" b="1" kern="1200">
                <a:ea typeface="华文细黑" panose="02010600040101010101" pitchFamily="2" charset="-122"/>
              </a:defRPr>
            </a:lvl4pPr>
            <a:lvl5pPr marL="1828800" lvl="4" indent="-1828800" algn="ctr">
              <a:buNone/>
              <a:defRPr sz="1800" b="1" kern="1200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3380" y="190500"/>
            <a:ext cx="273632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90500"/>
            <a:ext cx="8050335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432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Grp="1"/>
          </p:cNvSpPr>
          <p:nvPr>
            <p:ph type="body" idx="1"/>
          </p:nvPr>
        </p:nvSpPr>
        <p:spPr>
          <a:xfrm>
            <a:off x="624417" y="1125538"/>
            <a:ext cx="10943167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7" name="Rectangle 27"/>
          <p:cNvSpPr>
            <a:spLocks noGrp="1"/>
          </p:cNvSpPr>
          <p:nvPr>
            <p:ph type="title"/>
          </p:nvPr>
        </p:nvSpPr>
        <p:spPr>
          <a:xfrm>
            <a:off x="626533" y="190500"/>
            <a:ext cx="10943167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矩形 1027"/>
          <p:cNvSpPr/>
          <p:nvPr/>
        </p:nvSpPr>
        <p:spPr>
          <a:xfrm>
            <a:off x="5135033" y="6524625"/>
            <a:ext cx="1919817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  <a:sym typeface="MS UI Gothic" panose="020B0600070205080204" pitchFamily="2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20035" y="940753"/>
            <a:ext cx="9144000" cy="2387600"/>
          </a:xfrm>
        </p:spPr>
        <p:txBody>
          <a:bodyPr/>
          <a:lstStyle/>
          <a:p>
            <a:r>
              <a:rPr lang="en-US" altLang="zh-CN" sz="66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zh-CN" altLang="en-US" sz="66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79670" y="4627245"/>
            <a:ext cx="6593840" cy="876300"/>
          </a:xfrm>
        </p:spPr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24305"/>
            <a:ext cx="10942955" cy="4707255"/>
          </a:xfrm>
        </p:spPr>
        <p:txBody>
          <a:bodyPr/>
          <a:lstStyle/>
          <a:p>
            <a:pPr algn="ctr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1.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什么是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JavaScript</a:t>
            </a:r>
            <a:endParaRPr lang="zh-CN" altLang="en-US" kern="1200" dirty="0">
              <a:latin typeface="Franklin Gothic Medium" panose="020B0603020102020204" pitchFamily="34" charset="0"/>
              <a:ea typeface="+mn-ea"/>
              <a:cs typeface="+mn-cs"/>
            </a:endParaRPr>
          </a:p>
          <a:p>
            <a:pPr algn="ctr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2. JavaScript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与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Java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的区别</a:t>
            </a:r>
            <a:endParaRPr lang="en-US" altLang="x-none" kern="1200" dirty="0">
              <a:latin typeface="Franklin Gothic Medium" panose="020B0603020102020204" pitchFamily="34" charset="0"/>
              <a:ea typeface="+mn-ea"/>
              <a:cs typeface="+mn-cs"/>
            </a:endParaRPr>
          </a:p>
          <a:p>
            <a:pPr algn="ctr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3. JavaScript</a:t>
            </a:r>
            <a:r>
              <a:rPr lang="en-US" altLang="x-none" dirty="0">
                <a:latin typeface="Franklin Gothic Medium" panose="020B0603020102020204" pitchFamily="34" charset="0"/>
                <a:sym typeface="+mn-ea"/>
              </a:rPr>
              <a:t>程序的运行开发环境</a:t>
            </a:r>
            <a:endParaRPr lang="en-US" altLang="x-none" kern="1200" dirty="0">
              <a:latin typeface="Franklin Gothic Medium" panose="020B0603020102020204" pitchFamily="34" charset="0"/>
              <a:ea typeface="+mn-ea"/>
              <a:cs typeface="+mn-cs"/>
            </a:endParaRPr>
          </a:p>
          <a:p>
            <a:pPr algn="ctr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4. JavaScript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的优点与局限</a:t>
            </a:r>
            <a:endParaRPr lang="en-US" altLang="x-none" kern="1200" dirty="0">
              <a:latin typeface="Franklin Gothic Medium" panose="020B0603020102020204" pitchFamily="34" charset="0"/>
              <a:ea typeface="+mn-ea"/>
              <a:cs typeface="+mn-cs"/>
            </a:endParaRPr>
          </a:p>
          <a:p>
            <a:pPr algn="ctr">
              <a:lnSpc>
                <a:spcPct val="20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5. JavaScript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基本语法</a:t>
            </a:r>
            <a:endParaRPr lang="en-US" altLang="x-none" kern="1200" dirty="0">
              <a:latin typeface="Franklin Gothic Medium" panose="020B0603020102020204" pitchFamily="34" charset="0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05" y="288290"/>
            <a:ext cx="10942955" cy="5854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lang="en-US" altLang="x-none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878965"/>
            <a:ext cx="10942955" cy="3900170"/>
          </a:xfrm>
        </p:spPr>
        <p:txBody>
          <a:bodyPr/>
          <a:lstStyle/>
          <a:p>
            <a:pPr indent="1143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ym typeface="微软雅黑" panose="020B0503020204020204" charset="-122"/>
              </a:rPr>
              <a:t>人们通常所说的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，其正式名称为</a:t>
            </a:r>
            <a:r>
              <a:rPr lang="en-US" altLang="zh-CN" dirty="0">
                <a:sym typeface="微软雅黑" panose="020B0503020204020204" charset="-122"/>
              </a:rPr>
              <a:t>ECMAScript</a:t>
            </a:r>
            <a:r>
              <a:rPr lang="zh-CN" altLang="en-US" dirty="0">
                <a:sym typeface="微软雅黑" panose="020B0503020204020204" charset="-122"/>
              </a:rPr>
              <a:t>。这个标准由</a:t>
            </a:r>
            <a:r>
              <a:rPr lang="en-US" altLang="zh-CN" dirty="0">
                <a:sym typeface="微软雅黑" panose="020B0503020204020204" charset="-122"/>
              </a:rPr>
              <a:t>ECMA</a:t>
            </a:r>
            <a:r>
              <a:rPr lang="zh-CN" altLang="en-US" dirty="0">
                <a:sym typeface="微软雅黑" panose="020B0503020204020204" charset="-122"/>
              </a:rPr>
              <a:t>组织发展和维护。</a:t>
            </a:r>
            <a:r>
              <a:rPr lang="en-US" altLang="zh-CN" dirty="0">
                <a:sym typeface="微软雅黑" panose="020B0503020204020204" charset="-122"/>
              </a:rPr>
              <a:t>ECMA-262</a:t>
            </a:r>
            <a:r>
              <a:rPr lang="zh-CN" altLang="en-US" dirty="0">
                <a:sym typeface="微软雅黑" panose="020B0503020204020204" charset="-122"/>
              </a:rPr>
              <a:t>是正式的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标准。这个标准基于网景（</a:t>
            </a:r>
            <a:r>
              <a:rPr lang="en-US" altLang="zh-CN" dirty="0">
                <a:sym typeface="微软雅黑" panose="020B0503020204020204" charset="-122"/>
              </a:rPr>
              <a:t>Netscape</a:t>
            </a:r>
            <a:r>
              <a:rPr lang="zh-CN" altLang="en-US" dirty="0">
                <a:sym typeface="微软雅黑" panose="020B0503020204020204" charset="-122"/>
              </a:rPr>
              <a:t>）公司提出的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语言和微软提出的</a:t>
            </a:r>
            <a:r>
              <a:rPr lang="en-US" altLang="zh-CN" dirty="0">
                <a:sym typeface="微软雅黑" panose="020B0503020204020204" charset="-122"/>
              </a:rPr>
              <a:t>JScript</a:t>
            </a:r>
            <a:r>
              <a:rPr lang="zh-CN" altLang="en-US" dirty="0">
                <a:sym typeface="微软雅黑" panose="020B0503020204020204" charset="-122"/>
              </a:rPr>
              <a:t>语言。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是一种基于对象（</a:t>
            </a:r>
            <a:r>
              <a:rPr lang="en-US" altLang="zh-CN" dirty="0">
                <a:sym typeface="微软雅黑" panose="020B0503020204020204" charset="-122"/>
              </a:rPr>
              <a:t>Object</a:t>
            </a:r>
            <a:r>
              <a:rPr lang="zh-CN" altLang="en-US" dirty="0">
                <a:sym typeface="微软雅黑" panose="020B0503020204020204" charset="-122"/>
              </a:rPr>
              <a:t>）和事件驱动（</a:t>
            </a:r>
            <a:r>
              <a:rPr lang="en-US" altLang="zh-CN" dirty="0">
                <a:sym typeface="微软雅黑" panose="020B0503020204020204" charset="-122"/>
              </a:rPr>
              <a:t>Event Driven</a:t>
            </a:r>
            <a:r>
              <a:rPr lang="zh-CN" altLang="en-US" dirty="0">
                <a:sym typeface="微软雅黑" panose="020B0503020204020204" charset="-122"/>
              </a:rPr>
              <a:t>）并具有安全性能的脚本语言。使用这种语言的目的是：</a:t>
            </a:r>
            <a:r>
              <a:rPr lang="zh-CN" altLang="en-US" dirty="0">
                <a:solidFill>
                  <a:srgbClr val="00B0F0"/>
                </a:solidFill>
                <a:sym typeface="微软雅黑" panose="020B0503020204020204" charset="-122"/>
              </a:rPr>
              <a:t>与</a:t>
            </a:r>
            <a:r>
              <a:rPr lang="en-US" altLang="zh-CN" dirty="0">
                <a:solidFill>
                  <a:srgbClr val="00B0F0"/>
                </a:solidFill>
                <a:sym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00B0F0"/>
                </a:solidFill>
                <a:sym typeface="微软雅黑" panose="020B0503020204020204" charset="-122"/>
              </a:rPr>
              <a:t>客户交互作用，美化页面等。</a:t>
            </a:r>
            <a:endParaRPr lang="zh-CN" altLang="en-US" kern="1200" dirty="0">
              <a:solidFill>
                <a:srgbClr val="00B0F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2.JavaScript</a:t>
            </a:r>
            <a:r>
              <a:rPr lang="en-US" altLang="x-none" dirty="0">
                <a:sym typeface="+mn-ea"/>
              </a:rPr>
              <a:t>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04620"/>
            <a:ext cx="10942955" cy="4818380"/>
          </a:xfrm>
        </p:spPr>
        <p:txBody>
          <a:bodyPr/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1.JavaScript</a:t>
            </a:r>
            <a:r>
              <a:rPr lang="zh-CN" altLang="en-US" dirty="0">
                <a:sym typeface="微软雅黑" panose="020B0503020204020204" charset="-122"/>
              </a:rPr>
              <a:t>是一种脚本编程语言，也是一种解释性语言。</a:t>
            </a: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2.JavaScript</a:t>
            </a:r>
            <a:r>
              <a:rPr lang="zh-CN" altLang="en-US" dirty="0">
                <a:sym typeface="微软雅黑" panose="020B0503020204020204" charset="-122"/>
              </a:rPr>
              <a:t>的语法基本结构形式与</a:t>
            </a:r>
            <a:r>
              <a:rPr lang="en-US" altLang="zh-CN" dirty="0">
                <a:sym typeface="微软雅黑" panose="020B0503020204020204" charset="-122"/>
              </a:rPr>
              <a:t>C++</a:t>
            </a:r>
            <a:r>
              <a:rPr lang="zh-CN" altLang="en-US" dirty="0">
                <a:sym typeface="微软雅黑" panose="020B0503020204020204" charset="-122"/>
              </a:rPr>
              <a:t>、</a:t>
            </a:r>
            <a:r>
              <a:rPr lang="en-US" altLang="zh-CN" dirty="0">
                <a:sym typeface="微软雅黑" panose="020B0503020204020204" charset="-122"/>
              </a:rPr>
              <a:t>Java</a:t>
            </a:r>
            <a:r>
              <a:rPr lang="zh-CN" altLang="en-US" dirty="0">
                <a:sym typeface="微软雅黑" panose="020B0503020204020204" charset="-122"/>
              </a:rPr>
              <a:t>十分类似</a:t>
            </a: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3.JavaScript</a:t>
            </a:r>
            <a:r>
              <a:rPr lang="zh-CN" altLang="en-US" dirty="0">
                <a:sym typeface="微软雅黑" panose="020B0503020204020204" charset="-122"/>
              </a:rPr>
              <a:t>是一种基于对象的语言。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4.JavaScript</a:t>
            </a:r>
            <a:r>
              <a:rPr lang="zh-CN" altLang="en-US" dirty="0">
                <a:sym typeface="微软雅黑" panose="020B0503020204020204" charset="-122"/>
              </a:rPr>
              <a:t>具有跨平台性。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是依赖于浏览器本身，</a:t>
            </a:r>
            <a:r>
              <a:rPr lang="zh-CN" altLang="en-US" dirty="0">
                <a:solidFill>
                  <a:srgbClr val="00B0F0"/>
                </a:solidFill>
                <a:sym typeface="微软雅黑" panose="020B0503020204020204" charset="-122"/>
              </a:rPr>
              <a:t>与操作环境无关</a:t>
            </a:r>
            <a:r>
              <a:rPr lang="zh-CN" altLang="en-US" dirty="0">
                <a:sym typeface="微软雅黑" panose="020B0503020204020204" charset="-122"/>
              </a:rPr>
              <a:t>，只要能运行浏览器的计算机，并支持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的浏览器就可正确执行。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5.</a:t>
            </a:r>
            <a:r>
              <a:rPr lang="zh-CN" altLang="en-US" dirty="0">
                <a:sym typeface="微软雅黑" panose="020B0503020204020204" charset="-122"/>
              </a:rPr>
              <a:t>安全性与简单性。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en-US" altLang="zh-CN" dirty="0">
                <a:sym typeface="+mn-ea"/>
              </a:rPr>
              <a:t>JavaScript </a:t>
            </a:r>
            <a:r>
              <a:rPr lang="en-US" altLang="x-none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Java </a:t>
            </a:r>
            <a:r>
              <a:rPr lang="en-US" altLang="x-none" dirty="0">
                <a:sym typeface="+mn-ea"/>
              </a:rPr>
              <a:t>的区别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878330"/>
            <a:ext cx="10942955" cy="3801110"/>
          </a:xfrm>
        </p:spPr>
        <p:txBody>
          <a:bodyPr/>
          <a:lstStyle/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和</a:t>
            </a:r>
            <a:r>
              <a:rPr lang="en-US" altLang="zh-CN" dirty="0">
                <a:sym typeface="微软雅黑" panose="020B0503020204020204" charset="-122"/>
              </a:rPr>
              <a:t>Java</a:t>
            </a:r>
            <a:r>
              <a:rPr lang="zh-CN" altLang="en-US" dirty="0">
                <a:sym typeface="微软雅黑" panose="020B0503020204020204" charset="-122"/>
              </a:rPr>
              <a:t>在语法上很类似，但其本质有着根本的区别。</a:t>
            </a:r>
            <a:r>
              <a:rPr lang="en-US" altLang="zh-CN" dirty="0">
                <a:sym typeface="微软雅黑" panose="020B0503020204020204" charset="-122"/>
              </a:rPr>
              <a:t>Java</a:t>
            </a:r>
            <a:r>
              <a:rPr lang="zh-CN" altLang="en-US" dirty="0">
                <a:sym typeface="微软雅黑" panose="020B0503020204020204" charset="-122"/>
              </a:rPr>
              <a:t>是一种比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更加复杂的程序语言，而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相对于</a:t>
            </a:r>
            <a:r>
              <a:rPr lang="en-US" altLang="zh-CN" dirty="0">
                <a:sym typeface="微软雅黑" panose="020B0503020204020204" charset="-122"/>
              </a:rPr>
              <a:t>Java</a:t>
            </a:r>
            <a:r>
              <a:rPr lang="zh-CN" altLang="en-US" dirty="0">
                <a:sym typeface="微软雅黑" panose="020B0503020204020204" charset="-122"/>
              </a:rPr>
              <a:t>来说，则是容易上手得多。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ym typeface="微软雅黑" panose="020B0503020204020204" charset="-122"/>
              </a:rPr>
              <a:t>二者完全没有关系，网景（</a:t>
            </a:r>
            <a:r>
              <a:rPr lang="en-US" altLang="zh-CN" dirty="0">
                <a:sym typeface="微软雅黑" panose="020B0503020204020204" charset="-122"/>
              </a:rPr>
              <a:t>Netscape</a:t>
            </a:r>
            <a:r>
              <a:rPr lang="zh-CN" altLang="en-US" dirty="0">
                <a:sym typeface="微软雅黑" panose="020B0503020204020204" charset="-122"/>
              </a:rPr>
              <a:t>）公司只是为了借着</a:t>
            </a:r>
            <a:r>
              <a:rPr lang="en-US" altLang="zh-CN" dirty="0">
                <a:sym typeface="微软雅黑" panose="020B0503020204020204" charset="-122"/>
              </a:rPr>
              <a:t>Java</a:t>
            </a:r>
            <a:r>
              <a:rPr lang="zh-CN" altLang="en-US" dirty="0">
                <a:sym typeface="微软雅黑" panose="020B0503020204020204" charset="-122"/>
              </a:rPr>
              <a:t>语言比较火的东风，将</a:t>
            </a:r>
            <a:r>
              <a:rPr lang="en-US" altLang="zh-CN" dirty="0">
                <a:sym typeface="微软雅黑" panose="020B0503020204020204" charset="-122"/>
              </a:rPr>
              <a:t>LiveScript</a:t>
            </a:r>
            <a:r>
              <a:rPr lang="zh-CN" altLang="en-US" dirty="0">
                <a:sym typeface="微软雅黑" panose="020B0503020204020204" charset="-122"/>
              </a:rPr>
              <a:t>语言更名成为了</a:t>
            </a:r>
            <a:r>
              <a:rPr lang="en-US" altLang="zh-CN" dirty="0">
                <a:sym typeface="微软雅黑" panose="020B0503020204020204" charset="-122"/>
              </a:rPr>
              <a:t>JavaScript</a:t>
            </a:r>
            <a:r>
              <a:rPr lang="zh-CN" altLang="en-US" dirty="0">
                <a:sym typeface="微软雅黑" panose="020B0503020204020204" charset="-122"/>
              </a:rPr>
              <a:t>语言。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ranklin Gothic Medium" panose="020B0603020102020204" pitchFamily="34" charset="0"/>
                <a:sym typeface="Franklin Gothic Medium" panose="020B0603020102020204" pitchFamily="34" charset="0"/>
              </a:rPr>
              <a:t>4.JavaScript</a:t>
            </a:r>
            <a:r>
              <a:rPr lang="en-US" altLang="x-none" dirty="0">
                <a:latin typeface="Franklin Gothic Medium" panose="020B0603020102020204" pitchFamily="34" charset="0"/>
                <a:sym typeface="Franklin Gothic Medium" panose="020B0603020102020204" pitchFamily="34" charset="0"/>
              </a:rPr>
              <a:t>程序运行开发环境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906270"/>
            <a:ext cx="10942955" cy="3703955"/>
          </a:xfrm>
        </p:spPr>
        <p:txBody>
          <a:bodyPr/>
          <a:lstStyle/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1.Internet Explorer 3.0</a:t>
            </a:r>
            <a:r>
              <a:rPr lang="zh-CN" altLang="en-US" dirty="0">
                <a:sym typeface="微软雅黑" panose="020B0503020204020204" charset="-122"/>
              </a:rPr>
              <a:t>及以上版本。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2.</a:t>
            </a:r>
            <a:r>
              <a:rPr lang="zh-CN" altLang="en-US" dirty="0">
                <a:sym typeface="微软雅黑" panose="020B0503020204020204" charset="-122"/>
              </a:rPr>
              <a:t>用于编辑</a:t>
            </a:r>
            <a:r>
              <a:rPr lang="en-US" altLang="zh-CN" dirty="0">
                <a:sym typeface="微软雅黑" panose="020B0503020204020204" charset="-122"/>
              </a:rPr>
              <a:t>HTML</a:t>
            </a:r>
            <a:r>
              <a:rPr lang="zh-CN" altLang="en-US" dirty="0">
                <a:sym typeface="微软雅黑" panose="020B0503020204020204" charset="-122"/>
              </a:rPr>
              <a:t>文档的字符编辑器。</a:t>
            </a:r>
            <a:endParaRPr lang="en-US" altLang="x-none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ym typeface="微软雅黑" panose="020B0503020204020204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charset="-122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charset="-122"/>
              </a:rPr>
              <a:t>的程序是通过客户端浏览器来解析的，他的解析与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charset="-122"/>
              </a:rPr>
              <a:t>服务器无关。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en-US" altLang="zh-CN" dirty="0">
                <a:latin typeface="Franklin Gothic Medium" panose="020B0603020102020204" pitchFamily="34" charset="0"/>
                <a:sym typeface="Franklin Gothic Medium" panose="020B0603020102020204" pitchFamily="34" charset="0"/>
              </a:rPr>
              <a:t> JavaScript</a:t>
            </a:r>
            <a:r>
              <a:rPr lang="en-US" altLang="x-none" dirty="0">
                <a:latin typeface="Franklin Gothic Medium" panose="020B0603020102020204" pitchFamily="34" charset="0"/>
                <a:sym typeface="Franklin Gothic Medium" panose="020B0603020102020204" pitchFamily="34" charset="0"/>
              </a:rPr>
              <a:t>的优点与局限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1800" b="1" dirty="0">
                <a:solidFill>
                  <a:srgbClr val="00B050"/>
                </a:solidFill>
                <a:sym typeface="微软雅黑" panose="020B0503020204020204" charset="-122"/>
              </a:rPr>
              <a:t>优点：</a:t>
            </a:r>
            <a:endParaRPr lang="en-US" altLang="x-none" sz="1800" b="1" kern="1200" dirty="0">
              <a:solidFill>
                <a:srgbClr val="00B05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微软雅黑" panose="020B0503020204020204" charset="-122"/>
              </a:rPr>
              <a:t>1.</a:t>
            </a:r>
            <a:r>
              <a:rPr lang="zh-CN" altLang="en-US" sz="1800" b="1" dirty="0">
                <a:solidFill>
                  <a:srgbClr val="00B050"/>
                </a:solidFill>
                <a:sym typeface="微软雅黑" panose="020B0503020204020204" charset="-122"/>
              </a:rPr>
              <a:t>使用</a:t>
            </a:r>
            <a:r>
              <a:rPr lang="en-US" altLang="zh-CN" sz="1800" b="1" dirty="0">
                <a:solidFill>
                  <a:srgbClr val="00B050"/>
                </a:solidFill>
                <a:sym typeface="微软雅黑" panose="020B0503020204020204" charset="-122"/>
              </a:rPr>
              <a:t>JavaScript</a:t>
            </a:r>
            <a:r>
              <a:rPr lang="zh-CN" altLang="en-US" sz="1800" b="1" dirty="0">
                <a:solidFill>
                  <a:srgbClr val="00B050"/>
                </a:solidFill>
                <a:sym typeface="微软雅黑" panose="020B0503020204020204" charset="-122"/>
              </a:rPr>
              <a:t>可以在客户端进行数据验证，节省服务器端的资源。</a:t>
            </a:r>
            <a:endParaRPr lang="zh-CN" altLang="en-US" sz="1800" b="1" kern="1200" dirty="0">
              <a:solidFill>
                <a:srgbClr val="00B05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B050"/>
                </a:solidFill>
                <a:sym typeface="微软雅黑" panose="020B0503020204020204" charset="-122"/>
              </a:rPr>
              <a:t>例：https://login.sina.com.cn/signup/signup?entry=homepage</a:t>
            </a:r>
            <a:endParaRPr lang="zh-CN" altLang="en-US" sz="1800" b="1" kern="1200" dirty="0">
              <a:solidFill>
                <a:srgbClr val="00B05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微软雅黑" panose="020B0503020204020204" charset="-122"/>
              </a:rPr>
              <a:t>2.</a:t>
            </a:r>
            <a:r>
              <a:rPr lang="zh-CN" altLang="en-US" sz="1800" b="1" dirty="0">
                <a:solidFill>
                  <a:srgbClr val="00B050"/>
                </a:solidFill>
                <a:sym typeface="微软雅黑" panose="020B0503020204020204" charset="-122"/>
              </a:rPr>
              <a:t>可以方便地操纵各种页面中的对象，使网页更加友好。</a:t>
            </a:r>
            <a:endParaRPr lang="zh-CN" altLang="en-US" sz="1800" b="1" kern="1200" dirty="0">
              <a:solidFill>
                <a:srgbClr val="00B05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微软雅黑" panose="020B0503020204020204" charset="-122"/>
              </a:rPr>
              <a:t>3.</a:t>
            </a:r>
            <a:r>
              <a:rPr lang="zh-CN" altLang="en-US" sz="1800" b="1" dirty="0">
                <a:solidFill>
                  <a:srgbClr val="00B050"/>
                </a:solidFill>
                <a:sym typeface="微软雅黑" panose="020B0503020204020204" charset="-122"/>
              </a:rPr>
              <a:t>使多种任务仅在客户端就可以完成而不需要网络和服务器的参与，从而支持分布式的运算和处理。</a:t>
            </a: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1800" b="1" dirty="0">
                <a:solidFill>
                  <a:srgbClr val="FF0000"/>
                </a:solidFill>
                <a:sym typeface="微软雅黑" panose="020B0503020204020204" charset="-122"/>
              </a:rPr>
              <a:t>局限：</a:t>
            </a:r>
            <a:endParaRPr lang="en-US" altLang="x-none" sz="1800" b="1" kern="1200" dirty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1.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兼容性。互联网上有很多浏览器，如</a:t>
            </a: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FireFox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Internet Explorer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Opera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等，但各种浏览器支持  </a:t>
            </a: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JavaScript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的程度是不一样的，所以各个浏览器运行</a:t>
            </a: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JavaScript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的效果会有一定的差距，有时甚至会显    示不出来。</a:t>
            </a:r>
            <a:endParaRPr lang="zh-CN" altLang="en-US" sz="1800" b="1" kern="1200" dirty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114300"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微软雅黑" panose="020B0503020204020204" charset="-122"/>
              </a:rPr>
              <a:t>2.JavaScript</a:t>
            </a:r>
            <a:r>
              <a:rPr lang="zh-CN" altLang="en-US" sz="1800" b="1" dirty="0">
                <a:solidFill>
                  <a:srgbClr val="FF0000"/>
                </a:solidFill>
                <a:sym typeface="微软雅黑" panose="020B0503020204020204" charset="-122"/>
              </a:rPr>
              <a:t>不能打开、读写和保存用户计算机上的文件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21965" y="2338705"/>
            <a:ext cx="6760845" cy="21437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800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海阔天空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MS UI Gothic</vt:lpstr>
      <vt:lpstr>华文细黑</vt:lpstr>
      <vt:lpstr>微软雅黑</vt:lpstr>
      <vt:lpstr>Arial</vt:lpstr>
      <vt:lpstr>Franklin Gothic Medium</vt:lpstr>
      <vt:lpstr>Wingdings</vt:lpstr>
      <vt:lpstr>海阔天空</vt:lpstr>
      <vt:lpstr>Javascript入门</vt:lpstr>
      <vt:lpstr>本节内容</vt:lpstr>
      <vt:lpstr>1. 什么是JavaScript</vt:lpstr>
      <vt:lpstr>2.JavaScript的特点</vt:lpstr>
      <vt:lpstr>3.JavaScript 和 Java 的区别</vt:lpstr>
      <vt:lpstr>4.JavaScript程序运行开发环境</vt:lpstr>
      <vt:lpstr>5. JavaScript的优点与局限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edianzu</cp:lastModifiedBy>
  <cp:revision>13</cp:revision>
  <dcterms:created xsi:type="dcterms:W3CDTF">2016-07-18T02:20:00Z</dcterms:created>
  <dcterms:modified xsi:type="dcterms:W3CDTF">2018-12-26T10:07:40Z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