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003" y="-16648"/>
            <a:ext cx="12195003" cy="5131584"/>
            <a:chOff x="-3003" y="-16648"/>
            <a:chExt cx="9146319" cy="513158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03" y="-16648"/>
              <a:ext cx="9144000" cy="34381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-3003" y="-9734"/>
              <a:ext cx="9144000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-684" y="1735224"/>
              <a:ext cx="9144000" cy="3379712"/>
              <a:chOff x="0" y="1814345"/>
              <a:chExt cx="9144000" cy="337971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0" y="1928703"/>
                <a:ext cx="2673708" cy="249093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430774" y="2460737"/>
                <a:ext cx="2854740" cy="2733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185823" y="2163772"/>
                <a:ext cx="2854740" cy="27131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67948" y="1814345"/>
                <a:ext cx="2854740" cy="28008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6368242" y="2449779"/>
                <a:ext cx="2775758" cy="2522180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887846" y="5444165"/>
            <a:ext cx="416308" cy="416308"/>
            <a:chOff x="4125910" y="5085713"/>
            <a:chExt cx="546840" cy="546840"/>
          </a:xfrm>
        </p:grpSpPr>
        <p:sp>
          <p:nvSpPr>
            <p:cNvPr id="25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6" name="燕尾形 25">
              <a:hlinkClick r:id="" action="ppaction://hlinkshowjump?jump=nextslide"/>
            </p:cNvPr>
            <p:cNvSpPr/>
            <p:nvPr/>
          </p:nvSpPr>
          <p:spPr>
            <a:xfrm>
              <a:off x="4303845" y="5213845"/>
              <a:ext cx="217130" cy="290576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0" y="2034117"/>
            <a:ext cx="12192000" cy="2789767"/>
            <a:chOff x="0" y="2409825"/>
            <a:chExt cx="9144000" cy="2092325"/>
          </a:xfrm>
        </p:grpSpPr>
        <p:sp>
          <p:nvSpPr>
            <p:cNvPr id="7" name="MH_Others_1"/>
            <p:cNvSpPr>
              <a:spLocks noChangeArrowheads="1"/>
            </p:cNvSpPr>
            <p:nvPr/>
          </p:nvSpPr>
          <p:spPr bwMode="auto">
            <a:xfrm>
              <a:off x="2778125" y="3652838"/>
              <a:ext cx="263525" cy="263525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MH_Others_4"/>
            <p:cNvSpPr>
              <a:spLocks noChangeArrowheads="1"/>
            </p:cNvSpPr>
            <p:nvPr/>
          </p:nvSpPr>
          <p:spPr bwMode="auto">
            <a:xfrm>
              <a:off x="2068513" y="3040063"/>
              <a:ext cx="833437" cy="831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333750" y="2407971"/>
            <a:ext cx="5524500" cy="2042059"/>
            <a:chOff x="2628900" y="1930400"/>
            <a:chExt cx="3848100" cy="1422400"/>
          </a:xfrm>
        </p:grpSpPr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5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cxnSp>
          <p:nvCxnSpPr>
            <p:cNvPr id="11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 cmpd="sng">
              <a:solidFill>
                <a:srgbClr val="B0DAB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 anchor="ctr" anchorCtr="0"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435371" y="1423121"/>
            <a:ext cx="9321259" cy="0"/>
          </a:xfrm>
          <a:prstGeom prst="line">
            <a:avLst/>
          </a:prstGeom>
          <a:noFill/>
          <a:ln w="28575" cmpd="sng">
            <a:solidFill>
              <a:srgbClr val="A0E2E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3003" y="-25357"/>
            <a:ext cx="12195003" cy="5160510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999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001" y="1019604"/>
              <a:ext cx="12190999" cy="4115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55602"/>
            <a:ext cx="10515600" cy="72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064484"/>
            <a:ext cx="10515600" cy="511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ebdings" panose="05030102010509060703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5964" y="2593801"/>
            <a:ext cx="10280073" cy="1669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2D9C9F">
                    <a:lumMod val="75000"/>
                  </a:srgbClr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r>
              <a:rPr lang="en-US" altLang="zh-CN" dirty="0"/>
              <a:t>Js</a:t>
            </a:r>
            <a:r>
              <a:rPr lang="zh-CN" altLang="en-US" dirty="0">
                <a:ea typeface="宋体" panose="02010600030101010101" pitchFamily="2" charset="-122"/>
              </a:rPr>
              <a:t>入门到精通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数组、对象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rgbClr val="47494B">
                <a:lumMod val="20000"/>
                <a:lumOff val="80000"/>
              </a:srgbClr>
            </a:solidFill>
          </a:ln>
        </p:spPr>
        <p:txBody>
          <a:bodyPr vert="horz" lIns="91440" tIns="45720" rIns="91440" bIns="45720" rtlCol="0" anchor="ctr" anchorCtr="0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D9C9F"/>
              </a:buClr>
              <a:buFont typeface="Webdings" panose="05030102010509060703" pitchFamily="18" charset="2"/>
              <a:buNone/>
              <a:defRPr sz="2400" kern="1200">
                <a:solidFill>
                  <a:srgbClr val="454749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r>
              <a:rPr lang="zh-CN" altLang="en-US" dirty="0"/>
              <a:t>主讲老师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CarreryYan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字符串对象</a:t>
            </a:r>
            <a:endParaRPr lang="zh-CN" altLang="en-US"/>
          </a:p>
        </p:txBody>
      </p:sp>
      <p:sp>
        <p:nvSpPr>
          <p:cNvPr id="19458" name="Rectangle 3"/>
          <p:cNvSpPr>
            <a:spLocks noGrp="1"/>
          </p:cNvSpPr>
          <p:nvPr>
            <p:ph type="subTitle" idx="1"/>
          </p:nvPr>
        </p:nvSpPr>
        <p:spPr>
          <a:xfrm>
            <a:off x="1029970" y="1280160"/>
            <a:ext cx="11028045" cy="5111750"/>
          </a:xfrm>
        </p:spPr>
        <p:txBody>
          <a:bodyPr anchor="t">
            <a:normAutofit lnSpcReduction="20000"/>
          </a:bodyPr>
          <a:lstStyle/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1.</a:t>
            </a:r>
            <a:r>
              <a:rPr lang="zh-CN" altLang="en-US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创建字符串对象</a:t>
            </a:r>
            <a:endParaRPr lang="en-US" altLang="x-none" sz="24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endParaRPr lang="zh-CN" altLang="en-US" sz="2400" kern="1200" baseline="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endParaRPr lang="zh-CN" altLang="en-US" sz="2400" kern="1200" baseline="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字符串对象的方法：</a:t>
            </a:r>
            <a:endParaRPr lang="en-US" altLang="x-none" sz="24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indexOf(“abc”)	</a:t>
            </a:r>
            <a:r>
              <a:rPr lang="en-US" altLang="x-none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//</a:t>
            </a:r>
            <a:r>
              <a:rPr lang="zh-CN" altLang="en-US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返回子字符串</a:t>
            </a:r>
            <a:r>
              <a:rPr lang="en-US" altLang="x-none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abc</a:t>
            </a:r>
            <a:r>
              <a:rPr lang="zh-CN" altLang="en-US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在字符串中第一次出现的位置</a:t>
            </a:r>
            <a:endParaRPr lang="en-US" altLang="x-none" sz="20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lastIndexOf(“abc”)	</a:t>
            </a:r>
            <a:r>
              <a:rPr lang="en-US" altLang="x-none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//</a:t>
            </a:r>
            <a:r>
              <a:rPr lang="zh-CN" altLang="en-US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返回子字符串</a:t>
            </a:r>
            <a:r>
              <a:rPr lang="en-US" altLang="x-none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abc</a:t>
            </a:r>
            <a:r>
              <a:rPr lang="zh-CN" altLang="en-US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在字符串中最后一次出现位置</a:t>
            </a:r>
            <a:endParaRPr lang="en-US" altLang="x-none" sz="20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match(regexp)		</a:t>
            </a:r>
            <a:r>
              <a:rPr lang="en-US" altLang="x-none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//</a:t>
            </a:r>
            <a:r>
              <a:rPr lang="zh-CN" altLang="en-US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找到一个或多个</a:t>
            </a:r>
            <a:r>
              <a:rPr lang="zh-CN" altLang="en-US" sz="2000" i="1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正</a:t>
            </a:r>
            <a:r>
              <a:rPr lang="zh-CN" altLang="en-US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则表达式的匹配 返回匹配结果的伪数组</a:t>
            </a:r>
            <a:endParaRPr lang="en-US" altLang="x-none" sz="20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replace(</a:t>
            </a:r>
            <a:r>
              <a:rPr lang="zh-CN" altLang="en-US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表达式</a:t>
            </a: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,</a:t>
            </a:r>
            <a:r>
              <a:rPr lang="zh-CN" altLang="en-US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替换的字符串</a:t>
            </a: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)	</a:t>
            </a:r>
            <a:r>
              <a:rPr lang="en-US" altLang="x-none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//</a:t>
            </a:r>
            <a:r>
              <a:rPr lang="zh-CN" altLang="en-US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替换一个与正则表达式相匹配的子串</a:t>
            </a:r>
            <a:endParaRPr lang="en-US" altLang="x-none" sz="20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search(regexp)		</a:t>
            </a:r>
            <a:r>
              <a:rPr lang="en-US" altLang="x-none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//</a:t>
            </a:r>
            <a:r>
              <a:rPr lang="zh-CN" altLang="en-US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查找与正则表达式相匹配的子字符串</a:t>
            </a:r>
            <a:endParaRPr lang="en-US" altLang="x-none" sz="20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split(</a:t>
            </a:r>
            <a:r>
              <a:rPr lang="zh-CN" altLang="en-US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正则表达式</a:t>
            </a: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,</a:t>
            </a:r>
            <a:r>
              <a:rPr lang="zh-CN" altLang="en-US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数组最大长度</a:t>
            </a: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)</a:t>
            </a:r>
            <a:r>
              <a:rPr lang="en-US" altLang="x-none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</a:t>
            </a:r>
            <a:r>
              <a:rPr lang="en-US" altLang="x-none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//</a:t>
            </a:r>
            <a:r>
              <a:rPr lang="zh-CN" altLang="en-US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用于把一个字符串分割成字符串的数组</a:t>
            </a:r>
            <a:endParaRPr lang="en-US" altLang="x-none" sz="20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19459" name="矩形 5"/>
          <p:cNvSpPr/>
          <p:nvPr/>
        </p:nvSpPr>
        <p:spPr>
          <a:xfrm>
            <a:off x="1937385" y="2050098"/>
            <a:ext cx="8208963" cy="10080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lstStyle/>
          <a:p>
            <a:pPr lvl="0"/>
            <a:r>
              <a:rPr lang="en-US" altLang="x-none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var str = new String(“abcdefg”);</a:t>
            </a:r>
            <a:endParaRPr lang="en-US" altLang="x-none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/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/>
            <a:r>
              <a:rPr lang="en-US" altLang="x-none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var str = “abcdefg”; </a:t>
            </a:r>
            <a:endParaRPr lang="en-US" altLang="x-none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字符串对象</a:t>
            </a:r>
            <a:endParaRPr lang="zh-CN" altLang="en-US"/>
          </a:p>
        </p:txBody>
      </p:sp>
      <p:sp>
        <p:nvSpPr>
          <p:cNvPr id="20482" name="矩形 1"/>
          <p:cNvSpPr/>
          <p:nvPr/>
        </p:nvSpPr>
        <p:spPr>
          <a:xfrm>
            <a:off x="1246762" y="1432756"/>
            <a:ext cx="8353425" cy="424731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x-none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slice(startindex,endindex)		//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返回一个子字符串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substr(startindex,length)		//返回一个子字符串</a:t>
            </a:r>
            <a:endParaRPr lang="en-US" altLang="x-none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substring(startindex,endindex)	//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返回一个子字符串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toLowerCase()				//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将字符串转换为小写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toUpperCase()				//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将字符串转换为大写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charAt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(0);                                               //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返回指定索引字符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字符串对象拥有的属性：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length				//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字符串的长度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数组</a:t>
            </a:r>
            <a:endParaRPr lang="zh-CN" altLang="en-US"/>
          </a:p>
        </p:txBody>
      </p:sp>
      <p:sp>
        <p:nvSpPr>
          <p:cNvPr id="21506" name="Rectangle 3"/>
          <p:cNvSpPr>
            <a:spLocks noGrp="1"/>
          </p:cNvSpPr>
          <p:nvPr>
            <p:ph type="subTitle" idx="1"/>
          </p:nvPr>
        </p:nvSpPr>
        <p:spPr>
          <a:xfrm>
            <a:off x="1704340" y="1376680"/>
            <a:ext cx="8567738" cy="4895850"/>
          </a:xfrm>
        </p:spPr>
        <p:txBody>
          <a:bodyPr anchor="t"/>
          <a:lstStyle/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24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数组</a:t>
            </a:r>
            <a:r>
              <a:rPr lang="zh-CN" altLang="en-US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是</a:t>
            </a:r>
            <a:r>
              <a:rPr lang="en-US" altLang="x-none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JavaScript</a:t>
            </a:r>
            <a:r>
              <a:rPr lang="zh-CN" altLang="en-US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中的一种复合型数据。数组是一些数据的集合，并且数组中的数据都有一个编号，通过编号可以引用这些数据。</a:t>
            </a:r>
            <a:endParaRPr lang="en-US" altLang="x-none" sz="24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在</a:t>
            </a:r>
            <a:r>
              <a:rPr lang="en-US" altLang="x-none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JavaScript</a:t>
            </a:r>
            <a:r>
              <a:rPr lang="zh-CN" altLang="en-US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中并</a:t>
            </a:r>
            <a:r>
              <a:rPr lang="zh-CN" altLang="en-US" sz="24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不支持多维数组</a:t>
            </a:r>
            <a:r>
              <a:rPr lang="zh-CN" altLang="en-US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，但是</a:t>
            </a:r>
            <a:r>
              <a:rPr lang="en-US" altLang="x-none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JavaScript</a:t>
            </a:r>
            <a:r>
              <a:rPr lang="zh-CN" altLang="en-US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中数组元素可以是任何类型的数据，包括数组。</a:t>
            </a:r>
            <a:endParaRPr lang="en-US" altLang="x-none" sz="24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在</a:t>
            </a:r>
            <a:r>
              <a:rPr lang="en-US" altLang="x-none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JavaScript</a:t>
            </a:r>
            <a:r>
              <a:rPr lang="zh-CN" altLang="en-US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中</a:t>
            </a:r>
            <a:r>
              <a:rPr lang="zh-CN" altLang="en-US" sz="24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数组也是一种对象</a:t>
            </a:r>
            <a:r>
              <a:rPr lang="zh-CN" altLang="en-US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，这种对象称为数组对象。</a:t>
            </a:r>
            <a:endParaRPr lang="en-US" altLang="x-none" sz="24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数组</a:t>
            </a:r>
            <a:endParaRPr lang="zh-CN" altLang="en-US"/>
          </a:p>
        </p:txBody>
      </p:sp>
      <p:sp>
        <p:nvSpPr>
          <p:cNvPr id="22530" name="Rectangle 3"/>
          <p:cNvSpPr>
            <a:spLocks noGrp="1"/>
          </p:cNvSpPr>
          <p:nvPr>
            <p:ph type="subTitle" idx="1"/>
          </p:nvPr>
        </p:nvSpPr>
        <p:spPr>
          <a:xfrm>
            <a:off x="1919288" y="1139190"/>
            <a:ext cx="8353425" cy="5111750"/>
          </a:xfrm>
        </p:spPr>
        <p:txBody>
          <a:bodyPr anchor="t"/>
          <a:lstStyle/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构造函数：</a:t>
            </a:r>
            <a:endParaRPr lang="en-US" altLang="x-none" sz="20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endParaRPr lang="zh-CN" altLang="en-US" sz="2000" kern="1200" baseline="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endParaRPr lang="zh-CN" altLang="en-US" sz="2000" kern="1200" baseline="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endParaRPr lang="zh-CN" altLang="en-US" sz="2000" kern="1200" baseline="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endParaRPr lang="en-US" altLang="x-none" sz="20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我们还可以</a:t>
            </a:r>
            <a:r>
              <a:rPr lang="zh-CN" altLang="en-US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直接定义数组</a:t>
            </a:r>
            <a:endParaRPr lang="en-US" altLang="x-none" sz="2000" kern="1200" baseline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endParaRPr lang="zh-CN" altLang="en-US" sz="2000" kern="1200" baseline="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22531" name="矩形 4"/>
          <p:cNvSpPr/>
          <p:nvPr/>
        </p:nvSpPr>
        <p:spPr>
          <a:xfrm>
            <a:off x="1919288" y="1755660"/>
            <a:ext cx="8208963" cy="14398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lstStyle/>
          <a:p>
            <a:pPr lvl="0">
              <a:lnSpc>
                <a:spcPct val="150000"/>
              </a:lnSpc>
            </a:pPr>
            <a:r>
              <a:rPr lang="en-US" altLang="x-none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new Array()</a:t>
            </a:r>
            <a:endParaRPr lang="en-US" altLang="x-none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new Array(element1,element2,element3….) </a:t>
            </a:r>
            <a:endParaRPr lang="en-US" altLang="x-none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2532" name="矩形 5"/>
          <p:cNvSpPr/>
          <p:nvPr/>
        </p:nvSpPr>
        <p:spPr>
          <a:xfrm>
            <a:off x="2018665" y="5674360"/>
            <a:ext cx="8208963" cy="5762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lstStyle/>
          <a:p>
            <a:pPr lvl="0">
              <a:lnSpc>
                <a:spcPct val="150000"/>
              </a:lnSpc>
            </a:pPr>
            <a:r>
              <a:rPr lang="en-US" altLang="x-none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var arr = [1,2,3,true,”str”];</a:t>
            </a:r>
            <a:endParaRPr lang="en-US" altLang="x-none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数组元素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3554" name="Rectangle 3"/>
          <p:cNvSpPr>
            <a:spLocks noGrp="1"/>
          </p:cNvSpPr>
          <p:nvPr>
            <p:ph type="subTitle" idx="1"/>
          </p:nvPr>
        </p:nvSpPr>
        <p:spPr>
          <a:xfrm>
            <a:off x="1847850" y="1291273"/>
            <a:ext cx="8496300" cy="5184775"/>
          </a:xfrm>
        </p:spPr>
        <p:txBody>
          <a:bodyPr anchor="t">
            <a:normAutofit lnSpcReduction="10000"/>
          </a:bodyPr>
          <a:lstStyle/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在</a:t>
            </a:r>
            <a:r>
              <a:rPr lang="en-US" altLang="x-none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JavaScript中可以通过数组元素存取运算符[]，在[]运算符的左侧是数组的名称，而在</a:t>
            </a:r>
            <a:r>
              <a:rPr lang="en-US" altLang="x-none" sz="24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[]</a:t>
            </a:r>
            <a:r>
              <a:rPr lang="zh-CN" altLang="en-US" sz="24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之间是数组的下标。在</a:t>
            </a:r>
            <a:r>
              <a:rPr lang="en-US" altLang="x-none" sz="24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JavaScript</a:t>
            </a:r>
            <a:r>
              <a:rPr lang="zh-CN" altLang="en-US" sz="24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中，数组的第一个元素的下标为</a:t>
            </a:r>
            <a:r>
              <a:rPr lang="en-US" altLang="x-none" sz="24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0.</a:t>
            </a:r>
            <a:endParaRPr lang="en-US" altLang="x-none" sz="2400" kern="1200" baseline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删除数组元素</a:t>
            </a:r>
            <a:endParaRPr lang="zh-CN" altLang="en-US" sz="24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数组元素一旦被定义就不能被删除。使用</a:t>
            </a:r>
            <a:r>
              <a:rPr lang="en-US" altLang="x-none" sz="24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delete</a:t>
            </a:r>
            <a:r>
              <a:rPr lang="zh-CN" altLang="en-US" sz="24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运算符</a:t>
            </a:r>
            <a:r>
              <a:rPr lang="zh-CN" altLang="en-US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只能删除数组元素的值，使其恢复到未赋值的状态，即元素值为</a:t>
            </a:r>
            <a:r>
              <a:rPr lang="en-US" altLang="x-none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undefined</a:t>
            </a:r>
            <a:r>
              <a:rPr lang="zh-CN" altLang="en-US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，而不能删除一个数组元素，不能让数组中的元素减少一个。</a:t>
            </a:r>
            <a:endParaRPr lang="zh-CN" altLang="en-US" sz="24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4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delete arr[0];</a:t>
            </a:r>
            <a:endParaRPr lang="en-US" altLang="x-none" sz="2400" kern="1200" baseline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数组元素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578" name="Rectangle 3"/>
          <p:cNvSpPr>
            <a:spLocks noGrp="1"/>
          </p:cNvSpPr>
          <p:nvPr>
            <p:ph type="subTitle" idx="1"/>
          </p:nvPr>
        </p:nvSpPr>
        <p:spPr>
          <a:xfrm>
            <a:off x="1812290" y="1215073"/>
            <a:ext cx="8567738" cy="5040312"/>
          </a:xfrm>
        </p:spPr>
        <p:txBody>
          <a:bodyPr anchor="t">
            <a:normAutofit fontScale="92500" lnSpcReduction="10000"/>
          </a:bodyPr>
          <a:lstStyle/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数组元素的个数</a:t>
            </a:r>
            <a:endParaRPr lang="en-US" altLang="x-none" sz="20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array.length</a:t>
            </a:r>
            <a:endParaRPr lang="en-US" altLang="x-none" sz="2000" kern="1200" baseline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返回对创建此对象的数组函数的引用</a:t>
            </a:r>
            <a:endParaRPr lang="en-US" altLang="x-none" sz="20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array.constructor</a:t>
            </a:r>
            <a:endParaRPr lang="en-US" altLang="x-none" sz="2000" kern="1200" baseline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数组的方法</a:t>
            </a:r>
            <a:endParaRPr lang="en-US" altLang="x-none" sz="20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toString()</a:t>
            </a:r>
            <a:r>
              <a:rPr lang="en-US" altLang="x-none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	</a:t>
            </a:r>
            <a:r>
              <a:rPr lang="en-US" altLang="x-none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//</a:t>
            </a:r>
            <a:r>
              <a:rPr lang="zh-CN" altLang="en-US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将数组转换为字符串</a:t>
            </a:r>
            <a:endParaRPr lang="en-US" altLang="x-none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join()</a:t>
            </a:r>
            <a:r>
              <a:rPr lang="en-US" altLang="x-none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		</a:t>
            </a:r>
            <a:r>
              <a:rPr lang="en-US" altLang="x-none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//</a:t>
            </a:r>
            <a:r>
              <a:rPr lang="zh-CN" altLang="en-US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将数组元素连接成字符串</a:t>
            </a:r>
            <a:endParaRPr lang="en-US" altLang="x-none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push()	</a:t>
            </a:r>
            <a:r>
              <a:rPr lang="en-US" altLang="x-none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	</a:t>
            </a:r>
            <a:r>
              <a:rPr lang="en-US" altLang="x-none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//</a:t>
            </a:r>
            <a:r>
              <a:rPr lang="zh-CN" altLang="en-US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在数组尾部添加元</a:t>
            </a:r>
            <a:r>
              <a:rPr lang="zh-CN" altLang="en-US" kern="1200" baseline="0" dirty="0" smtClean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素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并返回一个新的长度</a:t>
            </a:r>
            <a:endParaRPr lang="en-US" altLang="x-none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concat()</a:t>
            </a:r>
            <a:r>
              <a:rPr lang="en-US" altLang="x-none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		</a:t>
            </a:r>
            <a:r>
              <a:rPr lang="en-US" altLang="x-none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//</a:t>
            </a:r>
            <a:r>
              <a:rPr lang="zh-CN" altLang="en-US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添加元素并生成新数组</a:t>
            </a:r>
            <a:endParaRPr lang="en-US" altLang="x-none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endParaRPr lang="zh-CN" altLang="en-US" sz="20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数组对象中的方法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5602" name="Rectangle 3"/>
          <p:cNvSpPr>
            <a:spLocks noGrp="1"/>
          </p:cNvSpPr>
          <p:nvPr>
            <p:ph type="subTitle" idx="1"/>
          </p:nvPr>
        </p:nvSpPr>
        <p:spPr>
          <a:xfrm>
            <a:off x="1878330" y="1306830"/>
            <a:ext cx="8435975" cy="5040313"/>
          </a:xfrm>
        </p:spPr>
        <p:txBody>
          <a:bodyPr anchor="t"/>
          <a:lstStyle/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4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unshift()</a:t>
            </a:r>
            <a:r>
              <a:rPr lang="en-US" altLang="x-none" sz="24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	</a:t>
            </a:r>
            <a:r>
              <a:rPr lang="en-US" altLang="x-none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//</a:t>
            </a:r>
            <a:r>
              <a:rPr lang="zh-CN" altLang="en-US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在数组头部添加元</a:t>
            </a:r>
            <a:r>
              <a:rPr lang="zh-CN" altLang="en-US" sz="2400" kern="1200" baseline="0" dirty="0" smtClean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素并返回一个新长度</a:t>
            </a:r>
            <a:endParaRPr lang="en-US" altLang="x-none" sz="24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altLang="x-none" sz="24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pop()	</a:t>
            </a:r>
            <a:r>
              <a:rPr lang="en-US" altLang="x-none" sz="24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	</a:t>
            </a:r>
            <a:r>
              <a:rPr lang="en-US" altLang="x-none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//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删除最后一个元素并返回删除的元素</a:t>
            </a:r>
            <a:endParaRPr lang="en-US" altLang="zh-CN" sz="2400" kern="1200" baseline="0" dirty="0" smtClean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altLang="x-none" sz="24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shift()	</a:t>
            </a:r>
            <a:r>
              <a:rPr lang="en-US" altLang="x-none" sz="24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	</a:t>
            </a:r>
            <a:r>
              <a:rPr lang="en-US" altLang="x-none" sz="2400" kern="1200" baseline="0" dirty="0" smtClean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//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删除第一个元素并返回一个删除的元素</a:t>
            </a:r>
            <a:endParaRPr lang="en-US" altLang="x-none" sz="24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4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splice()</a:t>
            </a:r>
            <a:r>
              <a:rPr lang="en-US" altLang="x-none" sz="24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	</a:t>
            </a:r>
            <a:r>
              <a:rPr lang="en-US" altLang="x-none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//</a:t>
            </a:r>
            <a:r>
              <a:rPr lang="zh-CN" altLang="en-US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删除、替换或插入数组元素</a:t>
            </a:r>
            <a:endParaRPr lang="en-US" altLang="x-none" sz="24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4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slice()	</a:t>
            </a:r>
            <a:r>
              <a:rPr lang="en-US" altLang="x-none" sz="24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	</a:t>
            </a:r>
            <a:r>
              <a:rPr lang="en-US" altLang="x-none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//</a:t>
            </a:r>
            <a:r>
              <a:rPr lang="zh-CN" altLang="en-US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返回数组中的一部分</a:t>
            </a:r>
            <a:endParaRPr lang="en-US" altLang="x-none" sz="24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4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reverse()</a:t>
            </a:r>
            <a:r>
              <a:rPr lang="en-US" altLang="x-none" sz="24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	</a:t>
            </a:r>
            <a:r>
              <a:rPr lang="en-US" altLang="x-none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//</a:t>
            </a:r>
            <a:r>
              <a:rPr lang="zh-CN" altLang="en-US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颠倒数组中的元素</a:t>
            </a:r>
            <a:endParaRPr lang="en-US" altLang="x-none" sz="24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4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sort()</a:t>
            </a:r>
            <a:r>
              <a:rPr lang="en-US" altLang="x-none" sz="24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		</a:t>
            </a:r>
            <a:r>
              <a:rPr lang="en-US" altLang="x-none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//</a:t>
            </a:r>
            <a:r>
              <a:rPr lang="zh-CN" altLang="en-US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将数组元素排序</a:t>
            </a:r>
            <a:endParaRPr lang="en-US" altLang="x-none" sz="24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数组对象中的方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法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-sort()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5602" name="Rectangle 3"/>
          <p:cNvSpPr>
            <a:spLocks noGrp="1"/>
          </p:cNvSpPr>
          <p:nvPr>
            <p:ph type="subTitle" idx="1"/>
          </p:nvPr>
        </p:nvSpPr>
        <p:spPr>
          <a:xfrm>
            <a:off x="1623497" y="1081977"/>
            <a:ext cx="8435975" cy="5040313"/>
          </a:xfrm>
        </p:spPr>
        <p:txBody>
          <a:bodyPr anchor="t">
            <a:normAutofit fontScale="70000" lnSpcReduction="20000"/>
          </a:bodyPr>
          <a:lstStyle/>
          <a:p>
            <a:pPr>
              <a:lnSpc>
                <a:spcPct val="150000"/>
              </a:lnSpc>
              <a:buSzPct val="100000"/>
              <a:buNone/>
            </a:pPr>
            <a:r>
              <a:rPr lang="en-US" altLang="zh-CN" sz="1800" dirty="0" smtClean="0"/>
              <a:t>['Google', 'Apple', 'Microsoft'].sort(); </a:t>
            </a:r>
            <a:endParaRPr lang="en-US" altLang="zh-CN" sz="1800" dirty="0" smtClean="0"/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altLang="zh-CN" sz="1800" dirty="0" smtClean="0"/>
              <a:t>['Google', 'apple', 'Microsoft'].sort(); </a:t>
            </a:r>
            <a:endParaRPr lang="en-US" altLang="zh-CN" sz="18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altLang="zh-CN" sz="1800" dirty="0" smtClean="0"/>
              <a:t>[10, 20, 1, 2].sort(); </a:t>
            </a:r>
            <a:endParaRPr lang="en-US" altLang="zh-CN" sz="1800" dirty="0" smtClean="0"/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altLang="x-none" sz="1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Sort()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方法默认按照</a:t>
            </a:r>
            <a:r>
              <a:rPr lang="en-US" altLang="zh-CN" sz="1800" dirty="0" smtClean="0">
                <a:solidFill>
                  <a:srgbClr val="FF0000"/>
                </a:solidFill>
              </a:rPr>
              <a:t>ASCII</a:t>
            </a:r>
            <a:r>
              <a:rPr lang="zh-CN" altLang="en-US" sz="1800" dirty="0" smtClean="0">
                <a:solidFill>
                  <a:srgbClr val="FF0000"/>
                </a:solidFill>
              </a:rPr>
              <a:t>码排序 </a:t>
            </a:r>
            <a:r>
              <a:rPr lang="en-US" altLang="zh-CN" sz="1800" dirty="0" smtClean="0">
                <a:solidFill>
                  <a:srgbClr val="FF0000"/>
                </a:solidFill>
              </a:rPr>
              <a:t>j</a:t>
            </a:r>
            <a:r>
              <a:rPr lang="zh-CN" altLang="en-US" sz="1800" dirty="0" smtClean="0">
                <a:solidFill>
                  <a:srgbClr val="FF0000"/>
                </a:solidFill>
              </a:rPr>
              <a:t>解析凡是；按照数组中数据先转化为字符串，然后再转化为</a:t>
            </a:r>
            <a:r>
              <a:rPr lang="en-US" altLang="zh-CN" sz="1800" dirty="0" smtClean="0">
                <a:solidFill>
                  <a:srgbClr val="FF0000"/>
                </a:solidFill>
              </a:rPr>
              <a:t>ASCI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SzPct val="100000"/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码值然后再进行比较</a:t>
            </a:r>
            <a:r>
              <a:rPr lang="en-US" altLang="zh-CN" sz="1800" dirty="0" smtClean="0">
                <a:solidFill>
                  <a:srgbClr val="FF0000"/>
                </a:solidFill>
              </a:rPr>
              <a:t>.(</a:t>
            </a:r>
            <a:r>
              <a:rPr lang="zh-CN" altLang="en-US" sz="1800" dirty="0" smtClean="0">
                <a:solidFill>
                  <a:srgbClr val="FF0000"/>
                </a:solidFill>
              </a:rPr>
              <a:t>重点：原理</a:t>
            </a:r>
            <a:r>
              <a:rPr lang="en-US" altLang="zh-CN" sz="1800" dirty="0" smtClean="0">
                <a:solidFill>
                  <a:srgbClr val="FF0000"/>
                </a:solidFill>
              </a:rPr>
              <a:t>)</a:t>
            </a:r>
            <a:r>
              <a:rPr lang="zh-CN" altLang="en-US" sz="1800" dirty="0" smtClean="0">
                <a:solidFill>
                  <a:srgbClr val="FF0000"/>
                </a:solidFill>
              </a:rPr>
              <a:t>；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SzPct val="100000"/>
              <a:buNone/>
            </a:pPr>
            <a:r>
              <a:rPr lang="zh-CN" altLang="en-US" sz="1800" kern="1200" baseline="0" dirty="0" smtClean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解决办法：</a:t>
            </a:r>
            <a:endParaRPr lang="en-US" altLang="zh-CN" sz="1800" kern="1200" baseline="0" dirty="0" smtClean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1.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数字排序</a:t>
            </a:r>
            <a:endParaRPr lang="zh-CN" altLang="en-US" sz="1800" dirty="0" smtClean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altLang="zh-CN" sz="1800" dirty="0" smtClean="0"/>
              <a:t>sort(</a:t>
            </a:r>
            <a:r>
              <a:rPr lang="en-US" altLang="zh-CN" sz="1800" b="1" dirty="0" smtClean="0"/>
              <a:t>function</a:t>
            </a:r>
            <a:r>
              <a:rPr lang="en-US" altLang="zh-CN" sz="1800" dirty="0" smtClean="0"/>
              <a:t> (x, y) { </a:t>
            </a:r>
            <a:r>
              <a:rPr lang="en-US" altLang="zh-CN" sz="1800" b="1" dirty="0" smtClean="0"/>
              <a:t>if</a:t>
            </a:r>
            <a:r>
              <a:rPr lang="en-US" altLang="zh-CN" sz="1800" dirty="0" smtClean="0"/>
              <a:t> (x &lt; y) { </a:t>
            </a:r>
            <a:r>
              <a:rPr lang="en-US" altLang="zh-CN" sz="1800" b="1" dirty="0" smtClean="0"/>
              <a:t>return</a:t>
            </a:r>
            <a:r>
              <a:rPr lang="en-US" altLang="zh-CN" sz="1800" dirty="0" smtClean="0"/>
              <a:t> -1; } </a:t>
            </a:r>
            <a:r>
              <a:rPr lang="en-US" altLang="zh-CN" sz="1800" b="1" dirty="0" smtClean="0"/>
              <a:t>if</a:t>
            </a:r>
            <a:r>
              <a:rPr lang="en-US" altLang="zh-CN" sz="1800" dirty="0" smtClean="0"/>
              <a:t> (x &gt; y) { </a:t>
            </a:r>
            <a:r>
              <a:rPr lang="en-US" altLang="zh-CN" sz="1800" b="1" dirty="0" smtClean="0"/>
              <a:t>return</a:t>
            </a:r>
            <a:r>
              <a:rPr lang="en-US" altLang="zh-CN" sz="1800" dirty="0" smtClean="0"/>
              <a:t> 1; } </a:t>
            </a:r>
            <a:r>
              <a:rPr lang="en-US" altLang="zh-CN" sz="1800" b="1" dirty="0" smtClean="0"/>
              <a:t>return</a:t>
            </a:r>
            <a:r>
              <a:rPr lang="en-US" altLang="zh-CN" sz="1800" dirty="0" smtClean="0"/>
              <a:t> 0; })</a:t>
            </a:r>
            <a:endParaRPr lang="en-US" altLang="zh-CN" sz="1800" dirty="0" smtClean="0"/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altLang="x-none" sz="1800" kern="1200" baseline="0" dirty="0" smtClean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2.</a:t>
            </a:r>
            <a:r>
              <a:rPr lang="zh-CN" altLang="en-US" sz="1800" kern="1200" baseline="0" dirty="0" smtClean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字母排序</a:t>
            </a:r>
            <a:endParaRPr lang="zh-CN" altLang="en-US" sz="1800" kern="1200" baseline="0" dirty="0" smtClean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altLang="zh-CN" sz="1800" dirty="0" smtClean="0"/>
              <a:t>sort(</a:t>
            </a:r>
            <a:r>
              <a:rPr lang="en-US" altLang="zh-CN" sz="1800" b="1" dirty="0" smtClean="0"/>
              <a:t>function</a:t>
            </a:r>
            <a:r>
              <a:rPr lang="en-US" altLang="zh-CN" sz="1800" dirty="0" smtClean="0"/>
              <a:t> (s1, s2) { x1 = s1.toUpperCase(); x2 = s2.toUpperCase(); </a:t>
            </a:r>
            <a:r>
              <a:rPr lang="en-US" altLang="zh-CN" sz="1800" b="1" dirty="0" smtClean="0"/>
              <a:t>if</a:t>
            </a:r>
            <a:r>
              <a:rPr lang="en-US" altLang="zh-CN" sz="1800" dirty="0" smtClean="0"/>
              <a:t> (x1 &lt; x2) { </a:t>
            </a:r>
            <a:r>
              <a:rPr lang="en-US" altLang="zh-CN" sz="1800" b="1" dirty="0" smtClean="0"/>
              <a:t>return</a:t>
            </a:r>
            <a:r>
              <a:rPr lang="en-US" altLang="zh-CN" sz="1800" dirty="0" smtClean="0"/>
              <a:t> -1; } </a:t>
            </a:r>
            <a:r>
              <a:rPr lang="en-US" altLang="zh-CN" sz="1800" b="1" dirty="0" smtClean="0"/>
              <a:t>if</a:t>
            </a:r>
            <a:r>
              <a:rPr lang="en-US" altLang="zh-CN" sz="1800" dirty="0" smtClean="0"/>
              <a:t> (x1 &gt; x2) { </a:t>
            </a:r>
            <a:r>
              <a:rPr lang="en-US" altLang="zh-CN" sz="1800" b="1" dirty="0" smtClean="0"/>
              <a:t>return</a:t>
            </a:r>
            <a:r>
              <a:rPr lang="en-US" altLang="zh-CN" sz="1800" dirty="0" smtClean="0"/>
              <a:t> 1; } </a:t>
            </a:r>
            <a:r>
              <a:rPr lang="en-US" altLang="zh-CN" sz="1800" b="1" dirty="0" smtClean="0"/>
              <a:t>return</a:t>
            </a:r>
            <a:r>
              <a:rPr lang="en-US" altLang="zh-CN" sz="1800" dirty="0" smtClean="0"/>
              <a:t> 0; })</a:t>
            </a:r>
            <a:endParaRPr lang="en-US" altLang="zh-CN" sz="1800" dirty="0" smtClean="0"/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altLang="x-none" sz="18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3</a:t>
            </a:r>
            <a:r>
              <a:rPr lang="zh-CN" altLang="en-US" sz="18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汉字排序</a:t>
            </a:r>
            <a:r>
              <a:rPr lang="en-US" altLang="x-none" sz="18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.</a:t>
            </a:r>
            <a:endParaRPr lang="en-US" altLang="x-none" sz="18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altLang="x-none" sz="18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sort(</a:t>
            </a:r>
            <a:r>
              <a:rPr lang="en-US" altLang="x-none" sz="1800" b="1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function</a:t>
            </a:r>
            <a:r>
              <a:rPr lang="en-US" altLang="x-none" sz="18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(a,b){</a:t>
            </a:r>
            <a:r>
              <a:rPr lang="en-US" altLang="x-none" sz="1800" b="1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return</a:t>
            </a:r>
            <a:r>
              <a:rPr lang="en-US" altLang="x-none" sz="18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 a.localeCompare(b)})</a:t>
            </a:r>
            <a:endParaRPr lang="en-US" altLang="x-none" sz="18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230" y="2945765"/>
            <a:ext cx="10515600" cy="256222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7200" dirty="0"/>
              <a:t>Thanks!</a:t>
            </a:r>
            <a:endParaRPr lang="en-US" altLang="zh-CN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JavaScript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对象的声明与应用</a:t>
            </a:r>
            <a:endParaRPr lang="zh-CN" altLang="en-US"/>
          </a:p>
        </p:txBody>
      </p:sp>
      <p:sp>
        <p:nvSpPr>
          <p:cNvPr id="8195" name="Rectangle 3"/>
          <p:cNvSpPr/>
          <p:nvPr/>
        </p:nvSpPr>
        <p:spPr>
          <a:xfrm>
            <a:off x="2027555" y="1325245"/>
            <a:ext cx="8137525" cy="4824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x-none" sz="2400" dirty="0">
                <a:solidFill>
                  <a:srgbClr val="FF8C0A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创建对象：</a:t>
            </a:r>
            <a:endParaRPr lang="zh-CN" altLang="en-US" sz="2400" dirty="0">
              <a:solidFill>
                <a:srgbClr val="FF8C0A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x-none" sz="2400" dirty="0">
                <a:solidFill>
                  <a:srgbClr val="FF8C0A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1.使用构造函数创建内置对象</a:t>
            </a:r>
            <a:endParaRPr lang="zh-CN" altLang="en-US" sz="2400" dirty="0">
              <a:solidFill>
                <a:srgbClr val="FF8C0A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8C0A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8C0A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8C0A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x-none" sz="2400" dirty="0">
                <a:solidFill>
                  <a:srgbClr val="FF8C0A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2.直接创建自定义对象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矩形 3"/>
          <p:cNvSpPr/>
          <p:nvPr/>
        </p:nvSpPr>
        <p:spPr>
          <a:xfrm>
            <a:off x="2245043" y="2665095"/>
            <a:ext cx="7920037" cy="18716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lstStyle/>
          <a:p>
            <a:pPr lvl="0">
              <a:lnSpc>
                <a:spcPct val="150000"/>
              </a:lnSpc>
            </a:pPr>
            <a:r>
              <a:rPr lang="en-US" altLang="x-none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var myObject = new Object();</a:t>
            </a:r>
            <a:endParaRPr lang="zh-CN" altLang="en-US" dirty="0">
              <a:solidFill>
                <a:srgbClr val="7F7F7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myObject.name = “tina”;</a:t>
            </a:r>
            <a:endParaRPr lang="zh-CN" altLang="en-US" dirty="0">
              <a:solidFill>
                <a:srgbClr val="7F7F7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myObject.age = 20;</a:t>
            </a:r>
            <a:endParaRPr lang="zh-CN" altLang="en-US" dirty="0">
              <a:solidFill>
                <a:srgbClr val="7F7F7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myObject.say = function(){}</a:t>
            </a:r>
            <a:endParaRPr lang="zh-CN" altLang="en-US" dirty="0">
              <a:solidFill>
                <a:srgbClr val="7F7F7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7" name="矩形 5"/>
          <p:cNvSpPr/>
          <p:nvPr/>
        </p:nvSpPr>
        <p:spPr>
          <a:xfrm>
            <a:off x="2456180" y="5325745"/>
            <a:ext cx="7921625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lstStyle/>
          <a:p>
            <a:pPr lvl="0"/>
            <a:r>
              <a:rPr lang="en-US" altLang="x-none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var </a:t>
            </a:r>
            <a:r>
              <a:rPr lang="zh-CN" altLang="en-US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对象名</a:t>
            </a:r>
            <a:r>
              <a:rPr lang="en-US" altLang="x-none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= {</a:t>
            </a:r>
            <a:r>
              <a:rPr lang="zh-CN" altLang="en-US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属性名</a:t>
            </a:r>
            <a:r>
              <a:rPr lang="en-US" altLang="x-none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：属性值，属性名</a:t>
            </a:r>
            <a:r>
              <a:rPr lang="en-US" altLang="x-none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：属性值</a:t>
            </a:r>
            <a:r>
              <a:rPr lang="en-US" altLang="x-none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x-none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…….}</a:t>
            </a:r>
            <a:endParaRPr lang="zh-CN" altLang="en-US" dirty="0">
              <a:solidFill>
                <a:srgbClr val="7F7F7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JavaScript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对象的声明与应用</a:t>
            </a:r>
            <a:endParaRPr lang="zh-CN" altLang="en-US"/>
          </a:p>
        </p:txBody>
      </p:sp>
      <p:sp>
        <p:nvSpPr>
          <p:cNvPr id="9219" name="Rectangle 3"/>
          <p:cNvSpPr/>
          <p:nvPr/>
        </p:nvSpPr>
        <p:spPr>
          <a:xfrm>
            <a:off x="1872615" y="1493520"/>
            <a:ext cx="8640763" cy="4752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3.使用自定义构造函数创建对象</a:t>
            </a:r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None/>
            </a:pPr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220" name="矩形 3"/>
          <p:cNvSpPr/>
          <p:nvPr/>
        </p:nvSpPr>
        <p:spPr>
          <a:xfrm>
            <a:off x="2072640" y="2220595"/>
            <a:ext cx="8280400" cy="42481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lstStyle/>
          <a:p>
            <a:pPr lvl="0">
              <a:lnSpc>
                <a:spcPct val="150000"/>
              </a:lnSpc>
            </a:pP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function pen(name,color,price){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dirty="0">
                <a:solidFill>
                  <a:srgbClr val="FF8C0A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//</a:t>
            </a:r>
            <a:r>
              <a:rPr lang="zh-CN" altLang="en-US" dirty="0">
                <a:solidFill>
                  <a:srgbClr val="FF8C0A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对象的</a:t>
            </a:r>
            <a:r>
              <a:rPr lang="en-US" altLang="x-none" dirty="0">
                <a:solidFill>
                  <a:srgbClr val="FF8C0A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name</a:t>
            </a:r>
            <a:r>
              <a:rPr lang="zh-CN" altLang="en-US" dirty="0">
                <a:solidFill>
                  <a:srgbClr val="FF8C0A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属性</a:t>
            </a:r>
            <a:endParaRPr lang="en-US" altLang="x-none" dirty="0">
              <a:solidFill>
                <a:srgbClr val="FF8C0A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this.name = name;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dirty="0">
                <a:solidFill>
                  <a:srgbClr val="FF8C0A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//</a:t>
            </a:r>
            <a:r>
              <a:rPr lang="zh-CN" altLang="en-US" dirty="0">
                <a:solidFill>
                  <a:srgbClr val="FF8C0A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对象的</a:t>
            </a:r>
            <a:r>
              <a:rPr lang="en-US" altLang="x-none" dirty="0">
                <a:solidFill>
                  <a:srgbClr val="FF8C0A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color</a:t>
            </a:r>
            <a:r>
              <a:rPr lang="zh-CN" altLang="en-US" dirty="0">
                <a:solidFill>
                  <a:srgbClr val="FF8C0A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属性</a:t>
            </a:r>
            <a:endParaRPr lang="en-US" altLang="x-none" dirty="0">
              <a:solidFill>
                <a:srgbClr val="FF8C0A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this.color = color;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dirty="0">
                <a:solidFill>
                  <a:srgbClr val="FF8C0A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//</a:t>
            </a:r>
            <a:r>
              <a:rPr lang="zh-CN" altLang="en-US" dirty="0">
                <a:solidFill>
                  <a:srgbClr val="FF8C0A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对象的</a:t>
            </a:r>
            <a:r>
              <a:rPr lang="en-US" altLang="x-none" dirty="0">
                <a:solidFill>
                  <a:srgbClr val="FF8C0A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piece</a:t>
            </a:r>
            <a:r>
              <a:rPr lang="zh-CN" altLang="en-US" dirty="0">
                <a:solidFill>
                  <a:srgbClr val="FF8C0A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属性</a:t>
            </a:r>
            <a:endParaRPr lang="en-US" altLang="x-none" dirty="0">
              <a:solidFill>
                <a:srgbClr val="FF8C0A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this.price = price;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dirty="0">
                <a:solidFill>
                  <a:srgbClr val="FF8C0A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//</a:t>
            </a:r>
            <a:r>
              <a:rPr lang="zh-CN" altLang="en-US" dirty="0">
                <a:solidFill>
                  <a:srgbClr val="FF8C0A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对象的</a:t>
            </a:r>
            <a:r>
              <a:rPr lang="en-US" altLang="x-none" dirty="0">
                <a:solidFill>
                  <a:srgbClr val="FF8C0A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draw方法</a:t>
            </a:r>
            <a:endParaRPr lang="en-US" altLang="x-none" dirty="0">
              <a:solidFill>
                <a:srgbClr val="FF8C0A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this.draw = function(){};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}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sym typeface="+mn-ea"/>
              </a:rPr>
              <a:t>JavaScript内置对象</a:t>
            </a:r>
            <a:endParaRPr lang="zh-CN" altLang="en-US"/>
          </a:p>
        </p:txBody>
      </p:sp>
      <p:sp>
        <p:nvSpPr>
          <p:cNvPr id="13314" name="Rectangle 3"/>
          <p:cNvSpPr>
            <a:spLocks noGrp="1"/>
          </p:cNvSpPr>
          <p:nvPr>
            <p:ph type="subTitle" idx="1"/>
          </p:nvPr>
        </p:nvSpPr>
        <p:spPr>
          <a:xfrm>
            <a:off x="1545273" y="1437323"/>
            <a:ext cx="8229600" cy="4392612"/>
          </a:xfrm>
        </p:spPr>
        <p:txBody>
          <a:bodyPr anchor="t"/>
          <a:lstStyle/>
          <a:p>
            <a:pPr defTabSz="914400">
              <a:lnSpc>
                <a:spcPct val="20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400" kern="1200" baseline="0" dirty="0">
                <a:solidFill>
                  <a:srgbClr val="FF8C0A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2.1  </a:t>
            </a:r>
            <a:r>
              <a:rPr lang="zh-CN" altLang="en-US" sz="2400" kern="1200" baseline="0" dirty="0">
                <a:solidFill>
                  <a:srgbClr val="FF8C0A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布尔对象</a:t>
            </a:r>
            <a:endParaRPr lang="en-US" altLang="x-none" sz="2400" kern="1200" baseline="0" dirty="0">
              <a:solidFill>
                <a:srgbClr val="FF8C0A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defTabSz="914400">
              <a:lnSpc>
                <a:spcPct val="20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400" kern="1200" baseline="0" dirty="0">
                <a:solidFill>
                  <a:srgbClr val="FF8C0A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2.2  </a:t>
            </a:r>
            <a:r>
              <a:rPr lang="zh-CN" altLang="en-US" sz="2400" kern="1200" baseline="0" dirty="0">
                <a:solidFill>
                  <a:srgbClr val="FF8C0A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日期对象</a:t>
            </a:r>
            <a:endParaRPr lang="en-US" altLang="x-none" sz="2400" kern="1200" baseline="0" dirty="0">
              <a:solidFill>
                <a:srgbClr val="FF8C0A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defTabSz="914400">
              <a:lnSpc>
                <a:spcPct val="20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400" kern="1200" baseline="0" dirty="0">
                <a:solidFill>
                  <a:srgbClr val="FF8C0A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2.3  </a:t>
            </a:r>
            <a:r>
              <a:rPr lang="zh-CN" altLang="en-US" sz="2400" kern="1200" baseline="0" dirty="0">
                <a:solidFill>
                  <a:srgbClr val="FF8C0A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数学对象</a:t>
            </a:r>
            <a:endParaRPr lang="en-US" altLang="x-none" sz="2400" kern="1200" baseline="0" dirty="0">
              <a:solidFill>
                <a:srgbClr val="FF8C0A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defTabSz="914400">
              <a:lnSpc>
                <a:spcPct val="20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400" kern="1200" baseline="0" dirty="0">
                <a:solidFill>
                  <a:srgbClr val="FF8C0A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2.4  </a:t>
            </a:r>
            <a:r>
              <a:rPr lang="zh-CN" altLang="en-US" sz="2400" kern="1200" baseline="0" dirty="0">
                <a:solidFill>
                  <a:srgbClr val="FF8C0A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字符串对象</a:t>
            </a:r>
            <a:endParaRPr lang="en-US" altLang="x-none" sz="2400" kern="1200" baseline="0" dirty="0">
              <a:solidFill>
                <a:srgbClr val="FF8C0A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defTabSz="914400">
              <a:lnSpc>
                <a:spcPct val="20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400" kern="1200" baseline="0" dirty="0">
                <a:solidFill>
                  <a:srgbClr val="FF8C0A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2.5  </a:t>
            </a:r>
            <a:r>
              <a:rPr lang="zh-CN" altLang="en-US" sz="2400" kern="1200" baseline="0" dirty="0">
                <a:solidFill>
                  <a:srgbClr val="FF8C0A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数组对象</a:t>
            </a:r>
            <a:endParaRPr lang="en-US" altLang="x-none" sz="2400" kern="1200" baseline="0" dirty="0">
              <a:solidFill>
                <a:srgbClr val="FF8C0A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、布尔对象</a:t>
            </a:r>
            <a:endParaRPr lang="zh-CN" altLang="en-US"/>
          </a:p>
        </p:txBody>
      </p:sp>
      <p:sp>
        <p:nvSpPr>
          <p:cNvPr id="14338" name="Rectangle 3"/>
          <p:cNvSpPr>
            <a:spLocks noGrp="1"/>
          </p:cNvSpPr>
          <p:nvPr>
            <p:ph type="subTitle" idx="1"/>
          </p:nvPr>
        </p:nvSpPr>
        <p:spPr>
          <a:xfrm>
            <a:off x="1864043" y="1328738"/>
            <a:ext cx="8362950" cy="4824412"/>
          </a:xfrm>
        </p:spPr>
        <p:txBody>
          <a:bodyPr anchor="t"/>
          <a:lstStyle/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4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1.</a:t>
            </a:r>
            <a:r>
              <a:rPr lang="zh-CN" altLang="en-US" sz="24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创建布尔对象与转换布尔值</a:t>
            </a:r>
            <a:endParaRPr lang="en-US" altLang="x-none" sz="2400" kern="1200" baseline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布尔对象的属性</a:t>
            </a: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 : </a:t>
            </a:r>
            <a:r>
              <a:rPr lang="en-US" altLang="x-none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constructor(</a:t>
            </a:r>
            <a:r>
              <a:rPr lang="zh-CN" altLang="en-US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返回对创建此对象的</a:t>
            </a:r>
            <a:r>
              <a:rPr lang="en-US" altLang="x-none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Boolean</a:t>
            </a:r>
            <a:r>
              <a:rPr lang="zh-CN" altLang="en-US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函数的引用</a:t>
            </a:r>
            <a:r>
              <a:rPr lang="en-US" altLang="x-none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)</a:t>
            </a:r>
            <a:endParaRPr lang="zh-CN" altLang="en-US" sz="20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使用“</a:t>
            </a:r>
            <a:r>
              <a:rPr lang="en-US" altLang="x-none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new Boolean()</a:t>
            </a:r>
            <a:r>
              <a:rPr lang="zh-CN" altLang="en-US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”构造函数将参数转换成一个布尔值，并创建一个布尔对象，而使用“</a:t>
            </a:r>
            <a:r>
              <a:rPr lang="en-US" altLang="x-none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Boolean()</a:t>
            </a:r>
            <a:r>
              <a:rPr lang="zh-CN" altLang="en-US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”转变函数只是将一个值转换成布尔类型的数据。</a:t>
            </a:r>
            <a:endParaRPr lang="en-US" altLang="x-none" sz="24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a.</a:t>
            </a:r>
            <a:r>
              <a:rPr lang="zh-CN" altLang="en-US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如果参数为</a:t>
            </a: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0</a:t>
            </a:r>
            <a:r>
              <a:rPr lang="zh-CN" altLang="en-US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、</a:t>
            </a: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null</a:t>
            </a:r>
            <a:r>
              <a:rPr lang="zh-CN" altLang="en-US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、</a:t>
            </a: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NaN</a:t>
            </a:r>
            <a:r>
              <a:rPr lang="zh-CN" altLang="en-US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、</a:t>
            </a: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false</a:t>
            </a:r>
            <a:r>
              <a:rPr lang="zh-CN" altLang="en-US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、空字符串或</a:t>
            </a: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undefined</a:t>
            </a:r>
            <a:r>
              <a:rPr lang="zh-CN" altLang="en-US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，都将转为</a:t>
            </a: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false</a:t>
            </a:r>
            <a:endParaRPr lang="zh-CN" altLang="en-US" sz="2000" kern="1200" baseline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b.</a:t>
            </a:r>
            <a:r>
              <a:rPr lang="zh-CN" altLang="en-US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除了以上的情况之外，全部转为</a:t>
            </a: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true</a:t>
            </a:r>
            <a:r>
              <a:rPr lang="zh-CN" altLang="en-US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，包括字符串“</a:t>
            </a: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false</a:t>
            </a:r>
            <a:r>
              <a:rPr lang="zh-CN" altLang="en-US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”</a:t>
            </a:r>
            <a:endParaRPr lang="en-US" altLang="x-none" sz="2000" kern="1200" baseline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日期对象</a:t>
            </a:r>
            <a:endParaRPr lang="zh-CN" altLang="en-US"/>
          </a:p>
        </p:txBody>
      </p:sp>
      <p:sp>
        <p:nvSpPr>
          <p:cNvPr id="15362" name="Rectangle 3"/>
          <p:cNvSpPr>
            <a:spLocks noGrp="1"/>
          </p:cNvSpPr>
          <p:nvPr>
            <p:ph type="subTitle" idx="1"/>
          </p:nvPr>
        </p:nvSpPr>
        <p:spPr>
          <a:xfrm>
            <a:off x="1977390" y="1493520"/>
            <a:ext cx="8229600" cy="4679950"/>
          </a:xfrm>
        </p:spPr>
        <p:txBody>
          <a:bodyPr anchor="t"/>
          <a:lstStyle/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日期对象可以使用系统内置的构造函数来创建日期对象：</a:t>
            </a:r>
            <a:endParaRPr lang="en-US" altLang="x-none" sz="24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endParaRPr lang="zh-CN" altLang="en-US" sz="2400" kern="1200" baseline="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endParaRPr lang="zh-CN" altLang="en-US" sz="2400" kern="1200" baseline="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日期对象同样有</a:t>
            </a:r>
            <a:r>
              <a:rPr lang="en-US" altLang="x-none" sz="2400" i="1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constructor</a:t>
            </a:r>
            <a:r>
              <a:rPr lang="zh-CN" altLang="en-US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属性</a:t>
            </a:r>
            <a:endParaRPr lang="en-US" altLang="x-none" sz="24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2400" kern="1200" baseline="0" dirty="0">
                <a:solidFill>
                  <a:srgbClr val="FF8C0A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日期对象方法：</a:t>
            </a:r>
            <a:endParaRPr lang="en-US" altLang="x-none" sz="2000" kern="1200" baseline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getFullYear()		//</a:t>
            </a:r>
            <a:r>
              <a:rPr lang="zh-CN" altLang="en-US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返回年份，</a:t>
            </a: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4</a:t>
            </a:r>
            <a:r>
              <a:rPr lang="zh-CN" altLang="en-US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位数，建议使用</a:t>
            </a:r>
            <a:endParaRPr lang="en-US" altLang="x-none" sz="2000" kern="1200" baseline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getMonth()		//</a:t>
            </a:r>
            <a:r>
              <a:rPr lang="zh-CN" altLang="en-US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返回月份，其值范围为</a:t>
            </a: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0~11</a:t>
            </a:r>
            <a:endParaRPr lang="zh-CN" altLang="en-US" sz="2000" kern="1200" baseline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endParaRPr lang="zh-CN" altLang="en-US" sz="2400" kern="1200" baseline="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15363" name="矩形 1"/>
          <p:cNvSpPr/>
          <p:nvPr/>
        </p:nvSpPr>
        <p:spPr>
          <a:xfrm>
            <a:off x="2059940" y="2271395"/>
            <a:ext cx="7993063" cy="10080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lstStyle/>
          <a:p>
            <a:pPr lvl="0"/>
            <a:r>
              <a:rPr lang="en-US" altLang="x-none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new Date()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/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/>
            <a:r>
              <a:rPr lang="en-US" altLang="x-none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new Date(</a:t>
            </a:r>
            <a:r>
              <a:rPr lang="zh-CN" altLang="x-none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年，月，日，时，分，秒</a:t>
            </a:r>
            <a:r>
              <a:rPr lang="en-US" altLang="x-none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 </a:t>
            </a:r>
            <a:endParaRPr lang="zh-CN" altLang="en-US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x-none" dirty="0">
                <a:sym typeface="+mn-ea"/>
              </a:rPr>
              <a:t> </a:t>
            </a:r>
            <a:r>
              <a:rPr lang="en-US" altLang="x-none" b="1" dirty="0">
                <a:sym typeface="+mn-ea"/>
              </a:rPr>
              <a:t>日期对象</a:t>
            </a:r>
            <a:endParaRPr lang="zh-CN" altLang="en-US" b="1"/>
          </a:p>
        </p:txBody>
      </p:sp>
      <p:sp>
        <p:nvSpPr>
          <p:cNvPr id="16387" name="Rectangle 3"/>
          <p:cNvSpPr>
            <a:spLocks noGrp="1"/>
          </p:cNvSpPr>
          <p:nvPr>
            <p:ph type="subTitle" idx="1"/>
          </p:nvPr>
        </p:nvSpPr>
        <p:spPr>
          <a:xfrm>
            <a:off x="1981200" y="1401763"/>
            <a:ext cx="8229600" cy="4679950"/>
          </a:xfrm>
        </p:spPr>
        <p:txBody>
          <a:bodyPr anchor="t"/>
          <a:lstStyle/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getDate()</a:t>
            </a:r>
            <a:r>
              <a:rPr lang="en-US" altLang="x-none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	//</a:t>
            </a:r>
            <a:r>
              <a:rPr lang="zh-CN" altLang="en-US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返回日期对象中的一个月中的第几天</a:t>
            </a:r>
            <a:endParaRPr lang="en-US" altLang="x-none" sz="2000" kern="1200" baseline="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getDay()</a:t>
            </a:r>
            <a:r>
              <a:rPr lang="en-US" altLang="x-none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	//</a:t>
            </a:r>
            <a:r>
              <a:rPr lang="zh-CN" altLang="en-US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返回星期中的某一天，</a:t>
            </a:r>
            <a:r>
              <a:rPr lang="en-US" altLang="x-none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0~6</a:t>
            </a:r>
            <a:endParaRPr lang="zh-CN" altLang="en-US" sz="2000" kern="1200" baseline="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getHours()</a:t>
            </a:r>
            <a:r>
              <a:rPr lang="en-US" altLang="x-none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	//</a:t>
            </a:r>
            <a:r>
              <a:rPr lang="zh-CN" altLang="en-US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返回日期对象中的小时部分</a:t>
            </a:r>
            <a:endParaRPr lang="en-US" altLang="x-none" sz="2000" kern="1200" baseline="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getMinutes()	</a:t>
            </a:r>
            <a:r>
              <a:rPr lang="en-US" altLang="x-none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//</a:t>
            </a:r>
            <a:r>
              <a:rPr lang="zh-CN" altLang="en-US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返回日期对象中的分钟部分</a:t>
            </a:r>
            <a:endParaRPr lang="en-US" altLang="x-none" sz="2000" kern="1200" baseline="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getSeconds()</a:t>
            </a:r>
            <a:r>
              <a:rPr lang="en-US" altLang="x-none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	//</a:t>
            </a:r>
            <a:r>
              <a:rPr lang="zh-CN" altLang="en-US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返回日期对象中的秒钟部分</a:t>
            </a:r>
            <a:endParaRPr lang="en-US" altLang="x-none" sz="2000" kern="1200" baseline="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getMilliseconds()</a:t>
            </a:r>
            <a:r>
              <a:rPr lang="en-US" altLang="x-none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//</a:t>
            </a:r>
            <a:r>
              <a:rPr lang="zh-CN" altLang="en-US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返回日期对象中的毫秒部分</a:t>
            </a:r>
            <a:endParaRPr lang="en-US" altLang="x-none" sz="2000" kern="1200" baseline="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getTime()</a:t>
            </a:r>
            <a:r>
              <a:rPr lang="en-US" altLang="x-none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	//</a:t>
            </a:r>
            <a:r>
              <a:rPr lang="zh-CN" altLang="en-US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返回日期对象中的时间戳的毫秒数</a:t>
            </a:r>
            <a:endParaRPr lang="en-US" altLang="x-none" sz="2000" kern="1200" baseline="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getTimezoneOffset()</a:t>
            </a:r>
            <a:r>
              <a:rPr lang="en-US" altLang="x-none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//</a:t>
            </a:r>
            <a:r>
              <a:rPr lang="zh-CN" altLang="en-US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返回日期对象中的时区的时差数，单位是分</a:t>
            </a:r>
            <a:endParaRPr lang="en-US" altLang="zh-CN" sz="2000" kern="1200" baseline="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数学对象</a:t>
            </a:r>
            <a:endParaRPr lang="zh-CN" altLang="en-US"/>
          </a:p>
        </p:txBody>
      </p:sp>
      <p:sp>
        <p:nvSpPr>
          <p:cNvPr id="17411" name="Rectangle 3"/>
          <p:cNvSpPr>
            <a:spLocks noGrp="1"/>
          </p:cNvSpPr>
          <p:nvPr>
            <p:ph type="subTitle" idx="1"/>
          </p:nvPr>
        </p:nvSpPr>
        <p:spPr>
          <a:xfrm>
            <a:off x="1954530" y="1175703"/>
            <a:ext cx="8229600" cy="5327650"/>
          </a:xfrm>
        </p:spPr>
        <p:txBody>
          <a:bodyPr anchor="t">
            <a:normAutofit fontScale="92500" lnSpcReduction="20000"/>
          </a:bodyPr>
          <a:lstStyle/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24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数学对象主要作用是为数学计算提供常量和计算函数。</a:t>
            </a:r>
            <a:endParaRPr lang="en-US" altLang="x-none" sz="24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1.</a:t>
            </a:r>
            <a:r>
              <a:rPr lang="zh-CN" altLang="en-US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数学对象的属性：</a:t>
            </a:r>
            <a:endParaRPr lang="en-US" altLang="x-none" sz="20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Math.E:	</a:t>
            </a:r>
            <a:r>
              <a:rPr lang="en-US" altLang="x-none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	//</a:t>
            </a:r>
            <a:r>
              <a:rPr lang="zh-CN" altLang="en-US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自然对数的底数</a:t>
            </a:r>
            <a:r>
              <a:rPr lang="en-US" altLang="x-none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(e)</a:t>
            </a:r>
            <a:endParaRPr lang="en-US" altLang="x-none" sz="2000" kern="1200" baseline="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Math.LN10:</a:t>
            </a:r>
            <a:r>
              <a:rPr lang="en-US" altLang="x-none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	//loge10</a:t>
            </a:r>
            <a:endParaRPr lang="zh-CN" altLang="en-US" sz="2000" kern="1200" baseline="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Math.LN2:</a:t>
            </a:r>
            <a:r>
              <a:rPr lang="en-US" altLang="x-none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	//loge2</a:t>
            </a:r>
            <a:endParaRPr lang="zh-CN" altLang="en-US" sz="2000" kern="1200" baseline="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Math.LOG10E:	</a:t>
            </a:r>
            <a:r>
              <a:rPr lang="en-US" altLang="x-none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//log10e</a:t>
            </a:r>
            <a:endParaRPr lang="zh-CN" altLang="en-US" sz="2000" kern="1200" baseline="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Math.LOG2E:</a:t>
            </a:r>
            <a:r>
              <a:rPr lang="en-US" altLang="x-none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	//log2e</a:t>
            </a:r>
            <a:endParaRPr lang="zh-CN" altLang="en-US" sz="2000" kern="1200" baseline="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Math.PI:</a:t>
            </a:r>
            <a:r>
              <a:rPr lang="en-US" altLang="x-none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	//3.1415926</a:t>
            </a:r>
            <a:endParaRPr lang="zh-CN" altLang="en-US" sz="2000" kern="1200" baseline="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Math.SQRT1_2:</a:t>
            </a:r>
            <a:r>
              <a:rPr lang="en-US" altLang="x-none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//2</a:t>
            </a:r>
            <a:r>
              <a:rPr lang="zh-CN" altLang="en-US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的平方根的倒数</a:t>
            </a:r>
            <a:endParaRPr lang="en-US" altLang="x-none" sz="2000" kern="1200" baseline="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Math.SQRT2:</a:t>
            </a:r>
            <a:r>
              <a:rPr lang="en-US" altLang="x-none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	//2</a:t>
            </a:r>
            <a:r>
              <a:rPr lang="zh-CN" altLang="en-US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的平方根</a:t>
            </a:r>
            <a:endParaRPr lang="en-US" altLang="x-none" sz="2000" kern="1200" baseline="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数学对象</a:t>
            </a:r>
            <a:endParaRPr lang="zh-CN" altLang="en-US"/>
          </a:p>
        </p:txBody>
      </p:sp>
      <p:sp>
        <p:nvSpPr>
          <p:cNvPr id="18434" name="Rectangle 3"/>
          <p:cNvSpPr>
            <a:spLocks noGrp="1"/>
          </p:cNvSpPr>
          <p:nvPr>
            <p:ph type="subTitle" idx="1"/>
          </p:nvPr>
        </p:nvSpPr>
        <p:spPr>
          <a:xfrm>
            <a:off x="2101850" y="1434148"/>
            <a:ext cx="8229600" cy="4751387"/>
          </a:xfrm>
        </p:spPr>
        <p:txBody>
          <a:bodyPr anchor="t">
            <a:normAutofit fontScale="92500" lnSpcReduction="20000"/>
          </a:bodyPr>
          <a:lstStyle/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Math.abs():	</a:t>
            </a:r>
            <a:r>
              <a:rPr lang="en-US" altLang="x-none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		</a:t>
            </a:r>
            <a:r>
              <a:rPr lang="en-US" altLang="x-none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//</a:t>
            </a:r>
            <a:r>
              <a:rPr lang="zh-CN" altLang="en-US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绝对值</a:t>
            </a:r>
            <a:endParaRPr lang="en-US" altLang="x-none" sz="20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Math.ceil():</a:t>
            </a:r>
            <a:r>
              <a:rPr lang="en-US" altLang="x-none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			</a:t>
            </a:r>
            <a:r>
              <a:rPr lang="en-US" altLang="x-none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//</a:t>
            </a:r>
            <a:r>
              <a:rPr lang="zh-CN" altLang="en-US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进一取整</a:t>
            </a:r>
            <a:endParaRPr lang="en-US" altLang="x-none" sz="20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Math.floor():</a:t>
            </a:r>
            <a:r>
              <a:rPr lang="en-US" altLang="x-none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			</a:t>
            </a:r>
            <a:r>
              <a:rPr lang="en-US" altLang="x-none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//</a:t>
            </a:r>
            <a:r>
              <a:rPr lang="zh-CN" altLang="en-US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退一取整</a:t>
            </a:r>
            <a:endParaRPr lang="en-US" altLang="x-none" sz="20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Math.max(num1,num2….):	</a:t>
            </a:r>
            <a:r>
              <a:rPr lang="en-US" altLang="x-none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</a:t>
            </a:r>
            <a:r>
              <a:rPr lang="en-US" altLang="x-none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//</a:t>
            </a:r>
            <a:r>
              <a:rPr lang="zh-CN" altLang="en-US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取最大值</a:t>
            </a:r>
            <a:endParaRPr lang="en-US" altLang="x-none" sz="20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Math.min():</a:t>
            </a:r>
            <a:r>
              <a:rPr lang="en-US" altLang="x-none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			</a:t>
            </a:r>
            <a:r>
              <a:rPr lang="en-US" altLang="x-none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//</a:t>
            </a:r>
            <a:r>
              <a:rPr lang="zh-CN" altLang="en-US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取最小值</a:t>
            </a:r>
            <a:endParaRPr lang="en-US" altLang="x-none" sz="20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Math.pow(x,y):</a:t>
            </a:r>
            <a:r>
              <a:rPr lang="en-US" altLang="x-none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			</a:t>
            </a:r>
            <a:r>
              <a:rPr lang="en-US" altLang="x-none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//</a:t>
            </a:r>
            <a:r>
              <a:rPr lang="zh-CN" altLang="en-US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返回</a:t>
            </a:r>
            <a:r>
              <a:rPr lang="en-US" altLang="x-none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x</a:t>
            </a:r>
            <a:r>
              <a:rPr lang="zh-CN" altLang="en-US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的</a:t>
            </a:r>
            <a:r>
              <a:rPr lang="en-US" altLang="x-none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y</a:t>
            </a:r>
            <a:r>
              <a:rPr lang="zh-CN" altLang="en-US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次幂</a:t>
            </a:r>
            <a:endParaRPr lang="en-US" altLang="x-none" sz="20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Math.random():</a:t>
            </a:r>
            <a:r>
              <a:rPr lang="en-US" altLang="x-none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		</a:t>
            </a:r>
            <a:r>
              <a:rPr lang="en-US" altLang="x-none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//0.0~1.0</a:t>
            </a:r>
            <a:r>
              <a:rPr lang="zh-CN" altLang="en-US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之间的随机数，包括</a:t>
            </a:r>
            <a:r>
              <a:rPr lang="en-US" altLang="zh-CN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0</a:t>
            </a:r>
            <a:r>
              <a:rPr lang="zh-CN" altLang="en-US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不包括</a:t>
            </a:r>
            <a:r>
              <a:rPr lang="en-US" altLang="zh-CN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1</a:t>
            </a:r>
            <a:endParaRPr lang="en-US" altLang="zh-CN" sz="20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Math.round():</a:t>
            </a:r>
            <a:r>
              <a:rPr lang="en-US" altLang="x-none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			</a:t>
            </a:r>
            <a:r>
              <a:rPr lang="en-US" altLang="x-none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//</a:t>
            </a:r>
            <a:r>
              <a:rPr lang="zh-CN" altLang="en-US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四舍五入</a:t>
            </a:r>
            <a:endParaRPr lang="en-US" altLang="x-none" sz="20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000" kern="120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Math.sqrt():</a:t>
            </a:r>
            <a:r>
              <a:rPr lang="en-US" altLang="x-none" sz="2000" kern="1200" baseline="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				</a:t>
            </a:r>
            <a:r>
              <a:rPr lang="en-US" altLang="x-none" sz="2000" kern="1200" baseline="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//平方根</a:t>
            </a:r>
            <a:endParaRPr lang="en-US" altLang="x-none" sz="2000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b"/>
  <p:tag name="KSO_WM_UNIT_INDEX" val="1"/>
  <p:tag name="KSO_WM_UNIT_ID" val="custom160463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4"/>
  <p:tag name="KSO_WM_UNIT_PRESET_TEXT_LEN" val="26"/>
</p:tagLst>
</file>

<file path=ppt/tags/tag6.xml><?xml version="1.0" encoding="utf-8"?>
<p:tagLst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3406</Words>
  <Application>WPS 演示</Application>
  <PresentationFormat>宽屏</PresentationFormat>
  <Paragraphs>200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黑体</vt:lpstr>
      <vt:lpstr>Webdings</vt:lpstr>
      <vt:lpstr>Calibri</vt:lpstr>
      <vt:lpstr>微软雅黑</vt:lpstr>
      <vt:lpstr>幼圆</vt:lpstr>
      <vt:lpstr>Arial Unicode MS</vt:lpstr>
      <vt:lpstr>1_A000120140530A46PPBG</vt:lpstr>
      <vt:lpstr>PowerPoint 演示文稿</vt:lpstr>
      <vt:lpstr>JavaScript对象的声明与应用</vt:lpstr>
      <vt:lpstr>JavaScript对象的声明与应用</vt:lpstr>
      <vt:lpstr>JavaScript内置对象</vt:lpstr>
      <vt:lpstr>1、布尔对象</vt:lpstr>
      <vt:lpstr>2、日期对象</vt:lpstr>
      <vt:lpstr>2、 日期对象</vt:lpstr>
      <vt:lpstr>3、数学对象</vt:lpstr>
      <vt:lpstr>3、数学对象</vt:lpstr>
      <vt:lpstr>4、字符串对象</vt:lpstr>
      <vt:lpstr>4、 字符串对象</vt:lpstr>
      <vt:lpstr>5、数组</vt:lpstr>
      <vt:lpstr>5、数组</vt:lpstr>
      <vt:lpstr>5、数组-数组元素</vt:lpstr>
      <vt:lpstr>5、数组-数组元素</vt:lpstr>
      <vt:lpstr>5、数组-数组对象中的方法</vt:lpstr>
      <vt:lpstr>5、数组-数组对象中的方法-sort()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33</cp:revision>
  <dcterms:created xsi:type="dcterms:W3CDTF">2016-07-25T12:06:00Z</dcterms:created>
  <dcterms:modified xsi:type="dcterms:W3CDTF">2019-11-27T07:20:40Z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