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76" r:id="rId4"/>
    <p:sldId id="277" r:id="rId5"/>
    <p:sldId id="278" r:id="rId6"/>
    <p:sldId id="279" r:id="rId7"/>
    <p:sldId id="280" r:id="rId8"/>
    <p:sldId id="294" r:id="rId9"/>
    <p:sldId id="295" r:id="rId10"/>
    <p:sldId id="281" r:id="rId11"/>
    <p:sldId id="282" r:id="rId12"/>
    <p:sldId id="283" r:id="rId13"/>
    <p:sldId id="287" r:id="rId14"/>
    <p:sldId id="293" r:id="rId15"/>
    <p:sldId id="284" r:id="rId16"/>
    <p:sldId id="285" r:id="rId17"/>
    <p:sldId id="288" r:id="rId18"/>
    <p:sldId id="286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73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Js</a:t>
            </a:r>
            <a:r>
              <a:rPr lang="zh-CN" altLang="en-US" dirty="0">
                <a:ea typeface="宋体" panose="02010600030101010101" pitchFamily="2" charset="-122"/>
              </a:rPr>
              <a:t>入门到精通</a:t>
            </a:r>
            <a:r>
              <a:rPr lang="en-US" altLang="zh-CN" dirty="0">
                <a:ea typeface="宋体" panose="02010600030101010101" pitchFamily="2" charset="-122"/>
              </a:rPr>
              <a:t>-DOM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CarreryYan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（文档对象模型）</a:t>
            </a:r>
            <a:r>
              <a:rPr lang="en-US" altLang="zh-CN" dirty="0"/>
              <a:t>-DOM</a:t>
            </a:r>
            <a:r>
              <a:rPr lang="zh-CN" altLang="en-US" dirty="0"/>
              <a:t>节点（DOM Nodes）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3585" y="1731010"/>
            <a:ext cx="1070483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整个文档是一个文档节点</a:t>
            </a:r>
            <a:r>
              <a:rPr 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HTML </a:t>
            </a:r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元素是元素节点</a:t>
            </a:r>
            <a:r>
              <a:rPr 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 </a:t>
            </a:r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元素内的文本是文本节点</a:t>
            </a:r>
            <a:r>
              <a:rPr 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HTML </a:t>
            </a:r>
            <a:r>
              <a:rPr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属性是属性节点</a:t>
            </a:r>
            <a:r>
              <a:rPr 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注释是注释节点</a:t>
            </a:r>
            <a:r>
              <a:rPr 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-DOM</a:t>
            </a:r>
            <a:r>
              <a:rPr lang="zh-CN" altLang="en-US"/>
              <a:t>节点（DOM Nodes）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970" y="1480185"/>
            <a:ext cx="1070483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节点树中的节点彼此拥有层级关系。</a:t>
            </a:r>
            <a:endParaRPr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父（parent）、子（child）和同胞（sibling）等术语用于描述这些关系。父节点拥有子节点。同级的子节点被称为同胞（兄弟或姐妹）</a:t>
            </a:r>
            <a:endParaRPr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8335" y="3609975"/>
            <a:ext cx="658812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在节点树中，顶端节点被称为根（root）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每个节点都有父节点、除了根（它没有父节点）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一个节点可拥有任意数量的子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同胞是拥有相同父节点的节点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捕获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36460" y="3512185"/>
            <a:ext cx="368681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</a:t>
            </a:r>
            <a:r>
              <a:rPr lang="zh-CN" altLang="en-US"/>
              <a:t>节点属性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5230" y="3217545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parentNode      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返回当前节点的父节点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2365" y="2663825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nodeName       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返回当前节点的节点名字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710" y="3812540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children     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返回当前节点的子节点（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集合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</a:t>
            </a:r>
            <a:r>
              <a:rPr lang="zh-CN" altLang="en-US"/>
              <a:t>节点属性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1525" y="3165475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childNodes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返回当前节点的子节点（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集合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5175" y="2532380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firstChild 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返回当前节点的第一个子节点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155" y="3712845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lastChild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返回当前节点的最后一个子节点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560" y="1197610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nextSibling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返回当前节点的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下一个同级节点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560" y="1866900"/>
            <a:ext cx="90468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previousSibling 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返回当前节点的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上一个同级节点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图片 14" descr="QQ截图2016073010440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50565" y="4170045"/>
            <a:ext cx="516191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创建新的 HTML 元素 - appendChild()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8970" y="1340485"/>
            <a:ext cx="10704830" cy="5212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&lt;div id="div1"&gt;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&lt;p id="p1"&gt;This is a paragraph.&lt;/p&gt;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&lt;p id="p2"&gt;This is another paragraph.&lt;/p&gt;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&lt;/div&gt;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&lt;script&gt;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var para=document.createElement("p");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var node=document.createTextNode("This is new.");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para.appendChild(node);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var element=document.getElementById("div1");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element.appendChild(para);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&lt;/script&gt;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954145" y="3932555"/>
            <a:ext cx="23418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654675" y="3068320"/>
            <a:ext cx="1268095" cy="5295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90410" y="2831465"/>
            <a:ext cx="1519555" cy="36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创建新节点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054475" y="4392930"/>
            <a:ext cx="23418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090410" y="4755515"/>
            <a:ext cx="1741805" cy="36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创建文本节点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906135" y="4434205"/>
            <a:ext cx="1045210" cy="3346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创建新的 HTML 元素 - </a:t>
            </a:r>
            <a:r>
              <a:rPr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insertBefore</a:t>
            </a:r>
            <a:r>
              <a:t>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8970" y="2483485"/>
            <a:ext cx="10704830" cy="3931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&lt;div id="div1"&gt;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&lt;p id="p1"&gt;This is a paragraph.&lt;/p&gt;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&lt;p id="p2"&gt;This is another paragraph.&lt;/p&gt;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&lt;/div&gt;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&lt;script&gt;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var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element=</a:t>
            </a:r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document.getElementById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("div1");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var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child=</a:t>
            </a:r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document.getElementById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("p1");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element.insertBefore</a:t>
            </a:r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lang="en-US"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new</a:t>
            </a:r>
            <a:r>
              <a:rPr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,child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&lt;/script&gt;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665" y="1313180"/>
            <a:ext cx="98685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上一个例子中的 appendChild() 方法，将新元素作为父元素的最后一个子元素进行添加。</a:t>
            </a:r>
            <a:endParaRPr lang="zh-CN" altLang="en-US"/>
          </a:p>
          <a:p>
            <a:r>
              <a:rPr lang="zh-CN" altLang="en-US"/>
              <a:t>如果不希望如此，您可以使用 insertBefore() 方法：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创建新的 HTML 元素 - </a:t>
            </a:r>
            <a:r>
              <a:rPr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sym typeface="+mn-ea"/>
              </a:rPr>
              <a:t>insertBefore</a:t>
            </a:r>
            <a:r>
              <a:t>()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8970" y="2971165"/>
            <a:ext cx="10704830" cy="518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parentDiv.insertBefore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(s1, s2.nextSibling);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665" y="1800860"/>
            <a:ext cx="98685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由于不存在insertAfter方法，如果要插在当前节点的某个子节点后面，可以用insertBefore方法结合nextSibling属性模拟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53745" y="4168140"/>
            <a:ext cx="986853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上面代码可以将s1节点，插在s2节点的后面。如果s2是当前节点的最后一个子节点，则s2.nextSibling返回null，这时s1节点会插在当前节点的最后，变成当前节点的最后一个子节点，等于紧跟在s2的后面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节点操作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删除节点：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350" y="188595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parent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.removeChild(child);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020" y="307276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替换节点：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370" y="369887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parent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place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Child(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child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oldchild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);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5820" y="470852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克隆节点：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5820" y="517652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cloneNode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(true)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90745" y="4810760"/>
            <a:ext cx="696468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克隆一个节点之后，DOM树有可能出现两个有相同ID属性（即id="xxx"）的HTML元素，这时应该修改其中一个HTML元素的ID属性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700145" y="5146040"/>
            <a:ext cx="868680" cy="259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78093" y="5637402"/>
            <a:ext cx="503339" cy="4613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2767" y="5863905"/>
            <a:ext cx="283547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true:</a:t>
            </a:r>
            <a:r>
              <a:rPr lang="zh-CN" altLang="en-US" dirty="0" smtClean="0"/>
              <a:t>克隆元素及所有后代；</a:t>
            </a:r>
            <a:endParaRPr lang="en-US" altLang="zh-CN" dirty="0" smtClean="0"/>
          </a:p>
          <a:p>
            <a:r>
              <a:rPr lang="en-US" altLang="zh-CN" dirty="0" smtClean="0"/>
              <a:t>false</a:t>
            </a:r>
            <a:r>
              <a:rPr lang="zh-CN" altLang="en-US" dirty="0" smtClean="0"/>
              <a:t>：克隆元素本身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zh-CN"/>
              <a:t>操作表单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对象：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8880" y="197802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elements 集合可返回包含表单中所有元素的数组。</a:t>
            </a:r>
            <a:endParaRPr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9290" y="2639060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8880" y="316992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formObject.elements[</a:t>
            </a:r>
            <a:r>
              <a:rPr 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].property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9615" y="405955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9205" y="459041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reset()	把表单的所有输入元素重置为它们的默认值。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9525" y="538416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submit()	提交表单。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zh-CN"/>
              <a:t>操作表单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表单对象：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9615" y="2286000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9205" y="281686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focus()</a:t>
            </a:r>
            <a:r>
              <a:rPr 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表单获取焦点</a:t>
            </a:r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9525" y="361061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blur()	</a:t>
            </a:r>
            <a:r>
              <a:rPr 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表单失去焦点</a:t>
            </a:r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9310" y="462597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28900" y="515683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lement.</a:t>
            </a:r>
            <a:r>
              <a:rPr 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focus()</a:t>
            </a:r>
            <a:endParaRPr 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280" y="1872615"/>
            <a:ext cx="6654800" cy="388683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作用：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 能够改变页面中的所有 HTML 元素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</a:t>
            </a:r>
            <a:r>
              <a:rPr lang="zh-CN" altLang="en-US"/>
              <a:t>能够改变页面中的所有 HTML 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</a:t>
            </a:r>
            <a:r>
              <a:rPr lang="zh-CN" altLang="en-US"/>
              <a:t>能够改变页面中的所有 CSS 样式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 能够对页面中的所有事件做出反应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zh-CN"/>
              <a:t>操作表单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表单对象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(checkbox)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9615" y="272605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9205" y="325691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checked	设置或返回 checkbox 是否应被选中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true||false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9310" y="462597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28900" y="515683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checkboxObject.checked=true|</a:t>
            </a:r>
            <a:r>
              <a:rPr 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</a:t>
            </a:r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false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zh-CN"/>
              <a:t>操作表单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表单对象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9615" y="272605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对象集合：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6320" y="330835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options[]	返回包含下拉列表中的所有选项的一个数组。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9310" y="462597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28900" y="515683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disabled	设置或返回是否应禁用下拉列表。</a:t>
            </a:r>
            <a:r>
              <a:rPr 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true||false</a:t>
            </a:r>
            <a:r>
              <a:rPr 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zh-CN"/>
              <a:t>操作表单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表单对象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935" y="249237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1555" y="316992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selectedIndex	设置或返回下拉列表中被选选项的索引号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9595" y="3992880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5215" y="467042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selectObject.selectedIndex=number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zh-CN"/>
              <a:t>操作表单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表单对象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935" y="249237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1555" y="316992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size        设置或返回下拉列表中一次显示的选项数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9595" y="3992880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5215" y="477710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selectObject.size=number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zh-CN"/>
              <a:t>操作表单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695" y="1398905"/>
            <a:ext cx="9868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表单对象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textarea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935" y="2492375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1555" y="3169920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select()        选择该元素中的文本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9595" y="3992880"/>
            <a:ext cx="98685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5215" y="4777105"/>
            <a:ext cx="9868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textareaObject.select()</a:t>
            </a:r>
            <a:endParaRPr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-查找 HTML 元素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2159000"/>
            <a:ext cx="1070483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 id 找到 HTML 元素  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-document.getElementById();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通过标签名找到 HTML 元素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-document.getElementsByTagName();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通过类名找到 HTML 元素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-document.getElementsByClassName();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name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找到 HTML 元素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-document.getElementsByName();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-改变 HTML 内容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2159000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document.getElementById(id).innerHTML=新的 HTML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190" y="4126230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document.getElementById(id).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outer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HTML=新的 HTML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535" y="1601470"/>
            <a:ext cx="83775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设置或获取元素节点内HTML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5530" y="3608705"/>
            <a:ext cx="83775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设置或获取元素节点内的HTML(含该元素节点自身)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-改变 HTML 属性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932305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(id).attribute=</a:t>
            </a:r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新属性值</a:t>
            </a:r>
            <a:endParaRPr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200" y="3112770"/>
            <a:ext cx="107048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document.getElementById("image").src="landscape.jpg";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860" y="4279900"/>
            <a:ext cx="107048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document.getElementById("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").</a:t>
            </a:r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href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www.baidu.com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";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 改变CSS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932305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document.getElementById(id).style.property=新样式</a:t>
            </a:r>
            <a:endParaRPr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200" y="3112770"/>
            <a:ext cx="107048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document.getElementById("p2").style.color="blue";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860" y="4279900"/>
            <a:ext cx="107048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document.getElementById("p2").style.</a:t>
            </a: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marginLeft</a:t>
            </a:r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“100px”</a:t>
            </a:r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8663305" y="5224780"/>
            <a:ext cx="919480" cy="5435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23020" y="5880735"/>
            <a:ext cx="26200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注意：带横杠的</a:t>
            </a:r>
            <a:r>
              <a:rPr lang="en-US" altLang="zh-CN"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属性采用驼峰式命名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794625" y="5195570"/>
            <a:ext cx="1603375" cy="279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</a:t>
            </a:r>
            <a:r>
              <a:rPr lang="zh-CN" altLang="en-US" dirty="0"/>
              <a:t>（文档对象模型）</a:t>
            </a:r>
            <a:r>
              <a:rPr lang="en-US" altLang="zh-CN" dirty="0"/>
              <a:t>- </a:t>
            </a:r>
            <a:r>
              <a:rPr lang="zh-CN" altLang="en-US" dirty="0"/>
              <a:t>获取</a:t>
            </a:r>
            <a:r>
              <a:rPr lang="en-US" altLang="zh-CN" dirty="0" smtClean="0"/>
              <a:t>CSS</a:t>
            </a:r>
            <a:r>
              <a:rPr lang="zh-CN" altLang="en-US" sz="2200" dirty="0" smtClean="0"/>
              <a:t>获取非行内</a:t>
            </a:r>
            <a:r>
              <a:rPr lang="en-US" altLang="zh-CN" sz="2200" dirty="0" err="1" smtClean="0"/>
              <a:t>css</a:t>
            </a:r>
            <a:r>
              <a:rPr lang="zh-CN" altLang="en-US" sz="2200" dirty="0" smtClean="0"/>
              <a:t>样式</a:t>
            </a: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838230" y="2155789"/>
            <a:ext cx="10704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document.getElementById(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r>
              <a:rPr lang="en-US" altLang="zh-CN"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currentStyle.</a:t>
            </a:r>
            <a:r>
              <a:rPr lang="zh-CN" altLang="en-US"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27483" y="4026767"/>
            <a:ext cx="302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 smtClean="0">
                <a:solidFill>
                  <a:srgbClr val="FF0000"/>
                </a:solidFill>
              </a:rPr>
              <a:t>：火狐、谷歌兼容属性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649227" y="3441409"/>
            <a:ext cx="10704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getComputedStyle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CN" sz="28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documentgetElementById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(id),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5895993" y="2677536"/>
            <a:ext cx="302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ie</a:t>
            </a:r>
            <a:r>
              <a:rPr lang="zh-CN" altLang="en-US" dirty="0" smtClean="0">
                <a:solidFill>
                  <a:srgbClr val="FF0000"/>
                </a:solidFill>
              </a:rPr>
              <a:t>兼容属性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051721" y="4018327"/>
            <a:ext cx="562062" cy="520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11780" y="4605556"/>
            <a:ext cx="165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是否获取伪元素信息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</a:t>
            </a:r>
            <a:r>
              <a:rPr lang="zh-CN" altLang="en-US" dirty="0"/>
              <a:t>（文档对象模型）</a:t>
            </a:r>
            <a:r>
              <a:rPr lang="en-US" altLang="zh-CN" dirty="0"/>
              <a:t>- 改变</a:t>
            </a:r>
            <a:r>
              <a:rPr lang="en-US" altLang="zh-CN" dirty="0" smtClean="0"/>
              <a:t>CSS</a:t>
            </a:r>
            <a:r>
              <a:rPr lang="zh-CN" altLang="en-US" sz="2200" dirty="0" smtClean="0"/>
              <a:t>获取非行内</a:t>
            </a:r>
            <a:r>
              <a:rPr lang="en-US" altLang="zh-CN" sz="2200" dirty="0" err="1" smtClean="0"/>
              <a:t>css</a:t>
            </a:r>
            <a:r>
              <a:rPr lang="zh-CN" altLang="en-US" sz="2200" dirty="0" smtClean="0"/>
              <a:t>样式</a:t>
            </a:r>
            <a:endParaRPr lang="en-US" altLang="zh-CN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3673" y="2088858"/>
            <a:ext cx="11199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兼容处理：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function </a:t>
            </a:r>
            <a:r>
              <a:rPr lang="en-US" altLang="zh-CN" dirty="0" err="1" smtClean="0"/>
              <a:t>getElement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	if(</a:t>
            </a:r>
            <a:r>
              <a:rPr lang="en-US" altLang="zh-CN" dirty="0" err="1" smtClean="0"/>
              <a:t>ele.currentStyle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		return </a:t>
            </a:r>
            <a:r>
              <a:rPr lang="en-US" altLang="zh-CN" dirty="0" err="1" smtClean="0"/>
              <a:t>ele.currentStyle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	}else{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		return </a:t>
            </a:r>
            <a:r>
              <a:rPr lang="en-US" altLang="zh-CN" dirty="0" err="1" smtClean="0"/>
              <a:t>getComputedStyle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ele,null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	};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	};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（文档对象模型）</a:t>
            </a:r>
            <a:r>
              <a:rPr lang="en-US" altLang="zh-CN"/>
              <a:t>- 改变className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932305"/>
            <a:ext cx="107048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document.getElementById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(id).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className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类名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9699" y="4039772"/>
            <a:ext cx="107048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删除</a:t>
            </a:r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className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document.getElementById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(id).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className</a:t>
            </a:r>
            <a:r>
              <a:rPr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“ ”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3635</Words>
  <Application>WPS 演示</Application>
  <PresentationFormat>宽屏</PresentationFormat>
  <Paragraphs>281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DOM（文档对象模型）</vt:lpstr>
      <vt:lpstr>DOM（文档对象模型）-查找 HTML 元素</vt:lpstr>
      <vt:lpstr>DOM（文档对象模型）-改变 HTML 内容</vt:lpstr>
      <vt:lpstr>DOM（文档对象模型）-改变 HTML 属性</vt:lpstr>
      <vt:lpstr>DOM（文档对象模型）- 改变CSS</vt:lpstr>
      <vt:lpstr>DOM（文档对象模型）- 改变CSS获取非行内css样式</vt:lpstr>
      <vt:lpstr>DOM（文档对象模型）- 改变CSS获取非行内css样式</vt:lpstr>
      <vt:lpstr>DOM（文档对象模型）- 改变className</vt:lpstr>
      <vt:lpstr>DOM（文档对象模型）-DOM节点（DOM Nodes）</vt:lpstr>
      <vt:lpstr>DOM（文档对象模型）-DOM节点（DOM Nodes）</vt:lpstr>
      <vt:lpstr>DOM（文档对象模型）-节点属性</vt:lpstr>
      <vt:lpstr>DOM（文档对象模型）-节点属性</vt:lpstr>
      <vt:lpstr>创建新的 HTML 元素 - appendChild()</vt:lpstr>
      <vt:lpstr>创建新的 HTML 元素 - insertBefore()</vt:lpstr>
      <vt:lpstr>创建新的 HTML 元素 - insertBefore()</vt:lpstr>
      <vt:lpstr>节点操作</vt:lpstr>
      <vt:lpstr>DOM操作表单</vt:lpstr>
      <vt:lpstr>DOM操作表单</vt:lpstr>
      <vt:lpstr>DOM操作表单</vt:lpstr>
      <vt:lpstr>DOM操作表单</vt:lpstr>
      <vt:lpstr>DOM操作表单</vt:lpstr>
      <vt:lpstr>DOM操作表单</vt:lpstr>
      <vt:lpstr>DOM操作表单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85</cp:revision>
  <dcterms:created xsi:type="dcterms:W3CDTF">2016-07-25T12:06:00Z</dcterms:created>
  <dcterms:modified xsi:type="dcterms:W3CDTF">2019-08-23T13:52:18Z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