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8" r:id="rId4"/>
    <p:sldId id="314" r:id="rId5"/>
    <p:sldId id="317" r:id="rId6"/>
    <p:sldId id="318" r:id="rId7"/>
    <p:sldId id="319" r:id="rId8"/>
    <p:sldId id="320" r:id="rId9"/>
    <p:sldId id="321" r:id="rId10"/>
    <p:sldId id="332" r:id="rId11"/>
    <p:sldId id="333" r:id="rId13"/>
    <p:sldId id="336" r:id="rId14"/>
    <p:sldId id="335" r:id="rId15"/>
    <p:sldId id="334" r:id="rId16"/>
    <p:sldId id="326" r:id="rId17"/>
    <p:sldId id="323" r:id="rId18"/>
    <p:sldId id="324" r:id="rId19"/>
    <p:sldId id="325" r:id="rId20"/>
    <p:sldId id="338" r:id="rId21"/>
    <p:sldId id="339" r:id="rId22"/>
    <p:sldId id="340" r:id="rId23"/>
    <p:sldId id="341" r:id="rId24"/>
    <p:sldId id="273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59380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Js</a:t>
            </a:r>
            <a:r>
              <a:rPr lang="zh-CN" altLang="en-US" dirty="0">
                <a:ea typeface="宋体" panose="02010600030101010101" pitchFamily="2" charset="-122"/>
              </a:rPr>
              <a:t>入门到精通</a:t>
            </a:r>
            <a:r>
              <a:rPr lang="en-US" altLang="zh-CN" dirty="0">
                <a:ea typeface="宋体" panose="02010600030101010101" pitchFamily="2" charset="-122"/>
              </a:rPr>
              <a:t>-DOM</a:t>
            </a:r>
            <a:r>
              <a:rPr lang="zh-CN" altLang="en-US" dirty="0">
                <a:ea typeface="宋体" panose="02010600030101010101" pitchFamily="2" charset="-122"/>
              </a:rPr>
              <a:t>事件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8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主讲老师：</a:t>
            </a:r>
            <a:r>
              <a:rPr lang="en-US" altLang="zh-CN" dirty="0"/>
              <a:t>CarreryYan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</a:t>
            </a:r>
            <a:r>
              <a:rPr lang="zh-CN" altLang="en-US" b="1" dirty="0" err="1" smtClean="0"/>
              <a:t>对象</a:t>
            </a:r>
            <a:endParaRPr lang="zh-CN" altLang="en-US" b="1" dirty="0" err="1" smtClean="0"/>
          </a:p>
        </p:txBody>
      </p:sp>
      <p:sp>
        <p:nvSpPr>
          <p:cNvPr id="7" name="文本框 3"/>
          <p:cNvSpPr txBox="1"/>
          <p:nvPr/>
        </p:nvSpPr>
        <p:spPr>
          <a:xfrm>
            <a:off x="839598" y="1440634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二</a:t>
            </a:r>
            <a:r>
              <a:rPr lang="en-US" altLang="zh-CN" sz="2000" dirty="0" smtClean="0">
                <a:solidFill>
                  <a:schemeClr val="accent1"/>
                </a:solidFill>
              </a:rPr>
              <a:t>.</a:t>
            </a:r>
            <a:r>
              <a:rPr lang="zh-CN" altLang="en-US" sz="2000" dirty="0" smtClean="0">
                <a:solidFill>
                  <a:schemeClr val="accent1"/>
                </a:solidFill>
              </a:rPr>
              <a:t>事件委托：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017170" y="1987903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兼容处理：</a:t>
            </a:r>
            <a:endParaRPr lang="zh-CN" altLang="en-US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5105" y="2731135"/>
            <a:ext cx="9241790" cy="30175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oUl.onmouseover = function(ev){</a:t>
            </a:r>
            <a:endParaRPr lang="zh-CN" altLang="en-US" sz="2400" dirty="0"/>
          </a:p>
          <a:p>
            <a:pPr lvl="1"/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var ev = ev || window.event;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    var target = ev.target || ev.srcElement;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    </a:t>
            </a:r>
            <a:endParaRPr lang="zh-CN" altLang="en-US" sz="2400" dirty="0"/>
          </a:p>
          <a:p>
            <a:pPr lvl="1"/>
            <a:r>
              <a:rPr lang="zh-CN" altLang="en-US" sz="2400" dirty="0"/>
              <a:t>    if(target.nodeName.toLowerCase() == "li"){</a:t>
            </a:r>
            <a:endParaRPr lang="zh-CN" altLang="en-US" sz="2400" dirty="0"/>
          </a:p>
          <a:p>
            <a:pPr lvl="1"/>
            <a:r>
              <a:rPr lang="zh-CN" altLang="en-US" sz="2400" dirty="0"/>
              <a:t>    </a:t>
            </a:r>
            <a:r>
              <a:rPr lang="en-US" altLang="zh-CN" sz="2400" dirty="0"/>
              <a:t>		</a:t>
            </a:r>
            <a:r>
              <a:rPr lang="zh-CN" altLang="en-US" sz="2400" dirty="0"/>
              <a:t>target.style.background = "red";</a:t>
            </a:r>
            <a:endParaRPr lang="zh-CN" altLang="en-US" sz="2400" dirty="0"/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	</a:t>
            </a:r>
            <a:r>
              <a:rPr lang="zh-CN" altLang="en-US" sz="2400" dirty="0"/>
              <a:t>}</a:t>
            </a:r>
            <a:endParaRPr lang="zh-CN" altLang="en-US" sz="2400" dirty="0"/>
          </a:p>
          <a:p>
            <a:r>
              <a:rPr lang="zh-CN" altLang="en-US" sz="2400" dirty="0"/>
              <a:t>  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</a:t>
            </a:r>
            <a:r>
              <a:rPr lang="zh-CN" altLang="en-US" b="1" dirty="0" err="1" smtClean="0"/>
              <a:t>对象</a:t>
            </a:r>
            <a:endParaRPr lang="zh-CN" altLang="en-US" b="1" dirty="0" err="1" smtClean="0"/>
          </a:p>
        </p:txBody>
      </p:sp>
      <p:sp>
        <p:nvSpPr>
          <p:cNvPr id="7" name="文本框 3"/>
          <p:cNvSpPr txBox="1"/>
          <p:nvPr/>
        </p:nvSpPr>
        <p:spPr>
          <a:xfrm>
            <a:off x="839598" y="1440634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三</a:t>
            </a:r>
            <a:r>
              <a:rPr lang="en-US" altLang="zh-CN" sz="2000" dirty="0" smtClean="0">
                <a:solidFill>
                  <a:schemeClr val="accent1"/>
                </a:solidFill>
              </a:rPr>
              <a:t>.</a:t>
            </a:r>
            <a:r>
              <a:rPr lang="zh-CN" altLang="en-US" sz="2000" dirty="0" smtClean="0">
                <a:solidFill>
                  <a:schemeClr val="accent1"/>
                </a:solidFill>
              </a:rPr>
              <a:t>事件冒泡：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017170" y="2155683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 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冒泡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中，内部元素的事件会先被触发，然后再触发外部元素；</a:t>
            </a:r>
            <a:endParaRPr lang="zh-CN" altLang="en-US" sz="2000" dirty="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2965" y="3573710"/>
            <a:ext cx="7164198" cy="17700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方法：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stopPropagation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zh-CN" altLang="en-US" dirty="0" smtClean="0">
                <a:solidFill>
                  <a:srgbClr val="FF0000"/>
                </a:solidFill>
              </a:rPr>
              <a:t>阻止事件传播；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Firefox/Chrome/Opera/Safari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cancelBubble</a:t>
            </a:r>
            <a:r>
              <a:rPr lang="en-US" altLang="zh-CN" dirty="0" smtClean="0">
                <a:solidFill>
                  <a:srgbClr val="FF0000"/>
                </a:solidFill>
              </a:rPr>
              <a:t> = true </a:t>
            </a:r>
            <a:r>
              <a:rPr lang="zh-CN" altLang="en-US" dirty="0" smtClean="0">
                <a:solidFill>
                  <a:srgbClr val="FF0000"/>
                </a:solidFill>
              </a:rPr>
              <a:t>阻止事件传播；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//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ie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</a:t>
            </a:r>
            <a:r>
              <a:rPr lang="zh-CN" altLang="en-US" b="1" dirty="0" err="1" smtClean="0"/>
              <a:t>对象</a:t>
            </a:r>
            <a:endParaRPr lang="zh-CN" altLang="en-US" b="1" dirty="0" err="1" smtClean="0"/>
          </a:p>
        </p:txBody>
      </p:sp>
      <p:sp>
        <p:nvSpPr>
          <p:cNvPr id="7" name="文本框 3"/>
          <p:cNvSpPr txBox="1"/>
          <p:nvPr/>
        </p:nvSpPr>
        <p:spPr>
          <a:xfrm>
            <a:off x="839598" y="1440634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三</a:t>
            </a:r>
            <a:r>
              <a:rPr lang="en-US" altLang="zh-CN" sz="2000" dirty="0" smtClean="0">
                <a:solidFill>
                  <a:schemeClr val="accent1"/>
                </a:solidFill>
              </a:rPr>
              <a:t>.</a:t>
            </a:r>
            <a:r>
              <a:rPr lang="zh-CN" altLang="en-US" sz="2000" dirty="0" smtClean="0">
                <a:solidFill>
                  <a:schemeClr val="accent1"/>
                </a:solidFill>
              </a:rPr>
              <a:t>事件冒泡：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475105" y="2105637"/>
            <a:ext cx="9241790" cy="37490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阻止冒泡兼容处理：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r>
              <a:rPr lang="en-US" altLang="zh-CN" sz="2400" b="1" dirty="0" smtClean="0"/>
              <a:t>function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stopPropagation</a:t>
            </a:r>
            <a:r>
              <a:rPr lang="en-US" altLang="zh-CN" sz="2400" dirty="0" smtClean="0"/>
              <a:t>(e) { 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    e = 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 || </a:t>
            </a:r>
            <a:r>
              <a:rPr lang="en-US" altLang="zh-CN" sz="2400" dirty="0" err="1" smtClean="0"/>
              <a:t>window.event</a:t>
            </a:r>
            <a:r>
              <a:rPr lang="en-US" altLang="zh-CN" sz="2400" dirty="0" smtClean="0"/>
              <a:t>; 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    </a:t>
            </a:r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e.stopPropagation</a:t>
            </a:r>
            <a:r>
              <a:rPr lang="en-US" altLang="zh-CN" sz="2400" dirty="0" smtClean="0"/>
              <a:t>) { 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//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Firefox/Chrome/Opera/Safari </a:t>
            </a:r>
            <a:r>
              <a:rPr lang="zh-CN" altLang="en-US" sz="2400" dirty="0" smtClean="0"/>
              <a:t>  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        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e.stopPropagation</a:t>
            </a:r>
            <a:r>
              <a:rPr lang="en-US" altLang="zh-CN" sz="2400" dirty="0" smtClean="0">
                <a:solidFill>
                  <a:srgbClr val="FF0000"/>
                </a:solidFill>
              </a:rPr>
              <a:t>();</a:t>
            </a:r>
            <a:r>
              <a:rPr lang="en-US" altLang="zh-CN" sz="2400" dirty="0" smtClean="0"/>
              <a:t> 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    } </a:t>
            </a:r>
            <a:r>
              <a:rPr lang="en-US" altLang="zh-CN" sz="2400" b="1" dirty="0" smtClean="0"/>
              <a:t>else</a:t>
            </a:r>
            <a:r>
              <a:rPr lang="en-US" altLang="zh-CN" sz="2400" dirty="0" smtClean="0"/>
              <a:t> { 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       </a:t>
            </a:r>
            <a:r>
              <a:rPr lang="en-US" altLang="zh-CN" sz="2400" dirty="0" smtClean="0">
                <a:solidFill>
                  <a:srgbClr val="FF0000"/>
                </a:solidFill>
              </a:rPr>
              <a:t> 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e.cancelBubble</a:t>
            </a:r>
            <a:r>
              <a:rPr lang="en-US" altLang="zh-CN" sz="2400" dirty="0" smtClean="0">
                <a:solidFill>
                  <a:srgbClr val="FF0000"/>
                </a:solidFill>
              </a:rPr>
              <a:t> =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true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r>
              <a:rPr lang="en-US" altLang="zh-CN" sz="2400" dirty="0" smtClean="0"/>
              <a:t> 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//</a:t>
            </a:r>
            <a:r>
              <a:rPr lang="en-US" altLang="zh-CN" sz="2400" dirty="0" err="1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ie</a:t>
            </a:r>
            <a:r>
              <a:rPr lang="zh-CN" altLang="en-US" sz="2400" dirty="0" smtClean="0"/>
              <a:t>  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    </a:t>
            </a:r>
            <a:r>
              <a:rPr lang="en-US" altLang="zh-CN" sz="2400" dirty="0" smtClean="0"/>
              <a:t>}  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} 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</a:t>
            </a:r>
            <a:r>
              <a:rPr lang="zh-CN" altLang="en-US" b="1" dirty="0" err="1" smtClean="0"/>
              <a:t>对象</a:t>
            </a:r>
            <a:endParaRPr lang="zh-CN" altLang="en-US" b="1" dirty="0" err="1" smtClean="0"/>
          </a:p>
        </p:txBody>
      </p:sp>
      <p:sp>
        <p:nvSpPr>
          <p:cNvPr id="7" name="文本框 3"/>
          <p:cNvSpPr txBox="1"/>
          <p:nvPr/>
        </p:nvSpPr>
        <p:spPr>
          <a:xfrm>
            <a:off x="839598" y="1180575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四</a:t>
            </a:r>
            <a:r>
              <a:rPr lang="en-US" altLang="zh-CN" sz="2000" dirty="0" smtClean="0">
                <a:solidFill>
                  <a:schemeClr val="accent1"/>
                </a:solidFill>
              </a:rPr>
              <a:t>.</a:t>
            </a:r>
            <a:r>
              <a:rPr lang="zh-CN" altLang="en-US" sz="2000" dirty="0" smtClean="0">
                <a:solidFill>
                  <a:schemeClr val="accent1"/>
                </a:solidFill>
              </a:rPr>
              <a:t>阻止浏览器默认行为：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3827" y="1694576"/>
            <a:ext cx="8935633" cy="34163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方法：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	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preventDefault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Firefox/Chrome/Opera/Safari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	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returnValue</a:t>
            </a:r>
            <a:r>
              <a:rPr lang="en-US" altLang="zh-CN" sz="2400" dirty="0" smtClean="0">
                <a:solidFill>
                  <a:srgbClr val="FF0000"/>
                </a:solidFill>
              </a:rPr>
              <a:t> = false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//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ie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500272" y="2952925"/>
            <a:ext cx="9241790" cy="34163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兼容处理：</a:t>
            </a:r>
            <a:endParaRPr lang="en-US" altLang="zh-CN" sz="2400" dirty="0" smtClean="0"/>
          </a:p>
          <a:p>
            <a:pPr lvl="1"/>
            <a:r>
              <a:rPr lang="en-US" altLang="zh-CN" sz="2400" b="1" dirty="0" smtClean="0"/>
              <a:t>function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stopPropagation</a:t>
            </a:r>
            <a:r>
              <a:rPr lang="en-US" altLang="zh-CN" sz="2400" dirty="0" smtClean="0"/>
              <a:t>(e) {  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    e = 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 || </a:t>
            </a:r>
            <a:r>
              <a:rPr lang="en-US" altLang="zh-CN" sz="2400" dirty="0" err="1" smtClean="0"/>
              <a:t>window.event</a:t>
            </a:r>
            <a:r>
              <a:rPr lang="en-US" altLang="zh-CN" sz="2400" dirty="0" smtClean="0"/>
              <a:t>;  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    </a:t>
            </a:r>
            <a:r>
              <a:rPr lang="en-US" altLang="zh-CN" sz="2400" b="1" dirty="0" smtClean="0"/>
              <a:t>if(</a:t>
            </a:r>
            <a:r>
              <a:rPr lang="en-US" altLang="zh-CN" sz="2400" b="1" dirty="0" err="1" smtClean="0"/>
              <a:t>e.preventDefault</a:t>
            </a:r>
            <a:r>
              <a:rPr lang="en-US" altLang="zh-CN" sz="2400" b="1" dirty="0" smtClean="0"/>
              <a:t>)</a:t>
            </a:r>
            <a:r>
              <a:rPr lang="en-US" altLang="zh-CN" sz="2400" dirty="0" smtClean="0"/>
              <a:t> { 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//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Firefox/Chrome/Opera/Safari </a:t>
            </a:r>
            <a:r>
              <a:rPr lang="zh-CN" altLang="en-US" sz="2400" dirty="0" smtClean="0"/>
              <a:t>  </a:t>
            </a:r>
            <a:endParaRPr lang="zh-CN" altLang="en-US" sz="2400" dirty="0" smtClean="0"/>
          </a:p>
          <a:p>
            <a:pPr lvl="2"/>
            <a:r>
              <a:rPr lang="zh-CN" altLang="en-US" sz="2400" dirty="0" smtClean="0"/>
              <a:t>        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e.preventDefault</a:t>
            </a:r>
            <a:r>
              <a:rPr lang="en-US" altLang="zh-CN" sz="2400" dirty="0" smtClean="0">
                <a:solidFill>
                  <a:srgbClr val="FF0000"/>
                </a:solidFill>
              </a:rPr>
              <a:t>();</a:t>
            </a:r>
            <a:r>
              <a:rPr lang="en-US" altLang="zh-CN" sz="2400" dirty="0" smtClean="0"/>
              <a:t>  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    } </a:t>
            </a:r>
            <a:r>
              <a:rPr lang="en-US" altLang="zh-CN" sz="2400" b="1" dirty="0" smtClean="0"/>
              <a:t>else</a:t>
            </a:r>
            <a:r>
              <a:rPr lang="en-US" altLang="zh-CN" sz="2400" dirty="0" smtClean="0"/>
              <a:t> {  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       </a:t>
            </a:r>
            <a:r>
              <a:rPr lang="en-US" altLang="zh-CN" sz="2400" dirty="0" smtClean="0">
                <a:solidFill>
                  <a:srgbClr val="FF0000"/>
                </a:solidFill>
              </a:rPr>
              <a:t> 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e.returnValue</a:t>
            </a:r>
            <a:r>
              <a:rPr lang="en-US" altLang="zh-CN" sz="2400" dirty="0" smtClean="0">
                <a:solidFill>
                  <a:srgbClr val="FF0000"/>
                </a:solidFill>
              </a:rPr>
              <a:t> = false;</a:t>
            </a:r>
            <a:r>
              <a:rPr lang="en-US" altLang="zh-CN" sz="2400" dirty="0" smtClean="0"/>
              <a:t> 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//</a:t>
            </a:r>
            <a:r>
              <a:rPr lang="en-US" altLang="zh-CN" sz="2400" dirty="0" err="1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ie</a:t>
            </a:r>
            <a:r>
              <a:rPr lang="zh-CN" altLang="en-US" sz="2400" dirty="0" smtClean="0"/>
              <a:t>  </a:t>
            </a:r>
            <a:endParaRPr lang="zh-CN" altLang="en-US" sz="2400" dirty="0" smtClean="0"/>
          </a:p>
          <a:p>
            <a:pPr lvl="2"/>
            <a:r>
              <a:rPr lang="zh-CN" altLang="en-US" sz="2400" dirty="0" smtClean="0"/>
              <a:t>    </a:t>
            </a:r>
            <a:r>
              <a:rPr lang="en-US" altLang="zh-CN" sz="2400" dirty="0" smtClean="0"/>
              <a:t>}  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} 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</a:t>
            </a:r>
            <a:r>
              <a:rPr lang="zh-CN" altLang="en-US" b="1" dirty="0" err="1" smtClean="0"/>
              <a:t>对象</a:t>
            </a:r>
            <a:endParaRPr lang="zh-CN" altLang="en-US" b="1" dirty="0" err="1" smtClean="0"/>
          </a:p>
        </p:txBody>
      </p:sp>
      <p:sp>
        <p:nvSpPr>
          <p:cNvPr id="7" name="文本框 3"/>
          <p:cNvSpPr txBox="1"/>
          <p:nvPr/>
        </p:nvSpPr>
        <p:spPr>
          <a:xfrm>
            <a:off x="839598" y="1440634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五</a:t>
            </a:r>
            <a:r>
              <a:rPr lang="en-US" altLang="zh-CN" sz="2000" dirty="0" smtClean="0">
                <a:solidFill>
                  <a:schemeClr val="accent1"/>
                </a:solidFill>
              </a:rPr>
              <a:t>.</a:t>
            </a:r>
            <a:r>
              <a:rPr lang="zh-CN" altLang="en-US" sz="2000" dirty="0" smtClean="0">
                <a:solidFill>
                  <a:schemeClr val="accent1"/>
                </a:solidFill>
              </a:rPr>
              <a:t>鼠标 </a:t>
            </a:r>
            <a:r>
              <a:rPr lang="en-US" altLang="zh-CN" sz="2000" dirty="0" smtClean="0">
                <a:solidFill>
                  <a:schemeClr val="accent1"/>
                </a:solidFill>
              </a:rPr>
              <a:t>/ </a:t>
            </a:r>
            <a:r>
              <a:rPr lang="zh-CN" altLang="en-US" sz="2000" dirty="0" smtClean="0">
                <a:solidFill>
                  <a:schemeClr val="accent1"/>
                </a:solidFill>
              </a:rPr>
              <a:t>键盘属性：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75950" y="2164886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altKey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事件属性返回一个布尔值。指示在指定的事件发生时，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键是否被按下并保持住；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68959" y="2711569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shiftKey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事件属性返回一个布尔值。指示在指定的事件发生时，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Shift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键是否被按下并保持住；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861968" y="3291808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ctrlKey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事件属性返回一个布尔值。指示在指定的事件发生时，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Ctrl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键是否被按下并保持住；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871755" y="3905603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clientX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返回当事件被触发时，鼠标指针的水平坐标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92209" y="4524886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clientY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返回当事件被触发时，鼠标指针的垂直坐标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92075" y="5179413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screenX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返回当事件被触发时，鼠标指针相对于屏幕的水平坐标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0464" y="5798696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screenY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返回当事件被触发时，鼠标指针相对于屏幕的垂直坐标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键盘事件</a:t>
            </a:r>
            <a:r>
              <a:rPr lang="en-US" altLang="zh-CN" b="1" dirty="0" smtClean="0"/>
              <a:t>(Keyboard Events)</a:t>
            </a:r>
            <a:endParaRPr lang="en-US" altLang="zh-CN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838200" y="1901260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onkeydown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当按下按键时运行脚本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56376" y="2682835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onkeypress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当按下并松开按键时运行脚本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857774" y="3556689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onkeyup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当松开按键时运行脚本</a:t>
            </a:r>
            <a:r>
              <a:rPr lang="en-US" altLang="zh-CN" sz="2800" dirty="0" smtClean="0">
                <a:solidFill>
                  <a:schemeClr val="accent1"/>
                </a:solidFill>
              </a:rPr>
              <a:t>(</a:t>
            </a:r>
            <a:r>
              <a:rPr lang="zh-CN" altLang="en-US" sz="2800" dirty="0" smtClean="0">
                <a:solidFill>
                  <a:schemeClr val="accent1"/>
                </a:solidFill>
              </a:rPr>
              <a:t>推荐使用</a:t>
            </a:r>
            <a:r>
              <a:rPr lang="en-US" altLang="zh-CN" sz="2800" dirty="0" smtClean="0">
                <a:solidFill>
                  <a:schemeClr val="accent1"/>
                </a:solidFill>
              </a:rPr>
              <a:t>)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238" y="4513276"/>
            <a:ext cx="792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 </a:t>
            </a:r>
            <a:r>
              <a:rPr lang="en-US" altLang="zh-CN" dirty="0" err="1" smtClean="0"/>
              <a:t>onkeypress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事件在浏览器中不能触发所有按键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ALT, CTRL, SHIFT,ESC) </a:t>
            </a:r>
            <a:r>
              <a:rPr lang="zh-CN" altLang="en-US" dirty="0" smtClean="0"/>
              <a:t>。如果只对用户是否已经按下一个按键检测， 可以使用 </a:t>
            </a:r>
            <a:r>
              <a:rPr lang="en-US" altLang="zh-CN" dirty="0" err="1" smtClean="0"/>
              <a:t>onkeydown</a:t>
            </a:r>
            <a:r>
              <a:rPr lang="en-US" altLang="zh-CN" dirty="0" smtClean="0"/>
              <a:t> 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onmouseup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onkeydown</a:t>
            </a:r>
            <a:r>
              <a:rPr lang="zh-CN" altLang="en-US" dirty="0" smtClean="0"/>
              <a:t> 、</a:t>
            </a:r>
            <a:r>
              <a:rPr lang="en-US" altLang="zh-CN" dirty="0" err="1" smtClean="0"/>
              <a:t>onmouseup</a:t>
            </a:r>
            <a:r>
              <a:rPr lang="zh-CN" altLang="en-US" dirty="0" smtClean="0"/>
              <a:t>被所有按键触发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键盘事件</a:t>
            </a:r>
            <a:r>
              <a:rPr lang="en-US" altLang="zh-CN" b="1" dirty="0" smtClean="0"/>
              <a:t>(Keyboard Events)</a:t>
            </a:r>
            <a:endParaRPr lang="en-US" altLang="zh-CN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838200" y="1901260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string.charAt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(0):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返回字符串对应索引字符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56376" y="2682835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string.charCodeAt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(0):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返回位于指定位置的字符的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Unicode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编码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857774" y="3556689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fromCharCode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400" dirty="0" smtClean="0"/>
              <a:t>可接受一个指定的 </a:t>
            </a:r>
            <a:r>
              <a:rPr lang="en-US" altLang="zh-CN" sz="2400" dirty="0" smtClean="0"/>
              <a:t>Unicode </a:t>
            </a:r>
            <a:r>
              <a:rPr lang="zh-CN" altLang="en-US" sz="2400" dirty="0" smtClean="0"/>
              <a:t>值，然后返回一个字符串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0963" y="4597166"/>
            <a:ext cx="7927596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String</a:t>
            </a:r>
            <a:r>
              <a:rPr lang="en-US" altLang="zh-CN" dirty="0" err="1" smtClean="0"/>
              <a:t>.fromCharCode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numX,numX</a:t>
            </a:r>
            <a:r>
              <a:rPr lang="en-US" altLang="zh-CN" dirty="0" smtClean="0"/>
              <a:t>,...,</a:t>
            </a:r>
            <a:r>
              <a:rPr lang="en-US" altLang="zh-CN" dirty="0" err="1" smtClean="0"/>
              <a:t>numX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155971" y="4043494"/>
            <a:ext cx="318781" cy="43622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399251" y="5192785"/>
            <a:ext cx="293615" cy="5452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191" y="5805182"/>
            <a:ext cx="20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首字母大写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键盘事件</a:t>
            </a:r>
            <a:r>
              <a:rPr lang="en-US" altLang="zh-CN" b="1" dirty="0" smtClean="0"/>
              <a:t>(Keyboard Events)</a:t>
            </a:r>
            <a:endParaRPr lang="en-US" altLang="zh-CN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838200" y="1716702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获取按键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Unicode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编码（兼容处理）：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086" y="2718032"/>
            <a:ext cx="7927596" cy="286232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x;</a:t>
            </a:r>
            <a:endParaRPr lang="en-US" altLang="zh-CN" dirty="0" smtClean="0"/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window.event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// IE8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及更早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版本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x=</a:t>
            </a:r>
            <a:r>
              <a:rPr lang="en-US" altLang="zh-CN" dirty="0" err="1" smtClean="0"/>
              <a:t>event.keyCode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r>
              <a:rPr lang="en-US" altLang="zh-CN" dirty="0" smtClean="0"/>
              <a:t>else if(</a:t>
            </a:r>
            <a:r>
              <a:rPr lang="en-US" altLang="zh-CN" dirty="0" err="1" smtClean="0"/>
              <a:t>event.which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// IE9/Firefox/Chrome/Opera/Safari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	{</a:t>
            </a:r>
            <a:endParaRPr lang="en-US" altLang="zh-CN" dirty="0" smtClean="0"/>
          </a:p>
          <a:p>
            <a:r>
              <a:rPr lang="en-US" altLang="zh-CN" dirty="0" smtClean="0"/>
              <a:t>	x=</a:t>
            </a:r>
            <a:r>
              <a:rPr lang="en-US" altLang="zh-CN" dirty="0" err="1" smtClean="0"/>
              <a:t>event.which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事件监听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EventListener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846588" y="1498588"/>
            <a:ext cx="11200003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addEventListener</a:t>
            </a:r>
            <a:r>
              <a:rPr lang="en-US" altLang="zh-CN" sz="24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     </a:t>
            </a:r>
            <a:r>
              <a:rPr lang="zh-CN" altLang="en-US" sz="24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方法用于向指定元素添加事件句柄</a:t>
            </a:r>
            <a:endParaRPr lang="en-US" altLang="zh-CN" sz="2400" dirty="0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</a:t>
            </a:r>
            <a:r>
              <a:rPr lang="zh-CN" altLang="en-US" sz="24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该方法添加的事件句柄不会覆盖已存在的事件句柄</a:t>
            </a:r>
            <a:endParaRPr lang="en-US" altLang="zh-CN" sz="2400" dirty="0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    </a:t>
            </a:r>
            <a:r>
              <a:rPr lang="zh-CN" altLang="en-US" sz="24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你可以向一个元素添加多个事件句柄</a:t>
            </a:r>
            <a:endParaRPr lang="en-US" altLang="zh-CN" sz="2400" dirty="0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 dirty="0" smtClean="0"/>
              <a:t>你可以向同个元素添加多个同类型的事件句柄，如：两个 </a:t>
            </a:r>
            <a:r>
              <a:rPr lang="en-US" altLang="zh-CN" sz="2400" dirty="0" smtClean="0"/>
              <a:t>"click" </a:t>
            </a:r>
            <a:r>
              <a:rPr lang="zh-CN" altLang="en-US" sz="2400" dirty="0" smtClean="0"/>
              <a:t>事件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082" y="3833767"/>
            <a:ext cx="7927596" cy="20313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err="1" smtClean="0"/>
              <a:t>element.addEventListener</a:t>
            </a:r>
            <a:r>
              <a:rPr lang="en-US" altLang="zh-CN" dirty="0" smtClean="0"/>
              <a:t>(event, function, </a:t>
            </a:r>
            <a:r>
              <a:rPr lang="en-US" altLang="zh-CN" dirty="0" err="1" smtClean="0"/>
              <a:t>useCapture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zh-CN" altLang="en-US" dirty="0" smtClean="0"/>
              <a:t>第一个参数是事件的类型 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"click"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mousedown</a:t>
            </a:r>
            <a:r>
              <a:rPr lang="en-US" altLang="zh-CN" dirty="0" smtClean="0"/>
              <a:t>").</a:t>
            </a:r>
            <a:endParaRPr lang="en-US" altLang="zh-CN" dirty="0" smtClean="0"/>
          </a:p>
          <a:p>
            <a:r>
              <a:rPr lang="zh-CN" altLang="en-US" dirty="0" smtClean="0"/>
              <a:t>第二个参数是事件触发后调用的函数。</a:t>
            </a:r>
            <a:endParaRPr lang="zh-CN" altLang="en-US" dirty="0" smtClean="0"/>
          </a:p>
          <a:p>
            <a:r>
              <a:rPr lang="zh-CN" altLang="en-US" dirty="0" smtClean="0"/>
              <a:t>第三个参数是个布尔值用于描述事件是冒泡还是捕获。该参数是可选的。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不要使用 </a:t>
            </a:r>
            <a:r>
              <a:rPr lang="en-US" altLang="zh-CN" dirty="0" smtClean="0">
                <a:solidFill>
                  <a:srgbClr val="FF0000"/>
                </a:solidFill>
              </a:rPr>
              <a:t>"on" </a:t>
            </a:r>
            <a:r>
              <a:rPr lang="zh-CN" altLang="en-US" dirty="0" smtClean="0">
                <a:solidFill>
                  <a:srgbClr val="FF0000"/>
                </a:solidFill>
              </a:rPr>
              <a:t>前缀。 例如，使用 </a:t>
            </a:r>
            <a:r>
              <a:rPr lang="en-US" altLang="zh-CN" dirty="0" smtClean="0">
                <a:solidFill>
                  <a:srgbClr val="FF0000"/>
                </a:solidFill>
              </a:rPr>
              <a:t>"click" ,</a:t>
            </a:r>
            <a:r>
              <a:rPr lang="zh-CN" altLang="en-US" dirty="0" smtClean="0">
                <a:solidFill>
                  <a:srgbClr val="FF0000"/>
                </a:solidFill>
              </a:rPr>
              <a:t>而不是使用 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4767" y="3531765"/>
            <a:ext cx="2063692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 </a:t>
            </a:r>
            <a:r>
              <a:rPr lang="en-US" altLang="zh-CN" sz="1200" dirty="0" smtClean="0"/>
              <a:t>false, </a:t>
            </a:r>
            <a:r>
              <a:rPr lang="zh-CN" altLang="en-US" sz="1200" dirty="0" smtClean="0"/>
              <a:t>即冒泡传递，当值为 </a:t>
            </a:r>
            <a:r>
              <a:rPr lang="en-US" altLang="zh-CN" sz="1200" dirty="0" smtClean="0"/>
              <a:t>true </a:t>
            </a:r>
            <a:r>
              <a:rPr lang="zh-CN" altLang="en-US" sz="1200" dirty="0" smtClean="0"/>
              <a:t>时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事件使用捕获传递。</a:t>
            </a:r>
            <a:endParaRPr lang="zh-CN" altLang="en-US" sz="12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600426" y="3976382"/>
            <a:ext cx="562062" cy="2097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事件监听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EventListener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846588" y="1599256"/>
            <a:ext cx="1120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removeEventListener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方法移除由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addEventListener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方法添加的事件句柄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0137" y="3045202"/>
            <a:ext cx="7927596" cy="20313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element.removeEventListener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mousemove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myFunction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不要使用 </a:t>
            </a:r>
            <a:r>
              <a:rPr lang="en-US" altLang="zh-CN" dirty="0" smtClean="0">
                <a:solidFill>
                  <a:srgbClr val="FF0000"/>
                </a:solidFill>
              </a:rPr>
              <a:t>"on" </a:t>
            </a:r>
            <a:r>
              <a:rPr lang="zh-CN" altLang="en-US" dirty="0" smtClean="0">
                <a:solidFill>
                  <a:srgbClr val="FF0000"/>
                </a:solidFill>
              </a:rPr>
              <a:t>前缀。 例如，使用 </a:t>
            </a:r>
            <a:r>
              <a:rPr lang="en-US" altLang="zh-CN" dirty="0" smtClean="0">
                <a:solidFill>
                  <a:srgbClr val="FF0000"/>
                </a:solidFill>
              </a:rPr>
              <a:t>"click" ,</a:t>
            </a:r>
            <a:r>
              <a:rPr lang="zh-CN" altLang="en-US" dirty="0" smtClean="0">
                <a:solidFill>
                  <a:srgbClr val="FF0000"/>
                </a:solidFill>
              </a:rPr>
              <a:t>而不是使用 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移除事件句柄跟添加事件句柄必须为同一个函数！！！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事件</a:t>
            </a:r>
            <a:r>
              <a:rPr lang="en-US" altLang="zh-CN"/>
              <a:t>-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457325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对用户操作做出反应：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7800" y="1975485"/>
            <a:ext cx="3763645" cy="405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当用户点击鼠标时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当网页已加载时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当图像已加载时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当鼠标移动到元素上时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当输入字段被改变时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当提交 HTML 表单时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当用户触发按键时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事件监听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EventListener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846588" y="1599256"/>
            <a:ext cx="11200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注意： 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 8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及更早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版本不支持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addEventListener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removeEventListener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方法。但是，对于这类浏览器版本可以使用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detachEvent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方法来移除事件句柄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0137" y="3145870"/>
            <a:ext cx="7927596" cy="20116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element.attachEvent</a:t>
            </a:r>
            <a:r>
              <a:rPr lang="en-US" altLang="zh-CN" dirty="0" smtClean="0"/>
              <a:t>(event, function);</a:t>
            </a:r>
            <a:br>
              <a:rPr lang="en-US" altLang="zh-CN" dirty="0" smtClean="0"/>
            </a:br>
            <a:r>
              <a:rPr lang="en-US" altLang="zh-CN" dirty="0" err="1" smtClean="0"/>
              <a:t>element.detachEvent</a:t>
            </a:r>
            <a:r>
              <a:rPr lang="en-US" altLang="zh-CN" dirty="0" smtClean="0"/>
              <a:t>(event, function);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使用 </a:t>
            </a:r>
            <a:r>
              <a:rPr lang="en-US" altLang="zh-CN" dirty="0" smtClean="0">
                <a:solidFill>
                  <a:srgbClr val="FF0000"/>
                </a:solidFill>
              </a:rPr>
              <a:t>"on" </a:t>
            </a:r>
            <a:r>
              <a:rPr lang="zh-CN" altLang="en-US" dirty="0" smtClean="0">
                <a:solidFill>
                  <a:srgbClr val="FF0000"/>
                </a:solidFill>
              </a:rPr>
              <a:t>前缀。 例如，使用 </a:t>
            </a:r>
            <a:r>
              <a:rPr lang="en-US" altLang="zh-CN" dirty="0" smtClean="0">
                <a:solidFill>
                  <a:srgbClr val="FF0000"/>
                </a:solidFill>
              </a:rPr>
              <a:t>"onclick" ,</a:t>
            </a:r>
            <a:r>
              <a:rPr lang="zh-CN" altLang="en-US" dirty="0" smtClean="0">
                <a:solidFill>
                  <a:srgbClr val="FF0000"/>
                </a:solidFill>
              </a:rPr>
              <a:t>而不是使用 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 err="1" smtClean="0">
                <a:solidFill>
                  <a:srgbClr val="FF0000"/>
                </a:solidFill>
              </a:rPr>
              <a:t>click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移除事件句柄跟添加事件句柄必须为同一个函数！！！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事件监听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EventListener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846588" y="1599256"/>
            <a:ext cx="1120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跨浏览器解决方案：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0471" y="2144783"/>
            <a:ext cx="7927596" cy="44805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/>
              <a:t>function addEvent(obj,eve,fun){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if(obj.addEventListener){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obj.addEventListener(eve,fun);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}else if(obj.attachEvent){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eve="on"+eve;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obj.attachEvent(eve,fun);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事件</a:t>
            </a:r>
            <a:r>
              <a:rPr lang="en-US" altLang="zh-CN"/>
              <a:t>-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350645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方法一：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7565" y="2003425"/>
            <a:ext cx="794448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&lt;h1 </a:t>
            </a:r>
            <a:r>
              <a:rPr sz="2000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onclick</a:t>
            </a:r>
            <a:r>
              <a:rPr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="</a:t>
            </a:r>
            <a:r>
              <a:rPr sz="2000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this.innerHTML</a:t>
            </a:r>
            <a:r>
              <a:rPr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='</a:t>
            </a:r>
            <a:r>
              <a:rPr sz="2000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</a:t>
            </a:r>
            <a:r>
              <a:rPr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!'"&gt;</a:t>
            </a:r>
            <a:r>
              <a:rPr sz="2000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请点击该文本</a:t>
            </a:r>
            <a:r>
              <a:rPr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&lt;/h1&gt;</a:t>
            </a:r>
            <a:endParaRPr sz="2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1855" y="2704465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方法二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（从事件处理器调用一个函数）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77255" y="2592070"/>
            <a:ext cx="5815330" cy="3931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&lt;!DOCTYPE html&gt;</a:t>
            </a:r>
            <a:endParaRPr lang="zh-CN" altLang="en-US" dirty="0"/>
          </a:p>
          <a:p>
            <a:r>
              <a:rPr lang="zh-CN" altLang="en-US" dirty="0"/>
              <a:t>&lt;html&gt;</a:t>
            </a:r>
            <a:endParaRPr lang="zh-CN" altLang="en-US" dirty="0"/>
          </a:p>
          <a:p>
            <a:r>
              <a:rPr lang="zh-CN" altLang="en-US" dirty="0"/>
              <a:t>&lt;head&gt;</a:t>
            </a:r>
            <a:endParaRPr lang="zh-CN" altLang="en-US" dirty="0"/>
          </a:p>
          <a:p>
            <a:r>
              <a:rPr lang="zh-CN" altLang="en-US" dirty="0"/>
              <a:t>&lt;script&gt;</a:t>
            </a:r>
            <a:endParaRPr lang="zh-CN" altLang="en-US" dirty="0"/>
          </a:p>
          <a:p>
            <a:r>
              <a:rPr lang="zh-CN" altLang="en-US" dirty="0"/>
              <a:t>function changetext(</a:t>
            </a:r>
            <a:r>
              <a:rPr lang="en-US" altLang="zh-CN" dirty="0" err="1"/>
              <a:t>ele</a:t>
            </a:r>
            <a:r>
              <a:rPr lang="zh-CN" altLang="en-US" dirty="0"/>
              <a:t>)</a:t>
            </a:r>
            <a:endParaRPr lang="zh-CN" altLang="en-US" dirty="0"/>
          </a:p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en-US" altLang="zh-CN" dirty="0" err="1"/>
              <a:t>ele</a:t>
            </a:r>
            <a:r>
              <a:rPr lang="zh-CN" altLang="en-US" dirty="0"/>
              <a:t>.innerHTML="谢谢!";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&lt;/script&gt;</a:t>
            </a:r>
            <a:endParaRPr lang="zh-CN" altLang="en-US" dirty="0"/>
          </a:p>
          <a:p>
            <a:r>
              <a:rPr lang="zh-CN" altLang="en-US" dirty="0"/>
              <a:t>&lt;/head&gt;</a:t>
            </a:r>
            <a:endParaRPr lang="zh-CN" altLang="en-US" dirty="0"/>
          </a:p>
          <a:p>
            <a:r>
              <a:rPr lang="zh-CN" altLang="en-US" dirty="0"/>
              <a:t>&lt;body&gt;</a:t>
            </a:r>
            <a:endParaRPr lang="zh-CN" altLang="en-US" dirty="0"/>
          </a:p>
          <a:p>
            <a:r>
              <a:rPr lang="zh-CN" altLang="en-US" dirty="0"/>
              <a:t>&lt;h1 onclick="changetext(this)"&gt;请点击该文本&lt;/h1&gt;</a:t>
            </a:r>
            <a:endParaRPr lang="zh-CN" altLang="en-US" dirty="0"/>
          </a:p>
          <a:p>
            <a:r>
              <a:rPr lang="zh-CN" altLang="en-US" dirty="0"/>
              <a:t>&lt;/body&gt;</a:t>
            </a:r>
            <a:endParaRPr lang="zh-CN" altLang="en-US" dirty="0"/>
          </a:p>
          <a:p>
            <a:r>
              <a:rPr lang="zh-CN" altLang="en-US" dirty="0"/>
              <a:t>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鼠标事件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17370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方法三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（使用 HTML DOM 来分配事件）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7565" y="2470150"/>
            <a:ext cx="794448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document.getElementById(ele).onclick=function(){</a:t>
            </a:r>
            <a:endParaRPr lang="en-US" sz="2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“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代码块</a:t>
            </a:r>
            <a:r>
              <a:rPr 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US" sz="2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US" sz="2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54555" y="3997325"/>
            <a:ext cx="7944485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function fun1(){</a:t>
            </a:r>
            <a:endParaRPr lang="en-US" sz="2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“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代码块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”</a:t>
            </a:r>
            <a:endParaRPr lang="en-US" sz="2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}</a:t>
            </a:r>
            <a:endParaRPr lang="en-US" sz="2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sz="2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onclick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=function(){fun1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}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en-US" sz="2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窗口事件属性（</a:t>
            </a:r>
            <a:r>
              <a:rPr lang="en-US" altLang="zh-CN" b="1" dirty="0" smtClean="0"/>
              <a:t>Window Event Attributes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29099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onload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当文档加载后运行脚本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56376" y="3110674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onresize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当调整窗口大小后运行脚本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857774" y="3984528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onscroll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 当滚动元素的滚动条后运行脚本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表单事件</a:t>
            </a:r>
            <a:r>
              <a:rPr lang="en-US" altLang="zh-CN" b="1" dirty="0" smtClean="0"/>
              <a:t>(Form Events)</a:t>
            </a: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44974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onfocus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当元素获取焦点时运行脚本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56376" y="3110674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onblur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当元素失去焦点时运行脚本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857774" y="3984528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onsubmit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当提交表单时运行脚本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839598" y="1600654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表单事件在</a:t>
            </a:r>
            <a:r>
              <a:rPr lang="en-US" altLang="zh-CN" sz="2000" dirty="0" smtClean="0">
                <a:solidFill>
                  <a:schemeClr val="accent2"/>
                </a:solidFill>
              </a:rPr>
              <a:t>HTML</a:t>
            </a:r>
            <a:r>
              <a:rPr lang="zh-CN" altLang="en-US" sz="2000" dirty="0" smtClean="0">
                <a:solidFill>
                  <a:schemeClr val="accent2"/>
                </a:solidFill>
              </a:rPr>
              <a:t>表单中触发 </a:t>
            </a:r>
            <a:r>
              <a:rPr lang="en-US" altLang="zh-CN" sz="2000" dirty="0" smtClean="0">
                <a:solidFill>
                  <a:schemeClr val="accent2"/>
                </a:solidFill>
              </a:rPr>
              <a:t>: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75950" y="4808048"/>
            <a:ext cx="1070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onchange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2800" dirty="0" smtClean="0"/>
              <a:t>当元素内容改变时运行脚本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表单事件</a:t>
            </a:r>
            <a:r>
              <a:rPr lang="en-US" altLang="zh-CN" b="1" dirty="0" smtClean="0"/>
              <a:t>(Form Events)</a:t>
            </a:r>
            <a:endParaRPr lang="en-US" altLang="zh-CN" b="1" dirty="0"/>
          </a:p>
        </p:txBody>
      </p:sp>
      <p:sp>
        <p:nvSpPr>
          <p:cNvPr id="9" name="文本框 3"/>
          <p:cNvSpPr txBox="1"/>
          <p:nvPr/>
        </p:nvSpPr>
        <p:spPr>
          <a:xfrm>
            <a:off x="824218" y="2390619"/>
            <a:ext cx="10704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给标签添加</a:t>
            </a:r>
            <a:r>
              <a:rPr lang="en-US" altLang="zh-CN" sz="24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tabindex</a:t>
            </a:r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=“”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839598" y="1600654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表单事件适用于所有</a:t>
            </a:r>
            <a:r>
              <a:rPr lang="en-US" altLang="zh-CN" sz="2000" dirty="0" smtClean="0">
                <a:solidFill>
                  <a:schemeClr val="accent2"/>
                </a:solidFill>
              </a:rPr>
              <a:t>HTML</a:t>
            </a:r>
            <a:r>
              <a:rPr lang="zh-CN" altLang="en-US" sz="2000" dirty="0" smtClean="0">
                <a:solidFill>
                  <a:schemeClr val="accent2"/>
                </a:solidFill>
              </a:rPr>
              <a:t>元素</a:t>
            </a:r>
            <a:r>
              <a:rPr lang="en-US" altLang="zh-CN" sz="2000" dirty="0" smtClean="0">
                <a:solidFill>
                  <a:schemeClr val="accent2"/>
                </a:solidFill>
              </a:rPr>
              <a:t>: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909506" y="3289640"/>
            <a:ext cx="10704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例：</a:t>
            </a:r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&lt;div </a:t>
            </a:r>
            <a:r>
              <a:rPr lang="en-US" altLang="zh-CN" sz="24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tabindex</a:t>
            </a:r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=“0”&gt;&lt;/div&gt;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927682" y="4238994"/>
            <a:ext cx="5800289" cy="8229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outline:0;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去除线框；</a:t>
            </a:r>
            <a:endParaRPr lang="en-US" altLang="zh-CN" sz="2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Ie6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：给元素添加</a:t>
            </a:r>
            <a:r>
              <a:rPr lang="en-US" altLang="zh-CN" sz="2400" dirty="0" err="1" smtClean="0"/>
              <a:t>hidefocus</a:t>
            </a:r>
            <a:r>
              <a:rPr lang="en-US" altLang="zh-CN" sz="2400" dirty="0" smtClean="0"/>
              <a:t>="true"</a:t>
            </a:r>
            <a:r>
              <a:rPr lang="zh-CN" altLang="zh-CN" sz="2400" dirty="0" smtClean="0">
                <a:solidFill>
                  <a:schemeClr val="accent1"/>
                </a:solidFill>
              </a:rPr>
              <a:t>属性</a:t>
            </a:r>
            <a:endParaRPr lang="zh-CN" altLang="zh-CN" sz="2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</a:t>
            </a:r>
            <a:r>
              <a:rPr lang="zh-CN" altLang="zh-CN" b="1" dirty="0" err="1" smtClean="0"/>
              <a:t>对象</a:t>
            </a:r>
            <a:endParaRPr lang="zh-CN" altLang="zh-CN" b="1" dirty="0" err="1" smtClean="0"/>
          </a:p>
        </p:txBody>
      </p:sp>
      <p:sp>
        <p:nvSpPr>
          <p:cNvPr id="7" name="文本框 3"/>
          <p:cNvSpPr txBox="1"/>
          <p:nvPr/>
        </p:nvSpPr>
        <p:spPr>
          <a:xfrm>
            <a:off x="839598" y="1600654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event</a:t>
            </a:r>
            <a:r>
              <a:rPr lang="zh-CN" altLang="en-US" sz="2000" dirty="0" smtClean="0">
                <a:solidFill>
                  <a:schemeClr val="accent1"/>
                </a:solidFill>
              </a:rPr>
              <a:t>代表事件的状态，例如触发</a:t>
            </a:r>
            <a:r>
              <a:rPr lang="en-US" altLang="zh-CN" sz="2000" dirty="0" smtClean="0">
                <a:solidFill>
                  <a:schemeClr val="accent1"/>
                </a:solidFill>
              </a:rPr>
              <a:t>event</a:t>
            </a:r>
            <a:r>
              <a:rPr lang="zh-CN" altLang="en-US" sz="2000" dirty="0" smtClean="0">
                <a:solidFill>
                  <a:schemeClr val="accent1"/>
                </a:solidFill>
              </a:rPr>
              <a:t>对象的元素、鼠标的位置及状态、按下的键等等。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59172" y="3037971"/>
            <a:ext cx="10704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兼容处理：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box.onclick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=function(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){</a:t>
            </a:r>
            <a:endParaRPr lang="en-US" altLang="zh-CN" sz="2800" dirty="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ev||window.event</a:t>
            </a:r>
            <a:endParaRPr lang="en-US" altLang="zh-CN" sz="2800" dirty="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}</a:t>
            </a:r>
            <a:b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866163" y="2147337"/>
            <a:ext cx="107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event</a:t>
            </a:r>
            <a:r>
              <a:rPr lang="zh-CN" altLang="en-US" sz="2000" dirty="0" smtClean="0">
                <a:solidFill>
                  <a:schemeClr val="accent1"/>
                </a:solidFill>
              </a:rPr>
              <a:t>对象只在事件发生的过程中才有效。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</a:t>
            </a:r>
            <a:r>
              <a:rPr lang="zh-CN" altLang="en-US" b="1" dirty="0" err="1" smtClean="0"/>
              <a:t>对象</a:t>
            </a:r>
            <a:endParaRPr lang="zh-CN" altLang="en-US" b="1" dirty="0" err="1" smtClean="0"/>
          </a:p>
        </p:txBody>
      </p:sp>
      <p:sp>
        <p:nvSpPr>
          <p:cNvPr id="7" name="文本框 3"/>
          <p:cNvSpPr txBox="1"/>
          <p:nvPr/>
        </p:nvSpPr>
        <p:spPr>
          <a:xfrm>
            <a:off x="839598" y="1440634"/>
            <a:ext cx="107048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二</a:t>
            </a:r>
            <a:r>
              <a:rPr lang="en-US" altLang="zh-CN" sz="2000" dirty="0" smtClean="0">
                <a:solidFill>
                  <a:schemeClr val="accent1"/>
                </a:solidFill>
              </a:rPr>
              <a:t>.</a:t>
            </a:r>
            <a:r>
              <a:rPr lang="zh-CN" altLang="en-US" sz="2000" dirty="0" smtClean="0">
                <a:solidFill>
                  <a:schemeClr val="accent1"/>
                </a:solidFill>
              </a:rPr>
              <a:t>事件委托：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017170" y="1987903"/>
            <a:ext cx="1070483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sz="20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什么是事件委托：通俗的讲，事件就是onclick，onmouseover，onmouseout，等就是事件，委托呢，就是让别人来做，这个事件本来是加在某些元素上的，然而你却加到别人身上来做，完成这个事件</a:t>
            </a:r>
            <a:endParaRPr sz="2000" dirty="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2355" y="3190240"/>
            <a:ext cx="10704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原理：利用冒泡的原理，把事件加到父级上，触发执行效果。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2675" y="3797300"/>
            <a:ext cx="10704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优点：提高性能。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1420" y="4470400"/>
            <a:ext cx="10106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target</a:t>
            </a:r>
            <a:r>
              <a:rPr lang="zh-CN" altLang="en-US" dirty="0"/>
              <a:t> 事件属性可返回事件的目标节点（触发该事件的节点）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Firefox/Chrome/Opera/Safari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1740" y="4970780"/>
            <a:ext cx="10106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srcElement</a:t>
            </a:r>
            <a:r>
              <a:rPr lang="zh-CN" altLang="en-US" dirty="0"/>
              <a:t> 事件属性可返回事件的目标节点（触发该事件的节点）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ie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4094</Words>
  <Application>WPS 演示</Application>
  <PresentationFormat>自定义</PresentationFormat>
  <Paragraphs>298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DOM事件-简介</vt:lpstr>
      <vt:lpstr>DOM事件-使用方法</vt:lpstr>
      <vt:lpstr>DOM事件-鼠标事件</vt:lpstr>
      <vt:lpstr>窗口事件属性（Window Event Attributes）</vt:lpstr>
      <vt:lpstr>表单事件(Form Events)</vt:lpstr>
      <vt:lpstr>表单事件(Form Events)</vt:lpstr>
      <vt:lpstr>event对象</vt:lpstr>
      <vt:lpstr>event对象</vt:lpstr>
      <vt:lpstr>event对象</vt:lpstr>
      <vt:lpstr>event对象</vt:lpstr>
      <vt:lpstr>event对象</vt:lpstr>
      <vt:lpstr>event对象</vt:lpstr>
      <vt:lpstr>event对象</vt:lpstr>
      <vt:lpstr>键盘事件(Keyboard Events)</vt:lpstr>
      <vt:lpstr>键盘事件(Keyboard Events)</vt:lpstr>
      <vt:lpstr>键盘事件(Keyboard Events)</vt:lpstr>
      <vt:lpstr>事件监听(EventListener)</vt:lpstr>
      <vt:lpstr>事件监听(EventListener)</vt:lpstr>
      <vt:lpstr>事件监听(EventListener)</vt:lpstr>
      <vt:lpstr>事件监听(EventListener)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123</cp:revision>
  <dcterms:created xsi:type="dcterms:W3CDTF">2016-07-25T12:06:00Z</dcterms:created>
  <dcterms:modified xsi:type="dcterms:W3CDTF">2019-01-14T03:57:51Z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