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76" r:id="rId4"/>
    <p:sldId id="278" r:id="rId5"/>
    <p:sldId id="286" r:id="rId6"/>
    <p:sldId id="287" r:id="rId7"/>
    <p:sldId id="279" r:id="rId8"/>
    <p:sldId id="280" r:id="rId9"/>
    <p:sldId id="281" r:id="rId10"/>
    <p:sldId id="282" r:id="rId11"/>
    <p:sldId id="283" r:id="rId12"/>
    <p:sldId id="273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>
        <p:guide orient="horz" pos="2178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55964" y="259380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altLang="zh-CN" dirty="0"/>
              <a:t>Js</a:t>
            </a:r>
            <a:r>
              <a:rPr lang="zh-CN" altLang="en-US" dirty="0">
                <a:ea typeface="宋体" panose="02010600030101010101" pitchFamily="2" charset="-122"/>
              </a:rPr>
              <a:t>入门到精通</a:t>
            </a:r>
            <a:r>
              <a:rPr lang="en-US" altLang="zh-CN" dirty="0" smtClean="0">
                <a:ea typeface="宋体" panose="02010600030101010101" pitchFamily="2" charset="-122"/>
              </a:rPr>
              <a:t>-BOM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CarreryYan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浏览器对象模型 </a:t>
            </a:r>
            <a:r>
              <a:rPr lang="en-US" altLang="zh-CN" dirty="0" smtClean="0"/>
              <a:t>(BOM) -history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3609" y="1377666"/>
            <a:ext cx="8646067" cy="535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history</a:t>
            </a:r>
            <a:r>
              <a:rPr lang="zh-CN" altLang="en-US" dirty="0" smtClean="0"/>
              <a:t>对象，用来保存浏览器历史记录信息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7739" y="2390865"/>
            <a:ext cx="9362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常用属性：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back()</a:t>
            </a:r>
            <a:r>
              <a:rPr lang="zh-CN" altLang="en-US" b="1" dirty="0" smtClean="0">
                <a:solidFill>
                  <a:schemeClr val="accent1"/>
                </a:solidFill>
              </a:rPr>
              <a:t>加载 </a:t>
            </a:r>
            <a:r>
              <a:rPr lang="en-US" altLang="zh-CN" b="1" dirty="0" smtClean="0">
                <a:solidFill>
                  <a:schemeClr val="accent1"/>
                </a:solidFill>
              </a:rPr>
              <a:t>history </a:t>
            </a:r>
            <a:r>
              <a:rPr lang="zh-CN" altLang="en-US" b="1" dirty="0" smtClean="0">
                <a:solidFill>
                  <a:schemeClr val="accent1"/>
                </a:solidFill>
              </a:rPr>
              <a:t>列表中的前一个 </a:t>
            </a:r>
            <a:r>
              <a:rPr lang="en-US" altLang="zh-CN" b="1" dirty="0" smtClean="0">
                <a:solidFill>
                  <a:schemeClr val="accent1"/>
                </a:solidFill>
              </a:rPr>
              <a:t>URL</a:t>
            </a:r>
            <a:r>
              <a:rPr lang="zh-CN" altLang="en-US" b="1" dirty="0" smtClean="0">
                <a:solidFill>
                  <a:schemeClr val="accent1"/>
                </a:solidFill>
              </a:rPr>
              <a:t>。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zh-CN" altLang="en-US" b="1" dirty="0" smtClean="0">
              <a:solidFill>
                <a:schemeClr val="accent1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forward()</a:t>
            </a:r>
            <a:r>
              <a:rPr lang="zh-CN" altLang="en-US" b="1" dirty="0" smtClean="0">
                <a:solidFill>
                  <a:schemeClr val="accent1"/>
                </a:solidFill>
              </a:rPr>
              <a:t>加载 </a:t>
            </a:r>
            <a:r>
              <a:rPr lang="en-US" altLang="zh-CN" b="1" dirty="0" smtClean="0">
                <a:solidFill>
                  <a:schemeClr val="accent1"/>
                </a:solidFill>
              </a:rPr>
              <a:t>history </a:t>
            </a:r>
            <a:r>
              <a:rPr lang="zh-CN" altLang="en-US" b="1" dirty="0" smtClean="0">
                <a:solidFill>
                  <a:schemeClr val="accent1"/>
                </a:solidFill>
              </a:rPr>
              <a:t>列表中的下一个 </a:t>
            </a:r>
            <a:r>
              <a:rPr lang="en-US" altLang="zh-CN" b="1" dirty="0" smtClean="0">
                <a:solidFill>
                  <a:schemeClr val="accent1"/>
                </a:solidFill>
              </a:rPr>
              <a:t>URL</a:t>
            </a:r>
            <a:r>
              <a:rPr lang="zh-CN" altLang="en-US" b="1" dirty="0" smtClean="0">
                <a:solidFill>
                  <a:schemeClr val="accent1"/>
                </a:solidFill>
              </a:rPr>
              <a:t>。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zh-CN" altLang="en-US" b="1" dirty="0" smtClean="0">
              <a:solidFill>
                <a:schemeClr val="accent1"/>
              </a:solidFill>
            </a:endParaRPr>
          </a:p>
          <a:p>
            <a:r>
              <a:rPr lang="en-US" altLang="zh-CN" b="1" dirty="0" smtClean="0">
                <a:solidFill>
                  <a:schemeClr val="accent1"/>
                </a:solidFill>
              </a:rPr>
              <a:t>go()</a:t>
            </a:r>
            <a:r>
              <a:rPr lang="zh-CN" altLang="en-US" b="1" dirty="0" smtClean="0">
                <a:solidFill>
                  <a:schemeClr val="accent1"/>
                </a:solidFill>
              </a:rPr>
              <a:t>加载 </a:t>
            </a:r>
            <a:r>
              <a:rPr lang="en-US" altLang="zh-CN" b="1" dirty="0" smtClean="0">
                <a:solidFill>
                  <a:schemeClr val="accent1"/>
                </a:solidFill>
              </a:rPr>
              <a:t>history </a:t>
            </a:r>
            <a:r>
              <a:rPr lang="zh-CN" altLang="en-US" b="1" dirty="0" smtClean="0">
                <a:solidFill>
                  <a:schemeClr val="accent1"/>
                </a:solidFill>
              </a:rPr>
              <a:t>列表中的某个具体页面。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zh-CN" altLang="en-US" b="1" dirty="0" smtClean="0">
              <a:solidFill>
                <a:schemeClr val="accent1"/>
              </a:solidFill>
            </a:endParaRPr>
          </a:p>
          <a:p>
            <a:r>
              <a:rPr lang="zh-CN" altLang="en-US" b="1" dirty="0" smtClean="0">
                <a:solidFill>
                  <a:schemeClr val="accent1"/>
                </a:solidFill>
              </a:rPr>
              <a:t>如常见的返回上一页：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history.go</a:t>
            </a:r>
            <a:r>
              <a:rPr lang="en-US" altLang="zh-CN" b="1" dirty="0" smtClean="0">
                <a:solidFill>
                  <a:schemeClr val="accent1"/>
                </a:solidFill>
              </a:rPr>
              <a:t>(-1)</a:t>
            </a:r>
            <a:r>
              <a:rPr lang="zh-CN" altLang="en-US" b="1" dirty="0" smtClean="0">
                <a:solidFill>
                  <a:schemeClr val="accent1"/>
                </a:solidFill>
              </a:rPr>
              <a:t>和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history.back</a:t>
            </a:r>
            <a:r>
              <a:rPr lang="en-US" altLang="zh-CN" b="1" dirty="0" smtClean="0">
                <a:solidFill>
                  <a:schemeClr val="accent1"/>
                </a:solidFill>
              </a:rPr>
              <a:t>()</a:t>
            </a:r>
          </a:p>
          <a:p>
            <a:pPr marL="342900" indent="-342900"/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浏览器对象模型 </a:t>
            </a:r>
            <a:r>
              <a:rPr lang="en-US" altLang="zh-CN" dirty="0" smtClean="0"/>
              <a:t>(BOM)</a:t>
            </a:r>
            <a:r>
              <a:rPr lang="en-US" altLang="zh-CN" smtClean="0"/>
              <a:t> -location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8442" y="1486723"/>
            <a:ext cx="9132630" cy="45113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Location </a:t>
            </a:r>
            <a:r>
              <a:rPr lang="zh-CN" altLang="en-US" dirty="0" smtClean="0"/>
              <a:t>对象是 </a:t>
            </a:r>
            <a:r>
              <a:rPr lang="en-US" altLang="zh-CN" dirty="0" smtClean="0"/>
              <a:t>Window </a:t>
            </a:r>
            <a:r>
              <a:rPr lang="zh-CN" altLang="en-US" dirty="0" smtClean="0"/>
              <a:t>对象的一个部分，可通过 </a:t>
            </a:r>
            <a:r>
              <a:rPr lang="en-US" altLang="zh-CN" dirty="0" err="1" smtClean="0"/>
              <a:t>window.location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属性来访问。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7739" y="2785147"/>
            <a:ext cx="9362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常用属性：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href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r>
              <a:rPr lang="zh-CN" altLang="en-US" dirty="0" smtClean="0">
                <a:solidFill>
                  <a:srgbClr val="C00000"/>
                </a:solidFill>
              </a:rPr>
              <a:t>设置或返回完整的 </a:t>
            </a:r>
            <a:r>
              <a:rPr lang="en-US" altLang="zh-CN" dirty="0" smtClean="0">
                <a:solidFill>
                  <a:srgbClr val="C00000"/>
                </a:solidFill>
              </a:rPr>
              <a:t>URL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pathname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r>
              <a:rPr lang="zh-CN" altLang="en-US" dirty="0" smtClean="0">
                <a:solidFill>
                  <a:srgbClr val="C00000"/>
                </a:solidFill>
              </a:rPr>
              <a:t>设置或返回当前 </a:t>
            </a:r>
            <a:r>
              <a:rPr lang="en-US" altLang="zh-CN" dirty="0" smtClean="0">
                <a:solidFill>
                  <a:srgbClr val="C00000"/>
                </a:solidFill>
              </a:rPr>
              <a:t>URL </a:t>
            </a:r>
            <a:r>
              <a:rPr lang="zh-CN" altLang="en-US" dirty="0" smtClean="0">
                <a:solidFill>
                  <a:srgbClr val="C00000"/>
                </a:solidFill>
              </a:rPr>
              <a:t>的路径部分</a:t>
            </a:r>
          </a:p>
          <a:p>
            <a:pPr marL="342900" indent="-342900"/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浏览器对象模型 </a:t>
            </a:r>
            <a:r>
              <a:rPr lang="en-US" altLang="zh-CN" dirty="0" smtClean="0"/>
              <a:t>(BOM) 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5279" y="1872616"/>
            <a:ext cx="8646067" cy="32195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浏览器对象模型 </a:t>
            </a:r>
            <a:r>
              <a:rPr lang="en-US" altLang="zh-CN" dirty="0" smtClean="0"/>
              <a:t>(BOM) </a:t>
            </a:r>
            <a:r>
              <a:rPr lang="zh-CN" altLang="en-US" dirty="0" smtClean="0"/>
              <a:t>使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有能力与浏览器</a:t>
            </a:r>
            <a:r>
              <a:rPr lang="en-US" altLang="zh-CN" dirty="0" smtClean="0"/>
              <a:t>"</a:t>
            </a:r>
            <a:r>
              <a:rPr lang="zh-CN" altLang="en-US" dirty="0" smtClean="0"/>
              <a:t>对话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910" y="2969704"/>
            <a:ext cx="8237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例如：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1.</a:t>
            </a:r>
            <a:r>
              <a:rPr lang="zh-CN" altLang="en-US" dirty="0" smtClean="0">
                <a:solidFill>
                  <a:schemeClr val="accent1"/>
                </a:solidFill>
              </a:rPr>
              <a:t>调整浏览器大小的</a:t>
            </a:r>
            <a:r>
              <a:rPr lang="en-US" altLang="zh-CN" dirty="0" smtClean="0">
                <a:solidFill>
                  <a:schemeClr val="accent1"/>
                </a:solidFill>
              </a:rPr>
              <a:t>window</a:t>
            </a:r>
            <a:r>
              <a:rPr lang="zh-CN" altLang="en-US" dirty="0" smtClean="0">
                <a:solidFill>
                  <a:schemeClr val="accent1"/>
                </a:solidFill>
              </a:rPr>
              <a:t>对象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2.</a:t>
            </a:r>
            <a:r>
              <a:rPr lang="zh-CN" altLang="en-US" dirty="0" smtClean="0">
                <a:solidFill>
                  <a:schemeClr val="accent1"/>
                </a:solidFill>
              </a:rPr>
              <a:t>可以用于导航的</a:t>
            </a:r>
            <a:r>
              <a:rPr lang="en-US" altLang="zh-CN" dirty="0" smtClean="0">
                <a:solidFill>
                  <a:schemeClr val="accent1"/>
                </a:solidFill>
              </a:rPr>
              <a:t>location</a:t>
            </a:r>
            <a:r>
              <a:rPr lang="zh-CN" altLang="en-US" dirty="0" smtClean="0">
                <a:solidFill>
                  <a:schemeClr val="accent1"/>
                </a:solidFill>
              </a:rPr>
              <a:t>对象与</a:t>
            </a:r>
            <a:r>
              <a:rPr lang="en-US" altLang="zh-CN" dirty="0" smtClean="0">
                <a:solidFill>
                  <a:schemeClr val="accent1"/>
                </a:solidFill>
              </a:rPr>
              <a:t>history</a:t>
            </a:r>
            <a:r>
              <a:rPr lang="zh-CN" altLang="en-US" dirty="0" smtClean="0">
                <a:solidFill>
                  <a:schemeClr val="accent1"/>
                </a:solidFill>
              </a:rPr>
              <a:t>对象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3.</a:t>
            </a:r>
            <a:r>
              <a:rPr lang="zh-CN" altLang="en-US" dirty="0" smtClean="0">
                <a:solidFill>
                  <a:schemeClr val="accent1"/>
                </a:solidFill>
              </a:rPr>
              <a:t>获取浏览器，操作系统与用户屏幕信息的</a:t>
            </a:r>
            <a:r>
              <a:rPr lang="en-US" altLang="zh-CN" dirty="0" smtClean="0">
                <a:solidFill>
                  <a:schemeClr val="accent1"/>
                </a:solidFill>
              </a:rPr>
              <a:t>navigator</a:t>
            </a:r>
            <a:r>
              <a:rPr lang="zh-CN" altLang="en-US" dirty="0" smtClean="0">
                <a:solidFill>
                  <a:schemeClr val="accent1"/>
                </a:solidFill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</a:rPr>
              <a:t>screen</a:t>
            </a:r>
            <a:r>
              <a:rPr lang="zh-CN" altLang="en-US" dirty="0" smtClean="0">
                <a:solidFill>
                  <a:schemeClr val="accent1"/>
                </a:solidFill>
              </a:rPr>
              <a:t>对象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4.</a:t>
            </a:r>
            <a:r>
              <a:rPr lang="zh-CN" altLang="en-US" dirty="0" smtClean="0">
                <a:solidFill>
                  <a:schemeClr val="accent1"/>
                </a:solidFill>
              </a:rPr>
              <a:t>用</a:t>
            </a:r>
            <a:r>
              <a:rPr lang="en-US" altLang="zh-CN" dirty="0" smtClean="0">
                <a:solidFill>
                  <a:schemeClr val="accent1"/>
                </a:solidFill>
              </a:rPr>
              <a:t>document</a:t>
            </a:r>
            <a:r>
              <a:rPr lang="zh-CN" altLang="en-US" dirty="0" smtClean="0">
                <a:solidFill>
                  <a:schemeClr val="accent1"/>
                </a:solidFill>
              </a:rPr>
              <a:t>作为访问</a:t>
            </a:r>
            <a:r>
              <a:rPr lang="en-US" altLang="zh-CN" dirty="0" smtClean="0">
                <a:solidFill>
                  <a:schemeClr val="accent1"/>
                </a:solidFill>
              </a:rPr>
              <a:t>HTML</a:t>
            </a:r>
            <a:r>
              <a:rPr lang="zh-CN" altLang="en-US" dirty="0" smtClean="0">
                <a:solidFill>
                  <a:schemeClr val="accent1"/>
                </a:solidFill>
              </a:rPr>
              <a:t>文档的入口等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浏览器对象模型 </a:t>
            </a:r>
            <a:r>
              <a:rPr lang="en-US" altLang="zh-CN" dirty="0" smtClean="0"/>
              <a:t>(BOM) -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1026" name="Picture 2" descr="C:\Users\Administrator\Desktop\browser_objec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0721" y="1752790"/>
            <a:ext cx="6315075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浏览器对象模型 </a:t>
            </a:r>
            <a:r>
              <a:rPr lang="en-US" altLang="zh-CN" dirty="0" smtClean="0"/>
              <a:t>(BOM) -window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3609" y="1377666"/>
            <a:ext cx="8646067" cy="535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Window </a:t>
            </a:r>
            <a:r>
              <a:rPr lang="zh-CN" altLang="en-US" dirty="0" smtClean="0"/>
              <a:t>对象表示一个浏览器窗口或一个框架。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517" y="2306972"/>
            <a:ext cx="9362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常用方法：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1.</a:t>
            </a:r>
            <a:r>
              <a:rPr lang="zh-CN" altLang="en-US" dirty="0" smtClean="0">
                <a:solidFill>
                  <a:schemeClr val="accent1"/>
                </a:solidFill>
              </a:rPr>
              <a:t>窗口的打开：</a:t>
            </a:r>
            <a:r>
              <a:rPr lang="en-US" altLang="zh-CN" dirty="0" smtClean="0">
                <a:solidFill>
                  <a:schemeClr val="accent1"/>
                </a:solidFill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</a:rPr>
              <a:t>window.open</a:t>
            </a:r>
            <a:r>
              <a:rPr lang="en-US" altLang="zh-CN" b="1" dirty="0" smtClean="0">
                <a:solidFill>
                  <a:srgbClr val="C00000"/>
                </a:solidFill>
              </a:rPr>
              <a:t>(“</a:t>
            </a:r>
            <a:r>
              <a:rPr lang="en-US" altLang="zh-CN" b="1" dirty="0" err="1" smtClean="0">
                <a:solidFill>
                  <a:srgbClr val="C00000"/>
                </a:solidFill>
              </a:rPr>
              <a:t>test.html”,”name”,”width</a:t>
            </a:r>
            <a:r>
              <a:rPr lang="en-US" altLang="zh-CN" b="1" dirty="0" smtClean="0">
                <a:solidFill>
                  <a:srgbClr val="C00000"/>
                </a:solidFill>
              </a:rPr>
              <a:t>=100,height=100,top=50,left=50”);</a:t>
            </a: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2.</a:t>
            </a:r>
            <a:r>
              <a:rPr lang="zh-CN" altLang="en-US" dirty="0" smtClean="0">
                <a:solidFill>
                  <a:schemeClr val="accent1"/>
                </a:solidFill>
              </a:rPr>
              <a:t>关闭当前窗口：</a:t>
            </a:r>
            <a:r>
              <a:rPr lang="en-US" altLang="zh-CN" b="1" dirty="0" err="1" smtClean="0">
                <a:solidFill>
                  <a:srgbClr val="C00000"/>
                </a:solidFill>
              </a:rPr>
              <a:t>window.close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3.</a:t>
            </a:r>
            <a:r>
              <a:rPr lang="zh-CN" altLang="en-US" dirty="0" smtClean="0">
                <a:solidFill>
                  <a:schemeClr val="accent1"/>
                </a:solidFill>
              </a:rPr>
              <a:t>滚动当前窗口</a:t>
            </a:r>
            <a:r>
              <a:rPr lang="en-US" altLang="zh-CN" dirty="0" smtClean="0">
                <a:solidFill>
                  <a:schemeClr val="accent1"/>
                </a:solidFill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</a:rPr>
              <a:t>按照指定的像素值来滚动内容</a:t>
            </a:r>
            <a:r>
              <a:rPr lang="en-US" altLang="zh-CN" dirty="0" smtClean="0">
                <a:solidFill>
                  <a:schemeClr val="accent1"/>
                </a:solidFill>
              </a:rPr>
              <a:t>)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b="1" dirty="0" err="1" smtClean="0">
                <a:solidFill>
                  <a:srgbClr val="C00000"/>
                </a:solidFill>
              </a:rPr>
              <a:t>window.scrollBy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x,y</a:t>
            </a:r>
            <a:r>
              <a:rPr lang="en-US" altLang="zh-CN" b="1" dirty="0" smtClean="0">
                <a:solidFill>
                  <a:srgbClr val="C00000"/>
                </a:solidFill>
              </a:rPr>
              <a:t>);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4.</a:t>
            </a:r>
            <a:r>
              <a:rPr lang="zh-CN" altLang="en-US" dirty="0" smtClean="0">
                <a:solidFill>
                  <a:schemeClr val="accent1"/>
                </a:solidFill>
              </a:rPr>
              <a:t>滚动当前窗口</a:t>
            </a:r>
            <a:r>
              <a:rPr lang="en-US" altLang="zh-CN" dirty="0" smtClean="0">
                <a:solidFill>
                  <a:schemeClr val="accent1"/>
                </a:solidFill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</a:rPr>
              <a:t>把内容滚动到指定的坐标</a:t>
            </a:r>
            <a:r>
              <a:rPr lang="en-US" altLang="zh-CN" dirty="0" smtClean="0">
                <a:solidFill>
                  <a:schemeClr val="accent1"/>
                </a:solidFill>
              </a:rPr>
              <a:t>)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b="1" dirty="0" err="1" smtClean="0">
                <a:solidFill>
                  <a:srgbClr val="C00000"/>
                </a:solidFill>
              </a:rPr>
              <a:t>window.scrollTo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x,y</a:t>
            </a:r>
            <a:r>
              <a:rPr lang="en-US" altLang="zh-CN" b="1" dirty="0" smtClean="0">
                <a:solidFill>
                  <a:srgbClr val="C00000"/>
                </a:solidFill>
              </a:rPr>
              <a:t>);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浏览器对象模型 </a:t>
            </a:r>
            <a:r>
              <a:rPr lang="en-US" altLang="zh-CN" dirty="0" smtClean="0"/>
              <a:t>(BOM) -window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3609" y="1377666"/>
            <a:ext cx="8646067" cy="535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Window </a:t>
            </a:r>
            <a:r>
              <a:rPr lang="zh-CN" altLang="en-US" dirty="0" smtClean="0"/>
              <a:t>对象表示一个浏览器窗口或一个框架。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601" y="2094237"/>
            <a:ext cx="9362114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常用方法：</a:t>
            </a:r>
            <a:endParaRPr lang="zh-CN" altLang="zh-CN" b="1" dirty="0" smtClean="0">
              <a:solidFill>
                <a:srgbClr val="C00000"/>
              </a:solidFill>
            </a:endParaRPr>
          </a:p>
          <a:p>
            <a:endParaRPr lang="zh-CN" altLang="zh-CN" b="1" dirty="0" smtClean="0">
              <a:solidFill>
                <a:srgbClr val="C00000"/>
              </a:solidFill>
            </a:endParaRPr>
          </a:p>
          <a:p>
            <a:r>
              <a:rPr lang="zh-CN" altLang="zh-CN" b="1" dirty="0" smtClean="0">
                <a:solidFill>
                  <a:srgbClr val="C00000"/>
                </a:solidFill>
              </a:rPr>
              <a:t>对于Internet Explorer</a:t>
            </a:r>
            <a:r>
              <a:rPr lang="en-US" altLang="zh-CN" b="1" dirty="0" smtClean="0">
                <a:solidFill>
                  <a:srgbClr val="C00000"/>
                </a:solidFill>
              </a:rPr>
              <a:t>9+</a:t>
            </a:r>
            <a:r>
              <a:rPr lang="zh-CN" altLang="zh-CN" b="1" dirty="0" smtClean="0">
                <a:solidFill>
                  <a:srgbClr val="C00000"/>
                </a:solidFill>
              </a:rPr>
              <a:t>、Chrome、Firefox、Opera 以及 Safari：</a:t>
            </a:r>
          </a:p>
          <a:p>
            <a:endParaRPr lang="zh-CN" altLang="zh-CN" b="1" dirty="0" smtClean="0">
              <a:solidFill>
                <a:srgbClr val="C00000"/>
              </a:solidFill>
            </a:endParaRPr>
          </a:p>
          <a:p>
            <a:pPr lvl="2"/>
            <a:r>
              <a:rPr lang="zh-CN" altLang="zh-CN" b="1" dirty="0" smtClean="0">
                <a:solidFill>
                  <a:srgbClr val="C00000"/>
                </a:solidFill>
              </a:rPr>
              <a:t>window.innerHeight - 浏览器窗口的内部高度</a:t>
            </a:r>
          </a:p>
          <a:p>
            <a:pPr lvl="2"/>
            <a:r>
              <a:rPr lang="zh-CN" altLang="zh-CN" b="1" dirty="0" smtClean="0">
                <a:solidFill>
                  <a:srgbClr val="C00000"/>
                </a:solidFill>
              </a:rPr>
              <a:t>window.innerWidth - 浏览器窗口的内部宽度</a:t>
            </a:r>
          </a:p>
          <a:p>
            <a:pPr lvl="2"/>
            <a:endParaRPr lang="zh-CN" altLang="zh-CN" b="1" dirty="0" smtClean="0">
              <a:solidFill>
                <a:srgbClr val="C00000"/>
              </a:solidFill>
            </a:endParaRPr>
          </a:p>
          <a:p>
            <a:pPr lvl="2"/>
            <a:r>
              <a:rPr lang="zh-CN" altLang="zh-CN" b="1" dirty="0" smtClean="0">
                <a:solidFill>
                  <a:srgbClr val="C00000"/>
                </a:solidFill>
              </a:rPr>
              <a:t>对于 Internet Explorer 8、7、6、5：</a:t>
            </a:r>
          </a:p>
          <a:p>
            <a:pPr lvl="3"/>
            <a:r>
              <a:rPr lang="zh-CN" altLang="zh-CN" b="1" dirty="0" smtClean="0">
                <a:solidFill>
                  <a:srgbClr val="C00000"/>
                </a:solidFill>
              </a:rPr>
              <a:t>document.documentElement.clientHeight</a:t>
            </a:r>
          </a:p>
          <a:p>
            <a:pPr lvl="3"/>
            <a:r>
              <a:rPr lang="zh-CN" altLang="zh-CN" b="1" dirty="0" smtClean="0">
                <a:solidFill>
                  <a:srgbClr val="C00000"/>
                </a:solidFill>
              </a:rPr>
              <a:t>document.documentElement.clientWidth</a:t>
            </a:r>
          </a:p>
          <a:p>
            <a:pPr lvl="3"/>
            <a:r>
              <a:rPr lang="zh-CN" altLang="zh-CN" b="1" dirty="0" smtClean="0">
                <a:solidFill>
                  <a:srgbClr val="C00000"/>
                </a:solidFill>
              </a:rPr>
              <a:t>或者</a:t>
            </a:r>
          </a:p>
          <a:p>
            <a:pPr lvl="3"/>
            <a:r>
              <a:rPr lang="zh-CN" altLang="zh-CN" b="1" dirty="0" smtClean="0">
                <a:solidFill>
                  <a:srgbClr val="C00000"/>
                </a:solidFill>
              </a:rPr>
              <a:t>document.body.clientHeight</a:t>
            </a:r>
          </a:p>
          <a:p>
            <a:pPr lvl="3"/>
            <a:r>
              <a:rPr lang="zh-CN" altLang="zh-CN" b="1" dirty="0" smtClean="0">
                <a:solidFill>
                  <a:srgbClr val="C00000"/>
                </a:solidFill>
              </a:rPr>
              <a:t>document.body.clientWidth</a:t>
            </a: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浏览器对象模型 </a:t>
            </a:r>
            <a:r>
              <a:rPr lang="en-US" altLang="zh-CN" dirty="0" smtClean="0"/>
              <a:t>(BOM) -window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3609" y="1377666"/>
            <a:ext cx="8646067" cy="535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Window </a:t>
            </a:r>
            <a:r>
              <a:rPr lang="zh-CN" altLang="en-US" dirty="0" smtClean="0"/>
              <a:t>对象表示一个浏览器窗口或一个框架。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601" y="2317757"/>
            <a:ext cx="9362114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常用方法：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zh-CN" altLang="zh-CN" b="1" dirty="0" smtClean="0">
              <a:solidFill>
                <a:srgbClr val="C00000"/>
              </a:solidFill>
            </a:endParaRPr>
          </a:p>
          <a:p>
            <a:r>
              <a:rPr lang="zh-CN" altLang="zh-CN" b="1" dirty="0" smtClean="0">
                <a:solidFill>
                  <a:srgbClr val="C00000"/>
                </a:solidFill>
              </a:rPr>
              <a:t>尺寸兼容解决方案：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	var w=window.innerWidth|| document.documentElement.clientWidth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|| document.body.clientWidth;</a:t>
            </a: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var h=window.innerHeight|| document.documentElement.clientHeight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|| document.body.clientHeight;</a:t>
            </a:r>
          </a:p>
          <a:p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浏览器对象模型 </a:t>
            </a:r>
            <a:r>
              <a:rPr lang="en-US" altLang="zh-CN" dirty="0" smtClean="0"/>
              <a:t>(BOM) -window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3609" y="1377666"/>
            <a:ext cx="8646067" cy="535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Window </a:t>
            </a:r>
            <a:r>
              <a:rPr lang="zh-CN" altLang="en-US" dirty="0" smtClean="0"/>
              <a:t>对象表示一个浏览器窗口或一个框架。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2906" y="2332141"/>
            <a:ext cx="9362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常用方法：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4.</a:t>
            </a:r>
            <a:r>
              <a:rPr lang="zh-CN" altLang="en-US" dirty="0" smtClean="0">
                <a:solidFill>
                  <a:schemeClr val="accent1"/>
                </a:solidFill>
              </a:rPr>
              <a:t>定时器设定：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function,time</a:t>
            </a:r>
            <a:r>
              <a:rPr lang="en-US" altLang="zh-CN" dirty="0" smtClean="0"/>
              <a:t>); 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function,time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err="1" smtClean="0">
                <a:solidFill>
                  <a:srgbClr val="C00000"/>
                </a:solidFill>
              </a:rPr>
              <a:t>setTimeout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function,time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方法用于在指定的毫秒数后调用函数或计算表达式</a:t>
            </a:r>
            <a:r>
              <a:rPr lang="en-US" altLang="zh-CN" dirty="0" smtClean="0">
                <a:solidFill>
                  <a:srgbClr val="C00000"/>
                </a:solidFill>
              </a:rPr>
              <a:t>;</a:t>
            </a:r>
          </a:p>
          <a:p>
            <a:pPr marL="342900" indent="-342900"/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对应清除定时器</a:t>
            </a:r>
            <a:r>
              <a:rPr lang="en-US" altLang="zh-CN" dirty="0" err="1" smtClean="0">
                <a:solidFill>
                  <a:srgbClr val="C00000"/>
                </a:solidFill>
              </a:rPr>
              <a:t>clearTimeout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sT</a:t>
            </a:r>
            <a:r>
              <a:rPr lang="en-US" altLang="zh-CN" dirty="0" smtClean="0">
                <a:solidFill>
                  <a:srgbClr val="C00000"/>
                </a:solidFill>
              </a:rPr>
              <a:t>);</a:t>
            </a:r>
          </a:p>
          <a:p>
            <a:pPr marL="342900" indent="-342900"/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C00000"/>
                </a:solidFill>
              </a:rPr>
              <a:t>(2) </a:t>
            </a:r>
            <a:r>
              <a:rPr lang="en-US" altLang="zh-CN" dirty="0" err="1" smtClean="0">
                <a:solidFill>
                  <a:srgbClr val="C00000"/>
                </a:solidFill>
              </a:rPr>
              <a:t>setInterval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function,time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方法可按照指定的周期（以毫秒计）来调用函数或计算表达式</a:t>
            </a:r>
            <a:r>
              <a:rPr lang="en-US" altLang="zh-CN" dirty="0" smtClean="0">
                <a:solidFill>
                  <a:srgbClr val="C00000"/>
                </a:solidFill>
              </a:rPr>
              <a:t>;</a:t>
            </a:r>
          </a:p>
          <a:p>
            <a:pPr marL="342900" indent="-342900"/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对应清除定时器</a:t>
            </a:r>
            <a:r>
              <a:rPr lang="en-US" altLang="zh-CN" dirty="0" err="1" smtClean="0">
                <a:solidFill>
                  <a:srgbClr val="C00000"/>
                </a:solidFill>
              </a:rPr>
              <a:t>clearInterval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sI</a:t>
            </a:r>
            <a:r>
              <a:rPr lang="en-US" altLang="zh-CN" dirty="0" smtClean="0">
                <a:solidFill>
                  <a:srgbClr val="C00000"/>
                </a:solidFill>
              </a:rPr>
              <a:t>);</a:t>
            </a:r>
          </a:p>
          <a:p>
            <a:pPr marL="342900" indent="-342900"/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浏览器对象模型 </a:t>
            </a:r>
            <a:r>
              <a:rPr lang="en-US" altLang="zh-CN" dirty="0" smtClean="0"/>
              <a:t>(BOM) -screen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3609" y="1377666"/>
            <a:ext cx="8646067" cy="535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screen </a:t>
            </a:r>
            <a:r>
              <a:rPr lang="zh-CN" altLang="en-US" dirty="0" smtClean="0"/>
              <a:t>对象中存放着有关显示浏览器屏幕的信息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2906" y="2114028"/>
            <a:ext cx="9362114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常用属性：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b="1" dirty="0" err="1" smtClean="0">
                <a:solidFill>
                  <a:schemeClr val="accent1"/>
                </a:solidFill>
              </a:rPr>
              <a:t>availHeight</a:t>
            </a:r>
            <a:r>
              <a:rPr lang="en-US" altLang="zh-CN" dirty="0" smtClean="0">
                <a:solidFill>
                  <a:schemeClr val="accent1"/>
                </a:solidFill>
              </a:rPr>
              <a:t>:</a:t>
            </a:r>
            <a:r>
              <a:rPr lang="zh-CN" altLang="en-US" dirty="0" smtClean="0">
                <a:solidFill>
                  <a:schemeClr val="accent1"/>
                </a:solidFill>
              </a:rPr>
              <a:t>返回显示屏幕的可用高度</a:t>
            </a:r>
            <a:r>
              <a:rPr lang="en-US" altLang="zh-CN" dirty="0" smtClean="0">
                <a:solidFill>
                  <a:schemeClr val="accent1"/>
                </a:solidFill>
              </a:rPr>
              <a:t>(以像素计，减去界面特性，比如窗口任务栏)</a:t>
            </a:r>
          </a:p>
          <a:p>
            <a:endParaRPr lang="zh-CN" altLang="en-US" dirty="0" smtClean="0">
              <a:solidFill>
                <a:schemeClr val="accent1"/>
              </a:solidFill>
            </a:endParaRPr>
          </a:p>
          <a:p>
            <a:r>
              <a:rPr lang="en-US" altLang="zh-CN" b="1" dirty="0" err="1" smtClean="0">
                <a:solidFill>
                  <a:schemeClr val="accent1"/>
                </a:solidFill>
              </a:rPr>
              <a:t>availWidth</a:t>
            </a:r>
            <a:r>
              <a:rPr lang="en-US" altLang="zh-CN" dirty="0" smtClean="0">
                <a:solidFill>
                  <a:schemeClr val="accent1"/>
                </a:solidFill>
              </a:rPr>
              <a:t>:</a:t>
            </a:r>
            <a:r>
              <a:rPr lang="zh-CN" altLang="en-US" dirty="0" smtClean="0">
                <a:solidFill>
                  <a:schemeClr val="accent1"/>
                </a:solidFill>
              </a:rPr>
              <a:t>返回显示屏幕的可用宽度</a:t>
            </a:r>
            <a:r>
              <a:rPr lang="en-US" altLang="zh-CN" dirty="0" smtClean="0">
                <a:solidFill>
                  <a:schemeClr val="accent1"/>
                </a:solidFill>
                <a:sym typeface="+mn-ea"/>
              </a:rPr>
              <a:t>(以像素计，减去界面特性，比如窗口任务栏)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zh-CN" altLang="en-US" dirty="0" smtClean="0">
              <a:solidFill>
                <a:schemeClr val="accent1"/>
              </a:solidFill>
            </a:endParaRPr>
          </a:p>
          <a:p>
            <a:r>
              <a:rPr lang="en-US" altLang="zh-CN" b="1" dirty="0" smtClean="0">
                <a:solidFill>
                  <a:schemeClr val="accent1"/>
                </a:solidFill>
              </a:rPr>
              <a:t>height</a:t>
            </a:r>
            <a:r>
              <a:rPr lang="en-US" altLang="zh-CN" dirty="0" smtClean="0">
                <a:solidFill>
                  <a:schemeClr val="accent1"/>
                </a:solidFill>
              </a:rPr>
              <a:t>:</a:t>
            </a:r>
            <a:r>
              <a:rPr lang="zh-CN" altLang="en-US" dirty="0" smtClean="0">
                <a:solidFill>
                  <a:schemeClr val="accent1"/>
                </a:solidFill>
              </a:rPr>
              <a:t>返回屏幕区域的实际高度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zh-CN" altLang="en-US" dirty="0" smtClean="0">
              <a:solidFill>
                <a:schemeClr val="accent1"/>
              </a:solidFill>
            </a:endParaRPr>
          </a:p>
          <a:p>
            <a:r>
              <a:rPr lang="en-US" altLang="zh-CN" b="1" dirty="0" smtClean="0">
                <a:solidFill>
                  <a:schemeClr val="accent1"/>
                </a:solidFill>
              </a:rPr>
              <a:t>width</a:t>
            </a:r>
            <a:r>
              <a:rPr lang="en-US" altLang="zh-CN" dirty="0" smtClean="0">
                <a:solidFill>
                  <a:schemeClr val="accent1"/>
                </a:solidFill>
              </a:rPr>
              <a:t>:</a:t>
            </a:r>
            <a:r>
              <a:rPr lang="zh-CN" altLang="en-US" dirty="0" smtClean="0">
                <a:solidFill>
                  <a:schemeClr val="accent1"/>
                </a:solidFill>
              </a:rPr>
              <a:t>返回屏幕区域的实际宽度</a:t>
            </a:r>
          </a:p>
          <a:p>
            <a:pPr marL="342900" indent="-342900"/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浏览器对象模型 </a:t>
            </a:r>
            <a:r>
              <a:rPr lang="en-US" altLang="zh-CN" dirty="0" smtClean="0"/>
              <a:t>(BOM) -navigator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3609" y="1377666"/>
            <a:ext cx="8646067" cy="535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navigator</a:t>
            </a:r>
            <a:r>
              <a:rPr lang="zh-CN" altLang="en-US" dirty="0" smtClean="0"/>
              <a:t>对象，包含的属性描述了正在使用的浏览器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7739" y="2390865"/>
            <a:ext cx="9362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常用属性：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b="1" dirty="0" err="1" smtClean="0">
                <a:solidFill>
                  <a:schemeClr val="accent1"/>
                </a:solidFill>
              </a:rPr>
              <a:t>appName</a:t>
            </a:r>
            <a:r>
              <a:rPr lang="en-US" altLang="zh-CN" dirty="0" smtClean="0">
                <a:solidFill>
                  <a:schemeClr val="accent1"/>
                </a:solidFill>
              </a:rPr>
              <a:t>:</a:t>
            </a:r>
            <a:r>
              <a:rPr lang="zh-CN" altLang="en-US" dirty="0" smtClean="0">
                <a:solidFill>
                  <a:schemeClr val="accent1"/>
                </a:solidFill>
              </a:rPr>
              <a:t>返回浏览器的名称。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zh-CN" altLang="en-US" dirty="0" smtClean="0">
              <a:solidFill>
                <a:schemeClr val="accent1"/>
              </a:solidFill>
            </a:endParaRPr>
          </a:p>
          <a:p>
            <a:r>
              <a:rPr lang="en-US" altLang="zh-CN" b="1" dirty="0" err="1" smtClean="0">
                <a:solidFill>
                  <a:schemeClr val="accent1"/>
                </a:solidFill>
              </a:rPr>
              <a:t>appVersion</a:t>
            </a:r>
            <a:r>
              <a:rPr lang="en-US" altLang="zh-CN" dirty="0" smtClean="0">
                <a:solidFill>
                  <a:schemeClr val="accent1"/>
                </a:solidFill>
              </a:rPr>
              <a:t>:</a:t>
            </a:r>
            <a:r>
              <a:rPr lang="zh-CN" altLang="en-US" dirty="0" smtClean="0">
                <a:solidFill>
                  <a:schemeClr val="accent1"/>
                </a:solidFill>
              </a:rPr>
              <a:t>返回浏览器的平台和版本信息。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zh-CN" altLang="en-US" dirty="0" smtClean="0">
              <a:solidFill>
                <a:schemeClr val="accent1"/>
              </a:solidFill>
            </a:endParaRPr>
          </a:p>
          <a:p>
            <a:r>
              <a:rPr lang="en-US" altLang="zh-CN" b="1" dirty="0" smtClean="0">
                <a:solidFill>
                  <a:schemeClr val="accent1"/>
                </a:solidFill>
              </a:rPr>
              <a:t>platform</a:t>
            </a:r>
            <a:r>
              <a:rPr lang="en-US" altLang="zh-CN" dirty="0" smtClean="0">
                <a:solidFill>
                  <a:schemeClr val="accent1"/>
                </a:solidFill>
              </a:rPr>
              <a:t>:</a:t>
            </a:r>
            <a:r>
              <a:rPr lang="zh-CN" altLang="en-US" dirty="0" smtClean="0">
                <a:solidFill>
                  <a:schemeClr val="accent1"/>
                </a:solidFill>
              </a:rPr>
              <a:t>返回运行浏览器的操作系统平台。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zh-CN" altLang="en-US" dirty="0" smtClean="0">
              <a:solidFill>
                <a:schemeClr val="accent1"/>
              </a:solidFill>
            </a:endParaRPr>
          </a:p>
          <a:p>
            <a:r>
              <a:rPr lang="en-US" altLang="zh-CN" b="1" dirty="0" err="1" smtClean="0">
                <a:solidFill>
                  <a:schemeClr val="accent1"/>
                </a:solidFill>
              </a:rPr>
              <a:t>appCodeName</a:t>
            </a:r>
            <a:r>
              <a:rPr lang="en-US" altLang="zh-CN" dirty="0" smtClean="0">
                <a:solidFill>
                  <a:schemeClr val="accent1"/>
                </a:solidFill>
              </a:rPr>
              <a:t>:</a:t>
            </a:r>
            <a:r>
              <a:rPr lang="zh-CN" altLang="en-US" dirty="0" smtClean="0">
                <a:solidFill>
                  <a:schemeClr val="accent1"/>
                </a:solidFill>
              </a:rPr>
              <a:t>返回浏览器的代码名。</a:t>
            </a:r>
          </a:p>
          <a:p>
            <a:pPr marL="342900" indent="-342900"/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宽屏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宋体</vt:lpstr>
      <vt:lpstr>Arial</vt:lpstr>
      <vt:lpstr>Calibri</vt:lpstr>
      <vt:lpstr>Webdings</vt:lpstr>
      <vt:lpstr>1_A000120140530A46PPBG</vt:lpstr>
      <vt:lpstr>PowerPoint 演示文稿</vt:lpstr>
      <vt:lpstr>浏览器对象模型 (BOM) -简介</vt:lpstr>
      <vt:lpstr>浏览器对象模型 (BOM) -结构</vt:lpstr>
      <vt:lpstr>浏览器对象模型 (BOM) -window对象</vt:lpstr>
      <vt:lpstr>浏览器对象模型 (BOM) -window对象</vt:lpstr>
      <vt:lpstr>浏览器对象模型 (BOM) -window对象</vt:lpstr>
      <vt:lpstr>浏览器对象模型 (BOM) -window对象</vt:lpstr>
      <vt:lpstr>浏览器对象模型 (BOM) -screen对象</vt:lpstr>
      <vt:lpstr>浏览器对象模型 (BOM) -navigator对象</vt:lpstr>
      <vt:lpstr>浏览器对象模型 (BOM) -history对象</vt:lpstr>
      <vt:lpstr>浏览器对象模型 (BOM) -location对象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edianzu</cp:lastModifiedBy>
  <cp:revision>80</cp:revision>
  <dcterms:created xsi:type="dcterms:W3CDTF">2016-07-25T12:06:00Z</dcterms:created>
  <dcterms:modified xsi:type="dcterms:W3CDTF">2018-12-27T10:21:29Z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2052-11.1.0.7987</vt:lpwstr>
  </property>
</Properties>
</file>