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335" r:id="rId5"/>
    <p:sldId id="274" r:id="rId6"/>
    <p:sldId id="387" r:id="rId7"/>
    <p:sldId id="336" r:id="rId8"/>
    <p:sldId id="321" r:id="rId9"/>
    <p:sldId id="388" r:id="rId10"/>
    <p:sldId id="389" r:id="rId11"/>
    <p:sldId id="352" r:id="rId12"/>
    <p:sldId id="373" r:id="rId13"/>
    <p:sldId id="390" r:id="rId14"/>
    <p:sldId id="376" r:id="rId15"/>
    <p:sldId id="377" r:id="rId16"/>
    <p:sldId id="391" r:id="rId17"/>
    <p:sldId id="392" r:id="rId18"/>
    <p:sldId id="393" r:id="rId19"/>
    <p:sldId id="394" r:id="rId20"/>
    <p:sldId id="395" r:id="rId21"/>
    <p:sldId id="370" r:id="rId22"/>
    <p:sldId id="347" r:id="rId2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285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D8152-7DA3-6A41-843C-905F6EE1D1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402578" y="2133600"/>
            <a:ext cx="6737184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402578" y="3886200"/>
            <a:ext cx="6737184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257175" lvl="1" indent="0" algn="ctr">
              <a:buNone/>
              <a:defRPr>
                <a:solidFill>
                  <a:srgbClr val="4D4D4D"/>
                </a:solidFill>
              </a:defRPr>
            </a:lvl2pPr>
            <a:lvl3pPr marL="514350" lvl="2" indent="0" algn="ctr">
              <a:buNone/>
              <a:defRPr>
                <a:solidFill>
                  <a:srgbClr val="4D4D4D"/>
                </a:solidFill>
              </a:defRPr>
            </a:lvl3pPr>
            <a:lvl4pPr marL="771525" lvl="3" indent="0" algn="ctr">
              <a:buNone/>
              <a:defRPr>
                <a:solidFill>
                  <a:srgbClr val="4D4D4D"/>
                </a:solidFill>
              </a:defRPr>
            </a:lvl4pPr>
            <a:lvl5pPr marL="1028700" lvl="4" indent="0" algn="ctr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169"/>
          <p:cNvSpPr>
            <a:spLocks noChangeArrowheads="1"/>
          </p:cNvSpPr>
          <p:nvPr userDrawn="1"/>
        </p:nvSpPr>
        <p:spPr bwMode="auto">
          <a:xfrm>
            <a:off x="1588" y="1584325"/>
            <a:ext cx="5280237" cy="3060700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3862CE"/>
                </a:solidFill>
                <a:latin typeface="微软雅黑" panose="020B0503020204020204" charset="-122"/>
                <a:ea typeface="微软雅黑" panose="020B0503020204020204" charset="-122"/>
              </a:rPr>
              <a:t>本讲目录</a:t>
            </a:r>
            <a:br>
              <a:rPr lang="en-US" altLang="zh-CN" sz="3200" smtClean="0">
                <a:solidFill>
                  <a:srgbClr val="3862CE"/>
                </a:solidFill>
              </a:rPr>
            </a:br>
            <a:r>
              <a:rPr lang="zh-CN" altLang="en-US" sz="100" smtClean="0">
                <a:solidFill>
                  <a:srgbClr val="3862CE"/>
                </a:solidFill>
              </a:rPr>
              <a:t> </a:t>
            </a:r>
            <a:r>
              <a:rPr lang="en-US" altLang="zh-CN" sz="100" smtClean="0">
                <a:solidFill>
                  <a:srgbClr val="3862CE"/>
                </a:solidFill>
              </a:rPr>
              <a:t>CONTENTS</a:t>
            </a:r>
            <a:endParaRPr lang="zh-CN" altLang="en-US" sz="100" smtClean="0">
              <a:solidFill>
                <a:srgbClr val="3862CE"/>
              </a:solidFill>
            </a:endParaRPr>
          </a:p>
        </p:txBody>
      </p:sp>
      <p:sp>
        <p:nvSpPr>
          <p:cNvPr id="3" name="矩形 2" descr="7"/>
          <p:cNvSpPr>
            <a:spLocks noChangeArrowheads="1"/>
          </p:cNvSpPr>
          <p:nvPr userDrawn="1"/>
        </p:nvSpPr>
        <p:spPr bwMode="auto">
          <a:xfrm>
            <a:off x="5102484" y="608013"/>
            <a:ext cx="7087929" cy="53530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43" tIns="51421" rIns="102843" bIns="5142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262626"/>
              </a:solidFill>
              <a:latin typeface="Calibri" panose="020F0502020204030204" charset="0"/>
            </a:endParaRPr>
          </a:p>
        </p:txBody>
      </p:sp>
      <p:sp>
        <p:nvSpPr>
          <p:cNvPr id="4" name="等腰三角形 7172"/>
          <p:cNvSpPr>
            <a:spLocks noChangeArrowheads="1"/>
          </p:cNvSpPr>
          <p:nvPr userDrawn="1"/>
        </p:nvSpPr>
        <p:spPr bwMode="auto">
          <a:xfrm rot="1860000">
            <a:off x="1726750" y="464502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3"/>
          </p:nvPr>
        </p:nvSpPr>
        <p:spPr>
          <a:xfrm>
            <a:off x="609441" y="1427163"/>
            <a:ext cx="10973117" cy="481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217"/>
          <p:cNvSpPr>
            <a:spLocks noChangeArrowheads="1"/>
          </p:cNvSpPr>
          <p:nvPr userDrawn="1"/>
        </p:nvSpPr>
        <p:spPr bwMode="auto">
          <a:xfrm>
            <a:off x="7016511" y="3422650"/>
            <a:ext cx="966535" cy="655638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3" name="椭圆 9218"/>
          <p:cNvSpPr>
            <a:spLocks noChangeArrowheads="1"/>
          </p:cNvSpPr>
          <p:nvPr userDrawn="1"/>
        </p:nvSpPr>
        <p:spPr bwMode="auto">
          <a:xfrm>
            <a:off x="296786" y="2327275"/>
            <a:ext cx="625312" cy="625475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4" name="矩形 9219" descr="背景"/>
          <p:cNvSpPr>
            <a:spLocks noGrp="1" noChangeArrowheads="1"/>
          </p:cNvSpPr>
          <p:nvPr userDrawn="1"/>
        </p:nvSpPr>
        <p:spPr bwMode="auto">
          <a:xfrm>
            <a:off x="609441" y="2757488"/>
            <a:ext cx="10973117" cy="7635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smtClean="0">
                <a:solidFill>
                  <a:schemeClr val="bg1"/>
                </a:solidFill>
                <a:ea typeface="微软雅黑" panose="020B0503020204020204" charset="-122"/>
              </a:rPr>
              <a:t>Thank you for watching !</a:t>
            </a:r>
            <a:endParaRPr lang="zh-CN" altLang="en-US" sz="28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5" name="图片 9220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2775"/>
            <a:ext cx="93638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9221"/>
          <p:cNvSpPr>
            <a:spLocks noChangeArrowheads="1"/>
          </p:cNvSpPr>
          <p:nvPr userDrawn="1"/>
        </p:nvSpPr>
        <p:spPr bwMode="auto">
          <a:xfrm rot="1860000">
            <a:off x="10744577" y="175577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  <p:sp>
        <p:nvSpPr>
          <p:cNvPr id="7" name="矩形 9222"/>
          <p:cNvSpPr>
            <a:spLocks noGrp="1" noChangeArrowheads="1"/>
          </p:cNvSpPr>
          <p:nvPr userDrawn="1"/>
        </p:nvSpPr>
        <p:spPr bwMode="auto">
          <a:xfrm>
            <a:off x="4218476" y="4078288"/>
            <a:ext cx="481839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ea typeface="微软雅黑" panose="020B0503020204020204" charset="-122"/>
              </a:rPr>
              <a:t>主讲人：金静</a:t>
            </a:r>
            <a:endParaRPr lang="zh-CN" altLang="en-US" sz="20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背景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431800"/>
            <a:ext cx="10973117" cy="763588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8" tIns="25714" rIns="51428" bIns="2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441" y="1427163"/>
            <a:ext cx="109731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165" tIns="25400" rIns="50165" bIns="254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  <a:endParaRPr lang="en-US" altLang="zh-CN"/>
          </a:p>
          <a:p>
            <a:pPr lvl="3"/>
            <a:endParaRPr lang="en-US" altLang="zh-CN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51435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93675" indent="-193675" algn="l" defTabSz="514350" rtl="0" eaLnBrk="0" fontAlgn="base" hangingPunct="0">
        <a:lnSpc>
          <a:spcPct val="120000"/>
        </a:lnSpc>
        <a:spcBef>
          <a:spcPct val="0"/>
        </a:spcBef>
        <a:spcAft>
          <a:spcPts val="25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17830" lvl="1" indent="-16065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2pPr>
      <a:lvl3pPr marL="643255" lvl="2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3pPr>
      <a:lvl4pPr marL="900430" lvl="3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157605" lvl="4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3965" lvl="5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165" lvl="6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8365" lvl="7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4930" lvl="8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1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56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6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96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 descr="背景"/>
          <p:cNvSpPr>
            <a:spLocks noGrp="1" noChangeArrowheads="1"/>
          </p:cNvSpPr>
          <p:nvPr>
            <p:ph type="title"/>
          </p:nvPr>
        </p:nvSpPr>
        <p:spPr>
          <a:xfrm>
            <a:off x="3985174" y="2181550"/>
            <a:ext cx="7472004" cy="1445836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Javascript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JSON</a:t>
            </a:r>
            <a:endParaRPr lang="en-US" altLang="zh-CN" sz="2800" b="1" dirty="0"/>
          </a:p>
        </p:txBody>
      </p:sp>
      <p:sp>
        <p:nvSpPr>
          <p:cNvPr id="5126" name="直接连接符 6149"/>
          <p:cNvSpPr>
            <a:spLocks noChangeShapeType="1"/>
          </p:cNvSpPr>
          <p:nvPr/>
        </p:nvSpPr>
        <p:spPr bwMode="auto">
          <a:xfrm>
            <a:off x="4031199" y="3216330"/>
            <a:ext cx="4773957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pSp>
        <p:nvGrpSpPr>
          <p:cNvPr id="5127" name="组合 6150"/>
          <p:cNvGrpSpPr/>
          <p:nvPr/>
        </p:nvGrpSpPr>
        <p:grpSpPr bwMode="auto">
          <a:xfrm>
            <a:off x="8602009" y="3341711"/>
            <a:ext cx="279327" cy="172992"/>
            <a:chOff x="0" y="0"/>
            <a:chExt cx="440" cy="274"/>
          </a:xfrm>
        </p:grpSpPr>
        <p:sp>
          <p:nvSpPr>
            <p:cNvPr id="5130" name="等腰三角形 6151"/>
            <p:cNvSpPr>
              <a:spLocks noChangeArrowheads="1"/>
            </p:cNvSpPr>
            <p:nvPr/>
          </p:nvSpPr>
          <p:spPr bwMode="auto">
            <a:xfrm rot="10800000">
              <a:off x="120" y="0"/>
              <a:ext cx="320" cy="274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bg1"/>
              </a:fgClr>
              <a:bgClr>
                <a:srgbClr val="7399E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1" name="等腰三角形 6152"/>
            <p:cNvSpPr>
              <a:spLocks noChangeArrowheads="1"/>
            </p:cNvSpPr>
            <p:nvPr/>
          </p:nvSpPr>
          <p:spPr bwMode="auto">
            <a:xfrm rot="10800000">
              <a:off x="0" y="0"/>
              <a:ext cx="320" cy="2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128" name="图片 6153" descr="LOGO竖版-拷贝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4" y="1797475"/>
            <a:ext cx="906226" cy="7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副标题 6146"/>
          <p:cNvSpPr>
            <a:spLocks noGrp="1" noChangeArrowheads="1"/>
          </p:cNvSpPr>
          <p:nvPr/>
        </p:nvSpPr>
        <p:spPr>
          <a:xfrm>
            <a:off x="4046753" y="3296320"/>
            <a:ext cx="4819982" cy="51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50151" tIns="25393" rIns="50151" bIns="25393" numCol="1" anchor="t" anchorCtr="0" compatLnSpc="1"/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US" altLang="zh-CN" sz="1800" dirty="0">
                <a:solidFill>
                  <a:schemeClr val="bg1"/>
                </a:solidFill>
              </a:rPr>
              <a:t>HTML5</a:t>
            </a:r>
            <a:r>
              <a:rPr lang="zh-CN" altLang="en-US" sz="1800" dirty="0">
                <a:solidFill>
                  <a:schemeClr val="bg1"/>
                </a:solidFill>
              </a:rPr>
              <a:t>课程 版本</a:t>
            </a:r>
            <a:r>
              <a:rPr lang="en-US" altLang="zh-CN" sz="1800" dirty="0">
                <a:solidFill>
                  <a:schemeClr val="bg1"/>
                </a:solidFill>
              </a:rPr>
              <a:t>V2.0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</a:t>
            </a:r>
            <a:r>
              <a:rPr lang="zh-CN" altLang="en-US" dirty="0" smtClean="0">
                <a:sym typeface="+mn-ea"/>
              </a:rPr>
              <a:t>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86561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</a:rPr>
              <a:t>JSON </a:t>
            </a:r>
            <a:r>
              <a:rPr lang="zh-CN" altLang="en-US" b="1" dirty="0" smtClean="0">
                <a:solidFill>
                  <a:schemeClr val="tx1"/>
                </a:solidFill>
              </a:rPr>
              <a:t>语法规则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JSON </a:t>
            </a:r>
            <a:r>
              <a:rPr lang="zh-CN" altLang="en-US" dirty="0">
                <a:solidFill>
                  <a:schemeClr val="tx1"/>
                </a:solidFill>
              </a:rPr>
              <a:t>语法是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对象表示法语法的子集。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在名称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值对中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由逗号分隔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大括号</a:t>
            </a:r>
            <a:r>
              <a:rPr lang="zh-CN" altLang="en-US" dirty="0">
                <a:solidFill>
                  <a:schemeClr val="tx1"/>
                </a:solidFill>
              </a:rPr>
              <a:t>保存对象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中括号</a:t>
            </a:r>
            <a:r>
              <a:rPr lang="zh-CN" altLang="en-US" dirty="0">
                <a:solidFill>
                  <a:schemeClr val="tx1"/>
                </a:solidFill>
              </a:rPr>
              <a:t>保存数组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</a:t>
            </a:r>
            <a:r>
              <a:rPr lang="zh-CN" altLang="en-US" dirty="0" smtClean="0">
                <a:sym typeface="+mn-ea"/>
              </a:rPr>
              <a:t>语法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86561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</a:rPr>
              <a:t>JSON </a:t>
            </a:r>
            <a:r>
              <a:rPr lang="zh-CN" altLang="en-US" b="1" dirty="0" smtClean="0">
                <a:solidFill>
                  <a:schemeClr val="tx1"/>
                </a:solidFill>
              </a:rPr>
              <a:t>值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JSON </a:t>
            </a:r>
            <a:r>
              <a:rPr lang="zh-CN" altLang="en-US" dirty="0">
                <a:solidFill>
                  <a:schemeClr val="tx1"/>
                </a:solidFill>
              </a:rPr>
              <a:t>值可以是：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（整数或浮点数）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</a:rPr>
              <a:t>（在双引号中）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逻辑值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true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（在中括号中）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（在大括号中）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null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35665"/>
            <a:ext cx="549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方法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69D7"/>
                </a:solidFill>
                <a:latin typeface="+mn-ea"/>
                <a:ea typeface="+mn-ea"/>
              </a:rPr>
              <a:t>No.4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方法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86410" y="1222737"/>
            <a:ext cx="11325225" cy="5459095"/>
          </a:xfrm>
          <a:prstGeom prst="rect">
            <a:avLst/>
          </a:prstGeom>
        </p:spPr>
        <p:txBody>
          <a:bodyPr>
            <a:no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400" b="1" spc="3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spc="3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JSON.parse</a:t>
            </a:r>
            <a:r>
              <a:rPr lang="en-US" altLang="zh-CN" sz="2800" b="1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</a:t>
            </a:r>
            <a:endParaRPr lang="en-US" altLang="zh-CN" sz="2800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通常用于与服务端交换数据。</a:t>
            </a:r>
            <a:endParaRPr lang="zh-CN" altLang="en-US" sz="14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在接收服务器数据时一般是字符串。</a:t>
            </a:r>
            <a:endParaRPr lang="zh-CN" altLang="en-US" sz="14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我们可以使用 </a:t>
            </a:r>
            <a:r>
              <a:rPr lang="en-US" altLang="zh-CN" sz="1400" spc="3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JSON.parse</a:t>
            </a:r>
            <a:r>
              <a:rPr lang="en-US" altLang="zh-CN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 </a:t>
            </a: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方法将数据转换为 </a:t>
            </a:r>
            <a:r>
              <a:rPr lang="en-US" altLang="zh-CN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对象。</a:t>
            </a:r>
            <a:endParaRPr lang="zh-CN" altLang="en-US" sz="14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语法</a:t>
            </a:r>
            <a:endParaRPr lang="zh-CN" altLang="en-US" sz="14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spc="3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JSON.parse</a:t>
            </a:r>
            <a:r>
              <a:rPr lang="en-US" altLang="zh-CN" sz="1400" spc="3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400" spc="3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str,callback</a:t>
            </a:r>
            <a:r>
              <a:rPr lang="zh-CN" altLang="en-US" sz="1400" spc="3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1400" spc="3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400" spc="3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第二个参数可选，将为对象的每个成员调用此函数</a:t>
            </a:r>
            <a:endParaRPr lang="zh-CN" altLang="en-US" sz="1400" spc="3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应用实例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02724" y="1845276"/>
            <a:ext cx="9613557" cy="320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xmlhttp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</a:rPr>
              <a:t>XMLHttpRequest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xmlhttp.onreadystatechange</a:t>
            </a:r>
            <a:r>
              <a:rPr lang="en-US" altLang="zh-CN" dirty="0">
                <a:solidFill>
                  <a:schemeClr val="tx1"/>
                </a:solidFill>
              </a:rPr>
              <a:t> = function()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if (</a:t>
            </a:r>
            <a:r>
              <a:rPr lang="en-US" altLang="zh-CN" dirty="0" err="1">
                <a:solidFill>
                  <a:schemeClr val="tx1"/>
                </a:solidFill>
              </a:rPr>
              <a:t>this.readyState</a:t>
            </a:r>
            <a:r>
              <a:rPr lang="en-US" altLang="zh-CN" dirty="0">
                <a:solidFill>
                  <a:schemeClr val="tx1"/>
                </a:solidFill>
              </a:rPr>
              <a:t> == 4 &amp;&amp; </a:t>
            </a:r>
            <a:r>
              <a:rPr lang="en-US" altLang="zh-CN" dirty="0" err="1">
                <a:solidFill>
                  <a:schemeClr val="tx1"/>
                </a:solidFill>
              </a:rPr>
              <a:t>this.status</a:t>
            </a:r>
            <a:r>
              <a:rPr lang="en-US" altLang="zh-CN" dirty="0">
                <a:solidFill>
                  <a:schemeClr val="tx1"/>
                </a:solidFill>
              </a:rPr>
              <a:t> == 200)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myArr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JSON.parse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this.responseText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CN" dirty="0">
                <a:solidFill>
                  <a:schemeClr val="tx1"/>
                </a:solidFill>
              </a:rPr>
              <a:t>("demo").</a:t>
            </a:r>
            <a:r>
              <a:rPr lang="en-US" altLang="zh-CN" dirty="0" err="1">
                <a:solidFill>
                  <a:schemeClr val="tx1"/>
                </a:solidFill>
              </a:rPr>
              <a:t>innerHTML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myArr</a:t>
            </a:r>
            <a:r>
              <a:rPr lang="en-US" altLang="zh-CN" dirty="0">
                <a:solidFill>
                  <a:schemeClr val="tx1"/>
                </a:solidFill>
              </a:rPr>
              <a:t>[1];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xmlhttp.open</a:t>
            </a:r>
            <a:r>
              <a:rPr lang="en-US" altLang="zh-CN" dirty="0">
                <a:solidFill>
                  <a:schemeClr val="tx1"/>
                </a:solidFill>
              </a:rPr>
              <a:t>("GET", </a:t>
            </a:r>
            <a:r>
              <a:rPr lang="en-US" altLang="zh-CN" dirty="0" smtClean="0">
                <a:solidFill>
                  <a:schemeClr val="tx1"/>
                </a:solidFill>
              </a:rPr>
              <a:t>“test.txt", </a:t>
            </a:r>
            <a:r>
              <a:rPr lang="en-US" altLang="zh-CN" dirty="0">
                <a:solidFill>
                  <a:schemeClr val="tx1"/>
                </a:solidFill>
              </a:rPr>
              <a:t>true);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xmlhttp.send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16908" y="5502876"/>
            <a:ext cx="9045146" cy="52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 "Google", 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 err="1" smtClean="0">
                <a:solidFill>
                  <a:schemeClr val="tx1"/>
                </a:solidFill>
              </a:rPr>
              <a:t>Jingdong</a:t>
            </a:r>
            <a:r>
              <a:rPr lang="en-US" altLang="zh-CN" dirty="0" smtClean="0">
                <a:solidFill>
                  <a:schemeClr val="tx1"/>
                </a:solidFill>
              </a:rPr>
              <a:t>",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Taobao</a:t>
            </a:r>
            <a:r>
              <a:rPr lang="en-US" altLang="zh-CN" dirty="0">
                <a:solidFill>
                  <a:schemeClr val="tx1"/>
                </a:solidFill>
              </a:rPr>
              <a:t>" ]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异常处理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87395" y="2718488"/>
            <a:ext cx="9613557" cy="320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text = '{ "name</a:t>
            </a:r>
            <a:r>
              <a:rPr lang="en-US" altLang="zh-CN" dirty="0" smtClean="0">
                <a:solidFill>
                  <a:schemeClr val="tx1"/>
                </a:solidFill>
              </a:rPr>
              <a:t>":“</a:t>
            </a:r>
            <a:r>
              <a:rPr lang="en-US" altLang="zh-CN" dirty="0" err="1" smtClean="0">
                <a:solidFill>
                  <a:schemeClr val="tx1"/>
                </a:solidFill>
              </a:rPr>
              <a:t>veb</a:t>
            </a:r>
            <a:r>
              <a:rPr lang="en-US" altLang="zh-CN" dirty="0" smtClean="0">
                <a:solidFill>
                  <a:schemeClr val="tx1"/>
                </a:solidFill>
              </a:rPr>
              <a:t>", “birth":“2000-12-14"}';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JSON.parse</a:t>
            </a:r>
            <a:r>
              <a:rPr lang="en-US" altLang="zh-CN" dirty="0">
                <a:solidFill>
                  <a:schemeClr val="tx1"/>
                </a:solidFill>
              </a:rPr>
              <a:t>(text); </a:t>
            </a:r>
            <a:r>
              <a:rPr lang="en-US" altLang="zh-CN" dirty="0" err="1" smtClean="0">
                <a:solidFill>
                  <a:schemeClr val="tx1"/>
                </a:solidFill>
              </a:rPr>
              <a:t>obj.birth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new </a:t>
            </a:r>
            <a:r>
              <a:rPr lang="en-US" altLang="zh-CN" dirty="0" smtClean="0">
                <a:solidFill>
                  <a:schemeClr val="tx1"/>
                </a:solidFill>
              </a:rPr>
              <a:t>Date(</a:t>
            </a:r>
            <a:r>
              <a:rPr lang="en-US" altLang="zh-CN" dirty="0" err="1" smtClean="0">
                <a:solidFill>
                  <a:schemeClr val="tx1"/>
                </a:solidFill>
              </a:rPr>
              <a:t>obj.birth</a:t>
            </a:r>
            <a:r>
              <a:rPr lang="en-US" altLang="zh-CN" dirty="0" smtClean="0">
                <a:solidFill>
                  <a:schemeClr val="tx1"/>
                </a:solidFill>
              </a:rPr>
              <a:t>);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CN" dirty="0" smtClean="0">
                <a:solidFill>
                  <a:schemeClr val="tx1"/>
                </a:solidFill>
              </a:rPr>
              <a:t>(“demo”).</a:t>
            </a:r>
            <a:r>
              <a:rPr lang="en-US" altLang="zh-CN" dirty="0" err="1">
                <a:solidFill>
                  <a:schemeClr val="tx1"/>
                </a:solidFill>
              </a:rPr>
              <a:t>innerHTML</a:t>
            </a:r>
            <a:r>
              <a:rPr lang="en-US" altLang="zh-CN" dirty="0">
                <a:solidFill>
                  <a:schemeClr val="tx1"/>
                </a:solidFill>
              </a:rPr>
              <a:t> = obj.name + 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出生日期</a:t>
            </a:r>
            <a:r>
              <a:rPr lang="en-US" altLang="zh-CN" dirty="0">
                <a:solidFill>
                  <a:schemeClr val="tx1"/>
                </a:solidFill>
              </a:rPr>
              <a:t>: "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en-US" altLang="zh-CN" dirty="0" err="1" smtClean="0">
                <a:solidFill>
                  <a:schemeClr val="tx1"/>
                </a:solidFill>
              </a:rPr>
              <a:t>obj.birth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395" y="1474573"/>
            <a:ext cx="939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 </a:t>
            </a:r>
            <a:r>
              <a:rPr lang="zh-CN" altLang="en-US" dirty="0"/>
              <a:t>不能存储 </a:t>
            </a:r>
            <a:r>
              <a:rPr lang="en-US" altLang="zh-CN" dirty="0"/>
              <a:t>Date </a:t>
            </a:r>
            <a:r>
              <a:rPr lang="zh-CN" altLang="en-US" dirty="0"/>
              <a:t>对象。</a:t>
            </a:r>
            <a:endParaRPr lang="zh-CN" altLang="en-US" dirty="0"/>
          </a:p>
          <a:p>
            <a:r>
              <a:rPr lang="zh-CN" altLang="en-US" dirty="0"/>
              <a:t>如果你需要存储 </a:t>
            </a:r>
            <a:r>
              <a:rPr lang="en-US" altLang="zh-CN" dirty="0"/>
              <a:t>Date </a:t>
            </a:r>
            <a:r>
              <a:rPr lang="zh-CN" altLang="en-US" dirty="0"/>
              <a:t>对象，需要将其转换为字符串。</a:t>
            </a:r>
            <a:endParaRPr lang="zh-CN" altLang="en-US" dirty="0"/>
          </a:p>
          <a:p>
            <a:r>
              <a:rPr lang="zh-CN" altLang="en-US" dirty="0"/>
              <a:t>之后再将字符串转换为 </a:t>
            </a:r>
            <a:r>
              <a:rPr lang="en-US" altLang="zh-CN" dirty="0"/>
              <a:t>Date </a:t>
            </a:r>
            <a:r>
              <a:rPr lang="zh-CN" altLang="en-US" dirty="0"/>
              <a:t>对象。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eval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87395" y="2125365"/>
            <a:ext cx="9613557" cy="320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text = '{ "name":"</a:t>
            </a:r>
            <a:r>
              <a:rPr lang="en-US" altLang="zh-CN" dirty="0" err="1">
                <a:solidFill>
                  <a:schemeClr val="tx1"/>
                </a:solidFill>
              </a:rPr>
              <a:t>Runoob</a:t>
            </a:r>
            <a:r>
              <a:rPr lang="en-US" altLang="zh-CN" dirty="0">
                <a:solidFill>
                  <a:schemeClr val="tx1"/>
                </a:solidFill>
              </a:rPr>
              <a:t>", "</a:t>
            </a:r>
            <a:r>
              <a:rPr lang="en-US" altLang="zh-CN" dirty="0" err="1">
                <a:solidFill>
                  <a:schemeClr val="tx1"/>
                </a:solidFill>
              </a:rPr>
              <a:t>alexa</a:t>
            </a:r>
            <a:r>
              <a:rPr lang="en-US" altLang="zh-CN" dirty="0">
                <a:solidFill>
                  <a:schemeClr val="tx1"/>
                </a:solidFill>
              </a:rPr>
              <a:t>":"function () {return 10000</a:t>
            </a:r>
            <a:r>
              <a:rPr lang="en-US" altLang="zh-CN" dirty="0" smtClean="0">
                <a:solidFill>
                  <a:schemeClr val="tx1"/>
                </a:solidFill>
              </a:rPr>
              <a:t>;}", "</a:t>
            </a:r>
            <a:r>
              <a:rPr lang="en-US" altLang="zh-CN" dirty="0" err="1">
                <a:solidFill>
                  <a:schemeClr val="tx1"/>
                </a:solidFill>
              </a:rPr>
              <a:t>site":"www.runoob.com</a:t>
            </a:r>
            <a:r>
              <a:rPr lang="en-US" altLang="zh-CN" dirty="0">
                <a:solidFill>
                  <a:schemeClr val="tx1"/>
                </a:solidFill>
              </a:rPr>
              <a:t>"}';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JSON.parse</a:t>
            </a:r>
            <a:r>
              <a:rPr lang="en-US" altLang="zh-CN" dirty="0">
                <a:solidFill>
                  <a:schemeClr val="tx1"/>
                </a:solidFill>
              </a:rPr>
              <a:t>(text);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obj.alexa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dirty="0" err="1">
                <a:solidFill>
                  <a:schemeClr val="tx1"/>
                </a:solidFill>
              </a:rPr>
              <a:t>eval</a:t>
            </a:r>
            <a:r>
              <a:rPr lang="en-US" altLang="zh-CN" dirty="0">
                <a:solidFill>
                  <a:schemeClr val="tx1"/>
                </a:solidFill>
              </a:rPr>
              <a:t>("(" + </a:t>
            </a:r>
            <a:r>
              <a:rPr lang="en-US" altLang="zh-CN" dirty="0" err="1">
                <a:solidFill>
                  <a:schemeClr val="tx1"/>
                </a:solidFill>
              </a:rPr>
              <a:t>obj.alexa</a:t>
            </a:r>
            <a:r>
              <a:rPr lang="en-US" altLang="zh-CN" dirty="0">
                <a:solidFill>
                  <a:schemeClr val="tx1"/>
                </a:solidFill>
              </a:rPr>
              <a:t> + ")");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CN" dirty="0">
                <a:solidFill>
                  <a:schemeClr val="tx1"/>
                </a:solidFill>
              </a:rPr>
              <a:t>("demo").</a:t>
            </a:r>
            <a:r>
              <a:rPr lang="en-US" altLang="zh-CN" dirty="0" err="1">
                <a:solidFill>
                  <a:schemeClr val="tx1"/>
                </a:solidFill>
              </a:rPr>
              <a:t>innerHTML</a:t>
            </a:r>
            <a:r>
              <a:rPr lang="en-US" altLang="zh-CN" dirty="0">
                <a:solidFill>
                  <a:schemeClr val="tx1"/>
                </a:solidFill>
              </a:rPr>
              <a:t> = obj.name + " Alexa </a:t>
            </a:r>
            <a:r>
              <a:rPr lang="zh-CN" altLang="en-US" dirty="0">
                <a:solidFill>
                  <a:schemeClr val="tx1"/>
                </a:solidFill>
              </a:rPr>
              <a:t>排名：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en-US" altLang="zh-CN" dirty="0" err="1">
                <a:solidFill>
                  <a:schemeClr val="tx1"/>
                </a:solidFill>
              </a:rPr>
              <a:t>obj.alexa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395" y="1474573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解析函数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5766486"/>
            <a:ext cx="828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慎用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方法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86410" y="1222737"/>
            <a:ext cx="11325225" cy="5459095"/>
          </a:xfrm>
          <a:prstGeom prst="rect">
            <a:avLst/>
          </a:prstGeom>
        </p:spPr>
        <p:txBody>
          <a:bodyPr>
            <a:no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400" b="1" spc="3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400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spc="3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JSON.stringify</a:t>
            </a:r>
            <a:r>
              <a:rPr lang="en-US" altLang="zh-CN" b="1" spc="3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</a:t>
            </a:r>
            <a:endParaRPr lang="en-US" altLang="zh-CN" b="1" spc="3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通常用于与服务端交换数据。</a:t>
            </a:r>
            <a:endParaRPr lang="zh-CN" altLang="en-US" sz="14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在向服务器发送数据时一般是字符串。</a:t>
            </a:r>
            <a:endParaRPr lang="zh-CN" altLang="en-US" sz="14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我们可以使用 </a:t>
            </a:r>
            <a:r>
              <a:rPr lang="en-US" altLang="zh-CN" sz="1400" spc="3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JSON.stringify</a:t>
            </a:r>
            <a:r>
              <a:rPr lang="en-US" altLang="zh-CN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 </a:t>
            </a: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方法将 </a:t>
            </a:r>
            <a:r>
              <a:rPr lang="en-US" altLang="zh-CN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1400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对象转换为字符串</a:t>
            </a:r>
            <a:r>
              <a:rPr lang="zh-CN" altLang="en-US" sz="1400" spc="3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3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spc="300" dirty="0" err="1">
                <a:solidFill>
                  <a:schemeClr val="tx1"/>
                </a:solidFill>
              </a:rPr>
              <a:t>JSON.stringify</a:t>
            </a:r>
            <a:r>
              <a:rPr lang="en-US" altLang="zh-CN" sz="1400" spc="300" dirty="0">
                <a:solidFill>
                  <a:schemeClr val="tx1"/>
                </a:solidFill>
              </a:rPr>
              <a:t>(value[, replacer[, space]])</a:t>
            </a:r>
            <a:endParaRPr lang="zh-CN" altLang="en-US" sz="1400" spc="3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兼容处理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486410" y="1222738"/>
            <a:ext cx="11325225" cy="4304852"/>
          </a:xfrm>
          <a:prstGeom prst="rect">
            <a:avLst/>
          </a:prstGeom>
        </p:spPr>
        <p:txBody>
          <a:bodyPr>
            <a:no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400" spc="3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400" spc="3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spc="300" dirty="0" err="1" smtClean="0">
                <a:solidFill>
                  <a:schemeClr val="tx1"/>
                </a:solidFill>
              </a:rPr>
              <a:t>JSON.parse</a:t>
            </a:r>
            <a:r>
              <a:rPr lang="en-US" altLang="zh-CN" sz="1400" spc="300" dirty="0" smtClean="0">
                <a:solidFill>
                  <a:schemeClr val="tx1"/>
                </a:solidFill>
              </a:rPr>
              <a:t>()/</a:t>
            </a:r>
            <a:r>
              <a:rPr lang="en-US" altLang="zh-CN" sz="1400" spc="300" dirty="0" err="1" smtClean="0">
                <a:solidFill>
                  <a:schemeClr val="tx1"/>
                </a:solidFill>
              </a:rPr>
              <a:t>JSON.stringify</a:t>
            </a:r>
            <a:r>
              <a:rPr lang="en-US" altLang="zh-CN" sz="1400" spc="300" dirty="0" smtClean="0">
                <a:solidFill>
                  <a:schemeClr val="tx1"/>
                </a:solidFill>
              </a:rPr>
              <a:t>()</a:t>
            </a:r>
            <a:r>
              <a:rPr lang="zh-CN" altLang="en-US" sz="1400" spc="300" dirty="0" smtClean="0">
                <a:solidFill>
                  <a:schemeClr val="tx1"/>
                </a:solidFill>
              </a:rPr>
              <a:t>为</a:t>
            </a:r>
            <a:r>
              <a:rPr lang="en-US" altLang="zh-CN" sz="1400" spc="300" dirty="0" smtClean="0">
                <a:solidFill>
                  <a:schemeClr val="tx1"/>
                </a:solidFill>
              </a:rPr>
              <a:t>es5</a:t>
            </a:r>
            <a:r>
              <a:rPr lang="zh-CN" altLang="en-US" sz="1400" spc="300" dirty="0" smtClean="0">
                <a:solidFill>
                  <a:schemeClr val="tx1"/>
                </a:solidFill>
              </a:rPr>
              <a:t>新增方法；</a:t>
            </a:r>
            <a:endParaRPr lang="en-US" altLang="zh-CN" sz="1400" spc="3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>
                <a:solidFill>
                  <a:schemeClr val="tx1"/>
                </a:solidFill>
              </a:rPr>
              <a:t>如</a:t>
            </a:r>
            <a:r>
              <a:rPr lang="zh-CN" altLang="en-US" sz="1400" spc="300" dirty="0" smtClean="0">
                <a:solidFill>
                  <a:schemeClr val="tx1"/>
                </a:solidFill>
              </a:rPr>
              <a:t>需处理低版本兼容，</a:t>
            </a:r>
            <a:endParaRPr lang="en-US" altLang="zh-CN" sz="1400" spc="3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400" spc="300" dirty="0" smtClean="0">
                <a:solidFill>
                  <a:schemeClr val="tx1"/>
                </a:solidFill>
              </a:rPr>
              <a:t>引入</a:t>
            </a:r>
            <a:r>
              <a:rPr lang="en-US" altLang="zh-CN" sz="1400" spc="300" dirty="0" smtClean="0">
                <a:solidFill>
                  <a:schemeClr val="tx1"/>
                </a:solidFill>
              </a:rPr>
              <a:t>json.js</a:t>
            </a:r>
            <a:endParaRPr lang="en-US" altLang="zh-CN" sz="1400" spc="3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400" spc="3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本节内容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2084070"/>
            <a:ext cx="10359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ea"/>
                <a:ea typeface="+mj-ea"/>
              </a:rPr>
              <a:t>1.JSON</a:t>
            </a:r>
            <a:r>
              <a:rPr lang="zh-CN" altLang="en-US" sz="2400" dirty="0" smtClean="0">
                <a:latin typeface="+mj-ea"/>
                <a:ea typeface="+mj-ea"/>
              </a:rPr>
              <a:t>与</a:t>
            </a:r>
            <a:r>
              <a:rPr lang="en-US" altLang="zh-CN" sz="2400" dirty="0" smtClean="0">
                <a:latin typeface="+mj-ea"/>
                <a:ea typeface="+mj-ea"/>
              </a:rPr>
              <a:t>XML</a:t>
            </a:r>
            <a:r>
              <a:rPr lang="zh-CN" altLang="en-US" sz="2400" dirty="0" smtClean="0">
                <a:latin typeface="+mj-ea"/>
                <a:ea typeface="+mj-ea"/>
              </a:rPr>
              <a:t>的异同点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2.JSON</a:t>
            </a:r>
            <a:r>
              <a:rPr lang="zh-CN" altLang="en-US" sz="2400" dirty="0" smtClean="0">
                <a:latin typeface="+mj-ea"/>
                <a:ea typeface="+mj-ea"/>
              </a:rPr>
              <a:t>语法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3.JSON</a:t>
            </a:r>
            <a:r>
              <a:rPr lang="zh-CN" altLang="en-US" sz="2400" dirty="0" smtClean="0">
                <a:latin typeface="+mj-ea"/>
                <a:ea typeface="+mj-ea"/>
              </a:rPr>
              <a:t>中的转换方法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4.</a:t>
            </a:r>
            <a:r>
              <a:rPr lang="zh-CN" altLang="en-US" sz="2400" dirty="0" smtClean="0">
                <a:latin typeface="+mj-ea"/>
                <a:ea typeface="+mj-ea"/>
              </a:rPr>
              <a:t>兼容处理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601" y="2776731"/>
            <a:ext cx="321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什么是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JSON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？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No.1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4577"/>
          <p:cNvSpPr>
            <a:spLocks noChangeArrowheads="1"/>
          </p:cNvSpPr>
          <p:nvPr/>
        </p:nvSpPr>
        <p:spPr bwMode="auto">
          <a:xfrm>
            <a:off x="7016511" y="3422652"/>
            <a:ext cx="966535" cy="655467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椭圆 24578"/>
          <p:cNvSpPr>
            <a:spLocks noChangeArrowheads="1"/>
          </p:cNvSpPr>
          <p:nvPr/>
        </p:nvSpPr>
        <p:spPr bwMode="auto">
          <a:xfrm>
            <a:off x="296786" y="2327562"/>
            <a:ext cx="625312" cy="625312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矩形 24579" descr="背景"/>
          <p:cNvSpPr>
            <a:spLocks noGrp="1" noChangeArrowheads="1"/>
          </p:cNvSpPr>
          <p:nvPr/>
        </p:nvSpPr>
        <p:spPr bwMode="auto">
          <a:xfrm>
            <a:off x="609441" y="2757663"/>
            <a:ext cx="10973117" cy="763388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>
                <a:solidFill>
                  <a:schemeClr val="bg1"/>
                </a:solidFill>
              </a:rPr>
              <a:t>Thank you for watching !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4340" name="图片 24580" descr="LOGO竖版-拷贝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3178"/>
            <a:ext cx="936381" cy="80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等腰三角形 24581"/>
          <p:cNvSpPr>
            <a:spLocks noChangeArrowheads="1"/>
          </p:cNvSpPr>
          <p:nvPr/>
        </p:nvSpPr>
        <p:spPr bwMode="auto">
          <a:xfrm rot="1860000">
            <a:off x="10744577" y="1756211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矩形 24582"/>
          <p:cNvSpPr>
            <a:spLocks noGrp="1" noChangeArrowheads="1"/>
          </p:cNvSpPr>
          <p:nvPr/>
        </p:nvSpPr>
        <p:spPr bwMode="auto">
          <a:xfrm>
            <a:off x="4218476" y="4078119"/>
            <a:ext cx="4818395" cy="5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zh-CN" altLang="en-US">
                <a:solidFill>
                  <a:schemeClr val="bg1"/>
                </a:solidFill>
              </a:rPr>
              <a:t>主讲人：金静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: JavaScript Object Notation(JavaScript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对象表示法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是存储和交换文本信息的语法。类似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比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XML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更小、更快，更易解析。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指的是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对象表示法（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Object Notation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是轻量级的文本数据交换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独立于语言：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语法来描述数据对象，但是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仍然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独立于语言和平台。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解析器和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库支持许多不同的编程语言。 目前非常多的动态（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JSP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.NET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）编程语言都支持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具有自我描述性，更易理解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616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与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XML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的区别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No.2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 vs XML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34845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与 </a:t>
            </a:r>
            <a:r>
              <a:rPr lang="en-US" altLang="zh-CN" b="1" dirty="0">
                <a:solidFill>
                  <a:schemeClr val="tx1"/>
                </a:solidFill>
              </a:rPr>
              <a:t>XML </a:t>
            </a:r>
            <a:r>
              <a:rPr lang="zh-CN" altLang="en-US" b="1" dirty="0">
                <a:solidFill>
                  <a:schemeClr val="tx1"/>
                </a:solidFill>
              </a:rPr>
              <a:t>相同之</a:t>
            </a:r>
            <a:r>
              <a:rPr lang="zh-CN" altLang="en-US" b="1" dirty="0" smtClean="0">
                <a:solidFill>
                  <a:schemeClr val="tx1"/>
                </a:solidFill>
              </a:rPr>
              <a:t>处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是纯文本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JSON </a:t>
            </a:r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自我描述性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（人类可读）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JSON </a:t>
            </a:r>
            <a:r>
              <a:rPr lang="zh-CN" altLang="en-US" dirty="0">
                <a:solidFill>
                  <a:schemeClr val="tx1"/>
                </a:solidFill>
              </a:rPr>
              <a:t>具有层级结构（值中存在值）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JSON </a:t>
            </a:r>
            <a:r>
              <a:rPr lang="zh-CN" altLang="en-US" dirty="0">
                <a:solidFill>
                  <a:schemeClr val="tx1"/>
                </a:solidFill>
              </a:rPr>
              <a:t>可通过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进行解析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JSON </a:t>
            </a:r>
            <a:r>
              <a:rPr lang="zh-CN" altLang="en-US" dirty="0">
                <a:solidFill>
                  <a:schemeClr val="tx1"/>
                </a:solidFill>
              </a:rPr>
              <a:t>数据可使用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进行传输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 vs XML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34845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与 </a:t>
            </a:r>
            <a:r>
              <a:rPr lang="en-US" altLang="zh-CN" b="1" dirty="0">
                <a:solidFill>
                  <a:schemeClr val="tx1"/>
                </a:solidFill>
              </a:rPr>
              <a:t>XML </a:t>
            </a:r>
            <a:r>
              <a:rPr lang="zh-CN" altLang="en-US" b="1" dirty="0">
                <a:solidFill>
                  <a:schemeClr val="tx1"/>
                </a:solidFill>
              </a:rPr>
              <a:t>不同之</a:t>
            </a:r>
            <a:r>
              <a:rPr lang="zh-CN" altLang="en-US" b="1" dirty="0" smtClean="0">
                <a:solidFill>
                  <a:schemeClr val="tx1"/>
                </a:solidFill>
              </a:rPr>
              <a:t>处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没有</a:t>
            </a:r>
            <a:r>
              <a:rPr lang="zh-CN" altLang="en-US" dirty="0">
                <a:solidFill>
                  <a:schemeClr val="tx1"/>
                </a:solidFill>
              </a:rPr>
              <a:t>结束标签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更</a:t>
            </a:r>
            <a:r>
              <a:rPr lang="zh-CN" altLang="en-US" dirty="0">
                <a:solidFill>
                  <a:schemeClr val="tx1"/>
                </a:solidFill>
              </a:rPr>
              <a:t>短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读写</a:t>
            </a:r>
            <a:r>
              <a:rPr lang="zh-CN" altLang="en-US" dirty="0">
                <a:solidFill>
                  <a:schemeClr val="tx1"/>
                </a:solidFill>
              </a:rPr>
              <a:t>的速度更快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能够</a:t>
            </a:r>
            <a:r>
              <a:rPr lang="zh-CN" altLang="en-US" dirty="0">
                <a:solidFill>
                  <a:schemeClr val="tx1"/>
                </a:solidFill>
              </a:rPr>
              <a:t>使用内建的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en-US" altLang="zh-CN" dirty="0" err="1">
                <a:solidFill>
                  <a:schemeClr val="tx1"/>
                </a:solidFill>
              </a:rPr>
              <a:t>eval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方法进行解析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不</a:t>
            </a:r>
            <a:r>
              <a:rPr lang="zh-CN" altLang="en-US" dirty="0">
                <a:solidFill>
                  <a:schemeClr val="tx1"/>
                </a:solidFill>
              </a:rPr>
              <a:t>使用保留字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 vs XML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34845" y="1872616"/>
            <a:ext cx="11325138" cy="4503470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为什么使用 </a:t>
            </a:r>
            <a:r>
              <a:rPr lang="en-US" altLang="zh-CN" b="1" dirty="0">
                <a:solidFill>
                  <a:schemeClr val="tx1"/>
                </a:solidFill>
              </a:rPr>
              <a:t>JSON</a:t>
            </a:r>
            <a:r>
              <a:rPr lang="zh-CN" altLang="en-US" b="1" dirty="0" smtClean="0">
                <a:solidFill>
                  <a:schemeClr val="tx1"/>
                </a:solidFill>
              </a:rPr>
              <a:t>？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对于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应用程序来说，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比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更快更易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chemeClr val="tx1"/>
                </a:solidFill>
              </a:rPr>
              <a:t>XML</a:t>
            </a:r>
            <a:endParaRPr lang="en-US" altLang="zh-CN" b="1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读取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文档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XML DOM </a:t>
            </a:r>
            <a:r>
              <a:rPr lang="zh-CN" altLang="en-US" dirty="0">
                <a:solidFill>
                  <a:schemeClr val="tx1"/>
                </a:solidFill>
              </a:rPr>
              <a:t>来循环遍历文档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读取</a:t>
            </a:r>
            <a:r>
              <a:rPr lang="zh-CN" altLang="en-US" dirty="0">
                <a:solidFill>
                  <a:schemeClr val="tx1"/>
                </a:solidFill>
              </a:rPr>
              <a:t>值并存储在变量中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chemeClr val="tx1"/>
                </a:solidFill>
              </a:rPr>
              <a:t>JSON</a:t>
            </a:r>
            <a:endParaRPr lang="en-US" altLang="zh-CN" b="1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读取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zh-CN" altLang="en-US" dirty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用 </a:t>
            </a:r>
            <a:r>
              <a:rPr lang="en-US" altLang="zh-CN" dirty="0" err="1">
                <a:solidFill>
                  <a:schemeClr val="tx1"/>
                </a:solidFill>
              </a:rPr>
              <a:t>eval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处理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 smtClean="0">
                <a:solidFill>
                  <a:schemeClr val="tx1"/>
                </a:solidFill>
              </a:rPr>
              <a:t>字符串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JSON.parse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JSON.stringify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格式互转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603857"/>
            <a:ext cx="549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语法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No.3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宽屏</PresentationFormat>
  <Paragraphs>187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Javascript JSON</vt:lpstr>
      <vt:lpstr>PowerPoint 演示文稿</vt:lpstr>
      <vt:lpstr>简介</vt:lpstr>
      <vt:lpstr>简介</vt:lpstr>
      <vt:lpstr>PowerPoint 演示文稿</vt:lpstr>
      <vt:lpstr>JSON vs XML</vt:lpstr>
      <vt:lpstr>JSON vs XML</vt:lpstr>
      <vt:lpstr>JSON vs XML</vt:lpstr>
      <vt:lpstr>PowerPoint 演示文稿</vt:lpstr>
      <vt:lpstr>JSON语法</vt:lpstr>
      <vt:lpstr>JSON语法</vt:lpstr>
      <vt:lpstr>PowerPoint 演示文稿</vt:lpstr>
      <vt:lpstr>方法</vt:lpstr>
      <vt:lpstr>应用实例</vt:lpstr>
      <vt:lpstr>异常处理</vt:lpstr>
      <vt:lpstr>eval</vt:lpstr>
      <vt:lpstr>方法</vt:lpstr>
      <vt:lpstr>兼容处理</vt:lpstr>
      <vt:lpstr>本节内容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534</cp:revision>
  <dcterms:created xsi:type="dcterms:W3CDTF">2016-07-25T11:11:00Z</dcterms:created>
  <dcterms:modified xsi:type="dcterms:W3CDTF">2018-05-07T02:38:34Z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