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335" r:id="rId5"/>
    <p:sldId id="274" r:id="rId6"/>
    <p:sldId id="348" r:id="rId7"/>
    <p:sldId id="336" r:id="rId8"/>
    <p:sldId id="321" r:id="rId9"/>
    <p:sldId id="351" r:id="rId10"/>
    <p:sldId id="352" r:id="rId11"/>
    <p:sldId id="353" r:id="rId12"/>
    <p:sldId id="354" r:id="rId13"/>
    <p:sldId id="357" r:id="rId14"/>
    <p:sldId id="355" r:id="rId15"/>
    <p:sldId id="367" r:id="rId16"/>
    <p:sldId id="368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9" r:id="rId27"/>
    <p:sldId id="370" r:id="rId28"/>
    <p:sldId id="347" r:id="rId2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6"/>
      </p:cViewPr>
      <p:guideLst>
        <p:guide orient="horz" pos="2285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D8152-7DA3-6A41-843C-905F6EE1D1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402578" y="2133600"/>
            <a:ext cx="6737184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402578" y="3886200"/>
            <a:ext cx="6737184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257175" lvl="1" indent="0" algn="ctr">
              <a:buNone/>
              <a:defRPr>
                <a:solidFill>
                  <a:srgbClr val="4D4D4D"/>
                </a:solidFill>
              </a:defRPr>
            </a:lvl2pPr>
            <a:lvl3pPr marL="514350" lvl="2" indent="0" algn="ctr">
              <a:buNone/>
              <a:defRPr>
                <a:solidFill>
                  <a:srgbClr val="4D4D4D"/>
                </a:solidFill>
              </a:defRPr>
            </a:lvl3pPr>
            <a:lvl4pPr marL="771525" lvl="3" indent="0" algn="ctr">
              <a:buNone/>
              <a:defRPr>
                <a:solidFill>
                  <a:srgbClr val="4D4D4D"/>
                </a:solidFill>
              </a:defRPr>
            </a:lvl4pPr>
            <a:lvl5pPr marL="1028700" lvl="4" indent="0" algn="ctr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169"/>
          <p:cNvSpPr>
            <a:spLocks noChangeArrowheads="1"/>
          </p:cNvSpPr>
          <p:nvPr userDrawn="1"/>
        </p:nvSpPr>
        <p:spPr bwMode="auto">
          <a:xfrm>
            <a:off x="1588" y="1584325"/>
            <a:ext cx="5280237" cy="3060700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3862CE"/>
                </a:solidFill>
                <a:latin typeface="微软雅黑" panose="020B0503020204020204" charset="-122"/>
                <a:ea typeface="微软雅黑" panose="020B0503020204020204" charset="-122"/>
              </a:rPr>
              <a:t>本讲目录</a:t>
            </a:r>
            <a:br>
              <a:rPr lang="en-US" altLang="zh-CN" sz="3200" smtClean="0">
                <a:solidFill>
                  <a:srgbClr val="3862CE"/>
                </a:solidFill>
              </a:rPr>
            </a:br>
            <a:r>
              <a:rPr lang="zh-CN" altLang="en-US" sz="100" smtClean="0">
                <a:solidFill>
                  <a:srgbClr val="3862CE"/>
                </a:solidFill>
              </a:rPr>
              <a:t> </a:t>
            </a:r>
            <a:r>
              <a:rPr lang="en-US" altLang="zh-CN" sz="100" smtClean="0">
                <a:solidFill>
                  <a:srgbClr val="3862CE"/>
                </a:solidFill>
              </a:rPr>
              <a:t>CONTENTS</a:t>
            </a:r>
            <a:endParaRPr lang="zh-CN" altLang="en-US" sz="100" smtClean="0">
              <a:solidFill>
                <a:srgbClr val="3862CE"/>
              </a:solidFill>
            </a:endParaRPr>
          </a:p>
        </p:txBody>
      </p:sp>
      <p:sp>
        <p:nvSpPr>
          <p:cNvPr id="3" name="矩形 2" descr="7"/>
          <p:cNvSpPr>
            <a:spLocks noChangeArrowheads="1"/>
          </p:cNvSpPr>
          <p:nvPr userDrawn="1"/>
        </p:nvSpPr>
        <p:spPr bwMode="auto">
          <a:xfrm>
            <a:off x="5102484" y="608013"/>
            <a:ext cx="7087929" cy="53530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43" tIns="51421" rIns="102843" bIns="5142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262626"/>
              </a:solidFill>
              <a:latin typeface="Calibri" panose="020F0502020204030204" charset="0"/>
            </a:endParaRPr>
          </a:p>
        </p:txBody>
      </p:sp>
      <p:sp>
        <p:nvSpPr>
          <p:cNvPr id="4" name="等腰三角形 7172"/>
          <p:cNvSpPr>
            <a:spLocks noChangeArrowheads="1"/>
          </p:cNvSpPr>
          <p:nvPr userDrawn="1"/>
        </p:nvSpPr>
        <p:spPr bwMode="auto">
          <a:xfrm rot="1860000">
            <a:off x="1726750" y="464502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3"/>
          </p:nvPr>
        </p:nvSpPr>
        <p:spPr>
          <a:xfrm>
            <a:off x="609441" y="1427163"/>
            <a:ext cx="10973117" cy="481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217"/>
          <p:cNvSpPr>
            <a:spLocks noChangeArrowheads="1"/>
          </p:cNvSpPr>
          <p:nvPr userDrawn="1"/>
        </p:nvSpPr>
        <p:spPr bwMode="auto">
          <a:xfrm>
            <a:off x="7016511" y="3422650"/>
            <a:ext cx="966535" cy="655638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3" name="椭圆 9218"/>
          <p:cNvSpPr>
            <a:spLocks noChangeArrowheads="1"/>
          </p:cNvSpPr>
          <p:nvPr userDrawn="1"/>
        </p:nvSpPr>
        <p:spPr bwMode="auto">
          <a:xfrm>
            <a:off x="296786" y="2327275"/>
            <a:ext cx="625312" cy="625475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4" name="矩形 9219" descr="背景"/>
          <p:cNvSpPr>
            <a:spLocks noGrp="1" noChangeArrowheads="1"/>
          </p:cNvSpPr>
          <p:nvPr userDrawn="1"/>
        </p:nvSpPr>
        <p:spPr bwMode="auto">
          <a:xfrm>
            <a:off x="609441" y="2757488"/>
            <a:ext cx="10973117" cy="7635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smtClean="0">
                <a:solidFill>
                  <a:schemeClr val="bg1"/>
                </a:solidFill>
                <a:ea typeface="微软雅黑" panose="020B0503020204020204" charset="-122"/>
              </a:rPr>
              <a:t>Thank you for watching !</a:t>
            </a:r>
            <a:endParaRPr lang="zh-CN" altLang="en-US" sz="28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5" name="图片 9220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2775"/>
            <a:ext cx="93638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9221"/>
          <p:cNvSpPr>
            <a:spLocks noChangeArrowheads="1"/>
          </p:cNvSpPr>
          <p:nvPr userDrawn="1"/>
        </p:nvSpPr>
        <p:spPr bwMode="auto">
          <a:xfrm rot="1860000">
            <a:off x="10744577" y="175577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  <p:sp>
        <p:nvSpPr>
          <p:cNvPr id="7" name="矩形 9222"/>
          <p:cNvSpPr>
            <a:spLocks noGrp="1" noChangeArrowheads="1"/>
          </p:cNvSpPr>
          <p:nvPr userDrawn="1"/>
        </p:nvSpPr>
        <p:spPr bwMode="auto">
          <a:xfrm>
            <a:off x="4218476" y="4078288"/>
            <a:ext cx="481839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ea typeface="微软雅黑" panose="020B0503020204020204" charset="-122"/>
              </a:rPr>
              <a:t>主讲人：金静</a:t>
            </a:r>
            <a:endParaRPr lang="zh-CN" altLang="en-US" sz="20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背景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431800"/>
            <a:ext cx="10973117" cy="763588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8" tIns="25714" rIns="51428" bIns="2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441" y="1427163"/>
            <a:ext cx="109731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165" tIns="25400" rIns="50165" bIns="254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  <a:endParaRPr lang="en-US" altLang="zh-CN"/>
          </a:p>
          <a:p>
            <a:pPr lvl="3"/>
            <a:endParaRPr lang="en-US" altLang="zh-CN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51435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93675" indent="-193675" algn="l" defTabSz="514350" rtl="0" eaLnBrk="0" fontAlgn="base" hangingPunct="0">
        <a:lnSpc>
          <a:spcPct val="120000"/>
        </a:lnSpc>
        <a:spcBef>
          <a:spcPct val="0"/>
        </a:spcBef>
        <a:spcAft>
          <a:spcPts val="25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17830" lvl="1" indent="-16065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2pPr>
      <a:lvl3pPr marL="643255" lvl="2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3pPr>
      <a:lvl4pPr marL="900430" lvl="3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157605" lvl="4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3965" lvl="5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165" lvl="6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8365" lvl="7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4930" lvl="8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1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56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6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96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 descr="背景"/>
          <p:cNvSpPr>
            <a:spLocks noGrp="1" noChangeArrowheads="1"/>
          </p:cNvSpPr>
          <p:nvPr>
            <p:ph type="title"/>
          </p:nvPr>
        </p:nvSpPr>
        <p:spPr>
          <a:xfrm>
            <a:off x="3985174" y="2181550"/>
            <a:ext cx="7472004" cy="1445836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/>
              <a:t>javascript</a:t>
            </a:r>
            <a:r>
              <a:rPr lang="zh-CN" altLang="en-US" sz="2800" b="1" dirty="0"/>
              <a:t>前后端交互之</a:t>
            </a:r>
            <a:r>
              <a:rPr lang="en-US" altLang="zh-CN" sz="2800" b="1" dirty="0"/>
              <a:t>ajax</a:t>
            </a:r>
            <a:endParaRPr lang="en-US" altLang="zh-CN" sz="2800" b="1" dirty="0"/>
          </a:p>
        </p:txBody>
      </p:sp>
      <p:sp>
        <p:nvSpPr>
          <p:cNvPr id="5126" name="直接连接符 6149"/>
          <p:cNvSpPr>
            <a:spLocks noChangeShapeType="1"/>
          </p:cNvSpPr>
          <p:nvPr/>
        </p:nvSpPr>
        <p:spPr bwMode="auto">
          <a:xfrm>
            <a:off x="4031199" y="3216330"/>
            <a:ext cx="4773957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pSp>
        <p:nvGrpSpPr>
          <p:cNvPr id="5127" name="组合 6150"/>
          <p:cNvGrpSpPr/>
          <p:nvPr/>
        </p:nvGrpSpPr>
        <p:grpSpPr bwMode="auto">
          <a:xfrm>
            <a:off x="8602009" y="3341711"/>
            <a:ext cx="279327" cy="172992"/>
            <a:chOff x="0" y="0"/>
            <a:chExt cx="440" cy="274"/>
          </a:xfrm>
        </p:grpSpPr>
        <p:sp>
          <p:nvSpPr>
            <p:cNvPr id="5130" name="等腰三角形 6151"/>
            <p:cNvSpPr>
              <a:spLocks noChangeArrowheads="1"/>
            </p:cNvSpPr>
            <p:nvPr/>
          </p:nvSpPr>
          <p:spPr bwMode="auto">
            <a:xfrm rot="10800000">
              <a:off x="120" y="0"/>
              <a:ext cx="320" cy="274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bg1"/>
              </a:fgClr>
              <a:bgClr>
                <a:srgbClr val="7399E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1" name="等腰三角形 6152"/>
            <p:cNvSpPr>
              <a:spLocks noChangeArrowheads="1"/>
            </p:cNvSpPr>
            <p:nvPr/>
          </p:nvSpPr>
          <p:spPr bwMode="auto">
            <a:xfrm rot="10800000">
              <a:off x="0" y="0"/>
              <a:ext cx="320" cy="2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128" name="图片 6153" descr="LOGO竖版-拷贝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4" y="1797475"/>
            <a:ext cx="906226" cy="7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副标题 6146"/>
          <p:cNvSpPr>
            <a:spLocks noGrp="1" noChangeArrowheads="1"/>
          </p:cNvSpPr>
          <p:nvPr/>
        </p:nvSpPr>
        <p:spPr>
          <a:xfrm>
            <a:off x="4046753" y="3296320"/>
            <a:ext cx="4819982" cy="51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50151" tIns="25393" rIns="50151" bIns="25393" numCol="1" anchor="t" anchorCtr="0" compatLnSpc="1"/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US" altLang="zh-CN" sz="1800" dirty="0">
                <a:solidFill>
                  <a:schemeClr val="bg1"/>
                </a:solidFill>
              </a:rPr>
              <a:t>HTML5</a:t>
            </a:r>
            <a:r>
              <a:rPr lang="zh-CN" altLang="en-US" sz="1800" dirty="0">
                <a:solidFill>
                  <a:schemeClr val="bg1"/>
                </a:solidFill>
              </a:rPr>
              <a:t>课程 版本</a:t>
            </a:r>
            <a:r>
              <a:rPr lang="en-US" altLang="zh-CN" sz="1800" dirty="0">
                <a:solidFill>
                  <a:schemeClr val="bg1"/>
                </a:solidFill>
              </a:rPr>
              <a:t>V2.0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兼容处理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j-ea"/>
                <a:ea typeface="+mj-ea"/>
              </a:rPr>
              <a:t>var xm</a:t>
            </a:r>
            <a:r>
              <a:rPr lang="en-US" altLang="zh-CN" sz="2400">
                <a:latin typeface="+mj-ea"/>
                <a:ea typeface="+mj-ea"/>
              </a:rPr>
              <a:t>r</a:t>
            </a:r>
            <a:r>
              <a:rPr lang="zh-CN" altLang="en-US" sz="2400">
                <a:latin typeface="+mj-ea"/>
                <a:ea typeface="+mj-ea"/>
              </a:rPr>
              <a:t>;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if (window.XMLHttpRequest)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{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  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//  IE7+, Firefox, Chrome, Opera, Safari 浏览器执行代码</a:t>
            </a:r>
            <a:endParaRPr lang="zh-CN" altLang="en-US" sz="24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    </a:t>
            </a:r>
            <a:r>
              <a:rPr lang="en-US" altLang="zh-CN" sz="2400">
                <a:latin typeface="+mj-ea"/>
                <a:ea typeface="+mj-ea"/>
              </a:rPr>
              <a:t>xmr</a:t>
            </a:r>
            <a:r>
              <a:rPr lang="zh-CN" altLang="en-US" sz="2400">
                <a:latin typeface="+mj-ea"/>
                <a:ea typeface="+mj-ea"/>
              </a:rPr>
              <a:t>=new XMLHttpRequest();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}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else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{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  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// IE6, IE5 浏览器执行代码</a:t>
            </a:r>
            <a:endParaRPr lang="zh-CN" altLang="en-US" sz="24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    xm</a:t>
            </a:r>
            <a:r>
              <a:rPr lang="en-US" altLang="zh-CN" sz="2400">
                <a:latin typeface="+mj-ea"/>
                <a:ea typeface="+mj-ea"/>
              </a:rPr>
              <a:t>r</a:t>
            </a:r>
            <a:r>
              <a:rPr lang="zh-CN" altLang="en-US" sz="2400">
                <a:latin typeface="+mj-ea"/>
                <a:ea typeface="+mj-ea"/>
              </a:rPr>
              <a:t>=new ActiveXObject("Microsoft.XMLHTTP");</a:t>
            </a:r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}</a:t>
            </a:r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549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 smtClean="0">
                <a:solidFill>
                  <a:schemeClr val="bg1"/>
                </a:solidFill>
                <a:latin typeface="+mn-ea"/>
                <a:ea typeface="+mn-ea"/>
              </a:rPr>
              <a:t>向服务器发送请求请求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No.4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向服务器发送请求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xm</a:t>
            </a:r>
            <a:r>
              <a:rPr lang="en-US" sz="2400">
                <a:latin typeface="+mj-ea"/>
                <a:ea typeface="+mj-ea"/>
              </a:rPr>
              <a:t>r</a:t>
            </a:r>
            <a:r>
              <a:rPr sz="2400">
                <a:latin typeface="+mj-ea"/>
                <a:ea typeface="+mj-ea"/>
              </a:rPr>
              <a:t>.open("GET","ajax_info.txt",true);</a:t>
            </a:r>
            <a:endParaRPr sz="2400">
              <a:latin typeface="+mj-ea"/>
              <a:ea typeface="+mj-ea"/>
            </a:endParaRPr>
          </a:p>
          <a:p>
            <a:r>
              <a:rPr sz="2400">
                <a:latin typeface="+mj-ea"/>
                <a:ea typeface="+mj-ea"/>
              </a:rPr>
              <a:t>xm</a:t>
            </a:r>
            <a:r>
              <a:rPr lang="en-US" sz="2400">
                <a:latin typeface="+mj-ea"/>
                <a:ea typeface="+mj-ea"/>
              </a:rPr>
              <a:t>r</a:t>
            </a:r>
            <a:r>
              <a:rPr sz="2400">
                <a:latin typeface="+mj-ea"/>
                <a:ea typeface="+mj-ea"/>
              </a:rPr>
              <a:t>.send();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696720" y="2618105"/>
            <a:ext cx="3961130" cy="3580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open</a:t>
            </a:r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method：请求的类型；GET 或 POST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url：文件在服务器上的位置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async：true（异步）或 false（同步）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6457950" y="2618105"/>
            <a:ext cx="3961130" cy="3580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send</a:t>
            </a:r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将请求发送到服务器。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string：仅用于 POST 请求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549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get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post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的区别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</a:t>
            </a:r>
            <a:r>
              <a:rPr lang="en-US" sz="4000" b="1" smtClean="0">
                <a:solidFill>
                  <a:srgbClr val="0069D7"/>
                </a:solidFill>
                <a:latin typeface="+mn-ea"/>
                <a:ea typeface="+mn-ea"/>
              </a:rPr>
              <a:t>5</a:t>
            </a:r>
            <a:endParaRPr 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+mn-ea"/>
                <a:ea typeface="+mn-ea"/>
                <a:sym typeface="+mn-ea"/>
              </a:rPr>
              <a:t>get</a:t>
            </a:r>
            <a:r>
              <a:rPr lang="zh-CN" altLang="en-US" b="1" dirty="0" smtClean="0">
                <a:latin typeface="+mn-ea"/>
                <a:ea typeface="+mn-ea"/>
                <a:sym typeface="+mn-ea"/>
              </a:rPr>
              <a:t>和</a:t>
            </a:r>
            <a:r>
              <a:rPr lang="en-US" altLang="zh-CN" b="1" dirty="0" smtClean="0">
                <a:latin typeface="+mn-ea"/>
                <a:ea typeface="+mn-ea"/>
                <a:sym typeface="+mn-ea"/>
              </a:rPr>
              <a:t>post</a:t>
            </a:r>
            <a:r>
              <a:rPr lang="zh-CN" altLang="en-US" b="1" dirty="0" smtClean="0">
                <a:latin typeface="+mn-ea"/>
                <a:ea typeface="+mn-ea"/>
                <a:sym typeface="+mn-ea"/>
              </a:rPr>
              <a:t>的区别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334770"/>
            <a:ext cx="103593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400">
              <a:latin typeface="+mj-ea"/>
              <a:ea typeface="+mj-ea"/>
            </a:endParaRPr>
          </a:p>
          <a:p>
            <a:r>
              <a:rPr sz="2400">
                <a:latin typeface="+mj-ea"/>
                <a:ea typeface="+mj-ea"/>
              </a:rPr>
              <a:t>与 POST 相比，GET 更简单也更快，并且在大部分情况下都能用。</a:t>
            </a:r>
            <a:endParaRPr sz="2400">
              <a:latin typeface="+mj-ea"/>
              <a:ea typeface="+mj-ea"/>
            </a:endParaRPr>
          </a:p>
          <a:p>
            <a:r>
              <a:rPr sz="2400">
                <a:latin typeface="+mj-ea"/>
                <a:ea typeface="+mj-ea"/>
              </a:rPr>
              <a:t>然而，在以下情况中，请使用 POST 请求：</a:t>
            </a:r>
            <a:endParaRPr sz="2400">
              <a:latin typeface="+mj-ea"/>
              <a:ea typeface="+mj-ea"/>
            </a:endParaRPr>
          </a:p>
          <a:p>
            <a:endParaRPr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&gt;</a:t>
            </a:r>
            <a:r>
              <a:rPr sz="2400">
                <a:latin typeface="+mj-ea"/>
                <a:ea typeface="+mj-ea"/>
              </a:rPr>
              <a:t>无法使用缓存文件（更新服务器上的文件或数据库）</a:t>
            </a:r>
            <a:endParaRPr sz="2400">
              <a:latin typeface="+mj-ea"/>
              <a:ea typeface="+mj-ea"/>
            </a:endParaRPr>
          </a:p>
          <a:p>
            <a:endParaRPr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&gt;</a:t>
            </a:r>
            <a:r>
              <a:rPr sz="2400">
                <a:latin typeface="+mj-ea"/>
                <a:ea typeface="+mj-ea"/>
              </a:rPr>
              <a:t>向服务器发送大量数据（POST 没有数据量限制）</a:t>
            </a:r>
            <a:endParaRPr sz="2400">
              <a:latin typeface="+mj-ea"/>
              <a:ea typeface="+mj-ea"/>
            </a:endParaRPr>
          </a:p>
          <a:p>
            <a:endParaRPr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&gt;</a:t>
            </a:r>
            <a:r>
              <a:rPr sz="2400">
                <a:latin typeface="+mj-ea"/>
                <a:ea typeface="+mj-ea"/>
              </a:rPr>
              <a:t>发送包含未知字符的用户输入时，POST 比 GET 更稳定也更可靠</a:t>
            </a:r>
            <a:endParaRPr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</a:t>
            </a:r>
            <a:endParaRPr lang="en-US"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&gt;</a:t>
            </a:r>
            <a:r>
              <a:rPr lang="zh-CN" altLang="en-US" sz="2400">
                <a:latin typeface="+mj-ea"/>
                <a:ea typeface="+mj-ea"/>
              </a:rPr>
              <a:t>传参方式，</a:t>
            </a:r>
            <a:r>
              <a:rPr lang="en-US" altLang="zh-CN" sz="2400">
                <a:latin typeface="+mj-ea"/>
                <a:ea typeface="+mj-ea"/>
              </a:rPr>
              <a:t>get</a:t>
            </a:r>
            <a:r>
              <a:rPr lang="zh-CN" altLang="en-US" sz="2400">
                <a:latin typeface="+mj-ea"/>
                <a:ea typeface="+mj-ea"/>
              </a:rPr>
              <a:t>参数拼接在</a:t>
            </a:r>
            <a:r>
              <a:rPr lang="en-US" altLang="zh-CN" sz="2400">
                <a:latin typeface="+mj-ea"/>
                <a:ea typeface="+mj-ea"/>
              </a:rPr>
              <a:t>url</a:t>
            </a:r>
            <a:r>
              <a:rPr lang="zh-CN" altLang="en-US" sz="2400">
                <a:latin typeface="+mj-ea"/>
                <a:ea typeface="+mj-ea"/>
              </a:rPr>
              <a:t>后面，</a:t>
            </a:r>
            <a:r>
              <a:rPr lang="en-US" altLang="zh-CN" sz="2400">
                <a:latin typeface="+mj-ea"/>
                <a:ea typeface="+mj-ea"/>
              </a:rPr>
              <a:t>post</a:t>
            </a:r>
            <a:r>
              <a:rPr lang="zh-CN" altLang="en-US" sz="2400">
                <a:latin typeface="+mj-ea"/>
                <a:ea typeface="+mj-ea"/>
              </a:rPr>
              <a:t>放在</a:t>
            </a:r>
            <a:r>
              <a:rPr lang="en-US" altLang="zh-CN" sz="2400">
                <a:latin typeface="+mj-ea"/>
                <a:ea typeface="+mj-ea"/>
              </a:rPr>
              <a:t>send</a:t>
            </a:r>
            <a:r>
              <a:rPr lang="zh-CN" altLang="en-US" sz="2400">
                <a:latin typeface="+mj-ea"/>
                <a:ea typeface="+mj-ea"/>
              </a:rPr>
              <a:t>里面并且需要设置</a:t>
            </a:r>
            <a:r>
              <a:rPr lang="en-US" altLang="zh-CN" sz="2400">
                <a:latin typeface="+mj-ea"/>
                <a:ea typeface="+mj-ea"/>
              </a:rPr>
              <a:t>xmr</a:t>
            </a:r>
            <a:r>
              <a:rPr lang="zh-CN" altLang="en-US" sz="2400">
                <a:latin typeface="+mj-ea"/>
                <a:ea typeface="+mj-ea"/>
              </a:rPr>
              <a:t>.setRequestHeader("content-type","application/x-www-form-urlencoded")</a:t>
            </a:r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226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549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 smtClean="0">
                <a:solidFill>
                  <a:schemeClr val="bg1"/>
                </a:solidFill>
                <a:latin typeface="+mn-ea"/>
                <a:ea typeface="+mn-ea"/>
              </a:rPr>
              <a:t>异步 - True 或 False？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No.6</a:t>
            </a:r>
            <a:endParaRPr lang="en-US" altLang="zh-CN" sz="4000" b="1" smtClean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异步 - True 或 False？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对于 web 开发人员来说，发送异步请求是一个巨大的进步。很多在服务器执行的任务都相当费时。AJAX 出现之前，这可能会引起应用程序挂起或停止。</a:t>
            </a:r>
            <a:endParaRPr sz="2400">
              <a:latin typeface="+mj-ea"/>
              <a:ea typeface="+mj-ea"/>
            </a:endParaRPr>
          </a:p>
          <a:p>
            <a:endParaRPr sz="2400">
              <a:latin typeface="+mj-ea"/>
              <a:ea typeface="+mj-ea"/>
            </a:endParaRPr>
          </a:p>
          <a:p>
            <a:r>
              <a:rPr sz="2400">
                <a:latin typeface="+mj-ea"/>
                <a:ea typeface="+mj-ea"/>
              </a:rPr>
              <a:t>通过 AJAX，JavaScript 无需等待服务器的响应，而是：</a:t>
            </a:r>
            <a:endParaRPr sz="2400">
              <a:latin typeface="+mj-ea"/>
              <a:ea typeface="+mj-ea"/>
            </a:endParaRPr>
          </a:p>
          <a:p>
            <a:endParaRPr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&gt;</a:t>
            </a:r>
            <a:r>
              <a:rPr sz="2400">
                <a:latin typeface="+mj-ea"/>
                <a:ea typeface="+mj-ea"/>
              </a:rPr>
              <a:t>在等待服务器响应时执行其他脚本</a:t>
            </a:r>
            <a:endParaRPr sz="2400">
              <a:latin typeface="+mj-ea"/>
              <a:ea typeface="+mj-ea"/>
            </a:endParaRPr>
          </a:p>
          <a:p>
            <a:endParaRPr sz="2400">
              <a:latin typeface="+mj-ea"/>
              <a:ea typeface="+mj-ea"/>
            </a:endParaRPr>
          </a:p>
          <a:p>
            <a:r>
              <a:rPr lang="en-US" sz="2400">
                <a:latin typeface="+mj-ea"/>
                <a:ea typeface="+mj-ea"/>
              </a:rPr>
              <a:t>	&gt;</a:t>
            </a:r>
            <a:r>
              <a:rPr sz="2400">
                <a:latin typeface="+mj-ea"/>
                <a:ea typeface="+mj-ea"/>
              </a:rPr>
              <a:t>当响应就绪后对响应进行处理</a:t>
            </a:r>
            <a:endParaRPr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Async=true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当使用 async=true 时，请规定在响应处于 onreadystatechange 事件中的就绪状态时执行的函数：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23010" y="2794635"/>
            <a:ext cx="10030460" cy="282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.onreadystatechange=function()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if (</a:t>
            </a:r>
            <a:r>
              <a:rPr lang="zh-CN" altLang="en-US">
                <a:solidFill>
                  <a:srgbClr val="C00000"/>
                </a:solidFill>
              </a:rPr>
              <a:t>xm</a:t>
            </a:r>
            <a:r>
              <a:rPr lang="en-US" altLang="zh-CN">
                <a:solidFill>
                  <a:srgbClr val="C00000"/>
                </a:solidFill>
              </a:rPr>
              <a:t>r</a:t>
            </a:r>
            <a:r>
              <a:rPr lang="zh-CN" altLang="en-US">
                <a:solidFill>
                  <a:srgbClr val="C00000"/>
                </a:solidFill>
              </a:rPr>
              <a:t>.readyState==4 &amp;&amp; xmlhttp.status==200</a:t>
            </a:r>
            <a:r>
              <a:rPr lang="zh-CN" altLang="en-US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document.getElementById("myDiv").innerHTML=xmlhttp.responseText;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.open("GET","/try/ajax/ajax_info.txt",true);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.send();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Async = false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如需使用 async=false，请将 open() 方法中的第三个参数改为 false：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57910" y="2362835"/>
            <a:ext cx="10030460" cy="2053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>
                <a:solidFill>
                  <a:schemeClr val="tx1"/>
                </a:solidFill>
              </a:rPr>
              <a:t>xm</a:t>
            </a:r>
            <a:r>
              <a:rPr lang="en-US">
                <a:solidFill>
                  <a:schemeClr val="tx1"/>
                </a:solidFill>
              </a:rPr>
              <a:t>r</a:t>
            </a:r>
            <a:r>
              <a:rPr>
                <a:solidFill>
                  <a:schemeClr val="tx1"/>
                </a:solidFill>
              </a:rPr>
              <a:t>.open("GET","/try/ajax/ajax_info.txt",false);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xm</a:t>
            </a:r>
            <a:r>
              <a:rPr lang="en-US">
                <a:solidFill>
                  <a:schemeClr val="tx1"/>
                </a:solidFill>
              </a:rPr>
              <a:t>r</a:t>
            </a:r>
            <a:r>
              <a:rPr>
                <a:solidFill>
                  <a:schemeClr val="tx1"/>
                </a:solidFill>
              </a:rPr>
              <a:t>.send();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document.getElementById("myDiv").innerHTML=xm</a:t>
            </a:r>
            <a:r>
              <a:rPr lang="en-US">
                <a:solidFill>
                  <a:schemeClr val="tx1"/>
                </a:solidFill>
              </a:rPr>
              <a:t>r</a:t>
            </a:r>
            <a:r>
              <a:rPr>
                <a:solidFill>
                  <a:schemeClr val="tx1"/>
                </a:solidFill>
              </a:rPr>
              <a:t>.responseText;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8425" y="4844415"/>
            <a:ext cx="9437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我们不推荐使用 async=false，但是对于一些小型的请求，也是可以的。</a:t>
            </a:r>
            <a:endParaRPr lang="zh-CN" altLang="en-US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请记住，JavaScript 会等到服务器响应就绪才继续执行。如果服务器繁忙或缓慢，应用程序会挂起或停止。</a:t>
            </a:r>
            <a:endParaRPr lang="zh-CN" altLang="en-US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注意：当您使用 async=false 时，请不要编写 onreadystatechange 函数 - 把代码放到 send() 语句后面即可</a:t>
            </a: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226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549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服务器响应</a:t>
            </a:r>
            <a:endParaRPr lang="zh-CN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14555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No.7</a:t>
            </a:r>
            <a:endParaRPr lang="en-US" altLang="zh-CN" sz="4000" b="1" smtClean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602" y="2776731"/>
            <a:ext cx="27935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ajax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简介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No.1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服务器响应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如需获得来自服务器的响应，请使用 XMLHttpRequest 对象的 responseText 或 responseXML 属性</a:t>
            </a:r>
            <a:endParaRPr sz="2400"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508760" y="282702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889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属性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8900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responseText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/>
                        <a:t>获得字符串形式的响应数据。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8900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responseXML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/>
                        <a:t>获得</a:t>
                      </a:r>
                      <a:r>
                        <a:rPr lang="en-US" altLang="zh-CN"/>
                        <a:t>XML</a:t>
                      </a:r>
                      <a:r>
                        <a:rPr lang="zh-CN" altLang="en-US"/>
                        <a:t>形式的响应数据。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226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623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onreadystatechange 事件</a:t>
            </a:r>
            <a:endParaRPr lang="zh-CN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No.8</a:t>
            </a:r>
            <a:endParaRPr lang="en-US" altLang="zh-CN" sz="4000" b="1" smtClean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onreadystatechange 事件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如需获得来自服务器的响应，请使用 XMLHttpRequest 对象的 responseText 或 responseXML 属性</a:t>
            </a:r>
            <a:endParaRPr sz="240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29435" y="2651760"/>
          <a:ext cx="8533130" cy="329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5085080"/>
                <a:gridCol w="603885"/>
              </a:tblGrid>
              <a:tr h="3378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属性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onreadystatechange</a:t>
                      </a:r>
                      <a:endParaRPr lang="zh-CN" altLang="en-US" sz="160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存储函数（或函数名），每当 readyState 属性改变时，就会调用该函数。</a:t>
                      </a:r>
                      <a:endParaRPr lang="zh-CN" altLang="en-US" sz="1600"/>
                    </a:p>
                  </a:txBody>
                  <a:tcPr/>
                </a:tc>
                <a:tc hMerge="1">
                  <a:tcPr/>
                </a:tc>
              </a:tr>
              <a:tr h="1676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readyState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存有 XMLHttpRequest 的状态。从 0 到 4 发生变化。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0: 请求未初始化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1: 服务器连接已建立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2: 请求已接收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3: 请求处理中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4: 请求已完成，且响应已就绪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status</a:t>
                      </a:r>
                      <a:endParaRPr lang="zh-CN" altLang="en-US" sz="160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200: "OK"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404: 未找到页面</a:t>
                      </a:r>
                      <a:endParaRPr lang="zh-CN" altLang="en-US" sz="16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onreadystatechange 事件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+mj-ea"/>
                <a:ea typeface="+mj-ea"/>
              </a:rPr>
              <a:t>在 onreadystatechange 事件中，我们规定当服务器响应已做好被处理的准备时所执行的任务。</a:t>
            </a:r>
            <a:endParaRPr sz="2400">
              <a:latin typeface="+mj-ea"/>
              <a:ea typeface="+mj-ea"/>
            </a:endParaRPr>
          </a:p>
          <a:p>
            <a:r>
              <a:rPr sz="2400">
                <a:latin typeface="+mj-ea"/>
                <a:ea typeface="+mj-ea"/>
              </a:rPr>
              <a:t>当 readyState 等于 4 且状态为 200 时，表示响应已就绪：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3520" y="3016885"/>
            <a:ext cx="9250680" cy="313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.onreadystatechange=function()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if (xm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.readyState==4 &amp;&amp; 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.status==200)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document.getElementById("myDiv").innerHTML=xm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.responseText;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226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623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本节内容</a:t>
            </a:r>
            <a:endParaRPr lang="zh-CN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No.9</a:t>
            </a:r>
            <a:endParaRPr lang="en-US" altLang="zh-CN" sz="4000" b="1" smtClean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本节内容</a:t>
            </a:r>
            <a:endParaRPr lang="zh-CN" altLang="en-US"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2084070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+mj-ea"/>
                <a:ea typeface="+mj-ea"/>
              </a:rPr>
              <a:t>1.ajax</a:t>
            </a:r>
            <a:r>
              <a:rPr lang="zh-CN" altLang="en-US" sz="2400">
                <a:latin typeface="+mj-ea"/>
                <a:ea typeface="+mj-ea"/>
              </a:rPr>
              <a:t>简介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en-US" altLang="zh-CN" sz="2400">
                <a:latin typeface="+mj-ea"/>
                <a:ea typeface="+mj-ea"/>
              </a:rPr>
              <a:t>2.</a:t>
            </a:r>
            <a:r>
              <a:rPr lang="zh-CN" altLang="en-US" sz="2400">
                <a:latin typeface="+mj-ea"/>
                <a:ea typeface="+mj-ea"/>
              </a:rPr>
              <a:t>与传统方式区别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en-US" altLang="zh-CN" sz="2400">
                <a:latin typeface="+mj-ea"/>
                <a:ea typeface="+mj-ea"/>
              </a:rPr>
              <a:t>3.ajax</a:t>
            </a:r>
            <a:r>
              <a:rPr lang="zh-CN" altLang="en-US" sz="2400">
                <a:latin typeface="+mj-ea"/>
                <a:ea typeface="+mj-ea"/>
              </a:rPr>
              <a:t>工作原理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en-US" altLang="zh-CN" sz="2400">
                <a:latin typeface="+mj-ea"/>
                <a:ea typeface="+mj-ea"/>
              </a:rPr>
              <a:t>4.XMLHttpRequest</a:t>
            </a:r>
            <a:r>
              <a:rPr lang="zh-CN" altLang="en-US" sz="2400">
                <a:latin typeface="+mj-ea"/>
                <a:ea typeface="+mj-ea"/>
              </a:rPr>
              <a:t>对象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en-US" altLang="zh-CN" sz="2400">
                <a:latin typeface="+mj-ea"/>
                <a:ea typeface="+mj-ea"/>
              </a:rPr>
              <a:t>5.get</a:t>
            </a:r>
            <a:r>
              <a:rPr lang="zh-CN" altLang="en-US" sz="2400">
                <a:latin typeface="+mj-ea"/>
                <a:ea typeface="+mj-ea"/>
              </a:rPr>
              <a:t>与</a:t>
            </a:r>
            <a:r>
              <a:rPr lang="en-US" altLang="zh-CN" sz="2400">
                <a:latin typeface="+mj-ea"/>
                <a:ea typeface="+mj-ea"/>
              </a:rPr>
              <a:t>post</a:t>
            </a:r>
            <a:r>
              <a:rPr lang="zh-CN" altLang="en-US" sz="2400">
                <a:latin typeface="+mj-ea"/>
                <a:ea typeface="+mj-ea"/>
              </a:rPr>
              <a:t>区别</a:t>
            </a:r>
            <a:endParaRPr lang="en-US" altLang="zh-CN"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4577"/>
          <p:cNvSpPr>
            <a:spLocks noChangeArrowheads="1"/>
          </p:cNvSpPr>
          <p:nvPr/>
        </p:nvSpPr>
        <p:spPr bwMode="auto">
          <a:xfrm>
            <a:off x="7016511" y="3422652"/>
            <a:ext cx="966535" cy="655467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椭圆 24578"/>
          <p:cNvSpPr>
            <a:spLocks noChangeArrowheads="1"/>
          </p:cNvSpPr>
          <p:nvPr/>
        </p:nvSpPr>
        <p:spPr bwMode="auto">
          <a:xfrm>
            <a:off x="296786" y="2327562"/>
            <a:ext cx="625312" cy="625312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矩形 24579" descr="背景"/>
          <p:cNvSpPr>
            <a:spLocks noGrp="1" noChangeArrowheads="1"/>
          </p:cNvSpPr>
          <p:nvPr/>
        </p:nvSpPr>
        <p:spPr bwMode="auto">
          <a:xfrm>
            <a:off x="609441" y="2757663"/>
            <a:ext cx="10973117" cy="763388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>
                <a:solidFill>
                  <a:schemeClr val="bg1"/>
                </a:solidFill>
              </a:rPr>
              <a:t>Thank you for watching !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4340" name="图片 24580" descr="LOGO竖版-拷贝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3178"/>
            <a:ext cx="936381" cy="80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等腰三角形 24581"/>
          <p:cNvSpPr>
            <a:spLocks noChangeArrowheads="1"/>
          </p:cNvSpPr>
          <p:nvPr/>
        </p:nvSpPr>
        <p:spPr bwMode="auto">
          <a:xfrm rot="1860000">
            <a:off x="10744577" y="1756211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矩形 24582"/>
          <p:cNvSpPr>
            <a:spLocks noGrp="1" noChangeArrowheads="1"/>
          </p:cNvSpPr>
          <p:nvPr/>
        </p:nvSpPr>
        <p:spPr bwMode="auto">
          <a:xfrm>
            <a:off x="4218476" y="4078119"/>
            <a:ext cx="4818395" cy="5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zh-CN" altLang="en-US">
                <a:solidFill>
                  <a:schemeClr val="bg1"/>
                </a:solidFill>
              </a:rPr>
              <a:t>主讲人：金静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609600" indent="-609600" eaLnBrk="1" fontAlgn="base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1.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AJAX = Asynchronous JavaScript and XML（异步的 JavaScript 和 XML）</a:t>
            </a:r>
            <a:endParaRPr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endParaRPr sz="24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2.AJAX 不是新的编程语言，而是一种使用现有标准的新方法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endParaRPr lang="en-US" sz="24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3.AJAX 是与服务器交换数据并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更新部分网页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的艺术，在不重新加载整个页面的情况下</a:t>
            </a:r>
            <a:endParaRPr lang="zh-CN" altLang="en-US" sz="2400"/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与传统方式的区别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609600" indent="-609600" eaLnBrk="1" fontAlgn="base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传统的网页（不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AJAX）如果需要更新内容，必需重载整个网页面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indent="-609600" eaLnBrk="1" fontAlgn="base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有很多使用 AJAX 的应用程序案例：新浪微博、Google 地图、开心网等等。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314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ajax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工作原理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No.2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ajax</a:t>
            </a:r>
            <a:r>
              <a:rPr dirty="0">
                <a:sym typeface="+mn-ea"/>
              </a:rPr>
              <a:t> 工作原理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aj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85" y="2040255"/>
            <a:ext cx="5419090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AJAX基于现有的Internet标准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XMLHttpRequest 对象 (异步的与服务器交换数据)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JavaScript/DOM (信息显示/交互)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CSS (给数据定义样式)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XML </a:t>
            </a:r>
            <a:r>
              <a:rPr lang="en-US" altLang="zh-CN" sz="2400">
                <a:latin typeface="+mj-ea"/>
                <a:ea typeface="+mj-ea"/>
              </a:rPr>
              <a:t>&amp; JSON</a:t>
            </a:r>
            <a:r>
              <a:rPr lang="zh-CN" altLang="en-US" sz="2400">
                <a:latin typeface="+mj-ea"/>
                <a:ea typeface="+mj-ea"/>
              </a:rPr>
              <a:t>(作为转换数据的格式)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549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 smtClean="0">
                <a:solidFill>
                  <a:schemeClr val="bg1"/>
                </a:solidFill>
                <a:latin typeface="+mn-ea"/>
                <a:ea typeface="+mn-ea"/>
              </a:rPr>
              <a:t>XMLHttpRequest 对象</a:t>
            </a:r>
            <a:endParaRPr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No.3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创建 XMLHttpRequest 对象</a:t>
            </a:r>
            <a:endParaRPr dirty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1512570"/>
            <a:ext cx="103593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所有现代浏览器（IE7+、Firefox、Chrome、Safari 以及 Opera）均内建 XMLHttpRequest 对象。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创建 XMLHttpRequest 对象的语法：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+mj-ea"/>
                <a:ea typeface="+mj-ea"/>
              </a:rPr>
              <a:t>var xmr</a:t>
            </a:r>
            <a:r>
              <a:rPr lang="zh-CN" altLang="en-US" sz="2400">
                <a:solidFill>
                  <a:srgbClr val="FF0000"/>
                </a:solidFill>
                <a:latin typeface="+mj-ea"/>
                <a:ea typeface="+mj-ea"/>
              </a:rPr>
              <a:t>=new XMLHttpRequest();</a:t>
            </a:r>
            <a:endParaRPr lang="zh-CN" altLang="en-US" sz="240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sz="240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老版本的 Internet Explorer （IE5 和 IE6）使用 ActiveX 对象：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+mj-ea"/>
                <a:ea typeface="+mj-ea"/>
              </a:rPr>
              <a:t>var </a:t>
            </a:r>
            <a:r>
              <a:rPr lang="en-US" altLang="zh-CN" sz="2400">
                <a:solidFill>
                  <a:srgbClr val="FF0000"/>
                </a:solidFill>
                <a:latin typeface="+mj-ea"/>
                <a:ea typeface="+mj-ea"/>
              </a:rPr>
              <a:t>xmr</a:t>
            </a:r>
            <a:r>
              <a:rPr lang="zh-CN" altLang="en-US" sz="2400">
                <a:solidFill>
                  <a:srgbClr val="FF0000"/>
                </a:solidFill>
                <a:latin typeface="+mj-ea"/>
                <a:ea typeface="+mj-ea"/>
              </a:rPr>
              <a:t>=new ActiveXObject("Microsoft.XMLHTTP");</a:t>
            </a:r>
            <a:endParaRPr lang="zh-CN" altLang="en-US" sz="24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演示</Application>
  <PresentationFormat>自定义</PresentationFormat>
  <Paragraphs>260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javascript前后端交互之ajax</vt:lpstr>
      <vt:lpstr>PowerPoint 演示文稿</vt:lpstr>
      <vt:lpstr>ajax简介</vt:lpstr>
      <vt:lpstr>与传统方式的区别</vt:lpstr>
      <vt:lpstr>PowerPoint 演示文稿</vt:lpstr>
      <vt:lpstr>ajax 工作原理</vt:lpstr>
      <vt:lpstr>AJAX基于现有的Internet标准</vt:lpstr>
      <vt:lpstr>PowerPoint 演示文稿</vt:lpstr>
      <vt:lpstr>创建 XMLHttpRequest 对象</vt:lpstr>
      <vt:lpstr>兼容处理</vt:lpstr>
      <vt:lpstr>PowerPoint 演示文稿</vt:lpstr>
      <vt:lpstr>向服务器发送请求</vt:lpstr>
      <vt:lpstr>PowerPoint 演示文稿</vt:lpstr>
      <vt:lpstr>get和post的区别</vt:lpstr>
      <vt:lpstr>PowerPoint 演示文稿</vt:lpstr>
      <vt:lpstr>异步 - True 或 False？</vt:lpstr>
      <vt:lpstr>Async=true</vt:lpstr>
      <vt:lpstr>Async = false</vt:lpstr>
      <vt:lpstr>PowerPoint 演示文稿</vt:lpstr>
      <vt:lpstr>服务器响应</vt:lpstr>
      <vt:lpstr>PowerPoint 演示文稿</vt:lpstr>
      <vt:lpstr>onreadystatechange 事件</vt:lpstr>
      <vt:lpstr>onreadystatechange 事件</vt:lpstr>
      <vt:lpstr>PowerPoint 演示文稿</vt:lpstr>
      <vt:lpstr>本节内容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Veblen</cp:lastModifiedBy>
  <cp:revision>509</cp:revision>
  <dcterms:created xsi:type="dcterms:W3CDTF">2016-07-25T11:11:00Z</dcterms:created>
  <dcterms:modified xsi:type="dcterms:W3CDTF">2018-12-03T03:33:40Z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2052-11.1.0.7987</vt:lpwstr>
  </property>
</Properties>
</file>