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287" r:id="rId4"/>
    <p:sldId id="278" r:id="rId5"/>
    <p:sldId id="279" r:id="rId6"/>
    <p:sldId id="280" r:id="rId7"/>
    <p:sldId id="281" r:id="rId8"/>
    <p:sldId id="282" r:id="rId9"/>
    <p:sldId id="277" r:id="rId10"/>
    <p:sldId id="283" r:id="rId11"/>
    <p:sldId id="284" r:id="rId12"/>
    <p:sldId id="273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>
        <p:guide orient="horz" pos="216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55964" y="2593801"/>
            <a:ext cx="10280073" cy="1669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D9C9F">
                    <a:lumMod val="75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r>
              <a:rPr lang="en-US" altLang="zh-CN" dirty="0"/>
              <a:t>Js</a:t>
            </a:r>
            <a:r>
              <a:rPr lang="zh-CN" altLang="en-US" dirty="0">
                <a:ea typeface="宋体" panose="02010600030101010101" pitchFamily="2" charset="-122"/>
              </a:rPr>
              <a:t>入门到精通</a:t>
            </a:r>
            <a:r>
              <a:rPr lang="en-US" altLang="zh-CN" dirty="0" smtClean="0">
                <a:ea typeface="宋体" panose="02010600030101010101" pitchFamily="2" charset="-122"/>
              </a:rPr>
              <a:t>-cookies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rgbClr val="47494B">
                <a:lumMod val="20000"/>
                <a:lumOff val="80000"/>
              </a:srgbClr>
            </a:solidFill>
          </a:ln>
        </p:spPr>
        <p:txBody>
          <a:bodyPr vert="horz" lIns="91440" tIns="45720" rIns="91440" bIns="45720" rtlCol="0" anchor="ctr" anchorCtr="0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D9C9F"/>
              </a:buClr>
              <a:buFont typeface="Webdings" panose="05030102010509060703" pitchFamily="18" charset="2"/>
              <a:buNone/>
              <a:defRPr sz="2400" kern="1200">
                <a:solidFill>
                  <a:srgbClr val="454749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r>
              <a:rPr lang="zh-CN" altLang="en-US" dirty="0"/>
              <a:t>主讲老师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carreryYan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cookies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730" y="1761688"/>
            <a:ext cx="11325138" cy="40351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设置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的函数：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	 function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setCookie</a:t>
            </a:r>
            <a:r>
              <a:rPr lang="en-US" altLang="zh-CN" sz="2000" dirty="0" smtClean="0">
                <a:solidFill>
                  <a:srgbClr val="C0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cname,cvalue,exdays</a:t>
            </a:r>
            <a:r>
              <a:rPr lang="en-US" altLang="zh-CN" sz="2000" dirty="0" smtClean="0">
                <a:solidFill>
                  <a:srgbClr val="C00000"/>
                </a:solidFill>
              </a:rPr>
              <a:t>)</a:t>
            </a:r>
            <a:br>
              <a:rPr lang="en-US" altLang="zh-CN" sz="2000" dirty="0" smtClean="0">
                <a:solidFill>
                  <a:srgbClr val="C00000"/>
                </a:solidFill>
              </a:rPr>
            </a:br>
            <a:r>
              <a:rPr lang="en-US" altLang="zh-CN" sz="2000" dirty="0" smtClean="0">
                <a:solidFill>
                  <a:srgbClr val="C00000"/>
                </a:solidFill>
              </a:rPr>
              <a:t>	{</a:t>
            </a:r>
            <a:br>
              <a:rPr lang="en-US" altLang="zh-CN" sz="2000" dirty="0" smtClean="0">
                <a:solidFill>
                  <a:srgbClr val="C00000"/>
                </a:solidFill>
              </a:rPr>
            </a:br>
            <a:r>
              <a:rPr lang="en-US" altLang="zh-CN" sz="2000" dirty="0" smtClean="0">
                <a:solidFill>
                  <a:srgbClr val="C00000"/>
                </a:solidFill>
              </a:rPr>
              <a:t>		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var</a:t>
            </a:r>
            <a:r>
              <a:rPr lang="en-US" altLang="zh-CN" sz="2000" dirty="0" smtClean="0">
                <a:solidFill>
                  <a:srgbClr val="C00000"/>
                </a:solidFill>
              </a:rPr>
              <a:t> d = new Date();</a:t>
            </a:r>
            <a:br>
              <a:rPr lang="en-US" altLang="zh-CN" sz="2000" dirty="0" smtClean="0">
                <a:solidFill>
                  <a:srgbClr val="C00000"/>
                </a:solidFill>
              </a:rPr>
            </a:br>
            <a:r>
              <a:rPr lang="en-US" altLang="zh-CN" sz="2000" dirty="0" smtClean="0">
                <a:solidFill>
                  <a:srgbClr val="C00000"/>
                </a:solidFill>
              </a:rPr>
              <a:t>		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d.setTime</a:t>
            </a:r>
            <a:r>
              <a:rPr lang="en-US" altLang="zh-CN" sz="2000" dirty="0" smtClean="0">
                <a:solidFill>
                  <a:srgbClr val="C0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d.getTime</a:t>
            </a:r>
            <a:r>
              <a:rPr lang="en-US" altLang="zh-CN" sz="2000" dirty="0" smtClean="0">
                <a:solidFill>
                  <a:srgbClr val="C00000"/>
                </a:solidFill>
              </a:rPr>
              <a:t>()+(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exdays</a:t>
            </a:r>
            <a:r>
              <a:rPr lang="en-US" altLang="zh-CN" sz="2000" smtClean="0">
                <a:solidFill>
                  <a:srgbClr val="C00000"/>
                </a:solidFill>
              </a:rPr>
              <a:t>*24*60*60*1000));</a:t>
            </a:r>
            <a:r>
              <a:rPr lang="en-US" altLang="zh-CN" sz="2000" dirty="0" smtClean="0">
                <a:solidFill>
                  <a:srgbClr val="C00000"/>
                </a:solidFill>
              </a:rPr>
              <a:t/>
            </a:r>
            <a:br>
              <a:rPr lang="en-US" altLang="zh-CN" sz="2000" dirty="0" smtClean="0">
                <a:solidFill>
                  <a:srgbClr val="C00000"/>
                </a:solidFill>
              </a:rPr>
            </a:br>
            <a:r>
              <a:rPr lang="en-US" altLang="zh-CN" sz="2000" dirty="0" smtClean="0">
                <a:solidFill>
                  <a:srgbClr val="C00000"/>
                </a:solidFill>
              </a:rPr>
              <a:t>		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var</a:t>
            </a:r>
            <a:r>
              <a:rPr lang="en-US" altLang="zh-CN" sz="2000" dirty="0" smtClean="0">
                <a:solidFill>
                  <a:srgbClr val="C00000"/>
                </a:solidFill>
              </a:rPr>
              <a:t> expires = "expires="+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d.toGMTString</a:t>
            </a:r>
            <a:r>
              <a:rPr lang="en-US" altLang="zh-CN" sz="2000" dirty="0" smtClean="0">
                <a:solidFill>
                  <a:srgbClr val="C00000"/>
                </a:solidFill>
              </a:rPr>
              <a:t>();</a:t>
            </a:r>
            <a:br>
              <a:rPr lang="en-US" altLang="zh-CN" sz="2000" dirty="0" smtClean="0">
                <a:solidFill>
                  <a:srgbClr val="C00000"/>
                </a:solidFill>
              </a:rPr>
            </a:br>
            <a:r>
              <a:rPr lang="en-US" altLang="zh-CN" sz="2000" dirty="0" smtClean="0">
                <a:solidFill>
                  <a:srgbClr val="C00000"/>
                </a:solidFill>
              </a:rPr>
              <a:t>		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document.cookie</a:t>
            </a:r>
            <a:r>
              <a:rPr lang="en-US" altLang="zh-CN" sz="2000" dirty="0" smtClean="0">
                <a:solidFill>
                  <a:srgbClr val="C00000"/>
                </a:solidFill>
              </a:rPr>
              <a:t> =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cname</a:t>
            </a:r>
            <a:r>
              <a:rPr lang="en-US" altLang="zh-CN" sz="2000" dirty="0" smtClean="0">
                <a:solidFill>
                  <a:srgbClr val="C00000"/>
                </a:solidFill>
              </a:rPr>
              <a:t> + "=" +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cvalue</a:t>
            </a:r>
            <a:r>
              <a:rPr lang="en-US" altLang="zh-CN" sz="2000" dirty="0" smtClean="0">
                <a:solidFill>
                  <a:srgbClr val="C00000"/>
                </a:solidFill>
              </a:rPr>
              <a:t> + "; " + expires;</a:t>
            </a:r>
            <a:br>
              <a:rPr lang="en-US" altLang="zh-CN" sz="2000" dirty="0" smtClean="0">
                <a:solidFill>
                  <a:srgbClr val="C00000"/>
                </a:solidFill>
              </a:rPr>
            </a:br>
            <a:r>
              <a:rPr lang="en-US" altLang="zh-CN" sz="2000" dirty="0" smtClean="0">
                <a:solidFill>
                  <a:srgbClr val="C00000"/>
                </a:solidFill>
              </a:rPr>
              <a:t>	}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cookies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730" y="981512"/>
            <a:ext cx="11325138" cy="560384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获取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的函数：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	 function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getCookie</a:t>
            </a:r>
            <a:r>
              <a:rPr lang="en-US" altLang="zh-CN" sz="2000" dirty="0" smtClean="0">
                <a:solidFill>
                  <a:srgbClr val="C0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cname</a:t>
            </a:r>
            <a:r>
              <a:rPr lang="en-US" altLang="zh-CN" sz="2000" dirty="0" smtClean="0">
                <a:solidFill>
                  <a:srgbClr val="C00000"/>
                </a:solidFill>
              </a:rPr>
              <a:t>)</a:t>
            </a:r>
            <a:br>
              <a:rPr lang="en-US" altLang="zh-CN" sz="2000" dirty="0" smtClean="0">
                <a:solidFill>
                  <a:srgbClr val="C00000"/>
                </a:solidFill>
              </a:rPr>
            </a:br>
            <a:r>
              <a:rPr lang="en-US" altLang="zh-CN" sz="2000" dirty="0" smtClean="0">
                <a:solidFill>
                  <a:srgbClr val="C00000"/>
                </a:solidFill>
              </a:rPr>
              <a:t>	{</a:t>
            </a:r>
            <a:br>
              <a:rPr lang="en-US" altLang="zh-CN" sz="2000" dirty="0" smtClean="0">
                <a:solidFill>
                  <a:srgbClr val="C00000"/>
                </a:solidFill>
              </a:rPr>
            </a:br>
            <a:r>
              <a:rPr lang="en-US" altLang="zh-CN" sz="2000" dirty="0" smtClean="0">
                <a:solidFill>
                  <a:srgbClr val="C00000"/>
                </a:solidFill>
              </a:rPr>
              <a:t>		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var</a:t>
            </a:r>
            <a:r>
              <a:rPr lang="en-US" altLang="zh-CN" sz="2000" dirty="0" smtClean="0">
                <a:solidFill>
                  <a:srgbClr val="C00000"/>
                </a:solidFill>
              </a:rPr>
              <a:t> name =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cname</a:t>
            </a:r>
            <a:r>
              <a:rPr lang="en-US" altLang="zh-CN" sz="2000" dirty="0" smtClean="0">
                <a:solidFill>
                  <a:srgbClr val="C00000"/>
                </a:solidFill>
              </a:rPr>
              <a:t> + "=";</a:t>
            </a:r>
            <a:br>
              <a:rPr lang="en-US" altLang="zh-CN" sz="2000" dirty="0" smtClean="0">
                <a:solidFill>
                  <a:srgbClr val="C00000"/>
                </a:solidFill>
              </a:rPr>
            </a:br>
            <a:r>
              <a:rPr lang="en-US" altLang="zh-CN" sz="2000" dirty="0" smtClean="0">
                <a:solidFill>
                  <a:srgbClr val="C00000"/>
                </a:solidFill>
              </a:rPr>
              <a:t>		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var</a:t>
            </a:r>
            <a:r>
              <a:rPr lang="en-US" altLang="zh-CN" sz="2000" dirty="0" smtClean="0">
                <a:solidFill>
                  <a:srgbClr val="C00000"/>
                </a:solidFill>
              </a:rPr>
              <a:t> ca =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document.cookie.split</a:t>
            </a:r>
            <a:r>
              <a:rPr lang="en-US" altLang="zh-CN" sz="2000" dirty="0" smtClean="0">
                <a:solidFill>
                  <a:srgbClr val="C00000"/>
                </a:solidFill>
              </a:rPr>
              <a:t>(';');</a:t>
            </a:r>
            <a:br>
              <a:rPr lang="en-US" altLang="zh-CN" sz="2000" dirty="0" smtClean="0">
                <a:solidFill>
                  <a:srgbClr val="C00000"/>
                </a:solidFill>
              </a:rPr>
            </a:br>
            <a:r>
              <a:rPr lang="en-US" altLang="zh-CN" sz="2000" dirty="0" smtClean="0">
                <a:solidFill>
                  <a:srgbClr val="C00000"/>
                </a:solidFill>
              </a:rPr>
              <a:t>		for(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var</a:t>
            </a:r>
            <a:r>
              <a:rPr lang="en-US" altLang="zh-CN" sz="2000" dirty="0" smtClean="0">
                <a:solidFill>
                  <a:srgbClr val="C0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000" dirty="0" smtClean="0">
                <a:solidFill>
                  <a:srgbClr val="C00000"/>
                </a:solidFill>
              </a:rPr>
              <a:t>=0;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000" dirty="0" smtClean="0">
                <a:solidFill>
                  <a:srgbClr val="C00000"/>
                </a:solidFill>
              </a:rPr>
              <a:t>&lt;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ca.length</a:t>
            </a:r>
            <a:r>
              <a:rPr lang="en-US" altLang="zh-CN" sz="2000" dirty="0" smtClean="0">
                <a:solidFill>
                  <a:srgbClr val="C00000"/>
                </a:solidFill>
              </a:rPr>
              <a:t>;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000" dirty="0" smtClean="0">
                <a:solidFill>
                  <a:srgbClr val="C00000"/>
                </a:solidFill>
              </a:rPr>
              <a:t>++) </a:t>
            </a:r>
            <a:br>
              <a:rPr lang="en-US" altLang="zh-CN" sz="2000" dirty="0" smtClean="0">
                <a:solidFill>
                  <a:srgbClr val="C00000"/>
                </a:solidFill>
              </a:rPr>
            </a:br>
            <a:r>
              <a:rPr lang="en-US" altLang="zh-CN" sz="2000" dirty="0" smtClean="0">
                <a:solidFill>
                  <a:srgbClr val="C00000"/>
                </a:solidFill>
              </a:rPr>
              <a:t> 		 {</a:t>
            </a:r>
            <a:br>
              <a:rPr lang="en-US" altLang="zh-CN" sz="2000" dirty="0" smtClean="0">
                <a:solidFill>
                  <a:srgbClr val="C00000"/>
                </a:solidFill>
              </a:rPr>
            </a:br>
            <a:r>
              <a:rPr lang="en-US" altLang="zh-CN" sz="2000" dirty="0" smtClean="0">
                <a:solidFill>
                  <a:srgbClr val="C00000"/>
                </a:solidFill>
              </a:rPr>
              <a:t>  			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var</a:t>
            </a:r>
            <a:r>
              <a:rPr lang="en-US" altLang="zh-CN" sz="2000" dirty="0" smtClean="0">
                <a:solidFill>
                  <a:srgbClr val="C00000"/>
                </a:solidFill>
              </a:rPr>
              <a:t> c = ca[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000" dirty="0" smtClean="0">
                <a:solidFill>
                  <a:srgbClr val="C00000"/>
                </a:solidFill>
              </a:rPr>
              <a:t>].replace(/(^\s*)|(\s*$)/g,"")</a:t>
            </a:r>
            <a:br>
              <a:rPr lang="en-US" altLang="zh-CN" sz="2000" dirty="0" smtClean="0">
                <a:solidFill>
                  <a:srgbClr val="C00000"/>
                </a:solidFill>
              </a:rPr>
            </a:br>
            <a:r>
              <a:rPr lang="en-US" altLang="zh-CN" sz="2000" dirty="0" smtClean="0">
                <a:solidFill>
                  <a:srgbClr val="C00000"/>
                </a:solidFill>
              </a:rPr>
              <a:t> 			 if (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c.indexOf</a:t>
            </a:r>
            <a:r>
              <a:rPr lang="en-US" altLang="zh-CN" sz="2000" dirty="0" smtClean="0">
                <a:solidFill>
                  <a:srgbClr val="C00000"/>
                </a:solidFill>
              </a:rPr>
              <a:t>(name)==0) {return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c.substring</a:t>
            </a:r>
            <a:r>
              <a:rPr lang="en-US" altLang="zh-CN" sz="2000" dirty="0" smtClean="0">
                <a:solidFill>
                  <a:srgbClr val="C0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name.length,c.length</a:t>
            </a:r>
            <a:r>
              <a:rPr lang="en-US" altLang="zh-CN" sz="2000" dirty="0" smtClean="0">
                <a:solidFill>
                  <a:srgbClr val="C00000"/>
                </a:solidFill>
              </a:rPr>
              <a:t>);}</a:t>
            </a:r>
            <a:br>
              <a:rPr lang="en-US" altLang="zh-CN" sz="2000" dirty="0" smtClean="0">
                <a:solidFill>
                  <a:srgbClr val="C00000"/>
                </a:solidFill>
              </a:rPr>
            </a:br>
            <a:r>
              <a:rPr lang="en-US" altLang="zh-CN" sz="2000" dirty="0" smtClean="0">
                <a:solidFill>
                  <a:srgbClr val="C00000"/>
                </a:solidFill>
              </a:rPr>
              <a:t> 		 }</a:t>
            </a:r>
            <a:br>
              <a:rPr lang="en-US" altLang="zh-CN" sz="2000" dirty="0" smtClean="0">
                <a:solidFill>
                  <a:srgbClr val="C00000"/>
                </a:solidFill>
              </a:rPr>
            </a:br>
            <a:r>
              <a:rPr lang="en-US" altLang="zh-CN" sz="2000" dirty="0" smtClean="0">
                <a:solidFill>
                  <a:srgbClr val="C00000"/>
                </a:solidFill>
              </a:rPr>
              <a:t>		return "";</a:t>
            </a:r>
            <a:br>
              <a:rPr lang="en-US" altLang="zh-CN" sz="2000" dirty="0" smtClean="0">
                <a:solidFill>
                  <a:srgbClr val="C00000"/>
                </a:solidFill>
              </a:rPr>
            </a:br>
            <a:r>
              <a:rPr lang="en-US" altLang="zh-CN" sz="2000" dirty="0" smtClean="0">
                <a:solidFill>
                  <a:srgbClr val="C00000"/>
                </a:solidFill>
              </a:rPr>
              <a:t>	}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230" y="2945765"/>
            <a:ext cx="10515600" cy="256222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7200"/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cookies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940" y="1931670"/>
            <a:ext cx="11325225" cy="3018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作用：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sz="1800" dirty="0" smtClean="0"/>
              <a:t>（1）保存用户登录状态。</a:t>
            </a:r>
            <a:r>
              <a:rPr lang="zh-CN" sz="1800" dirty="0" smtClean="0"/>
              <a:t>（记住用户名密码）</a:t>
            </a:r>
          </a:p>
          <a:p>
            <a:pPr marL="0" indent="0">
              <a:buNone/>
            </a:pPr>
            <a:r>
              <a:rPr sz="1800" dirty="0" smtClean="0"/>
              <a:t>（2）跟踪用户行为。</a:t>
            </a:r>
            <a:r>
              <a:rPr lang="zh-CN" sz="1800" dirty="0" smtClean="0"/>
              <a:t>（智联招聘用户所在地）</a:t>
            </a:r>
          </a:p>
          <a:p>
            <a:pPr marL="0" indent="0">
              <a:buNone/>
            </a:pPr>
            <a:r>
              <a:rPr sz="1800" dirty="0" smtClean="0"/>
              <a:t>（3）定制页面。</a:t>
            </a:r>
            <a:r>
              <a:rPr lang="zh-CN" sz="1800" dirty="0" smtClean="0"/>
              <a:t>（网页设置主题色）</a:t>
            </a:r>
          </a:p>
          <a:p>
            <a:pPr marL="0" indent="0">
              <a:buNone/>
            </a:pPr>
            <a:r>
              <a:rPr sz="1800" dirty="0" smtClean="0"/>
              <a:t>（4）创建购物车。</a:t>
            </a:r>
            <a:r>
              <a:rPr lang="zh-CN" sz="1800" dirty="0" smtClean="0"/>
              <a:t>（浏览商品）</a:t>
            </a:r>
          </a:p>
          <a:p>
            <a:pPr marL="0" indent="0">
              <a:buNone/>
            </a:pPr>
            <a:r>
              <a:rPr sz="1800" dirty="0" smtClean="0"/>
              <a:t>    </a:t>
            </a:r>
            <a:r>
              <a:rPr lang="en-US" sz="1800" dirty="0" smtClean="0"/>
              <a:t>..........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cookies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940" y="1513840"/>
            <a:ext cx="11325225" cy="4589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cookie的缺点主要集中于安全性和隐私保护。主要包括以下几种：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sz="1800" dirty="0" smtClean="0">
                <a:solidFill>
                  <a:schemeClr val="tx1"/>
                </a:solidFill>
              </a:rPr>
              <a:t>（1）cookie可能被禁用。当用户非常注重个人隐私保护时，他很可能禁用浏览器的cookie功能；</a:t>
            </a:r>
          </a:p>
          <a:p>
            <a:pPr marL="0" indent="0">
              <a:buNone/>
            </a:pPr>
            <a:endParaRPr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sz="1800" dirty="0" smtClean="0">
                <a:solidFill>
                  <a:schemeClr val="tx1"/>
                </a:solidFill>
              </a:rPr>
              <a:t>（2）cookie是与浏览器相关的。这意味着即使访问的是同一个页面，不同浏览器之间所保存的cookie也是不能  互相访问的；</a:t>
            </a:r>
          </a:p>
          <a:p>
            <a:pPr marL="0" indent="0">
              <a:buNone/>
            </a:pPr>
            <a:endParaRPr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sz="1800" dirty="0" smtClean="0">
                <a:solidFill>
                  <a:schemeClr val="tx1"/>
                </a:solidFill>
              </a:rPr>
              <a:t>（3）cookie可能被删除。因为每个cookie都是硬盘上的一个文件，因此很有可能被用户删除；</a:t>
            </a:r>
          </a:p>
          <a:p>
            <a:pPr marL="0" indent="0">
              <a:buNone/>
            </a:pPr>
            <a:endParaRPr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sz="1800" dirty="0" smtClean="0">
                <a:solidFill>
                  <a:schemeClr val="tx1"/>
                </a:solidFill>
              </a:rPr>
              <a:t>（4）cookie安全性不够高。所有的cookie都是以纯文本的形式记录于文件中，因此如果要保存用户名密码等信息时，最好事先经过加密处理。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cookies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730" y="1761688"/>
            <a:ext cx="11325138" cy="4379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Cookies 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以名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值对形式存储，如下所示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user</a:t>
            </a:r>
            <a:r>
              <a:rPr lang="en-US" altLang="zh-CN" sz="2000" dirty="0" smtClean="0">
                <a:solidFill>
                  <a:srgbClr val="C00000"/>
                </a:solidFill>
              </a:rPr>
              <a:t>name=Yanqi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 创建方式：</a:t>
            </a:r>
            <a:endParaRPr lang="en-US" altLang="zh-CN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document.cookie</a:t>
            </a:r>
            <a:r>
              <a:rPr lang="en-US" altLang="zh-CN" sz="1800" dirty="0" smtClean="0">
                <a:solidFill>
                  <a:srgbClr val="C00000"/>
                </a:solidFill>
              </a:rPr>
              <a:t>=“</a:t>
            </a:r>
            <a:r>
              <a:rPr lang="en-US" altLang="zh-CN" sz="2000" dirty="0" smtClean="0">
                <a:solidFill>
                  <a:srgbClr val="C00000"/>
                </a:solidFill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</a:rPr>
              <a:t>name=Yanqi”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为 </a:t>
            </a:r>
            <a:r>
              <a:rPr lang="en-US" altLang="zh-CN" sz="1800" dirty="0" smtClean="0">
                <a:solidFill>
                  <a:schemeClr val="tx1">
                    <a:lumMod val="50000"/>
                  </a:schemeClr>
                </a:solidFill>
              </a:rPr>
              <a:t>cookie 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添加一个过期时间默认情况下</a:t>
            </a:r>
            <a:r>
              <a:rPr lang="en-US" altLang="zh-CN" sz="1800" dirty="0" smtClean="0">
                <a:solidFill>
                  <a:schemeClr val="tx1">
                    <a:lumMod val="50000"/>
                  </a:schemeClr>
                </a:solidFill>
              </a:rPr>
              <a:t>cookie 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在浏览器关闭时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删除</a:t>
            </a:r>
            <a:r>
              <a:rPr lang="en-US" altLang="zh-CN" sz="18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lang="en-US" altLang="zh-CN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altLang="zh-CN" sz="1800" dirty="0" smtClean="0">
                <a:solidFill>
                  <a:srgbClr val="C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document.cookie</a:t>
            </a:r>
            <a:r>
              <a:rPr lang="en-US" altLang="zh-CN" sz="1800" dirty="0" smtClean="0">
                <a:solidFill>
                  <a:srgbClr val="C00000"/>
                </a:solidFill>
              </a:rPr>
              <a:t>=“</a:t>
            </a:r>
            <a:r>
              <a:rPr lang="en-US" altLang="zh-CN" sz="2000" dirty="0" smtClean="0">
                <a:solidFill>
                  <a:srgbClr val="C00000"/>
                </a:solidFill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</a:rPr>
              <a:t>name=Yanqi; </a:t>
            </a:r>
            <a:r>
              <a:rPr lang="en-US" altLang="zh-CN" sz="2000" dirty="0" smtClean="0">
                <a:solidFill>
                  <a:srgbClr val="C00000"/>
                </a:solidFill>
              </a:rPr>
              <a:t>expires=Thu, 18 Dec 2017 12:00:00 GMT”</a:t>
            </a:r>
            <a:endParaRPr lang="en-US" altLang="zh-CN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cookies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730" y="1761688"/>
            <a:ext cx="11325138" cy="3632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使用 </a:t>
            </a:r>
            <a:r>
              <a:rPr lang="en-US" altLang="zh-CN" sz="1800" dirty="0" smtClean="0">
                <a:solidFill>
                  <a:schemeClr val="tx1">
                    <a:lumMod val="50000"/>
                  </a:schemeClr>
                </a:solidFill>
              </a:rPr>
              <a:t>path 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参数告诉浏览器 </a:t>
            </a:r>
            <a:r>
              <a:rPr lang="en-US" altLang="zh-CN" sz="1800" dirty="0" smtClean="0">
                <a:solidFill>
                  <a:schemeClr val="tx1">
                    <a:lumMod val="50000"/>
                  </a:schemeClr>
                </a:solidFill>
              </a:rPr>
              <a:t>cookie 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的路径。默认情况下，</a:t>
            </a:r>
            <a:r>
              <a:rPr lang="en-US" altLang="zh-CN" sz="1800" dirty="0" smtClean="0">
                <a:solidFill>
                  <a:schemeClr val="tx1">
                    <a:lumMod val="50000"/>
                  </a:schemeClr>
                </a:solidFill>
              </a:rPr>
              <a:t>cookie 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属于当前页面</a:t>
            </a:r>
            <a:r>
              <a:rPr lang="en-US" altLang="zh-CN" sz="18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altLang="zh-CN" sz="1800" dirty="0" smtClean="0">
                <a:solidFill>
                  <a:srgbClr val="C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document.cookie</a:t>
            </a:r>
            <a:r>
              <a:rPr lang="en-US" altLang="zh-CN" sz="1800" dirty="0" smtClean="0">
                <a:solidFill>
                  <a:srgbClr val="C00000"/>
                </a:solidFill>
              </a:rPr>
              <a:t>=“</a:t>
            </a:r>
            <a:r>
              <a:rPr lang="en-US" altLang="zh-CN" sz="2000" dirty="0" smtClean="0">
                <a:solidFill>
                  <a:srgbClr val="C00000"/>
                </a:solidFill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</a:rPr>
              <a:t>name=Yanqi; </a:t>
            </a:r>
            <a:r>
              <a:rPr lang="en-US" altLang="zh-CN" sz="2000" dirty="0" smtClean="0">
                <a:solidFill>
                  <a:srgbClr val="C00000"/>
                </a:solidFill>
              </a:rPr>
              <a:t>expires=Thu, 18 Dec 2017 12:00:00 GMT; path=/”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cookies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730" y="1761688"/>
            <a:ext cx="11325138" cy="3632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读取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altLang="zh-CN" sz="2000" dirty="0" smtClean="0">
                <a:solidFill>
                  <a:srgbClr val="C0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var</a:t>
            </a:r>
            <a:r>
              <a:rPr lang="en-US" altLang="zh-CN" sz="2000" dirty="0" smtClean="0">
                <a:solidFill>
                  <a:srgbClr val="C00000"/>
                </a:solidFill>
              </a:rPr>
              <a:t> x =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document.cookie</a:t>
            </a:r>
            <a:r>
              <a:rPr lang="en-US" altLang="zh-CN" sz="2000" dirty="0" smtClean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zh-CN" altLang="en-US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402671" y="3808604"/>
            <a:ext cx="11677475" cy="1375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document.cookie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将以字符串的方式返回所有的 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，类型格式： </a:t>
            </a:r>
            <a:r>
              <a:rPr lang="en-US" altLang="zh-CN" dirty="0" smtClean="0"/>
              <a:t>cookie1=value; cookie2=value;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cookies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730" y="1761688"/>
            <a:ext cx="11325138" cy="3632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修改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（类似创建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	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document.cookie</a:t>
            </a:r>
            <a:r>
              <a:rPr lang="en-US" altLang="zh-CN" sz="2000" dirty="0" smtClean="0">
                <a:solidFill>
                  <a:srgbClr val="C00000"/>
                </a:solidFill>
              </a:rPr>
              <a:t>="</a:t>
            </a:r>
            <a:r>
              <a:rPr lang="en-US" altLang="zh-CN" sz="2000" dirty="0" smtClean="0">
                <a:solidFill>
                  <a:srgbClr val="C00000"/>
                </a:solidFill>
              </a:rPr>
              <a:t>name=Yanqi; </a:t>
            </a:r>
            <a:r>
              <a:rPr lang="en-US" altLang="zh-CN" sz="2000" dirty="0" smtClean="0">
                <a:solidFill>
                  <a:srgbClr val="C00000"/>
                </a:solidFill>
              </a:rPr>
              <a:t>expires=Thu, 18 Dec 2017 12:00:00 GMT; path=/";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zh-CN" altLang="en-US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2516698" y="4060274"/>
            <a:ext cx="6904140" cy="1375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将会覆盖旧的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cookies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730" y="1761688"/>
            <a:ext cx="11325138" cy="3632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删除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	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document.cookie</a:t>
            </a:r>
            <a:r>
              <a:rPr lang="en-US" altLang="zh-CN" sz="2000" dirty="0" smtClean="0">
                <a:solidFill>
                  <a:srgbClr val="C00000"/>
                </a:solidFill>
              </a:rPr>
              <a:t>="</a:t>
            </a:r>
            <a:r>
              <a:rPr lang="en-US" altLang="zh-CN" sz="2000" dirty="0" smtClean="0">
                <a:solidFill>
                  <a:srgbClr val="C00000"/>
                </a:solidFill>
              </a:rPr>
              <a:t>name=Yanqi; </a:t>
            </a:r>
            <a:r>
              <a:rPr lang="en-US" altLang="zh-CN" sz="2000" dirty="0" smtClean="0">
                <a:solidFill>
                  <a:srgbClr val="C00000"/>
                </a:solidFill>
              </a:rPr>
              <a:t>expires=Thu, 18 Dec 2016 12:00:00 GMT; path=/";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zh-CN" altLang="en-US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2516698" y="4060274"/>
            <a:ext cx="6904140" cy="1375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只需要设置 </a:t>
            </a:r>
            <a:r>
              <a:rPr lang="en-US" altLang="zh-CN" dirty="0" smtClean="0"/>
              <a:t>expires </a:t>
            </a:r>
            <a:r>
              <a:rPr lang="zh-CN" altLang="en-US" dirty="0" smtClean="0"/>
              <a:t>参数为以前的时间即可；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cookies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730" y="1694576"/>
            <a:ext cx="11325138" cy="419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补充（字符串处理方法）：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toGMTString</a:t>
            </a:r>
            <a:r>
              <a:rPr lang="en-US" altLang="zh-CN" dirty="0" smtClean="0">
                <a:solidFill>
                  <a:srgbClr val="FF0000"/>
                </a:solidFill>
              </a:rPr>
              <a:t>()      </a:t>
            </a:r>
            <a:r>
              <a:rPr lang="zh-CN" altLang="en-US" dirty="0" smtClean="0">
                <a:solidFill>
                  <a:srgbClr val="FF0000"/>
                </a:solidFill>
              </a:rPr>
              <a:t>把 </a:t>
            </a:r>
            <a:r>
              <a:rPr lang="en-US" altLang="zh-CN" dirty="0" smtClean="0">
                <a:solidFill>
                  <a:srgbClr val="FF0000"/>
                </a:solidFill>
              </a:rPr>
              <a:t>Date </a:t>
            </a:r>
            <a:r>
              <a:rPr lang="zh-CN" altLang="en-US" dirty="0" smtClean="0">
                <a:solidFill>
                  <a:srgbClr val="FF0000"/>
                </a:solidFill>
              </a:rPr>
              <a:t>对象转换为字符串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并返回结果；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indexOf</a:t>
            </a:r>
            <a:r>
              <a:rPr lang="en-US" altLang="zh-CN" dirty="0" smtClean="0">
                <a:solidFill>
                  <a:srgbClr val="FF0000"/>
                </a:solidFill>
              </a:rPr>
              <a:t>()              </a:t>
            </a:r>
            <a:r>
              <a:rPr lang="zh-CN" altLang="en-US" dirty="0" smtClean="0">
                <a:solidFill>
                  <a:srgbClr val="FF0000"/>
                </a:solidFill>
              </a:rPr>
              <a:t>返回匹配字符串索引；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substring(num1,num2)    </a:t>
            </a:r>
            <a:r>
              <a:rPr lang="zh-CN" altLang="en-US" dirty="0" smtClean="0">
                <a:solidFill>
                  <a:srgbClr val="FF0000"/>
                </a:solidFill>
              </a:rPr>
              <a:t>按指定区间切割字符串；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b"/>
  <p:tag name="KSO_WM_UNIT_INDEX" val="1"/>
  <p:tag name="KSO_WM_UNIT_ID" val="custom160463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230</Words>
  <Application>Microsoft Office PowerPoint</Application>
  <PresentationFormat>宽屏</PresentationFormat>
  <Paragraphs>89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黑体</vt:lpstr>
      <vt:lpstr>宋体</vt:lpstr>
      <vt:lpstr>Arial</vt:lpstr>
      <vt:lpstr>Calibri</vt:lpstr>
      <vt:lpstr>Webdings</vt:lpstr>
      <vt:lpstr>1_A000120140530A46PPBG</vt:lpstr>
      <vt:lpstr>PowerPoint 演示文稿</vt:lpstr>
      <vt:lpstr>cookies</vt:lpstr>
      <vt:lpstr>cookies</vt:lpstr>
      <vt:lpstr>cookies</vt:lpstr>
      <vt:lpstr>cookies</vt:lpstr>
      <vt:lpstr>cookies</vt:lpstr>
      <vt:lpstr>cookies</vt:lpstr>
      <vt:lpstr>cookies</vt:lpstr>
      <vt:lpstr>cookies</vt:lpstr>
      <vt:lpstr>cookies</vt:lpstr>
      <vt:lpstr>cookies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edianzu</cp:lastModifiedBy>
  <cp:revision>108</cp:revision>
  <dcterms:created xsi:type="dcterms:W3CDTF">2016-07-25T12:06:00Z</dcterms:created>
  <dcterms:modified xsi:type="dcterms:W3CDTF">2018-12-27T10:24:24Z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