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35" r:id="rId5"/>
    <p:sldId id="274" r:id="rId6"/>
    <p:sldId id="404" r:id="rId7"/>
    <p:sldId id="336" r:id="rId8"/>
    <p:sldId id="321" r:id="rId9"/>
    <p:sldId id="405" r:id="rId10"/>
    <p:sldId id="406" r:id="rId11"/>
    <p:sldId id="407" r:id="rId12"/>
    <p:sldId id="408" r:id="rId13"/>
    <p:sldId id="347" r:id="rId1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>
        <p:guide orient="horz" pos="2288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47" name="幻灯片编号占位符 3"/>
          <p:cNvSpPr>
            <a:spLocks noGrp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D8152-7DA3-6A41-843C-905F6EE1D1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://www.xxx.com/xx.js" TargetMode="External"/><Relationship Id="rId2" Type="http://schemas.openxmlformats.org/officeDocument/2006/relationships/hyperlink" Target="http://www.xxx.com/xxx.jpg" TargetMode="External"/><Relationship Id="rId1" Type="http://schemas.openxmlformats.org/officeDocument/2006/relationships/hyperlink" Target="http://www.baidu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Javascript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JSONP</a:t>
            </a:r>
            <a:endParaRPr lang="en-US" altLang="zh-CN"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5127" name="组合 6150"/>
          <p:cNvGrpSpPr/>
          <p:nvPr/>
        </p:nvGrpSpPr>
        <p:grpSpPr bwMode="auto">
          <a:xfrm>
            <a:off x="8602009" y="3341711"/>
            <a:ext cx="279327" cy="172992"/>
            <a:chOff x="0" y="0"/>
            <a:chExt cx="440" cy="274"/>
          </a:xfrm>
        </p:grpSpPr>
        <p:sp>
          <p:nvSpPr>
            <p:cNvPr id="5130" name="等腰三角形 6151"/>
            <p:cNvSpPr>
              <a:spLocks noChangeArrowheads="1"/>
            </p:cNvSpPr>
            <p:nvPr/>
          </p:nvSpPr>
          <p:spPr bwMode="auto">
            <a:xfrm rot="10800000">
              <a:off x="120" y="0"/>
              <a:ext cx="320" cy="274"/>
            </a:xfrm>
            <a:prstGeom prst="triangle">
              <a:avLst>
                <a:gd name="adj" fmla="val 50000"/>
              </a:avLst>
            </a:prstGeom>
            <a:pattFill prst="dkDnDiag">
              <a:fgClr>
                <a:schemeClr val="bg1"/>
              </a:fgClr>
              <a:bgClr>
                <a:srgbClr val="7399E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等腰三角形 6152"/>
            <p:cNvSpPr>
              <a:spLocks noChangeArrowheads="1"/>
            </p:cNvSpPr>
            <p:nvPr/>
          </p:nvSpPr>
          <p:spPr bwMode="auto">
            <a:xfrm rot="10800000">
              <a:off x="0" y="0"/>
              <a:ext cx="320" cy="2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Aft>
                  <a:spcPts val="25"/>
                </a:spcAft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har char="–"/>
                <a:defRPr sz="16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rgbClr val="4D4D4D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28" name="图片 6153" descr="LOGO竖版-拷贝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4" y="1797475"/>
            <a:ext cx="906226" cy="7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46753" y="329632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JSONP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5618" y="1477628"/>
            <a:ext cx="11325138" cy="4320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例如</a:t>
            </a:r>
            <a:r>
              <a:rPr lang="en-US" altLang="zh-CN" dirty="0" err="1" smtClean="0">
                <a:solidFill>
                  <a:schemeClr val="tx1"/>
                </a:solidFill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&lt;?</a:t>
            </a:r>
            <a:r>
              <a:rPr lang="en-US" altLang="zh-CN" dirty="0" err="1" smtClean="0">
                <a:solidFill>
                  <a:srgbClr val="FF0000"/>
                </a:solidFill>
              </a:rPr>
              <a:t>php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header('Content-type: application/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en-US" altLang="zh-CN" dirty="0" smtClean="0">
                <a:solidFill>
                  <a:srgbClr val="FF0000"/>
                </a:solidFill>
              </a:rPr>
              <a:t>');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</a:t>
            </a:r>
            <a:r>
              <a:rPr lang="en-US" altLang="zh-CN" sz="19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1900" dirty="0" smtClean="0">
                <a:solidFill>
                  <a:schemeClr val="bg1">
                    <a:lumMod val="75000"/>
                  </a:schemeClr>
                </a:solidFill>
              </a:rPr>
              <a:t>获取回调函数名</a:t>
            </a:r>
            <a:endParaRPr lang="en-US" altLang="zh-CN" sz="1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	$</a:t>
            </a:r>
            <a:r>
              <a:rPr lang="en-US" altLang="zh-CN" dirty="0" err="1" smtClean="0">
                <a:solidFill>
                  <a:srgbClr val="FF0000"/>
                </a:solidFill>
              </a:rPr>
              <a:t>jsoncallback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htmlspecialchars</a:t>
            </a:r>
            <a:r>
              <a:rPr lang="en-US" altLang="zh-CN" dirty="0" smtClean="0">
                <a:solidFill>
                  <a:srgbClr val="FF0000"/>
                </a:solidFill>
              </a:rPr>
              <a:t>($_REQUEST ['</a:t>
            </a:r>
            <a:r>
              <a:rPr lang="en-US" altLang="zh-CN" dirty="0" err="1" smtClean="0">
                <a:solidFill>
                  <a:srgbClr val="FF0000"/>
                </a:solidFill>
              </a:rPr>
              <a:t>jsoncallback</a:t>
            </a:r>
            <a:r>
              <a:rPr lang="en-US" altLang="zh-CN" dirty="0" smtClean="0">
                <a:solidFill>
                  <a:srgbClr val="FF0000"/>
                </a:solidFill>
              </a:rPr>
              <a:t>']);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sz="1900" dirty="0" smtClean="0">
                <a:solidFill>
                  <a:schemeClr val="bg1">
                    <a:lumMod val="75000"/>
                  </a:schemeClr>
                </a:solidFill>
              </a:rPr>
              <a:t> //</a:t>
            </a:r>
            <a:r>
              <a:rPr lang="en-US" altLang="zh-CN" sz="1900" dirty="0" err="1" smtClean="0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zh-CN" altLang="en-US" sz="1900" dirty="0" smtClean="0">
                <a:solidFill>
                  <a:schemeClr val="bg1">
                    <a:lumMod val="75000"/>
                  </a:schemeClr>
                </a:solidFill>
              </a:rPr>
              <a:t>数据</a:t>
            </a:r>
            <a:endParaRPr lang="en-US" altLang="zh-CN" sz="1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	$</a:t>
            </a:r>
            <a:r>
              <a:rPr lang="en-US" altLang="zh-CN" dirty="0" err="1" smtClean="0">
                <a:solidFill>
                  <a:srgbClr val="FF0000"/>
                </a:solidFill>
              </a:rPr>
              <a:t>json_data</a:t>
            </a:r>
            <a:r>
              <a:rPr lang="en-US" altLang="zh-CN" dirty="0" smtClean="0">
                <a:solidFill>
                  <a:srgbClr val="FF0000"/>
                </a:solidFill>
              </a:rPr>
              <a:t> = ‘{“</a:t>
            </a:r>
            <a:r>
              <a:rPr lang="en-US" altLang="zh-CN" dirty="0" err="1" smtClean="0">
                <a:solidFill>
                  <a:srgbClr val="FF0000"/>
                </a:solidFill>
              </a:rPr>
              <a:t>teacher”:“veblen</a:t>
            </a:r>
            <a:r>
              <a:rPr lang="en-US" altLang="zh-CN" dirty="0" smtClean="0">
                <a:solidFill>
                  <a:srgbClr val="FF0000"/>
                </a:solidFill>
              </a:rPr>
              <a:t>“}';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 </a:t>
            </a:r>
            <a:r>
              <a:rPr lang="en-US" altLang="zh-CN" sz="19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1900" dirty="0" smtClean="0">
                <a:solidFill>
                  <a:schemeClr val="bg1">
                    <a:lumMod val="75000"/>
                  </a:schemeClr>
                </a:solidFill>
              </a:rPr>
              <a:t>输出</a:t>
            </a:r>
            <a:r>
              <a:rPr lang="en-US" altLang="zh-CN" sz="1900" dirty="0" err="1" smtClean="0">
                <a:solidFill>
                  <a:schemeClr val="bg1">
                    <a:lumMod val="75000"/>
                  </a:schemeClr>
                </a:solidFill>
              </a:rPr>
              <a:t>jsonp</a:t>
            </a:r>
            <a:r>
              <a:rPr lang="zh-CN" altLang="en-US" sz="1900" dirty="0" smtClean="0">
                <a:solidFill>
                  <a:schemeClr val="bg1">
                    <a:lumMod val="75000"/>
                  </a:schemeClr>
                </a:solidFill>
              </a:rPr>
              <a:t>格式的数据 </a:t>
            </a:r>
            <a:endParaRPr lang="en-US" altLang="zh-CN" sz="1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echo $</a:t>
            </a:r>
            <a:r>
              <a:rPr lang="en-US" altLang="zh-CN" dirty="0" err="1" smtClean="0">
                <a:solidFill>
                  <a:srgbClr val="FF0000"/>
                </a:solidFill>
              </a:rPr>
              <a:t>jsoncallback</a:t>
            </a:r>
            <a:r>
              <a:rPr lang="en-US" altLang="zh-CN" dirty="0" smtClean="0">
                <a:solidFill>
                  <a:srgbClr val="FF0000"/>
                </a:solidFill>
              </a:rPr>
              <a:t> . "(" . $</a:t>
            </a:r>
            <a:r>
              <a:rPr lang="en-US" altLang="zh-CN" dirty="0" err="1" smtClean="0">
                <a:solidFill>
                  <a:srgbClr val="FF0000"/>
                </a:solidFill>
              </a:rPr>
              <a:t>json_data</a:t>
            </a:r>
            <a:r>
              <a:rPr lang="en-US" altLang="zh-CN" dirty="0" smtClean="0">
                <a:solidFill>
                  <a:srgbClr val="FF0000"/>
                </a:solidFill>
              </a:rPr>
              <a:t> . </a:t>
            </a:r>
            <a:r>
              <a:rPr lang="en-US" altLang="zh-CN" smtClean="0">
                <a:solidFill>
                  <a:srgbClr val="FF0000"/>
                </a:solidFill>
              </a:rPr>
              <a:t>")";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?&gt;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	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24577"/>
          <p:cNvSpPr>
            <a:spLocks noChangeArrowheads="1"/>
          </p:cNvSpPr>
          <p:nvPr/>
        </p:nvSpPr>
        <p:spPr bwMode="auto">
          <a:xfrm>
            <a:off x="7016511" y="3422652"/>
            <a:ext cx="966535" cy="655467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椭圆 24578"/>
          <p:cNvSpPr>
            <a:spLocks noChangeArrowheads="1"/>
          </p:cNvSpPr>
          <p:nvPr/>
        </p:nvSpPr>
        <p:spPr bwMode="auto">
          <a:xfrm>
            <a:off x="296786" y="2327562"/>
            <a:ext cx="625312" cy="625312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矩形 24579" descr="背景"/>
          <p:cNvSpPr>
            <a:spLocks noGrp="1" noChangeArrowheads="1"/>
          </p:cNvSpPr>
          <p:nvPr/>
        </p:nvSpPr>
        <p:spPr bwMode="auto">
          <a:xfrm>
            <a:off x="609441" y="2757663"/>
            <a:ext cx="10973117" cy="763388"/>
          </a:xfrm>
          <a:prstGeom prst="rect">
            <a:avLst/>
          </a:prstGeom>
          <a:blipFill dpi="0" rotWithShape="0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>
                <a:solidFill>
                  <a:schemeClr val="bg1"/>
                </a:solidFill>
              </a:rPr>
              <a:t>Thank you for watching !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14340" name="图片 24580" descr="LOGO竖版-拷贝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3178"/>
            <a:ext cx="936381" cy="8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等腰三角形 24581"/>
          <p:cNvSpPr>
            <a:spLocks noChangeArrowheads="1"/>
          </p:cNvSpPr>
          <p:nvPr/>
        </p:nvSpPr>
        <p:spPr bwMode="auto">
          <a:xfrm rot="1860000">
            <a:off x="10744577" y="1756211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矩形 24582"/>
          <p:cNvSpPr>
            <a:spLocks noGrp="1" noChangeArrowheads="1"/>
          </p:cNvSpPr>
          <p:nvPr/>
        </p:nvSpPr>
        <p:spPr bwMode="auto">
          <a:xfrm>
            <a:off x="4218476" y="4078119"/>
            <a:ext cx="4818395" cy="5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zh-CN" altLang="en-US">
                <a:solidFill>
                  <a:schemeClr val="bg1"/>
                </a:solidFill>
              </a:rPr>
              <a:t>主讲人：金静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1" y="2776731"/>
            <a:ext cx="32194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什么是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JSONP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？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No.1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err="1" smtClean="0">
              <a:sym typeface="+mn-ea"/>
            </a:endParaRPr>
          </a:p>
          <a:p>
            <a:pPr marL="0" indent="0">
              <a:buNone/>
            </a:pPr>
            <a:endParaRPr lang="en-US" altLang="zh-CN" dirty="0" err="1" smtClean="0">
              <a:sym typeface="+mn-ea"/>
            </a:endParaRPr>
          </a:p>
          <a:p>
            <a:pPr marL="0" indent="0">
              <a:buNone/>
            </a:pPr>
            <a:endParaRPr lang="en-US" altLang="zh-CN" dirty="0" err="1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ym typeface="+mn-ea"/>
              </a:rPr>
              <a:t>Jsonp</a:t>
            </a:r>
            <a:r>
              <a:rPr lang="en-US" altLang="zh-CN" dirty="0" smtClean="0">
                <a:sym typeface="+mn-ea"/>
              </a:rPr>
              <a:t>(JSON with Padding) </a:t>
            </a:r>
            <a:r>
              <a:rPr lang="zh-CN" altLang="en-US" dirty="0" smtClean="0">
                <a:sym typeface="+mn-ea"/>
              </a:rPr>
              <a:t>是 </a:t>
            </a:r>
            <a:r>
              <a:rPr lang="en-US" altLang="zh-CN" dirty="0" err="1" smtClean="0">
                <a:sym typeface="+mn-ea"/>
              </a:rPr>
              <a:t>json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的一种</a:t>
            </a:r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使用模式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，可以让网页从别的域名（网站）那获取资料，即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跨域读取数据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同源策略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同源策略：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同源策略，它是由</a:t>
            </a:r>
            <a:r>
              <a:rPr lang="en-US" altLang="zh-CN" dirty="0" smtClean="0">
                <a:sym typeface="+mn-ea"/>
              </a:rPr>
              <a:t>Netscape</a:t>
            </a:r>
            <a:r>
              <a:rPr lang="zh-CN" altLang="en-US" dirty="0" smtClean="0">
                <a:sym typeface="+mn-ea"/>
              </a:rPr>
              <a:t>提出的一个著名的安全策略。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现在所有支持</a:t>
            </a:r>
            <a:r>
              <a:rPr lang="en-US" altLang="zh-CN" dirty="0" smtClean="0">
                <a:sym typeface="+mn-ea"/>
              </a:rPr>
              <a:t>JavaScript </a:t>
            </a:r>
            <a:r>
              <a:rPr lang="zh-CN" altLang="en-US" dirty="0" smtClean="0">
                <a:sym typeface="+mn-ea"/>
              </a:rPr>
              <a:t>的浏览器都会使用这个策略。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所谓同源是指，域名，协议，端口相同。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830" y="2776855"/>
            <a:ext cx="61600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JSONP</a:t>
            </a:r>
            <a:endParaRPr lang="en-US" altLang="zh-CN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No.2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JSONP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34845" y="1872616"/>
            <a:ext cx="11325138" cy="3588618"/>
          </a:xfrm>
          <a:prstGeom prst="rect">
            <a:avLst/>
          </a:prstGeom>
        </p:spPr>
        <p:txBody>
          <a:bodyPr>
            <a:normAutofit/>
          </a:bodyPr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3965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165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8365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493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我们经常会看到：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&lt;a </a:t>
            </a:r>
            <a:r>
              <a:rPr lang="en-US" altLang="zh-CN" dirty="0" err="1" smtClean="0">
                <a:sym typeface="+mn-ea"/>
              </a:rPr>
              <a:t>href</a:t>
            </a:r>
            <a:r>
              <a:rPr lang="en-US" altLang="zh-CN" dirty="0" smtClean="0">
                <a:sym typeface="+mn-ea"/>
              </a:rPr>
              <a:t>=</a:t>
            </a:r>
            <a:r>
              <a:rPr lang="en-US" altLang="zh-CN" dirty="0" smtClean="0">
                <a:sym typeface="+mn-ea"/>
                <a:hlinkClick r:id="rId1"/>
              </a:rPr>
              <a:t>http://www.baidu.com</a:t>
            </a:r>
            <a:r>
              <a:rPr lang="en-US" altLang="zh-CN" dirty="0" smtClean="0">
                <a:sym typeface="+mn-ea"/>
              </a:rPr>
              <a:t>&gt;&lt;/a&gt;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&lt;</a:t>
            </a:r>
            <a:r>
              <a:rPr lang="en-US" altLang="zh-CN" dirty="0" err="1" smtClean="0">
                <a:sym typeface="+mn-ea"/>
              </a:rPr>
              <a:t>img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</a:t>
            </a:r>
            <a:r>
              <a:rPr lang="en-US" altLang="zh-CN" dirty="0" smtClean="0">
                <a:sym typeface="+mn-ea"/>
                <a:hlinkClick r:id="rId2"/>
              </a:rPr>
              <a:t>http://www.xxx.com/imgages/xxx.jpg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&lt;script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  <a:hlinkClick r:id="rId3"/>
              </a:rPr>
              <a:t>http://www.xxx.com/xx.js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&gt;&lt;/script&gt;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JSONP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86561" y="1501629"/>
            <a:ext cx="11325138" cy="426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是不是可以这样写：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&lt;script&gt;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function fun(date){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	alert(“</a:t>
            </a:r>
            <a:r>
              <a:rPr lang="en-US" altLang="zh-CN" dirty="0" err="1" smtClean="0">
                <a:solidFill>
                  <a:srgbClr val="FF0000"/>
                </a:solidFill>
              </a:rPr>
              <a:t>hello”+date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&lt;/script&gt;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&lt;script 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</a:rPr>
              <a:t>=“</a:t>
            </a:r>
            <a:r>
              <a:rPr lang="en-US" altLang="zh-CN" dirty="0" err="1" smtClean="0">
                <a:solidFill>
                  <a:srgbClr val="FF0000"/>
                </a:solidFill>
              </a:rPr>
              <a:t>index.js</a:t>
            </a:r>
            <a:r>
              <a:rPr lang="en-US" altLang="zh-CN" dirty="0" smtClean="0">
                <a:solidFill>
                  <a:srgbClr val="FF0000"/>
                </a:solidFill>
              </a:rPr>
              <a:t>”&gt;&lt;/script&gt;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06143" y="3531766"/>
            <a:ext cx="4353886" cy="1233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fun(Veblen);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278385" y="4118995"/>
            <a:ext cx="2743200" cy="528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JSONP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86561" y="1501629"/>
            <a:ext cx="11325138" cy="426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是不是</a:t>
            </a:r>
            <a:r>
              <a:rPr lang="zh-CN" altLang="en-US" dirty="0" smtClean="0">
                <a:solidFill>
                  <a:srgbClr val="FF0000"/>
                </a:solidFill>
              </a:rPr>
              <a:t>也</a:t>
            </a:r>
            <a:r>
              <a:rPr lang="zh-CN" altLang="en-US" dirty="0" smtClean="0">
                <a:solidFill>
                  <a:schemeClr val="tx1"/>
                </a:solidFill>
              </a:rPr>
              <a:t>可以这样写：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function fun(date){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	alert(“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hello”+date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&lt;/script&gt;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&lt;script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=“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www.taobao.com/index.js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”&gt;&lt;/script&gt;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06143" y="3430166"/>
            <a:ext cx="4353886" cy="1233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fun(Veblen);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278385" y="4118995"/>
            <a:ext cx="2743200" cy="528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JSONP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546418" y="323215"/>
            <a:ext cx="3098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endParaRPr lang="zh-CN" altLang="en-US" sz="2400" dirty="0" err="1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908618"/>
            <a:ext cx="127000" cy="27686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55" y="1154430"/>
            <a:ext cx="1100518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endParaRPr sz="2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486561" y="1501629"/>
            <a:ext cx="11325138" cy="426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是不是</a:t>
            </a:r>
            <a:r>
              <a:rPr lang="zh-CN" altLang="en-US" dirty="0" smtClean="0">
                <a:solidFill>
                  <a:srgbClr val="FF0000"/>
                </a:solidFill>
              </a:rPr>
              <a:t>也</a:t>
            </a:r>
            <a:r>
              <a:rPr lang="zh-CN" altLang="en-US" dirty="0" smtClean="0">
                <a:solidFill>
                  <a:schemeClr val="tx1"/>
                </a:solidFill>
              </a:rPr>
              <a:t>可以这样写：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&lt;script&gt;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function fun(date){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	alert(“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hello”+date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	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&lt;/script&gt;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&lt;script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=“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www.taobao.com/index.js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”&gt;&lt;/script&gt;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06143" y="3430166"/>
            <a:ext cx="4353886" cy="1233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fun(Veblen);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278385" y="4118995"/>
            <a:ext cx="2743200" cy="528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演示</Application>
  <PresentationFormat>宽屏</PresentationFormat>
  <Paragraphs>102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Webdings</vt:lpstr>
      <vt:lpstr>Arial Unicode MS</vt:lpstr>
      <vt:lpstr>默认设计模板</vt:lpstr>
      <vt:lpstr>Javascript JSONP</vt:lpstr>
      <vt:lpstr>PowerPoint 演示文稿</vt:lpstr>
      <vt:lpstr>简介</vt:lpstr>
      <vt:lpstr>同源策略</vt:lpstr>
      <vt:lpstr>PowerPoint 演示文稿</vt:lpstr>
      <vt:lpstr>JSONP</vt:lpstr>
      <vt:lpstr>JSONP</vt:lpstr>
      <vt:lpstr>JSONP</vt:lpstr>
      <vt:lpstr>JSONP</vt:lpstr>
      <vt:lpstr>JSONP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Veblen</cp:lastModifiedBy>
  <cp:revision>538</cp:revision>
  <dcterms:created xsi:type="dcterms:W3CDTF">2016-07-25T11:11:00Z</dcterms:created>
  <dcterms:modified xsi:type="dcterms:W3CDTF">2018-12-04T07:16:39Z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2052-11.1.0.7987</vt:lpwstr>
  </property>
</Properties>
</file>