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ee5e5779114d4d05" Type="http://schemas.microsoft.com/office/2006/relationships/txt" Target="udata/data.dat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601" r:id="rId3"/>
    <p:sldId id="625" r:id="rId4"/>
    <p:sldId id="607" r:id="rId5"/>
    <p:sldId id="618" r:id="rId6"/>
    <p:sldId id="634" r:id="rId7"/>
    <p:sldId id="610" r:id="rId8"/>
    <p:sldId id="632" r:id="rId9"/>
    <p:sldId id="633" r:id="rId10"/>
    <p:sldId id="635" r:id="rId11"/>
    <p:sldId id="615" r:id="rId12"/>
    <p:sldId id="627" r:id="rId13"/>
    <p:sldId id="626" r:id="rId14"/>
    <p:sldId id="628" r:id="rId15"/>
    <p:sldId id="629" r:id="rId16"/>
    <p:sldId id="630" r:id="rId17"/>
    <p:sldId id="63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2EA"/>
    <a:srgbClr val="F6CC84"/>
    <a:srgbClr val="4CC7AA"/>
    <a:srgbClr val="F69E08"/>
    <a:srgbClr val="E33884"/>
    <a:srgbClr val="37A7D9"/>
    <a:srgbClr val="EE9CC0"/>
    <a:srgbClr val="A6E1D3"/>
    <a:srgbClr val="28806B"/>
    <a:srgbClr val="267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8"/>
  </p:normalViewPr>
  <p:slideViewPr>
    <p:cSldViewPr snapToGrid="0">
      <p:cViewPr varScale="1">
        <p:scale>
          <a:sx n="93" d="100"/>
          <a:sy n="93" d="100"/>
        </p:scale>
        <p:origin x="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D3BF-542F-4012-ABC9-1D34BC130508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D4D1-07E2-4D43-9E58-89BC98254B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5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9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0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50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8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1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48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7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8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4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6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FD4D1-07E2-4D43-9E58-89BC98254B6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5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A03CE9-B42B-0047-8BA3-6D5584887C21}"/>
              </a:ext>
            </a:extLst>
          </p:cNvPr>
          <p:cNvSpPr/>
          <p:nvPr userDrawn="1"/>
        </p:nvSpPr>
        <p:spPr>
          <a:xfrm>
            <a:off x="342679" y="58558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CF8795-29B4-F14F-ACEB-2623ECC926E6}"/>
              </a:ext>
            </a:extLst>
          </p:cNvPr>
          <p:cNvSpPr/>
          <p:nvPr userDrawn="1"/>
        </p:nvSpPr>
        <p:spPr>
          <a:xfrm>
            <a:off x="11595964" y="615367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FD1A66-A6AD-F943-A224-4E9B9F13B060}"/>
              </a:ext>
            </a:extLst>
          </p:cNvPr>
          <p:cNvSpPr/>
          <p:nvPr userDrawn="1"/>
        </p:nvSpPr>
        <p:spPr>
          <a:xfrm>
            <a:off x="11648312" y="5136397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C80EF2-DE24-5F45-8075-1750E49F4A57}"/>
              </a:ext>
            </a:extLst>
          </p:cNvPr>
          <p:cNvSpPr/>
          <p:nvPr userDrawn="1"/>
        </p:nvSpPr>
        <p:spPr>
          <a:xfrm>
            <a:off x="838200" y="48310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D152C5-33EB-B647-B5A8-254B67EB5BBA}"/>
              </a:ext>
            </a:extLst>
          </p:cNvPr>
          <p:cNvSpPr/>
          <p:nvPr userDrawn="1"/>
        </p:nvSpPr>
        <p:spPr>
          <a:xfrm>
            <a:off x="10982631" y="6243786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A20B3D-239E-9D44-BC14-F4ED61D4055B}"/>
              </a:ext>
            </a:extLst>
          </p:cNvPr>
          <p:cNvSpPr/>
          <p:nvPr userDrawn="1"/>
        </p:nvSpPr>
        <p:spPr>
          <a:xfrm flipH="1">
            <a:off x="10199433" y="6548812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15B91CD-2E88-7040-B4CA-213CEA3766A5}"/>
              </a:ext>
            </a:extLst>
          </p:cNvPr>
          <p:cNvSpPr/>
          <p:nvPr userDrawn="1"/>
        </p:nvSpPr>
        <p:spPr>
          <a:xfrm flipH="1">
            <a:off x="114434" y="102310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050DB61-8833-4346-A240-31809278B6F3}"/>
              </a:ext>
            </a:extLst>
          </p:cNvPr>
          <p:cNvSpPr/>
          <p:nvPr userDrawn="1"/>
        </p:nvSpPr>
        <p:spPr>
          <a:xfrm flipH="1">
            <a:off x="161050" y="1519783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FD6B43D-38C1-5240-B0CC-2D895CEC145E}"/>
              </a:ext>
            </a:extLst>
          </p:cNvPr>
          <p:cNvSpPr/>
          <p:nvPr userDrawn="1"/>
        </p:nvSpPr>
        <p:spPr>
          <a:xfrm flipH="1">
            <a:off x="114434" y="82955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B63507-2814-0D40-9FF4-A097D781C195}"/>
              </a:ext>
            </a:extLst>
          </p:cNvPr>
          <p:cNvGrpSpPr/>
          <p:nvPr userDrawn="1"/>
        </p:nvGrpSpPr>
        <p:grpSpPr>
          <a:xfrm flipV="1">
            <a:off x="11387056" y="592855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CE1BA2E-9941-DD4F-99D9-B053E86830D5}"/>
                </a:ext>
              </a:extLst>
            </p:cNvPr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134C4A0-20B3-9A49-B50D-B3FB967063F6}"/>
                </a:ext>
              </a:extLst>
            </p:cNvPr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59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2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78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B36F-5021-2A49-8711-F722DD13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4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3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155F91-34D3-4597-8FBD-0A7760D44F41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46CA82-AF0A-4194-B863-548DAC8A8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8D66CF2A-145C-DC46-AC91-8D3C87BFE77C}"/>
              </a:ext>
            </a:extLst>
          </p:cNvPr>
          <p:cNvSpPr/>
          <p:nvPr userDrawn="1"/>
        </p:nvSpPr>
        <p:spPr>
          <a:xfrm>
            <a:off x="342679" y="585584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A3EC3FD-808C-9D45-8F0A-56F374527250}"/>
              </a:ext>
            </a:extLst>
          </p:cNvPr>
          <p:cNvSpPr/>
          <p:nvPr userDrawn="1"/>
        </p:nvSpPr>
        <p:spPr>
          <a:xfrm>
            <a:off x="11595964" y="615367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CB8A05-B8D9-1B4F-A6BB-E676C4BA8891}"/>
              </a:ext>
            </a:extLst>
          </p:cNvPr>
          <p:cNvSpPr/>
          <p:nvPr userDrawn="1"/>
        </p:nvSpPr>
        <p:spPr>
          <a:xfrm>
            <a:off x="11648312" y="5136397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00CAF4-0067-6E4F-98E0-B4D0ACC9EBD2}"/>
              </a:ext>
            </a:extLst>
          </p:cNvPr>
          <p:cNvSpPr/>
          <p:nvPr userDrawn="1"/>
        </p:nvSpPr>
        <p:spPr>
          <a:xfrm>
            <a:off x="838200" y="48310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BB3BAA-6B83-0E4D-95BD-36DF456A122E}"/>
              </a:ext>
            </a:extLst>
          </p:cNvPr>
          <p:cNvSpPr/>
          <p:nvPr userDrawn="1"/>
        </p:nvSpPr>
        <p:spPr>
          <a:xfrm>
            <a:off x="10982631" y="6243786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365BD96-A405-F746-8FB1-8A087FCC41A5}"/>
              </a:ext>
            </a:extLst>
          </p:cNvPr>
          <p:cNvSpPr/>
          <p:nvPr userDrawn="1"/>
        </p:nvSpPr>
        <p:spPr>
          <a:xfrm flipH="1">
            <a:off x="10199433" y="6548812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034CDA7-6273-5C46-B940-9996F23B4F41}"/>
              </a:ext>
            </a:extLst>
          </p:cNvPr>
          <p:cNvSpPr/>
          <p:nvPr userDrawn="1"/>
        </p:nvSpPr>
        <p:spPr>
          <a:xfrm flipH="1">
            <a:off x="114434" y="102310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905F72C-A179-9D4C-AF6A-05082D298BE1}"/>
              </a:ext>
            </a:extLst>
          </p:cNvPr>
          <p:cNvSpPr/>
          <p:nvPr userDrawn="1"/>
        </p:nvSpPr>
        <p:spPr>
          <a:xfrm flipH="1">
            <a:off x="161050" y="1519783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7416E02-926D-2C49-B6EF-F737974CFBA8}"/>
              </a:ext>
            </a:extLst>
          </p:cNvPr>
          <p:cNvSpPr/>
          <p:nvPr userDrawn="1"/>
        </p:nvSpPr>
        <p:spPr>
          <a:xfrm flipH="1">
            <a:off x="114434" y="82955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EBD0EB-6ED0-2140-9D96-F87453B76D7C}"/>
              </a:ext>
            </a:extLst>
          </p:cNvPr>
          <p:cNvGrpSpPr/>
          <p:nvPr userDrawn="1"/>
        </p:nvGrpSpPr>
        <p:grpSpPr>
          <a:xfrm flipV="1">
            <a:off x="11387056" y="592855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B40051-6BBE-4D47-A33E-2100D2EC35BF}"/>
                </a:ext>
              </a:extLst>
            </p:cNvPr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509D9D-65CD-C541-880A-2B3DCA08D2A7}"/>
                </a:ext>
              </a:extLst>
            </p:cNvPr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27C80D20-798D-8148-A4A1-B60BB01B6A1F}"/>
              </a:ext>
            </a:extLst>
          </p:cNvPr>
          <p:cNvSpPr txBox="1">
            <a:spLocks/>
          </p:cNvSpPr>
          <p:nvPr userDrawn="1"/>
        </p:nvSpPr>
        <p:spPr>
          <a:xfrm>
            <a:off x="507893" y="365126"/>
            <a:ext cx="4512106" cy="657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98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kimmking/workshop1/raw/master/04_configs/config.zip" TargetMode="External"/><Relationship Id="rId3" Type="http://schemas.openxmlformats.org/officeDocument/2006/relationships/hyperlink" Target="https://gitee.com/kimmking/workshop1/raw/master/02_requirements/apache-zookeeper-3.5.6-bin.tar.gz" TargetMode="External"/><Relationship Id="rId7" Type="http://schemas.openxmlformats.org/officeDocument/2006/relationships/hyperlink" Target="https://gitee.com/kimmking/workshop1/raw/master/03_scripts/createSchema.sq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ee.com/kimmking/workshop1/raw/master/01_releases/apache-shardingsphere-incubating-4.0.1-sharding-ui-bin.tar.gz" TargetMode="External"/><Relationship Id="rId5" Type="http://schemas.openxmlformats.org/officeDocument/2006/relationships/hyperlink" Target="https://gitee.com/kimmking/workshop1/raw/master/01_releases/apache-shardingsphere-incubating-4.0.1-sharding-proxy-bin.tar.gz" TargetMode="External"/><Relationship Id="rId4" Type="http://schemas.openxmlformats.org/officeDocument/2006/relationships/hyperlink" Target="https://gitee.com/kimmking/workshop1/raw/master/02_requirements/mysql-5.6.23-winx64-min.zip" TargetMode="External"/><Relationship Id="rId9" Type="http://schemas.openxmlformats.org/officeDocument/2006/relationships/hyperlink" Target="https://gitee.com/kimmking/workshop1/repository/archive/master.zi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5AB88C6B-590F-AC4F-9442-4D575E5BE8AA}"/>
              </a:ext>
            </a:extLst>
          </p:cNvPr>
          <p:cNvSpPr/>
          <p:nvPr/>
        </p:nvSpPr>
        <p:spPr>
          <a:xfrm>
            <a:off x="4216799" y="976000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6B220D-56D6-0140-846F-3246FA1BA046}"/>
              </a:ext>
            </a:extLst>
          </p:cNvPr>
          <p:cNvSpPr/>
          <p:nvPr/>
        </p:nvSpPr>
        <p:spPr>
          <a:xfrm>
            <a:off x="3016649" y="1437735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A4B15B3-ACBA-C748-93A8-E0967774CB92}"/>
              </a:ext>
            </a:extLst>
          </p:cNvPr>
          <p:cNvSpPr/>
          <p:nvPr/>
        </p:nvSpPr>
        <p:spPr>
          <a:xfrm>
            <a:off x="6356635" y="1437735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050CF12-928D-C24D-A6CE-DA35B89C8134}"/>
              </a:ext>
            </a:extLst>
          </p:cNvPr>
          <p:cNvSpPr/>
          <p:nvPr/>
        </p:nvSpPr>
        <p:spPr>
          <a:xfrm>
            <a:off x="4712099" y="2199735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9688773-FBC5-2947-8659-8D1C7462155B}"/>
              </a:ext>
            </a:extLst>
          </p:cNvPr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C52AD9-1D82-E140-8258-97609746434A}"/>
              </a:ext>
            </a:extLst>
          </p:cNvPr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9BF942-B80A-5943-AF79-66C1CD7C9357}"/>
              </a:ext>
            </a:extLst>
          </p:cNvPr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DC1A248-41D4-2345-AE17-3AA934CFAA0A}"/>
              </a:ext>
            </a:extLst>
          </p:cNvPr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42285E-C7A2-CA4E-8B9D-3BD5B1C389E2}"/>
              </a:ext>
            </a:extLst>
          </p:cNvPr>
          <p:cNvSpPr txBox="1"/>
          <p:nvPr/>
        </p:nvSpPr>
        <p:spPr>
          <a:xfrm>
            <a:off x="2730031" y="2076446"/>
            <a:ext cx="6364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 </a:t>
            </a:r>
            <a:r>
              <a:rPr kumimoji="1" lang="en-US" altLang="zh-CN" sz="40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endParaRPr kumimoji="1" lang="en-US" altLang="zh-CN" sz="4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Workshop</a:t>
            </a:r>
            <a:r>
              <a:rPr kumimoji="1"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 One</a:t>
            </a:r>
            <a:endParaRPr kumimoji="1" lang="zh-CN" altLang="en-US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Copyright Notice">
            <a:extLst>
              <a:ext uri="{FF2B5EF4-FFF2-40B4-BE49-F238E27FC236}">
                <a16:creationId xmlns:a16="http://schemas.microsoft.com/office/drawing/2014/main" id="{89CC28D4-4562-E246-8CA8-B48F4398C245}"/>
              </a:ext>
            </a:extLst>
          </p:cNvPr>
          <p:cNvSpPr>
            <a:spLocks/>
          </p:cNvSpPr>
          <p:nvPr/>
        </p:nvSpPr>
        <p:spPr bwMode="auto">
          <a:xfrm>
            <a:off x="4946080" y="4841319"/>
            <a:ext cx="2299842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cap="small" dirty="0" smtClean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数据库研发组</a:t>
            </a:r>
            <a:endParaRPr lang="en-US" altLang="zh-CN" sz="2800" b="1" cap="small" dirty="0" smtClean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816B4A-0673-8C40-98B3-E0B3A8B7B0E7}"/>
              </a:ext>
            </a:extLst>
          </p:cNvPr>
          <p:cNvSpPr txBox="1"/>
          <p:nvPr/>
        </p:nvSpPr>
        <p:spPr>
          <a:xfrm>
            <a:off x="1170432" y="536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4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C792E3-EFB5-ED48-A589-DB6B81968139}"/>
              </a:ext>
            </a:extLst>
          </p:cNvPr>
          <p:cNvSpPr/>
          <p:nvPr/>
        </p:nvSpPr>
        <p:spPr>
          <a:xfrm>
            <a:off x="4618674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功能演示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58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F2CE765-16DF-2046-A91C-63A1D04D2B90}"/>
              </a:ext>
            </a:extLst>
          </p:cNvPr>
          <p:cNvGrpSpPr/>
          <p:nvPr/>
        </p:nvGrpSpPr>
        <p:grpSpPr>
          <a:xfrm>
            <a:off x="1323847" y="2327714"/>
            <a:ext cx="9144000" cy="861935"/>
            <a:chOff x="0" y="3516042"/>
            <a:chExt cx="12192000" cy="12165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55E51B-6A49-094C-8C7A-B5BDE9B979C3}"/>
                </a:ext>
              </a:extLst>
            </p:cNvPr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5">
              <a:extLst>
                <a:ext uri="{FF2B5EF4-FFF2-40B4-BE49-F238E27FC236}">
                  <a16:creationId xmlns:a16="http://schemas.microsoft.com/office/drawing/2014/main" id="{85597A38-C045-0B4B-8937-3518DC3FECC6}"/>
                </a:ext>
              </a:extLst>
            </p:cNvPr>
            <p:cNvCxnSpPr/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grpFill/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9A21B89-D1B9-E846-AB84-63C20F776205}"/>
              </a:ext>
            </a:extLst>
          </p:cNvPr>
          <p:cNvSpPr txBox="1"/>
          <p:nvPr/>
        </p:nvSpPr>
        <p:spPr>
          <a:xfrm>
            <a:off x="2687254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1C7FFBA-F22D-A24D-8FFE-1A8C22C2349D}"/>
              </a:ext>
            </a:extLst>
          </p:cNvPr>
          <p:cNvSpPr/>
          <p:nvPr/>
        </p:nvSpPr>
        <p:spPr>
          <a:xfrm>
            <a:off x="2219395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D49E186-6203-F74A-95EA-BC0B88EE4659}"/>
              </a:ext>
            </a:extLst>
          </p:cNvPr>
          <p:cNvGrpSpPr/>
          <p:nvPr/>
        </p:nvGrpSpPr>
        <p:grpSpPr>
          <a:xfrm>
            <a:off x="2311099" y="3405673"/>
            <a:ext cx="1627097" cy="276999"/>
            <a:chOff x="2209223" y="3856063"/>
            <a:chExt cx="1385455" cy="337104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4BE5B5B-7E64-5A42-BA92-A2F515B614F0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0DACB9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10" name="文本框 76">
              <a:extLst>
                <a:ext uri="{FF2B5EF4-FFF2-40B4-BE49-F238E27FC236}">
                  <a16:creationId xmlns:a16="http://schemas.microsoft.com/office/drawing/2014/main" id="{58CFDDA9-91AE-154D-BEFD-F3A333F83F31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702E23D-15EF-424C-9D09-58207898469E}"/>
              </a:ext>
            </a:extLst>
          </p:cNvPr>
          <p:cNvSpPr/>
          <p:nvPr/>
        </p:nvSpPr>
        <p:spPr>
          <a:xfrm>
            <a:off x="4883691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AC89B7-DE3F-EA42-B5E9-C0596D8DC837}"/>
              </a:ext>
            </a:extLst>
          </p:cNvPr>
          <p:cNvGrpSpPr/>
          <p:nvPr/>
        </p:nvGrpSpPr>
        <p:grpSpPr>
          <a:xfrm>
            <a:off x="4975395" y="3405673"/>
            <a:ext cx="1627097" cy="276999"/>
            <a:chOff x="2209223" y="3856063"/>
            <a:chExt cx="1385455" cy="33710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3DBE4B9-9536-5C41-89D4-0B8F9B22AAFD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8F52A8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14" name="文本框 89">
              <a:extLst>
                <a:ext uri="{FF2B5EF4-FFF2-40B4-BE49-F238E27FC236}">
                  <a16:creationId xmlns:a16="http://schemas.microsoft.com/office/drawing/2014/main" id="{DBCA3B8F-3BFC-254B-A49D-1C8D01FF0E26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chemeClr val="bg1"/>
                  </a:solidFill>
                  <a:latin typeface="ITC Avant Garde Std Md" panose="020B0602020202020204" pitchFamily="34" charset="0"/>
                  <a:ea typeface="LiHei Pro" panose="020B0500000000000000" pitchFamily="34" charset="-122"/>
                </a:defRPr>
              </a:lvl1pPr>
            </a:lstStyle>
            <a:p>
              <a:pPr lvl="0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2360D80-0484-3142-8817-1BC955C5B4E5}"/>
              </a:ext>
            </a:extLst>
          </p:cNvPr>
          <p:cNvSpPr/>
          <p:nvPr/>
        </p:nvSpPr>
        <p:spPr>
          <a:xfrm>
            <a:off x="7480023" y="3538617"/>
            <a:ext cx="1804244" cy="1165361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02">
            <a:extLst>
              <a:ext uri="{FF2B5EF4-FFF2-40B4-BE49-F238E27FC236}">
                <a16:creationId xmlns:a16="http://schemas.microsoft.com/office/drawing/2014/main" id="{4CA19843-BF4D-7F4C-AEBC-F1FFF1C8B64B}"/>
              </a:ext>
            </a:extLst>
          </p:cNvPr>
          <p:cNvSpPr txBox="1"/>
          <p:nvPr/>
        </p:nvSpPr>
        <p:spPr>
          <a:xfrm>
            <a:off x="7638886" y="3405673"/>
            <a:ext cx="1477956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solidFill>
                  <a:schemeClr val="bg1"/>
                </a:solidFill>
                <a:latin typeface="ITC Avant Garde Std Md" panose="020B0602020202020204" pitchFamily="34" charset="0"/>
                <a:ea typeface="LiHei Pro" panose="020B0500000000000000" pitchFamily="34" charset="-122"/>
              </a:defRPr>
            </a:lvl1pPr>
          </a:lstStyle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43">
            <a:extLst>
              <a:ext uri="{FF2B5EF4-FFF2-40B4-BE49-F238E27FC236}">
                <a16:creationId xmlns:a16="http://schemas.microsoft.com/office/drawing/2014/main" id="{0B288516-5134-834E-8F76-F6E877500895}"/>
              </a:ext>
            </a:extLst>
          </p:cNvPr>
          <p:cNvSpPr txBox="1"/>
          <p:nvPr/>
        </p:nvSpPr>
        <p:spPr>
          <a:xfrm>
            <a:off x="2239639" y="3719325"/>
            <a:ext cx="1784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讲解配置文件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endParaRPr lang="en-US" altLang="zh-CN" sz="11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1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config-sharding.yaml</a:t>
            </a:r>
            <a:endParaRPr lang="en-US" altLang="zh-CN" sz="11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4848126" y="3726345"/>
            <a:ext cx="1804244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演示常见命令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演示插入与查询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演示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en-US" altLang="zh-CN" dirty="0" smtClean="0">
                <a:solidFill>
                  <a:schemeClr val="tx1"/>
                </a:solidFill>
              </a:rPr>
              <a:t> Generator</a:t>
            </a:r>
          </a:p>
        </p:txBody>
      </p:sp>
      <p:sp>
        <p:nvSpPr>
          <p:cNvPr id="19" name="文本框 149">
            <a:extLst>
              <a:ext uri="{FF2B5EF4-FFF2-40B4-BE49-F238E27FC236}">
                <a16:creationId xmlns:a16="http://schemas.microsoft.com/office/drawing/2014/main" id="{564C2351-0F3A-EC45-8FF2-3F455593C669}"/>
              </a:ext>
            </a:extLst>
          </p:cNvPr>
          <p:cNvSpPr txBox="1"/>
          <p:nvPr/>
        </p:nvSpPr>
        <p:spPr>
          <a:xfrm>
            <a:off x="7480023" y="3719324"/>
            <a:ext cx="20882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演示</a:t>
            </a:r>
            <a:r>
              <a:rPr lang="en-US" altLang="zh-CN" dirty="0" smtClean="0">
                <a:solidFill>
                  <a:schemeClr val="tx1"/>
                </a:solidFill>
              </a:rPr>
              <a:t>UI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演示</a:t>
            </a:r>
            <a:r>
              <a:rPr lang="en-US" altLang="zh-CN" dirty="0" smtClean="0">
                <a:solidFill>
                  <a:schemeClr val="tx1"/>
                </a:solidFill>
              </a:rPr>
              <a:t>Orchestration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演示参数</a:t>
            </a:r>
            <a:r>
              <a:rPr lang="zh-CN" altLang="en-US" dirty="0" smtClean="0">
                <a:solidFill>
                  <a:schemeClr val="tx1"/>
                </a:solidFill>
              </a:rPr>
              <a:t>调整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2945540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27D52C9-EFA3-6A49-B498-DC8B85F7C8E9}"/>
              </a:ext>
            </a:extLst>
          </p:cNvPr>
          <p:cNvSpPr txBox="1"/>
          <p:nvPr/>
        </p:nvSpPr>
        <p:spPr>
          <a:xfrm>
            <a:off x="5319783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22" name="流程图: 联系 20">
            <a:extLst>
              <a:ext uri="{FF2B5EF4-FFF2-40B4-BE49-F238E27FC236}">
                <a16:creationId xmlns:a16="http://schemas.microsoft.com/office/drawing/2014/main" id="{E50067D6-0C79-014D-ACFA-CF3C1F2E3F62}"/>
              </a:ext>
            </a:extLst>
          </p:cNvPr>
          <p:cNvSpPr/>
          <p:nvPr/>
        </p:nvSpPr>
        <p:spPr>
          <a:xfrm>
            <a:off x="5578069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31E4938B-35F7-4F4B-ABFE-4032152C55BD}"/>
              </a:ext>
            </a:extLst>
          </p:cNvPr>
          <p:cNvSpPr txBox="1"/>
          <p:nvPr/>
        </p:nvSpPr>
        <p:spPr>
          <a:xfrm>
            <a:off x="7947882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24" name="流程图: 联系 20">
            <a:extLst>
              <a:ext uri="{FF2B5EF4-FFF2-40B4-BE49-F238E27FC236}">
                <a16:creationId xmlns:a16="http://schemas.microsoft.com/office/drawing/2014/main" id="{4166CBC2-2EFB-864A-BDF9-DDD8BF55BDBD}"/>
              </a:ext>
            </a:extLst>
          </p:cNvPr>
          <p:cNvSpPr/>
          <p:nvPr/>
        </p:nvSpPr>
        <p:spPr>
          <a:xfrm>
            <a:off x="8206168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：分库分表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62611" y="1539528"/>
            <a:ext cx="296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注意：第三步解压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压缩包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start.sh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62611" y="5047558"/>
            <a:ext cx="3807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访问地址：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http://localhost:8088</a:t>
            </a: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中心：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中心名称：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workshop1</a:t>
            </a: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中心地址：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localhost:2181</a:t>
            </a: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数据治理实例：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orchestration</a:t>
            </a: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命名空间：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workshop1</a:t>
            </a:r>
          </a:p>
          <a:p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83198" y="4952665"/>
            <a:ext cx="46502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注意：在访问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proxy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命令行操作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在访问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3306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命令行或工具查询实际数据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23847" y="1001425"/>
            <a:ext cx="571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createSchema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脚本中创建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个库，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每个库中的表再拆分成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第一步，先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sharding_db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切换数据库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show tables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3198" y="5534977"/>
            <a:ext cx="7483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nsert into 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t_order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user_id,status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values(100, 'good');</a:t>
            </a:r>
          </a:p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insert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into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t_order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user_id,status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values(101, 'good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');</a:t>
            </a:r>
          </a:p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insert into 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t_order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user_id,status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values(102, 'good');</a:t>
            </a:r>
            <a:endParaRPr lang="en-US" altLang="zh-CN" sz="1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insert 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into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t_order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user_id,status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values(103, 'good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');</a:t>
            </a:r>
          </a:p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select * from 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t_order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60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：读写分离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2CE765-16DF-2046-A91C-63A1D04D2B90}"/>
              </a:ext>
            </a:extLst>
          </p:cNvPr>
          <p:cNvGrpSpPr/>
          <p:nvPr/>
        </p:nvGrpSpPr>
        <p:grpSpPr>
          <a:xfrm>
            <a:off x="1323847" y="2327714"/>
            <a:ext cx="9144000" cy="861935"/>
            <a:chOff x="0" y="3516042"/>
            <a:chExt cx="12192000" cy="12165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55E51B-6A49-094C-8C7A-B5BDE9B979C3}"/>
                </a:ext>
              </a:extLst>
            </p:cNvPr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85597A38-C045-0B4B-8937-3518DC3FECC6}"/>
                </a:ext>
              </a:extLst>
            </p:cNvPr>
            <p:cNvCxnSpPr/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grpFill/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39A21B89-D1B9-E846-AB84-63C20F776205}"/>
              </a:ext>
            </a:extLst>
          </p:cNvPr>
          <p:cNvSpPr txBox="1"/>
          <p:nvPr/>
        </p:nvSpPr>
        <p:spPr>
          <a:xfrm>
            <a:off x="2687254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C7FFBA-F22D-A24D-8FFE-1A8C22C2349D}"/>
              </a:ext>
            </a:extLst>
          </p:cNvPr>
          <p:cNvSpPr/>
          <p:nvPr/>
        </p:nvSpPr>
        <p:spPr>
          <a:xfrm>
            <a:off x="2219395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49E186-6203-F74A-95EA-BC0B88EE4659}"/>
              </a:ext>
            </a:extLst>
          </p:cNvPr>
          <p:cNvGrpSpPr/>
          <p:nvPr/>
        </p:nvGrpSpPr>
        <p:grpSpPr>
          <a:xfrm>
            <a:off x="2311099" y="3405673"/>
            <a:ext cx="1627097" cy="276999"/>
            <a:chOff x="2209223" y="3856063"/>
            <a:chExt cx="1385455" cy="337104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4BE5B5B-7E64-5A42-BA92-A2F515B614F0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0DACB9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3" name="文本框 76">
              <a:extLst>
                <a:ext uri="{FF2B5EF4-FFF2-40B4-BE49-F238E27FC236}">
                  <a16:creationId xmlns:a16="http://schemas.microsoft.com/office/drawing/2014/main" id="{58CFDDA9-91AE-154D-BEFD-F3A333F83F31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702E23D-15EF-424C-9D09-58207898469E}"/>
              </a:ext>
            </a:extLst>
          </p:cNvPr>
          <p:cNvSpPr/>
          <p:nvPr/>
        </p:nvSpPr>
        <p:spPr>
          <a:xfrm>
            <a:off x="4883691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0AC89B7-DE3F-EA42-B5E9-C0596D8DC837}"/>
              </a:ext>
            </a:extLst>
          </p:cNvPr>
          <p:cNvGrpSpPr/>
          <p:nvPr/>
        </p:nvGrpSpPr>
        <p:grpSpPr>
          <a:xfrm>
            <a:off x="4975395" y="3405673"/>
            <a:ext cx="1627097" cy="276999"/>
            <a:chOff x="2209223" y="3856063"/>
            <a:chExt cx="1385455" cy="337104"/>
          </a:xfrm>
        </p:grpSpPr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03DBE4B9-9536-5C41-89D4-0B8F9B22AAFD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8F52A8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7" name="文本框 89">
              <a:extLst>
                <a:ext uri="{FF2B5EF4-FFF2-40B4-BE49-F238E27FC236}">
                  <a16:creationId xmlns:a16="http://schemas.microsoft.com/office/drawing/2014/main" id="{DBCA3B8F-3BFC-254B-A49D-1C8D01FF0E26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chemeClr val="bg1"/>
                  </a:solidFill>
                  <a:latin typeface="ITC Avant Garde Std Md" panose="020B0602020202020204" pitchFamily="34" charset="0"/>
                  <a:ea typeface="LiHei Pro" panose="020B0500000000000000" pitchFamily="34" charset="-122"/>
                </a:defRPr>
              </a:lvl1pPr>
            </a:lstStyle>
            <a:p>
              <a:pPr lvl="0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12360D80-0484-3142-8817-1BC955C5B4E5}"/>
              </a:ext>
            </a:extLst>
          </p:cNvPr>
          <p:cNvSpPr/>
          <p:nvPr/>
        </p:nvSpPr>
        <p:spPr>
          <a:xfrm>
            <a:off x="7480023" y="3538617"/>
            <a:ext cx="1804244" cy="1165361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02">
            <a:extLst>
              <a:ext uri="{FF2B5EF4-FFF2-40B4-BE49-F238E27FC236}">
                <a16:creationId xmlns:a16="http://schemas.microsoft.com/office/drawing/2014/main" id="{4CA19843-BF4D-7F4C-AEBC-F1FFF1C8B64B}"/>
              </a:ext>
            </a:extLst>
          </p:cNvPr>
          <p:cNvSpPr txBox="1"/>
          <p:nvPr/>
        </p:nvSpPr>
        <p:spPr>
          <a:xfrm>
            <a:off x="7638886" y="3405673"/>
            <a:ext cx="1477956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solidFill>
                  <a:schemeClr val="bg1"/>
                </a:solidFill>
                <a:latin typeface="ITC Avant Garde Std Md" panose="020B0602020202020204" pitchFamily="34" charset="0"/>
                <a:ea typeface="LiHei Pro" panose="020B0500000000000000" pitchFamily="34" charset="-122"/>
              </a:defRPr>
            </a:lvl1pPr>
          </a:lstStyle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43">
            <a:extLst>
              <a:ext uri="{FF2B5EF4-FFF2-40B4-BE49-F238E27FC236}">
                <a16:creationId xmlns:a16="http://schemas.microsoft.com/office/drawing/2014/main" id="{0B288516-5134-834E-8F76-F6E877500895}"/>
              </a:ext>
            </a:extLst>
          </p:cNvPr>
          <p:cNvSpPr txBox="1"/>
          <p:nvPr/>
        </p:nvSpPr>
        <p:spPr>
          <a:xfrm>
            <a:off x="2219396" y="3719325"/>
            <a:ext cx="195718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endParaRPr lang="en-US" altLang="zh-CN" sz="11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1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1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-master-</a:t>
            </a:r>
            <a:r>
              <a:rPr lang="en-US" altLang="zh-CN" sz="1100" kern="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slave.yaml</a:t>
            </a:r>
            <a:endParaRPr lang="en-US" altLang="zh-CN" sz="11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4848126" y="3726345"/>
            <a:ext cx="1804244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演示常见命令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演示插入与查询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2" name="文本框 149">
            <a:extLst>
              <a:ext uri="{FF2B5EF4-FFF2-40B4-BE49-F238E27FC236}">
                <a16:creationId xmlns:a16="http://schemas.microsoft.com/office/drawing/2014/main" id="{564C2351-0F3A-EC45-8FF2-3F455593C669}"/>
              </a:ext>
            </a:extLst>
          </p:cNvPr>
          <p:cNvSpPr txBox="1"/>
          <p:nvPr/>
        </p:nvSpPr>
        <p:spPr>
          <a:xfrm>
            <a:off x="7480023" y="3719324"/>
            <a:ext cx="2088232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验证主从数据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禁用从库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2945540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E27D52C9-EFA3-6A49-B498-DC8B85F7C8E9}"/>
              </a:ext>
            </a:extLst>
          </p:cNvPr>
          <p:cNvSpPr txBox="1"/>
          <p:nvPr/>
        </p:nvSpPr>
        <p:spPr>
          <a:xfrm>
            <a:off x="5319783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45" name="流程图: 联系 20">
            <a:extLst>
              <a:ext uri="{FF2B5EF4-FFF2-40B4-BE49-F238E27FC236}">
                <a16:creationId xmlns:a16="http://schemas.microsoft.com/office/drawing/2014/main" id="{E50067D6-0C79-014D-ACFA-CF3C1F2E3F62}"/>
              </a:ext>
            </a:extLst>
          </p:cNvPr>
          <p:cNvSpPr/>
          <p:nvPr/>
        </p:nvSpPr>
        <p:spPr>
          <a:xfrm>
            <a:off x="5578069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31E4938B-35F7-4F4B-ABFE-4032152C55BD}"/>
              </a:ext>
            </a:extLst>
          </p:cNvPr>
          <p:cNvSpPr txBox="1"/>
          <p:nvPr/>
        </p:nvSpPr>
        <p:spPr>
          <a:xfrm>
            <a:off x="7947882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47" name="流程图: 联系 20">
            <a:extLst>
              <a:ext uri="{FF2B5EF4-FFF2-40B4-BE49-F238E27FC236}">
                <a16:creationId xmlns:a16="http://schemas.microsoft.com/office/drawing/2014/main" id="{4166CBC2-2EFB-864A-BDF9-DDD8BF55BDBD}"/>
              </a:ext>
            </a:extLst>
          </p:cNvPr>
          <p:cNvSpPr/>
          <p:nvPr/>
        </p:nvSpPr>
        <p:spPr>
          <a:xfrm>
            <a:off x="8206168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231587" y="1077738"/>
            <a:ext cx="5716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createSchema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脚本中创建三个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模拟一个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slave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通过初始化不同的数据，来展示查询到不同的数据库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80362" y="4980186"/>
            <a:ext cx="3807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禁用从库在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界面上，从运行状态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从库信息，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点击禁用掉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ds_slave_0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，然后执行：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elect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t_order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查看数据都是从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slave1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获取的。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86760" y="4982039"/>
            <a:ext cx="5716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第一步，先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master_slave_db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切换数据库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show tables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* from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t_order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 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查看数据都是从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slave0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获取的。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insert into 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t_order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 smtClean="0">
                <a:latin typeface="新宋体" panose="02010609030101010101" pitchFamily="49" charset="-122"/>
                <a:ea typeface="新宋体" panose="02010609030101010101" pitchFamily="49" charset="-122"/>
              </a:rPr>
              <a:t>order_id,user_id,status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values(200,200, ‘good’); 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查看这一条数据插入到</a:t>
            </a:r>
            <a:r>
              <a:rPr lang="en-US" altLang="zh-CN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master</a:t>
            </a:r>
            <a:r>
              <a:rPr lang="zh-CN" altLang="en-US" sz="1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库。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89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：数据脱敏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2CE765-16DF-2046-A91C-63A1D04D2B90}"/>
              </a:ext>
            </a:extLst>
          </p:cNvPr>
          <p:cNvGrpSpPr/>
          <p:nvPr/>
        </p:nvGrpSpPr>
        <p:grpSpPr>
          <a:xfrm>
            <a:off x="1266182" y="1701639"/>
            <a:ext cx="9144000" cy="861935"/>
            <a:chOff x="0" y="3516042"/>
            <a:chExt cx="12192000" cy="12165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55E51B-6A49-094C-8C7A-B5BDE9B979C3}"/>
                </a:ext>
              </a:extLst>
            </p:cNvPr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5">
              <a:extLst>
                <a:ext uri="{FF2B5EF4-FFF2-40B4-BE49-F238E27FC236}">
                  <a16:creationId xmlns:a16="http://schemas.microsoft.com/office/drawing/2014/main" id="{85597A38-C045-0B4B-8937-3518DC3FECC6}"/>
                </a:ext>
              </a:extLst>
            </p:cNvPr>
            <p:cNvCxnSpPr/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grpFill/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39A21B89-D1B9-E846-AB84-63C20F776205}"/>
              </a:ext>
            </a:extLst>
          </p:cNvPr>
          <p:cNvSpPr txBox="1"/>
          <p:nvPr/>
        </p:nvSpPr>
        <p:spPr>
          <a:xfrm>
            <a:off x="2629589" y="2155173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C7FFBA-F22D-A24D-8FFE-1A8C22C2349D}"/>
              </a:ext>
            </a:extLst>
          </p:cNvPr>
          <p:cNvSpPr/>
          <p:nvPr/>
        </p:nvSpPr>
        <p:spPr>
          <a:xfrm>
            <a:off x="2161730" y="2912543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49E186-6203-F74A-95EA-BC0B88EE4659}"/>
              </a:ext>
            </a:extLst>
          </p:cNvPr>
          <p:cNvGrpSpPr/>
          <p:nvPr/>
        </p:nvGrpSpPr>
        <p:grpSpPr>
          <a:xfrm>
            <a:off x="2253434" y="2779598"/>
            <a:ext cx="1627097" cy="276999"/>
            <a:chOff x="2209223" y="3856063"/>
            <a:chExt cx="1385455" cy="337104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4BE5B5B-7E64-5A42-BA92-A2F515B614F0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0DACB9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3" name="文本框 76">
              <a:extLst>
                <a:ext uri="{FF2B5EF4-FFF2-40B4-BE49-F238E27FC236}">
                  <a16:creationId xmlns:a16="http://schemas.microsoft.com/office/drawing/2014/main" id="{58CFDDA9-91AE-154D-BEFD-F3A333F83F31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F702E23D-15EF-424C-9D09-58207898469E}"/>
              </a:ext>
            </a:extLst>
          </p:cNvPr>
          <p:cNvSpPr/>
          <p:nvPr/>
        </p:nvSpPr>
        <p:spPr>
          <a:xfrm>
            <a:off x="4826026" y="2912543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0AC89B7-DE3F-EA42-B5E9-C0596D8DC837}"/>
              </a:ext>
            </a:extLst>
          </p:cNvPr>
          <p:cNvGrpSpPr/>
          <p:nvPr/>
        </p:nvGrpSpPr>
        <p:grpSpPr>
          <a:xfrm>
            <a:off x="4917730" y="2779598"/>
            <a:ext cx="1627097" cy="276999"/>
            <a:chOff x="2209223" y="3856063"/>
            <a:chExt cx="1385455" cy="337104"/>
          </a:xfrm>
        </p:grpSpPr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03DBE4B9-9536-5C41-89D4-0B8F9B22AAFD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8F52A8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37" name="文本框 89">
              <a:extLst>
                <a:ext uri="{FF2B5EF4-FFF2-40B4-BE49-F238E27FC236}">
                  <a16:creationId xmlns:a16="http://schemas.microsoft.com/office/drawing/2014/main" id="{DBCA3B8F-3BFC-254B-A49D-1C8D01FF0E26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chemeClr val="bg1"/>
                  </a:solidFill>
                  <a:latin typeface="ITC Avant Garde Std Md" panose="020B0602020202020204" pitchFamily="34" charset="0"/>
                  <a:ea typeface="LiHei Pro" panose="020B0500000000000000" pitchFamily="34" charset="-122"/>
                </a:defRPr>
              </a:lvl1pPr>
            </a:lstStyle>
            <a:p>
              <a:pPr lvl="0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12360D80-0484-3142-8817-1BC955C5B4E5}"/>
              </a:ext>
            </a:extLst>
          </p:cNvPr>
          <p:cNvSpPr/>
          <p:nvPr/>
        </p:nvSpPr>
        <p:spPr>
          <a:xfrm>
            <a:off x="7422358" y="2912542"/>
            <a:ext cx="1804244" cy="1165361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02">
            <a:extLst>
              <a:ext uri="{FF2B5EF4-FFF2-40B4-BE49-F238E27FC236}">
                <a16:creationId xmlns:a16="http://schemas.microsoft.com/office/drawing/2014/main" id="{4CA19843-BF4D-7F4C-AEBC-F1FFF1C8B64B}"/>
              </a:ext>
            </a:extLst>
          </p:cNvPr>
          <p:cNvSpPr txBox="1"/>
          <p:nvPr/>
        </p:nvSpPr>
        <p:spPr>
          <a:xfrm>
            <a:off x="7581221" y="2779598"/>
            <a:ext cx="1477956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solidFill>
                  <a:schemeClr val="bg1"/>
                </a:solidFill>
                <a:latin typeface="ITC Avant Garde Std Md" panose="020B0602020202020204" pitchFamily="34" charset="0"/>
                <a:ea typeface="LiHei Pro" panose="020B0500000000000000" pitchFamily="34" charset="-122"/>
              </a:defRPr>
            </a:lvl1pPr>
          </a:lstStyle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43">
            <a:extLst>
              <a:ext uri="{FF2B5EF4-FFF2-40B4-BE49-F238E27FC236}">
                <a16:creationId xmlns:a16="http://schemas.microsoft.com/office/drawing/2014/main" id="{0B288516-5134-834E-8F76-F6E877500895}"/>
              </a:ext>
            </a:extLst>
          </p:cNvPr>
          <p:cNvSpPr txBox="1"/>
          <p:nvPr/>
        </p:nvSpPr>
        <p:spPr>
          <a:xfrm>
            <a:off x="2181974" y="3093250"/>
            <a:ext cx="17840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endParaRPr lang="en-US" altLang="zh-CN" sz="11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1000" kern="0" dirty="0" err="1" smtClean="0">
                <a:solidFill>
                  <a:schemeClr val="tx1"/>
                </a:solidFill>
              </a:rPr>
              <a:t>Config-encrypt.yaml</a:t>
            </a:r>
            <a:endParaRPr lang="zh-CN" altLang="en-US" sz="1100" kern="0" dirty="0">
              <a:solidFill>
                <a:schemeClr val="tx1"/>
              </a:solidFill>
            </a:endParaRPr>
          </a:p>
        </p:txBody>
      </p:sp>
      <p:sp>
        <p:nvSpPr>
          <p:cNvPr id="41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4790461" y="3100270"/>
            <a:ext cx="1804244" cy="2954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演示</a:t>
            </a:r>
            <a:r>
              <a:rPr lang="zh-CN" altLang="en-US" dirty="0">
                <a:solidFill>
                  <a:schemeClr val="tx1"/>
                </a:solidFill>
              </a:rPr>
              <a:t>插入</a:t>
            </a:r>
            <a:r>
              <a:rPr lang="zh-CN" altLang="en-US" dirty="0" smtClean="0">
                <a:solidFill>
                  <a:schemeClr val="tx1"/>
                </a:solidFill>
              </a:rPr>
              <a:t>数据脱敏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3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2887875" y="1629631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E27D52C9-EFA3-6A49-B498-DC8B85F7C8E9}"/>
              </a:ext>
            </a:extLst>
          </p:cNvPr>
          <p:cNvSpPr txBox="1"/>
          <p:nvPr/>
        </p:nvSpPr>
        <p:spPr>
          <a:xfrm>
            <a:off x="5262118" y="2155173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45" name="流程图: 联系 20">
            <a:extLst>
              <a:ext uri="{FF2B5EF4-FFF2-40B4-BE49-F238E27FC236}">
                <a16:creationId xmlns:a16="http://schemas.microsoft.com/office/drawing/2014/main" id="{E50067D6-0C79-014D-ACFA-CF3C1F2E3F62}"/>
              </a:ext>
            </a:extLst>
          </p:cNvPr>
          <p:cNvSpPr/>
          <p:nvPr/>
        </p:nvSpPr>
        <p:spPr>
          <a:xfrm>
            <a:off x="5520404" y="1629631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31E4938B-35F7-4F4B-ABFE-4032152C55BD}"/>
              </a:ext>
            </a:extLst>
          </p:cNvPr>
          <p:cNvSpPr txBox="1"/>
          <p:nvPr/>
        </p:nvSpPr>
        <p:spPr>
          <a:xfrm>
            <a:off x="7890217" y="2155173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47" name="流程图: 联系 20">
            <a:extLst>
              <a:ext uri="{FF2B5EF4-FFF2-40B4-BE49-F238E27FC236}">
                <a16:creationId xmlns:a16="http://schemas.microsoft.com/office/drawing/2014/main" id="{4166CBC2-2EFB-864A-BDF9-DDD8BF55BDBD}"/>
              </a:ext>
            </a:extLst>
          </p:cNvPr>
          <p:cNvSpPr/>
          <p:nvPr/>
        </p:nvSpPr>
        <p:spPr>
          <a:xfrm>
            <a:off x="8148503" y="1629631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4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7454757" y="3089549"/>
            <a:ext cx="1804244" cy="2782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dirty="0" smtClean="0">
                <a:solidFill>
                  <a:schemeClr val="tx1"/>
                </a:solidFill>
              </a:rPr>
              <a:t>脱敏数据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5753" y="4645035"/>
            <a:ext cx="6784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在访问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命令行窗口执行：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encrypt_db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insert into </a:t>
            </a:r>
            <a:r>
              <a:rPr lang="en-US" altLang="zh-CN" dirty="0" err="1"/>
              <a:t>t_user</a:t>
            </a:r>
            <a:r>
              <a:rPr lang="en-US" altLang="zh-CN" dirty="0"/>
              <a:t>(</a:t>
            </a:r>
            <a:r>
              <a:rPr lang="en-US" altLang="zh-CN" dirty="0" err="1"/>
              <a:t>id,user_name,pwd</a:t>
            </a:r>
            <a:r>
              <a:rPr lang="en-US" altLang="zh-CN" dirty="0"/>
              <a:t>) values(1,'kk','123456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select * from </a:t>
            </a:r>
            <a:r>
              <a:rPr lang="en-US" altLang="zh-CN" dirty="0" err="1" smtClean="0"/>
              <a:t>t_user</a:t>
            </a:r>
            <a:r>
              <a:rPr lang="en-US" altLang="zh-CN" dirty="0" smtClean="0"/>
              <a:t>; </a:t>
            </a:r>
            <a:r>
              <a:rPr lang="zh-CN" altLang="en-US" dirty="0" smtClean="0"/>
              <a:t>查看加密结果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64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演示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：动态迁移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1268627" y="1246382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78227" y="1246382"/>
            <a:ext cx="902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讲师演示</a:t>
            </a:r>
            <a:r>
              <a:rPr lang="en-US" altLang="zh-CN" sz="2400" dirty="0" smtClean="0">
                <a:solidFill>
                  <a:srgbClr val="FF0000"/>
                </a:solidFill>
              </a:rPr>
              <a:t>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F2CE765-16DF-2046-A91C-63A1D04D2B90}"/>
              </a:ext>
            </a:extLst>
          </p:cNvPr>
          <p:cNvGrpSpPr/>
          <p:nvPr/>
        </p:nvGrpSpPr>
        <p:grpSpPr>
          <a:xfrm>
            <a:off x="1323847" y="2327714"/>
            <a:ext cx="9144000" cy="861935"/>
            <a:chOff x="0" y="3516042"/>
            <a:chExt cx="12192000" cy="121656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F55E51B-6A49-094C-8C7A-B5BDE9B979C3}"/>
                </a:ext>
              </a:extLst>
            </p:cNvPr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5">
              <a:extLst>
                <a:ext uri="{FF2B5EF4-FFF2-40B4-BE49-F238E27FC236}">
                  <a16:creationId xmlns:a16="http://schemas.microsoft.com/office/drawing/2014/main" id="{85597A38-C045-0B4B-8937-3518DC3FECC6}"/>
                </a:ext>
              </a:extLst>
            </p:cNvPr>
            <p:cNvCxnSpPr/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grpFill/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6">
            <a:extLst>
              <a:ext uri="{FF2B5EF4-FFF2-40B4-BE49-F238E27FC236}">
                <a16:creationId xmlns:a16="http://schemas.microsoft.com/office/drawing/2014/main" id="{39A21B89-D1B9-E846-AB84-63C20F776205}"/>
              </a:ext>
            </a:extLst>
          </p:cNvPr>
          <p:cNvSpPr txBox="1"/>
          <p:nvPr/>
        </p:nvSpPr>
        <p:spPr>
          <a:xfrm>
            <a:off x="2687254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41C7FFBA-F22D-A24D-8FFE-1A8C22C2349D}"/>
              </a:ext>
            </a:extLst>
          </p:cNvPr>
          <p:cNvSpPr/>
          <p:nvPr/>
        </p:nvSpPr>
        <p:spPr>
          <a:xfrm>
            <a:off x="2219395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49E186-6203-F74A-95EA-BC0B88EE4659}"/>
              </a:ext>
            </a:extLst>
          </p:cNvPr>
          <p:cNvGrpSpPr/>
          <p:nvPr/>
        </p:nvGrpSpPr>
        <p:grpSpPr>
          <a:xfrm>
            <a:off x="2311099" y="3405673"/>
            <a:ext cx="1627097" cy="276999"/>
            <a:chOff x="2209223" y="3856063"/>
            <a:chExt cx="1385455" cy="337104"/>
          </a:xfrm>
        </p:grpSpPr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C4BE5B5B-7E64-5A42-BA92-A2F515B614F0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0DACB9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55" name="文本框 76">
              <a:extLst>
                <a:ext uri="{FF2B5EF4-FFF2-40B4-BE49-F238E27FC236}">
                  <a16:creationId xmlns:a16="http://schemas.microsoft.com/office/drawing/2014/main" id="{58CFDDA9-91AE-154D-BEFD-F3A333F83F31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F702E23D-15EF-424C-9D09-58207898469E}"/>
              </a:ext>
            </a:extLst>
          </p:cNvPr>
          <p:cNvSpPr/>
          <p:nvPr/>
        </p:nvSpPr>
        <p:spPr>
          <a:xfrm>
            <a:off x="4883691" y="3538618"/>
            <a:ext cx="1804244" cy="1295723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0AC89B7-DE3F-EA42-B5E9-C0596D8DC837}"/>
              </a:ext>
            </a:extLst>
          </p:cNvPr>
          <p:cNvGrpSpPr/>
          <p:nvPr/>
        </p:nvGrpSpPr>
        <p:grpSpPr>
          <a:xfrm>
            <a:off x="4975395" y="3405673"/>
            <a:ext cx="1627097" cy="276999"/>
            <a:chOff x="2209223" y="3856063"/>
            <a:chExt cx="1385455" cy="337104"/>
          </a:xfrm>
        </p:grpSpPr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03DBE4B9-9536-5C41-89D4-0B8F9B22AAFD}"/>
                </a:ext>
              </a:extLst>
            </p:cNvPr>
            <p:cNvSpPr/>
            <p:nvPr/>
          </p:nvSpPr>
          <p:spPr>
            <a:xfrm>
              <a:off x="2285329" y="3857031"/>
              <a:ext cx="1231046" cy="325884"/>
            </a:xfrm>
            <a:prstGeom prst="roundRect">
              <a:avLst/>
            </a:prstGeom>
            <a:solidFill>
              <a:srgbClr val="8F52A8"/>
            </a:solidFill>
            <a:ln w="190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508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>
                <a:latin typeface="ITC Avant Garde Std Md" panose="020B0602020202020204" pitchFamily="34" charset="0"/>
              </a:endParaRPr>
            </a:p>
          </p:txBody>
        </p:sp>
        <p:sp>
          <p:nvSpPr>
            <p:cNvPr id="59" name="文本框 89">
              <a:extLst>
                <a:ext uri="{FF2B5EF4-FFF2-40B4-BE49-F238E27FC236}">
                  <a16:creationId xmlns:a16="http://schemas.microsoft.com/office/drawing/2014/main" id="{DBCA3B8F-3BFC-254B-A49D-1C8D01FF0E26}"/>
                </a:ext>
              </a:extLst>
            </p:cNvPr>
            <p:cNvSpPr txBox="1"/>
            <p:nvPr/>
          </p:nvSpPr>
          <p:spPr>
            <a:xfrm>
              <a:off x="2209223" y="3856063"/>
              <a:ext cx="1385455" cy="33710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chemeClr val="bg1"/>
                  </a:solidFill>
                  <a:latin typeface="ITC Avant Garde Std Md" panose="020B0602020202020204" pitchFamily="34" charset="0"/>
                  <a:ea typeface="LiHei Pro" panose="020B0500000000000000" pitchFamily="34" charset="-122"/>
                </a:defRPr>
              </a:lvl1pPr>
            </a:lstStyle>
            <a:p>
              <a:pPr lvl="0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12360D80-0484-3142-8817-1BC955C5B4E5}"/>
              </a:ext>
            </a:extLst>
          </p:cNvPr>
          <p:cNvSpPr/>
          <p:nvPr/>
        </p:nvSpPr>
        <p:spPr>
          <a:xfrm>
            <a:off x="7480023" y="3538617"/>
            <a:ext cx="1804244" cy="1165361"/>
          </a:xfrm>
          <a:prstGeom prst="roundRect">
            <a:avLst>
              <a:gd name="adj" fmla="val 6402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102">
            <a:extLst>
              <a:ext uri="{FF2B5EF4-FFF2-40B4-BE49-F238E27FC236}">
                <a16:creationId xmlns:a16="http://schemas.microsoft.com/office/drawing/2014/main" id="{4CA19843-BF4D-7F4C-AEBC-F1FFF1C8B64B}"/>
              </a:ext>
            </a:extLst>
          </p:cNvPr>
          <p:cNvSpPr txBox="1"/>
          <p:nvPr/>
        </p:nvSpPr>
        <p:spPr>
          <a:xfrm>
            <a:off x="7638886" y="3405673"/>
            <a:ext cx="1477956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00">
                <a:solidFill>
                  <a:schemeClr val="bg1"/>
                </a:solidFill>
                <a:latin typeface="ITC Avant Garde Std Md" panose="020B0602020202020204" pitchFamily="34" charset="0"/>
                <a:ea typeface="LiHei Pro" panose="020B0500000000000000" pitchFamily="34" charset="-122"/>
              </a:defRPr>
            </a:lvl1pPr>
          </a:lstStyle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143">
            <a:extLst>
              <a:ext uri="{FF2B5EF4-FFF2-40B4-BE49-F238E27FC236}">
                <a16:creationId xmlns:a16="http://schemas.microsoft.com/office/drawing/2014/main" id="{0B288516-5134-834E-8F76-F6E877500895}"/>
              </a:ext>
            </a:extLst>
          </p:cNvPr>
          <p:cNvSpPr txBox="1"/>
          <p:nvPr/>
        </p:nvSpPr>
        <p:spPr>
          <a:xfrm>
            <a:off x="2219396" y="3719325"/>
            <a:ext cx="1957188" cy="2954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</a:lstStyle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讲解原理</a:t>
            </a:r>
            <a:endParaRPr lang="en-US" altLang="zh-CN" sz="11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146">
            <a:extLst>
              <a:ext uri="{FF2B5EF4-FFF2-40B4-BE49-F238E27FC236}">
                <a16:creationId xmlns:a16="http://schemas.microsoft.com/office/drawing/2014/main" id="{473B2786-69F7-CE45-A7ED-8A5A7AF0B968}"/>
              </a:ext>
            </a:extLst>
          </p:cNvPr>
          <p:cNvSpPr txBox="1"/>
          <p:nvPr/>
        </p:nvSpPr>
        <p:spPr>
          <a:xfrm>
            <a:off x="4848126" y="3726345"/>
            <a:ext cx="1804244" cy="2782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配置迁移任务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4" name="文本框 149">
            <a:extLst>
              <a:ext uri="{FF2B5EF4-FFF2-40B4-BE49-F238E27FC236}">
                <a16:creationId xmlns:a16="http://schemas.microsoft.com/office/drawing/2014/main" id="{564C2351-0F3A-EC45-8FF2-3F455593C669}"/>
              </a:ext>
            </a:extLst>
          </p:cNvPr>
          <p:cNvSpPr txBox="1"/>
          <p:nvPr/>
        </p:nvSpPr>
        <p:spPr>
          <a:xfrm>
            <a:off x="7480023" y="3719324"/>
            <a:ext cx="2088232" cy="2782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171450" lvl="0" indent="-171450">
              <a:lnSpc>
                <a:spcPct val="120000"/>
              </a:lnSpc>
              <a:buFont typeface="Wingdings" panose="05000000000000000000" pitchFamily="2" charset="2"/>
              <a:buChar char="Ø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执行与验证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流程图: 联系 20">
            <a:extLst>
              <a:ext uri="{FF2B5EF4-FFF2-40B4-BE49-F238E27FC236}">
                <a16:creationId xmlns:a16="http://schemas.microsoft.com/office/drawing/2014/main" id="{9EEFFA1C-12FD-074A-9F99-A88D82A72FB2}"/>
              </a:ext>
            </a:extLst>
          </p:cNvPr>
          <p:cNvSpPr/>
          <p:nvPr/>
        </p:nvSpPr>
        <p:spPr>
          <a:xfrm>
            <a:off x="2945540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66" name="TextBox 21">
            <a:extLst>
              <a:ext uri="{FF2B5EF4-FFF2-40B4-BE49-F238E27FC236}">
                <a16:creationId xmlns:a16="http://schemas.microsoft.com/office/drawing/2014/main" id="{E27D52C9-EFA3-6A49-B498-DC8B85F7C8E9}"/>
              </a:ext>
            </a:extLst>
          </p:cNvPr>
          <p:cNvSpPr txBox="1"/>
          <p:nvPr/>
        </p:nvSpPr>
        <p:spPr>
          <a:xfrm>
            <a:off x="5319783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67" name="流程图: 联系 20">
            <a:extLst>
              <a:ext uri="{FF2B5EF4-FFF2-40B4-BE49-F238E27FC236}">
                <a16:creationId xmlns:a16="http://schemas.microsoft.com/office/drawing/2014/main" id="{E50067D6-0C79-014D-ACFA-CF3C1F2E3F62}"/>
              </a:ext>
            </a:extLst>
          </p:cNvPr>
          <p:cNvSpPr/>
          <p:nvPr/>
        </p:nvSpPr>
        <p:spPr>
          <a:xfrm>
            <a:off x="5578069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  <p:sp>
        <p:nvSpPr>
          <p:cNvPr id="68" name="TextBox 23">
            <a:extLst>
              <a:ext uri="{FF2B5EF4-FFF2-40B4-BE49-F238E27FC236}">
                <a16:creationId xmlns:a16="http://schemas.microsoft.com/office/drawing/2014/main" id="{31E4938B-35F7-4F4B-ABFE-4032152C55BD}"/>
              </a:ext>
            </a:extLst>
          </p:cNvPr>
          <p:cNvSpPr txBox="1"/>
          <p:nvPr/>
        </p:nvSpPr>
        <p:spPr>
          <a:xfrm>
            <a:off x="7947882" y="2781248"/>
            <a:ext cx="82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69" name="流程图: 联系 20">
            <a:extLst>
              <a:ext uri="{FF2B5EF4-FFF2-40B4-BE49-F238E27FC236}">
                <a16:creationId xmlns:a16="http://schemas.microsoft.com/office/drawing/2014/main" id="{4166CBC2-2EFB-864A-BDF9-DDD8BF55BDBD}"/>
              </a:ext>
            </a:extLst>
          </p:cNvPr>
          <p:cNvSpPr/>
          <p:nvPr/>
        </p:nvSpPr>
        <p:spPr>
          <a:xfrm>
            <a:off x="8206168" y="2255706"/>
            <a:ext cx="358019" cy="505136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21303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5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9562E9E-2F5A-6D42-8A80-9AF4B2A01360}"/>
              </a:ext>
            </a:extLst>
          </p:cNvPr>
          <p:cNvSpPr txBox="1"/>
          <p:nvPr/>
        </p:nvSpPr>
        <p:spPr>
          <a:xfrm>
            <a:off x="670094" y="3874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更多功能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74442" y="1929300"/>
            <a:ext cx="1943863" cy="657673"/>
            <a:chOff x="331256" y="1171096"/>
            <a:chExt cx="1780251" cy="1424200"/>
          </a:xfrm>
        </p:grpSpPr>
        <p:sp>
          <p:nvSpPr>
            <p:cNvPr id="11" name="圆角矩形 10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APM</a:t>
              </a:r>
              <a:r>
                <a:rPr lang="zh-CN" altLang="en-US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集成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09735" y="1929301"/>
            <a:ext cx="1943863" cy="657673"/>
            <a:chOff x="331256" y="1171096"/>
            <a:chExt cx="1780251" cy="1424200"/>
          </a:xfrm>
        </p:grpSpPr>
        <p:sp>
          <p:nvSpPr>
            <p:cNvPr id="14" name="圆角矩形 13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分布式事务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45028" y="1929301"/>
            <a:ext cx="1943863" cy="657673"/>
            <a:chOff x="331256" y="1171096"/>
            <a:chExt cx="1780251" cy="1424200"/>
          </a:xfrm>
        </p:grpSpPr>
        <p:sp>
          <p:nvSpPr>
            <p:cNvPr id="17" name="圆角矩形 16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影子库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09735" y="3071530"/>
            <a:ext cx="1983756" cy="657673"/>
            <a:chOff x="331256" y="1171096"/>
            <a:chExt cx="1780251" cy="1424200"/>
          </a:xfrm>
        </p:grpSpPr>
        <p:sp>
          <p:nvSpPr>
            <p:cNvPr id="20" name="圆角矩形 19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45028" y="4213759"/>
            <a:ext cx="2106914" cy="657673"/>
            <a:chOff x="331256" y="1171096"/>
            <a:chExt cx="1780251" cy="1424200"/>
          </a:xfrm>
        </p:grpSpPr>
        <p:sp>
          <p:nvSpPr>
            <p:cNvPr id="23" name="圆角矩形 22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角矩形 4"/>
            <p:cNvSpPr txBox="1"/>
            <p:nvPr/>
          </p:nvSpPr>
          <p:spPr>
            <a:xfrm>
              <a:off x="372969" y="1212808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Spring</a:t>
              </a: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集成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90120" y="4235769"/>
            <a:ext cx="2832132" cy="657673"/>
            <a:chOff x="331256" y="1171096"/>
            <a:chExt cx="1780251" cy="1424200"/>
          </a:xfrm>
        </p:grpSpPr>
        <p:sp>
          <p:nvSpPr>
            <p:cNvPr id="26" name="圆角矩形 25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Spring Boot</a:t>
              </a:r>
              <a:r>
                <a:rPr lang="zh-CN" altLang="en-US" sz="2400" kern="1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集成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45028" y="3071530"/>
            <a:ext cx="1943863" cy="657673"/>
            <a:chOff x="331256" y="1171096"/>
            <a:chExt cx="1780251" cy="1424200"/>
          </a:xfrm>
        </p:grpSpPr>
        <p:sp>
          <p:nvSpPr>
            <p:cNvPr id="29" name="圆角矩形 28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YAML</a:t>
              </a:r>
              <a:r>
                <a:rPr lang="zh-CN" altLang="en-US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874441" y="3073132"/>
            <a:ext cx="1943863" cy="657673"/>
            <a:chOff x="331256" y="1171096"/>
            <a:chExt cx="1780251" cy="1424200"/>
          </a:xfrm>
        </p:grpSpPr>
        <p:sp>
          <p:nvSpPr>
            <p:cNvPr id="32" name="圆角矩形 31"/>
            <p:cNvSpPr/>
            <p:nvPr/>
          </p:nvSpPr>
          <p:spPr>
            <a:xfrm>
              <a:off x="331256" y="1171096"/>
              <a:ext cx="1780251" cy="142420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圆角矩形 4"/>
            <p:cNvSpPr txBox="1"/>
            <p:nvPr/>
          </p:nvSpPr>
          <p:spPr>
            <a:xfrm>
              <a:off x="372969" y="1212809"/>
              <a:ext cx="1696825" cy="13407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775" tIns="104775" rIns="104775" bIns="104775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用户认证</a:t>
              </a:r>
              <a:endParaRPr lang="zh-CN" altLang="en-US" sz="2400" kern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97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C792E3-EFB5-ED48-A589-DB6B81968139}"/>
              </a:ext>
            </a:extLst>
          </p:cNvPr>
          <p:cNvSpPr/>
          <p:nvPr/>
        </p:nvSpPr>
        <p:spPr>
          <a:xfrm>
            <a:off x="4618674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讨论总结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10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F576-9534-5C48-A896-4DA4B57FE3E0}"/>
              </a:ext>
            </a:extLst>
          </p:cNvPr>
          <p:cNvSpPr txBox="1">
            <a:spLocks/>
          </p:cNvSpPr>
          <p:nvPr/>
        </p:nvSpPr>
        <p:spPr bwMode="auto">
          <a:xfrm>
            <a:off x="2904288" y="2111130"/>
            <a:ext cx="629969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kumimoji="1"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github.com</a:t>
            </a: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/apache/incubator-</a:t>
            </a:r>
            <a:r>
              <a:rPr kumimoji="1"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shardingsphere</a:t>
            </a:r>
            <a:endParaRPr kumimoji="1"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A948E21-87FB-784A-89E3-4315EC66A893}"/>
              </a:ext>
            </a:extLst>
          </p:cNvPr>
          <p:cNvSpPr txBox="1">
            <a:spLocks/>
          </p:cNvSpPr>
          <p:nvPr/>
        </p:nvSpPr>
        <p:spPr bwMode="auto">
          <a:xfrm>
            <a:off x="3039339" y="1661369"/>
            <a:ext cx="5237559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kumimoji="1"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shardingsphere.apache.org</a:t>
            </a:r>
            <a:r>
              <a:rPr kumimoji="1"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endParaRPr kumimoji="1"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01D41-9E48-0E48-9679-7A782E75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084" y="3245545"/>
            <a:ext cx="3817832" cy="205222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38C145F-66EB-3949-939A-21A3917A4532}"/>
              </a:ext>
            </a:extLst>
          </p:cNvPr>
          <p:cNvSpPr txBox="1">
            <a:spLocks/>
          </p:cNvSpPr>
          <p:nvPr/>
        </p:nvSpPr>
        <p:spPr bwMode="auto">
          <a:xfrm>
            <a:off x="3030374" y="2506886"/>
            <a:ext cx="62879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DengXia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DengXia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DengXia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DengXia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zh-CN" sz="1800" dirty="0" err="1">
                <a:latin typeface="Microsoft YaHei" charset="0"/>
                <a:ea typeface="Microsoft YaHei" charset="0"/>
                <a:cs typeface="Microsoft YaHei" charset="0"/>
              </a:rPr>
              <a:t>mailto:dev-subscribe@shardingsphere.apache.org</a:t>
            </a:r>
            <a:endParaRPr kumimoji="1" lang="zh-CN" alt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59288E-3610-4E4B-B70B-A787B5775872}"/>
              </a:ext>
            </a:extLst>
          </p:cNvPr>
          <p:cNvSpPr txBox="1"/>
          <p:nvPr/>
        </p:nvSpPr>
        <p:spPr>
          <a:xfrm>
            <a:off x="670094" y="387410"/>
            <a:ext cx="277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See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1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096000" y="2139375"/>
            <a:ext cx="20188" cy="3057465"/>
          </a:xfrm>
          <a:prstGeom prst="line">
            <a:avLst/>
          </a:prstGeom>
          <a:noFill/>
          <a:ln w="25400" algn="ctr">
            <a:solidFill>
              <a:srgbClr val="7F6BA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MH_Entry_1">
            <a:hlinkClick r:id="" action="ppaction://noaction"/>
          </p:cNvPr>
          <p:cNvSpPr txBox="1"/>
          <p:nvPr>
            <p:custDataLst>
              <p:tags r:id="rId2"/>
            </p:custDataLst>
          </p:nvPr>
        </p:nvSpPr>
        <p:spPr>
          <a:xfrm>
            <a:off x="6413601" y="2451483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400" spc="7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spc="7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spc="7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Number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868419" y="2451842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183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28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Number_2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5868419" y="3125828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28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3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6413601" y="3094328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400" spc="7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zh-CN" altLang="en-US" sz="2400" spc="7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 txBox="1"/>
          <p:nvPr>
            <p:custDataLst>
              <p:tags r:id="rId6"/>
            </p:custDataLst>
          </p:nvPr>
        </p:nvSpPr>
        <p:spPr>
          <a:xfrm>
            <a:off x="2680016" y="2520511"/>
            <a:ext cx="1861174" cy="620889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hangingPunct="1">
              <a:defRPr/>
            </a:pPr>
            <a:r>
              <a:rPr lang="zh-CN" altLang="en-US" sz="5689">
                <a:solidFill>
                  <a:srgbClr val="7F6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2542543" y="3430835"/>
            <a:ext cx="2148345" cy="675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92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CONTENTS</a:t>
            </a:r>
            <a:endParaRPr lang="zh-CN" altLang="en-US" sz="3792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9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5E0B575D-0469-5C4D-8094-80DCCC911FF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886750" y="3799814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Entry_3">
            <a:hlinkClick r:id="" action="ppaction://noaction"/>
            <a:extLst>
              <a:ext uri="{FF2B5EF4-FFF2-40B4-BE49-F238E27FC236}">
                <a16:creationId xmlns:a16="http://schemas.microsoft.com/office/drawing/2014/main" id="{747D81BE-22D6-1E44-B966-EF3D5C5C448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413601" y="3799814"/>
            <a:ext cx="4276509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400" spc="7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  <a:endParaRPr lang="zh-CN" altLang="en-US" sz="2400" spc="7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7357C457-922E-D44B-AB33-EF92C211C8E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911701" y="4498327"/>
            <a:ext cx="418500" cy="36366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7F6BA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hangingPunct="1">
              <a:defRPr/>
            </a:pPr>
            <a:r>
              <a:rPr lang="en-US" altLang="zh-CN" sz="2528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528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1">
            <a:hlinkClick r:id="" action="ppaction://noaction"/>
            <a:extLst>
              <a:ext uri="{FF2B5EF4-FFF2-40B4-BE49-F238E27FC236}">
                <a16:creationId xmlns:a16="http://schemas.microsoft.com/office/drawing/2014/main" id="{FD197833-44F2-9F41-A1B7-7BC7B715B6A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413601" y="4508488"/>
            <a:ext cx="4209778" cy="426667"/>
          </a:xfrm>
          <a:prstGeom prst="rect">
            <a:avLst/>
          </a:prstGeom>
          <a:noFill/>
        </p:spPr>
        <p:txBody>
          <a:bodyPr wrap="square" lIns="189630" anchor="ctr" anchorCtr="0">
            <a:noAutofit/>
          </a:bodyPr>
          <a:lstStyle/>
          <a:p>
            <a:pPr>
              <a:defRPr/>
            </a:pPr>
            <a:r>
              <a:rPr lang="zh-CN" altLang="en-US" sz="2400" spc="7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讨论总结</a:t>
            </a:r>
            <a:endParaRPr lang="zh-CN" altLang="en-US" sz="2400" spc="7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8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9C3F6F-BDEA-D148-A832-4DAB33B89322}"/>
              </a:ext>
            </a:extLst>
          </p:cNvPr>
          <p:cNvSpPr/>
          <p:nvPr/>
        </p:nvSpPr>
        <p:spPr>
          <a:xfrm>
            <a:off x="4618677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9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B9C706-E332-4C4B-B3D8-C27EF82BCF04}"/>
              </a:ext>
            </a:extLst>
          </p:cNvPr>
          <p:cNvSpPr txBox="1"/>
          <p:nvPr/>
        </p:nvSpPr>
        <p:spPr>
          <a:xfrm>
            <a:off x="670094" y="387410"/>
            <a:ext cx="544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 </a:t>
            </a:r>
            <a:r>
              <a:rPr kumimoji="1" lang="en-US" altLang="zh-CN" sz="2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Overview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915" y="1330036"/>
            <a:ext cx="9671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Apache </a:t>
            </a:r>
            <a:r>
              <a:rPr lang="en-US" altLang="zh-CN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ShardingSphere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是一套开源的分布式数据库中间件解决方案组成的生态圈，它由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款相互独立，却又能够混合部署配合使用的产品组成。它们均提供标准化的数据分片、分布式事务和数据库治理功能，可适用于如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同构、异构语言、云原生等各种多样化的应用场景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186871" y="2940626"/>
            <a:ext cx="2036618" cy="92479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JDBC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13407" y="2940625"/>
            <a:ext cx="2036618" cy="9247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Proxy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39943" y="2940625"/>
            <a:ext cx="2036618" cy="9247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Sidecar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86871" y="4603170"/>
            <a:ext cx="7089690" cy="9247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分布式数据库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276988" y="3272404"/>
            <a:ext cx="436419" cy="31172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803524" y="3272404"/>
            <a:ext cx="436419" cy="31172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31F7AA-8317-E743-AAD9-7088966E4A39}"/>
              </a:ext>
            </a:extLst>
          </p:cNvPr>
          <p:cNvGrpSpPr/>
          <p:nvPr/>
        </p:nvGrpSpPr>
        <p:grpSpPr>
          <a:xfrm>
            <a:off x="3279104" y="1009874"/>
            <a:ext cx="5350545" cy="5390926"/>
            <a:chOff x="4007768" y="1067024"/>
            <a:chExt cx="4176464" cy="47872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D426053-8862-414C-84BA-820C0C046166}"/>
                </a:ext>
              </a:extLst>
            </p:cNvPr>
            <p:cNvSpPr/>
            <p:nvPr/>
          </p:nvSpPr>
          <p:spPr bwMode="auto">
            <a:xfrm>
              <a:off x="4007768" y="1067024"/>
              <a:ext cx="4176464" cy="93610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Access</a:t>
              </a:r>
              <a:r>
                <a:rPr kumimoji="1" lang="zh-CN" altLang="en-US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 </a:t>
              </a:r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Adaptors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5F69C93-26FC-0A44-9848-EDD7243FD34E}"/>
                </a:ext>
              </a:extLst>
            </p:cNvPr>
            <p:cNvSpPr/>
            <p:nvPr/>
          </p:nvSpPr>
          <p:spPr bwMode="auto">
            <a:xfrm>
              <a:off x="4151784" y="149936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Sharding-JDBC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6BE41C-87A8-E94A-8BD6-E21E0DE16BAB}"/>
                </a:ext>
              </a:extLst>
            </p:cNvPr>
            <p:cNvSpPr/>
            <p:nvPr/>
          </p:nvSpPr>
          <p:spPr bwMode="auto">
            <a:xfrm>
              <a:off x="4007768" y="2507184"/>
              <a:ext cx="4176464" cy="146821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Features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824B289-2A62-504E-8176-FF50E559F8A3}"/>
                </a:ext>
              </a:extLst>
            </p:cNvPr>
            <p:cNvSpPr/>
            <p:nvPr/>
          </p:nvSpPr>
          <p:spPr bwMode="auto">
            <a:xfrm>
              <a:off x="6210799" y="149936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Sharding-Proxy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842D0F4-794C-F444-A40B-C253C6D1A670}"/>
                </a:ext>
              </a:extLst>
            </p:cNvPr>
            <p:cNvSpPr/>
            <p:nvPr/>
          </p:nvSpPr>
          <p:spPr bwMode="auto">
            <a:xfrm>
              <a:off x="4151784" y="292217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Sharding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4856AF9-2C62-3449-8ADA-9FCBC61B5FC8}"/>
                </a:ext>
              </a:extLst>
            </p:cNvPr>
            <p:cNvSpPr/>
            <p:nvPr/>
          </p:nvSpPr>
          <p:spPr bwMode="auto">
            <a:xfrm>
              <a:off x="6210799" y="292217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DTX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B26049-E53D-DE45-846F-3418B144F61D}"/>
                </a:ext>
              </a:extLst>
            </p:cNvPr>
            <p:cNvSpPr/>
            <p:nvPr/>
          </p:nvSpPr>
          <p:spPr bwMode="auto">
            <a:xfrm>
              <a:off x="4151784" y="346017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Orchestration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1B7DEB-995E-6D48-923B-12E96BC6184E}"/>
                </a:ext>
              </a:extLst>
            </p:cNvPr>
            <p:cNvSpPr/>
            <p:nvPr/>
          </p:nvSpPr>
          <p:spPr bwMode="auto">
            <a:xfrm>
              <a:off x="6210799" y="3460170"/>
              <a:ext cx="1872208" cy="36004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Scale</a:t>
              </a:r>
              <a:r>
                <a:rPr kumimoji="1" lang="zh-CN" altLang="en-US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 </a:t>
              </a:r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Out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8D44E7-265D-794A-8584-10D9469F1078}"/>
                </a:ext>
              </a:extLst>
            </p:cNvPr>
            <p:cNvSpPr/>
            <p:nvPr/>
          </p:nvSpPr>
          <p:spPr bwMode="auto">
            <a:xfrm>
              <a:off x="4007768" y="4386068"/>
              <a:ext cx="4176464" cy="146821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8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Databases</a:t>
              </a:r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1" name="罐形 10">
              <a:extLst>
                <a:ext uri="{FF2B5EF4-FFF2-40B4-BE49-F238E27FC236}">
                  <a16:creationId xmlns:a16="http://schemas.microsoft.com/office/drawing/2014/main" id="{4B8ADDB8-8BDD-9A40-807A-C04F204A84FE}"/>
                </a:ext>
              </a:extLst>
            </p:cNvPr>
            <p:cNvSpPr/>
            <p:nvPr/>
          </p:nvSpPr>
          <p:spPr bwMode="auto">
            <a:xfrm>
              <a:off x="4484929" y="4883448"/>
              <a:ext cx="770384" cy="844802"/>
            </a:xfrm>
            <a:prstGeom prst="ca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2" name="罐形 11">
              <a:extLst>
                <a:ext uri="{FF2B5EF4-FFF2-40B4-BE49-F238E27FC236}">
                  <a16:creationId xmlns:a16="http://schemas.microsoft.com/office/drawing/2014/main" id="{8F1135A9-1EDB-EC47-8B4E-3F90D9C5F84D}"/>
                </a:ext>
              </a:extLst>
            </p:cNvPr>
            <p:cNvSpPr/>
            <p:nvPr/>
          </p:nvSpPr>
          <p:spPr bwMode="auto">
            <a:xfrm>
              <a:off x="5755921" y="4883448"/>
              <a:ext cx="770384" cy="844802"/>
            </a:xfrm>
            <a:prstGeom prst="ca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3" name="罐形 12">
              <a:extLst>
                <a:ext uri="{FF2B5EF4-FFF2-40B4-BE49-F238E27FC236}">
                  <a16:creationId xmlns:a16="http://schemas.microsoft.com/office/drawing/2014/main" id="{269AC5A2-CCBE-3A43-B6B1-4E9C768A1D3E}"/>
                </a:ext>
              </a:extLst>
            </p:cNvPr>
            <p:cNvSpPr/>
            <p:nvPr/>
          </p:nvSpPr>
          <p:spPr bwMode="auto">
            <a:xfrm>
              <a:off x="7026913" y="4883448"/>
              <a:ext cx="770384" cy="844802"/>
            </a:xfrm>
            <a:prstGeom prst="ca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4" name="下箭头 13">
              <a:extLst>
                <a:ext uri="{FF2B5EF4-FFF2-40B4-BE49-F238E27FC236}">
                  <a16:creationId xmlns:a16="http://schemas.microsoft.com/office/drawing/2014/main" id="{467CF1FF-CF3B-1241-8A48-8A11F6ADE98E}"/>
                </a:ext>
              </a:extLst>
            </p:cNvPr>
            <p:cNvSpPr/>
            <p:nvPr/>
          </p:nvSpPr>
          <p:spPr bwMode="auto">
            <a:xfrm>
              <a:off x="5159896" y="2011304"/>
              <a:ext cx="484632" cy="567888"/>
            </a:xfrm>
            <a:prstGeom prst="down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DD0FD272-3002-3242-9E04-CE798CAAD3EA}"/>
                </a:ext>
              </a:extLst>
            </p:cNvPr>
            <p:cNvSpPr/>
            <p:nvPr/>
          </p:nvSpPr>
          <p:spPr bwMode="auto">
            <a:xfrm>
              <a:off x="5159896" y="3975396"/>
              <a:ext cx="484632" cy="495880"/>
            </a:xfrm>
            <a:prstGeom prst="down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6" name="上箭头 15">
              <a:extLst>
                <a:ext uri="{FF2B5EF4-FFF2-40B4-BE49-F238E27FC236}">
                  <a16:creationId xmlns:a16="http://schemas.microsoft.com/office/drawing/2014/main" id="{5BD37813-2C49-674C-81A3-25D3B2433E9B}"/>
                </a:ext>
              </a:extLst>
            </p:cNvPr>
            <p:cNvSpPr/>
            <p:nvPr/>
          </p:nvSpPr>
          <p:spPr bwMode="auto">
            <a:xfrm>
              <a:off x="6809212" y="1950384"/>
              <a:ext cx="484632" cy="546035"/>
            </a:xfrm>
            <a:prstGeom prst="up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17" name="上箭头 16">
              <a:extLst>
                <a:ext uri="{FF2B5EF4-FFF2-40B4-BE49-F238E27FC236}">
                  <a16:creationId xmlns:a16="http://schemas.microsoft.com/office/drawing/2014/main" id="{5E806642-3ADD-4546-9855-36D166867899}"/>
                </a:ext>
              </a:extLst>
            </p:cNvPr>
            <p:cNvSpPr/>
            <p:nvPr/>
          </p:nvSpPr>
          <p:spPr bwMode="auto">
            <a:xfrm>
              <a:off x="6809212" y="3875335"/>
              <a:ext cx="484632" cy="513021"/>
            </a:xfrm>
            <a:prstGeom prst="up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67ED507-2827-1048-BC1B-1D367D2AEB3A}"/>
              </a:ext>
            </a:extLst>
          </p:cNvPr>
          <p:cNvSpPr txBox="1"/>
          <p:nvPr/>
        </p:nvSpPr>
        <p:spPr>
          <a:xfrm>
            <a:off x="670094" y="387410"/>
            <a:ext cx="465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Architecture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E00D5B76-3B54-8C43-AEA9-65BE5FA7486F}"/>
              </a:ext>
            </a:extLst>
          </p:cNvPr>
          <p:cNvSpPr/>
          <p:nvPr/>
        </p:nvSpPr>
        <p:spPr bwMode="auto">
          <a:xfrm>
            <a:off x="9078997" y="1009873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MySQL</a:t>
            </a:r>
            <a:r>
              <a:rPr kumimoji="1" lang="zh-CN" altLang="en-US" sz="13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协议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A856E9E5-B6E5-A542-B6B4-B4AAB2D48C39}"/>
              </a:ext>
            </a:extLst>
          </p:cNvPr>
          <p:cNvSpPr/>
          <p:nvPr/>
        </p:nvSpPr>
        <p:spPr bwMode="auto">
          <a:xfrm>
            <a:off x="9078996" y="1370371"/>
            <a:ext cx="1465179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PostgreSQL</a:t>
            </a:r>
            <a:r>
              <a:rPr kumimoji="1" lang="zh-CN" altLang="en-US" sz="13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协议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8E5F6E3F-B0A7-1B46-9460-A2CB5A2BB2E1}"/>
              </a:ext>
            </a:extLst>
          </p:cNvPr>
          <p:cNvSpPr/>
          <p:nvPr/>
        </p:nvSpPr>
        <p:spPr bwMode="auto">
          <a:xfrm>
            <a:off x="1364578" y="1009873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JDBC</a:t>
            </a:r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接口</a:t>
            </a:r>
            <a:endParaRPr kumimoji="1" lang="zh-CN" altLang="en-US" sz="13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C1C91AC-F96B-754B-B58B-E618AB007ECA}"/>
              </a:ext>
            </a:extLst>
          </p:cNvPr>
          <p:cNvSpPr/>
          <p:nvPr/>
        </p:nvSpPr>
        <p:spPr bwMode="auto">
          <a:xfrm>
            <a:off x="1364578" y="1407204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Spring</a:t>
            </a:r>
          </a:p>
          <a:p>
            <a:pPr algn="ctr"/>
            <a:r>
              <a:rPr kumimoji="1" lang="en-US" altLang="zh-CN" sz="13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NameSpace</a:t>
            </a:r>
            <a:endParaRPr kumimoji="1" lang="zh-CN" altLang="en-US" sz="13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EE76D3D-9155-A645-BC79-ED9E1484AD73}"/>
              </a:ext>
            </a:extLst>
          </p:cNvPr>
          <p:cNvSpPr/>
          <p:nvPr/>
        </p:nvSpPr>
        <p:spPr bwMode="auto">
          <a:xfrm>
            <a:off x="1364578" y="1804535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SpringBoot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42D8C08-9BED-EA4F-8A97-286A611CDAD5}"/>
              </a:ext>
            </a:extLst>
          </p:cNvPr>
          <p:cNvSpPr/>
          <p:nvPr/>
        </p:nvSpPr>
        <p:spPr bwMode="auto">
          <a:xfrm>
            <a:off x="9078996" y="1740356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Yaml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784A2D63-0D4C-504F-B899-A40D33110EF8}"/>
              </a:ext>
            </a:extLst>
          </p:cNvPr>
          <p:cNvSpPr/>
          <p:nvPr/>
        </p:nvSpPr>
        <p:spPr bwMode="auto">
          <a:xfrm>
            <a:off x="1364578" y="2715462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分库分表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BEFEDDE-A27B-F549-A5CF-19AC26D8CBE0}"/>
              </a:ext>
            </a:extLst>
          </p:cNvPr>
          <p:cNvSpPr/>
          <p:nvPr/>
        </p:nvSpPr>
        <p:spPr bwMode="auto">
          <a:xfrm>
            <a:off x="1364578" y="3066368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读写分离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92163A86-F55C-394B-99E2-9A9AE876209E}"/>
              </a:ext>
            </a:extLst>
          </p:cNvPr>
          <p:cNvSpPr/>
          <p:nvPr/>
        </p:nvSpPr>
        <p:spPr bwMode="auto">
          <a:xfrm>
            <a:off x="1364578" y="3417274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动态化配置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3C44F2B-5739-774F-9B35-36C9ECF92FDD}"/>
              </a:ext>
            </a:extLst>
          </p:cNvPr>
          <p:cNvSpPr/>
          <p:nvPr/>
        </p:nvSpPr>
        <p:spPr bwMode="auto">
          <a:xfrm>
            <a:off x="1364578" y="3768918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禁用熔断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C074A3C6-37A2-0D41-9091-6DD6737FE28F}"/>
              </a:ext>
            </a:extLst>
          </p:cNvPr>
          <p:cNvSpPr/>
          <p:nvPr/>
        </p:nvSpPr>
        <p:spPr bwMode="auto">
          <a:xfrm>
            <a:off x="9150432" y="2712725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2PC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839038C-6F9E-2443-BE7D-4463B6983A88}"/>
              </a:ext>
            </a:extLst>
          </p:cNvPr>
          <p:cNvSpPr/>
          <p:nvPr/>
        </p:nvSpPr>
        <p:spPr bwMode="auto">
          <a:xfrm>
            <a:off x="9150432" y="3063631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柔性事务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BD90E8A-DFE3-474D-B360-D8C8F2B34EDE}"/>
              </a:ext>
            </a:extLst>
          </p:cNvPr>
          <p:cNvSpPr/>
          <p:nvPr/>
        </p:nvSpPr>
        <p:spPr bwMode="auto">
          <a:xfrm>
            <a:off x="9150432" y="3414537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动态扩容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6E11660-C298-9D41-A731-AA0B39125148}"/>
              </a:ext>
            </a:extLst>
          </p:cNvPr>
          <p:cNvSpPr/>
          <p:nvPr/>
        </p:nvSpPr>
        <p:spPr bwMode="auto">
          <a:xfrm>
            <a:off x="9078996" y="4843400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SQLServer</a:t>
            </a:r>
            <a:endParaRPr kumimoji="1" lang="en-US" altLang="zh-CN" sz="13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9AC876A-E1ED-B64B-A930-6799FFE67AE8}"/>
              </a:ext>
            </a:extLst>
          </p:cNvPr>
          <p:cNvSpPr/>
          <p:nvPr/>
        </p:nvSpPr>
        <p:spPr bwMode="auto">
          <a:xfrm>
            <a:off x="9078996" y="5194306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PostgreSQL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7208B98D-1411-F049-99D7-279B314DFF24}"/>
              </a:ext>
            </a:extLst>
          </p:cNvPr>
          <p:cNvSpPr/>
          <p:nvPr/>
        </p:nvSpPr>
        <p:spPr bwMode="auto">
          <a:xfrm>
            <a:off x="9078996" y="5545212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SQL92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19663FC0-8AE6-BA4F-BD9F-009A8E80CB2B}"/>
              </a:ext>
            </a:extLst>
          </p:cNvPr>
          <p:cNvSpPr/>
          <p:nvPr/>
        </p:nvSpPr>
        <p:spPr bwMode="auto">
          <a:xfrm>
            <a:off x="1318216" y="4861154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MySQL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825EEC15-8408-684A-8120-3077F3824816}"/>
              </a:ext>
            </a:extLst>
          </p:cNvPr>
          <p:cNvSpPr/>
          <p:nvPr/>
        </p:nvSpPr>
        <p:spPr bwMode="auto">
          <a:xfrm>
            <a:off x="1318216" y="5212060"/>
            <a:ext cx="1465178" cy="333152"/>
          </a:xfrm>
          <a:prstGeom prst="roundRect">
            <a:avLst/>
          </a:prstGeom>
          <a:solidFill>
            <a:srgbClr val="9CD2EA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3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71667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B9C706-E332-4C4B-B3D8-C27EF82BCF04}"/>
              </a:ext>
            </a:extLst>
          </p:cNvPr>
          <p:cNvSpPr txBox="1"/>
          <p:nvPr/>
        </p:nvSpPr>
        <p:spPr>
          <a:xfrm>
            <a:off x="670094" y="387410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 </a:t>
            </a:r>
            <a:r>
              <a:rPr kumimoji="1" lang="en-US" altLang="zh-CN" sz="2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ShardingSphere</a:t>
            </a:r>
            <a:r>
              <a:rPr kumimoji="1"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Features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" y="1544202"/>
            <a:ext cx="12109754" cy="46903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8372" y="4312227"/>
            <a:ext cx="227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数据库表分片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自定义分片策略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分布式主键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0227" y="4312227"/>
            <a:ext cx="227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事务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柔性事务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Seata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-AT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Saga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1408" y="4312227"/>
            <a:ext cx="227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动态配置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编排治理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APM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加密脱敏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动态迁移</a:t>
            </a:r>
            <a:endParaRPr lang="en-US" altLang="zh-CN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8963" y="4312227"/>
            <a:ext cx="227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PostgreSQL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 Server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0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C792E3-EFB5-ED48-A589-DB6B81968139}"/>
              </a:ext>
            </a:extLst>
          </p:cNvPr>
          <p:cNvSpPr/>
          <p:nvPr/>
        </p:nvSpPr>
        <p:spPr>
          <a:xfrm>
            <a:off x="4618674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环境准备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14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59288E-3610-4E4B-B70B-A787B5775872}"/>
              </a:ext>
            </a:extLst>
          </p:cNvPr>
          <p:cNvSpPr txBox="1"/>
          <p:nvPr/>
        </p:nvSpPr>
        <p:spPr>
          <a:xfrm>
            <a:off x="670094" y="3874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从以下链接按需下载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0805" y="1095527"/>
            <a:ext cx="936749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ava 8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7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可选，但是数据迁移的演示需要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Java8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 Server 5.6.x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5.7.x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（如果没有，从下面链接下载一个简化版本的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5.6.23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、某个数据库的客户端工具（实在没有，可以用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Apache Zookeeper 3.5.x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（如果没有，从下面链接下载一个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zip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、下载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Apache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ShardingSphere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Proxy&amp;UI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4.0.1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Zookeeper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https://gitee.com/kimmking/workshop1/raw/master/02_requirements/apache-zookeeper-3.5.6-bin.tar.gz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MySQL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https://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gitee.com/kimmking/workshop1/raw/master/02_requirements/mysql-5.6.23-winx64-min.zip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Proxy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5"/>
              </a:rPr>
              <a:t>https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5"/>
              </a:rPr>
              <a:t>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5"/>
              </a:rPr>
              <a:t>gitee.com/kimmking/workshop1/raw/master/01_releases/apache-shardingsphere-incubating-4.0.1-sharding-proxy-bin.tar.gz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UI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https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gitee.com/kimmking/workshop1/raw/master/01_releases/apache-shardingsphere-incubating-4.0.1-sharding-ui-bin.tar.gz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5573" y="2379518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5573" y="4715962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03318" y="4498421"/>
            <a:ext cx="8794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从以下链接下载演示需要的配置文件：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建库脚本：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7"/>
              </a:rPr>
              <a:t>https://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7"/>
              </a:rPr>
              <a:t>gitee.com/kimmking/workshop1/raw/master/03_scripts/createSchema.sql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配置文件：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8"/>
              </a:rPr>
              <a:t>https://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8"/>
              </a:rPr>
              <a:t>gitee.com/kimmking/workshop1/raw/master/04_configs/config.zip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8280" y="5631123"/>
            <a:ext cx="8794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可以直接下载整个库所有文件：</a:t>
            </a:r>
            <a:endParaRPr lang="en-US" altLang="zh-CN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方式：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clone https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gitee.com/kimmking/workshop1</a:t>
            </a:r>
          </a:p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9"/>
              </a:rPr>
              <a:t>https://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9"/>
              </a:rPr>
              <a:t>gitee.com/kimmking/workshop1/repository/archive/master.zip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74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56319" y="673524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91551" y="700568"/>
            <a:ext cx="87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Proxy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，验证可用。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6973" y="1297812"/>
            <a:ext cx="8794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压缩包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命令行下进入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/bin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，执行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uroot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source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createSchema.sql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   //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这里用全路径，注意用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代替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show databases;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此步骤也可以用数据库工具执行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zookeeper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压缩包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zoo_sample.cfg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文件名为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zoo.cfg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zkServer.cmd</a:t>
            </a: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proxy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压缩包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mysql-connector-java-5.1.47.jar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lib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config.zip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解压并覆盖掉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conf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start.bat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proxy</a:t>
            </a: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在命令行下执行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uroot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–P3307 –p123456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进入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proxy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的命令行窗口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 version: 5.6.4-Sharding-Proxy 4.0.0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提示信息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databases;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如右所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示的三个逻辑数据库。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94109" y="2159509"/>
            <a:ext cx="24054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mysql&gt; show databases;</a:t>
            </a:r>
          </a:p>
          <a:p>
            <a:r>
              <a:rPr lang="zh-CN" altLang="en-US" dirty="0" smtClean="0"/>
              <a:t>+------------------+</a:t>
            </a:r>
            <a:endParaRPr lang="zh-CN" altLang="en-US" dirty="0"/>
          </a:p>
          <a:p>
            <a:r>
              <a:rPr lang="zh-CN" altLang="en-US" dirty="0"/>
              <a:t>| Database     </a:t>
            </a:r>
            <a:r>
              <a:rPr lang="zh-CN" altLang="en-US" dirty="0" smtClean="0"/>
              <a:t>  |</a:t>
            </a:r>
            <a:endParaRPr lang="zh-CN" altLang="en-US" dirty="0"/>
          </a:p>
          <a:p>
            <a:r>
              <a:rPr lang="zh-CN" altLang="en-US" dirty="0" smtClean="0"/>
              <a:t>+------------------+</a:t>
            </a:r>
            <a:endParaRPr lang="zh-CN" altLang="en-US" dirty="0"/>
          </a:p>
          <a:p>
            <a:r>
              <a:rPr lang="zh-CN" altLang="en-US" dirty="0" smtClean="0"/>
              <a:t>| </a:t>
            </a:r>
            <a:r>
              <a:rPr lang="zh-CN" altLang="en-US" sz="1400" dirty="0" smtClean="0"/>
              <a:t>master</a:t>
            </a:r>
            <a:r>
              <a:rPr lang="zh-CN" altLang="en-US" sz="1400" dirty="0"/>
              <a:t>_slave_</a:t>
            </a:r>
            <a:r>
              <a:rPr lang="zh-CN" altLang="en-US" sz="1400" dirty="0" smtClean="0"/>
              <a:t>db</a:t>
            </a:r>
            <a:r>
              <a:rPr lang="zh-CN" altLang="en-US" dirty="0" smtClean="0"/>
              <a:t>|</a:t>
            </a:r>
            <a:endParaRPr lang="zh-CN" altLang="en-US" dirty="0"/>
          </a:p>
          <a:p>
            <a:r>
              <a:rPr lang="zh-CN" altLang="en-US" dirty="0"/>
              <a:t>| </a:t>
            </a:r>
            <a:r>
              <a:rPr lang="zh-CN" altLang="en-US" sz="1400" dirty="0"/>
              <a:t>sharding_db</a:t>
            </a:r>
            <a:r>
              <a:rPr lang="zh-CN" altLang="en-US" dirty="0"/>
              <a:t>     </a:t>
            </a:r>
            <a:r>
              <a:rPr lang="zh-CN" altLang="en-US" dirty="0" smtClean="0"/>
              <a:t> |</a:t>
            </a:r>
            <a:endParaRPr lang="zh-CN" altLang="en-US" dirty="0"/>
          </a:p>
          <a:p>
            <a:r>
              <a:rPr lang="zh-CN" altLang="en-US" dirty="0"/>
              <a:t>| </a:t>
            </a:r>
            <a:r>
              <a:rPr lang="zh-CN" altLang="en-US" sz="1400" dirty="0"/>
              <a:t>encrypt_db</a:t>
            </a:r>
            <a:r>
              <a:rPr lang="zh-CN" altLang="en-US" dirty="0"/>
              <a:t>     </a:t>
            </a:r>
            <a:r>
              <a:rPr lang="zh-CN" altLang="en-US" dirty="0" smtClean="0"/>
              <a:t>  |</a:t>
            </a:r>
            <a:endParaRPr lang="zh-CN" altLang="en-US" dirty="0"/>
          </a:p>
          <a:p>
            <a:r>
              <a:rPr lang="zh-CN" altLang="en-US" dirty="0" smtClean="0"/>
              <a:t>+------------------+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69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OTHERS"/>
  <p:tag name="ID" val="5471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ENTRY"/>
  <p:tag name="ID" val="547111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30111103"/>
  <p:tag name="MH_LIBRARY" val="CONTENTS"/>
  <p:tag name="MH_TYPE" val="NUMBER"/>
  <p:tag name="ID" val="547111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954</Words>
  <Application>Microsoft Office PowerPoint</Application>
  <PresentationFormat>宽屏</PresentationFormat>
  <Paragraphs>230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ITC Avant Garde Std Md</vt:lpstr>
      <vt:lpstr>方正正纤黑简体</vt:lpstr>
      <vt:lpstr>宋体</vt:lpstr>
      <vt:lpstr>微软雅黑</vt:lpstr>
      <vt:lpstr>微软雅黑</vt:lpstr>
      <vt:lpstr>微软雅黑 Light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MOMODASUCAI</dc:creator>
  <cp:lastModifiedBy>秦金卫</cp:lastModifiedBy>
  <cp:revision>408</cp:revision>
  <dcterms:created xsi:type="dcterms:W3CDTF">2014-10-24T07:39:02Z</dcterms:created>
  <dcterms:modified xsi:type="dcterms:W3CDTF">2020-04-15T10:57:40Z</dcterms:modified>
</cp:coreProperties>
</file>