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uzhen" initials="y" lastIdx="6" clrIdx="0">
    <p:extLst>
      <p:ext uri="{19B8F6BF-5375-455C-9EA6-DF929625EA0E}">
        <p15:presenceInfo xmlns:p15="http://schemas.microsoft.com/office/powerpoint/2012/main" userId="7f71de1beff33e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53" autoAdjust="0"/>
    <p:restoredTop sz="92744" autoAdjust="0"/>
  </p:normalViewPr>
  <p:slideViewPr>
    <p:cSldViewPr snapToGrid="0">
      <p:cViewPr>
        <p:scale>
          <a:sx n="33" d="100"/>
          <a:sy n="33" d="100"/>
        </p:scale>
        <p:origin x="1997" y="1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E4B44-1E45-471B-ACA6-F5F075B9DDFC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15A9B-CC84-40A1-8017-B894B0F71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0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15A9B-CC84-40A1-8017-B894B0F71C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0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94F5F-078C-4674-8E7D-5EF2D461F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4A7E5D-DEDE-4B7C-A103-894E5AE62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E423-A688-4925-A762-9FACA3C0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FC7-6C93-4687-8506-13F7984373A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55BC7-3E9D-4915-B756-73F6098B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F9859-4BE1-477E-BA38-9C35E847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B80-999F-407F-945E-A84580FD3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1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71E06-87C2-4858-84AC-0046278A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324441-E9C7-4388-BF8F-8182369A9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41A6D-4812-459C-B3BE-E1CC0893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FC7-6C93-4687-8506-13F7984373A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9CA11-9366-4A8F-A22B-78BB40EF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B36EA-BD94-4E18-A776-6EFE1C46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B80-999F-407F-945E-A84580FD3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3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AAB050-BE5F-42E3-9681-6D3F59F21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C22086-1123-423E-BA7E-C60739A3F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F6EBE-5888-4D85-A221-CE3FB471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FC7-6C93-4687-8506-13F7984373A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C5DEA-B868-41FE-BAC6-ABAC9F00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21068-76C4-4010-8282-1CA5C49C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B80-999F-407F-945E-A84580FD3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5403-EB45-435C-A3CC-D2CA7A9E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99D4C-E3AC-4191-AA94-FDEB753C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3DEEA-98D4-4504-8F4C-B0DEEE40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FC7-6C93-4687-8506-13F7984373A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5C4BF-A326-479D-824C-AD43C3FF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0F11B-7B53-43A6-8051-30C3A1CE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B80-999F-407F-945E-A84580FD3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9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432D4-C448-4068-8FCD-A43955BB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8BA82-9C36-4DF8-88CC-606E8B1CC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41D89-B479-411A-A728-8E1549F3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FC7-6C93-4687-8506-13F7984373A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2F9F5-F072-48BB-A03D-5B573BA9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EC205-C5A4-4009-8C3A-47503893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B80-999F-407F-945E-A84580FD3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1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F72ED-DEE2-4E9F-962C-DB2F542E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5A5B5-B434-4653-8E8B-B0EE294CA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3C4E3A-6B35-4928-B1A4-8E3FDFFE7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BD951-EB23-45C3-A81F-37719C3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FC7-6C93-4687-8506-13F7984373A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FAD88-66EC-4E72-BF26-0C189538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BF2585-8E30-41F5-B8C3-0C1958D6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B80-999F-407F-945E-A84580FD3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6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D8EF6-F9A9-4FF7-86EB-CF4F9BB1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0CF03-DCA4-4DA1-B093-5B6C39263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C4A8B-D846-4BE4-AE84-A5E773F8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26E9BA-FC2B-4919-9360-1D0CD227C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ACC351-6BA7-485E-8DA9-7CA7ACA7D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721F9F-4E00-440E-A550-62AC6946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FC7-6C93-4687-8506-13F7984373A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D1AD47-E972-4137-B72D-3A424DA4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982AB7-4C9F-4768-95DB-F8EBA724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B80-999F-407F-945E-A84580FD3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3F6D1-E232-4940-B18D-00CF6ECD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A5F0AC-13D8-44A4-9E44-1C873D6A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FC7-6C93-4687-8506-13F7984373A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2BE520-8F5E-4AEE-A5D6-BD8F19BE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587278-9A90-45C5-8E31-58FA0D8B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B80-999F-407F-945E-A84580FD3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F6A7E7-AF2A-44AF-ABDD-731D460E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FC7-6C93-4687-8506-13F7984373A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F4680-9410-4C39-8084-455A97FC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39CBA6-20BC-4443-AAA0-E79FE493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B80-999F-407F-945E-A84580FD3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8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EE42C-36D4-48B8-840B-4E7B6E40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DBBD4-A9B7-489E-B870-4CBDC358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09820F-DB98-4DF6-B243-717CC772C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071AC-3F64-4C6A-ACE0-28893577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FC7-6C93-4687-8506-13F7984373A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CB32D-5A5D-4EB0-A7D1-E34C43DE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FEFB3D-6778-4815-8BCB-0AEA72F4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B80-999F-407F-945E-A84580FD3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2F4E3-68F9-458B-9C63-099017B1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5A6D86-84F0-45A5-AE85-AE8FBDE82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452BD-B80D-4FA5-9C9C-3A68F8749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2721EF-0324-453D-89D1-02EEB3CF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5FC7-6C93-4687-8506-13F7984373A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CE8ACC-12E5-4D79-9DAF-D0C63ABE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E9BC95-297F-4CA7-BC14-5328D436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DB80-999F-407F-945E-A84580FD3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8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B5C956-4F82-4BA9-ACB6-D515DCD6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D2C40B-4995-4987-84B1-063DF0A21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25F35-4796-4C8C-8124-6BACA3BF5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45FC7-6C93-4687-8506-13F7984373A9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CCBC3-8D81-4B52-8671-2B2779013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1E1DF-D2D9-4542-8ED8-0A2C3D95A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DB80-999F-407F-945E-A84580FD3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7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AF4806-1CC7-AD7E-0995-B44F5AD7CB28}"/>
              </a:ext>
            </a:extLst>
          </p:cNvPr>
          <p:cNvSpPr/>
          <p:nvPr/>
        </p:nvSpPr>
        <p:spPr>
          <a:xfrm>
            <a:off x="7456357" y="709449"/>
            <a:ext cx="2711670" cy="60469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2B3B5A-ABAF-EBE9-52DB-1C25B584EA12}"/>
              </a:ext>
            </a:extLst>
          </p:cNvPr>
          <p:cNvSpPr/>
          <p:nvPr/>
        </p:nvSpPr>
        <p:spPr>
          <a:xfrm>
            <a:off x="7456357" y="709449"/>
            <a:ext cx="2711670" cy="743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09E78B-FD6E-BFD4-DA3E-6ADB4A34533C}"/>
              </a:ext>
            </a:extLst>
          </p:cNvPr>
          <p:cNvSpPr/>
          <p:nvPr/>
        </p:nvSpPr>
        <p:spPr>
          <a:xfrm>
            <a:off x="7456357" y="1453057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903297-66D9-50CF-9DA5-8D5EC9AEEC17}"/>
              </a:ext>
            </a:extLst>
          </p:cNvPr>
          <p:cNvSpPr/>
          <p:nvPr/>
        </p:nvSpPr>
        <p:spPr>
          <a:xfrm>
            <a:off x="7456357" y="2196665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5CA711-6E3A-A35A-4196-C936E9D4ECF6}"/>
              </a:ext>
            </a:extLst>
          </p:cNvPr>
          <p:cNvSpPr/>
          <p:nvPr/>
        </p:nvSpPr>
        <p:spPr>
          <a:xfrm>
            <a:off x="7441117" y="-2006161"/>
            <a:ext cx="2711670" cy="14872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BC721B3-D010-2F80-C46C-5A1F2F2FF4EE}"/>
              </a:ext>
            </a:extLst>
          </p:cNvPr>
          <p:cNvSpPr/>
          <p:nvPr/>
        </p:nvSpPr>
        <p:spPr>
          <a:xfrm>
            <a:off x="7441117" y="-2006160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245C8D-5CDB-687F-34FF-3D78203BF800}"/>
              </a:ext>
            </a:extLst>
          </p:cNvPr>
          <p:cNvSpPr/>
          <p:nvPr/>
        </p:nvSpPr>
        <p:spPr>
          <a:xfrm>
            <a:off x="7441117" y="-1262552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29C31EE-78D6-0DF9-1DCF-4D30652FD9CA}"/>
              </a:ext>
            </a:extLst>
          </p:cNvPr>
          <p:cNvSpPr txBox="1"/>
          <p:nvPr/>
        </p:nvSpPr>
        <p:spPr>
          <a:xfrm>
            <a:off x="7760107" y="-1243120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A:Ret=B()</a:t>
            </a:r>
            <a:endParaRPr lang="zh-CN" altLang="en-US" sz="32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D650D9E-3D3C-D2BB-4D14-0741220C024D}"/>
              </a:ext>
            </a:extLst>
          </p:cNvPr>
          <p:cNvSpPr txBox="1"/>
          <p:nvPr/>
        </p:nvSpPr>
        <p:spPr>
          <a:xfrm>
            <a:off x="7615852" y="-1926744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err="1"/>
              <a:t>main:Ret</a:t>
            </a:r>
            <a:r>
              <a:rPr lang="en-US" altLang="zh-CN" sz="3200"/>
              <a:t>=B()</a:t>
            </a:r>
            <a:endParaRPr lang="zh-CN" altLang="en-US" sz="320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0EB3DA3-28AA-F613-9B65-EA06E28F95B5}"/>
              </a:ext>
            </a:extLst>
          </p:cNvPr>
          <p:cNvCxnSpPr>
            <a:cxnSpLocks/>
          </p:cNvCxnSpPr>
          <p:nvPr/>
        </p:nvCxnSpPr>
        <p:spPr>
          <a:xfrm>
            <a:off x="8065959" y="-518944"/>
            <a:ext cx="0" cy="122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B16CCC0-E8AE-6322-7913-655C96741FDC}"/>
              </a:ext>
            </a:extLst>
          </p:cNvPr>
          <p:cNvCxnSpPr>
            <a:cxnSpLocks/>
          </p:cNvCxnSpPr>
          <p:nvPr/>
        </p:nvCxnSpPr>
        <p:spPr>
          <a:xfrm flipV="1">
            <a:off x="9300925" y="-518944"/>
            <a:ext cx="0" cy="122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B597E52-B980-DDE8-B744-1B715331AF6C}"/>
              </a:ext>
            </a:extLst>
          </p:cNvPr>
          <p:cNvSpPr txBox="1"/>
          <p:nvPr/>
        </p:nvSpPr>
        <p:spPr>
          <a:xfrm>
            <a:off x="7360715" y="-121537"/>
            <a:ext cx="7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int80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4ED9878-A1C3-71C5-5C3F-4F0694D56AFB}"/>
              </a:ext>
            </a:extLst>
          </p:cNvPr>
          <p:cNvSpPr txBox="1"/>
          <p:nvPr/>
        </p:nvSpPr>
        <p:spPr>
          <a:xfrm>
            <a:off x="9337712" y="-83568"/>
            <a:ext cx="7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Iret</a:t>
            </a: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7F242AD-B057-9C6A-1817-487415CB4544}"/>
              </a:ext>
            </a:extLst>
          </p:cNvPr>
          <p:cNvSpPr/>
          <p:nvPr/>
        </p:nvSpPr>
        <p:spPr>
          <a:xfrm>
            <a:off x="6240841" y="-2555603"/>
            <a:ext cx="1162966" cy="506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3D130DF-9445-01F6-A36C-9DAB7BA137F5}"/>
              </a:ext>
            </a:extLst>
          </p:cNvPr>
          <p:cNvSpPr txBox="1"/>
          <p:nvPr/>
        </p:nvSpPr>
        <p:spPr>
          <a:xfrm>
            <a:off x="6372846" y="-2487162"/>
            <a:ext cx="8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用户栈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0EAF1F3-D16D-8447-4B93-D6BF9F27AA78}"/>
              </a:ext>
            </a:extLst>
          </p:cNvPr>
          <p:cNvSpPr/>
          <p:nvPr/>
        </p:nvSpPr>
        <p:spPr>
          <a:xfrm>
            <a:off x="6212469" y="210884"/>
            <a:ext cx="1162966" cy="5062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2EF8D4A-0453-089A-B444-92CEF4B37CAF}"/>
              </a:ext>
            </a:extLst>
          </p:cNvPr>
          <p:cNvSpPr txBox="1"/>
          <p:nvPr/>
        </p:nvSpPr>
        <p:spPr>
          <a:xfrm>
            <a:off x="6344474" y="279325"/>
            <a:ext cx="8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内核栈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A1D70FB-1889-A1AB-13B5-64BD0C117586}"/>
              </a:ext>
            </a:extLst>
          </p:cNvPr>
          <p:cNvSpPr txBox="1"/>
          <p:nvPr/>
        </p:nvSpPr>
        <p:spPr>
          <a:xfrm>
            <a:off x="8104585" y="807619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SS</a:t>
            </a:r>
            <a:endParaRPr lang="zh-CN" altLang="en-US" sz="3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C45ACD0-B7E3-7030-5F35-E259D8A08093}"/>
              </a:ext>
            </a:extLst>
          </p:cNvPr>
          <p:cNvSpPr txBox="1"/>
          <p:nvPr/>
        </p:nvSpPr>
        <p:spPr>
          <a:xfrm>
            <a:off x="8081271" y="1532473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SP</a:t>
            </a:r>
            <a:endParaRPr lang="zh-CN" altLang="en-US" sz="32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C2A416F-BE29-BF15-5FCA-C31BAE00815E}"/>
              </a:ext>
            </a:extLst>
          </p:cNvPr>
          <p:cNvSpPr txBox="1"/>
          <p:nvPr/>
        </p:nvSpPr>
        <p:spPr>
          <a:xfrm>
            <a:off x="8065959" y="2276081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EFLAGS</a:t>
            </a:r>
            <a:endParaRPr lang="zh-CN" altLang="en-US" sz="32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05604CA-5557-AD73-A42F-7227BFD28002}"/>
              </a:ext>
            </a:extLst>
          </p:cNvPr>
          <p:cNvSpPr/>
          <p:nvPr/>
        </p:nvSpPr>
        <p:spPr>
          <a:xfrm>
            <a:off x="7459904" y="2950432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6F1D57C-5822-1E0F-5F87-DC50CE62CAE3}"/>
              </a:ext>
            </a:extLst>
          </p:cNvPr>
          <p:cNvSpPr/>
          <p:nvPr/>
        </p:nvSpPr>
        <p:spPr>
          <a:xfrm>
            <a:off x="7452460" y="3701837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78E40A7-9D13-D537-CC57-CBDB5393A0C7}"/>
              </a:ext>
            </a:extLst>
          </p:cNvPr>
          <p:cNvSpPr txBox="1"/>
          <p:nvPr/>
        </p:nvSpPr>
        <p:spPr>
          <a:xfrm>
            <a:off x="8034556" y="3063296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IP</a:t>
            </a:r>
            <a:endParaRPr lang="zh-CN" altLang="en-US" sz="320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2A94F8D-12DB-3164-21A0-CA6F7DEAFC72}"/>
              </a:ext>
            </a:extLst>
          </p:cNvPr>
          <p:cNvSpPr txBox="1"/>
          <p:nvPr/>
        </p:nvSpPr>
        <p:spPr>
          <a:xfrm>
            <a:off x="8016219" y="3792483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CS</a:t>
            </a:r>
            <a:endParaRPr lang="zh-CN" altLang="en-US" sz="3200"/>
          </a:p>
        </p:txBody>
      </p:sp>
      <p:sp>
        <p:nvSpPr>
          <p:cNvPr id="45" name="卷形: 垂直 44">
            <a:extLst>
              <a:ext uri="{FF2B5EF4-FFF2-40B4-BE49-F238E27FC236}">
                <a16:creationId xmlns:a16="http://schemas.microsoft.com/office/drawing/2014/main" id="{D5F53E32-AD6D-154D-DE78-2B8539675EB1}"/>
              </a:ext>
            </a:extLst>
          </p:cNvPr>
          <p:cNvSpPr/>
          <p:nvPr/>
        </p:nvSpPr>
        <p:spPr>
          <a:xfrm>
            <a:off x="-1433596" y="423202"/>
            <a:ext cx="4889072" cy="487530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DDFB802B-D0B5-8C70-928A-F559A0CA6CCD}"/>
              </a:ext>
            </a:extLst>
          </p:cNvPr>
          <p:cNvSpPr/>
          <p:nvPr/>
        </p:nvSpPr>
        <p:spPr>
          <a:xfrm>
            <a:off x="4256685" y="-1996966"/>
            <a:ext cx="3184639" cy="3237187"/>
          </a:xfrm>
          <a:custGeom>
            <a:avLst/>
            <a:gdLst>
              <a:gd name="connsiteX0" fmla="*/ 3163618 w 3184639"/>
              <a:gd name="connsiteY0" fmla="*/ 3184635 h 3184635"/>
              <a:gd name="connsiteX1" fmla="*/ 5 w 3184639"/>
              <a:gd name="connsiteY1" fmla="*/ 1208690 h 3184635"/>
              <a:gd name="connsiteX2" fmla="*/ 3184639 w 3184639"/>
              <a:gd name="connsiteY2" fmla="*/ 0 h 318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639" h="3184635">
                <a:moveTo>
                  <a:pt x="3163618" y="3184635"/>
                </a:moveTo>
                <a:cubicBezTo>
                  <a:pt x="1580060" y="2462048"/>
                  <a:pt x="-3498" y="1739462"/>
                  <a:pt x="5" y="1208690"/>
                </a:cubicBezTo>
                <a:cubicBezTo>
                  <a:pt x="3508" y="677918"/>
                  <a:pt x="1594073" y="338959"/>
                  <a:pt x="3184639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25BBB9AA-17F3-0E44-CB0A-282B4A2BCDCE}"/>
              </a:ext>
            </a:extLst>
          </p:cNvPr>
          <p:cNvSpPr/>
          <p:nvPr/>
        </p:nvSpPr>
        <p:spPr>
          <a:xfrm>
            <a:off x="10163503" y="-882869"/>
            <a:ext cx="1965472" cy="2816772"/>
          </a:xfrm>
          <a:custGeom>
            <a:avLst/>
            <a:gdLst>
              <a:gd name="connsiteX0" fmla="*/ 0 w 1965472"/>
              <a:gd name="connsiteY0" fmla="*/ 2816772 h 2816772"/>
              <a:gd name="connsiteX1" fmla="*/ 1965435 w 1965472"/>
              <a:gd name="connsiteY1" fmla="*/ 2165131 h 2816772"/>
              <a:gd name="connsiteX2" fmla="*/ 42042 w 1965472"/>
              <a:gd name="connsiteY2" fmla="*/ 0 h 281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472" h="2816772">
                <a:moveTo>
                  <a:pt x="0" y="2816772"/>
                </a:moveTo>
                <a:cubicBezTo>
                  <a:pt x="979214" y="2725682"/>
                  <a:pt x="1958428" y="2634593"/>
                  <a:pt x="1965435" y="2165131"/>
                </a:cubicBezTo>
                <a:cubicBezTo>
                  <a:pt x="1972442" y="1695669"/>
                  <a:pt x="1007242" y="847834"/>
                  <a:pt x="42042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C6D2933-40C5-0656-FED8-C7F325337DB6}"/>
              </a:ext>
            </a:extLst>
          </p:cNvPr>
          <p:cNvSpPr txBox="1"/>
          <p:nvPr/>
        </p:nvSpPr>
        <p:spPr>
          <a:xfrm>
            <a:off x="-192014" y="1784071"/>
            <a:ext cx="3184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Mian</a:t>
            </a:r>
            <a:r>
              <a:rPr lang="zh-CN" altLang="en-US"/>
              <a:t>（） </a:t>
            </a:r>
            <a:r>
              <a:rPr lang="en-US" altLang="zh-CN"/>
              <a:t>{</a:t>
            </a:r>
          </a:p>
          <a:p>
            <a:r>
              <a:rPr lang="en-US" altLang="zh-CN"/>
              <a:t>   A();</a:t>
            </a:r>
          </a:p>
          <a:p>
            <a:r>
              <a:rPr lang="en-US" altLang="zh-CN"/>
              <a:t>   B();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67E2714-149A-5643-08EB-FD99B5F4D443}"/>
              </a:ext>
            </a:extLst>
          </p:cNvPr>
          <p:cNvSpPr txBox="1"/>
          <p:nvPr/>
        </p:nvSpPr>
        <p:spPr>
          <a:xfrm>
            <a:off x="-59291" y="3388211"/>
            <a:ext cx="1678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（）</a:t>
            </a:r>
            <a:r>
              <a:rPr lang="en-US" altLang="zh-CN"/>
              <a:t>{</a:t>
            </a:r>
          </a:p>
          <a:p>
            <a:r>
              <a:rPr lang="en-US" altLang="zh-CN"/>
              <a:t>  fork();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2B1E9BF-416D-828F-6CF4-4ED285EEB462}"/>
              </a:ext>
            </a:extLst>
          </p:cNvPr>
          <p:cNvSpPr/>
          <p:nvPr/>
        </p:nvSpPr>
        <p:spPr>
          <a:xfrm>
            <a:off x="3643573" y="3045574"/>
            <a:ext cx="3081303" cy="1892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1B9C2B1-6906-595A-5263-19C4A4DE5B90}"/>
              </a:ext>
            </a:extLst>
          </p:cNvPr>
          <p:cNvSpPr txBox="1"/>
          <p:nvPr/>
        </p:nvSpPr>
        <p:spPr>
          <a:xfrm>
            <a:off x="3839829" y="3115250"/>
            <a:ext cx="270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fork</a:t>
            </a:r>
            <a:r>
              <a:rPr lang="zh-CN" altLang="en-US"/>
              <a:t>展开成带</a:t>
            </a:r>
            <a:r>
              <a:rPr lang="en-US" altLang="zh-CN"/>
              <a:t>int80</a:t>
            </a:r>
            <a:r>
              <a:rPr lang="zh-CN" altLang="en-US"/>
              <a:t>的函数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20ADDF-D976-6278-F780-AA9DCB9B1547}"/>
              </a:ext>
            </a:extLst>
          </p:cNvPr>
          <p:cNvCxnSpPr>
            <a:cxnSpLocks/>
          </p:cNvCxnSpPr>
          <p:nvPr/>
        </p:nvCxnSpPr>
        <p:spPr>
          <a:xfrm>
            <a:off x="1889760" y="3916680"/>
            <a:ext cx="17538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173AC4C-BFCB-E833-BBEC-96160C5757DD}"/>
              </a:ext>
            </a:extLst>
          </p:cNvPr>
          <p:cNvSpPr txBox="1"/>
          <p:nvPr/>
        </p:nvSpPr>
        <p:spPr>
          <a:xfrm>
            <a:off x="4099559" y="3916680"/>
            <a:ext cx="2449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mov %eax,__</a:t>
            </a:r>
            <a:r>
              <a:rPr lang="en-US" altLang="zh-CN" err="1"/>
              <a:t>RN_fork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INT 0x80</a:t>
            </a:r>
          </a:p>
          <a:p>
            <a:r>
              <a:rPr lang="en-US" altLang="zh-CN"/>
              <a:t>Mov </a:t>
            </a:r>
            <a:r>
              <a:rPr lang="en-US" altLang="zh-CN" err="1"/>
              <a:t>res,%eax</a:t>
            </a:r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BF6F5D9-18FD-91E1-D3A0-C72A9823436F}"/>
              </a:ext>
            </a:extLst>
          </p:cNvPr>
          <p:cNvCxnSpPr/>
          <p:nvPr/>
        </p:nvCxnSpPr>
        <p:spPr>
          <a:xfrm flipH="1" flipV="1">
            <a:off x="6724876" y="3115250"/>
            <a:ext cx="716241" cy="801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2672032-EBD4-1FD4-A2DE-564C7E363B29}"/>
              </a:ext>
            </a:extLst>
          </p:cNvPr>
          <p:cNvCxnSpPr/>
          <p:nvPr/>
        </p:nvCxnSpPr>
        <p:spPr>
          <a:xfrm flipH="1">
            <a:off x="5491512" y="3547348"/>
            <a:ext cx="1957051" cy="113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5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卷形: 垂直 3">
            <a:extLst>
              <a:ext uri="{FF2B5EF4-FFF2-40B4-BE49-F238E27FC236}">
                <a16:creationId xmlns:a16="http://schemas.microsoft.com/office/drawing/2014/main" id="{CE9583F2-6D57-24A8-18CB-4DC93FAC5828}"/>
              </a:ext>
            </a:extLst>
          </p:cNvPr>
          <p:cNvSpPr/>
          <p:nvPr/>
        </p:nvSpPr>
        <p:spPr>
          <a:xfrm>
            <a:off x="45719" y="426719"/>
            <a:ext cx="7081911" cy="9491004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51585F-33F1-8D2C-6721-25EF902E3D25}"/>
              </a:ext>
            </a:extLst>
          </p:cNvPr>
          <p:cNvSpPr txBox="1"/>
          <p:nvPr/>
        </p:nvSpPr>
        <p:spPr>
          <a:xfrm>
            <a:off x="960120" y="1874520"/>
            <a:ext cx="524256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err="1"/>
              <a:t>system_call</a:t>
            </a:r>
            <a:r>
              <a:rPr lang="en-US" altLang="zh-CN" sz="2000"/>
              <a:t>:</a:t>
            </a:r>
          </a:p>
          <a:p>
            <a:r>
              <a:rPr lang="en-US" altLang="zh-CN" sz="2000"/>
              <a:t>	</a:t>
            </a:r>
            <a:r>
              <a:rPr lang="en-US" altLang="zh-CN" sz="2000" err="1"/>
              <a:t>cmpl</a:t>
            </a:r>
            <a:r>
              <a:rPr lang="en-US" altLang="zh-CN" sz="2000"/>
              <a:t> $nr_system_calls-1,%eax</a:t>
            </a:r>
          </a:p>
          <a:p>
            <a:r>
              <a:rPr lang="en-US" altLang="zh-CN" sz="2000"/>
              <a:t>	ja </a:t>
            </a:r>
            <a:r>
              <a:rPr lang="en-US" altLang="zh-CN" sz="2000" err="1"/>
              <a:t>bad_sys_call</a:t>
            </a:r>
            <a:endParaRPr lang="en-US" altLang="zh-CN" sz="2000"/>
          </a:p>
          <a:p>
            <a:r>
              <a:rPr lang="en-US" altLang="zh-CN" sz="2000"/>
              <a:t>	push %ds</a:t>
            </a:r>
          </a:p>
          <a:p>
            <a:r>
              <a:rPr lang="en-US" altLang="zh-CN" sz="2000"/>
              <a:t>	push %es</a:t>
            </a:r>
          </a:p>
          <a:p>
            <a:r>
              <a:rPr lang="en-US" altLang="zh-CN" sz="2000"/>
              <a:t>	push %fs</a:t>
            </a:r>
          </a:p>
          <a:p>
            <a:r>
              <a:rPr lang="en-US" altLang="zh-CN" sz="2000"/>
              <a:t>	</a:t>
            </a:r>
            <a:r>
              <a:rPr lang="en-US" altLang="zh-CN" sz="2000" err="1"/>
              <a:t>pushl</a:t>
            </a:r>
            <a:r>
              <a:rPr lang="en-US" altLang="zh-CN" sz="2000"/>
              <a:t> %edx</a:t>
            </a:r>
          </a:p>
          <a:p>
            <a:r>
              <a:rPr lang="en-US" altLang="zh-CN" sz="2000"/>
              <a:t>	</a:t>
            </a:r>
            <a:r>
              <a:rPr lang="en-US" altLang="zh-CN" sz="2000" err="1"/>
              <a:t>pushl</a:t>
            </a:r>
            <a:r>
              <a:rPr lang="en-US" altLang="zh-CN" sz="2000"/>
              <a:t> %ecx	</a:t>
            </a:r>
          </a:p>
          <a:p>
            <a:r>
              <a:rPr lang="en-US" altLang="zh-CN" sz="2000"/>
              <a:t>	</a:t>
            </a:r>
            <a:r>
              <a:rPr lang="en-US" altLang="zh-CN" sz="2000" err="1"/>
              <a:t>pushl</a:t>
            </a:r>
            <a:r>
              <a:rPr lang="en-US" altLang="zh-CN" sz="2000"/>
              <a:t> %ebx	</a:t>
            </a:r>
          </a:p>
          <a:p>
            <a:r>
              <a:rPr lang="en-US" altLang="zh-CN" sz="2000"/>
              <a:t>	</a:t>
            </a:r>
            <a:r>
              <a:rPr lang="en-US" altLang="zh-CN" sz="2000" err="1"/>
              <a:t>movl</a:t>
            </a:r>
            <a:r>
              <a:rPr lang="en-US" altLang="zh-CN" sz="2000"/>
              <a:t> $0x10,%edx	</a:t>
            </a:r>
          </a:p>
          <a:p>
            <a:r>
              <a:rPr lang="en-US" altLang="zh-CN" sz="2000"/>
              <a:t>	mov %</a:t>
            </a:r>
            <a:r>
              <a:rPr lang="en-US" altLang="zh-CN" sz="2000" err="1"/>
              <a:t>dx,%ds</a:t>
            </a:r>
            <a:r>
              <a:rPr lang="en-US" altLang="zh-CN" sz="2000"/>
              <a:t> // </a:t>
            </a:r>
            <a:r>
              <a:rPr lang="en-US" altLang="zh-CN" sz="2000" err="1"/>
              <a:t>ds,es</a:t>
            </a:r>
            <a:r>
              <a:rPr lang="en-US" altLang="zh-CN" sz="2000"/>
              <a:t> </a:t>
            </a:r>
            <a:r>
              <a:rPr lang="zh-CN" altLang="en-US" sz="2000"/>
              <a:t>指向内核数据段</a:t>
            </a:r>
            <a:r>
              <a:rPr lang="en-US" altLang="zh-CN" sz="2000"/>
              <a:t>(</a:t>
            </a:r>
            <a:r>
              <a:rPr lang="zh-CN" altLang="en-US" sz="2000"/>
              <a:t>全局描述符表中数据段描述符</a:t>
            </a:r>
            <a:r>
              <a:rPr lang="en-US" altLang="zh-CN" sz="2000"/>
              <a:t>)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	mov %</a:t>
            </a:r>
            <a:r>
              <a:rPr lang="en-US" altLang="zh-CN" sz="2000" err="1"/>
              <a:t>dx,%es</a:t>
            </a:r>
            <a:r>
              <a:rPr lang="en-US" altLang="zh-CN" sz="2000"/>
              <a:t> </a:t>
            </a:r>
          </a:p>
          <a:p>
            <a:r>
              <a:rPr lang="en-US" altLang="zh-CN" sz="2000"/>
              <a:t>	</a:t>
            </a:r>
            <a:r>
              <a:rPr lang="en-US" altLang="zh-CN" sz="2000" err="1"/>
              <a:t>movl</a:t>
            </a:r>
            <a:r>
              <a:rPr lang="en-US" altLang="zh-CN" sz="2000"/>
              <a:t> $0x17,%edx	</a:t>
            </a:r>
          </a:p>
          <a:p>
            <a:r>
              <a:rPr lang="en-US" altLang="zh-CN" sz="2000"/>
              <a:t>	mov %</a:t>
            </a:r>
            <a:r>
              <a:rPr lang="en-US" altLang="zh-CN" sz="2000" err="1"/>
              <a:t>dx,%fs</a:t>
            </a:r>
            <a:r>
              <a:rPr lang="en-US" altLang="zh-CN" sz="2000"/>
              <a:t> //fs </a:t>
            </a:r>
            <a:r>
              <a:rPr lang="zh-CN" altLang="en-US" sz="2000"/>
              <a:t>指向局部数据段</a:t>
            </a:r>
            <a:r>
              <a:rPr lang="en-US" altLang="zh-CN" sz="2000"/>
              <a:t>(</a:t>
            </a:r>
            <a:r>
              <a:rPr lang="zh-CN" altLang="en-US" sz="2000"/>
              <a:t>局部描述符表中数据段描述符</a:t>
            </a:r>
            <a:r>
              <a:rPr lang="en-US" altLang="zh-CN" sz="2000"/>
              <a:t>)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	call </a:t>
            </a:r>
            <a:r>
              <a:rPr lang="en-US" altLang="zh-CN" sz="2000" err="1"/>
              <a:t>sys_call_table</a:t>
            </a:r>
            <a:r>
              <a:rPr lang="en-US" altLang="zh-CN" sz="2000"/>
              <a:t>(,%eax,4) //</a:t>
            </a:r>
            <a:r>
              <a:rPr lang="zh-CN" altLang="en-US" sz="2000"/>
              <a:t>调用</a:t>
            </a:r>
            <a:r>
              <a:rPr lang="en-US" altLang="zh-CN" sz="2000" err="1"/>
              <a:t>sys_fork</a:t>
            </a:r>
            <a:endParaRPr lang="en-US" altLang="zh-CN" sz="2000"/>
          </a:p>
          <a:p>
            <a:r>
              <a:rPr lang="en-US" altLang="zh-CN" sz="2000"/>
              <a:t>	</a:t>
            </a:r>
            <a:r>
              <a:rPr lang="en-US" altLang="zh-CN" sz="2000" err="1"/>
              <a:t>pushl</a:t>
            </a:r>
            <a:r>
              <a:rPr lang="en-US" altLang="zh-CN" sz="2000"/>
              <a:t> %eax //</a:t>
            </a:r>
            <a:r>
              <a:rPr lang="zh-CN" altLang="en-US" sz="2000"/>
              <a:t>将系统调用号压入</a:t>
            </a:r>
            <a:endParaRPr lang="en-US" altLang="zh-CN" sz="2000"/>
          </a:p>
          <a:p>
            <a:r>
              <a:rPr lang="en-US" altLang="zh-CN" sz="2000"/>
              <a:t>	</a:t>
            </a:r>
            <a:r>
              <a:rPr lang="en-US" altLang="zh-CN" sz="2000" err="1"/>
              <a:t>movl</a:t>
            </a:r>
            <a:r>
              <a:rPr lang="en-US" altLang="zh-CN" sz="2000"/>
              <a:t> </a:t>
            </a:r>
            <a:r>
              <a:rPr lang="en-US" altLang="zh-CN" sz="2000" err="1"/>
              <a:t>current,%eax</a:t>
            </a:r>
            <a:endParaRPr lang="en-US" altLang="zh-CN" sz="2000"/>
          </a:p>
          <a:p>
            <a:r>
              <a:rPr lang="en-US" altLang="zh-CN" sz="2000"/>
              <a:t>	</a:t>
            </a:r>
            <a:r>
              <a:rPr lang="en-US" altLang="zh-CN" sz="2000" err="1"/>
              <a:t>cmpl</a:t>
            </a:r>
            <a:r>
              <a:rPr lang="en-US" altLang="zh-CN" sz="2000"/>
              <a:t> $0,state(%eax)	</a:t>
            </a:r>
          </a:p>
          <a:p>
            <a:r>
              <a:rPr lang="en-US" altLang="zh-CN" sz="2000"/>
              <a:t>	</a:t>
            </a:r>
            <a:r>
              <a:rPr lang="en-US" altLang="zh-CN" sz="2000" err="1"/>
              <a:t>jne</a:t>
            </a:r>
            <a:r>
              <a:rPr lang="en-US" altLang="zh-CN" sz="2000"/>
              <a:t> reschedule</a:t>
            </a:r>
          </a:p>
          <a:p>
            <a:r>
              <a:rPr lang="en-US" altLang="zh-CN" sz="2000"/>
              <a:t>	</a:t>
            </a:r>
            <a:r>
              <a:rPr lang="en-US" altLang="zh-CN" sz="2000" err="1"/>
              <a:t>cmpl</a:t>
            </a:r>
            <a:r>
              <a:rPr lang="en-US" altLang="zh-CN" sz="2000"/>
              <a:t> $0,counter(%eax)</a:t>
            </a:r>
          </a:p>
          <a:p>
            <a:r>
              <a:rPr lang="en-US" altLang="zh-CN" sz="2000"/>
              <a:t>	je reschedule</a:t>
            </a:r>
            <a:endParaRPr lang="zh-CN" altLang="en-US" sz="20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A6D0AE-5B6B-C9BD-0032-8A95B7EFC3A8}"/>
              </a:ext>
            </a:extLst>
          </p:cNvPr>
          <p:cNvSpPr/>
          <p:nvPr/>
        </p:nvSpPr>
        <p:spPr>
          <a:xfrm>
            <a:off x="1935743" y="3831219"/>
            <a:ext cx="2265867" cy="8565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A1304E-B41B-8F5A-2C85-A6D1E0544A6F}"/>
              </a:ext>
            </a:extLst>
          </p:cNvPr>
          <p:cNvSpPr/>
          <p:nvPr/>
        </p:nvSpPr>
        <p:spPr>
          <a:xfrm>
            <a:off x="1935743" y="2815459"/>
            <a:ext cx="2265867" cy="101576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738B80-0014-5D8D-709E-34B5393F8EC5}"/>
              </a:ext>
            </a:extLst>
          </p:cNvPr>
          <p:cNvSpPr/>
          <p:nvPr/>
        </p:nvSpPr>
        <p:spPr>
          <a:xfrm>
            <a:off x="9105372" y="-369702"/>
            <a:ext cx="2711670" cy="104975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B27F42-54A2-3628-E0AB-5A412CCA0DAB}"/>
              </a:ext>
            </a:extLst>
          </p:cNvPr>
          <p:cNvSpPr/>
          <p:nvPr/>
        </p:nvSpPr>
        <p:spPr>
          <a:xfrm>
            <a:off x="9105372" y="-369701"/>
            <a:ext cx="2711670" cy="743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C3FB9A-B927-DA37-57D2-FC9CB0BBE4E1}"/>
              </a:ext>
            </a:extLst>
          </p:cNvPr>
          <p:cNvSpPr/>
          <p:nvPr/>
        </p:nvSpPr>
        <p:spPr>
          <a:xfrm>
            <a:off x="9105372" y="373907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97813B-50C1-562F-A369-56BAF59B66BD}"/>
              </a:ext>
            </a:extLst>
          </p:cNvPr>
          <p:cNvSpPr/>
          <p:nvPr/>
        </p:nvSpPr>
        <p:spPr>
          <a:xfrm>
            <a:off x="9105372" y="1117515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57C4A3-4C43-EC69-FD6E-413044FA1351}"/>
              </a:ext>
            </a:extLst>
          </p:cNvPr>
          <p:cNvSpPr/>
          <p:nvPr/>
        </p:nvSpPr>
        <p:spPr>
          <a:xfrm>
            <a:off x="9090132" y="-3085311"/>
            <a:ext cx="2711670" cy="14872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E4B0A-FDB8-878E-8F51-DA8AE3982010}"/>
              </a:ext>
            </a:extLst>
          </p:cNvPr>
          <p:cNvSpPr/>
          <p:nvPr/>
        </p:nvSpPr>
        <p:spPr>
          <a:xfrm>
            <a:off x="9090132" y="-3085310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36D977-68B8-051C-CB08-45124DA27A83}"/>
              </a:ext>
            </a:extLst>
          </p:cNvPr>
          <p:cNvSpPr/>
          <p:nvPr/>
        </p:nvSpPr>
        <p:spPr>
          <a:xfrm>
            <a:off x="9090132" y="-2341702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60341E-2C54-B91A-E956-83A82C06D834}"/>
              </a:ext>
            </a:extLst>
          </p:cNvPr>
          <p:cNvSpPr txBox="1"/>
          <p:nvPr/>
        </p:nvSpPr>
        <p:spPr>
          <a:xfrm>
            <a:off x="9409122" y="-2322270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A:Ret=B()</a:t>
            </a:r>
            <a:endParaRPr lang="zh-CN" altLang="en-US" sz="32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E89E02-AB8A-B797-8677-E03D6C43CF0A}"/>
              </a:ext>
            </a:extLst>
          </p:cNvPr>
          <p:cNvSpPr txBox="1"/>
          <p:nvPr/>
        </p:nvSpPr>
        <p:spPr>
          <a:xfrm>
            <a:off x="9264867" y="-3005894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err="1"/>
              <a:t>main:Ret</a:t>
            </a:r>
            <a:r>
              <a:rPr lang="en-US" altLang="zh-CN" sz="3200"/>
              <a:t>=B()</a:t>
            </a:r>
            <a:endParaRPr lang="zh-CN" altLang="en-US" sz="3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21CFB23-6821-15D9-9A46-1CC259147B88}"/>
              </a:ext>
            </a:extLst>
          </p:cNvPr>
          <p:cNvCxnSpPr>
            <a:cxnSpLocks/>
          </p:cNvCxnSpPr>
          <p:nvPr/>
        </p:nvCxnSpPr>
        <p:spPr>
          <a:xfrm>
            <a:off x="9714974" y="-1598094"/>
            <a:ext cx="0" cy="122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3E0D8A-B6BE-6A5D-6290-B6C9105B32EF}"/>
              </a:ext>
            </a:extLst>
          </p:cNvPr>
          <p:cNvCxnSpPr>
            <a:cxnSpLocks/>
          </p:cNvCxnSpPr>
          <p:nvPr/>
        </p:nvCxnSpPr>
        <p:spPr>
          <a:xfrm flipV="1">
            <a:off x="10949940" y="-1598094"/>
            <a:ext cx="0" cy="122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3AC3F84-C6B9-AB7E-680F-8161C581F06A}"/>
              </a:ext>
            </a:extLst>
          </p:cNvPr>
          <p:cNvSpPr txBox="1"/>
          <p:nvPr/>
        </p:nvSpPr>
        <p:spPr>
          <a:xfrm>
            <a:off x="9009730" y="-1200687"/>
            <a:ext cx="7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int80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36819C-B5F2-CCE0-4A8E-0E3ED3123891}"/>
              </a:ext>
            </a:extLst>
          </p:cNvPr>
          <p:cNvSpPr txBox="1"/>
          <p:nvPr/>
        </p:nvSpPr>
        <p:spPr>
          <a:xfrm>
            <a:off x="10986727" y="-1162718"/>
            <a:ext cx="7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Iret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8BA7D6-2493-435B-29E7-27B2FCF7289D}"/>
              </a:ext>
            </a:extLst>
          </p:cNvPr>
          <p:cNvSpPr/>
          <p:nvPr/>
        </p:nvSpPr>
        <p:spPr>
          <a:xfrm>
            <a:off x="7889856" y="-3634753"/>
            <a:ext cx="1162966" cy="506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9B45B9-01F0-EE4C-1510-71F39C3471D5}"/>
              </a:ext>
            </a:extLst>
          </p:cNvPr>
          <p:cNvSpPr txBox="1"/>
          <p:nvPr/>
        </p:nvSpPr>
        <p:spPr>
          <a:xfrm>
            <a:off x="8021861" y="-3566312"/>
            <a:ext cx="8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用户栈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49A9CF-1997-023B-A2BE-AEB0D67D6A48}"/>
              </a:ext>
            </a:extLst>
          </p:cNvPr>
          <p:cNvSpPr/>
          <p:nvPr/>
        </p:nvSpPr>
        <p:spPr>
          <a:xfrm>
            <a:off x="7861484" y="-868266"/>
            <a:ext cx="1162966" cy="5062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87C00B0-2B42-DA1B-88E0-BB8F79AA4821}"/>
              </a:ext>
            </a:extLst>
          </p:cNvPr>
          <p:cNvSpPr txBox="1"/>
          <p:nvPr/>
        </p:nvSpPr>
        <p:spPr>
          <a:xfrm>
            <a:off x="7993489" y="-799825"/>
            <a:ext cx="8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内核栈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6E80E8-BBE3-3A8B-39B9-F13C8B56274D}"/>
              </a:ext>
            </a:extLst>
          </p:cNvPr>
          <p:cNvSpPr txBox="1"/>
          <p:nvPr/>
        </p:nvSpPr>
        <p:spPr>
          <a:xfrm>
            <a:off x="9753600" y="-271531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SS</a:t>
            </a:r>
            <a:endParaRPr lang="zh-CN" altLang="en-US" sz="3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FB7A8FD-BEE7-0399-A947-F044413F01E5}"/>
              </a:ext>
            </a:extLst>
          </p:cNvPr>
          <p:cNvSpPr txBox="1"/>
          <p:nvPr/>
        </p:nvSpPr>
        <p:spPr>
          <a:xfrm>
            <a:off x="9730286" y="453323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SP</a:t>
            </a:r>
            <a:endParaRPr lang="zh-CN" altLang="en-US" sz="32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099A1E7-941F-6DCC-7749-740F882B6976}"/>
              </a:ext>
            </a:extLst>
          </p:cNvPr>
          <p:cNvSpPr txBox="1"/>
          <p:nvPr/>
        </p:nvSpPr>
        <p:spPr>
          <a:xfrm>
            <a:off x="9714974" y="1196931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EFLAGS</a:t>
            </a:r>
            <a:endParaRPr lang="zh-CN" altLang="en-US" sz="3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6E6D14D-B36A-9435-9493-CC080844CA20}"/>
              </a:ext>
            </a:extLst>
          </p:cNvPr>
          <p:cNvSpPr/>
          <p:nvPr/>
        </p:nvSpPr>
        <p:spPr>
          <a:xfrm>
            <a:off x="9093679" y="1871282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30DD4D6-4595-7F64-9C33-3F47F10F5BDA}"/>
              </a:ext>
            </a:extLst>
          </p:cNvPr>
          <p:cNvSpPr/>
          <p:nvPr/>
        </p:nvSpPr>
        <p:spPr>
          <a:xfrm>
            <a:off x="9101475" y="2622687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882114-C7D7-D3F1-E63C-2BD0ACE722BC}"/>
              </a:ext>
            </a:extLst>
          </p:cNvPr>
          <p:cNvSpPr txBox="1"/>
          <p:nvPr/>
        </p:nvSpPr>
        <p:spPr>
          <a:xfrm>
            <a:off x="9683571" y="1984146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IP</a:t>
            </a:r>
            <a:endParaRPr lang="zh-CN" altLang="en-US" sz="32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BC8601C-0FB1-21CC-F866-75BDCA33A6FE}"/>
              </a:ext>
            </a:extLst>
          </p:cNvPr>
          <p:cNvSpPr txBox="1"/>
          <p:nvPr/>
        </p:nvSpPr>
        <p:spPr>
          <a:xfrm>
            <a:off x="9665234" y="2713333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CS</a:t>
            </a:r>
            <a:endParaRPr lang="zh-CN" altLang="en-US" sz="3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81697D9-E27E-A48E-C97E-20E5D5EA6A7A}"/>
              </a:ext>
            </a:extLst>
          </p:cNvPr>
          <p:cNvSpPr/>
          <p:nvPr/>
        </p:nvSpPr>
        <p:spPr>
          <a:xfrm>
            <a:off x="9093679" y="3366295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4F454E8-BEC9-E547-81D3-560291B23FBA}"/>
              </a:ext>
            </a:extLst>
          </p:cNvPr>
          <p:cNvSpPr txBox="1"/>
          <p:nvPr/>
        </p:nvSpPr>
        <p:spPr>
          <a:xfrm>
            <a:off x="10035540" y="3412377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ds</a:t>
            </a:r>
            <a:endParaRPr lang="zh-CN" altLang="en-US" sz="32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5BD9CD-2BB4-5D87-7007-9078428C5B0C}"/>
              </a:ext>
            </a:extLst>
          </p:cNvPr>
          <p:cNvSpPr/>
          <p:nvPr/>
        </p:nvSpPr>
        <p:spPr>
          <a:xfrm>
            <a:off x="9093679" y="4108158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94B4F4-92D6-7DE0-3565-C2CF1896A53E}"/>
              </a:ext>
            </a:extLst>
          </p:cNvPr>
          <p:cNvSpPr txBox="1"/>
          <p:nvPr/>
        </p:nvSpPr>
        <p:spPr>
          <a:xfrm>
            <a:off x="10035540" y="4137231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es</a:t>
            </a:r>
            <a:endParaRPr lang="zh-CN" altLang="en-US" sz="3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7DF1759-9958-E076-ECAE-C93790690E63}"/>
              </a:ext>
            </a:extLst>
          </p:cNvPr>
          <p:cNvSpPr/>
          <p:nvPr/>
        </p:nvSpPr>
        <p:spPr>
          <a:xfrm>
            <a:off x="9093679" y="4854918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4786D2-BE2C-C17D-870F-A221CD3EFD1B}"/>
              </a:ext>
            </a:extLst>
          </p:cNvPr>
          <p:cNvSpPr txBox="1"/>
          <p:nvPr/>
        </p:nvSpPr>
        <p:spPr>
          <a:xfrm>
            <a:off x="10035540" y="4933157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fs</a:t>
            </a:r>
            <a:endParaRPr lang="zh-CN" altLang="en-US" sz="32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1D8CCC4-FD23-8B5B-0326-911EAE7CD67B}"/>
              </a:ext>
            </a:extLst>
          </p:cNvPr>
          <p:cNvSpPr/>
          <p:nvPr/>
        </p:nvSpPr>
        <p:spPr>
          <a:xfrm>
            <a:off x="9096701" y="5614914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43D6A4E-68C7-6373-821A-E63C57C32027}"/>
              </a:ext>
            </a:extLst>
          </p:cNvPr>
          <p:cNvSpPr/>
          <p:nvPr/>
        </p:nvSpPr>
        <p:spPr>
          <a:xfrm>
            <a:off x="9096701" y="6366761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4CFCB56-3D48-6333-6736-E0509BD03C59}"/>
              </a:ext>
            </a:extLst>
          </p:cNvPr>
          <p:cNvSpPr/>
          <p:nvPr/>
        </p:nvSpPr>
        <p:spPr>
          <a:xfrm>
            <a:off x="9096701" y="7119124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0523B75-07CD-0BBA-C78D-6B7BB5645C2D}"/>
              </a:ext>
            </a:extLst>
          </p:cNvPr>
          <p:cNvSpPr txBox="1"/>
          <p:nvPr/>
        </p:nvSpPr>
        <p:spPr>
          <a:xfrm>
            <a:off x="10035540" y="5724197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edx</a:t>
            </a:r>
            <a:endParaRPr lang="zh-CN" altLang="en-US" sz="32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1523F5D-E4EE-9F86-194A-D55335B2DE33}"/>
              </a:ext>
            </a:extLst>
          </p:cNvPr>
          <p:cNvSpPr txBox="1"/>
          <p:nvPr/>
        </p:nvSpPr>
        <p:spPr>
          <a:xfrm>
            <a:off x="10035540" y="6502178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ecx</a:t>
            </a:r>
            <a:endParaRPr lang="zh-CN" altLang="en-US" sz="32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DC2FC70-3E4D-DD8E-4A01-5D930B79E6EA}"/>
              </a:ext>
            </a:extLst>
          </p:cNvPr>
          <p:cNvSpPr txBox="1"/>
          <p:nvPr/>
        </p:nvSpPr>
        <p:spPr>
          <a:xfrm>
            <a:off x="10035540" y="7182053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ebx</a:t>
            </a:r>
            <a:endParaRPr lang="zh-CN" altLang="en-US" sz="3200"/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BA4212E1-5D4F-A404-24B5-F46855839499}"/>
              </a:ext>
            </a:extLst>
          </p:cNvPr>
          <p:cNvSpPr/>
          <p:nvPr/>
        </p:nvSpPr>
        <p:spPr>
          <a:xfrm>
            <a:off x="8776134" y="3704764"/>
            <a:ext cx="320567" cy="16127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左大括号 48">
            <a:extLst>
              <a:ext uri="{FF2B5EF4-FFF2-40B4-BE49-F238E27FC236}">
                <a16:creationId xmlns:a16="http://schemas.microsoft.com/office/drawing/2014/main" id="{16DC731B-B19F-FC53-CA24-973F4E46379D}"/>
              </a:ext>
            </a:extLst>
          </p:cNvPr>
          <p:cNvSpPr/>
          <p:nvPr/>
        </p:nvSpPr>
        <p:spPr>
          <a:xfrm>
            <a:off x="8732160" y="5997355"/>
            <a:ext cx="320567" cy="1612763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A448262-84C7-6989-DF0B-B302B8DF8C11}"/>
              </a:ext>
            </a:extLst>
          </p:cNvPr>
          <p:cNvCxnSpPr/>
          <p:nvPr/>
        </p:nvCxnSpPr>
        <p:spPr>
          <a:xfrm>
            <a:off x="4201610" y="4429618"/>
            <a:ext cx="4530550" cy="23089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59B2643-18D4-AD2C-BC19-C4F767DC94F9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4201610" y="3323340"/>
            <a:ext cx="4574524" cy="118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5A360890-B20A-7B2B-BC4F-5DDA47BC2C74}"/>
              </a:ext>
            </a:extLst>
          </p:cNvPr>
          <p:cNvSpPr txBox="1"/>
          <p:nvPr/>
        </p:nvSpPr>
        <p:spPr>
          <a:xfrm>
            <a:off x="6429959" y="6867522"/>
            <a:ext cx="264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将要调用真正系统调用函数的参数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FE521EB-9D03-1F17-A778-CED972029415}"/>
              </a:ext>
            </a:extLst>
          </p:cNvPr>
          <p:cNvSpPr txBox="1"/>
          <p:nvPr/>
        </p:nvSpPr>
        <p:spPr>
          <a:xfrm>
            <a:off x="6315063" y="3608163"/>
            <a:ext cx="264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保存用户态寄存器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9F5518D-E644-E86C-E97B-4E15816B04F1}"/>
              </a:ext>
            </a:extLst>
          </p:cNvPr>
          <p:cNvSpPr/>
          <p:nvPr/>
        </p:nvSpPr>
        <p:spPr>
          <a:xfrm>
            <a:off x="9102468" y="7875616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F2F5160-A4B5-47F4-67FF-7FC97E653991}"/>
              </a:ext>
            </a:extLst>
          </p:cNvPr>
          <p:cNvSpPr txBox="1"/>
          <p:nvPr/>
        </p:nvSpPr>
        <p:spPr>
          <a:xfrm>
            <a:off x="10037892" y="7936364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eax</a:t>
            </a:r>
            <a:endParaRPr lang="zh-CN" altLang="en-US" sz="320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010EE55-1147-5497-9740-4458F53AEDBC}"/>
              </a:ext>
            </a:extLst>
          </p:cNvPr>
          <p:cNvCxnSpPr>
            <a:endCxn id="59" idx="1"/>
          </p:cNvCxnSpPr>
          <p:nvPr/>
        </p:nvCxnSpPr>
        <p:spPr>
          <a:xfrm>
            <a:off x="5468815" y="7624739"/>
            <a:ext cx="3633653" cy="622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B4AC03A7-8EC1-AA50-C870-28D854098A9D}"/>
              </a:ext>
            </a:extLst>
          </p:cNvPr>
          <p:cNvSpPr/>
          <p:nvPr/>
        </p:nvSpPr>
        <p:spPr>
          <a:xfrm>
            <a:off x="1445718" y="10069738"/>
            <a:ext cx="4266938" cy="102956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43BEF53-CABC-2DF2-B531-9309D64E17CF}"/>
              </a:ext>
            </a:extLst>
          </p:cNvPr>
          <p:cNvSpPr txBox="1"/>
          <p:nvPr/>
        </p:nvSpPr>
        <p:spPr>
          <a:xfrm>
            <a:off x="1533302" y="10092967"/>
            <a:ext cx="393551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reschedule:</a:t>
            </a:r>
          </a:p>
          <a:p>
            <a:r>
              <a:rPr lang="en-US" altLang="zh-CN"/>
              <a:t>push </a:t>
            </a:r>
            <a:r>
              <a:rPr lang="en-US" altLang="zh-CN" err="1"/>
              <a:t>ret_from_sys_call</a:t>
            </a:r>
            <a:endParaRPr lang="zh-CN" altLang="en-US"/>
          </a:p>
          <a:p>
            <a:r>
              <a:rPr lang="en-US" altLang="zh-CN" err="1"/>
              <a:t>jmp</a:t>
            </a:r>
            <a:r>
              <a:rPr lang="en-US" altLang="zh-CN"/>
              <a:t> _schedule</a:t>
            </a:r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289FB4C-6374-52D9-363A-DEAF17136E5C}"/>
              </a:ext>
            </a:extLst>
          </p:cNvPr>
          <p:cNvSpPr/>
          <p:nvPr/>
        </p:nvSpPr>
        <p:spPr>
          <a:xfrm>
            <a:off x="1731063" y="7690808"/>
            <a:ext cx="2812802" cy="1662682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19BDAB6-9233-2556-5C03-6632B6018735}"/>
              </a:ext>
            </a:extLst>
          </p:cNvPr>
          <p:cNvCxnSpPr/>
          <p:nvPr/>
        </p:nvCxnSpPr>
        <p:spPr>
          <a:xfrm>
            <a:off x="3576577" y="9353490"/>
            <a:ext cx="185195" cy="73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24602AB-A34D-6D5C-5725-88C55107B699}"/>
              </a:ext>
            </a:extLst>
          </p:cNvPr>
          <p:cNvSpPr txBox="1"/>
          <p:nvPr/>
        </p:nvSpPr>
        <p:spPr>
          <a:xfrm>
            <a:off x="3750621" y="9372295"/>
            <a:ext cx="256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如果时间片用完或者是阻塞态就要进行调度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3B975AB-532C-0328-138C-24E129F9445D}"/>
              </a:ext>
            </a:extLst>
          </p:cNvPr>
          <p:cNvSpPr/>
          <p:nvPr/>
        </p:nvSpPr>
        <p:spPr>
          <a:xfrm>
            <a:off x="-3980499" y="5006966"/>
            <a:ext cx="4266938" cy="389986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976A61D-9AC9-8A01-2C9C-BC677CF0EC10}"/>
              </a:ext>
            </a:extLst>
          </p:cNvPr>
          <p:cNvSpPr txBox="1"/>
          <p:nvPr/>
        </p:nvSpPr>
        <p:spPr>
          <a:xfrm>
            <a:off x="-3535623" y="5248736"/>
            <a:ext cx="37212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sys_fork:</a:t>
            </a:r>
          </a:p>
          <a:p>
            <a:r>
              <a:rPr lang="zh-CN" altLang="en-US"/>
              <a:t>	call find_empty_process</a:t>
            </a:r>
          </a:p>
          <a:p>
            <a:r>
              <a:rPr lang="zh-CN" altLang="en-US"/>
              <a:t>	testl %eax,%eax</a:t>
            </a:r>
          </a:p>
          <a:p>
            <a:r>
              <a:rPr lang="zh-CN" altLang="en-US"/>
              <a:t>	js 1f</a:t>
            </a:r>
          </a:p>
          <a:p>
            <a:r>
              <a:rPr lang="zh-CN" altLang="en-US"/>
              <a:t>	push %gs</a:t>
            </a:r>
          </a:p>
          <a:p>
            <a:r>
              <a:rPr lang="zh-CN" altLang="en-US"/>
              <a:t>	pushl %esi</a:t>
            </a:r>
          </a:p>
          <a:p>
            <a:r>
              <a:rPr lang="zh-CN" altLang="en-US"/>
              <a:t>	pushl %edi</a:t>
            </a:r>
          </a:p>
          <a:p>
            <a:r>
              <a:rPr lang="zh-CN" altLang="en-US"/>
              <a:t>	pushl %ebp</a:t>
            </a:r>
          </a:p>
          <a:p>
            <a:r>
              <a:rPr lang="zh-CN" altLang="en-US"/>
              <a:t>	pushl %eax</a:t>
            </a:r>
          </a:p>
          <a:p>
            <a:r>
              <a:rPr lang="zh-CN" altLang="en-US"/>
              <a:t>	call copy_process</a:t>
            </a:r>
          </a:p>
          <a:p>
            <a:r>
              <a:rPr lang="zh-CN" altLang="en-US"/>
              <a:t>	addl $20,%esp</a:t>
            </a:r>
          </a:p>
          <a:p>
            <a:r>
              <a:rPr lang="zh-CN" altLang="en-US"/>
              <a:t>1:	ret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98E23A9-BC43-E9B3-CCF3-6B18E627AA18}"/>
              </a:ext>
            </a:extLst>
          </p:cNvPr>
          <p:cNvCxnSpPr>
            <a:cxnSpLocks/>
          </p:cNvCxnSpPr>
          <p:nvPr/>
        </p:nvCxnSpPr>
        <p:spPr>
          <a:xfrm flipH="1" flipV="1">
            <a:off x="383629" y="6679911"/>
            <a:ext cx="1552114" cy="288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8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6443F3-7D56-673E-2DB7-C981F1DE2E11}"/>
              </a:ext>
            </a:extLst>
          </p:cNvPr>
          <p:cNvSpPr txBox="1"/>
          <p:nvPr/>
        </p:nvSpPr>
        <p:spPr>
          <a:xfrm>
            <a:off x="2410071" y="2717335"/>
            <a:ext cx="37212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sys_fork:</a:t>
            </a:r>
          </a:p>
          <a:p>
            <a:r>
              <a:rPr lang="zh-CN" altLang="en-US"/>
              <a:t>	call find_empty_process</a:t>
            </a:r>
          </a:p>
          <a:p>
            <a:r>
              <a:rPr lang="zh-CN" altLang="en-US"/>
              <a:t>	testl %eax,%eax</a:t>
            </a:r>
          </a:p>
          <a:p>
            <a:r>
              <a:rPr lang="zh-CN" altLang="en-US"/>
              <a:t>	js 1f</a:t>
            </a:r>
          </a:p>
          <a:p>
            <a:r>
              <a:rPr lang="zh-CN" altLang="en-US"/>
              <a:t>	push %gs</a:t>
            </a:r>
          </a:p>
          <a:p>
            <a:r>
              <a:rPr lang="zh-CN" altLang="en-US"/>
              <a:t>	pushl %esi</a:t>
            </a:r>
          </a:p>
          <a:p>
            <a:r>
              <a:rPr lang="zh-CN" altLang="en-US"/>
              <a:t>	pushl %edi</a:t>
            </a:r>
          </a:p>
          <a:p>
            <a:r>
              <a:rPr lang="zh-CN" altLang="en-US"/>
              <a:t>	pushl %ebp</a:t>
            </a:r>
          </a:p>
          <a:p>
            <a:r>
              <a:rPr lang="zh-CN" altLang="en-US"/>
              <a:t>	pushl %eax</a:t>
            </a:r>
          </a:p>
          <a:p>
            <a:r>
              <a:rPr lang="zh-CN" altLang="en-US"/>
              <a:t>	call copy_process</a:t>
            </a:r>
          </a:p>
          <a:p>
            <a:r>
              <a:rPr lang="zh-CN" altLang="en-US"/>
              <a:t>	addl $20,%esp</a:t>
            </a:r>
          </a:p>
          <a:p>
            <a:r>
              <a:rPr lang="zh-CN" altLang="en-US"/>
              <a:t>1:	ret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255653-2DDC-F9E7-0EEC-6D976F5917DB}"/>
              </a:ext>
            </a:extLst>
          </p:cNvPr>
          <p:cNvSpPr/>
          <p:nvPr/>
        </p:nvSpPr>
        <p:spPr>
          <a:xfrm>
            <a:off x="8831052" y="-3082422"/>
            <a:ext cx="2711670" cy="143834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D87A9A-03CD-B76C-EC23-5D712CC6CB5D}"/>
              </a:ext>
            </a:extLst>
          </p:cNvPr>
          <p:cNvSpPr/>
          <p:nvPr/>
        </p:nvSpPr>
        <p:spPr>
          <a:xfrm>
            <a:off x="8831052" y="-3082421"/>
            <a:ext cx="2711670" cy="743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C9BEB-8647-7DE5-7DA1-D8B8E4D5968D}"/>
              </a:ext>
            </a:extLst>
          </p:cNvPr>
          <p:cNvSpPr/>
          <p:nvPr/>
        </p:nvSpPr>
        <p:spPr>
          <a:xfrm>
            <a:off x="8831052" y="-2338813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D71EF1-F018-D97E-E347-A8C78C613A31}"/>
              </a:ext>
            </a:extLst>
          </p:cNvPr>
          <p:cNvSpPr/>
          <p:nvPr/>
        </p:nvSpPr>
        <p:spPr>
          <a:xfrm>
            <a:off x="8831052" y="-1595205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91517E-BBC7-7857-5B36-8C74341839A8}"/>
              </a:ext>
            </a:extLst>
          </p:cNvPr>
          <p:cNvSpPr txBox="1"/>
          <p:nvPr/>
        </p:nvSpPr>
        <p:spPr>
          <a:xfrm>
            <a:off x="9479280" y="-2984251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SS</a:t>
            </a:r>
            <a:endParaRPr lang="zh-CN" altLang="en-US" sz="32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3CB42F-F8B6-DB54-4C81-6CDF22D7091C}"/>
              </a:ext>
            </a:extLst>
          </p:cNvPr>
          <p:cNvSpPr txBox="1"/>
          <p:nvPr/>
        </p:nvSpPr>
        <p:spPr>
          <a:xfrm>
            <a:off x="9455966" y="-2259397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SP</a:t>
            </a:r>
            <a:endParaRPr lang="zh-CN" altLang="en-US" sz="3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AE9509-2A77-02DF-ED61-0C1BCD76638B}"/>
              </a:ext>
            </a:extLst>
          </p:cNvPr>
          <p:cNvSpPr txBox="1"/>
          <p:nvPr/>
        </p:nvSpPr>
        <p:spPr>
          <a:xfrm>
            <a:off x="9440654" y="-1515789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EFLAGS</a:t>
            </a:r>
            <a:endParaRPr lang="zh-CN" altLang="en-US" sz="3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0241C6-B4C3-CD02-08A1-1B08F5F09319}"/>
              </a:ext>
            </a:extLst>
          </p:cNvPr>
          <p:cNvSpPr/>
          <p:nvPr/>
        </p:nvSpPr>
        <p:spPr>
          <a:xfrm>
            <a:off x="8819359" y="-841438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6A0045-F122-7FFA-947D-1D95B7DB2CB9}"/>
              </a:ext>
            </a:extLst>
          </p:cNvPr>
          <p:cNvSpPr/>
          <p:nvPr/>
        </p:nvSpPr>
        <p:spPr>
          <a:xfrm>
            <a:off x="8827155" y="-90033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49656D-5A56-324D-A84E-54F2E4818869}"/>
              </a:ext>
            </a:extLst>
          </p:cNvPr>
          <p:cNvSpPr txBox="1"/>
          <p:nvPr/>
        </p:nvSpPr>
        <p:spPr>
          <a:xfrm>
            <a:off x="9409251" y="-728574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IP</a:t>
            </a:r>
            <a:endParaRPr lang="zh-CN" altLang="en-US" sz="32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59F469F-79BD-93EA-9B30-50B7F1FD358D}"/>
              </a:ext>
            </a:extLst>
          </p:cNvPr>
          <p:cNvSpPr txBox="1"/>
          <p:nvPr/>
        </p:nvSpPr>
        <p:spPr>
          <a:xfrm>
            <a:off x="9390914" y="613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CS</a:t>
            </a:r>
            <a:endParaRPr lang="zh-CN" altLang="en-US" sz="3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2C22FA4-737D-C370-F06D-D7FE1EE66A44}"/>
              </a:ext>
            </a:extLst>
          </p:cNvPr>
          <p:cNvSpPr/>
          <p:nvPr/>
        </p:nvSpPr>
        <p:spPr>
          <a:xfrm>
            <a:off x="8819359" y="653575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E225A3-269E-D4F5-71F1-3706853C8C0B}"/>
              </a:ext>
            </a:extLst>
          </p:cNvPr>
          <p:cNvSpPr txBox="1"/>
          <p:nvPr/>
        </p:nvSpPr>
        <p:spPr>
          <a:xfrm>
            <a:off x="9761220" y="699657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ds</a:t>
            </a:r>
            <a:endParaRPr lang="zh-CN" altLang="en-US" sz="3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B897AE-E9EA-57AC-9CEB-F5E6CA5FA554}"/>
              </a:ext>
            </a:extLst>
          </p:cNvPr>
          <p:cNvSpPr/>
          <p:nvPr/>
        </p:nvSpPr>
        <p:spPr>
          <a:xfrm>
            <a:off x="8819359" y="1395438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B47231A-D911-1FA1-F7FD-AB9B084CDA81}"/>
              </a:ext>
            </a:extLst>
          </p:cNvPr>
          <p:cNvSpPr txBox="1"/>
          <p:nvPr/>
        </p:nvSpPr>
        <p:spPr>
          <a:xfrm>
            <a:off x="9761220" y="1424511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es</a:t>
            </a:r>
            <a:endParaRPr lang="zh-CN" altLang="en-US" sz="3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897189-768F-AEE7-56C2-0511B6065A81}"/>
              </a:ext>
            </a:extLst>
          </p:cNvPr>
          <p:cNvSpPr/>
          <p:nvPr/>
        </p:nvSpPr>
        <p:spPr>
          <a:xfrm>
            <a:off x="8819359" y="2142198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6D5B1DF-F405-B1F7-55D7-C727E69976E8}"/>
              </a:ext>
            </a:extLst>
          </p:cNvPr>
          <p:cNvSpPr txBox="1"/>
          <p:nvPr/>
        </p:nvSpPr>
        <p:spPr>
          <a:xfrm>
            <a:off x="9761220" y="2220437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fs</a:t>
            </a:r>
            <a:endParaRPr lang="zh-CN" altLang="en-US" sz="32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65C89F2-FBE7-3DEC-F1C2-1073D2F61ABC}"/>
              </a:ext>
            </a:extLst>
          </p:cNvPr>
          <p:cNvSpPr/>
          <p:nvPr/>
        </p:nvSpPr>
        <p:spPr>
          <a:xfrm>
            <a:off x="8822381" y="2890619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21E6FD8-D4CC-56D9-1B35-ED283E3CBB2E}"/>
              </a:ext>
            </a:extLst>
          </p:cNvPr>
          <p:cNvSpPr/>
          <p:nvPr/>
        </p:nvSpPr>
        <p:spPr>
          <a:xfrm>
            <a:off x="8822381" y="3654041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0B3682-91C2-D54A-DDA0-76513D8BAE34}"/>
              </a:ext>
            </a:extLst>
          </p:cNvPr>
          <p:cNvSpPr/>
          <p:nvPr/>
        </p:nvSpPr>
        <p:spPr>
          <a:xfrm>
            <a:off x="8822381" y="4406404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534AC69-2B8A-9C08-95B5-2E7211AE34AF}"/>
              </a:ext>
            </a:extLst>
          </p:cNvPr>
          <p:cNvSpPr txBox="1"/>
          <p:nvPr/>
        </p:nvSpPr>
        <p:spPr>
          <a:xfrm>
            <a:off x="9761220" y="3011477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edx</a:t>
            </a:r>
            <a:endParaRPr lang="zh-CN" altLang="en-US" sz="3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E17FDD1-A496-81B4-A843-65717666E59E}"/>
              </a:ext>
            </a:extLst>
          </p:cNvPr>
          <p:cNvSpPr txBox="1"/>
          <p:nvPr/>
        </p:nvSpPr>
        <p:spPr>
          <a:xfrm>
            <a:off x="9761220" y="3789458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ecx</a:t>
            </a:r>
            <a:endParaRPr lang="zh-CN" altLang="en-US" sz="32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34D0AA-D07C-D9BA-C70E-6B0BA9093E6A}"/>
              </a:ext>
            </a:extLst>
          </p:cNvPr>
          <p:cNvSpPr txBox="1"/>
          <p:nvPr/>
        </p:nvSpPr>
        <p:spPr>
          <a:xfrm>
            <a:off x="9761220" y="4469333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ebx</a:t>
            </a:r>
            <a:endParaRPr lang="zh-CN" altLang="en-US" sz="3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4F9FCB2-FFAB-A880-9EDA-F35434820C64}"/>
              </a:ext>
            </a:extLst>
          </p:cNvPr>
          <p:cNvSpPr/>
          <p:nvPr/>
        </p:nvSpPr>
        <p:spPr>
          <a:xfrm>
            <a:off x="8828148" y="5162896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326FC2-9787-95BF-2851-D0FAC0EBA436}"/>
              </a:ext>
            </a:extLst>
          </p:cNvPr>
          <p:cNvSpPr/>
          <p:nvPr/>
        </p:nvSpPr>
        <p:spPr>
          <a:xfrm>
            <a:off x="7587164" y="-3580986"/>
            <a:ext cx="1162966" cy="5062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DC3F72-5A56-39A9-91B4-293316DBBBBD}"/>
              </a:ext>
            </a:extLst>
          </p:cNvPr>
          <p:cNvSpPr txBox="1"/>
          <p:nvPr/>
        </p:nvSpPr>
        <p:spPr>
          <a:xfrm>
            <a:off x="7719169" y="-3512545"/>
            <a:ext cx="8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内核栈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ADAE63F-A6CF-CC0F-D2F1-2C193A55BE3E}"/>
              </a:ext>
            </a:extLst>
          </p:cNvPr>
          <p:cNvSpPr txBox="1"/>
          <p:nvPr/>
        </p:nvSpPr>
        <p:spPr>
          <a:xfrm>
            <a:off x="9761220" y="5194532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eax</a:t>
            </a:r>
            <a:r>
              <a:rPr lang="zh-CN" altLang="en-US" sz="3200"/>
              <a:t>（旧）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B64F6C4-026C-4268-5BBC-5F8F1DF67AD4}"/>
              </a:ext>
            </a:extLst>
          </p:cNvPr>
          <p:cNvSpPr/>
          <p:nvPr/>
        </p:nvSpPr>
        <p:spPr>
          <a:xfrm>
            <a:off x="8830934" y="5906504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A5C63FB-B68C-E4D0-F5BB-4DCC5A99772B}"/>
              </a:ext>
            </a:extLst>
          </p:cNvPr>
          <p:cNvSpPr txBox="1"/>
          <p:nvPr/>
        </p:nvSpPr>
        <p:spPr>
          <a:xfrm>
            <a:off x="9761220" y="5981575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gs</a:t>
            </a:r>
            <a:endParaRPr lang="zh-CN" altLang="en-US" sz="32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C769CB7-EADC-EFD2-5C57-AD6B709AC78B}"/>
              </a:ext>
            </a:extLst>
          </p:cNvPr>
          <p:cNvSpPr/>
          <p:nvPr/>
        </p:nvSpPr>
        <p:spPr>
          <a:xfrm>
            <a:off x="8830934" y="6620099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16D9ECA-00CE-98E5-3D7E-E24202BEC010}"/>
              </a:ext>
            </a:extLst>
          </p:cNvPr>
          <p:cNvSpPr txBox="1"/>
          <p:nvPr/>
        </p:nvSpPr>
        <p:spPr>
          <a:xfrm>
            <a:off x="9763152" y="6664619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esi</a:t>
            </a:r>
            <a:endParaRPr lang="zh-CN" altLang="en-US" sz="32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EFB8176-6D8A-C850-64B7-7B71BB5A8960}"/>
              </a:ext>
            </a:extLst>
          </p:cNvPr>
          <p:cNvSpPr/>
          <p:nvPr/>
        </p:nvSpPr>
        <p:spPr>
          <a:xfrm>
            <a:off x="8829002" y="7356146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34E1D9F-0E73-0243-0F32-79FEC59E3327}"/>
              </a:ext>
            </a:extLst>
          </p:cNvPr>
          <p:cNvSpPr txBox="1"/>
          <p:nvPr/>
        </p:nvSpPr>
        <p:spPr>
          <a:xfrm>
            <a:off x="9761220" y="7400666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edi</a:t>
            </a:r>
            <a:endParaRPr lang="zh-CN" altLang="en-US" sz="3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1568C55-ED05-AB33-1573-A32021DDE663}"/>
              </a:ext>
            </a:extLst>
          </p:cNvPr>
          <p:cNvSpPr/>
          <p:nvPr/>
        </p:nvSpPr>
        <p:spPr>
          <a:xfrm>
            <a:off x="8829002" y="8099754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20A3DA5-1372-9AEA-67F9-9B6F8C60F840}"/>
              </a:ext>
            </a:extLst>
          </p:cNvPr>
          <p:cNvSpPr txBox="1"/>
          <p:nvPr/>
        </p:nvSpPr>
        <p:spPr>
          <a:xfrm>
            <a:off x="9761220" y="8144274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ebp</a:t>
            </a:r>
            <a:endParaRPr lang="zh-CN" altLang="en-US" sz="3200"/>
          </a:p>
        </p:txBody>
      </p:sp>
      <p:sp>
        <p:nvSpPr>
          <p:cNvPr id="51" name="卷形: 垂直 50">
            <a:extLst>
              <a:ext uri="{FF2B5EF4-FFF2-40B4-BE49-F238E27FC236}">
                <a16:creationId xmlns:a16="http://schemas.microsoft.com/office/drawing/2014/main" id="{3D7C827A-9D9C-34AF-3AC2-9C38CA5095B7}"/>
              </a:ext>
            </a:extLst>
          </p:cNvPr>
          <p:cNvSpPr/>
          <p:nvPr/>
        </p:nvSpPr>
        <p:spPr>
          <a:xfrm>
            <a:off x="1368228" y="1884318"/>
            <a:ext cx="5428527" cy="4611810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5DB6186-5EC2-3BA3-C6DA-C6564699192F}"/>
              </a:ext>
            </a:extLst>
          </p:cNvPr>
          <p:cNvSpPr/>
          <p:nvPr/>
        </p:nvSpPr>
        <p:spPr>
          <a:xfrm>
            <a:off x="-6272126" y="0"/>
            <a:ext cx="6937886" cy="5379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FD8DFF8-23FE-DEE1-295F-6E3952AF9898}"/>
              </a:ext>
            </a:extLst>
          </p:cNvPr>
          <p:cNvSpPr txBox="1"/>
          <p:nvPr/>
        </p:nvSpPr>
        <p:spPr>
          <a:xfrm>
            <a:off x="-5936691" y="1105410"/>
            <a:ext cx="65580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int </a:t>
            </a:r>
            <a:r>
              <a:rPr lang="en-US" altLang="zh-CN" err="1"/>
              <a:t>find_empty_process</a:t>
            </a:r>
            <a:r>
              <a:rPr lang="en-US" altLang="zh-CN"/>
              <a:t>(void)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	int </a:t>
            </a:r>
            <a:r>
              <a:rPr lang="en-US" altLang="zh-CN" err="1"/>
              <a:t>i</a:t>
            </a:r>
            <a:r>
              <a:rPr lang="en-US" altLang="zh-CN"/>
              <a:t>;</a:t>
            </a:r>
          </a:p>
          <a:p>
            <a:endParaRPr lang="en-US" altLang="zh-CN"/>
          </a:p>
          <a:p>
            <a:r>
              <a:rPr lang="en-US" altLang="zh-CN"/>
              <a:t>	repeat:</a:t>
            </a:r>
          </a:p>
          <a:p>
            <a:r>
              <a:rPr lang="en-US" altLang="zh-CN"/>
              <a:t>		if ((++</a:t>
            </a:r>
            <a:r>
              <a:rPr lang="en-US" altLang="zh-CN" err="1"/>
              <a:t>last_pid</a:t>
            </a:r>
            <a:r>
              <a:rPr lang="en-US" altLang="zh-CN"/>
              <a:t>)&lt;0) </a:t>
            </a:r>
            <a:r>
              <a:rPr lang="en-US" altLang="zh-CN" err="1"/>
              <a:t>last_pid</a:t>
            </a:r>
            <a:r>
              <a:rPr lang="en-US" altLang="zh-CN"/>
              <a:t>=1;</a:t>
            </a:r>
          </a:p>
          <a:p>
            <a:r>
              <a:rPr lang="en-US" altLang="zh-CN"/>
              <a:t>		for(</a:t>
            </a:r>
            <a:r>
              <a:rPr lang="en-US" altLang="zh-CN" err="1"/>
              <a:t>i</a:t>
            </a:r>
            <a:r>
              <a:rPr lang="en-US" altLang="zh-CN"/>
              <a:t>=0 ; </a:t>
            </a:r>
            <a:r>
              <a:rPr lang="en-US" altLang="zh-CN" err="1"/>
              <a:t>i</a:t>
            </a:r>
            <a:r>
              <a:rPr lang="en-US" altLang="zh-CN"/>
              <a:t>&lt;NR_TASKS ; </a:t>
            </a:r>
            <a:r>
              <a:rPr lang="en-US" altLang="zh-CN" err="1"/>
              <a:t>i</a:t>
            </a:r>
            <a:r>
              <a:rPr lang="en-US" altLang="zh-CN"/>
              <a:t>++)</a:t>
            </a:r>
          </a:p>
          <a:p>
            <a:r>
              <a:rPr lang="en-US" altLang="zh-CN"/>
              <a:t>			if (task[</a:t>
            </a:r>
            <a:r>
              <a:rPr lang="en-US" altLang="zh-CN" err="1"/>
              <a:t>i</a:t>
            </a:r>
            <a:r>
              <a:rPr lang="en-US" altLang="zh-CN"/>
              <a:t>] &amp;&amp; task[</a:t>
            </a:r>
            <a:r>
              <a:rPr lang="en-US" altLang="zh-CN" err="1"/>
              <a:t>i</a:t>
            </a:r>
            <a:r>
              <a:rPr lang="en-US" altLang="zh-CN"/>
              <a:t>]-&gt;</a:t>
            </a:r>
            <a:r>
              <a:rPr lang="en-US" altLang="zh-CN" err="1"/>
              <a:t>pid</a:t>
            </a:r>
            <a:r>
              <a:rPr lang="en-US" altLang="zh-CN"/>
              <a:t> == </a:t>
            </a:r>
            <a:r>
              <a:rPr lang="en-US" altLang="zh-CN" err="1"/>
              <a:t>last_pid</a:t>
            </a:r>
            <a:r>
              <a:rPr lang="en-US" altLang="zh-CN"/>
              <a:t>) </a:t>
            </a:r>
            <a:r>
              <a:rPr lang="en-US" altLang="zh-CN" err="1"/>
              <a:t>goto</a:t>
            </a:r>
            <a:r>
              <a:rPr lang="en-US" altLang="zh-CN"/>
              <a:t> repeat;</a:t>
            </a:r>
          </a:p>
          <a:p>
            <a:r>
              <a:rPr lang="en-US" altLang="zh-CN"/>
              <a:t>	for(</a:t>
            </a:r>
            <a:r>
              <a:rPr lang="en-US" altLang="zh-CN" err="1"/>
              <a:t>i</a:t>
            </a:r>
            <a:r>
              <a:rPr lang="en-US" altLang="zh-CN"/>
              <a:t>=1 ; </a:t>
            </a:r>
            <a:r>
              <a:rPr lang="en-US" altLang="zh-CN" err="1"/>
              <a:t>i</a:t>
            </a:r>
            <a:r>
              <a:rPr lang="en-US" altLang="zh-CN"/>
              <a:t>&lt;NR_TASKS ; </a:t>
            </a:r>
            <a:r>
              <a:rPr lang="en-US" altLang="zh-CN" err="1"/>
              <a:t>i</a:t>
            </a:r>
            <a:r>
              <a:rPr lang="en-US" altLang="zh-CN"/>
              <a:t>++)</a:t>
            </a:r>
          </a:p>
          <a:p>
            <a:r>
              <a:rPr lang="en-US" altLang="zh-CN"/>
              <a:t>		if (!task[</a:t>
            </a:r>
            <a:r>
              <a:rPr lang="en-US" altLang="zh-CN" err="1"/>
              <a:t>i</a:t>
            </a:r>
            <a:r>
              <a:rPr lang="en-US" altLang="zh-CN"/>
              <a:t>])</a:t>
            </a:r>
          </a:p>
          <a:p>
            <a:r>
              <a:rPr lang="en-US" altLang="zh-CN"/>
              <a:t>			return </a:t>
            </a:r>
            <a:r>
              <a:rPr lang="en-US" altLang="zh-CN" err="1"/>
              <a:t>i</a:t>
            </a:r>
            <a:r>
              <a:rPr lang="en-US" altLang="zh-CN"/>
              <a:t>;</a:t>
            </a:r>
          </a:p>
          <a:p>
            <a:r>
              <a:rPr lang="en-US" altLang="zh-CN"/>
              <a:t>	return -EAGAIN;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339A734-013E-65F5-B66E-D061638B4084}"/>
              </a:ext>
            </a:extLst>
          </p:cNvPr>
          <p:cNvSpPr txBox="1"/>
          <p:nvPr/>
        </p:nvSpPr>
        <p:spPr>
          <a:xfrm>
            <a:off x="-5981059" y="199945"/>
            <a:ext cx="6156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为新进程取得不重复的进程号</a:t>
            </a:r>
            <a:r>
              <a:rPr lang="en-US" altLang="zh-CN" b="0" err="1">
                <a:effectLst/>
                <a:latin typeface="Consolas" panose="020B0609020204030204" pitchFamily="49" charset="0"/>
              </a:rPr>
              <a:t>last_pid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，并返回在任务数组中的任务号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数组</a:t>
            </a:r>
            <a:r>
              <a:rPr lang="en-US" altLang="zh-CN" b="0">
                <a:effectLst/>
                <a:latin typeface="Consolas" panose="020B0609020204030204" pitchFamily="49" charset="0"/>
              </a:rPr>
              <a:t>index)</a:t>
            </a:r>
            <a:r>
              <a:rPr lang="zh-CN" altLang="en-US" b="0">
                <a:effectLst/>
                <a:latin typeface="Consolas" panose="020B0609020204030204" pitchFamily="49" charset="0"/>
              </a:rPr>
              <a:t>。</a:t>
            </a:r>
          </a:p>
          <a:p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979AE9E-69EE-78FE-D49D-88683C07FF12}"/>
              </a:ext>
            </a:extLst>
          </p:cNvPr>
          <p:cNvCxnSpPr/>
          <p:nvPr/>
        </p:nvCxnSpPr>
        <p:spPr>
          <a:xfrm flipH="1" flipV="1">
            <a:off x="665760" y="1395438"/>
            <a:ext cx="2671800" cy="183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C1FBBCF-0D27-4E59-FE10-06A92945B26B}"/>
              </a:ext>
            </a:extLst>
          </p:cNvPr>
          <p:cNvSpPr txBox="1"/>
          <p:nvPr/>
        </p:nvSpPr>
        <p:spPr>
          <a:xfrm>
            <a:off x="1054236" y="1152513"/>
            <a:ext cx="271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找到空闲的</a:t>
            </a:r>
            <a:r>
              <a:rPr lang="en-US" altLang="zh-CN" err="1"/>
              <a:t>pid</a:t>
            </a:r>
            <a:r>
              <a:rPr lang="zh-CN" altLang="en-US"/>
              <a:t>号赋予</a:t>
            </a:r>
            <a:r>
              <a:rPr lang="en-US" altLang="zh-CN"/>
              <a:t>eax</a:t>
            </a:r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1954841-6020-438D-84E7-502ABA9F8E84}"/>
              </a:ext>
            </a:extLst>
          </p:cNvPr>
          <p:cNvSpPr/>
          <p:nvPr/>
        </p:nvSpPr>
        <p:spPr>
          <a:xfrm>
            <a:off x="-714433" y="7400666"/>
            <a:ext cx="7759556" cy="1539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50C926B-A38C-4035-2841-5F9DBC6EBAEA}"/>
              </a:ext>
            </a:extLst>
          </p:cNvPr>
          <p:cNvSpPr txBox="1"/>
          <p:nvPr/>
        </p:nvSpPr>
        <p:spPr>
          <a:xfrm>
            <a:off x="-297756" y="7614970"/>
            <a:ext cx="7135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int </a:t>
            </a:r>
            <a:r>
              <a:rPr lang="en-US" altLang="zh-CN" err="1"/>
              <a:t>copy_process</a:t>
            </a:r>
            <a:r>
              <a:rPr lang="en-US" altLang="zh-CN"/>
              <a:t>(int </a:t>
            </a:r>
            <a:r>
              <a:rPr lang="en-US" altLang="zh-CN" err="1"/>
              <a:t>nr,long</a:t>
            </a:r>
            <a:r>
              <a:rPr lang="en-US" altLang="zh-CN"/>
              <a:t> </a:t>
            </a:r>
            <a:r>
              <a:rPr lang="en-US" altLang="zh-CN" err="1"/>
              <a:t>ebp,long</a:t>
            </a:r>
            <a:r>
              <a:rPr lang="en-US" altLang="zh-CN"/>
              <a:t> </a:t>
            </a:r>
            <a:r>
              <a:rPr lang="en-US" altLang="zh-CN" err="1"/>
              <a:t>edi,long</a:t>
            </a:r>
            <a:r>
              <a:rPr lang="en-US" altLang="zh-CN"/>
              <a:t> esi,long gs,long none,</a:t>
            </a:r>
          </a:p>
          <a:p>
            <a:r>
              <a:rPr lang="en-US" altLang="zh-CN"/>
              <a:t>		long </a:t>
            </a:r>
            <a:r>
              <a:rPr lang="en-US" altLang="zh-CN" err="1"/>
              <a:t>ebx,long</a:t>
            </a:r>
            <a:r>
              <a:rPr lang="en-US" altLang="zh-CN"/>
              <a:t> </a:t>
            </a:r>
            <a:r>
              <a:rPr lang="en-US" altLang="zh-CN" err="1"/>
              <a:t>ecx,long</a:t>
            </a:r>
            <a:r>
              <a:rPr lang="en-US" altLang="zh-CN"/>
              <a:t> edx,</a:t>
            </a:r>
          </a:p>
          <a:p>
            <a:r>
              <a:rPr lang="en-US" altLang="zh-CN"/>
              <a:t>		long </a:t>
            </a:r>
            <a:r>
              <a:rPr lang="en-US" altLang="zh-CN" err="1"/>
              <a:t>fs,long</a:t>
            </a:r>
            <a:r>
              <a:rPr lang="en-US" altLang="zh-CN"/>
              <a:t> </a:t>
            </a:r>
            <a:r>
              <a:rPr lang="en-US" altLang="zh-CN" err="1"/>
              <a:t>es,long</a:t>
            </a:r>
            <a:r>
              <a:rPr lang="en-US" altLang="zh-CN"/>
              <a:t> ds,</a:t>
            </a:r>
          </a:p>
          <a:p>
            <a:r>
              <a:rPr lang="en-US" altLang="zh-CN"/>
              <a:t>		long </a:t>
            </a:r>
            <a:r>
              <a:rPr lang="en-US" altLang="zh-CN" err="1"/>
              <a:t>eip,long</a:t>
            </a:r>
            <a:r>
              <a:rPr lang="en-US" altLang="zh-CN"/>
              <a:t> </a:t>
            </a:r>
            <a:r>
              <a:rPr lang="en-US" altLang="zh-CN" err="1"/>
              <a:t>cs,long</a:t>
            </a:r>
            <a:r>
              <a:rPr lang="en-US" altLang="zh-CN"/>
              <a:t> </a:t>
            </a:r>
            <a:r>
              <a:rPr lang="en-US" altLang="zh-CN" err="1"/>
              <a:t>eflags,long</a:t>
            </a:r>
            <a:r>
              <a:rPr lang="en-US" altLang="zh-CN"/>
              <a:t> esp,long ss)</a:t>
            </a:r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9A4BE0F-C54F-9713-47D8-4FD8527D18FF}"/>
              </a:ext>
            </a:extLst>
          </p:cNvPr>
          <p:cNvCxnSpPr/>
          <p:nvPr/>
        </p:nvCxnSpPr>
        <p:spPr>
          <a:xfrm flipH="1">
            <a:off x="4983480" y="5379720"/>
            <a:ext cx="121920" cy="202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560486E-62BF-F3D2-9ED6-D1792A676F28}"/>
              </a:ext>
            </a:extLst>
          </p:cNvPr>
          <p:cNvSpPr txBox="1"/>
          <p:nvPr/>
        </p:nvSpPr>
        <p:spPr>
          <a:xfrm>
            <a:off x="928475" y="6477336"/>
            <a:ext cx="4077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汇编语言调用</a:t>
            </a:r>
            <a:r>
              <a:rPr lang="en-US" altLang="zh-CN"/>
              <a:t>C</a:t>
            </a:r>
            <a:r>
              <a:rPr lang="zh-CN" altLang="en-US"/>
              <a:t>函数，将参数依次压栈，参数依次从栈底取出并赋值，这里</a:t>
            </a:r>
            <a:r>
              <a:rPr lang="en-US" altLang="zh-CN"/>
              <a:t>fork</a:t>
            </a:r>
            <a:r>
              <a:rPr lang="zh-CN" altLang="en-US"/>
              <a:t>参数是现在进程所有寄存器（状态）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7F54728-DD31-192F-3313-56AB848F7C53}"/>
              </a:ext>
            </a:extLst>
          </p:cNvPr>
          <p:cNvSpPr/>
          <p:nvPr/>
        </p:nvSpPr>
        <p:spPr>
          <a:xfrm>
            <a:off x="5344611" y="7535802"/>
            <a:ext cx="1134319" cy="53963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6BFF263-2A3D-B141-27D5-B601BEA7159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422607" y="5534700"/>
            <a:ext cx="2405541" cy="205291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37B3DF38-38E1-E75F-892C-CA8D8EE6F803}"/>
              </a:ext>
            </a:extLst>
          </p:cNvPr>
          <p:cNvSpPr/>
          <p:nvPr/>
        </p:nvSpPr>
        <p:spPr>
          <a:xfrm>
            <a:off x="1368228" y="7614970"/>
            <a:ext cx="726790" cy="37047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B310A94-88FC-3FE7-A591-18462D10FBFE}"/>
              </a:ext>
            </a:extLst>
          </p:cNvPr>
          <p:cNvSpPr/>
          <p:nvPr/>
        </p:nvSpPr>
        <p:spPr>
          <a:xfrm>
            <a:off x="8830934" y="8839425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24BB413-DD98-B458-A8A2-47007FCF8F2F}"/>
              </a:ext>
            </a:extLst>
          </p:cNvPr>
          <p:cNvSpPr txBox="1"/>
          <p:nvPr/>
        </p:nvSpPr>
        <p:spPr>
          <a:xfrm>
            <a:off x="9733634" y="8909792"/>
            <a:ext cx="1797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eax</a:t>
            </a:r>
            <a:endParaRPr lang="zh-CN" altLang="en-US" sz="320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2D705A2-C124-67BE-93A3-84A48FC3AD9E}"/>
              </a:ext>
            </a:extLst>
          </p:cNvPr>
          <p:cNvCxnSpPr>
            <a:endCxn id="70" idx="1"/>
          </p:cNvCxnSpPr>
          <p:nvPr/>
        </p:nvCxnSpPr>
        <p:spPr>
          <a:xfrm>
            <a:off x="2106593" y="7985441"/>
            <a:ext cx="6724341" cy="12257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1755E525-F7FD-1438-D113-B7C90B5C7BCA}"/>
              </a:ext>
            </a:extLst>
          </p:cNvPr>
          <p:cNvSpPr txBox="1"/>
          <p:nvPr/>
        </p:nvSpPr>
        <p:spPr>
          <a:xfrm>
            <a:off x="1987123" y="9019267"/>
            <a:ext cx="2262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en-US" altLang="zh-CN">
                <a:solidFill>
                  <a:srgbClr val="FF0000"/>
                </a:solidFill>
              </a:rPr>
              <a:t>nr</a:t>
            </a:r>
            <a:r>
              <a:rPr lang="zh-CN" altLang="en-US">
                <a:solidFill>
                  <a:srgbClr val="FF0000"/>
                </a:solidFill>
              </a:rPr>
              <a:t>的值是find_empty_process返回的</a:t>
            </a:r>
            <a:r>
              <a:rPr lang="en-US" altLang="zh-CN">
                <a:solidFill>
                  <a:srgbClr val="FF0000"/>
                </a:solidFill>
              </a:rPr>
              <a:t>pid</a:t>
            </a:r>
            <a:r>
              <a:rPr lang="zh-CN" altLang="en-US">
                <a:solidFill>
                  <a:srgbClr val="FF0000"/>
                </a:solidFill>
              </a:rPr>
              <a:t>；而</a:t>
            </a:r>
            <a:r>
              <a:rPr lang="en-US" altLang="zh-CN">
                <a:solidFill>
                  <a:srgbClr val="FF0000"/>
                </a:solidFill>
              </a:rPr>
              <a:t>none</a:t>
            </a:r>
            <a:r>
              <a:rPr lang="zh-CN" altLang="en-US">
                <a:solidFill>
                  <a:srgbClr val="FF0000"/>
                </a:solidFill>
              </a:rPr>
              <a:t>的值是</a:t>
            </a:r>
            <a:r>
              <a:rPr lang="en-US" altLang="zh-CN">
                <a:solidFill>
                  <a:srgbClr val="FF0000"/>
                </a:solidFill>
              </a:rPr>
              <a:t>sys_fork</a:t>
            </a:r>
            <a:r>
              <a:rPr lang="zh-CN" altLang="en-US">
                <a:solidFill>
                  <a:srgbClr val="FF0000"/>
                </a:solidFill>
              </a:rPr>
              <a:t>的系统调用号，是不需要的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C94BBD1-7EC6-A565-CCC2-7C8C99A3E0AB}"/>
              </a:ext>
            </a:extLst>
          </p:cNvPr>
          <p:cNvSpPr/>
          <p:nvPr/>
        </p:nvSpPr>
        <p:spPr>
          <a:xfrm>
            <a:off x="3269900" y="3889094"/>
            <a:ext cx="1736380" cy="13627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左大括号 76">
            <a:extLst>
              <a:ext uri="{FF2B5EF4-FFF2-40B4-BE49-F238E27FC236}">
                <a16:creationId xmlns:a16="http://schemas.microsoft.com/office/drawing/2014/main" id="{D8089761-40BA-6D24-34F7-7F28FEC9F0E5}"/>
              </a:ext>
            </a:extLst>
          </p:cNvPr>
          <p:cNvSpPr/>
          <p:nvPr/>
        </p:nvSpPr>
        <p:spPr>
          <a:xfrm>
            <a:off x="8427846" y="6345319"/>
            <a:ext cx="320567" cy="3024233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99198C1-9671-2F21-EFEF-C637B56217CC}"/>
              </a:ext>
            </a:extLst>
          </p:cNvPr>
          <p:cNvCxnSpPr/>
          <p:nvPr/>
        </p:nvCxnSpPr>
        <p:spPr>
          <a:xfrm>
            <a:off x="5006280" y="4783015"/>
            <a:ext cx="3421566" cy="3001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667B7C9-089F-B539-358A-F510198F5236}"/>
              </a:ext>
            </a:extLst>
          </p:cNvPr>
          <p:cNvCxnSpPr/>
          <p:nvPr/>
        </p:nvCxnSpPr>
        <p:spPr>
          <a:xfrm>
            <a:off x="7437120" y="9583033"/>
            <a:ext cx="13900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1E1A861-0C94-91B6-BBCE-87011CADDB41}"/>
              </a:ext>
            </a:extLst>
          </p:cNvPr>
          <p:cNvSpPr txBox="1"/>
          <p:nvPr/>
        </p:nvSpPr>
        <p:spPr>
          <a:xfrm>
            <a:off x="7757687" y="9588220"/>
            <a:ext cx="99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esp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D3DA237-39A8-38F8-51F1-C69FF9862261}"/>
              </a:ext>
            </a:extLst>
          </p:cNvPr>
          <p:cNvSpPr/>
          <p:nvPr/>
        </p:nvSpPr>
        <p:spPr>
          <a:xfrm>
            <a:off x="3280393" y="5497149"/>
            <a:ext cx="1736381" cy="34115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2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41FA64-D1FA-28D1-2364-622E475EA9E1}"/>
              </a:ext>
            </a:extLst>
          </p:cNvPr>
          <p:cNvSpPr/>
          <p:nvPr/>
        </p:nvSpPr>
        <p:spPr>
          <a:xfrm>
            <a:off x="1883564" y="807210"/>
            <a:ext cx="3125766" cy="93707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64FEF4-527F-997F-13DD-BA884FF36354}"/>
              </a:ext>
            </a:extLst>
          </p:cNvPr>
          <p:cNvSpPr txBox="1"/>
          <p:nvPr/>
        </p:nvSpPr>
        <p:spPr>
          <a:xfrm>
            <a:off x="1930103" y="820953"/>
            <a:ext cx="393551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reschedule:</a:t>
            </a:r>
          </a:p>
          <a:p>
            <a:r>
              <a:rPr lang="en-US" altLang="zh-CN"/>
              <a:t>push ret_from_sys_call</a:t>
            </a:r>
            <a:endParaRPr lang="zh-CN" altLang="en-US"/>
          </a:p>
          <a:p>
            <a:r>
              <a:rPr lang="en-US" altLang="zh-CN" err="1"/>
              <a:t>jmp</a:t>
            </a:r>
            <a:r>
              <a:rPr lang="en-US" altLang="zh-CN"/>
              <a:t> _schedule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C9562C-7303-9DD4-A0E2-E49147FF80C0}"/>
              </a:ext>
            </a:extLst>
          </p:cNvPr>
          <p:cNvSpPr/>
          <p:nvPr/>
        </p:nvSpPr>
        <p:spPr>
          <a:xfrm>
            <a:off x="8184566" y="-4349616"/>
            <a:ext cx="2711670" cy="122439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EBB4B4-9921-FED1-B45D-DA50F7169853}"/>
              </a:ext>
            </a:extLst>
          </p:cNvPr>
          <p:cNvSpPr/>
          <p:nvPr/>
        </p:nvSpPr>
        <p:spPr>
          <a:xfrm>
            <a:off x="8184566" y="-4349614"/>
            <a:ext cx="2711670" cy="743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D0B4CE-2289-CEFF-9C27-F6BCCB93C6AE}"/>
              </a:ext>
            </a:extLst>
          </p:cNvPr>
          <p:cNvSpPr/>
          <p:nvPr/>
        </p:nvSpPr>
        <p:spPr>
          <a:xfrm>
            <a:off x="8184566" y="-3606006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C324B5-6419-3B5E-ED95-5E75B937D37F}"/>
              </a:ext>
            </a:extLst>
          </p:cNvPr>
          <p:cNvSpPr/>
          <p:nvPr/>
        </p:nvSpPr>
        <p:spPr>
          <a:xfrm>
            <a:off x="8184566" y="-2862398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0F5DFE-2442-B79A-ADA4-3939098C27A8}"/>
              </a:ext>
            </a:extLst>
          </p:cNvPr>
          <p:cNvSpPr/>
          <p:nvPr/>
        </p:nvSpPr>
        <p:spPr>
          <a:xfrm>
            <a:off x="6940678" y="-4848179"/>
            <a:ext cx="1162966" cy="5062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5DC75C-432D-3B8E-964B-9797B296E3F8}"/>
              </a:ext>
            </a:extLst>
          </p:cNvPr>
          <p:cNvSpPr txBox="1"/>
          <p:nvPr/>
        </p:nvSpPr>
        <p:spPr>
          <a:xfrm>
            <a:off x="7072683" y="-4779738"/>
            <a:ext cx="8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内核栈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34CA74-A15B-999B-15B6-EA1F7A8863EE}"/>
              </a:ext>
            </a:extLst>
          </p:cNvPr>
          <p:cNvSpPr txBox="1"/>
          <p:nvPr/>
        </p:nvSpPr>
        <p:spPr>
          <a:xfrm>
            <a:off x="8832794" y="-4251444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SS</a:t>
            </a:r>
            <a:endParaRPr lang="zh-CN" altLang="en-US" sz="3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4E6167-7115-8F4C-6802-2B088BC0B227}"/>
              </a:ext>
            </a:extLst>
          </p:cNvPr>
          <p:cNvSpPr txBox="1"/>
          <p:nvPr/>
        </p:nvSpPr>
        <p:spPr>
          <a:xfrm>
            <a:off x="8809480" y="-3526590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SP</a:t>
            </a:r>
            <a:endParaRPr lang="zh-CN" altLang="en-US" sz="3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7BDE7C-50D1-E4CA-EFDB-AAD76DCD87C8}"/>
              </a:ext>
            </a:extLst>
          </p:cNvPr>
          <p:cNvSpPr txBox="1"/>
          <p:nvPr/>
        </p:nvSpPr>
        <p:spPr>
          <a:xfrm>
            <a:off x="8794168" y="-2782982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EFLAGS</a:t>
            </a:r>
            <a:endParaRPr lang="zh-CN" altLang="en-US" sz="3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009F7A-043C-058F-F7C5-D624C4A7227D}"/>
              </a:ext>
            </a:extLst>
          </p:cNvPr>
          <p:cNvSpPr/>
          <p:nvPr/>
        </p:nvSpPr>
        <p:spPr>
          <a:xfrm>
            <a:off x="8172873" y="-2108631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1A7149-6449-2321-0763-56EEDB2EC28D}"/>
              </a:ext>
            </a:extLst>
          </p:cNvPr>
          <p:cNvSpPr/>
          <p:nvPr/>
        </p:nvSpPr>
        <p:spPr>
          <a:xfrm>
            <a:off x="8180669" y="-1357226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DCF3E1-CE18-BAA4-F398-94740AEC2B8C}"/>
              </a:ext>
            </a:extLst>
          </p:cNvPr>
          <p:cNvSpPr txBox="1"/>
          <p:nvPr/>
        </p:nvSpPr>
        <p:spPr>
          <a:xfrm>
            <a:off x="8762765" y="-1995767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IP</a:t>
            </a:r>
            <a:endParaRPr lang="zh-CN" altLang="en-US" sz="32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4099D1-77A2-1DE2-EECB-C7FBB6F795C8}"/>
              </a:ext>
            </a:extLst>
          </p:cNvPr>
          <p:cNvSpPr txBox="1"/>
          <p:nvPr/>
        </p:nvSpPr>
        <p:spPr>
          <a:xfrm>
            <a:off x="8744428" y="-1266580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CS</a:t>
            </a:r>
            <a:endParaRPr lang="zh-CN" altLang="en-US" sz="3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037AC7-D696-A755-6F0A-F956AD466AC5}"/>
              </a:ext>
            </a:extLst>
          </p:cNvPr>
          <p:cNvSpPr/>
          <p:nvPr/>
        </p:nvSpPr>
        <p:spPr>
          <a:xfrm>
            <a:off x="8172873" y="-613618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998047-2994-3FE2-1E36-D020BD70B8EA}"/>
              </a:ext>
            </a:extLst>
          </p:cNvPr>
          <p:cNvSpPr txBox="1"/>
          <p:nvPr/>
        </p:nvSpPr>
        <p:spPr>
          <a:xfrm>
            <a:off x="9114734" y="-567536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ds</a:t>
            </a:r>
            <a:endParaRPr lang="zh-CN" altLang="en-US" sz="3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4F7F1C-F2FF-1F9D-A492-483C08BC465C}"/>
              </a:ext>
            </a:extLst>
          </p:cNvPr>
          <p:cNvSpPr/>
          <p:nvPr/>
        </p:nvSpPr>
        <p:spPr>
          <a:xfrm>
            <a:off x="8172873" y="128245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5760B7-8E50-8740-A901-BD04BCFC749F}"/>
              </a:ext>
            </a:extLst>
          </p:cNvPr>
          <p:cNvSpPr txBox="1"/>
          <p:nvPr/>
        </p:nvSpPr>
        <p:spPr>
          <a:xfrm>
            <a:off x="9114734" y="157318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es</a:t>
            </a:r>
            <a:endParaRPr lang="zh-CN" altLang="en-US" sz="3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394F5A-8006-E858-7C93-CF596C13BE43}"/>
              </a:ext>
            </a:extLst>
          </p:cNvPr>
          <p:cNvSpPr/>
          <p:nvPr/>
        </p:nvSpPr>
        <p:spPr>
          <a:xfrm>
            <a:off x="8172873" y="875005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5F6C873-171E-7678-BB26-E517024249CA}"/>
              </a:ext>
            </a:extLst>
          </p:cNvPr>
          <p:cNvSpPr txBox="1"/>
          <p:nvPr/>
        </p:nvSpPr>
        <p:spPr>
          <a:xfrm>
            <a:off x="9114734" y="953244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fs</a:t>
            </a:r>
            <a:endParaRPr lang="zh-CN" altLang="en-US" sz="3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96E3A0E-C5F0-E5EB-5B78-B63C42D8F773}"/>
              </a:ext>
            </a:extLst>
          </p:cNvPr>
          <p:cNvSpPr/>
          <p:nvPr/>
        </p:nvSpPr>
        <p:spPr>
          <a:xfrm>
            <a:off x="8175895" y="1635001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6E82557-677A-D4DE-F9DF-2F99E0ED7F62}"/>
              </a:ext>
            </a:extLst>
          </p:cNvPr>
          <p:cNvSpPr/>
          <p:nvPr/>
        </p:nvSpPr>
        <p:spPr>
          <a:xfrm>
            <a:off x="8175895" y="2386848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140E92A-7F80-30EE-BE66-0DA17A48B220}"/>
              </a:ext>
            </a:extLst>
          </p:cNvPr>
          <p:cNvSpPr/>
          <p:nvPr/>
        </p:nvSpPr>
        <p:spPr>
          <a:xfrm>
            <a:off x="8175895" y="3139211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AC4D82-44C0-F8D4-A5DE-360706EED5C2}"/>
              </a:ext>
            </a:extLst>
          </p:cNvPr>
          <p:cNvSpPr txBox="1"/>
          <p:nvPr/>
        </p:nvSpPr>
        <p:spPr>
          <a:xfrm>
            <a:off x="9114734" y="1744284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edx</a:t>
            </a:r>
            <a:endParaRPr lang="zh-CN" altLang="en-US" sz="32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5FFBFA-FC2D-B6D8-7DDA-E7081604153F}"/>
              </a:ext>
            </a:extLst>
          </p:cNvPr>
          <p:cNvSpPr txBox="1"/>
          <p:nvPr/>
        </p:nvSpPr>
        <p:spPr>
          <a:xfrm>
            <a:off x="9114734" y="2522265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ecx</a:t>
            </a:r>
            <a:endParaRPr lang="zh-CN" altLang="en-US" sz="32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01FE8AF-7BDD-F385-367D-5E378F1B2302}"/>
              </a:ext>
            </a:extLst>
          </p:cNvPr>
          <p:cNvSpPr txBox="1"/>
          <p:nvPr/>
        </p:nvSpPr>
        <p:spPr>
          <a:xfrm>
            <a:off x="9114734" y="3202140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ebx</a:t>
            </a:r>
            <a:endParaRPr lang="zh-CN" altLang="en-US" sz="32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88F3D73-224E-1D98-8FD7-69386D7352CA}"/>
              </a:ext>
            </a:extLst>
          </p:cNvPr>
          <p:cNvSpPr/>
          <p:nvPr/>
        </p:nvSpPr>
        <p:spPr>
          <a:xfrm>
            <a:off x="8181662" y="3895703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DC24249-72EC-275D-9250-FC3CD5616B93}"/>
              </a:ext>
            </a:extLst>
          </p:cNvPr>
          <p:cNvSpPr txBox="1"/>
          <p:nvPr/>
        </p:nvSpPr>
        <p:spPr>
          <a:xfrm>
            <a:off x="9117086" y="3956451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eax</a:t>
            </a:r>
            <a:endParaRPr lang="zh-CN" altLang="en-US" sz="32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66D7A2-E80B-AD6D-8199-19D10B79D00A}"/>
              </a:ext>
            </a:extLst>
          </p:cNvPr>
          <p:cNvSpPr/>
          <p:nvPr/>
        </p:nvSpPr>
        <p:spPr>
          <a:xfrm>
            <a:off x="8180669" y="4532276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93F6D36-31C6-4D0B-85E3-22E26D124459}"/>
              </a:ext>
            </a:extLst>
          </p:cNvPr>
          <p:cNvCxnSpPr>
            <a:cxnSpLocks/>
          </p:cNvCxnSpPr>
          <p:nvPr/>
        </p:nvCxnSpPr>
        <p:spPr>
          <a:xfrm>
            <a:off x="4328160" y="1282618"/>
            <a:ext cx="3856406" cy="350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AAE35D3-CA31-37FD-AB9A-2E444676A3F2}"/>
              </a:ext>
            </a:extLst>
          </p:cNvPr>
          <p:cNvSpPr txBox="1"/>
          <p:nvPr/>
        </p:nvSpPr>
        <p:spPr>
          <a:xfrm>
            <a:off x="8458045" y="4674892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ret_from_sys_call</a:t>
            </a:r>
            <a:endParaRPr lang="zh-CN" altLang="en-US" sz="2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A8AF49E-F9E2-191F-7E23-EAED6FB73263}"/>
              </a:ext>
            </a:extLst>
          </p:cNvPr>
          <p:cNvSpPr txBox="1"/>
          <p:nvPr/>
        </p:nvSpPr>
        <p:spPr>
          <a:xfrm>
            <a:off x="-2507660" y="3956451"/>
            <a:ext cx="81520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struct task_struct *tss = &amp;(init_task.task.tss);</a:t>
            </a:r>
          </a:p>
          <a:p>
            <a:r>
              <a:rPr lang="zh-CN" altLang="en-US"/>
              <a:t>void schedule(void)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	int i,next,c;</a:t>
            </a:r>
          </a:p>
          <a:p>
            <a:r>
              <a:rPr lang="zh-CN" altLang="en-US"/>
              <a:t>	struct task_struct ** p;</a:t>
            </a:r>
          </a:p>
          <a:p>
            <a:r>
              <a:rPr lang="zh-CN" altLang="en-US"/>
              <a:t>               struct task_struct *pnext = NULL;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/* check alarm, wake up any interruptible tasks that have got a signal */</a:t>
            </a:r>
          </a:p>
          <a:p>
            <a:r>
              <a:rPr lang="en-US" altLang="zh-CN"/>
              <a:t>…</a:t>
            </a:r>
            <a:endParaRPr lang="zh-CN" altLang="en-US"/>
          </a:p>
          <a:p>
            <a:r>
              <a:rPr lang="zh-CN" altLang="en-US"/>
              <a:t>/* this is the scheduler proper: */</a:t>
            </a:r>
          </a:p>
          <a:p>
            <a:r>
              <a:rPr lang="zh-CN" altLang="en-US"/>
              <a:t>               </a:t>
            </a:r>
            <a:r>
              <a:rPr lang="en-US" altLang="zh-CN"/>
              <a:t>…</a:t>
            </a:r>
            <a:endParaRPr lang="zh-CN" altLang="en-US"/>
          </a:p>
          <a:p>
            <a:r>
              <a:rPr lang="zh-CN" altLang="en-US"/>
              <a:t>	,pnext = *p;</a:t>
            </a:r>
          </a:p>
          <a:p>
            <a:r>
              <a:rPr lang="zh-CN" altLang="en-US"/>
              <a:t>               </a:t>
            </a:r>
            <a:r>
              <a:rPr lang="en-US" altLang="zh-CN"/>
              <a:t>…</a:t>
            </a:r>
            <a:endParaRPr lang="zh-CN" altLang="en-US"/>
          </a:p>
          <a:p>
            <a:r>
              <a:rPr lang="zh-CN" altLang="en-US"/>
              <a:t>	switch_to(pnext, _LDT(next));</a:t>
            </a:r>
          </a:p>
          <a:p>
            <a:r>
              <a:rPr lang="zh-CN" altLang="en-US"/>
              <a:t>}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4BB1F33-6023-9855-8200-3436349CF40F}"/>
              </a:ext>
            </a:extLst>
          </p:cNvPr>
          <p:cNvCxnSpPr>
            <a:cxnSpLocks/>
          </p:cNvCxnSpPr>
          <p:nvPr/>
        </p:nvCxnSpPr>
        <p:spPr>
          <a:xfrm flipH="1">
            <a:off x="798653" y="1618613"/>
            <a:ext cx="1522516" cy="127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卷形: 垂直 50">
            <a:extLst>
              <a:ext uri="{FF2B5EF4-FFF2-40B4-BE49-F238E27FC236}">
                <a16:creationId xmlns:a16="http://schemas.microsoft.com/office/drawing/2014/main" id="{72B5A5A5-D2A5-1C3C-C893-11982A7D0DD4}"/>
              </a:ext>
            </a:extLst>
          </p:cNvPr>
          <p:cNvSpPr/>
          <p:nvPr/>
        </p:nvSpPr>
        <p:spPr>
          <a:xfrm>
            <a:off x="-3772519" y="2896910"/>
            <a:ext cx="9408252" cy="5731275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EEB5645-4653-DC26-5E03-3CF9189BDF93}"/>
              </a:ext>
            </a:extLst>
          </p:cNvPr>
          <p:cNvSpPr/>
          <p:nvPr/>
        </p:nvSpPr>
        <p:spPr>
          <a:xfrm>
            <a:off x="8196259" y="5283953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E37FF4D-90ED-1694-3A8B-0DBD91131F62}"/>
              </a:ext>
            </a:extLst>
          </p:cNvPr>
          <p:cNvSpPr txBox="1"/>
          <p:nvPr/>
        </p:nvSpPr>
        <p:spPr>
          <a:xfrm>
            <a:off x="8668175" y="5424924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_LDT(next)</a:t>
            </a:r>
            <a:endParaRPr lang="zh-CN" altLang="en-US" sz="24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3FB6A78-7909-C9AB-03DB-E20B62CEA3CE}"/>
              </a:ext>
            </a:extLst>
          </p:cNvPr>
          <p:cNvSpPr/>
          <p:nvPr/>
        </p:nvSpPr>
        <p:spPr>
          <a:xfrm>
            <a:off x="8196259" y="6027560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AF609E6-84B0-132C-D6A0-5F2CE1A91CE1}"/>
              </a:ext>
            </a:extLst>
          </p:cNvPr>
          <p:cNvSpPr txBox="1"/>
          <p:nvPr/>
        </p:nvSpPr>
        <p:spPr>
          <a:xfrm>
            <a:off x="8762765" y="6168532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pnext</a:t>
            </a:r>
            <a:endParaRPr lang="zh-CN" altLang="en-US" sz="240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D9DBE97-6E5F-2C9A-4DDF-4606EF28A57D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1307457" y="6102790"/>
            <a:ext cx="6504094" cy="179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A8664BDA-5235-DC1D-3321-6C0415015A0F}"/>
              </a:ext>
            </a:extLst>
          </p:cNvPr>
          <p:cNvSpPr/>
          <p:nvPr/>
        </p:nvSpPr>
        <p:spPr>
          <a:xfrm>
            <a:off x="7811551" y="5575382"/>
            <a:ext cx="320567" cy="1054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9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0D1BC22-1F35-CDB7-80ED-0AD3402CBA2E}"/>
              </a:ext>
            </a:extLst>
          </p:cNvPr>
          <p:cNvSpPr/>
          <p:nvPr/>
        </p:nvSpPr>
        <p:spPr>
          <a:xfrm>
            <a:off x="1320420" y="-2901166"/>
            <a:ext cx="5185458" cy="2809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0DF7BC-E5A4-456E-1EB6-95FBDC316D7C}"/>
              </a:ext>
            </a:extLst>
          </p:cNvPr>
          <p:cNvSpPr txBox="1"/>
          <p:nvPr/>
        </p:nvSpPr>
        <p:spPr>
          <a:xfrm>
            <a:off x="1954134" y="-2782524"/>
            <a:ext cx="62763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switch_to:</a:t>
            </a:r>
          </a:p>
          <a:p>
            <a:r>
              <a:rPr lang="zh-CN" altLang="en-US"/>
              <a:t>    pushl %ebp</a:t>
            </a:r>
          </a:p>
          <a:p>
            <a:r>
              <a:rPr lang="zh-CN" altLang="en-US"/>
              <a:t>    movl %esp,%ebp</a:t>
            </a:r>
          </a:p>
          <a:p>
            <a:r>
              <a:rPr lang="zh-CN" altLang="en-US"/>
              <a:t>    pushl %ecx</a:t>
            </a:r>
          </a:p>
          <a:p>
            <a:r>
              <a:rPr lang="zh-CN" altLang="en-US"/>
              <a:t>    pushl %ebx</a:t>
            </a:r>
          </a:p>
          <a:p>
            <a:r>
              <a:rPr lang="zh-CN" altLang="en-US"/>
              <a:t>    pushl %eax</a:t>
            </a:r>
          </a:p>
          <a:p>
            <a:r>
              <a:rPr lang="zh-CN" altLang="en-US"/>
              <a:t>    movl 8(%ebp),%ebx </a:t>
            </a:r>
            <a:r>
              <a:rPr lang="en-US" altLang="zh-CN"/>
              <a:t>//</a:t>
            </a:r>
            <a:r>
              <a:rPr lang="zh-CN" altLang="en-US"/>
              <a:t>此时</a:t>
            </a:r>
            <a:r>
              <a:rPr lang="en-US" altLang="zh-CN"/>
              <a:t>bx</a:t>
            </a:r>
            <a:r>
              <a:rPr lang="zh-CN" altLang="en-US"/>
              <a:t>是下一个</a:t>
            </a:r>
            <a:r>
              <a:rPr lang="en-US" altLang="zh-CN"/>
              <a:t>PCB</a:t>
            </a:r>
            <a:endParaRPr lang="zh-CN" altLang="en-US"/>
          </a:p>
          <a:p>
            <a:r>
              <a:rPr lang="zh-CN" altLang="en-US"/>
              <a:t>    cmpl %ebx,current</a:t>
            </a:r>
          </a:p>
          <a:p>
            <a:r>
              <a:rPr lang="zh-CN" altLang="en-US"/>
              <a:t>    je 1f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641F9F-74DC-2DF6-9F02-3674B0E03B6D}"/>
              </a:ext>
            </a:extLst>
          </p:cNvPr>
          <p:cNvSpPr/>
          <p:nvPr/>
        </p:nvSpPr>
        <p:spPr>
          <a:xfrm>
            <a:off x="1320420" y="235572"/>
            <a:ext cx="5185458" cy="1134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4D34D8-B323-6D82-94E9-FC925F3C2E81}"/>
              </a:ext>
            </a:extLst>
          </p:cNvPr>
          <p:cNvSpPr txBox="1"/>
          <p:nvPr/>
        </p:nvSpPr>
        <p:spPr>
          <a:xfrm>
            <a:off x="1970891" y="785582"/>
            <a:ext cx="4027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movl %ebx,%eax</a:t>
            </a:r>
          </a:p>
          <a:p>
            <a:r>
              <a:rPr lang="zh-CN" altLang="en-US"/>
              <a:t>xchgl %eax,current</a:t>
            </a:r>
          </a:p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30479A-AA10-E5EC-CAD9-2BD44C7AA55D}"/>
              </a:ext>
            </a:extLst>
          </p:cNvPr>
          <p:cNvSpPr/>
          <p:nvPr/>
        </p:nvSpPr>
        <p:spPr>
          <a:xfrm>
            <a:off x="1320420" y="1597334"/>
            <a:ext cx="5251561" cy="1722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1BB177-BFEA-57C9-D27B-92E6C9C2EA2A}"/>
              </a:ext>
            </a:extLst>
          </p:cNvPr>
          <p:cNvSpPr txBox="1"/>
          <p:nvPr/>
        </p:nvSpPr>
        <p:spPr>
          <a:xfrm>
            <a:off x="1738716" y="2243404"/>
            <a:ext cx="2852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movl tss,%ecx</a:t>
            </a:r>
          </a:p>
          <a:p>
            <a:r>
              <a:rPr lang="zh-CN" altLang="en-US"/>
              <a:t> addl $4096,%ebx</a:t>
            </a:r>
          </a:p>
          <a:p>
            <a:r>
              <a:rPr lang="zh-CN" altLang="en-US"/>
              <a:t> movl %ebx,ESP0(%ecx)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22487C-B3BA-4A6C-45EF-CFCD6AC4E727}"/>
              </a:ext>
            </a:extLst>
          </p:cNvPr>
          <p:cNvSpPr/>
          <p:nvPr/>
        </p:nvSpPr>
        <p:spPr>
          <a:xfrm>
            <a:off x="8007029" y="-12114689"/>
            <a:ext cx="2711670" cy="15495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114D859-F731-C227-3263-39B3CFE0CF37}"/>
              </a:ext>
            </a:extLst>
          </p:cNvPr>
          <p:cNvSpPr/>
          <p:nvPr/>
        </p:nvSpPr>
        <p:spPr>
          <a:xfrm>
            <a:off x="8007029" y="-12114686"/>
            <a:ext cx="2711670" cy="743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ED3517-B574-959D-3B1E-A864F4229FEB}"/>
              </a:ext>
            </a:extLst>
          </p:cNvPr>
          <p:cNvSpPr/>
          <p:nvPr/>
        </p:nvSpPr>
        <p:spPr>
          <a:xfrm>
            <a:off x="8007029" y="-11371078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E008B2-BBB8-1EB1-9647-3054E0E1C383}"/>
              </a:ext>
            </a:extLst>
          </p:cNvPr>
          <p:cNvSpPr/>
          <p:nvPr/>
        </p:nvSpPr>
        <p:spPr>
          <a:xfrm>
            <a:off x="8007029" y="-10627470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C060C23-D620-9D84-EE9A-FCD69B2A30E2}"/>
              </a:ext>
            </a:extLst>
          </p:cNvPr>
          <p:cNvSpPr/>
          <p:nvPr/>
        </p:nvSpPr>
        <p:spPr>
          <a:xfrm>
            <a:off x="6763141" y="-12613251"/>
            <a:ext cx="1162966" cy="5062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20CAF32-135C-3750-F9B6-B9B353F6DABD}"/>
              </a:ext>
            </a:extLst>
          </p:cNvPr>
          <p:cNvSpPr txBox="1"/>
          <p:nvPr/>
        </p:nvSpPr>
        <p:spPr>
          <a:xfrm>
            <a:off x="6895146" y="-12544810"/>
            <a:ext cx="8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内核栈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C57986-D474-0A7C-8B14-E753CF0CFA99}"/>
              </a:ext>
            </a:extLst>
          </p:cNvPr>
          <p:cNvSpPr txBox="1"/>
          <p:nvPr/>
        </p:nvSpPr>
        <p:spPr>
          <a:xfrm>
            <a:off x="8655257" y="-12016516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SS</a:t>
            </a:r>
            <a:endParaRPr lang="zh-CN" altLang="en-US" sz="3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C10670-FD37-583A-B451-BDFECB2893D8}"/>
              </a:ext>
            </a:extLst>
          </p:cNvPr>
          <p:cNvSpPr txBox="1"/>
          <p:nvPr/>
        </p:nvSpPr>
        <p:spPr>
          <a:xfrm>
            <a:off x="8631943" y="-11291662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SP</a:t>
            </a:r>
            <a:endParaRPr lang="zh-CN" altLang="en-US" sz="3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9535272-D5B0-EF43-9827-9B309E964B8F}"/>
              </a:ext>
            </a:extLst>
          </p:cNvPr>
          <p:cNvSpPr txBox="1"/>
          <p:nvPr/>
        </p:nvSpPr>
        <p:spPr>
          <a:xfrm>
            <a:off x="8616631" y="-10548054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EFLAGS</a:t>
            </a:r>
            <a:endParaRPr lang="zh-CN" altLang="en-US" sz="3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7C68E83-F365-A43E-92A9-48CF239F3D57}"/>
              </a:ext>
            </a:extLst>
          </p:cNvPr>
          <p:cNvSpPr/>
          <p:nvPr/>
        </p:nvSpPr>
        <p:spPr>
          <a:xfrm>
            <a:off x="7995336" y="-9873703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C35F463-17BE-7B9A-C39F-CC526439BC9E}"/>
              </a:ext>
            </a:extLst>
          </p:cNvPr>
          <p:cNvSpPr/>
          <p:nvPr/>
        </p:nvSpPr>
        <p:spPr>
          <a:xfrm>
            <a:off x="8003132" y="-9122298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E26168-5EB3-DDD8-BA61-EFBE8ED53819}"/>
              </a:ext>
            </a:extLst>
          </p:cNvPr>
          <p:cNvSpPr txBox="1"/>
          <p:nvPr/>
        </p:nvSpPr>
        <p:spPr>
          <a:xfrm>
            <a:off x="8585228" y="-9760839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IP</a:t>
            </a:r>
            <a:endParaRPr lang="zh-CN" altLang="en-US" sz="32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042A811-B83D-89EA-4D2A-FE2EB212F5A6}"/>
              </a:ext>
            </a:extLst>
          </p:cNvPr>
          <p:cNvSpPr txBox="1"/>
          <p:nvPr/>
        </p:nvSpPr>
        <p:spPr>
          <a:xfrm>
            <a:off x="8566891" y="-9031652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CS</a:t>
            </a:r>
            <a:endParaRPr lang="zh-CN" altLang="en-US" sz="3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7100DD3-CEE5-018F-6F85-A0483A692123}"/>
              </a:ext>
            </a:extLst>
          </p:cNvPr>
          <p:cNvSpPr/>
          <p:nvPr/>
        </p:nvSpPr>
        <p:spPr>
          <a:xfrm>
            <a:off x="7995336" y="-8378690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D94DAAE-4B85-4B73-7E1D-A5DAAAEFE2C8}"/>
              </a:ext>
            </a:extLst>
          </p:cNvPr>
          <p:cNvSpPr txBox="1"/>
          <p:nvPr/>
        </p:nvSpPr>
        <p:spPr>
          <a:xfrm>
            <a:off x="8937197" y="-8332608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ds</a:t>
            </a:r>
            <a:endParaRPr lang="zh-CN" altLang="en-US" sz="3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D4F7466-8435-871E-32FA-BF0ABE5A1CD9}"/>
              </a:ext>
            </a:extLst>
          </p:cNvPr>
          <p:cNvSpPr/>
          <p:nvPr/>
        </p:nvSpPr>
        <p:spPr>
          <a:xfrm>
            <a:off x="7995336" y="-7636827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0601756-9012-ABFD-7C19-353D749860A4}"/>
              </a:ext>
            </a:extLst>
          </p:cNvPr>
          <p:cNvSpPr txBox="1"/>
          <p:nvPr/>
        </p:nvSpPr>
        <p:spPr>
          <a:xfrm>
            <a:off x="8937197" y="-7607754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es</a:t>
            </a:r>
            <a:endParaRPr lang="zh-CN" altLang="en-US" sz="3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2A8304-A860-32F7-A3C9-25329A199395}"/>
              </a:ext>
            </a:extLst>
          </p:cNvPr>
          <p:cNvSpPr/>
          <p:nvPr/>
        </p:nvSpPr>
        <p:spPr>
          <a:xfrm>
            <a:off x="7995336" y="-6890067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E380B5F-4F13-8C35-7C52-0E3A94ADB280}"/>
              </a:ext>
            </a:extLst>
          </p:cNvPr>
          <p:cNvSpPr txBox="1"/>
          <p:nvPr/>
        </p:nvSpPr>
        <p:spPr>
          <a:xfrm>
            <a:off x="8937197" y="-6811828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fs</a:t>
            </a:r>
            <a:endParaRPr lang="zh-CN" altLang="en-US" sz="32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556BB59-C5FD-02CC-F1E8-85079283906C}"/>
              </a:ext>
            </a:extLst>
          </p:cNvPr>
          <p:cNvSpPr/>
          <p:nvPr/>
        </p:nvSpPr>
        <p:spPr>
          <a:xfrm>
            <a:off x="7998358" y="-6130071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BC86C80-532F-121C-497B-A64E9B95512E}"/>
              </a:ext>
            </a:extLst>
          </p:cNvPr>
          <p:cNvSpPr/>
          <p:nvPr/>
        </p:nvSpPr>
        <p:spPr>
          <a:xfrm>
            <a:off x="7998358" y="-5378224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26380E-5DDA-6EA8-40BA-5543246E3025}"/>
              </a:ext>
            </a:extLst>
          </p:cNvPr>
          <p:cNvSpPr/>
          <p:nvPr/>
        </p:nvSpPr>
        <p:spPr>
          <a:xfrm>
            <a:off x="7998358" y="-4625861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DA20F83-D1A0-607E-CC9F-432D5D3B14D6}"/>
              </a:ext>
            </a:extLst>
          </p:cNvPr>
          <p:cNvSpPr txBox="1"/>
          <p:nvPr/>
        </p:nvSpPr>
        <p:spPr>
          <a:xfrm>
            <a:off x="8937197" y="-6020788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edx</a:t>
            </a:r>
            <a:endParaRPr lang="zh-CN" altLang="en-US" sz="32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0AEE23E-9F49-90D1-2333-83F2A4F75BF5}"/>
              </a:ext>
            </a:extLst>
          </p:cNvPr>
          <p:cNvSpPr txBox="1"/>
          <p:nvPr/>
        </p:nvSpPr>
        <p:spPr>
          <a:xfrm>
            <a:off x="8937197" y="-5242807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ecx</a:t>
            </a:r>
            <a:endParaRPr lang="zh-CN" altLang="en-US" sz="32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6A4EF62-0179-362F-2D2F-49CF46AF75C9}"/>
              </a:ext>
            </a:extLst>
          </p:cNvPr>
          <p:cNvSpPr txBox="1"/>
          <p:nvPr/>
        </p:nvSpPr>
        <p:spPr>
          <a:xfrm>
            <a:off x="8937197" y="-4562932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ebx</a:t>
            </a:r>
            <a:endParaRPr lang="zh-CN" altLang="en-US" sz="32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B60C509-E5B1-1AD4-A0A5-DB220E5FD32D}"/>
              </a:ext>
            </a:extLst>
          </p:cNvPr>
          <p:cNvSpPr/>
          <p:nvPr/>
        </p:nvSpPr>
        <p:spPr>
          <a:xfrm>
            <a:off x="8004125" y="-3869369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916BB6A-4DB3-5AEA-86DE-4AF2B3235408}"/>
              </a:ext>
            </a:extLst>
          </p:cNvPr>
          <p:cNvSpPr txBox="1"/>
          <p:nvPr/>
        </p:nvSpPr>
        <p:spPr>
          <a:xfrm>
            <a:off x="8939549" y="-3808621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eax</a:t>
            </a:r>
            <a:endParaRPr lang="zh-CN" altLang="en-US" sz="3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9997B7B-919F-D13A-E751-18060C721298}"/>
              </a:ext>
            </a:extLst>
          </p:cNvPr>
          <p:cNvSpPr/>
          <p:nvPr/>
        </p:nvSpPr>
        <p:spPr>
          <a:xfrm>
            <a:off x="8003132" y="-3232796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471CA01-83F9-9758-83C6-AD3A718C10C4}"/>
              </a:ext>
            </a:extLst>
          </p:cNvPr>
          <p:cNvSpPr txBox="1"/>
          <p:nvPr/>
        </p:nvSpPr>
        <p:spPr>
          <a:xfrm>
            <a:off x="8280508" y="-3090180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ret_from_sys_call</a:t>
            </a:r>
            <a:endParaRPr lang="zh-CN" altLang="en-US" sz="24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BFC1350-5107-DF03-1BCD-CA64A20E917B}"/>
              </a:ext>
            </a:extLst>
          </p:cNvPr>
          <p:cNvSpPr/>
          <p:nvPr/>
        </p:nvSpPr>
        <p:spPr>
          <a:xfrm>
            <a:off x="8018722" y="-2481119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09B5C22-CA33-5022-C3BC-0F5B7191F336}"/>
              </a:ext>
            </a:extLst>
          </p:cNvPr>
          <p:cNvSpPr txBox="1"/>
          <p:nvPr/>
        </p:nvSpPr>
        <p:spPr>
          <a:xfrm>
            <a:off x="8490638" y="-2340148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_LDT(next)</a:t>
            </a:r>
            <a:endParaRPr lang="zh-CN" altLang="en-US" sz="24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566570B-9867-35B4-3298-558577307811}"/>
              </a:ext>
            </a:extLst>
          </p:cNvPr>
          <p:cNvSpPr/>
          <p:nvPr/>
        </p:nvSpPr>
        <p:spPr>
          <a:xfrm>
            <a:off x="8018722" y="-1737512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CDF2BE7-3F77-2949-2242-8BB4F7F9247C}"/>
              </a:ext>
            </a:extLst>
          </p:cNvPr>
          <p:cNvSpPr txBox="1"/>
          <p:nvPr/>
        </p:nvSpPr>
        <p:spPr>
          <a:xfrm>
            <a:off x="8585228" y="-1596540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pnext</a:t>
            </a:r>
            <a:endParaRPr lang="zh-CN" altLang="en-US" sz="2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B626FE-B48A-561A-157F-03EA2C21D3C6}"/>
              </a:ext>
            </a:extLst>
          </p:cNvPr>
          <p:cNvSpPr/>
          <p:nvPr/>
        </p:nvSpPr>
        <p:spPr>
          <a:xfrm>
            <a:off x="8018722" y="-242433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27B97EB-77B4-8F8D-F542-14196F19E616}"/>
              </a:ext>
            </a:extLst>
          </p:cNvPr>
          <p:cNvSpPr txBox="1"/>
          <p:nvPr/>
        </p:nvSpPr>
        <p:spPr>
          <a:xfrm>
            <a:off x="8585228" y="-101461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ebp</a:t>
            </a:r>
            <a:endParaRPr lang="zh-CN" altLang="en-US" sz="240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5CFFA44-05D6-BFF2-5AEF-5156317DE191}"/>
              </a:ext>
            </a:extLst>
          </p:cNvPr>
          <p:cNvCxnSpPr>
            <a:cxnSpLocks/>
          </p:cNvCxnSpPr>
          <p:nvPr/>
        </p:nvCxnSpPr>
        <p:spPr>
          <a:xfrm>
            <a:off x="3410615" y="-2337828"/>
            <a:ext cx="4584721" cy="224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430137A-36C3-6A53-E3B1-FD9B61659A65}"/>
              </a:ext>
            </a:extLst>
          </p:cNvPr>
          <p:cNvCxnSpPr/>
          <p:nvPr/>
        </p:nvCxnSpPr>
        <p:spPr>
          <a:xfrm>
            <a:off x="6796980" y="203091"/>
            <a:ext cx="123219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D8BA026-7A9F-91BD-CC84-9CFEB13436C0}"/>
              </a:ext>
            </a:extLst>
          </p:cNvPr>
          <p:cNvSpPr txBox="1"/>
          <p:nvPr/>
        </p:nvSpPr>
        <p:spPr>
          <a:xfrm>
            <a:off x="7145879" y="-182424"/>
            <a:ext cx="150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ebp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36D7A1E-46E3-93C7-C4E4-725BA33CFC16}"/>
              </a:ext>
            </a:extLst>
          </p:cNvPr>
          <p:cNvCxnSpPr/>
          <p:nvPr/>
        </p:nvCxnSpPr>
        <p:spPr>
          <a:xfrm>
            <a:off x="3870764" y="-2051404"/>
            <a:ext cx="3459115" cy="20055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D518AC2-4941-62F5-BE26-164949F47BEA}"/>
              </a:ext>
            </a:extLst>
          </p:cNvPr>
          <p:cNvSpPr/>
          <p:nvPr/>
        </p:nvSpPr>
        <p:spPr>
          <a:xfrm>
            <a:off x="8018722" y="483574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3BE5F3E-B85D-73F3-9411-DD9E677A9651}"/>
              </a:ext>
            </a:extLst>
          </p:cNvPr>
          <p:cNvSpPr txBox="1"/>
          <p:nvPr/>
        </p:nvSpPr>
        <p:spPr>
          <a:xfrm>
            <a:off x="8585228" y="624546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ecx</a:t>
            </a:r>
            <a:endParaRPr lang="zh-CN" altLang="en-US" sz="240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7537F38-E793-9F6A-16A6-2AEB923866B5}"/>
              </a:ext>
            </a:extLst>
          </p:cNvPr>
          <p:cNvSpPr/>
          <p:nvPr/>
        </p:nvSpPr>
        <p:spPr>
          <a:xfrm>
            <a:off x="8018722" y="1193999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49A7375-B2B7-FA78-250F-D0E23E9D100B}"/>
              </a:ext>
            </a:extLst>
          </p:cNvPr>
          <p:cNvSpPr txBox="1"/>
          <p:nvPr/>
        </p:nvSpPr>
        <p:spPr>
          <a:xfrm>
            <a:off x="8585228" y="1334971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ebx</a:t>
            </a:r>
            <a:endParaRPr lang="zh-CN" altLang="en-US" sz="24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037AFE-1621-B9D2-4F0B-892041C004DE}"/>
              </a:ext>
            </a:extLst>
          </p:cNvPr>
          <p:cNvSpPr/>
          <p:nvPr/>
        </p:nvSpPr>
        <p:spPr>
          <a:xfrm>
            <a:off x="8009130" y="1931463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0CC8D04-4CE8-A234-9FC1-B8F1F6E0D5C3}"/>
              </a:ext>
            </a:extLst>
          </p:cNvPr>
          <p:cNvSpPr txBox="1"/>
          <p:nvPr/>
        </p:nvSpPr>
        <p:spPr>
          <a:xfrm>
            <a:off x="8587211" y="2072435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eax</a:t>
            </a:r>
            <a:endParaRPr lang="zh-CN" altLang="en-US" sz="24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AD73340-934E-A2E2-8F50-D564E2FDA82F}"/>
              </a:ext>
            </a:extLst>
          </p:cNvPr>
          <p:cNvSpPr/>
          <p:nvPr/>
        </p:nvSpPr>
        <p:spPr>
          <a:xfrm>
            <a:off x="8007029" y="-981967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30C2053-AB37-08B8-E8FE-CBD350CE2996}"/>
              </a:ext>
            </a:extLst>
          </p:cNvPr>
          <p:cNvSpPr txBox="1"/>
          <p:nvPr/>
        </p:nvSpPr>
        <p:spPr>
          <a:xfrm>
            <a:off x="8573535" y="-840995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{</a:t>
            </a:r>
            <a:endParaRPr lang="zh-CN" altLang="en-US" sz="240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FAF02F5-88B5-8921-A177-61A706EF2ED7}"/>
              </a:ext>
            </a:extLst>
          </p:cNvPr>
          <p:cNvCxnSpPr>
            <a:cxnSpLocks/>
          </p:cNvCxnSpPr>
          <p:nvPr/>
        </p:nvCxnSpPr>
        <p:spPr>
          <a:xfrm flipH="1">
            <a:off x="10707006" y="-1365708"/>
            <a:ext cx="80453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A44A6BA-5A0C-6AA8-A641-91CF82B04B9E}"/>
              </a:ext>
            </a:extLst>
          </p:cNvPr>
          <p:cNvSpPr txBox="1"/>
          <p:nvPr/>
        </p:nvSpPr>
        <p:spPr>
          <a:xfrm>
            <a:off x="10791727" y="-1345022"/>
            <a:ext cx="1070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ebp+8 //</a:t>
            </a:r>
            <a:r>
              <a:rPr lang="zh-CN" altLang="en-US"/>
              <a:t>下一个进程</a:t>
            </a:r>
            <a:r>
              <a:rPr lang="en-US" altLang="zh-CN"/>
              <a:t>PCB</a:t>
            </a:r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BF27EDE-886F-44EE-F5AF-9628E809C782}"/>
              </a:ext>
            </a:extLst>
          </p:cNvPr>
          <p:cNvCxnSpPr>
            <a:cxnSpLocks/>
          </p:cNvCxnSpPr>
          <p:nvPr/>
        </p:nvCxnSpPr>
        <p:spPr>
          <a:xfrm flipH="1">
            <a:off x="10754655" y="-2359393"/>
            <a:ext cx="80453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3510DB49-83EE-8A84-A115-4689B32CB373}"/>
              </a:ext>
            </a:extLst>
          </p:cNvPr>
          <p:cNvSpPr txBox="1"/>
          <p:nvPr/>
        </p:nvSpPr>
        <p:spPr>
          <a:xfrm>
            <a:off x="10738608" y="-2355822"/>
            <a:ext cx="1131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ebp+12//</a:t>
            </a:r>
            <a:r>
              <a:rPr lang="zh-CN" altLang="en-US"/>
              <a:t>下一个进程段表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8654265-1D37-8698-6CC8-F47E16B0FA27}"/>
              </a:ext>
            </a:extLst>
          </p:cNvPr>
          <p:cNvSpPr txBox="1"/>
          <p:nvPr/>
        </p:nvSpPr>
        <p:spPr>
          <a:xfrm>
            <a:off x="1954134" y="192638"/>
            <a:ext cx="461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//</a:t>
            </a:r>
            <a:r>
              <a:rPr lang="zh-CN" altLang="en-US"/>
              <a:t>执行完后，</a:t>
            </a:r>
            <a:r>
              <a:rPr lang="en-US" altLang="zh-CN"/>
              <a:t>ebx</a:t>
            </a:r>
            <a:r>
              <a:rPr lang="zh-CN" altLang="en-US"/>
              <a:t>和</a:t>
            </a:r>
            <a:r>
              <a:rPr lang="en-US" altLang="zh-CN"/>
              <a:t>current</a:t>
            </a:r>
            <a:r>
              <a:rPr lang="zh-CN" altLang="en-US"/>
              <a:t>指向下一个将要切换进程，</a:t>
            </a:r>
            <a:r>
              <a:rPr lang="en-US" altLang="zh-CN"/>
              <a:t>eax</a:t>
            </a:r>
            <a:r>
              <a:rPr lang="zh-CN" altLang="en-US"/>
              <a:t>指向当前进程</a:t>
            </a:r>
            <a:endParaRPr lang="en-US" altLang="zh-CN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6121E84-D4EE-BEED-6BA4-36848A43A9F1}"/>
              </a:ext>
            </a:extLst>
          </p:cNvPr>
          <p:cNvSpPr txBox="1"/>
          <p:nvPr/>
        </p:nvSpPr>
        <p:spPr>
          <a:xfrm>
            <a:off x="1738716" y="1887769"/>
            <a:ext cx="285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//</a:t>
            </a:r>
            <a:r>
              <a:rPr lang="zh-CN" altLang="en-US"/>
              <a:t>切换</a:t>
            </a:r>
            <a:r>
              <a:rPr lang="en-US" altLang="zh-CN"/>
              <a:t>tss</a:t>
            </a:r>
            <a:r>
              <a:rPr lang="zh-CN" altLang="en-US"/>
              <a:t>中的栈址指针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D31120A-AFED-CC5C-D12A-F604ACC60074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886918" y="2675071"/>
            <a:ext cx="851798" cy="2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B831BFA0-1E77-789B-8827-1834C0BE4763}"/>
              </a:ext>
            </a:extLst>
          </p:cNvPr>
          <p:cNvSpPr txBox="1"/>
          <p:nvPr/>
        </p:nvSpPr>
        <p:spPr>
          <a:xfrm>
            <a:off x="-2622971" y="2058738"/>
            <a:ext cx="392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进程</a:t>
            </a:r>
            <a:r>
              <a:rPr lang="en-US" altLang="zh-CN"/>
              <a:t>PCB</a:t>
            </a:r>
            <a:r>
              <a:rPr lang="zh-CN" altLang="en-US"/>
              <a:t>与内核栈都在一个页中，此时</a:t>
            </a:r>
            <a:r>
              <a:rPr lang="en-US" altLang="zh-CN"/>
              <a:t>ebx</a:t>
            </a:r>
            <a:r>
              <a:rPr lang="zh-CN" altLang="en-US"/>
              <a:t>指向下一个进程内核栈顶部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CF9A7E1-BFC2-1E69-A6ED-03C4F388AAD1}"/>
              </a:ext>
            </a:extLst>
          </p:cNvPr>
          <p:cNvSpPr/>
          <p:nvPr/>
        </p:nvSpPr>
        <p:spPr>
          <a:xfrm>
            <a:off x="13837920" y="-12142969"/>
            <a:ext cx="2392680" cy="15571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EF3D9C9-D26D-B015-EB77-AD3EA22D1FE2}"/>
              </a:ext>
            </a:extLst>
          </p:cNvPr>
          <p:cNvCxnSpPr/>
          <p:nvPr/>
        </p:nvCxnSpPr>
        <p:spPr>
          <a:xfrm flipV="1">
            <a:off x="3629892" y="-12016516"/>
            <a:ext cx="10104960" cy="14721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2D74334-61F0-3E54-7271-89D6BF3EA6BC}"/>
              </a:ext>
            </a:extLst>
          </p:cNvPr>
          <p:cNvCxnSpPr/>
          <p:nvPr/>
        </p:nvCxnSpPr>
        <p:spPr>
          <a:xfrm>
            <a:off x="12633346" y="-12079150"/>
            <a:ext cx="120457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6F2625A-AAF6-D034-9405-DA8B628EFDA9}"/>
              </a:ext>
            </a:extLst>
          </p:cNvPr>
          <p:cNvSpPr txBox="1"/>
          <p:nvPr/>
        </p:nvSpPr>
        <p:spPr>
          <a:xfrm>
            <a:off x="12745487" y="-12512301"/>
            <a:ext cx="14636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tss.ebp</a:t>
            </a:r>
            <a:endParaRPr lang="zh-CN" altLang="en-US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A9A3A04-9272-C722-FD81-F1F81D25270D}"/>
              </a:ext>
            </a:extLst>
          </p:cNvPr>
          <p:cNvCxnSpPr/>
          <p:nvPr/>
        </p:nvCxnSpPr>
        <p:spPr>
          <a:xfrm flipH="1">
            <a:off x="1014496" y="3017520"/>
            <a:ext cx="567965" cy="14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EC59B81-ABB0-E9E0-955C-B25A40671680}"/>
              </a:ext>
            </a:extLst>
          </p:cNvPr>
          <p:cNvSpPr txBox="1"/>
          <p:nvPr/>
        </p:nvSpPr>
        <p:spPr>
          <a:xfrm>
            <a:off x="-2727268" y="2675071"/>
            <a:ext cx="3757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TSS</a:t>
            </a:r>
            <a:r>
              <a:rPr lang="zh-CN" altLang="en-US"/>
              <a:t>中的</a:t>
            </a:r>
            <a:r>
              <a:rPr lang="en-US" altLang="zh-CN"/>
              <a:t>ESP0</a:t>
            </a:r>
            <a:r>
              <a:rPr lang="zh-CN" altLang="en-US"/>
              <a:t>总是指向当前进程的内核栈，用内核栈转换后，</a:t>
            </a:r>
            <a:r>
              <a:rPr lang="en-US" altLang="zh-CN"/>
              <a:t>TSS</a:t>
            </a:r>
            <a:r>
              <a:rPr lang="zh-CN" altLang="en-US"/>
              <a:t>全局只有一个，</a:t>
            </a:r>
            <a:r>
              <a:rPr lang="en-US" altLang="zh-CN"/>
              <a:t>TSS</a:t>
            </a:r>
            <a:r>
              <a:rPr lang="zh-CN" altLang="en-US"/>
              <a:t>的作用就是记录内核栈了，其他的部分无用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7F4EEEC-FE08-F7CA-F6B0-683B8A075EEB}"/>
              </a:ext>
            </a:extLst>
          </p:cNvPr>
          <p:cNvSpPr/>
          <p:nvPr/>
        </p:nvSpPr>
        <p:spPr>
          <a:xfrm>
            <a:off x="1312817" y="3696101"/>
            <a:ext cx="5251561" cy="1722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886FE8C-B72E-3A9D-F306-49AFE824C48E}"/>
              </a:ext>
            </a:extLst>
          </p:cNvPr>
          <p:cNvSpPr txBox="1"/>
          <p:nvPr/>
        </p:nvSpPr>
        <p:spPr>
          <a:xfrm>
            <a:off x="1582461" y="4337065"/>
            <a:ext cx="336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movl %esp,KERNEL_STACK(%eax)</a:t>
            </a:r>
          </a:p>
          <a:p>
            <a:r>
              <a:rPr lang="en-US" altLang="zh-CN"/>
              <a:t>movl 8(%ebp),%ebx</a:t>
            </a:r>
          </a:p>
          <a:p>
            <a:r>
              <a:rPr lang="en-US" altLang="zh-CN"/>
              <a:t>movl KERNEL_STACK(%ebx),%esp</a:t>
            </a:r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ED089D3-95B3-807D-91CE-D3B4757A4214}"/>
              </a:ext>
            </a:extLst>
          </p:cNvPr>
          <p:cNvSpPr txBox="1"/>
          <p:nvPr/>
        </p:nvSpPr>
        <p:spPr>
          <a:xfrm>
            <a:off x="1594873" y="3756057"/>
            <a:ext cx="375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//</a:t>
            </a:r>
            <a:r>
              <a:rPr lang="zh-CN" altLang="en-US"/>
              <a:t>切换栈，将当前栈指针保存到</a:t>
            </a:r>
            <a:r>
              <a:rPr lang="en-US" altLang="zh-CN"/>
              <a:t>PCB</a:t>
            </a:r>
            <a:r>
              <a:rPr lang="zh-CN" altLang="en-US"/>
              <a:t>中，新的栈指针从</a:t>
            </a:r>
            <a:r>
              <a:rPr lang="en-US" altLang="zh-CN"/>
              <a:t>PCB</a:t>
            </a:r>
            <a:r>
              <a:rPr lang="zh-CN" altLang="en-US"/>
              <a:t>复制到</a:t>
            </a:r>
            <a:r>
              <a:rPr lang="en-US" altLang="zh-CN"/>
              <a:t>esp</a:t>
            </a:r>
            <a:r>
              <a:rPr lang="zh-CN" altLang="en-US"/>
              <a:t>中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1EC7E739-514B-E568-D99C-C9BEF7B2691B}"/>
              </a:ext>
            </a:extLst>
          </p:cNvPr>
          <p:cNvSpPr/>
          <p:nvPr/>
        </p:nvSpPr>
        <p:spPr>
          <a:xfrm>
            <a:off x="9342120" y="3415416"/>
            <a:ext cx="5821680" cy="1173488"/>
          </a:xfrm>
          <a:custGeom>
            <a:avLst/>
            <a:gdLst>
              <a:gd name="connsiteX0" fmla="*/ 0 w 5821680"/>
              <a:gd name="connsiteY0" fmla="*/ 0 h 1173488"/>
              <a:gd name="connsiteX1" fmla="*/ 2758440 w 5821680"/>
              <a:gd name="connsiteY1" fmla="*/ 1173480 h 1173488"/>
              <a:gd name="connsiteX2" fmla="*/ 5821680 w 5821680"/>
              <a:gd name="connsiteY2" fmla="*/ 15240 h 117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1680" h="1173488">
                <a:moveTo>
                  <a:pt x="0" y="0"/>
                </a:moveTo>
                <a:cubicBezTo>
                  <a:pt x="894080" y="585470"/>
                  <a:pt x="1788160" y="1170940"/>
                  <a:pt x="2758440" y="1173480"/>
                </a:cubicBezTo>
                <a:cubicBezTo>
                  <a:pt x="3728720" y="1176020"/>
                  <a:pt x="4775200" y="595630"/>
                  <a:pt x="5821680" y="1524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3E079EB-0A75-8487-EA6B-E713B73680C6}"/>
              </a:ext>
            </a:extLst>
          </p:cNvPr>
          <p:cNvSpPr/>
          <p:nvPr/>
        </p:nvSpPr>
        <p:spPr>
          <a:xfrm>
            <a:off x="1275673" y="5933216"/>
            <a:ext cx="5251561" cy="1722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42C5CF3-2C3E-6A67-8048-467B59D9AE75}"/>
              </a:ext>
            </a:extLst>
          </p:cNvPr>
          <p:cNvSpPr txBox="1"/>
          <p:nvPr/>
        </p:nvSpPr>
        <p:spPr>
          <a:xfrm>
            <a:off x="1578377" y="6018053"/>
            <a:ext cx="375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//</a:t>
            </a:r>
            <a:r>
              <a:rPr lang="zh-CN" altLang="en-US"/>
              <a:t>切换</a:t>
            </a:r>
            <a:r>
              <a:rPr lang="en-US" altLang="zh-CN"/>
              <a:t>LDT</a:t>
            </a:r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B86D5F6-1981-CED9-9EC1-26D37BC4BE8C}"/>
              </a:ext>
            </a:extLst>
          </p:cNvPr>
          <p:cNvSpPr txBox="1"/>
          <p:nvPr/>
        </p:nvSpPr>
        <p:spPr>
          <a:xfrm>
            <a:off x="1723502" y="6394291"/>
            <a:ext cx="47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movl 12(%ebp),%ecx  /* %ebp+12</a:t>
            </a:r>
            <a:r>
              <a:rPr lang="zh-CN" altLang="en-US"/>
              <a:t>就是从左往右数起第二个参数，对应</a:t>
            </a:r>
            <a:r>
              <a:rPr lang="en-US" altLang="zh-CN"/>
              <a:t>_LDT(next) */</a:t>
            </a:r>
          </a:p>
          <a:p>
            <a:r>
              <a:rPr lang="en-US" altLang="zh-CN"/>
              <a:t>lldt %cx  /*</a:t>
            </a:r>
            <a:r>
              <a:rPr lang="zh-CN" altLang="en-US"/>
              <a:t>用新任务的</a:t>
            </a:r>
            <a:r>
              <a:rPr lang="en-US" altLang="zh-CN"/>
              <a:t>LDT</a:t>
            </a:r>
            <a:r>
              <a:rPr lang="zh-CN" altLang="en-US"/>
              <a:t>修改</a:t>
            </a:r>
            <a:r>
              <a:rPr lang="en-US" altLang="zh-CN"/>
              <a:t>LDTR</a:t>
            </a:r>
            <a:r>
              <a:rPr lang="zh-CN" altLang="en-US"/>
              <a:t>寄存器*</a:t>
            </a:r>
            <a:r>
              <a:rPr lang="en-US" altLang="zh-CN"/>
              <a:t>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24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卷形: 垂直 3">
            <a:extLst>
              <a:ext uri="{FF2B5EF4-FFF2-40B4-BE49-F238E27FC236}">
                <a16:creationId xmlns:a16="http://schemas.microsoft.com/office/drawing/2014/main" id="{F3B2F353-40C6-658D-AF55-9DE7A6B1D5B0}"/>
              </a:ext>
            </a:extLst>
          </p:cNvPr>
          <p:cNvSpPr/>
          <p:nvPr/>
        </p:nvSpPr>
        <p:spPr>
          <a:xfrm>
            <a:off x="208344" y="393540"/>
            <a:ext cx="4965540" cy="9786780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D4ABCA-E47A-2ABA-3B11-530CB03D89F5}"/>
              </a:ext>
            </a:extLst>
          </p:cNvPr>
          <p:cNvSpPr/>
          <p:nvPr/>
        </p:nvSpPr>
        <p:spPr>
          <a:xfrm>
            <a:off x="8007029" y="-6581395"/>
            <a:ext cx="2711670" cy="15495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5C20F9-40D6-8044-3475-30167F339C57}"/>
              </a:ext>
            </a:extLst>
          </p:cNvPr>
          <p:cNvSpPr/>
          <p:nvPr/>
        </p:nvSpPr>
        <p:spPr>
          <a:xfrm>
            <a:off x="8007029" y="-6581392"/>
            <a:ext cx="2711670" cy="743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1B632A-5057-47B0-9B0B-B72413D65FDF}"/>
              </a:ext>
            </a:extLst>
          </p:cNvPr>
          <p:cNvSpPr/>
          <p:nvPr/>
        </p:nvSpPr>
        <p:spPr>
          <a:xfrm>
            <a:off x="8007029" y="-5837784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BB496C-0749-39A7-1D9D-0FB14F7F94C3}"/>
              </a:ext>
            </a:extLst>
          </p:cNvPr>
          <p:cNvSpPr/>
          <p:nvPr/>
        </p:nvSpPr>
        <p:spPr>
          <a:xfrm>
            <a:off x="8007029" y="-5094176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D6C4A7-6D04-9D60-5304-8FECC12F62F2}"/>
              </a:ext>
            </a:extLst>
          </p:cNvPr>
          <p:cNvSpPr/>
          <p:nvPr/>
        </p:nvSpPr>
        <p:spPr>
          <a:xfrm>
            <a:off x="6256733" y="-6989437"/>
            <a:ext cx="1421057" cy="7373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2AF4CA-6D77-9E33-0F2C-38478B6668FE}"/>
              </a:ext>
            </a:extLst>
          </p:cNvPr>
          <p:cNvSpPr txBox="1"/>
          <p:nvPr/>
        </p:nvSpPr>
        <p:spPr>
          <a:xfrm>
            <a:off x="6493977" y="-6904561"/>
            <a:ext cx="89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切换后内核栈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42D4FC-C248-CDFA-CAB6-000EB0EA7E31}"/>
              </a:ext>
            </a:extLst>
          </p:cNvPr>
          <p:cNvSpPr txBox="1"/>
          <p:nvPr/>
        </p:nvSpPr>
        <p:spPr>
          <a:xfrm>
            <a:off x="8655257" y="-6483222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SS</a:t>
            </a:r>
            <a:endParaRPr lang="zh-CN" altLang="en-US" sz="32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4D8D15-CCC3-ED0C-0B98-279307BF1847}"/>
              </a:ext>
            </a:extLst>
          </p:cNvPr>
          <p:cNvSpPr txBox="1"/>
          <p:nvPr/>
        </p:nvSpPr>
        <p:spPr>
          <a:xfrm>
            <a:off x="8631943" y="-5758368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SP</a:t>
            </a:r>
            <a:endParaRPr lang="zh-CN" altLang="en-US" sz="3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AF244E-F731-5B0A-941F-906C21C32073}"/>
              </a:ext>
            </a:extLst>
          </p:cNvPr>
          <p:cNvSpPr txBox="1"/>
          <p:nvPr/>
        </p:nvSpPr>
        <p:spPr>
          <a:xfrm>
            <a:off x="8616631" y="-5014760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EFLAGS</a:t>
            </a:r>
            <a:endParaRPr lang="zh-CN" altLang="en-US" sz="3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A8BCE5-BCC0-6D37-572F-45E632E05AB2}"/>
              </a:ext>
            </a:extLst>
          </p:cNvPr>
          <p:cNvSpPr/>
          <p:nvPr/>
        </p:nvSpPr>
        <p:spPr>
          <a:xfrm>
            <a:off x="7995336" y="-4340409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DBC5E2-B72C-821B-0983-0718535CACC3}"/>
              </a:ext>
            </a:extLst>
          </p:cNvPr>
          <p:cNvSpPr/>
          <p:nvPr/>
        </p:nvSpPr>
        <p:spPr>
          <a:xfrm>
            <a:off x="8003132" y="-3589004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019ACB-165A-F16C-99B7-500BB3F11D24}"/>
              </a:ext>
            </a:extLst>
          </p:cNvPr>
          <p:cNvSpPr txBox="1"/>
          <p:nvPr/>
        </p:nvSpPr>
        <p:spPr>
          <a:xfrm>
            <a:off x="8585228" y="-4227545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IP</a:t>
            </a:r>
            <a:endParaRPr lang="zh-CN" altLang="en-US" sz="32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D0F59E-C28A-7805-D939-8F242BB0C13A}"/>
              </a:ext>
            </a:extLst>
          </p:cNvPr>
          <p:cNvSpPr txBox="1"/>
          <p:nvPr/>
        </p:nvSpPr>
        <p:spPr>
          <a:xfrm>
            <a:off x="8566891" y="-3498358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CS</a:t>
            </a:r>
            <a:endParaRPr lang="zh-CN" altLang="en-US" sz="3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02807C-BE71-B6EF-6A0B-A632C20CDDE3}"/>
              </a:ext>
            </a:extLst>
          </p:cNvPr>
          <p:cNvSpPr/>
          <p:nvPr/>
        </p:nvSpPr>
        <p:spPr>
          <a:xfrm>
            <a:off x="7995336" y="-2845396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4B4A217-5A9F-6F0D-AAEF-787FC52EBFE8}"/>
              </a:ext>
            </a:extLst>
          </p:cNvPr>
          <p:cNvSpPr txBox="1"/>
          <p:nvPr/>
        </p:nvSpPr>
        <p:spPr>
          <a:xfrm>
            <a:off x="8937197" y="-2799314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ds</a:t>
            </a:r>
            <a:endParaRPr lang="zh-CN" altLang="en-US" sz="3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89ADEF-AB0B-F7D4-A9F6-EEB886769AFB}"/>
              </a:ext>
            </a:extLst>
          </p:cNvPr>
          <p:cNvSpPr/>
          <p:nvPr/>
        </p:nvSpPr>
        <p:spPr>
          <a:xfrm>
            <a:off x="7995336" y="-2103533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C4501F-D8D7-20DB-4DD4-FBFF1EE468A0}"/>
              </a:ext>
            </a:extLst>
          </p:cNvPr>
          <p:cNvSpPr txBox="1"/>
          <p:nvPr/>
        </p:nvSpPr>
        <p:spPr>
          <a:xfrm>
            <a:off x="8937197" y="-2074460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es</a:t>
            </a:r>
            <a:endParaRPr lang="zh-CN" altLang="en-US" sz="3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53B4CFC-C9FD-FF28-4AA4-3E52AD4FA811}"/>
              </a:ext>
            </a:extLst>
          </p:cNvPr>
          <p:cNvSpPr/>
          <p:nvPr/>
        </p:nvSpPr>
        <p:spPr>
          <a:xfrm>
            <a:off x="7995336" y="-1356773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7C72B8-0940-023E-E0E7-A0DE746D0BB6}"/>
              </a:ext>
            </a:extLst>
          </p:cNvPr>
          <p:cNvSpPr txBox="1"/>
          <p:nvPr/>
        </p:nvSpPr>
        <p:spPr>
          <a:xfrm>
            <a:off x="8937197" y="-1278534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fs</a:t>
            </a:r>
            <a:endParaRPr lang="zh-CN" altLang="en-US" sz="32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98C6193-DF29-8603-AFFE-724B783703D5}"/>
              </a:ext>
            </a:extLst>
          </p:cNvPr>
          <p:cNvSpPr/>
          <p:nvPr/>
        </p:nvSpPr>
        <p:spPr>
          <a:xfrm>
            <a:off x="7998358" y="-596777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0FC36A-CC13-CBD6-5D4D-3832286F9094}"/>
              </a:ext>
            </a:extLst>
          </p:cNvPr>
          <p:cNvSpPr/>
          <p:nvPr/>
        </p:nvSpPr>
        <p:spPr>
          <a:xfrm>
            <a:off x="7998358" y="155070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FD84B3A-7665-3661-6685-192430A741DC}"/>
              </a:ext>
            </a:extLst>
          </p:cNvPr>
          <p:cNvSpPr/>
          <p:nvPr/>
        </p:nvSpPr>
        <p:spPr>
          <a:xfrm>
            <a:off x="7998358" y="907433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6F73FF-F15E-0D82-7151-6F647F9B2E5D}"/>
              </a:ext>
            </a:extLst>
          </p:cNvPr>
          <p:cNvSpPr txBox="1"/>
          <p:nvPr/>
        </p:nvSpPr>
        <p:spPr>
          <a:xfrm>
            <a:off x="8937197" y="-487494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edx</a:t>
            </a:r>
            <a:endParaRPr lang="zh-CN" altLang="en-US" sz="3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50E59E-8FAC-AA3C-DC18-089D7F1707A5}"/>
              </a:ext>
            </a:extLst>
          </p:cNvPr>
          <p:cNvSpPr txBox="1"/>
          <p:nvPr/>
        </p:nvSpPr>
        <p:spPr>
          <a:xfrm>
            <a:off x="8937197" y="290487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ecx</a:t>
            </a:r>
            <a:endParaRPr lang="zh-CN" altLang="en-US" sz="32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BD523BE-6D88-DBC2-F475-7C73E2B12F5A}"/>
              </a:ext>
            </a:extLst>
          </p:cNvPr>
          <p:cNvSpPr txBox="1"/>
          <p:nvPr/>
        </p:nvSpPr>
        <p:spPr>
          <a:xfrm>
            <a:off x="8937197" y="970362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ebx</a:t>
            </a:r>
            <a:endParaRPr lang="zh-CN" altLang="en-US" sz="3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71C5E4-5205-F639-EA02-E682899BF584}"/>
              </a:ext>
            </a:extLst>
          </p:cNvPr>
          <p:cNvSpPr/>
          <p:nvPr/>
        </p:nvSpPr>
        <p:spPr>
          <a:xfrm>
            <a:off x="8004125" y="1663925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63A8C2E-EB73-F00F-4687-F06978ABAB13}"/>
              </a:ext>
            </a:extLst>
          </p:cNvPr>
          <p:cNvSpPr txBox="1"/>
          <p:nvPr/>
        </p:nvSpPr>
        <p:spPr>
          <a:xfrm>
            <a:off x="8939549" y="1724673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eax</a:t>
            </a:r>
            <a:endParaRPr lang="zh-CN" altLang="en-US" sz="3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4C33837-4881-E067-3F10-9AD5FEB72374}"/>
              </a:ext>
            </a:extLst>
          </p:cNvPr>
          <p:cNvSpPr/>
          <p:nvPr/>
        </p:nvSpPr>
        <p:spPr>
          <a:xfrm>
            <a:off x="8003132" y="2300498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5B21EDA-19DA-B833-299B-9F75463D8DBE}"/>
              </a:ext>
            </a:extLst>
          </p:cNvPr>
          <p:cNvSpPr txBox="1"/>
          <p:nvPr/>
        </p:nvSpPr>
        <p:spPr>
          <a:xfrm>
            <a:off x="8280508" y="2443114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ret_from_sys_call</a:t>
            </a:r>
            <a:endParaRPr lang="zh-CN" altLang="en-US" sz="2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A9537B1-0C7F-B7E4-B662-2A8C69405CEA}"/>
              </a:ext>
            </a:extLst>
          </p:cNvPr>
          <p:cNvSpPr/>
          <p:nvPr/>
        </p:nvSpPr>
        <p:spPr>
          <a:xfrm>
            <a:off x="8018722" y="3052175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6A01E73-E7B9-46AE-246E-9C93ED1DB0F4}"/>
              </a:ext>
            </a:extLst>
          </p:cNvPr>
          <p:cNvSpPr txBox="1"/>
          <p:nvPr/>
        </p:nvSpPr>
        <p:spPr>
          <a:xfrm>
            <a:off x="8490638" y="3193146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_LDT(next)</a:t>
            </a:r>
            <a:endParaRPr lang="zh-CN" altLang="en-US" sz="24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2C46623-3F52-62A6-3C51-AEEC80DD13DF}"/>
              </a:ext>
            </a:extLst>
          </p:cNvPr>
          <p:cNvSpPr/>
          <p:nvPr/>
        </p:nvSpPr>
        <p:spPr>
          <a:xfrm>
            <a:off x="8018722" y="3795782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CD1B47C-A89D-BF0C-EA3A-3599E16C4BFB}"/>
              </a:ext>
            </a:extLst>
          </p:cNvPr>
          <p:cNvSpPr txBox="1"/>
          <p:nvPr/>
        </p:nvSpPr>
        <p:spPr>
          <a:xfrm>
            <a:off x="8585228" y="3936754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pnext</a:t>
            </a:r>
            <a:endParaRPr lang="zh-CN" altLang="en-US" sz="24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2F4017-7C94-1144-70E6-0D3D3E37CF47}"/>
              </a:ext>
            </a:extLst>
          </p:cNvPr>
          <p:cNvSpPr/>
          <p:nvPr/>
        </p:nvSpPr>
        <p:spPr>
          <a:xfrm>
            <a:off x="8018722" y="5290861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B13DB4B-ACC1-EC3B-1E38-5F9846E4682A}"/>
              </a:ext>
            </a:extLst>
          </p:cNvPr>
          <p:cNvSpPr txBox="1"/>
          <p:nvPr/>
        </p:nvSpPr>
        <p:spPr>
          <a:xfrm>
            <a:off x="8585228" y="5431833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ebp</a:t>
            </a:r>
            <a:endParaRPr lang="zh-CN" altLang="en-US" sz="24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D78B1A-6116-DF3E-D2E7-69216643A64C}"/>
              </a:ext>
            </a:extLst>
          </p:cNvPr>
          <p:cNvSpPr/>
          <p:nvPr/>
        </p:nvSpPr>
        <p:spPr>
          <a:xfrm>
            <a:off x="8018722" y="6016868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2D89648-8413-E669-792D-98382AC65C36}"/>
              </a:ext>
            </a:extLst>
          </p:cNvPr>
          <p:cNvSpPr txBox="1"/>
          <p:nvPr/>
        </p:nvSpPr>
        <p:spPr>
          <a:xfrm>
            <a:off x="8585228" y="6157840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ecx</a:t>
            </a:r>
            <a:endParaRPr lang="zh-CN" altLang="en-US" sz="2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606B970-76B5-1C2C-F26B-C74FE728B8F0}"/>
              </a:ext>
            </a:extLst>
          </p:cNvPr>
          <p:cNvSpPr/>
          <p:nvPr/>
        </p:nvSpPr>
        <p:spPr>
          <a:xfrm>
            <a:off x="8018722" y="6727293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87CD5FB-E3E7-578D-1D4F-2DE1ECB1CA86}"/>
              </a:ext>
            </a:extLst>
          </p:cNvPr>
          <p:cNvSpPr txBox="1"/>
          <p:nvPr/>
        </p:nvSpPr>
        <p:spPr>
          <a:xfrm>
            <a:off x="8585228" y="6868265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ebx</a:t>
            </a:r>
            <a:endParaRPr lang="zh-CN" altLang="en-US" sz="24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1DBF7E6-545E-3C41-3CE3-0DC0C4A5FD97}"/>
              </a:ext>
            </a:extLst>
          </p:cNvPr>
          <p:cNvSpPr/>
          <p:nvPr/>
        </p:nvSpPr>
        <p:spPr>
          <a:xfrm>
            <a:off x="8009130" y="7464757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D40EF3D-206C-FA4B-D75C-23DB353369F3}"/>
              </a:ext>
            </a:extLst>
          </p:cNvPr>
          <p:cNvSpPr txBox="1"/>
          <p:nvPr/>
        </p:nvSpPr>
        <p:spPr>
          <a:xfrm>
            <a:off x="8587211" y="7605729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eax</a:t>
            </a:r>
            <a:endParaRPr lang="zh-CN" altLang="en-US" sz="24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BEB606-6DD5-2204-9B90-131C7EAD5169}"/>
              </a:ext>
            </a:extLst>
          </p:cNvPr>
          <p:cNvSpPr/>
          <p:nvPr/>
        </p:nvSpPr>
        <p:spPr>
          <a:xfrm>
            <a:off x="8007029" y="4551327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71D459-02B7-12B3-C45C-2448434C9985}"/>
              </a:ext>
            </a:extLst>
          </p:cNvPr>
          <p:cNvSpPr txBox="1"/>
          <p:nvPr/>
        </p:nvSpPr>
        <p:spPr>
          <a:xfrm>
            <a:off x="8573535" y="4692299"/>
            <a:ext cx="23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{</a:t>
            </a:r>
            <a:endParaRPr lang="zh-CN" altLang="en-US" sz="24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2EA485F-32A2-C08A-6A4F-042A98C8907E}"/>
              </a:ext>
            </a:extLst>
          </p:cNvPr>
          <p:cNvSpPr txBox="1"/>
          <p:nvPr/>
        </p:nvSpPr>
        <p:spPr>
          <a:xfrm>
            <a:off x="1164825" y="1185805"/>
            <a:ext cx="340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//</a:t>
            </a:r>
            <a:r>
              <a:rPr lang="zh-CN" altLang="en-US"/>
              <a:t>内核栈已经完成了切换，但是</a:t>
            </a:r>
            <a:r>
              <a:rPr lang="en-US" altLang="zh-CN"/>
              <a:t>switch</a:t>
            </a:r>
            <a:r>
              <a:rPr lang="zh-CN" altLang="en-US"/>
              <a:t>还没有切换完成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98A9AC8-7F97-CB1C-E159-E05210FA72B5}"/>
              </a:ext>
            </a:extLst>
          </p:cNvPr>
          <p:cNvSpPr txBox="1"/>
          <p:nvPr/>
        </p:nvSpPr>
        <p:spPr>
          <a:xfrm>
            <a:off x="1164825" y="2300498"/>
            <a:ext cx="3407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switch_to:</a:t>
            </a:r>
          </a:p>
          <a:p>
            <a:r>
              <a:rPr lang="en-US" altLang="zh-CN"/>
              <a:t>……</a:t>
            </a:r>
          </a:p>
          <a:p>
            <a:r>
              <a:rPr lang="en-US" altLang="zh-CN"/>
              <a:t>1:            popl %eax</a:t>
            </a:r>
          </a:p>
          <a:p>
            <a:r>
              <a:rPr lang="en-US" altLang="zh-CN"/>
              <a:t>	popl %ebx</a:t>
            </a:r>
          </a:p>
          <a:p>
            <a:r>
              <a:rPr lang="en-US" altLang="zh-CN"/>
              <a:t>	popl %ecx</a:t>
            </a:r>
          </a:p>
          <a:p>
            <a:r>
              <a:rPr lang="en-US" altLang="zh-CN"/>
              <a:t>	popl %ebp</a:t>
            </a:r>
          </a:p>
          <a:p>
            <a:r>
              <a:rPr lang="en-US" altLang="zh-CN"/>
              <a:t>ret</a:t>
            </a:r>
          </a:p>
          <a:p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2954387-46F7-1241-BEA3-E8663C45A572}"/>
              </a:ext>
            </a:extLst>
          </p:cNvPr>
          <p:cNvSpPr/>
          <p:nvPr/>
        </p:nvSpPr>
        <p:spPr>
          <a:xfrm>
            <a:off x="1996440" y="2904779"/>
            <a:ext cx="1569720" cy="11947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DEE1381E-C376-6EEC-43A1-75008C88333E}"/>
              </a:ext>
            </a:extLst>
          </p:cNvPr>
          <p:cNvSpPr/>
          <p:nvPr/>
        </p:nvSpPr>
        <p:spPr>
          <a:xfrm>
            <a:off x="7677790" y="5486334"/>
            <a:ext cx="320567" cy="23622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1E0406E-9AE9-8F18-7426-C1C5C9AE0DC6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566160" y="3795782"/>
            <a:ext cx="4111630" cy="287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4836F0A-ED22-B1EE-CFDB-0DC6A8FA5527}"/>
              </a:ext>
            </a:extLst>
          </p:cNvPr>
          <p:cNvCxnSpPr>
            <a:endCxn id="48" idx="1"/>
          </p:cNvCxnSpPr>
          <p:nvPr/>
        </p:nvCxnSpPr>
        <p:spPr>
          <a:xfrm>
            <a:off x="1481972" y="4398419"/>
            <a:ext cx="6525057" cy="524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6964C4BD-79DE-E476-A2CB-ADB5DF468282}"/>
              </a:ext>
            </a:extLst>
          </p:cNvPr>
          <p:cNvSpPr txBox="1"/>
          <p:nvPr/>
        </p:nvSpPr>
        <p:spPr>
          <a:xfrm>
            <a:off x="5349884" y="6562698"/>
            <a:ext cx="2351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此时内核栈已经换了，虽然</a:t>
            </a:r>
            <a:r>
              <a:rPr lang="en-US" altLang="zh-CN">
                <a:solidFill>
                  <a:schemeClr val="accent1"/>
                </a:solidFill>
              </a:rPr>
              <a:t>switch_to</a:t>
            </a:r>
            <a:r>
              <a:rPr lang="zh-CN" altLang="en-US">
                <a:solidFill>
                  <a:schemeClr val="accent1"/>
                </a:solidFill>
              </a:rPr>
              <a:t>是切换之前进程的函数，但是在切换后的栈中弹出的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EBE1E8B-3C00-4512-02E5-4787F294CFEA}"/>
              </a:ext>
            </a:extLst>
          </p:cNvPr>
          <p:cNvSpPr txBox="1"/>
          <p:nvPr/>
        </p:nvSpPr>
        <p:spPr>
          <a:xfrm>
            <a:off x="10840174" y="4233719"/>
            <a:ext cx="2361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上次这个进程也是在执行</a:t>
            </a:r>
            <a:r>
              <a:rPr lang="en-US" altLang="zh-CN">
                <a:solidFill>
                  <a:srgbClr val="00B050"/>
                </a:solidFill>
              </a:rPr>
              <a:t>switch_to</a:t>
            </a:r>
            <a:r>
              <a:rPr lang="zh-CN" altLang="en-US">
                <a:solidFill>
                  <a:srgbClr val="00B050"/>
                </a:solidFill>
              </a:rPr>
              <a:t>之后切换的，</a:t>
            </a:r>
            <a:r>
              <a:rPr lang="en-US" altLang="zh-CN">
                <a:solidFill>
                  <a:srgbClr val="00B050"/>
                </a:solidFill>
              </a:rPr>
              <a:t>{switch_to</a:t>
            </a:r>
            <a:r>
              <a:rPr lang="zh-CN" altLang="en-US">
                <a:solidFill>
                  <a:srgbClr val="00B050"/>
                </a:solidFill>
              </a:rPr>
              <a:t>的下一条指令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18F33A4-33B0-7CEE-AABC-6A4F6575146F}"/>
              </a:ext>
            </a:extLst>
          </p:cNvPr>
          <p:cNvSpPr txBox="1"/>
          <p:nvPr/>
        </p:nvSpPr>
        <p:spPr>
          <a:xfrm>
            <a:off x="1214092" y="5373582"/>
            <a:ext cx="2885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void schedule</a:t>
            </a:r>
            <a:r>
              <a:rPr lang="zh-CN" altLang="en-US"/>
              <a:t>（） </a:t>
            </a:r>
            <a:r>
              <a:rPr lang="en-US" altLang="zh-CN"/>
              <a:t>{</a:t>
            </a:r>
          </a:p>
          <a:p>
            <a:endParaRPr lang="en-US" altLang="zh-CN"/>
          </a:p>
          <a:p>
            <a:r>
              <a:rPr lang="en-US" altLang="zh-CN"/>
              <a:t>    switch_to();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ED7E9FA-864E-19B2-709D-BAB06E4F8055}"/>
              </a:ext>
            </a:extLst>
          </p:cNvPr>
          <p:cNvCxnSpPr/>
          <p:nvPr/>
        </p:nvCxnSpPr>
        <p:spPr>
          <a:xfrm flipH="1">
            <a:off x="1481972" y="5153964"/>
            <a:ext cx="6513364" cy="1234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82BA0B8D-C7C8-D4B7-0455-EA2E25ED8A7B}"/>
              </a:ext>
            </a:extLst>
          </p:cNvPr>
          <p:cNvSpPr txBox="1"/>
          <p:nvPr/>
        </p:nvSpPr>
        <p:spPr>
          <a:xfrm>
            <a:off x="1214092" y="7099097"/>
            <a:ext cx="2595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ret_from_sys_call:</a:t>
            </a:r>
          </a:p>
          <a:p>
            <a:r>
              <a:rPr lang="en-US" altLang="zh-CN"/>
              <a:t>…</a:t>
            </a:r>
          </a:p>
          <a:p>
            <a:r>
              <a:rPr lang="en-US" altLang="zh-CN"/>
              <a:t>3:     popl %eax</a:t>
            </a:r>
          </a:p>
          <a:p>
            <a:r>
              <a:rPr lang="en-US" altLang="zh-CN"/>
              <a:t>        popl %ebx</a:t>
            </a:r>
          </a:p>
          <a:p>
            <a:r>
              <a:rPr lang="en-US" altLang="zh-CN"/>
              <a:t>        popl %ecx</a:t>
            </a:r>
          </a:p>
          <a:p>
            <a:r>
              <a:rPr lang="en-US" altLang="zh-CN"/>
              <a:t>        popl %edx</a:t>
            </a:r>
          </a:p>
          <a:p>
            <a:r>
              <a:rPr lang="en-US" altLang="zh-CN"/>
              <a:t>        pop %fs</a:t>
            </a:r>
          </a:p>
          <a:p>
            <a:r>
              <a:rPr lang="en-US" altLang="zh-CN"/>
              <a:t>        pop %es</a:t>
            </a:r>
          </a:p>
          <a:p>
            <a:r>
              <a:rPr lang="en-US" altLang="zh-CN"/>
              <a:t>        pop %ds</a:t>
            </a:r>
          </a:p>
          <a:p>
            <a:r>
              <a:rPr lang="en-US" altLang="zh-CN"/>
              <a:t>        iret</a:t>
            </a:r>
            <a:endParaRPr lang="zh-CN" altLang="en-US"/>
          </a:p>
        </p:txBody>
      </p:sp>
      <p:sp>
        <p:nvSpPr>
          <p:cNvPr id="75" name="左大括号 74">
            <a:extLst>
              <a:ext uri="{FF2B5EF4-FFF2-40B4-BE49-F238E27FC236}">
                <a16:creationId xmlns:a16="http://schemas.microsoft.com/office/drawing/2014/main" id="{3382A510-F404-A9F2-1DD8-92DCAE79A9C5}"/>
              </a:ext>
            </a:extLst>
          </p:cNvPr>
          <p:cNvSpPr/>
          <p:nvPr/>
        </p:nvSpPr>
        <p:spPr>
          <a:xfrm>
            <a:off x="7653114" y="2614649"/>
            <a:ext cx="320567" cy="1751561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08582BF-9E80-B486-A05E-6700B3E4E348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511481" y="3490430"/>
            <a:ext cx="6141633" cy="29740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A3E9B75-6F98-B842-7AF6-400E8A2B1095}"/>
              </a:ext>
            </a:extLst>
          </p:cNvPr>
          <p:cNvCxnSpPr>
            <a:cxnSpLocks/>
          </p:cNvCxnSpPr>
          <p:nvPr/>
        </p:nvCxnSpPr>
        <p:spPr>
          <a:xfrm flipH="1">
            <a:off x="2999654" y="2701772"/>
            <a:ext cx="5442226" cy="45375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6642ABA3-D75F-9366-795D-685FC529CD11}"/>
              </a:ext>
            </a:extLst>
          </p:cNvPr>
          <p:cNvSpPr/>
          <p:nvPr/>
        </p:nvSpPr>
        <p:spPr>
          <a:xfrm>
            <a:off x="1164825" y="7605729"/>
            <a:ext cx="2645175" cy="199668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左大括号 83">
            <a:extLst>
              <a:ext uri="{FF2B5EF4-FFF2-40B4-BE49-F238E27FC236}">
                <a16:creationId xmlns:a16="http://schemas.microsoft.com/office/drawing/2014/main" id="{991E9771-5DD6-9224-8CE0-98D9AB4C99E2}"/>
              </a:ext>
            </a:extLst>
          </p:cNvPr>
          <p:cNvSpPr/>
          <p:nvPr/>
        </p:nvSpPr>
        <p:spPr>
          <a:xfrm>
            <a:off x="7653113" y="-2343150"/>
            <a:ext cx="320567" cy="4435613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D0B90E6-CA9E-9D0D-2C03-96C9ABCA17CA}"/>
              </a:ext>
            </a:extLst>
          </p:cNvPr>
          <p:cNvCxnSpPr>
            <a:endCxn id="84" idx="1"/>
          </p:cNvCxnSpPr>
          <p:nvPr/>
        </p:nvCxnSpPr>
        <p:spPr>
          <a:xfrm flipV="1">
            <a:off x="3810000" y="-125343"/>
            <a:ext cx="3843113" cy="85378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卷形: 垂直 3">
            <a:extLst>
              <a:ext uri="{FF2B5EF4-FFF2-40B4-BE49-F238E27FC236}">
                <a16:creationId xmlns:a16="http://schemas.microsoft.com/office/drawing/2014/main" id="{65DB928C-0393-2668-A20E-DADCD55F41D2}"/>
              </a:ext>
            </a:extLst>
          </p:cNvPr>
          <p:cNvSpPr/>
          <p:nvPr/>
        </p:nvSpPr>
        <p:spPr>
          <a:xfrm>
            <a:off x="1655180" y="1342663"/>
            <a:ext cx="3321934" cy="2604304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785CE-6E6F-BB30-DE7D-32F360579782}"/>
              </a:ext>
            </a:extLst>
          </p:cNvPr>
          <p:cNvSpPr txBox="1"/>
          <p:nvPr/>
        </p:nvSpPr>
        <p:spPr>
          <a:xfrm>
            <a:off x="2364129" y="2081755"/>
            <a:ext cx="23004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ret_from_sys_call:</a:t>
            </a:r>
          </a:p>
          <a:p>
            <a:r>
              <a:rPr lang="en-US" altLang="zh-CN"/>
              <a:t>…</a:t>
            </a:r>
          </a:p>
          <a:p>
            <a:r>
              <a:rPr lang="en-US" altLang="zh-CN"/>
              <a:t>iret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530E98-5F88-6284-ED63-8BBE8447020D}"/>
              </a:ext>
            </a:extLst>
          </p:cNvPr>
          <p:cNvSpPr/>
          <p:nvPr/>
        </p:nvSpPr>
        <p:spPr>
          <a:xfrm>
            <a:off x="9254677" y="709449"/>
            <a:ext cx="2711670" cy="60469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40F7C5-8FB6-7F7C-9611-A22C937A1B26}"/>
              </a:ext>
            </a:extLst>
          </p:cNvPr>
          <p:cNvSpPr/>
          <p:nvPr/>
        </p:nvSpPr>
        <p:spPr>
          <a:xfrm>
            <a:off x="9254677" y="709449"/>
            <a:ext cx="2711670" cy="743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7DDC1D-ADAD-8A70-944A-4B1903F2514F}"/>
              </a:ext>
            </a:extLst>
          </p:cNvPr>
          <p:cNvSpPr/>
          <p:nvPr/>
        </p:nvSpPr>
        <p:spPr>
          <a:xfrm>
            <a:off x="9254677" y="1453057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FDD7D7-F529-7273-11EF-7C55AE878225}"/>
              </a:ext>
            </a:extLst>
          </p:cNvPr>
          <p:cNvSpPr/>
          <p:nvPr/>
        </p:nvSpPr>
        <p:spPr>
          <a:xfrm>
            <a:off x="9254677" y="2196665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194F7E-3BE2-DF6B-A70D-8B28F81EA99C}"/>
              </a:ext>
            </a:extLst>
          </p:cNvPr>
          <p:cNvSpPr/>
          <p:nvPr/>
        </p:nvSpPr>
        <p:spPr>
          <a:xfrm>
            <a:off x="9239437" y="-2006161"/>
            <a:ext cx="2711670" cy="14872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9919C2-4F4E-2225-50D0-8A2E7DB9DA14}"/>
              </a:ext>
            </a:extLst>
          </p:cNvPr>
          <p:cNvSpPr/>
          <p:nvPr/>
        </p:nvSpPr>
        <p:spPr>
          <a:xfrm>
            <a:off x="9239437" y="-2006160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00E379-4D01-D102-3C19-D1A6649903ED}"/>
              </a:ext>
            </a:extLst>
          </p:cNvPr>
          <p:cNvSpPr/>
          <p:nvPr/>
        </p:nvSpPr>
        <p:spPr>
          <a:xfrm>
            <a:off x="9239437" y="-1262552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F535EB-67D4-F8F0-C181-A11E2FD85ECC}"/>
              </a:ext>
            </a:extLst>
          </p:cNvPr>
          <p:cNvSpPr txBox="1"/>
          <p:nvPr/>
        </p:nvSpPr>
        <p:spPr>
          <a:xfrm>
            <a:off x="9558427" y="-1243120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A:Ret=B()</a:t>
            </a:r>
            <a:endParaRPr lang="zh-CN" altLang="en-US" sz="3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8E7E41-CA26-1AB2-A3E2-F3FC84A36E1F}"/>
              </a:ext>
            </a:extLst>
          </p:cNvPr>
          <p:cNvSpPr txBox="1"/>
          <p:nvPr/>
        </p:nvSpPr>
        <p:spPr>
          <a:xfrm>
            <a:off x="9414172" y="-1926744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err="1"/>
              <a:t>main:Ret</a:t>
            </a:r>
            <a:r>
              <a:rPr lang="en-US" altLang="zh-CN" sz="3200"/>
              <a:t>=B()</a:t>
            </a:r>
            <a:endParaRPr lang="zh-CN" altLang="en-US" sz="320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2080DC-12C6-83A8-68CA-31E860BC64DD}"/>
              </a:ext>
            </a:extLst>
          </p:cNvPr>
          <p:cNvCxnSpPr>
            <a:cxnSpLocks/>
          </p:cNvCxnSpPr>
          <p:nvPr/>
        </p:nvCxnSpPr>
        <p:spPr>
          <a:xfrm>
            <a:off x="9864279" y="-518944"/>
            <a:ext cx="0" cy="122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CD42DA6-325A-8FD9-D52F-1A36220515CA}"/>
              </a:ext>
            </a:extLst>
          </p:cNvPr>
          <p:cNvCxnSpPr>
            <a:cxnSpLocks/>
          </p:cNvCxnSpPr>
          <p:nvPr/>
        </p:nvCxnSpPr>
        <p:spPr>
          <a:xfrm flipV="1">
            <a:off x="11099245" y="-518944"/>
            <a:ext cx="0" cy="1228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6084397-35B5-2826-9B77-1DB422CE332E}"/>
              </a:ext>
            </a:extLst>
          </p:cNvPr>
          <p:cNvSpPr txBox="1"/>
          <p:nvPr/>
        </p:nvSpPr>
        <p:spPr>
          <a:xfrm>
            <a:off x="9159035" y="-121537"/>
            <a:ext cx="7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int80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60A7989-41E2-EFC0-2EFF-BFF38E9C0D77}"/>
              </a:ext>
            </a:extLst>
          </p:cNvPr>
          <p:cNvSpPr txBox="1"/>
          <p:nvPr/>
        </p:nvSpPr>
        <p:spPr>
          <a:xfrm>
            <a:off x="11136032" y="-83568"/>
            <a:ext cx="7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Iret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E28DB3D-1A57-2485-8DAD-36B985945E08}"/>
              </a:ext>
            </a:extLst>
          </p:cNvPr>
          <p:cNvSpPr/>
          <p:nvPr/>
        </p:nvSpPr>
        <p:spPr>
          <a:xfrm>
            <a:off x="8039161" y="-2555603"/>
            <a:ext cx="1162966" cy="506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83332FB-04D4-A587-1911-B255A6DB90EA}"/>
              </a:ext>
            </a:extLst>
          </p:cNvPr>
          <p:cNvSpPr txBox="1"/>
          <p:nvPr/>
        </p:nvSpPr>
        <p:spPr>
          <a:xfrm>
            <a:off x="8171166" y="-2487162"/>
            <a:ext cx="8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42BFE27-03CE-1144-E0AA-05944815FF30}"/>
              </a:ext>
            </a:extLst>
          </p:cNvPr>
          <p:cNvSpPr/>
          <p:nvPr/>
        </p:nvSpPr>
        <p:spPr>
          <a:xfrm>
            <a:off x="8010789" y="210884"/>
            <a:ext cx="1162966" cy="5062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020F1E-A242-BE71-48B4-F9292E9423A7}"/>
              </a:ext>
            </a:extLst>
          </p:cNvPr>
          <p:cNvSpPr txBox="1"/>
          <p:nvPr/>
        </p:nvSpPr>
        <p:spPr>
          <a:xfrm>
            <a:off x="8142794" y="279325"/>
            <a:ext cx="8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内核栈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E51B56-5524-06C4-C125-E60F895AA11F}"/>
              </a:ext>
            </a:extLst>
          </p:cNvPr>
          <p:cNvSpPr txBox="1"/>
          <p:nvPr/>
        </p:nvSpPr>
        <p:spPr>
          <a:xfrm>
            <a:off x="9902905" y="807619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SS</a:t>
            </a:r>
            <a:endParaRPr lang="zh-CN" altLang="en-US" sz="3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60319C-15D0-B8D0-9615-3446952A4243}"/>
              </a:ext>
            </a:extLst>
          </p:cNvPr>
          <p:cNvSpPr txBox="1"/>
          <p:nvPr/>
        </p:nvSpPr>
        <p:spPr>
          <a:xfrm>
            <a:off x="9879591" y="1532473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SP</a:t>
            </a:r>
            <a:endParaRPr lang="zh-CN" altLang="en-US" sz="3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487756-FF85-12AD-3E49-A86739690A94}"/>
              </a:ext>
            </a:extLst>
          </p:cNvPr>
          <p:cNvSpPr txBox="1"/>
          <p:nvPr/>
        </p:nvSpPr>
        <p:spPr>
          <a:xfrm>
            <a:off x="9864279" y="2276081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EFLAGS</a:t>
            </a:r>
            <a:endParaRPr lang="zh-CN" altLang="en-US" sz="32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7E994B-4441-3ACC-861A-35A76ECCDD67}"/>
              </a:ext>
            </a:extLst>
          </p:cNvPr>
          <p:cNvSpPr/>
          <p:nvPr/>
        </p:nvSpPr>
        <p:spPr>
          <a:xfrm>
            <a:off x="9258224" y="2950432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051264-7238-E514-4111-B1F378DFF73D}"/>
              </a:ext>
            </a:extLst>
          </p:cNvPr>
          <p:cNvSpPr/>
          <p:nvPr/>
        </p:nvSpPr>
        <p:spPr>
          <a:xfrm>
            <a:off x="9250780" y="3701837"/>
            <a:ext cx="2711670" cy="74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312A13C-1A0B-3713-9977-6CB53595ACC2}"/>
              </a:ext>
            </a:extLst>
          </p:cNvPr>
          <p:cNvSpPr txBox="1"/>
          <p:nvPr/>
        </p:nvSpPr>
        <p:spPr>
          <a:xfrm>
            <a:off x="9832876" y="3063296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IP</a:t>
            </a:r>
            <a:endParaRPr lang="zh-CN" altLang="en-US" sz="32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EC43C8E-C33B-8967-7B65-CB09AD7BF98F}"/>
              </a:ext>
            </a:extLst>
          </p:cNvPr>
          <p:cNvSpPr txBox="1"/>
          <p:nvPr/>
        </p:nvSpPr>
        <p:spPr>
          <a:xfrm>
            <a:off x="9814539" y="3792483"/>
            <a:ext cx="239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源</a:t>
            </a:r>
            <a:r>
              <a:rPr lang="en-US" altLang="zh-CN" sz="3200"/>
              <a:t>CS</a:t>
            </a:r>
            <a:endParaRPr lang="zh-CN" altLang="en-US" sz="3200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983A418A-6DB4-19F5-8607-07E1BC828642}"/>
              </a:ext>
            </a:extLst>
          </p:cNvPr>
          <p:cNvSpPr/>
          <p:nvPr/>
        </p:nvSpPr>
        <p:spPr>
          <a:xfrm>
            <a:off x="6055005" y="-1996966"/>
            <a:ext cx="3184639" cy="3237187"/>
          </a:xfrm>
          <a:custGeom>
            <a:avLst/>
            <a:gdLst>
              <a:gd name="connsiteX0" fmla="*/ 3163618 w 3184639"/>
              <a:gd name="connsiteY0" fmla="*/ 3184635 h 3184635"/>
              <a:gd name="connsiteX1" fmla="*/ 5 w 3184639"/>
              <a:gd name="connsiteY1" fmla="*/ 1208690 h 3184635"/>
              <a:gd name="connsiteX2" fmla="*/ 3184639 w 3184639"/>
              <a:gd name="connsiteY2" fmla="*/ 0 h 318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639" h="3184635">
                <a:moveTo>
                  <a:pt x="3163618" y="3184635"/>
                </a:moveTo>
                <a:cubicBezTo>
                  <a:pt x="1580060" y="2462048"/>
                  <a:pt x="-3498" y="1739462"/>
                  <a:pt x="5" y="1208690"/>
                </a:cubicBezTo>
                <a:cubicBezTo>
                  <a:pt x="3508" y="677918"/>
                  <a:pt x="1594073" y="338959"/>
                  <a:pt x="3184639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5A500C5-94B7-7785-0C45-39C7372250FE}"/>
              </a:ext>
            </a:extLst>
          </p:cNvPr>
          <p:cNvSpPr/>
          <p:nvPr/>
        </p:nvSpPr>
        <p:spPr>
          <a:xfrm>
            <a:off x="5441893" y="3045574"/>
            <a:ext cx="3081303" cy="1892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4699148-52A3-4866-FFCE-757791A8074D}"/>
              </a:ext>
            </a:extLst>
          </p:cNvPr>
          <p:cNvSpPr txBox="1"/>
          <p:nvPr/>
        </p:nvSpPr>
        <p:spPr>
          <a:xfrm>
            <a:off x="5638149" y="3115250"/>
            <a:ext cx="270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fork</a:t>
            </a:r>
            <a:r>
              <a:rPr lang="zh-CN" altLang="en-US"/>
              <a:t>展开成带</a:t>
            </a:r>
            <a:r>
              <a:rPr lang="en-US" altLang="zh-CN"/>
              <a:t>int80</a:t>
            </a:r>
            <a:r>
              <a:rPr lang="zh-CN" altLang="en-US"/>
              <a:t>的函数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1062D8-F4DC-296C-2CBA-B2758FFFFA5D}"/>
              </a:ext>
            </a:extLst>
          </p:cNvPr>
          <p:cNvSpPr txBox="1"/>
          <p:nvPr/>
        </p:nvSpPr>
        <p:spPr>
          <a:xfrm>
            <a:off x="5897879" y="3916680"/>
            <a:ext cx="2449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mov %eax,__</a:t>
            </a:r>
            <a:r>
              <a:rPr lang="en-US" altLang="zh-CN" err="1"/>
              <a:t>RN_fork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INT 0x80</a:t>
            </a:r>
          </a:p>
          <a:p>
            <a:r>
              <a:rPr lang="en-US" altLang="zh-CN"/>
              <a:t>Mov </a:t>
            </a:r>
            <a:r>
              <a:rPr lang="en-US" altLang="zh-CN" err="1"/>
              <a:t>res,%eax</a:t>
            </a: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B08F873-17CC-B758-F37E-011F199775A7}"/>
              </a:ext>
            </a:extLst>
          </p:cNvPr>
          <p:cNvCxnSpPr/>
          <p:nvPr/>
        </p:nvCxnSpPr>
        <p:spPr>
          <a:xfrm flipH="1" flipV="1">
            <a:off x="8523196" y="3115250"/>
            <a:ext cx="716241" cy="801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313AA5-1660-D4C7-DEAF-96AA8E4C867F}"/>
              </a:ext>
            </a:extLst>
          </p:cNvPr>
          <p:cNvCxnSpPr/>
          <p:nvPr/>
        </p:nvCxnSpPr>
        <p:spPr>
          <a:xfrm flipH="1">
            <a:off x="7289832" y="3547348"/>
            <a:ext cx="1957051" cy="113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4B980CA-767B-BC9C-AE97-63205735A26F}"/>
              </a:ext>
            </a:extLst>
          </p:cNvPr>
          <p:cNvCxnSpPr/>
          <p:nvPr/>
        </p:nvCxnSpPr>
        <p:spPr>
          <a:xfrm flipV="1">
            <a:off x="3516535" y="2774060"/>
            <a:ext cx="5486400" cy="39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9D06F5E6-3E90-54B7-26CD-4E55F28AC45C}"/>
              </a:ext>
            </a:extLst>
          </p:cNvPr>
          <p:cNvSpPr/>
          <p:nvPr/>
        </p:nvSpPr>
        <p:spPr>
          <a:xfrm>
            <a:off x="9070121" y="1240221"/>
            <a:ext cx="132006" cy="2981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2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1398</Words>
  <Application>Microsoft Office PowerPoint</Application>
  <PresentationFormat>宽屏</PresentationFormat>
  <Paragraphs>282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yunuzhen</dc:creator>
  <cp:lastModifiedBy>yunuzhen</cp:lastModifiedBy>
  <cp:revision>26</cp:revision>
  <dcterms:created xsi:type="dcterms:W3CDTF">2022-02-08T15:44:12Z</dcterms:created>
  <dcterms:modified xsi:type="dcterms:W3CDTF">2022-06-03T14:40:51Z</dcterms:modified>
</cp:coreProperties>
</file>