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72" r:id="rId6"/>
    <p:sldId id="273" r:id="rId7"/>
    <p:sldId id="274" r:id="rId8"/>
    <p:sldId id="275" r:id="rId9"/>
    <p:sldId id="276" r:id="rId10"/>
    <p:sldId id="277" r:id="rId11"/>
    <p:sldId id="278" r:id="rId12"/>
    <p:sldId id="279" r:id="rId13"/>
    <p:sldId id="280" r:id="rId14"/>
    <p:sldId id="281" r:id="rId15"/>
    <p:sldId id="282" r:id="rId16"/>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316" autoAdjust="0"/>
  </p:normalViewPr>
  <p:slideViewPr>
    <p:cSldViewPr>
      <p:cViewPr varScale="1">
        <p:scale>
          <a:sx n="73" d="100"/>
          <a:sy n="73" d="100"/>
        </p:scale>
        <p:origin x="618" y="60"/>
      </p:cViewPr>
      <p:guideLst>
        <p:guide orient="horz" pos="2160"/>
        <p:guide pos="3839"/>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pPr algn="r" rtl="0"/>
              <a:t>2017/12/20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pPr algn="r" rtl="0"/>
              <a:t>2017/12/20</a:t>
            </a:fld>
            <a:endParaRPr lang="zh-CN" altLang="en-US" dirty="0">
              <a:latin typeface="微软雅黑" panose="020B0503020204020204" pitchFamily="34" charset="-122"/>
              <a:ea typeface="微软雅黑" panose="020B0503020204020204" pitchFamily="34" charset="-122"/>
            </a:endParaRPr>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002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1" name="对角线"/>
          <p:cNvGrpSpPr/>
          <p:nvPr/>
        </p:nvGrpSpPr>
        <p:grpSpPr>
          <a:xfrm>
            <a:off x="7516443" y="4145281"/>
            <a:ext cx="4686117" cy="2731407"/>
            <a:chOff x="5638800" y="3108960"/>
            <a:chExt cx="3515503" cy="2048555"/>
          </a:xfrm>
        </p:grpSpPr>
        <p:cxnSp>
          <p:nvCxnSpPr>
            <p:cNvPr id="14" name="直接连接符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基线"/>
          <p:cNvGrpSpPr/>
          <p:nvPr/>
        </p:nvGrpSpPr>
        <p:grpSpPr>
          <a:xfrm>
            <a:off x="-8916" y="6057149"/>
            <a:ext cx="5498726" cy="820207"/>
            <a:chOff x="-6689" y="4553748"/>
            <a:chExt cx="4125119" cy="615155"/>
          </a:xfrm>
        </p:grpSpPr>
        <p:sp>
          <p:nvSpPr>
            <p:cNvPr id="9" name="任意多边形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10" name="任意多边形(F)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11" name="任意多边形(F)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ctrTitle"/>
          </p:nvPr>
        </p:nvSpPr>
        <p:spPr>
          <a:xfrm>
            <a:off x="1625176" y="584200"/>
            <a:ext cx="8735325" cy="2000251"/>
          </a:xfrm>
        </p:spPr>
        <p:txBody>
          <a:bodyPr rtlCol="0">
            <a:normAutofit/>
          </a:bodyPr>
          <a:lstStyle>
            <a:lvl1pPr algn="l" rtl="0">
              <a:defRPr sz="5400">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副标题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latin typeface="微软雅黑" panose="020B0503020204020204" pitchFamily="34" charset="-122"/>
                <a:ea typeface="微软雅黑" panose="020B0503020204020204" pitchFamily="34" charset="-122"/>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smtClean="0"/>
              <a:t>单击以编辑母版副标题样式</a:t>
            </a:r>
            <a:endParaRPr lang="zh-CN" altLang="en-US" dirty="0"/>
          </a:p>
        </p:txBody>
      </p:sp>
      <p:sp>
        <p:nvSpPr>
          <p:cNvPr id="22" name="日期占位符 2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0F08F57-8AF4-4192-8C0E-F86A12100C7B}" type="datetime1">
              <a:rPr lang="zh-CN" altLang="en-US" smtClean="0"/>
              <a:pPr/>
              <a:t>2017/12/20</a:t>
            </a:fld>
            <a:endParaRPr lang="zh-CN" altLang="en-US" dirty="0"/>
          </a:p>
        </p:txBody>
      </p:sp>
      <p:sp>
        <p:nvSpPr>
          <p:cNvPr id="23" name="页脚占位符 2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24" name="幻灯片编号占位符 23"/>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C014DD1E-5D91-48A3-AD6D-45FBA980D106}" type="slidenum">
              <a:rPr lang="en-US" altLang="zh-CN" smtClean="0"/>
              <a:pPr/>
              <a:t>‹#›</a:t>
            </a:fld>
            <a:endParaRPr lang="zh-CN" alt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584200"/>
            <a:ext cx="2742486" cy="5588000"/>
          </a:xfrm>
        </p:spPr>
        <p:txBody>
          <a:bodyPr vert="eaVert" rtlCol="0"/>
          <a:lstStyle/>
          <a:p>
            <a:pPr rtl="0"/>
            <a:r>
              <a:rPr lang="zh-CN" altLang="en-US" smtClean="0"/>
              <a:t>单击此处编辑母版标题样式</a:t>
            </a:r>
            <a:endParaRPr lang="zh-CN" altLang="en-US" dirty="0"/>
          </a:p>
        </p:txBody>
      </p:sp>
      <p:sp>
        <p:nvSpPr>
          <p:cNvPr id="3" name="垂直文本占位符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对角线"/>
          <p:cNvGrpSpPr/>
          <p:nvPr/>
        </p:nvGrpSpPr>
        <p:grpSpPr>
          <a:xfrm>
            <a:off x="7516443" y="4145281"/>
            <a:ext cx="4686117" cy="2731407"/>
            <a:chOff x="5638800" y="3108960"/>
            <a:chExt cx="3515503" cy="2048555"/>
          </a:xfrm>
        </p:grpSpPr>
        <p:cxnSp>
          <p:nvCxnSpPr>
            <p:cNvPr id="12" name="直接连接符​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标题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smtClean="0"/>
              <a:t>编辑母版文本样式</a:t>
            </a:r>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内容占位符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smtClean="0"/>
              <a:t>编辑母版文本样式</a:t>
            </a:r>
          </a:p>
        </p:txBody>
      </p:sp>
      <p:sp>
        <p:nvSpPr>
          <p:cNvPr id="4" name="内容占位符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文本占位符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smtClean="0"/>
              <a:t>编辑母版文本样式</a:t>
            </a:r>
          </a:p>
        </p:txBody>
      </p:sp>
      <p:sp>
        <p:nvSpPr>
          <p:cNvPr id="6" name="内容占位符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7" name="日期占位符 6"/>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9" name="灯片编号占位符 8"/>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5" name="灯片编号占位符 4"/>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4" name="灯片编号占位符 3"/>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CN" altLang="en-US" smtClean="0"/>
              <a:t>单击此处编辑母版标题样式</a:t>
            </a:r>
            <a:endParaRPr lang="zh-CN" altLang="en-US" dirty="0"/>
          </a:p>
        </p:txBody>
      </p:sp>
      <p:sp>
        <p:nvSpPr>
          <p:cNvPr id="4" name="文本占位符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smtClean="0"/>
              <a:t>编辑母版文本样式</a:t>
            </a:r>
          </a:p>
        </p:txBody>
      </p:sp>
      <p:sp>
        <p:nvSpPr>
          <p:cNvPr id="3" name="内容占位符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CN" altLang="en-US" smtClean="0"/>
              <a:t>单击此处编辑母版标题样式</a:t>
            </a:r>
            <a:endParaRPr lang="zh-CN" altLang="en-US" dirty="0"/>
          </a:p>
        </p:txBody>
      </p:sp>
      <p:sp>
        <p:nvSpPr>
          <p:cNvPr id="4" name="文本占位符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smtClean="0"/>
              <a:t>编辑母版文本样式</a:t>
            </a:r>
          </a:p>
        </p:txBody>
      </p:sp>
      <p:sp>
        <p:nvSpPr>
          <p:cNvPr id="3" name="图片占位符 2" descr="为添加图像预留的空占位符。单击占位符，选择要添加的图像。"/>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smtClean="0"/>
              <a:t>单击图标添加图片</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2017/12/20</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左侧行"/>
          <p:cNvGrpSpPr/>
          <p:nvPr/>
        </p:nvGrpSpPr>
        <p:grpSpPr>
          <a:xfrm>
            <a:off x="-15870" y="-3174"/>
            <a:ext cx="819993" cy="5229225"/>
            <a:chOff x="-11906" y="-2381"/>
            <a:chExt cx="615155" cy="3921919"/>
          </a:xfrm>
        </p:grpSpPr>
        <p:sp>
          <p:nvSpPr>
            <p:cNvPr id="10" name="任意多边形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1" name="任意多边形(F)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4" name="任意多边形(F)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grpSp>
      <p:sp>
        <p:nvSpPr>
          <p:cNvPr id="2" name="标题占位符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latin typeface="微软雅黑" panose="020B0503020204020204" pitchFamily="34" charset="-122"/>
                <a:ea typeface="微软雅黑" panose="020B0503020204020204" pitchFamily="34" charset="-122"/>
              </a:defRPr>
            </a:lvl1pPr>
          </a:lstStyle>
          <a:p>
            <a:fld id="{A0F08F57-8AF4-4192-8C0E-F86A12100C7B}" type="datetime1">
              <a:rPr lang="zh-CN" altLang="en-US" smtClean="0"/>
              <a:pPr/>
              <a:t>2017/12/20</a:t>
            </a:fld>
            <a:endParaRPr lang="zh-CN" altLang="en-US" dirty="0"/>
          </a:p>
        </p:txBody>
      </p:sp>
      <p:sp>
        <p:nvSpPr>
          <p:cNvPr id="5" name="页脚占位符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latin typeface="微软雅黑" panose="020B0503020204020204" pitchFamily="34" charset="-122"/>
                <a:ea typeface="微软雅黑" panose="020B0503020204020204" pitchFamily="34" charset="-122"/>
              </a:defRPr>
            </a:lvl1pPr>
          </a:lstStyle>
          <a:p>
            <a:fld id="{C014DD1E-5D91-48A3-AD6D-45FBA980D106}" type="slidenum">
              <a:rPr lang="en-US" altLang="zh-CN" smtClean="0"/>
              <a:pPr/>
              <a:t>‹#›</a:t>
            </a:fld>
            <a:endParaRPr lang="zh-CN" altLang="en-U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smtClean="0">
                <a:latin typeface="Salesforce Sans"/>
                <a:sym typeface="Salesforce Sans"/>
              </a:rPr>
              <a:t>Project 2</a:t>
            </a:r>
            <a:endParaRPr lang="zh-CN" altLang="en-US" dirty="0">
              <a:latin typeface="Salesforce Sans"/>
              <a:ea typeface="微软雅黑" panose="020B0503020204020204" pitchFamily="34" charset="-122"/>
              <a:sym typeface="Salesforce Sans"/>
            </a:endParaRPr>
          </a:p>
        </p:txBody>
      </p:sp>
      <p:sp>
        <p:nvSpPr>
          <p:cNvPr id="5" name="副标题 4"/>
          <p:cNvSpPr>
            <a:spLocks noGrp="1"/>
          </p:cNvSpPr>
          <p:nvPr>
            <p:ph type="subTitle" idx="1"/>
          </p:nvPr>
        </p:nvSpPr>
        <p:spPr/>
        <p:txBody>
          <a:bodyPr rtlCol="0"/>
          <a:lstStyle/>
          <a:p>
            <a:pPr rtl="0"/>
            <a:r>
              <a:rPr lang="zh-CN" altLang="en-US" dirty="0" smtClean="0">
                <a:latin typeface="Salesforce Sans"/>
                <a:sym typeface="Salesforce Sans"/>
              </a:rPr>
              <a:t>新闻文本的情感分析</a:t>
            </a:r>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程序的不足之处</a:t>
            </a:r>
            <a:endParaRPr lang="zh-CN" altLang="en-US" dirty="0"/>
          </a:p>
        </p:txBody>
      </p:sp>
      <p:sp>
        <p:nvSpPr>
          <p:cNvPr id="3" name="内容占位符 2"/>
          <p:cNvSpPr>
            <a:spLocks noGrp="1"/>
          </p:cNvSpPr>
          <p:nvPr>
            <p:ph idx="1"/>
          </p:nvPr>
        </p:nvSpPr>
        <p:spPr/>
        <p:txBody>
          <a:bodyPr/>
          <a:lstStyle/>
          <a:p>
            <a:r>
              <a:rPr lang="en-US" altLang="zh-CN" dirty="0" smtClean="0"/>
              <a:t>TF-IDF </a:t>
            </a:r>
            <a:r>
              <a:rPr lang="zh-CN" altLang="en-US" dirty="0" smtClean="0"/>
              <a:t>复杂度太高</a:t>
            </a:r>
            <a:endParaRPr lang="en-US" altLang="zh-CN" dirty="0" smtClean="0"/>
          </a:p>
          <a:p>
            <a:pPr lvl="1"/>
            <a:r>
              <a:rPr lang="zh-CN" altLang="en-US" dirty="0" smtClean="0"/>
              <a:t>函数部分的复杂度为</a:t>
            </a:r>
            <a:r>
              <a:rPr lang="en-US" altLang="zh-CN" dirty="0" smtClean="0"/>
              <a:t>O(n2)</a:t>
            </a:r>
            <a:r>
              <a:rPr lang="zh-CN" altLang="en-US" dirty="0" smtClean="0"/>
              <a:t>，整个文本向量化的部分复杂度为</a:t>
            </a:r>
            <a:r>
              <a:rPr lang="en-US" altLang="zh-CN" dirty="0" smtClean="0"/>
              <a:t>O(n3)</a:t>
            </a:r>
          </a:p>
          <a:p>
            <a:pPr lvl="1"/>
            <a:r>
              <a:rPr lang="zh-CN" altLang="en-US" dirty="0"/>
              <a:t>运行</a:t>
            </a:r>
            <a:r>
              <a:rPr lang="zh-CN" altLang="en-US" dirty="0" smtClean="0"/>
              <a:t>的时候需要很长时间，后面为了快速运行出结果，选用了词频权重，</a:t>
            </a:r>
            <a:endParaRPr lang="en-US" altLang="zh-CN" dirty="0" smtClean="0"/>
          </a:p>
          <a:p>
            <a:pPr lvl="1"/>
            <a:r>
              <a:rPr lang="zh-CN" altLang="en-US" dirty="0" smtClean="0"/>
              <a:t>用户可以选择分类方法和特征权重计算方法</a:t>
            </a:r>
            <a:endParaRPr lang="en-US" altLang="zh-CN" dirty="0" smtClean="0"/>
          </a:p>
          <a:p>
            <a:pPr lvl="0">
              <a:buClr>
                <a:srgbClr val="009999"/>
              </a:buClr>
            </a:pPr>
            <a:r>
              <a:rPr lang="zh-CN" altLang="en-US" dirty="0" smtClean="0">
                <a:solidFill>
                  <a:prstClr val="white"/>
                </a:solidFill>
              </a:rPr>
              <a:t>后期的可能改进之处</a:t>
            </a:r>
            <a:endParaRPr lang="en-US" altLang="zh-CN" dirty="0">
              <a:solidFill>
                <a:prstClr val="white"/>
              </a:solidFill>
            </a:endParaRPr>
          </a:p>
          <a:p>
            <a:pPr lvl="1"/>
            <a:r>
              <a:rPr lang="zh-CN" altLang="en-US" dirty="0"/>
              <a:t>利用</a:t>
            </a:r>
            <a:r>
              <a:rPr lang="zh-CN" altLang="en-US" dirty="0" smtClean="0"/>
              <a:t>多线程，来改善程序运行效率</a:t>
            </a:r>
            <a:endParaRPr lang="en-US" altLang="zh-CN" dirty="0" smtClean="0"/>
          </a:p>
          <a:p>
            <a:pPr lvl="1"/>
            <a:r>
              <a:rPr lang="zh-CN" altLang="en-US" dirty="0" smtClean="0"/>
              <a:t>是否可以通过</a:t>
            </a:r>
            <a:r>
              <a:rPr lang="en-US" altLang="zh-CN" dirty="0" err="1" smtClean="0"/>
              <a:t>pyspark</a:t>
            </a:r>
            <a:r>
              <a:rPr lang="zh-CN" altLang="en-US" dirty="0"/>
              <a:t>并行处理</a:t>
            </a:r>
            <a:r>
              <a:rPr lang="zh-CN" altLang="en-US" dirty="0" smtClean="0"/>
              <a:t>来缓解程序算法带来的运行效率问题</a:t>
            </a:r>
            <a:endParaRPr lang="zh-CN" altLang="en-US" dirty="0"/>
          </a:p>
        </p:txBody>
      </p:sp>
    </p:spTree>
    <p:extLst>
      <p:ext uri="{BB962C8B-B14F-4D97-AF65-F5344CB8AC3E}">
        <p14:creationId xmlns:p14="http://schemas.microsoft.com/office/powerpoint/2010/main" val="191201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程序的不足之处</a:t>
            </a:r>
            <a:endParaRPr lang="zh-CN" altLang="en-US" dirty="0"/>
          </a:p>
        </p:txBody>
      </p:sp>
      <p:sp>
        <p:nvSpPr>
          <p:cNvPr id="3" name="内容占位符 2"/>
          <p:cNvSpPr>
            <a:spLocks noGrp="1"/>
          </p:cNvSpPr>
          <p:nvPr>
            <p:ph idx="1"/>
          </p:nvPr>
        </p:nvSpPr>
        <p:spPr/>
        <p:txBody>
          <a:bodyPr/>
          <a:lstStyle/>
          <a:p>
            <a:r>
              <a:rPr lang="zh-CN" altLang="en-US" dirty="0" smtClean="0"/>
              <a:t>选择不同的分类方式，以及不同的特征权重计算方法，都会使得对同一个文本的预测出现相异结果</a:t>
            </a:r>
            <a:endParaRPr lang="en-US" altLang="zh-CN" dirty="0" smtClean="0"/>
          </a:p>
          <a:p>
            <a:endParaRPr lang="en-US" altLang="zh-CN" dirty="0"/>
          </a:p>
          <a:p>
            <a:r>
              <a:rPr lang="zh-CN" altLang="en-US" smtClean="0"/>
              <a:t>后期也许可以增加对各种分类和权重方式组合的准确率的判别与比较。</a:t>
            </a:r>
            <a:endParaRPr lang="zh-CN" altLang="en-US" dirty="0"/>
          </a:p>
        </p:txBody>
      </p:sp>
    </p:spTree>
    <p:extLst>
      <p:ext uri="{BB962C8B-B14F-4D97-AF65-F5344CB8AC3E}">
        <p14:creationId xmlns:p14="http://schemas.microsoft.com/office/powerpoint/2010/main" val="199715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程序的不足之处</a:t>
            </a:r>
            <a:endParaRPr lang="zh-CN" altLang="en-US" dirty="0"/>
          </a:p>
        </p:txBody>
      </p:sp>
      <p:sp>
        <p:nvSpPr>
          <p:cNvPr id="3" name="内容占位符 2"/>
          <p:cNvSpPr>
            <a:spLocks noGrp="1"/>
          </p:cNvSpPr>
          <p:nvPr>
            <p:ph idx="1"/>
          </p:nvPr>
        </p:nvSpPr>
        <p:spPr/>
        <p:txBody>
          <a:bodyPr/>
          <a:lstStyle/>
          <a:p>
            <a:endParaRPr lang="en-US" altLang="zh-CN" smtClean="0"/>
          </a:p>
          <a:p>
            <a:r>
              <a:rPr lang="zh-CN" altLang="en-US" smtClean="0"/>
              <a:t>当处理测试集时，一旦测试文本中出现乱码，程序崩溃，前功尽弃，需要人工将测试文本中的乱码行删掉。</a:t>
            </a:r>
            <a:endParaRPr lang="zh-CN" altLang="en-US"/>
          </a:p>
        </p:txBody>
      </p:sp>
    </p:spTree>
    <p:extLst>
      <p:ext uri="{BB962C8B-B14F-4D97-AF65-F5344CB8AC3E}">
        <p14:creationId xmlns:p14="http://schemas.microsoft.com/office/powerpoint/2010/main" val="225213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文本情感分析流程</a:t>
            </a:r>
            <a:endParaRPr lang="zh-CN" altLang="en-US" dirty="0"/>
          </a:p>
        </p:txBody>
      </p:sp>
      <p:sp>
        <p:nvSpPr>
          <p:cNvPr id="4" name="流程图: 多文档 3"/>
          <p:cNvSpPr/>
          <p:nvPr/>
        </p:nvSpPr>
        <p:spPr>
          <a:xfrm>
            <a:off x="2061964" y="1916832"/>
            <a:ext cx="1224136" cy="72008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训练集</a:t>
            </a:r>
            <a:endParaRPr lang="zh-CN" altLang="en-US" sz="2000" b="1" dirty="0">
              <a:latin typeface="微软雅黑" panose="020B0503020204020204" pitchFamily="34" charset="-122"/>
              <a:ea typeface="微软雅黑" panose="020B0503020204020204" pitchFamily="34" charset="-122"/>
            </a:endParaRPr>
          </a:p>
        </p:txBody>
      </p:sp>
      <p:sp>
        <p:nvSpPr>
          <p:cNvPr id="5" name="流程图: 过程 4"/>
          <p:cNvSpPr/>
          <p:nvPr/>
        </p:nvSpPr>
        <p:spPr>
          <a:xfrm>
            <a:off x="2277988" y="3429000"/>
            <a:ext cx="648072" cy="18722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文本预处理</a:t>
            </a:r>
          </a:p>
        </p:txBody>
      </p:sp>
      <p:sp>
        <p:nvSpPr>
          <p:cNvPr id="7" name="流程图: 过程 6"/>
          <p:cNvSpPr/>
          <p:nvPr/>
        </p:nvSpPr>
        <p:spPr>
          <a:xfrm>
            <a:off x="5144860" y="3429000"/>
            <a:ext cx="648072" cy="18722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特征加权</a:t>
            </a:r>
            <a:endParaRPr lang="zh-CN" altLang="en-US" sz="2000" b="1" dirty="0">
              <a:latin typeface="微软雅黑" panose="020B0503020204020204" pitchFamily="34" charset="-122"/>
              <a:ea typeface="微软雅黑" panose="020B0503020204020204" pitchFamily="34" charset="-122"/>
            </a:endParaRPr>
          </a:p>
        </p:txBody>
      </p:sp>
      <p:sp>
        <p:nvSpPr>
          <p:cNvPr id="8" name="流程图: 过程 7"/>
          <p:cNvSpPr/>
          <p:nvPr/>
        </p:nvSpPr>
        <p:spPr>
          <a:xfrm>
            <a:off x="3711424" y="3429000"/>
            <a:ext cx="648072" cy="18722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特征选择</a:t>
            </a:r>
          </a:p>
        </p:txBody>
      </p:sp>
      <p:sp>
        <p:nvSpPr>
          <p:cNvPr id="9" name="左大括号 8"/>
          <p:cNvSpPr/>
          <p:nvPr/>
        </p:nvSpPr>
        <p:spPr>
          <a:xfrm rot="16200000">
            <a:off x="4513598" y="5009814"/>
            <a:ext cx="425324" cy="129614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流程图: 过程 9"/>
          <p:cNvSpPr/>
          <p:nvPr/>
        </p:nvSpPr>
        <p:spPr>
          <a:xfrm>
            <a:off x="3934172" y="6093296"/>
            <a:ext cx="1656184" cy="50405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文本向量化</a:t>
            </a:r>
          </a:p>
        </p:txBody>
      </p:sp>
      <p:sp>
        <p:nvSpPr>
          <p:cNvPr id="11" name="流程图: 过程 10"/>
          <p:cNvSpPr/>
          <p:nvPr/>
        </p:nvSpPr>
        <p:spPr>
          <a:xfrm>
            <a:off x="6413707" y="3897052"/>
            <a:ext cx="1152128" cy="93610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分类器</a:t>
            </a:r>
            <a:endParaRPr lang="en-US" altLang="zh-CN" sz="2000" b="1" dirty="0" smtClean="0">
              <a:latin typeface="微软雅黑" panose="020B0503020204020204" pitchFamily="34" charset="-122"/>
              <a:ea typeface="微软雅黑" panose="020B0503020204020204" pitchFamily="34" charset="-122"/>
            </a:endParaRPr>
          </a:p>
          <a:p>
            <a:pPr algn="ctr"/>
            <a:r>
              <a:rPr lang="zh-CN" altLang="en-US" sz="2000" b="1" dirty="0">
                <a:latin typeface="微软雅黑" panose="020B0503020204020204" pitchFamily="34" charset="-122"/>
                <a:ea typeface="微软雅黑" panose="020B0503020204020204" pitchFamily="34" charset="-122"/>
              </a:rPr>
              <a:t>训练</a:t>
            </a:r>
          </a:p>
        </p:txBody>
      </p:sp>
      <p:sp>
        <p:nvSpPr>
          <p:cNvPr id="12" name="流程图: 多文档 11"/>
          <p:cNvSpPr/>
          <p:nvPr/>
        </p:nvSpPr>
        <p:spPr>
          <a:xfrm>
            <a:off x="8539197" y="1579348"/>
            <a:ext cx="1224136" cy="72008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测试集</a:t>
            </a:r>
          </a:p>
        </p:txBody>
      </p:sp>
      <p:sp>
        <p:nvSpPr>
          <p:cNvPr id="13" name="流程图: 过程 12"/>
          <p:cNvSpPr/>
          <p:nvPr/>
        </p:nvSpPr>
        <p:spPr>
          <a:xfrm>
            <a:off x="8210235" y="2882216"/>
            <a:ext cx="1728192" cy="43204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文本预处理</a:t>
            </a:r>
          </a:p>
        </p:txBody>
      </p:sp>
      <p:sp>
        <p:nvSpPr>
          <p:cNvPr id="14" name="流程图: 过程 13"/>
          <p:cNvSpPr/>
          <p:nvPr/>
        </p:nvSpPr>
        <p:spPr>
          <a:xfrm>
            <a:off x="8454074" y="3897052"/>
            <a:ext cx="1224136" cy="93610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分类模型</a:t>
            </a:r>
          </a:p>
        </p:txBody>
      </p:sp>
      <p:sp>
        <p:nvSpPr>
          <p:cNvPr id="15" name="矩形 14"/>
          <p:cNvSpPr/>
          <p:nvPr/>
        </p:nvSpPr>
        <p:spPr>
          <a:xfrm>
            <a:off x="8202046" y="5819257"/>
            <a:ext cx="1728192" cy="47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分类结果</a:t>
            </a:r>
          </a:p>
        </p:txBody>
      </p:sp>
      <p:cxnSp>
        <p:nvCxnSpPr>
          <p:cNvPr id="17" name="直接箭头连接符 16"/>
          <p:cNvCxnSpPr>
            <a:stCxn id="4" idx="2"/>
            <a:endCxn id="5" idx="0"/>
          </p:cNvCxnSpPr>
          <p:nvPr/>
        </p:nvCxnSpPr>
        <p:spPr>
          <a:xfrm>
            <a:off x="2588909" y="2609642"/>
            <a:ext cx="13115" cy="8193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8" idx="1"/>
          </p:cNvCxnSpPr>
          <p:nvPr/>
        </p:nvCxnSpPr>
        <p:spPr>
          <a:xfrm>
            <a:off x="2926060" y="4365104"/>
            <a:ext cx="785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7" idx="1"/>
          </p:cNvCxnSpPr>
          <p:nvPr/>
        </p:nvCxnSpPr>
        <p:spPr>
          <a:xfrm>
            <a:off x="4359496" y="4365104"/>
            <a:ext cx="78536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3"/>
            <a:endCxn id="11" idx="1"/>
          </p:cNvCxnSpPr>
          <p:nvPr/>
        </p:nvCxnSpPr>
        <p:spPr>
          <a:xfrm>
            <a:off x="5792932" y="4365104"/>
            <a:ext cx="62077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2" idx="2"/>
            <a:endCxn id="13" idx="0"/>
          </p:cNvCxnSpPr>
          <p:nvPr/>
        </p:nvCxnSpPr>
        <p:spPr>
          <a:xfrm>
            <a:off x="9066142" y="2272158"/>
            <a:ext cx="8189" cy="610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flipH="1">
            <a:off x="9066142" y="3314264"/>
            <a:ext cx="8189" cy="5827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1" idx="3"/>
            <a:endCxn id="14" idx="1"/>
          </p:cNvCxnSpPr>
          <p:nvPr/>
        </p:nvCxnSpPr>
        <p:spPr>
          <a:xfrm>
            <a:off x="7565835" y="4365104"/>
            <a:ext cx="88823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4" idx="2"/>
            <a:endCxn id="15" idx="0"/>
          </p:cNvCxnSpPr>
          <p:nvPr/>
        </p:nvCxnSpPr>
        <p:spPr>
          <a:xfrm>
            <a:off x="9066142" y="4833156"/>
            <a:ext cx="0" cy="9861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80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文本预处理</a:t>
            </a:r>
            <a:endParaRPr lang="zh-CN" altLang="en-US" dirty="0"/>
          </a:p>
        </p:txBody>
      </p:sp>
      <p:sp>
        <p:nvSpPr>
          <p:cNvPr id="3" name="内容占位符 2"/>
          <p:cNvSpPr>
            <a:spLocks noGrp="1"/>
          </p:cNvSpPr>
          <p:nvPr>
            <p:ph idx="1"/>
          </p:nvPr>
        </p:nvSpPr>
        <p:spPr/>
        <p:txBody>
          <a:bodyPr/>
          <a:lstStyle/>
          <a:p>
            <a:r>
              <a:rPr lang="zh-CN" altLang="en-US" dirty="0" smtClean="0"/>
              <a:t>文本规范编码处理</a:t>
            </a:r>
            <a:endParaRPr lang="en-US" altLang="zh-CN" dirty="0"/>
          </a:p>
          <a:p>
            <a:pPr lvl="1"/>
            <a:r>
              <a:rPr lang="zh-CN" altLang="en-US" dirty="0" smtClean="0"/>
              <a:t>将训练集样本的</a:t>
            </a:r>
            <a:r>
              <a:rPr lang="en-US" altLang="zh-CN" dirty="0" smtClean="0"/>
              <a:t>GB2312</a:t>
            </a:r>
            <a:r>
              <a:rPr lang="zh-CN" altLang="en-US" dirty="0" smtClean="0"/>
              <a:t>格式全部转换为</a:t>
            </a:r>
            <a:r>
              <a:rPr lang="en-US" altLang="zh-CN" dirty="0" smtClean="0"/>
              <a:t>UTF-8</a:t>
            </a:r>
            <a:r>
              <a:rPr lang="zh-CN" altLang="en-US" dirty="0" smtClean="0"/>
              <a:t>格式</a:t>
            </a:r>
            <a:endParaRPr lang="en-US" altLang="zh-CN" dirty="0" smtClean="0"/>
          </a:p>
          <a:p>
            <a:pPr lvl="1"/>
            <a:r>
              <a:rPr lang="zh-CN" altLang="en-US" dirty="0" smtClean="0"/>
              <a:t>将测试集（</a:t>
            </a:r>
            <a:r>
              <a:rPr lang="en-US" altLang="zh-CN" dirty="0" smtClean="0"/>
              <a:t>txt</a:t>
            </a:r>
            <a:r>
              <a:rPr lang="zh-CN" altLang="en-US" dirty="0" smtClean="0"/>
              <a:t>文本）转换为</a:t>
            </a:r>
            <a:r>
              <a:rPr lang="en-US" altLang="zh-CN" dirty="0" smtClean="0"/>
              <a:t>excel</a:t>
            </a:r>
            <a:r>
              <a:rPr lang="zh-CN" altLang="en-US" dirty="0" smtClean="0"/>
              <a:t>读入</a:t>
            </a:r>
            <a:endParaRPr lang="en-US" altLang="zh-CN" dirty="0" smtClean="0"/>
          </a:p>
          <a:p>
            <a:pPr marL="377886" lvl="1" indent="0">
              <a:buNone/>
            </a:pPr>
            <a:endParaRPr lang="en-US" altLang="zh-CN" dirty="0" smtClean="0"/>
          </a:p>
          <a:p>
            <a:r>
              <a:rPr lang="zh-CN" altLang="en-US" dirty="0"/>
              <a:t>中文</a:t>
            </a:r>
            <a:r>
              <a:rPr lang="zh-CN" altLang="en-US" dirty="0" smtClean="0"/>
              <a:t>分词处理</a:t>
            </a:r>
            <a:endParaRPr lang="en-US" altLang="zh-CN" dirty="0" smtClean="0"/>
          </a:p>
          <a:p>
            <a:pPr lvl="1"/>
            <a:r>
              <a:rPr lang="zh-CN" altLang="en-US" dirty="0" smtClean="0"/>
              <a:t>选择和</a:t>
            </a:r>
            <a:r>
              <a:rPr lang="en-US" altLang="zh-CN" dirty="0" smtClean="0"/>
              <a:t>Python</a:t>
            </a:r>
            <a:r>
              <a:rPr lang="zh-CN" altLang="en-US" dirty="0" smtClean="0"/>
              <a:t>很搭的</a:t>
            </a:r>
            <a:r>
              <a:rPr lang="en-US" altLang="zh-CN" dirty="0" err="1" smtClean="0"/>
              <a:t>jieba</a:t>
            </a:r>
            <a:r>
              <a:rPr lang="zh-CN" altLang="en-US" dirty="0" smtClean="0"/>
              <a:t>分词</a:t>
            </a:r>
            <a:endParaRPr lang="en-US" altLang="zh-CN" dirty="0" smtClean="0"/>
          </a:p>
          <a:p>
            <a:pPr marL="377886" lvl="1" indent="0">
              <a:buNone/>
            </a:pPr>
            <a:endParaRPr lang="en-US" altLang="zh-CN" dirty="0" smtClean="0"/>
          </a:p>
          <a:p>
            <a:r>
              <a:rPr lang="zh-CN" altLang="en-US" dirty="0" smtClean="0"/>
              <a:t>去除停用词</a:t>
            </a:r>
            <a:endParaRPr lang="en-US" altLang="zh-CN" dirty="0" smtClean="0"/>
          </a:p>
          <a:p>
            <a:endParaRPr lang="zh-CN" altLang="en-US" dirty="0"/>
          </a:p>
        </p:txBody>
      </p:sp>
    </p:spTree>
    <p:extLst>
      <p:ext uri="{BB962C8B-B14F-4D97-AF65-F5344CB8AC3E}">
        <p14:creationId xmlns:p14="http://schemas.microsoft.com/office/powerpoint/2010/main" val="159130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a:t>
            </a:r>
            <a:r>
              <a:rPr lang="zh-CN" altLang="en-US" dirty="0" smtClean="0"/>
              <a:t>向量化（原理）</a:t>
            </a:r>
            <a:endParaRPr lang="zh-CN" altLang="en-US" dirty="0"/>
          </a:p>
        </p:txBody>
      </p:sp>
      <p:sp>
        <p:nvSpPr>
          <p:cNvPr id="3" name="内容占位符 2"/>
          <p:cNvSpPr>
            <a:spLocks noGrp="1"/>
          </p:cNvSpPr>
          <p:nvPr>
            <p:ph idx="1"/>
          </p:nvPr>
        </p:nvSpPr>
        <p:spPr/>
        <p:txBody>
          <a:bodyPr/>
          <a:lstStyle/>
          <a:p>
            <a:r>
              <a:rPr lang="zh-CN" altLang="en-US" dirty="0" smtClean="0"/>
              <a:t>文本的表示模型：向量空间模型（</a:t>
            </a:r>
            <a:r>
              <a:rPr lang="en-US" altLang="zh-CN" dirty="0" smtClean="0"/>
              <a:t>VSM</a:t>
            </a:r>
            <a:r>
              <a:rPr lang="zh-CN" altLang="en-US" dirty="0" smtClean="0"/>
              <a:t>）</a:t>
            </a:r>
            <a:endParaRPr lang="en-US" altLang="zh-CN" dirty="0" smtClean="0"/>
          </a:p>
          <a:p>
            <a:pPr lvl="1"/>
            <a:r>
              <a:rPr lang="zh-CN" altLang="en-US" dirty="0" smtClean="0"/>
              <a:t>给定文本</a:t>
            </a:r>
            <a:r>
              <a:rPr lang="en-US" altLang="zh-CN" dirty="0" smtClean="0"/>
              <a:t>D=</a:t>
            </a:r>
            <a:r>
              <a:rPr lang="en-US" altLang="zh-CN" dirty="0"/>
              <a:t>D{t</a:t>
            </a:r>
            <a:r>
              <a:rPr lang="en-US" altLang="zh-CN" baseline="-25000" dirty="0"/>
              <a:t>1</a:t>
            </a:r>
            <a:r>
              <a:rPr lang="zh-CN" altLang="en-US" dirty="0"/>
              <a:t>，</a:t>
            </a:r>
            <a:r>
              <a:rPr lang="en-US" altLang="zh-CN" dirty="0"/>
              <a:t>w</a:t>
            </a:r>
            <a:r>
              <a:rPr lang="en-US" altLang="zh-CN" baseline="-25000" dirty="0"/>
              <a:t>1</a:t>
            </a:r>
            <a:r>
              <a:rPr lang="en-US" altLang="zh-CN" dirty="0"/>
              <a:t>;t</a:t>
            </a:r>
            <a:r>
              <a:rPr lang="en-US" altLang="zh-CN" baseline="-25000" dirty="0"/>
              <a:t>2</a:t>
            </a:r>
            <a:r>
              <a:rPr lang="zh-CN" altLang="en-US" dirty="0"/>
              <a:t>，</a:t>
            </a:r>
            <a:r>
              <a:rPr lang="en-US" altLang="zh-CN" dirty="0"/>
              <a:t>w</a:t>
            </a:r>
            <a:r>
              <a:rPr lang="en-US" altLang="zh-CN" baseline="-25000" dirty="0"/>
              <a:t>2</a:t>
            </a:r>
            <a:r>
              <a:rPr lang="en-US" altLang="zh-CN" dirty="0"/>
              <a:t>;…</a:t>
            </a:r>
            <a:r>
              <a:rPr lang="en-US" altLang="zh-CN" dirty="0" err="1"/>
              <a:t>t</a:t>
            </a:r>
            <a:r>
              <a:rPr lang="en-US" altLang="zh-CN" baseline="-25000" dirty="0" err="1"/>
              <a:t>n</a:t>
            </a:r>
            <a:r>
              <a:rPr lang="zh-CN" altLang="en-US" dirty="0"/>
              <a:t>，</a:t>
            </a:r>
            <a:r>
              <a:rPr lang="en-US" altLang="zh-CN" dirty="0" err="1"/>
              <a:t>w</a:t>
            </a:r>
            <a:r>
              <a:rPr lang="en-US" altLang="zh-CN" baseline="-25000" dirty="0" err="1"/>
              <a:t>n</a:t>
            </a:r>
            <a:r>
              <a:rPr lang="en-US" altLang="zh-CN" dirty="0" smtClean="0"/>
              <a:t>}</a:t>
            </a:r>
          </a:p>
          <a:p>
            <a:pPr lvl="1"/>
            <a:r>
              <a:rPr lang="en-US" altLang="zh-CN" dirty="0" err="1" smtClean="0"/>
              <a:t>t</a:t>
            </a:r>
            <a:r>
              <a:rPr lang="en-US" altLang="zh-CN" baseline="-25000" dirty="0" err="1" smtClean="0"/>
              <a:t>i</a:t>
            </a:r>
            <a:r>
              <a:rPr lang="zh-CN" altLang="en-US" dirty="0"/>
              <a:t>表示第</a:t>
            </a:r>
            <a:r>
              <a:rPr lang="en-US" altLang="zh-CN" dirty="0" err="1"/>
              <a:t>i</a:t>
            </a:r>
            <a:r>
              <a:rPr lang="zh-CN" altLang="en-US" dirty="0"/>
              <a:t>个特征项</a:t>
            </a:r>
            <a:r>
              <a:rPr lang="en-US" altLang="zh-CN" dirty="0" smtClean="0"/>
              <a:t>(</a:t>
            </a:r>
            <a:r>
              <a:rPr lang="zh-CN" altLang="en-US" dirty="0" smtClean="0"/>
              <a:t>字</a:t>
            </a:r>
            <a:r>
              <a:rPr lang="zh-CN" altLang="en-US" dirty="0"/>
              <a:t>、词、</a:t>
            </a:r>
            <a:r>
              <a:rPr lang="zh-CN" altLang="en-US" dirty="0" smtClean="0"/>
              <a:t>短语</a:t>
            </a:r>
            <a:r>
              <a:rPr lang="zh-CN" altLang="en-US" dirty="0"/>
              <a:t>等</a:t>
            </a:r>
            <a:r>
              <a:rPr lang="en-US" altLang="zh-CN" dirty="0" smtClean="0"/>
              <a:t>),</a:t>
            </a:r>
          </a:p>
          <a:p>
            <a:pPr lvl="1"/>
            <a:r>
              <a:rPr lang="en-US" altLang="zh-CN" dirty="0" err="1" smtClean="0"/>
              <a:t>w</a:t>
            </a:r>
            <a:r>
              <a:rPr lang="en-US" altLang="zh-CN" baseline="-25000" dirty="0" err="1" smtClean="0"/>
              <a:t>i</a:t>
            </a:r>
            <a:r>
              <a:rPr lang="zh-CN" altLang="en-US" dirty="0"/>
              <a:t>表示特征项</a:t>
            </a:r>
            <a:r>
              <a:rPr lang="en-US" altLang="zh-CN" dirty="0" err="1"/>
              <a:t>t</a:t>
            </a:r>
            <a:r>
              <a:rPr lang="en-US" altLang="zh-CN" baseline="-25000" dirty="0" err="1"/>
              <a:t>i</a:t>
            </a:r>
            <a:r>
              <a:rPr lang="zh-CN" altLang="en-US" dirty="0"/>
              <a:t>所拥有的权值，</a:t>
            </a:r>
            <a:r>
              <a:rPr lang="en-US" altLang="zh-CN" dirty="0"/>
              <a:t>n</a:t>
            </a:r>
            <a:r>
              <a:rPr lang="zh-CN" altLang="en-US" dirty="0"/>
              <a:t>为特征项的总数</a:t>
            </a:r>
            <a:r>
              <a:rPr lang="zh-CN" altLang="en-US" dirty="0" smtClean="0"/>
              <a:t>。</a:t>
            </a:r>
            <a:endParaRPr lang="en-US" altLang="zh-CN" dirty="0" smtClean="0"/>
          </a:p>
          <a:p>
            <a:pPr lvl="1"/>
            <a:r>
              <a:rPr lang="zh-CN" altLang="en-US" dirty="0" smtClean="0"/>
              <a:t>每</a:t>
            </a:r>
            <a:r>
              <a:rPr lang="zh-CN" altLang="en-US" dirty="0"/>
              <a:t>一个文本可以表示为一个向量</a:t>
            </a:r>
            <a:r>
              <a:rPr lang="en-US" altLang="zh-CN" dirty="0"/>
              <a:t>(w</a:t>
            </a:r>
            <a:r>
              <a:rPr lang="en-US" altLang="zh-CN" baseline="-25000" dirty="0"/>
              <a:t>1</a:t>
            </a:r>
            <a:r>
              <a:rPr lang="en-US" altLang="zh-CN" dirty="0"/>
              <a:t>,w</a:t>
            </a:r>
            <a:r>
              <a:rPr lang="en-US" altLang="zh-CN" baseline="-25000" dirty="0"/>
              <a:t>2</a:t>
            </a:r>
            <a:r>
              <a:rPr lang="en-US" altLang="zh-CN" dirty="0"/>
              <a:t>…</a:t>
            </a:r>
            <a:r>
              <a:rPr lang="en-US" altLang="zh-CN" dirty="0" err="1"/>
              <a:t>w</a:t>
            </a:r>
            <a:r>
              <a:rPr lang="en-US" altLang="zh-CN" baseline="-25000" dirty="0" err="1"/>
              <a:t>n</a:t>
            </a:r>
            <a:r>
              <a:rPr lang="en-US" altLang="zh-CN" dirty="0"/>
              <a:t>)</a:t>
            </a:r>
            <a:endParaRPr lang="en-US" altLang="zh-CN" dirty="0" smtClean="0"/>
          </a:p>
          <a:p>
            <a:endParaRPr lang="en-US" altLang="zh-CN" dirty="0"/>
          </a:p>
          <a:p>
            <a:r>
              <a:rPr lang="zh-CN" altLang="en-US" dirty="0" smtClean="0"/>
              <a:t>特征</a:t>
            </a:r>
            <a:r>
              <a:rPr lang="zh-CN" altLang="en-US" dirty="0"/>
              <a:t>加权</a:t>
            </a:r>
            <a:endParaRPr lang="en-US" altLang="zh-CN" dirty="0" smtClean="0"/>
          </a:p>
          <a:p>
            <a:pPr lvl="1"/>
            <a:r>
              <a:rPr lang="en-US" altLang="zh-CN" dirty="0" err="1"/>
              <a:t>w</a:t>
            </a:r>
            <a:r>
              <a:rPr lang="en-US" altLang="zh-CN" baseline="-25000" dirty="0" err="1"/>
              <a:t>i</a:t>
            </a:r>
            <a:r>
              <a:rPr lang="zh-CN" altLang="en-US" dirty="0"/>
              <a:t>的计算可以使用布尔权重法，词频权重和</a:t>
            </a:r>
            <a:r>
              <a:rPr lang="en-US" altLang="zh-CN" dirty="0"/>
              <a:t>TFIDF</a:t>
            </a:r>
            <a:r>
              <a:rPr lang="zh-CN" altLang="en-US" dirty="0"/>
              <a:t>权重。</a:t>
            </a:r>
            <a:endParaRPr lang="en-US" altLang="zh-CN" dirty="0" smtClean="0"/>
          </a:p>
          <a:p>
            <a:endParaRPr lang="zh-CN" altLang="en-US" dirty="0"/>
          </a:p>
        </p:txBody>
      </p:sp>
    </p:spTree>
    <p:extLst>
      <p:ext uri="{BB962C8B-B14F-4D97-AF65-F5344CB8AC3E}">
        <p14:creationId xmlns:p14="http://schemas.microsoft.com/office/powerpoint/2010/main" val="71668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文本向量化（实现）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TF-IDF = </a:t>
                </a:r>
                <a:r>
                  <a:rPr lang="en-US" altLang="zh-CN" dirty="0" err="1" smtClean="0"/>
                  <a:t>tf</a:t>
                </a:r>
                <a:r>
                  <a:rPr lang="en-US" altLang="zh-CN" dirty="0" smtClean="0"/>
                  <a:t> * </a:t>
                </a:r>
                <a:r>
                  <a:rPr lang="en-US" altLang="zh-CN" dirty="0" err="1" smtClean="0"/>
                  <a:t>idf</a:t>
                </a:r>
                <a:endParaRPr lang="en-US" altLang="zh-CN" dirty="0" smtClean="0"/>
              </a:p>
              <a:p>
                <a:pPr lvl="1"/>
                <a:r>
                  <a:rPr lang="en-US" altLang="zh-CN" dirty="0" err="1" smtClean="0"/>
                  <a:t>tf</a:t>
                </a:r>
                <a:r>
                  <a:rPr lang="en-US" altLang="zh-CN" baseline="-25000" dirty="0" err="1" smtClean="0"/>
                  <a:t>ij</a:t>
                </a:r>
                <a:r>
                  <a:rPr lang="en-US" altLang="zh-CN" baseline="-25000" dirty="0" smtClean="0"/>
                  <a:t> </a:t>
                </a:r>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r>
                          <m:rPr>
                            <m:nor/>
                          </m:rPr>
                          <a:rPr lang="en-US" altLang="zh-CN" dirty="0"/>
                          <m:t>n</m:t>
                        </m:r>
                        <m:r>
                          <m:rPr>
                            <m:nor/>
                          </m:rPr>
                          <a:rPr lang="en-US" altLang="zh-CN" baseline="-25000" dirty="0"/>
                          <m:t>i</m:t>
                        </m:r>
                        <m:r>
                          <m:rPr>
                            <m:nor/>
                          </m:rPr>
                          <a:rPr lang="en-US" altLang="zh-CN" baseline="-25000" dirty="0"/>
                          <m:t>,</m:t>
                        </m:r>
                        <m:r>
                          <m:rPr>
                            <m:nor/>
                          </m:rPr>
                          <a:rPr lang="en-US" altLang="zh-CN" baseline="-25000" dirty="0"/>
                          <m:t>j</m:t>
                        </m:r>
                      </m:num>
                      <m:den>
                        <m:nary>
                          <m:naryPr>
                            <m:chr m:val="∑"/>
                            <m:limLoc m:val="subSup"/>
                            <m:supHide m:val="on"/>
                            <m:ctrlPr>
                              <a:rPr lang="en-US" altLang="zh-CN" i="1" smtClean="0">
                                <a:latin typeface="Cambria Math" panose="02040503050406030204" pitchFamily="18" charset="0"/>
                              </a:rPr>
                            </m:ctrlPr>
                          </m:naryPr>
                          <m:sub>
                            <m:r>
                              <m:rPr>
                                <m:brk m:alnAt="9"/>
                              </m:rPr>
                              <a:rPr lang="en-US" altLang="zh-CN" b="0" i="1" smtClean="0">
                                <a:latin typeface="Cambria Math" panose="02040503050406030204" pitchFamily="18" charset="0"/>
                              </a:rPr>
                              <m:t>𝑘</m:t>
                            </m:r>
                          </m:sub>
                          <m:sup/>
                          <m:e>
                            <m:r>
                              <m:rPr>
                                <m:nor/>
                              </m:rPr>
                              <a:rPr lang="en-US" altLang="zh-CN" dirty="0"/>
                              <m:t>n</m:t>
                            </m:r>
                            <m:r>
                              <m:rPr>
                                <m:nor/>
                              </m:rPr>
                              <a:rPr lang="en-US" altLang="zh-CN" baseline="-25000" dirty="0"/>
                              <m:t>i</m:t>
                            </m:r>
                            <m:r>
                              <m:rPr>
                                <m:nor/>
                              </m:rPr>
                              <a:rPr lang="en-US" altLang="zh-CN" baseline="-25000" dirty="0"/>
                              <m:t>,</m:t>
                            </m:r>
                            <m:r>
                              <m:rPr>
                                <m:nor/>
                              </m:rPr>
                              <a:rPr lang="en-US" altLang="zh-CN" baseline="-25000" dirty="0"/>
                              <m:t>j</m:t>
                            </m:r>
                          </m:e>
                        </m:nary>
                      </m:den>
                    </m:f>
                  </m:oMath>
                </a14:m>
                <a:r>
                  <a:rPr lang="en-US" altLang="zh-CN" dirty="0" smtClean="0"/>
                  <a:t>                idf</a:t>
                </a:r>
                <a14:m>
                  <m:oMath xmlns:m="http://schemas.openxmlformats.org/officeDocument/2006/math">
                    <m:r>
                      <m:rPr>
                        <m:nor/>
                      </m:rPr>
                      <a:rPr lang="en-US" altLang="zh-CN" baseline="-25000" dirty="0"/>
                      <m:t>i</m:t>
                    </m:r>
                  </m:oMath>
                </a14:m>
                <a:r>
                  <a:rPr lang="en-US" altLang="zh-CN" dirty="0" smtClean="0"/>
                  <a:t> = </a:t>
                </a:r>
                <a14:m>
                  <m:oMath xmlns:m="http://schemas.openxmlformats.org/officeDocument/2006/math">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m:rPr>
                            <m:nor/>
                          </m:rPr>
                          <a:rPr lang="en-US" altLang="zh-CN">
                            <a:latin typeface="Cambria Math" panose="02040503050406030204" pitchFamily="18" charset="0"/>
                          </a:rPr>
                          <m:t>t</m:t>
                        </m:r>
                        <m:r>
                          <m:rPr>
                            <m:nor/>
                          </m:rPr>
                          <a:rPr lang="en-US" altLang="zh-CN" baseline="-25000" dirty="0"/>
                          <m:t>j</m:t>
                        </m:r>
                        <m:r>
                          <a:rPr lang="en-US" altLang="zh-CN" b="0" i="1" smtClean="0">
                            <a:latin typeface="Cambria Math" panose="02040503050406030204" pitchFamily="18" charset="0"/>
                            <a:ea typeface="Cambria Math" panose="02040503050406030204" pitchFamily="18" charset="0"/>
                          </a:rPr>
                          <m:t>∈</m:t>
                        </m:r>
                        <m:r>
                          <m:rPr>
                            <m:nor/>
                          </m:rPr>
                          <a:rPr lang="en-US" altLang="zh-CN" b="0" i="0" smtClean="0">
                            <a:latin typeface="Cambria Math" panose="02040503050406030204" pitchFamily="18" charset="0"/>
                            <a:ea typeface="Cambria Math" panose="02040503050406030204" pitchFamily="18" charset="0"/>
                          </a:rPr>
                          <m:t>d</m:t>
                        </m:r>
                        <m:r>
                          <m:rPr>
                            <m:nor/>
                          </m:rPr>
                          <a:rPr lang="en-US" altLang="zh-CN" baseline="-25000" dirty="0"/>
                          <m:t>j</m:t>
                        </m:r>
                        <m:r>
                          <a:rPr lang="en-US" altLang="zh-CN" i="1">
                            <a:latin typeface="Cambria Math" panose="02040503050406030204" pitchFamily="18" charset="0"/>
                          </a:rPr>
                          <m:t>}|</m:t>
                        </m:r>
                      </m:den>
                    </m:f>
                  </m:oMath>
                </a14:m>
                <a:endParaRPr lang="en-US" altLang="zh-CN" dirty="0" smtClean="0"/>
              </a:p>
              <a:p>
                <a:pPr lvl="1"/>
                <a:r>
                  <a:rPr lang="en-US" altLang="zh-CN" dirty="0"/>
                  <a:t/>
                </a:r>
                <a:br>
                  <a:rPr lang="en-US" altLang="zh-CN" dirty="0"/>
                </a:b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65" t="-2049"/>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64" y="2996952"/>
            <a:ext cx="6440489" cy="3672408"/>
          </a:xfrm>
          <a:prstGeom prst="rect">
            <a:avLst/>
          </a:prstGeom>
        </p:spPr>
      </p:pic>
    </p:spTree>
    <p:extLst>
      <p:ext uri="{BB962C8B-B14F-4D97-AF65-F5344CB8AC3E}">
        <p14:creationId xmlns:p14="http://schemas.microsoft.com/office/powerpoint/2010/main" val="37504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特征选择</a:t>
            </a:r>
            <a:endParaRPr lang="zh-CN" altLang="en-US" dirty="0"/>
          </a:p>
        </p:txBody>
      </p:sp>
      <p:sp>
        <p:nvSpPr>
          <p:cNvPr id="3" name="内容占位符 2"/>
          <p:cNvSpPr>
            <a:spLocks noGrp="1"/>
          </p:cNvSpPr>
          <p:nvPr>
            <p:ph idx="1"/>
          </p:nvPr>
        </p:nvSpPr>
        <p:spPr/>
        <p:txBody>
          <a:bodyPr/>
          <a:lstStyle/>
          <a:p>
            <a:r>
              <a:rPr lang="zh-CN" altLang="en-US" dirty="0"/>
              <a:t>从原始的高维特征集合中选择一小部分特征作为分类器的分类</a:t>
            </a:r>
            <a:r>
              <a:rPr lang="zh-CN" altLang="en-US" dirty="0" smtClean="0"/>
              <a:t>特征，降维，使得效率更快、准确度更高</a:t>
            </a:r>
            <a:endParaRPr lang="en-US" altLang="zh-CN" dirty="0"/>
          </a:p>
          <a:p>
            <a:r>
              <a:rPr lang="zh-CN" altLang="en-US" dirty="0"/>
              <a:t>常用的特征选择方法有文档频率</a:t>
            </a:r>
            <a:r>
              <a:rPr lang="en-US" altLang="zh-CN" dirty="0"/>
              <a:t>(DF)</a:t>
            </a:r>
            <a:r>
              <a:rPr lang="zh-CN" altLang="en-US" dirty="0"/>
              <a:t>、信息增益</a:t>
            </a:r>
            <a:r>
              <a:rPr lang="en-US" altLang="zh-CN" dirty="0"/>
              <a:t>(IG)</a:t>
            </a:r>
            <a:r>
              <a:rPr lang="zh-CN" altLang="en-US" dirty="0"/>
              <a:t>、统计量</a:t>
            </a:r>
            <a:r>
              <a:rPr lang="en-US" altLang="zh-CN" dirty="0"/>
              <a:t>(CHI)</a:t>
            </a:r>
            <a:r>
              <a:rPr lang="zh-CN" altLang="en-US" dirty="0"/>
              <a:t>、期望交叉熵</a:t>
            </a:r>
            <a:r>
              <a:rPr lang="en-US" altLang="zh-CN" dirty="0"/>
              <a:t>(ECE)</a:t>
            </a:r>
            <a:r>
              <a:rPr lang="zh-CN" altLang="en-US" dirty="0"/>
              <a:t>和互信息</a:t>
            </a:r>
            <a:r>
              <a:rPr lang="en-US" altLang="zh-CN" dirty="0"/>
              <a:t>(MI)</a:t>
            </a:r>
            <a:r>
              <a:rPr lang="zh-CN" altLang="en-US" dirty="0" smtClean="0"/>
              <a:t>等</a:t>
            </a:r>
            <a:endParaRPr lang="en-US" altLang="zh-CN" dirty="0" smtClean="0"/>
          </a:p>
          <a:p>
            <a:endParaRPr lang="en-US" altLang="zh-CN" dirty="0"/>
          </a:p>
          <a:p>
            <a:r>
              <a:rPr lang="zh-CN" altLang="en-US" dirty="0" smtClean="0"/>
              <a:t>程序中，直接使用</a:t>
            </a:r>
            <a:r>
              <a:rPr lang="en-US" altLang="zh-CN" dirty="0" smtClean="0"/>
              <a:t>TF-IDF</a:t>
            </a:r>
            <a:endParaRPr lang="zh-CN" altLang="en-US" dirty="0"/>
          </a:p>
        </p:txBody>
      </p:sp>
    </p:spTree>
    <p:extLst>
      <p:ext uri="{BB962C8B-B14F-4D97-AF65-F5344CB8AC3E}">
        <p14:creationId xmlns:p14="http://schemas.microsoft.com/office/powerpoint/2010/main" val="60100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分类器</a:t>
            </a:r>
            <a:endParaRPr lang="zh-CN" altLang="en-US" dirty="0"/>
          </a:p>
        </p:txBody>
      </p:sp>
      <p:sp>
        <p:nvSpPr>
          <p:cNvPr id="3" name="内容占位符 2"/>
          <p:cNvSpPr>
            <a:spLocks noGrp="1"/>
          </p:cNvSpPr>
          <p:nvPr>
            <p:ph idx="1"/>
          </p:nvPr>
        </p:nvSpPr>
        <p:spPr/>
        <p:txBody>
          <a:bodyPr/>
          <a:lstStyle/>
          <a:p>
            <a:r>
              <a:rPr lang="zh-CN" altLang="en-US" dirty="0" smtClean="0"/>
              <a:t>使用了开源机器学习库：</a:t>
            </a:r>
            <a:r>
              <a:rPr lang="en-US" altLang="zh-CN" dirty="0" err="1" smtClean="0"/>
              <a:t>sklearn</a:t>
            </a:r>
            <a:r>
              <a:rPr lang="zh-CN" altLang="en-US" dirty="0" smtClean="0"/>
              <a:t>，支持</a:t>
            </a:r>
            <a:r>
              <a:rPr lang="en-US" altLang="zh-CN" dirty="0" smtClean="0"/>
              <a:t>5</a:t>
            </a:r>
            <a:r>
              <a:rPr lang="zh-CN" altLang="en-US" dirty="0" smtClean="0"/>
              <a:t>种分类方法</a:t>
            </a:r>
            <a:endParaRPr lang="en-US" altLang="zh-CN" dirty="0" smtClean="0"/>
          </a:p>
          <a:p>
            <a:pPr lvl="1"/>
            <a:r>
              <a:rPr lang="en-US" altLang="zh-CN" dirty="0" smtClean="0"/>
              <a:t>K-</a:t>
            </a:r>
            <a:r>
              <a:rPr lang="zh-CN" altLang="en-US" dirty="0" smtClean="0"/>
              <a:t>近邻（</a:t>
            </a:r>
            <a:r>
              <a:rPr lang="en-US" altLang="zh-CN" dirty="0" smtClean="0"/>
              <a:t>KNN</a:t>
            </a:r>
            <a:r>
              <a:rPr lang="zh-CN" altLang="en-US" dirty="0" smtClean="0"/>
              <a:t>）</a:t>
            </a:r>
            <a:endParaRPr lang="en-US" altLang="zh-CN" dirty="0" smtClean="0"/>
          </a:p>
          <a:p>
            <a:pPr lvl="1"/>
            <a:r>
              <a:rPr lang="zh-CN" altLang="en-US" dirty="0"/>
              <a:t>逻辑</a:t>
            </a:r>
            <a:r>
              <a:rPr lang="zh-CN" altLang="en-US" dirty="0" smtClean="0"/>
              <a:t>回归</a:t>
            </a:r>
            <a:endParaRPr lang="en-US" altLang="zh-CN" dirty="0" smtClean="0"/>
          </a:p>
          <a:p>
            <a:pPr lvl="1"/>
            <a:r>
              <a:rPr lang="zh-CN" altLang="en-US" dirty="0" smtClean="0"/>
              <a:t>决策树</a:t>
            </a:r>
            <a:endParaRPr lang="en-US" altLang="zh-CN" dirty="0" smtClean="0"/>
          </a:p>
          <a:p>
            <a:pPr lvl="1"/>
            <a:r>
              <a:rPr lang="zh-CN" altLang="en-US" dirty="0"/>
              <a:t>支持向量</a:t>
            </a:r>
            <a:r>
              <a:rPr lang="zh-CN" altLang="en-US" dirty="0" smtClean="0"/>
              <a:t>机（</a:t>
            </a:r>
            <a:r>
              <a:rPr lang="en-US" altLang="zh-CN" dirty="0" smtClean="0"/>
              <a:t>SVM</a:t>
            </a:r>
            <a:r>
              <a:rPr lang="zh-CN" altLang="en-US" dirty="0" smtClean="0"/>
              <a:t>）</a:t>
            </a:r>
            <a:endParaRPr lang="en-US" altLang="zh-CN" dirty="0" smtClean="0"/>
          </a:p>
          <a:p>
            <a:pPr lvl="1"/>
            <a:r>
              <a:rPr lang="zh-CN" altLang="en-US" dirty="0"/>
              <a:t>朴素贝叶</a:t>
            </a:r>
            <a:r>
              <a:rPr lang="zh-CN" altLang="en-US" dirty="0" smtClean="0"/>
              <a:t>斯</a:t>
            </a:r>
            <a:endParaRPr lang="en-US" altLang="zh-CN" dirty="0" smtClean="0"/>
          </a:p>
          <a:p>
            <a:pPr lvl="0">
              <a:buClr>
                <a:srgbClr val="009999"/>
              </a:buClr>
            </a:pPr>
            <a:r>
              <a:rPr lang="zh-CN" altLang="en-US" dirty="0">
                <a:solidFill>
                  <a:prstClr val="white"/>
                </a:solidFill>
              </a:rPr>
              <a:t>调用</a:t>
            </a:r>
            <a:r>
              <a:rPr lang="zh-CN" altLang="en-US" dirty="0" smtClean="0">
                <a:solidFill>
                  <a:prstClr val="white"/>
                </a:solidFill>
              </a:rPr>
              <a:t>过程</a:t>
            </a:r>
            <a:endParaRPr lang="en-US" altLang="zh-CN" dirty="0" smtClean="0">
              <a:solidFill>
                <a:prstClr val="white"/>
              </a:solidFill>
            </a:endParaRPr>
          </a:p>
          <a:p>
            <a:pPr lvl="1">
              <a:buClr>
                <a:srgbClr val="009999"/>
              </a:buClr>
            </a:pPr>
            <a:r>
              <a:rPr lang="en-US" altLang="zh-CN" dirty="0" smtClean="0">
                <a:solidFill>
                  <a:prstClr val="white"/>
                </a:solidFill>
              </a:rPr>
              <a:t>Fit</a:t>
            </a:r>
            <a:r>
              <a:rPr lang="zh-CN" altLang="en-US" dirty="0" smtClean="0">
                <a:solidFill>
                  <a:prstClr val="white"/>
                </a:solidFill>
              </a:rPr>
              <a:t>函数：训练数据，从模型中学习</a:t>
            </a:r>
            <a:endParaRPr lang="en-US" altLang="zh-CN" dirty="0" smtClean="0">
              <a:solidFill>
                <a:prstClr val="white"/>
              </a:solidFill>
            </a:endParaRPr>
          </a:p>
          <a:p>
            <a:pPr lvl="1">
              <a:buClr>
                <a:srgbClr val="009999"/>
              </a:buClr>
            </a:pPr>
            <a:r>
              <a:rPr lang="en-US" altLang="zh-CN" dirty="0" smtClean="0">
                <a:solidFill>
                  <a:prstClr val="white"/>
                </a:solidFill>
              </a:rPr>
              <a:t>Predict</a:t>
            </a:r>
            <a:r>
              <a:rPr lang="zh-CN" altLang="en-US" dirty="0" smtClean="0">
                <a:solidFill>
                  <a:prstClr val="white"/>
                </a:solidFill>
              </a:rPr>
              <a:t>函数：预测数据</a:t>
            </a:r>
            <a:endParaRPr lang="en-US" altLang="zh-CN" dirty="0">
              <a:solidFill>
                <a:prstClr val="white"/>
              </a:solidFill>
            </a:endParaRPr>
          </a:p>
          <a:p>
            <a:pPr lvl="1"/>
            <a:endParaRPr lang="en-US" altLang="zh-CN" dirty="0" smtClean="0"/>
          </a:p>
          <a:p>
            <a:pPr marL="377886" lvl="1" indent="0">
              <a:buNone/>
            </a:pPr>
            <a:endParaRPr lang="zh-CN" altLang="en-US" dirty="0"/>
          </a:p>
        </p:txBody>
      </p:sp>
    </p:spTree>
    <p:extLst>
      <p:ext uri="{BB962C8B-B14F-4D97-AF65-F5344CB8AC3E}">
        <p14:creationId xmlns:p14="http://schemas.microsoft.com/office/powerpoint/2010/main" val="1969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2084" y="764704"/>
            <a:ext cx="4614453" cy="5341138"/>
          </a:xfrm>
        </p:spPr>
      </p:pic>
    </p:spTree>
    <p:extLst>
      <p:ext uri="{BB962C8B-B14F-4D97-AF65-F5344CB8AC3E}">
        <p14:creationId xmlns:p14="http://schemas.microsoft.com/office/powerpoint/2010/main" val="57261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分类预测</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应用分类模型，对测试集文本进行分类预测，并根据不同的返回值，将文件保存到对应的文件夹中。</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2323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技术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20_TF02787990" id="{B92BC9B5-738B-4CC2-8CA1-E55E4DE48376}" vid="{E13EDB6E-3155-482C-B196-DB94B90BA714}"/>
    </a:ext>
  </a:extLst>
</a:theme>
</file>

<file path=ppt/theme/theme2.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microsoft.com/office/2006/metadata/properties"/>
    <ds:schemaRef ds:uri="4873beb7-5857-4685-be1f-d57550cc96cc"/>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三条电路线演示文稿（宽屏）</Template>
  <TotalTime>594</TotalTime>
  <Words>496</Words>
  <Application>Microsoft Office PowerPoint</Application>
  <PresentationFormat>自定义</PresentationFormat>
  <Paragraphs>71</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Salesforce Sans</vt:lpstr>
      <vt:lpstr>微软雅黑</vt:lpstr>
      <vt:lpstr>幼圆</vt:lpstr>
      <vt:lpstr>Arial</vt:lpstr>
      <vt:lpstr>Calibri</vt:lpstr>
      <vt:lpstr>Cambria Math</vt:lpstr>
      <vt:lpstr>技术 16x9</vt:lpstr>
      <vt:lpstr>Project 2</vt:lpstr>
      <vt:lpstr>文本情感分析流程</vt:lpstr>
      <vt:lpstr>文本预处理</vt:lpstr>
      <vt:lpstr>文本向量化（原理）</vt:lpstr>
      <vt:lpstr>文本向量化（实现）</vt:lpstr>
      <vt:lpstr>特征选择</vt:lpstr>
      <vt:lpstr>分类器</vt:lpstr>
      <vt:lpstr>分类器</vt:lpstr>
      <vt:lpstr>分类预测</vt:lpstr>
      <vt:lpstr>程序的不足之处</vt:lpstr>
      <vt:lpstr>程序的不足之处</vt:lpstr>
      <vt:lpstr>程序的不足之处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yu wang</dc:creator>
  <cp:lastModifiedBy>yu wang</cp:lastModifiedBy>
  <cp:revision>21</cp:revision>
  <dcterms:created xsi:type="dcterms:W3CDTF">2017-12-19T15:28:23Z</dcterms:created>
  <dcterms:modified xsi:type="dcterms:W3CDTF">2017-12-20T02:20:20Z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