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1" r:id="rId5"/>
    <p:sldId id="257" r:id="rId6"/>
    <p:sldId id="258" r:id="rId7"/>
    <p:sldId id="259" r:id="rId8"/>
    <p:sldId id="260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9" r:id="rId21"/>
    <p:sldId id="274" r:id="rId22"/>
    <p:sldId id="273" r:id="rId23"/>
    <p:sldId id="279" r:id="rId24"/>
    <p:sldId id="302" r:id="rId25"/>
    <p:sldId id="303" r:id="rId26"/>
    <p:sldId id="304" r:id="rId27"/>
    <p:sldId id="291" r:id="rId28"/>
    <p:sldId id="292" r:id="rId29"/>
    <p:sldId id="308" r:id="rId30"/>
    <p:sldId id="293" r:id="rId31"/>
    <p:sldId id="294" r:id="rId32"/>
    <p:sldId id="296" r:id="rId33"/>
    <p:sldId id="283" r:id="rId34"/>
    <p:sldId id="285" r:id="rId35"/>
    <p:sldId id="286" r:id="rId36"/>
    <p:sldId id="287" r:id="rId37"/>
    <p:sldId id="288" r:id="rId38"/>
    <p:sldId id="289" r:id="rId39"/>
    <p:sldId id="310" r:id="rId40"/>
    <p:sldId id="305" r:id="rId41"/>
    <p:sldId id="30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6A654A6-4478-4517-B2A5-B0A2114F0821}">
          <p14:sldIdLst>
            <p14:sldId id="256"/>
            <p14:sldId id="275"/>
            <p14:sldId id="276"/>
            <p14:sldId id="261"/>
            <p14:sldId id="257"/>
            <p14:sldId id="258"/>
            <p14:sldId id="259"/>
            <p14:sldId id="260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309"/>
            <p14:sldId id="274"/>
            <p14:sldId id="273"/>
            <p14:sldId id="279"/>
            <p14:sldId id="302"/>
            <p14:sldId id="303"/>
            <p14:sldId id="304"/>
            <p14:sldId id="291"/>
            <p14:sldId id="292"/>
            <p14:sldId id="308"/>
            <p14:sldId id="293"/>
            <p14:sldId id="294"/>
            <p14:sldId id="296"/>
            <p14:sldId id="283"/>
            <p14:sldId id="285"/>
            <p14:sldId id="286"/>
            <p14:sldId id="287"/>
            <p14:sldId id="288"/>
            <p14:sldId id="289"/>
            <p14:sldId id="310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862E4-AD45-456E-9431-96BA6209A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0C631C-1D28-4DAF-A0BC-C19D90F3A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191A-47B7-4C41-AB49-26EF6816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E3AA8-7690-419A-B1A2-270F5315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FDB5B-5A5E-4DFB-83FF-C70F2A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8C5AA-0220-4B94-A57C-9EC7FD7B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B6D41-BFBC-4782-BE29-70ECA47BD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3F188-65A9-47F8-8BCF-55D3D51D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2C1D8-8E96-483A-8F6B-D2971FA9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C633A-660F-4EAE-A1F8-7658F109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4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8475E-E592-4C6F-A47D-EAEA4A0C6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83709D-89B4-441D-A85E-F4C34601E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8D66B-1B56-4B00-96D6-1D8AC754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70860-31CC-4BDC-8EC5-C0F881E8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08152-8303-4583-BB0E-8A9172AB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4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54A13-94FA-40B9-AB61-653241B6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980CD-94D1-45B3-B6AC-969FC7A5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9B8BD-044E-409C-9D31-2945E0EB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52695-1990-4F6C-91D5-CC3347B6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B24EE-32CB-474B-A1AD-C514D513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1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D18F6-3841-4774-ADFD-1DFAD5B8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A1D20-EEA1-4F5E-8F5C-4D070311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F360C-D9BE-4219-9680-6DA9546C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C3445-09A9-4248-9199-0A77FF8B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226F2-8BBE-4E75-9DFF-6AD1929E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B52AE-65A2-4326-A6C1-0838587B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61401-AAB3-407C-A9E7-53DDA0A30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AA793D-7E1F-4EE1-A60F-59B56CF5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1AE6B-C812-4E86-8817-6C5DDC81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4276D-6F06-4440-99F5-84BD030A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7EE668-CCE7-4341-A863-DBCE11D4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1B59-5E2F-464F-93B7-A7EC885F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865C7-5344-4561-9AEC-D06E56F1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26802-C750-49B7-9A93-AE4F6A6C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15C482-4095-494F-B8F0-7047CD248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919740-A6C1-420C-9B0C-1030B13DD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D4BFD5-B3B0-4D65-BA33-53DEA0B7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168502-947E-4D2F-BD05-BFD59EA3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9A61AE-7580-40EB-863E-A229BB53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01A53-9F01-4FAB-96BC-549D54D5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2A5012-3A5B-4EFB-9052-56160075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6DA75-34E9-418B-B993-AC00002C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31A57C-D7C7-4822-822D-420A8555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8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17525-CC83-4AA4-9F84-F887AC31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3A5D5F-BB39-4725-88B2-BBA2418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CDAB7-EA31-40CF-A616-9C7D2C42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1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F8365-0D45-44E7-B329-3A5DE36F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E58AA-996B-4457-B92F-72F32830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59EA8-88AD-4C6F-A937-BFD685784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35913-9187-40FE-8333-89325175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33AEB4-7668-486D-AC11-AF2EC4D5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3C0F8-B3E2-41B0-9238-07F80B5D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0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136ED-6C01-4850-9CAC-78E153EF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4EEE99-E0CC-46BF-9188-9C53B03D5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55AC3-FDE6-4AD8-A129-E29E430C6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F07DB-0C9B-45A9-A477-2D80A4E5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87326-86DF-4429-9D2A-9005D4D3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E8FD5-2321-46D0-AC7B-E273B73C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4C2124-16DA-4949-BF66-F7484CC8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294A3-3612-4F9F-9A1D-12909313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0B378-D00E-4401-A072-5542A63D6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650F-9E54-4A80-A5C7-8DC017B0044B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95904-BB0E-41BD-8A0C-BD962FB64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77BB9-D14B-4BA6-96DD-B3B88087A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3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7.bin"/><Relationship Id="rId3" Type="http://schemas.openxmlformats.org/officeDocument/2006/relationships/image" Target="../media/image42.png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38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44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8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92017-1E52-4252-8B3A-04BF933A1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7031"/>
            <a:ext cx="9144000" cy="942932"/>
          </a:xfrm>
        </p:spPr>
        <p:txBody>
          <a:bodyPr/>
          <a:lstStyle/>
          <a:p>
            <a:r>
              <a:rPr lang="zh-CN" altLang="en-US" dirty="0"/>
              <a:t>分享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BB82E47-C97B-4062-A977-9C961B0F5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5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761091"/>
            <a:ext cx="6359998" cy="381599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920" y="772417"/>
            <a:ext cx="6359998" cy="381599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CA2746F-99AF-4C6D-9E84-42E139BDEA5D}"/>
              </a:ext>
            </a:extLst>
          </p:cNvPr>
          <p:cNvCxnSpPr/>
          <p:nvPr/>
        </p:nvCxnSpPr>
        <p:spPr>
          <a:xfrm flipH="1">
            <a:off x="3280095" y="2533475"/>
            <a:ext cx="177846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F22457F-3454-4B9A-A1EB-A1AE3335DA26}"/>
              </a:ext>
            </a:extLst>
          </p:cNvPr>
          <p:cNvCxnSpPr/>
          <p:nvPr/>
        </p:nvCxnSpPr>
        <p:spPr>
          <a:xfrm flipH="1">
            <a:off x="3835166" y="1813420"/>
            <a:ext cx="177846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>
            <a:extLst>
              <a:ext uri="{FF2B5EF4-FFF2-40B4-BE49-F238E27FC236}">
                <a16:creationId xmlns:a16="http://schemas.microsoft.com/office/drawing/2014/main" id="{EE79A13A-BF72-4110-BF1A-B81F1894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27" y="4416230"/>
            <a:ext cx="6396331" cy="46101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工件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从第二个阶段的第一台机器上取走后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EFA8081-32A4-42EB-8CAE-0E7819C975AA}"/>
              </a:ext>
            </a:extLst>
          </p:cNvPr>
          <p:cNvCxnSpPr/>
          <p:nvPr/>
        </p:nvCxnSpPr>
        <p:spPr>
          <a:xfrm flipV="1">
            <a:off x="9605394" y="3212983"/>
            <a:ext cx="0" cy="310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C3148D8-4490-4EEB-AA23-68177C45C8BB}"/>
              </a:ext>
            </a:extLst>
          </p:cNvPr>
          <p:cNvCxnSpPr>
            <a:cxnSpLocks/>
          </p:cNvCxnSpPr>
          <p:nvPr/>
        </p:nvCxnSpPr>
        <p:spPr>
          <a:xfrm>
            <a:off x="7432646" y="3312952"/>
            <a:ext cx="19881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965D2F5-D0D6-4249-8E7A-1C6A54DFBC62}"/>
              </a:ext>
            </a:extLst>
          </p:cNvPr>
          <p:cNvCxnSpPr>
            <a:cxnSpLocks/>
          </p:cNvCxnSpPr>
          <p:nvPr/>
        </p:nvCxnSpPr>
        <p:spPr>
          <a:xfrm>
            <a:off x="6576969" y="3818389"/>
            <a:ext cx="151840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3F509DB-3261-4AFD-9144-18E0BEE4076B}"/>
              </a:ext>
            </a:extLst>
          </p:cNvPr>
          <p:cNvSpPr/>
          <p:nvPr/>
        </p:nvSpPr>
        <p:spPr>
          <a:xfrm>
            <a:off x="5058561" y="1830198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24744A-E294-4C3C-BD64-0F3861612357}"/>
              </a:ext>
            </a:extLst>
          </p:cNvPr>
          <p:cNvSpPr/>
          <p:nvPr/>
        </p:nvSpPr>
        <p:spPr>
          <a:xfrm>
            <a:off x="4204281" y="1839985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653A20-5EC9-4FB6-AD80-E1D3754EF5CE}"/>
              </a:ext>
            </a:extLst>
          </p:cNvPr>
          <p:cNvSpPr/>
          <p:nvPr/>
        </p:nvSpPr>
        <p:spPr>
          <a:xfrm>
            <a:off x="4313338" y="2569828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22C4A8D-0571-45CB-9679-C97C90B1812B}"/>
              </a:ext>
            </a:extLst>
          </p:cNvPr>
          <p:cNvSpPr/>
          <p:nvPr/>
        </p:nvSpPr>
        <p:spPr>
          <a:xfrm>
            <a:off x="3415715" y="2569828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5CC8320-87A6-4A8E-813E-EC8594731628}"/>
              </a:ext>
            </a:extLst>
          </p:cNvPr>
          <p:cNvSpPr/>
          <p:nvPr/>
        </p:nvSpPr>
        <p:spPr>
          <a:xfrm>
            <a:off x="9103457" y="3341616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3D065E3-31ED-4445-B1C6-DE4DF8DC28CB}"/>
              </a:ext>
            </a:extLst>
          </p:cNvPr>
          <p:cNvSpPr/>
          <p:nvPr/>
        </p:nvSpPr>
        <p:spPr>
          <a:xfrm>
            <a:off x="7903830" y="3341616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7291B6-411E-49E1-AF1E-5BB9635F07B2}"/>
              </a:ext>
            </a:extLst>
          </p:cNvPr>
          <p:cNvSpPr/>
          <p:nvPr/>
        </p:nvSpPr>
        <p:spPr>
          <a:xfrm>
            <a:off x="7652160" y="3593286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D1DD33F-41AA-4D19-9D13-18BC5EF49CAA}"/>
              </a:ext>
            </a:extLst>
          </p:cNvPr>
          <p:cNvSpPr/>
          <p:nvPr/>
        </p:nvSpPr>
        <p:spPr>
          <a:xfrm>
            <a:off x="6997818" y="3593286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D282584-743A-4F8A-BDF3-6B6DE023E4EA}"/>
              </a:ext>
            </a:extLst>
          </p:cNvPr>
          <p:cNvSpPr/>
          <p:nvPr/>
        </p:nvSpPr>
        <p:spPr>
          <a:xfrm>
            <a:off x="8793064" y="3836567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679F0E8-9CDB-45EA-98C3-7AEBCC48DE54}"/>
              </a:ext>
            </a:extLst>
          </p:cNvPr>
          <p:cNvSpPr/>
          <p:nvPr/>
        </p:nvSpPr>
        <p:spPr>
          <a:xfrm>
            <a:off x="7878663" y="3853345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B1AD64F-8E0A-4BB9-B02A-84E11093C23B}"/>
              </a:ext>
            </a:extLst>
          </p:cNvPr>
          <p:cNvSpPr/>
          <p:nvPr/>
        </p:nvSpPr>
        <p:spPr>
          <a:xfrm>
            <a:off x="7501158" y="3844956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4A94F2E-166B-4BEE-B29A-90109BDD9848}"/>
              </a:ext>
            </a:extLst>
          </p:cNvPr>
          <p:cNvSpPr/>
          <p:nvPr/>
        </p:nvSpPr>
        <p:spPr>
          <a:xfrm>
            <a:off x="7064930" y="3853345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7ED60A6-50A9-4DAD-B746-DF6DC9C752B6}"/>
              </a:ext>
            </a:extLst>
          </p:cNvPr>
          <p:cNvCxnSpPr>
            <a:cxnSpLocks/>
          </p:cNvCxnSpPr>
          <p:nvPr/>
        </p:nvCxnSpPr>
        <p:spPr>
          <a:xfrm flipV="1">
            <a:off x="2941320" y="3156987"/>
            <a:ext cx="0" cy="17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58DA3D6A-C2E2-4567-8AE9-3E14FA859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47120"/>
              </p:ext>
            </p:extLst>
          </p:nvPr>
        </p:nvGraphicFramePr>
        <p:xfrm>
          <a:off x="2837815" y="3295649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AxMath" r:id="rId5" imgW="170280" imgH="190800" progId="Equation.AxMath">
                  <p:embed/>
                </p:oleObj>
              </mc:Choice>
              <mc:Fallback>
                <p:oleObj name="AxMath" r:id="rId5" imgW="170280" imgH="190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3743AFD-96F4-4328-B681-C6BAD5E53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7815" y="3295649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EF34D1C-BE31-40B2-913B-6EFBA42CACE9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107475" y="3054424"/>
            <a:ext cx="0" cy="158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C516662-E218-43BB-A077-582AEED22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83647"/>
              </p:ext>
            </p:extLst>
          </p:nvPr>
        </p:nvGraphicFramePr>
        <p:xfrm>
          <a:off x="8996299" y="2802424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AxMath" r:id="rId7" imgW="170280" imgH="190800" progId="Equation.AxMath">
                  <p:embed/>
                </p:oleObj>
              </mc:Choice>
              <mc:Fallback>
                <p:oleObj name="AxMath" r:id="rId7" imgW="170280" imgH="190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61F06FA-6F8F-43A7-9E80-BC925D912C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6299" y="2802424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81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761091"/>
            <a:ext cx="6359998" cy="38159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0" y="761105"/>
            <a:ext cx="6359998" cy="3815998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F83EC973-33C1-49C6-B1B1-E016720E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4496499"/>
            <a:ext cx="10586907" cy="12583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从第二个阶段的第一台机器调整到第二台机器上，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makespan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由原来的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61,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减小至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63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AC4AAC-711F-4198-B3A1-CE82467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3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C92A68-D577-4ED4-9CC8-AFF76ADA5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移走的工件插入到同阶段的不同机器上</a:t>
            </a:r>
          </a:p>
        </p:txBody>
      </p:sp>
    </p:spTree>
    <p:extLst>
      <p:ext uri="{BB962C8B-B14F-4D97-AF65-F5344CB8AC3E}">
        <p14:creationId xmlns:p14="http://schemas.microsoft.com/office/powerpoint/2010/main" val="314707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761091"/>
            <a:ext cx="6359998" cy="38159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5" y="761105"/>
            <a:ext cx="6359998" cy="38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1" y="761091"/>
            <a:ext cx="6359996" cy="38159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4" y="761105"/>
            <a:ext cx="6359996" cy="3815998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AD21E0B2-8381-41D5-BB3B-A94C1035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27" y="4416230"/>
            <a:ext cx="6396331" cy="46101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工件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从第二个阶段的第一台机器上取走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AE638E-0FFC-48CA-BFB3-C39B6397ABBA}"/>
              </a:ext>
            </a:extLst>
          </p:cNvPr>
          <p:cNvCxnSpPr>
            <a:cxnSpLocks/>
          </p:cNvCxnSpPr>
          <p:nvPr/>
        </p:nvCxnSpPr>
        <p:spPr>
          <a:xfrm flipV="1">
            <a:off x="1844040" y="2948940"/>
            <a:ext cx="0" cy="17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7D3F137-78CC-447F-9E1B-EEA3A70104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080615"/>
              </p:ext>
            </p:extLst>
          </p:nvPr>
        </p:nvGraphicFramePr>
        <p:xfrm>
          <a:off x="1740535" y="3074669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AxMath" r:id="rId5" imgW="170280" imgH="190800" progId="Equation.AxMath">
                  <p:embed/>
                </p:oleObj>
              </mc:Choice>
              <mc:Fallback>
                <p:oleObj name="AxMath" r:id="rId5" imgW="170280" imgH="190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3743AFD-96F4-4328-B681-C6BAD5E53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0535" y="3074669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C418E15-908C-4ABE-81D5-2E08765A1378}"/>
              </a:ext>
            </a:extLst>
          </p:cNvPr>
          <p:cNvCxnSpPr>
            <a:cxnSpLocks/>
          </p:cNvCxnSpPr>
          <p:nvPr/>
        </p:nvCxnSpPr>
        <p:spPr>
          <a:xfrm>
            <a:off x="10043809" y="2766060"/>
            <a:ext cx="0" cy="20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3E8F0C3-37FA-4E24-A479-4C8AD326D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440454"/>
              </p:ext>
            </p:extLst>
          </p:nvPr>
        </p:nvGraphicFramePr>
        <p:xfrm>
          <a:off x="9940304" y="2468878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AxMath" r:id="rId7" imgW="170280" imgH="190800" progId="Equation.AxMath">
                  <p:embed/>
                </p:oleObj>
              </mc:Choice>
              <mc:Fallback>
                <p:oleObj name="AxMath" r:id="rId7" imgW="170280" imgH="190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61F06FA-6F8F-43A7-9E80-BC925D912C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40304" y="2468878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76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1" y="761091"/>
            <a:ext cx="6359996" cy="38159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4" y="761105"/>
            <a:ext cx="6359996" cy="38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FC5595-8A2C-4D1F-82B1-08071A4C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4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50399-FFFC-40DB-8D8E-E9B21679B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移走的工件插入到同阶段的相同机器上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33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1" y="761091"/>
            <a:ext cx="6359996" cy="38159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4" y="761105"/>
            <a:ext cx="6359996" cy="38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9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1" y="761091"/>
            <a:ext cx="6359996" cy="38159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4" y="761105"/>
            <a:ext cx="6359996" cy="381599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9EC9AD-B789-4C04-A80C-34FAF951F0FC}"/>
              </a:ext>
            </a:extLst>
          </p:cNvPr>
          <p:cNvCxnSpPr>
            <a:cxnSpLocks/>
          </p:cNvCxnSpPr>
          <p:nvPr/>
        </p:nvCxnSpPr>
        <p:spPr>
          <a:xfrm flipV="1">
            <a:off x="739140" y="3947900"/>
            <a:ext cx="0" cy="17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F4BAB4-039A-4AF3-AFA8-0601EEFC0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774601"/>
              </p:ext>
            </p:extLst>
          </p:nvPr>
        </p:nvGraphicFramePr>
        <p:xfrm>
          <a:off x="616585" y="4121254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AxMath" r:id="rId5" imgW="170280" imgH="190800" progId="Equation.AxMath">
                  <p:embed/>
                </p:oleObj>
              </mc:Choice>
              <mc:Fallback>
                <p:oleObj name="AxMath" r:id="rId5" imgW="170280" imgH="1908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7D3F137-78CC-447F-9E1B-EEA3A7010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585" y="4121254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6ABD098-268C-42F1-9705-7AAB271BBD57}"/>
              </a:ext>
            </a:extLst>
          </p:cNvPr>
          <p:cNvCxnSpPr>
            <a:cxnSpLocks/>
          </p:cNvCxnSpPr>
          <p:nvPr/>
        </p:nvCxnSpPr>
        <p:spPr>
          <a:xfrm>
            <a:off x="9910459" y="3744604"/>
            <a:ext cx="0" cy="20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5EA2A35-CBC5-4643-9254-DC319F59B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691680"/>
              </p:ext>
            </p:extLst>
          </p:nvPr>
        </p:nvGraphicFramePr>
        <p:xfrm>
          <a:off x="9806954" y="3523622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AxMath" r:id="rId7" imgW="170280" imgH="190800" progId="Equation.AxMath">
                  <p:embed/>
                </p:oleObj>
              </mc:Choice>
              <mc:Fallback>
                <p:oleObj name="AxMath" r:id="rId7" imgW="170280" imgH="190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3E8F0C3-37FA-4E24-A479-4C8AD326D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06954" y="3523622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27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2" y="761091"/>
            <a:ext cx="6359994" cy="38159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3" y="761105"/>
            <a:ext cx="6359994" cy="3815997"/>
          </a:xfrm>
          <a:prstGeom prst="rect">
            <a:avLst/>
          </a:prstGeom>
        </p:spPr>
      </p:pic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BD9A1387-8B3D-4B78-809C-EFAE446E1CF3}"/>
              </a:ext>
            </a:extLst>
          </p:cNvPr>
          <p:cNvSpPr/>
          <p:nvPr/>
        </p:nvSpPr>
        <p:spPr>
          <a:xfrm>
            <a:off x="2541864" y="4035105"/>
            <a:ext cx="830510" cy="541983"/>
          </a:xfrm>
          <a:prstGeom prst="curvedUpArrow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下弧形 7">
            <a:extLst>
              <a:ext uri="{FF2B5EF4-FFF2-40B4-BE49-F238E27FC236}">
                <a16:creationId xmlns:a16="http://schemas.microsoft.com/office/drawing/2014/main" id="{805F58E8-311A-4CC5-9F52-A2D4E48C993A}"/>
              </a:ext>
            </a:extLst>
          </p:cNvPr>
          <p:cNvSpPr/>
          <p:nvPr/>
        </p:nvSpPr>
        <p:spPr>
          <a:xfrm>
            <a:off x="8789579" y="4035105"/>
            <a:ext cx="830510" cy="541983"/>
          </a:xfrm>
          <a:prstGeom prst="curvedUpArrow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516C95-5B65-43AC-9D43-3D88D887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0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CDCD87-F950-4516-B19C-D8AA851AF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2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9C0485-1F18-40F5-949A-ECC6CE30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 5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27E76F-9CEA-4D50-A62B-4500AC8AD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004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3" y="761105"/>
            <a:ext cx="6359994" cy="3815996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67487-3486-420C-9D44-32242FFCF0F4}"/>
              </a:ext>
            </a:extLst>
          </p:cNvPr>
          <p:cNvSpPr txBox="1">
            <a:spLocks/>
          </p:cNvSpPr>
          <p:nvPr/>
        </p:nvSpPr>
        <p:spPr>
          <a:xfrm>
            <a:off x="3327802" y="4378143"/>
            <a:ext cx="7700050" cy="192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为什么关键路径的第一个和最后一个不需要动</a:t>
            </a:r>
          </a:p>
        </p:txBody>
      </p:sp>
    </p:spTree>
    <p:extLst>
      <p:ext uri="{BB962C8B-B14F-4D97-AF65-F5344CB8AC3E}">
        <p14:creationId xmlns:p14="http://schemas.microsoft.com/office/powerpoint/2010/main" val="2656386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9C0485-1F18-40F5-949A-ECC6CE30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27E76F-9CEA-4D50-A62B-4500AC8AD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关键路径上被删工件所在位置对结果的影响</a:t>
            </a:r>
          </a:p>
        </p:txBody>
      </p:sp>
    </p:spTree>
    <p:extLst>
      <p:ext uri="{BB962C8B-B14F-4D97-AF65-F5344CB8AC3E}">
        <p14:creationId xmlns:p14="http://schemas.microsoft.com/office/powerpoint/2010/main" val="2735636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8CD6B3-CB4D-4156-A053-CE74AA7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9B6F3-DAD7-4190-A8EA-CB4DF514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06" y="1549415"/>
            <a:ext cx="10515600" cy="517079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10000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随机产生一个实例：</a:t>
            </a:r>
            <a:r>
              <a:rPr lang="en-US" altLang="zh-CN" dirty="0"/>
              <a:t>100</a:t>
            </a:r>
            <a:r>
              <a:rPr lang="zh-CN" altLang="en-US" dirty="0"/>
              <a:t>工件，</a:t>
            </a:r>
            <a:r>
              <a:rPr lang="en-US" altLang="zh-CN" dirty="0"/>
              <a:t>4</a:t>
            </a:r>
            <a:r>
              <a:rPr lang="zh-CN" altLang="en-US" dirty="0"/>
              <a:t>阶段，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每阶段</a:t>
            </a:r>
            <a:r>
              <a:rPr lang="en-US" altLang="zh-CN" dirty="0"/>
              <a:t>[2-3]</a:t>
            </a:r>
            <a:r>
              <a:rPr lang="zh-CN" altLang="en-US" dirty="0"/>
              <a:t>机器，加工时间</a:t>
            </a:r>
            <a:r>
              <a:rPr lang="en-US" altLang="zh-CN" dirty="0"/>
              <a:t>[3-10]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随机产生一个工件序列，解码得到完整解。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从后往前按照</a:t>
            </a:r>
            <a:r>
              <a:rPr lang="zh-CN" altLang="en-US" dirty="0">
                <a:solidFill>
                  <a:srgbClr val="FF0000"/>
                </a:solidFill>
              </a:rPr>
              <a:t>机器优先</a:t>
            </a:r>
            <a:r>
              <a:rPr lang="zh-CN" altLang="en-US" dirty="0"/>
              <a:t>产生一条关键路径。</a:t>
            </a:r>
            <a:endParaRPr lang="en-US" altLang="zh-CN" dirty="0"/>
          </a:p>
          <a:p>
            <a:pPr lvl="3">
              <a:lnSpc>
                <a:spcPct val="110000"/>
              </a:lnSpc>
            </a:pPr>
            <a:r>
              <a:rPr lang="zh-CN" altLang="en-US" dirty="0"/>
              <a:t>对于关键路径中的</a:t>
            </a:r>
            <a:r>
              <a:rPr lang="zh-CN" altLang="en-US" b="1" dirty="0">
                <a:solidFill>
                  <a:srgbClr val="0070C0"/>
                </a:solidFill>
              </a:rPr>
              <a:t>第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个工序</a:t>
            </a:r>
            <a:r>
              <a:rPr lang="zh-CN" altLang="en-US" dirty="0"/>
              <a:t>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从后往前按照</a:t>
            </a:r>
            <a:r>
              <a:rPr lang="zh-CN" altLang="en-US" dirty="0">
                <a:solidFill>
                  <a:srgbClr val="FF0000"/>
                </a:solidFill>
              </a:rPr>
              <a:t>工序优先</a:t>
            </a:r>
            <a:r>
              <a:rPr lang="zh-CN" altLang="en-US" dirty="0"/>
              <a:t>产生一条关键路径。</a:t>
            </a:r>
            <a:endParaRPr lang="en-US" altLang="zh-CN" dirty="0"/>
          </a:p>
          <a:p>
            <a:pPr lvl="3">
              <a:lnSpc>
                <a:spcPct val="110000"/>
              </a:lnSpc>
            </a:pPr>
            <a:r>
              <a:rPr lang="zh-CN" altLang="en-US" dirty="0"/>
              <a:t>对于关键路径中的</a:t>
            </a:r>
            <a:r>
              <a:rPr lang="zh-CN" altLang="en-US" b="1" dirty="0">
                <a:solidFill>
                  <a:srgbClr val="0070C0"/>
                </a:solidFill>
              </a:rPr>
              <a:t>第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个工序</a:t>
            </a:r>
            <a:r>
              <a:rPr lang="zh-CN" altLang="en-US" dirty="0"/>
              <a:t>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结果：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10000</a:t>
            </a:r>
            <a:r>
              <a:rPr lang="zh-CN" altLang="en-US" dirty="0"/>
              <a:t>次实验中</a:t>
            </a:r>
            <a:r>
              <a:rPr lang="en-US" altLang="zh-CN" dirty="0"/>
              <a:t>296</a:t>
            </a:r>
            <a:r>
              <a:rPr lang="zh-CN" altLang="en-US" dirty="0"/>
              <a:t>次</a:t>
            </a:r>
            <a:r>
              <a:rPr lang="en-US" altLang="zh-CN" dirty="0" err="1"/>
              <a:t>makespan</a:t>
            </a:r>
            <a:r>
              <a:rPr lang="zh-CN" altLang="en-US" dirty="0"/>
              <a:t>变小。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10000</a:t>
            </a:r>
            <a:r>
              <a:rPr lang="zh-CN" altLang="en-US" dirty="0"/>
              <a:t>次实验中</a:t>
            </a:r>
            <a:r>
              <a:rPr lang="en-US" altLang="zh-CN" dirty="0"/>
              <a:t>298</a:t>
            </a:r>
            <a:r>
              <a:rPr lang="zh-CN" altLang="en-US" dirty="0"/>
              <a:t>次</a:t>
            </a:r>
            <a:r>
              <a:rPr lang="en-US" altLang="zh-CN" dirty="0" err="1"/>
              <a:t>makespan</a:t>
            </a:r>
            <a:r>
              <a:rPr lang="zh-CN" altLang="en-US" dirty="0"/>
              <a:t>变小。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B3057B-34B5-4E7F-816E-45403F2E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96" y="121778"/>
            <a:ext cx="5610104" cy="36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2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8CD6B3-CB4D-4156-A053-CE74AA7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9B6F3-DAD7-4190-A8EA-CB4DF514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18" y="1316961"/>
            <a:ext cx="6241462" cy="53217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10000</a:t>
            </a:r>
            <a:r>
              <a:rPr lang="zh-CN" altLang="en-US" dirty="0"/>
              <a:t>次</a:t>
            </a:r>
            <a:endParaRPr lang="en-US" altLang="zh-CN" dirty="0"/>
          </a:p>
          <a:p>
            <a:pPr marL="72000" lvl="2" indent="-72000">
              <a:lnSpc>
                <a:spcPct val="110000"/>
              </a:lnSpc>
            </a:pPr>
            <a:r>
              <a:rPr lang="zh-CN" altLang="en-US" dirty="0"/>
              <a:t>从后往前按照</a:t>
            </a:r>
            <a:r>
              <a:rPr lang="zh-CN" altLang="en-US" dirty="0">
                <a:solidFill>
                  <a:srgbClr val="FF0000"/>
                </a:solidFill>
              </a:rPr>
              <a:t>机器优先</a:t>
            </a:r>
            <a:r>
              <a:rPr lang="zh-CN" altLang="en-US" dirty="0"/>
              <a:t>产生一条关键路径。</a:t>
            </a:r>
            <a:endParaRPr lang="en-US" altLang="zh-CN" dirty="0"/>
          </a:p>
          <a:p>
            <a:pPr marL="360000" lvl="3" indent="-72000">
              <a:lnSpc>
                <a:spcPct val="110000"/>
              </a:lnSpc>
            </a:pPr>
            <a:r>
              <a:rPr lang="zh-CN" altLang="en-US" dirty="0"/>
              <a:t>对于关键路径中的</a:t>
            </a:r>
            <a:r>
              <a:rPr lang="zh-CN" altLang="en-US" b="1" dirty="0">
                <a:solidFill>
                  <a:srgbClr val="0070C0"/>
                </a:solidFill>
              </a:rPr>
              <a:t>中间工序</a:t>
            </a:r>
            <a:r>
              <a:rPr lang="zh-CN" altLang="en-US" dirty="0"/>
              <a:t>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变小，则移动该工序。</a:t>
            </a:r>
            <a:endParaRPr lang="en-US" altLang="zh-CN" dirty="0"/>
          </a:p>
          <a:p>
            <a:pPr marL="72000" lvl="2" indent="-72000">
              <a:lnSpc>
                <a:spcPct val="110000"/>
              </a:lnSpc>
            </a:pPr>
            <a:r>
              <a:rPr lang="zh-CN" altLang="en-US" dirty="0"/>
              <a:t>从后往前按照</a:t>
            </a:r>
            <a:r>
              <a:rPr lang="zh-CN" altLang="en-US" dirty="0">
                <a:solidFill>
                  <a:srgbClr val="FF0000"/>
                </a:solidFill>
              </a:rPr>
              <a:t>工序优先</a:t>
            </a:r>
            <a:r>
              <a:rPr lang="zh-CN" altLang="en-US" dirty="0"/>
              <a:t>产生一条关键路径。</a:t>
            </a:r>
            <a:endParaRPr lang="en-US" altLang="zh-CN" dirty="0"/>
          </a:p>
          <a:p>
            <a:pPr marL="360000" lvl="3" indent="-72000">
              <a:lnSpc>
                <a:spcPct val="110000"/>
              </a:lnSpc>
            </a:pPr>
            <a:r>
              <a:rPr lang="zh-CN" altLang="en-US" dirty="0"/>
              <a:t>对于关键路径中的</a:t>
            </a:r>
            <a:r>
              <a:rPr lang="zh-CN" altLang="en-US" b="1" dirty="0">
                <a:solidFill>
                  <a:srgbClr val="0070C0"/>
                </a:solidFill>
              </a:rPr>
              <a:t>中间工序</a:t>
            </a:r>
            <a:r>
              <a:rPr lang="zh-CN" altLang="en-US" dirty="0"/>
              <a:t>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结果：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10000</a:t>
            </a:r>
            <a:r>
              <a:rPr lang="zh-CN" altLang="en-US" dirty="0"/>
              <a:t>次实验中</a:t>
            </a:r>
            <a:r>
              <a:rPr lang="en-US" altLang="zh-CN" dirty="0"/>
              <a:t>850</a:t>
            </a:r>
            <a:r>
              <a:rPr lang="zh-CN" altLang="en-US" dirty="0"/>
              <a:t>次</a:t>
            </a:r>
            <a:r>
              <a:rPr lang="en-US" altLang="zh-CN" dirty="0" err="1"/>
              <a:t>makespan</a:t>
            </a:r>
            <a:r>
              <a:rPr lang="zh-CN" altLang="en-US" dirty="0"/>
              <a:t>变小。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10000</a:t>
            </a:r>
            <a:r>
              <a:rPr lang="zh-CN" altLang="en-US" dirty="0"/>
              <a:t>次实验中</a:t>
            </a:r>
            <a:r>
              <a:rPr lang="en-US" altLang="zh-CN" dirty="0"/>
              <a:t>851</a:t>
            </a:r>
            <a:r>
              <a:rPr lang="zh-CN" altLang="en-US" dirty="0"/>
              <a:t>次</a:t>
            </a:r>
            <a:r>
              <a:rPr lang="en-US" altLang="zh-CN" dirty="0" err="1"/>
              <a:t>makespan</a:t>
            </a:r>
            <a:r>
              <a:rPr lang="zh-CN" altLang="en-US" dirty="0"/>
              <a:t>变小。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7F4DF0-8963-4837-9608-83E3E412D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58" y="100204"/>
            <a:ext cx="5888926" cy="37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59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8CD6B3-CB4D-4156-A053-CE74AA7D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17" y="0"/>
            <a:ext cx="10515600" cy="1325563"/>
          </a:xfrm>
        </p:spPr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9B6F3-DAD7-4190-A8EA-CB4DF514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41" y="1110417"/>
            <a:ext cx="5529549" cy="56405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10000</a:t>
            </a:r>
            <a:r>
              <a:rPr lang="zh-CN" altLang="en-US" dirty="0"/>
              <a:t>次</a:t>
            </a:r>
            <a:endParaRPr lang="en-US" altLang="zh-CN" dirty="0"/>
          </a:p>
          <a:p>
            <a:pPr marL="36000" lvl="2">
              <a:lnSpc>
                <a:spcPct val="110000"/>
              </a:lnSpc>
            </a:pPr>
            <a:r>
              <a:rPr lang="zh-CN" altLang="en-US" dirty="0"/>
              <a:t>从后往前按照</a:t>
            </a:r>
            <a:r>
              <a:rPr lang="zh-CN" altLang="en-US" dirty="0">
                <a:solidFill>
                  <a:srgbClr val="FF0000"/>
                </a:solidFill>
              </a:rPr>
              <a:t>机器优先</a:t>
            </a:r>
            <a:r>
              <a:rPr lang="zh-CN" altLang="en-US" dirty="0"/>
              <a:t>产生一条关键路径。</a:t>
            </a:r>
            <a:endParaRPr lang="en-US" altLang="zh-CN" dirty="0"/>
          </a:p>
          <a:p>
            <a:pPr marL="360000" lvl="3">
              <a:lnSpc>
                <a:spcPct val="110000"/>
              </a:lnSpc>
            </a:pPr>
            <a:r>
              <a:rPr lang="zh-CN" altLang="en-US" dirty="0"/>
              <a:t>对于关键路径中的</a:t>
            </a:r>
            <a:r>
              <a:rPr lang="zh-CN" altLang="en-US" b="1" dirty="0">
                <a:solidFill>
                  <a:srgbClr val="0070C0"/>
                </a:solidFill>
              </a:rPr>
              <a:t>倒数第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个工序</a:t>
            </a:r>
            <a:r>
              <a:rPr lang="zh-CN" altLang="en-US" dirty="0"/>
              <a:t>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变小，则移动该工序。</a:t>
            </a:r>
            <a:endParaRPr lang="en-US" altLang="zh-CN" dirty="0"/>
          </a:p>
          <a:p>
            <a:pPr marL="36000" lvl="2">
              <a:lnSpc>
                <a:spcPct val="110000"/>
              </a:lnSpc>
            </a:pPr>
            <a:r>
              <a:rPr lang="zh-CN" altLang="en-US" dirty="0"/>
              <a:t>从后往前按照</a:t>
            </a:r>
            <a:r>
              <a:rPr lang="zh-CN" altLang="en-US" dirty="0">
                <a:solidFill>
                  <a:srgbClr val="FF0000"/>
                </a:solidFill>
              </a:rPr>
              <a:t>工序优先</a:t>
            </a:r>
            <a:r>
              <a:rPr lang="zh-CN" altLang="en-US" dirty="0"/>
              <a:t>产生一条关键路径。</a:t>
            </a:r>
            <a:endParaRPr lang="en-US" altLang="zh-CN" dirty="0"/>
          </a:p>
          <a:p>
            <a:pPr marL="360000" lvl="3">
              <a:lnSpc>
                <a:spcPct val="110000"/>
              </a:lnSpc>
            </a:pPr>
            <a:r>
              <a:rPr lang="zh-CN" altLang="en-US" dirty="0"/>
              <a:t>对于关键路径中的</a:t>
            </a:r>
            <a:r>
              <a:rPr lang="zh-CN" altLang="en-US" b="1" dirty="0">
                <a:solidFill>
                  <a:srgbClr val="0070C0"/>
                </a:solidFill>
              </a:rPr>
              <a:t>倒数第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个工序</a:t>
            </a:r>
            <a:r>
              <a:rPr lang="zh-CN" altLang="en-US" dirty="0"/>
              <a:t>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结果：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10000</a:t>
            </a:r>
            <a:r>
              <a:rPr lang="zh-CN" altLang="en-US" dirty="0"/>
              <a:t>次实验中</a:t>
            </a:r>
            <a:r>
              <a:rPr lang="en-US" altLang="zh-CN" dirty="0"/>
              <a:t>1017</a:t>
            </a:r>
            <a:r>
              <a:rPr lang="zh-CN" altLang="en-US" dirty="0"/>
              <a:t>次变小。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10000</a:t>
            </a:r>
            <a:r>
              <a:rPr lang="zh-CN" altLang="en-US" dirty="0"/>
              <a:t>次实验中</a:t>
            </a:r>
            <a:r>
              <a:rPr lang="en-US" altLang="zh-CN" dirty="0"/>
              <a:t>1017</a:t>
            </a:r>
            <a:r>
              <a:rPr lang="zh-CN" altLang="en-US" dirty="0"/>
              <a:t>次变小。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0FD062-DFF0-471E-A9FF-15CD099B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914" y="138419"/>
            <a:ext cx="5888926" cy="37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3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8CD6B3-CB4D-4156-A053-CE74AA7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9B6F3-DAD7-4190-A8EA-CB4DF514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119"/>
            <a:ext cx="10515600" cy="531340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1000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随机产生一个实例：</a:t>
            </a:r>
            <a:r>
              <a:rPr lang="en-US" altLang="zh-CN" dirty="0"/>
              <a:t>100</a:t>
            </a:r>
            <a:r>
              <a:rPr lang="zh-CN" altLang="en-US" dirty="0"/>
              <a:t>工件，</a:t>
            </a:r>
            <a:r>
              <a:rPr lang="en-US" altLang="zh-CN" dirty="0"/>
              <a:t>4</a:t>
            </a:r>
            <a:r>
              <a:rPr lang="zh-CN" altLang="en-US" dirty="0"/>
              <a:t>阶段，每阶段随机</a:t>
            </a:r>
            <a:r>
              <a:rPr lang="en-US" altLang="zh-CN" dirty="0"/>
              <a:t>2</a:t>
            </a:r>
            <a:r>
              <a:rPr lang="zh-CN" altLang="en-US" dirty="0"/>
              <a:t>或者</a:t>
            </a:r>
            <a:r>
              <a:rPr lang="en-US" altLang="zh-CN" dirty="0"/>
              <a:t>3</a:t>
            </a:r>
            <a:r>
              <a:rPr lang="zh-CN" altLang="en-US" dirty="0"/>
              <a:t>个机器，加工时间随机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随机产生一个工件序列，解码得到完整解。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从后往前按照机器优先产生一条关键路径。</a:t>
            </a:r>
            <a:endParaRPr lang="en-US" altLang="zh-CN" dirty="0"/>
          </a:p>
          <a:p>
            <a:pPr lvl="3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逆向遍历</a:t>
            </a:r>
            <a:r>
              <a:rPr lang="zh-CN" altLang="en-US" dirty="0"/>
              <a:t>关键路径中的工序（去除最后一个和第一个），如果移动该工序能是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变小，则移动该工序，结束遍历。</a:t>
            </a:r>
            <a:endParaRPr lang="en-US" altLang="zh-CN" dirty="0"/>
          </a:p>
          <a:p>
            <a:pPr lvl="3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正向遍历</a:t>
            </a:r>
            <a:r>
              <a:rPr lang="zh-CN" altLang="en-US" dirty="0"/>
              <a:t>关键路径中的工序（去除最后一个和第一个），如果移动该工序能是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变小，则移动该工序，结束遍历。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结果：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      时间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r>
              <a:rPr lang="zh-CN" altLang="en-US" dirty="0"/>
              <a:t>       变优次数  </a:t>
            </a:r>
            <a:r>
              <a:rPr lang="en-US" altLang="zh-CN" dirty="0" err="1"/>
              <a:t>makeSpan</a:t>
            </a:r>
            <a:r>
              <a:rPr lang="zh-CN" altLang="en-US" dirty="0"/>
              <a:t>改变总和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29279.6</a:t>
            </a:r>
            <a:r>
              <a:rPr lang="zh-CN" altLang="en-US" dirty="0"/>
              <a:t>        </a:t>
            </a:r>
            <a:r>
              <a:rPr lang="en-US" altLang="zh-CN" dirty="0"/>
              <a:t>547          </a:t>
            </a:r>
            <a:r>
              <a:rPr lang="en-US" altLang="zh-CN" dirty="0">
                <a:solidFill>
                  <a:srgbClr val="FF0000"/>
                </a:solidFill>
              </a:rPr>
              <a:t>852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37388.5        547          706</a:t>
            </a:r>
          </a:p>
        </p:txBody>
      </p:sp>
    </p:spTree>
    <p:extLst>
      <p:ext uri="{BB962C8B-B14F-4D97-AF65-F5344CB8AC3E}">
        <p14:creationId xmlns:p14="http://schemas.microsoft.com/office/powerpoint/2010/main" val="331221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FC5595-8A2C-4D1F-82B1-08071A4C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6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50399-FFFC-40DB-8D8E-E9B21679B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6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1" y="761091"/>
            <a:ext cx="6359996" cy="38159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4" y="761105"/>
            <a:ext cx="6359996" cy="38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37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344" y="761091"/>
            <a:ext cx="6353909" cy="38159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301" y="761105"/>
            <a:ext cx="6353909" cy="3815997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66F8401-A533-40CF-AFBF-CA11CA3F6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325" y="4427538"/>
          <a:ext cx="23495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AxMath" r:id="rId5" imgW="946800" imgH="272880" progId="Equation.AxMath">
                  <p:embed/>
                </p:oleObj>
              </mc:Choice>
              <mc:Fallback>
                <p:oleObj name="AxMath" r:id="rId5" imgW="946800" imgH="2728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66F8401-A533-40CF-AFBF-CA11CA3F69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325" y="4427538"/>
                        <a:ext cx="2349500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CC5A6E3-770A-470B-90C9-E5856F2D9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825" y="5402263"/>
          <a:ext cx="23669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AxMath" r:id="rId7" imgW="957600" imgH="272880" progId="Equation.AxMath">
                  <p:embed/>
                </p:oleObj>
              </mc:Choice>
              <mc:Fallback>
                <p:oleObj name="AxMath" r:id="rId7" imgW="957600" imgH="2728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ECC5A6E3-770A-470B-90C9-E5856F2D9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8825" y="5402263"/>
                        <a:ext cx="2366963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4DC15214-919E-4DA7-843B-60F02961588A}"/>
              </a:ext>
            </a:extLst>
          </p:cNvPr>
          <p:cNvSpPr txBox="1">
            <a:spLocks/>
          </p:cNvSpPr>
          <p:nvPr/>
        </p:nvSpPr>
        <p:spPr>
          <a:xfrm>
            <a:off x="4170217" y="4461163"/>
            <a:ext cx="7700050" cy="192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在原图上，机器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上针对删除工序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的正向关键位置，集合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中的最右边的位置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在原图上，机器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上针对删除工序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的逆向关键位置，集合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中的最大值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8B73938-525D-4CBE-B766-AF3D17DF6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1263" y="4273550"/>
          <a:ext cx="5238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AxMath" r:id="rId9" imgW="160920" imgH="190080" progId="Equation.AxMath">
                  <p:embed/>
                </p:oleObj>
              </mc:Choice>
              <mc:Fallback>
                <p:oleObj name="AxMath" r:id="rId9" imgW="160920" imgH="1900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8B73938-525D-4CBE-B766-AF3D17DF6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1263" y="4273550"/>
                        <a:ext cx="5238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29E86CB-3DEA-4AF5-B5BC-9C6107F03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5151438"/>
          <a:ext cx="584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AxMath" r:id="rId11" imgW="163440" imgH="190080" progId="Equation.AxMath">
                  <p:embed/>
                </p:oleObj>
              </mc:Choice>
              <mc:Fallback>
                <p:oleObj name="AxMath" r:id="rId11" imgW="163440" imgH="19008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29E86CB-3DEA-4AF5-B5BC-9C6107F03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95700" y="5151438"/>
                        <a:ext cx="58420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172A685-9B2C-4C7F-8716-52A9262C45FF}"/>
              </a:ext>
            </a:extLst>
          </p:cNvPr>
          <p:cNvCxnSpPr>
            <a:cxnSpLocks/>
          </p:cNvCxnSpPr>
          <p:nvPr/>
        </p:nvCxnSpPr>
        <p:spPr>
          <a:xfrm flipV="1">
            <a:off x="2072640" y="2804900"/>
            <a:ext cx="0" cy="17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E1E32A1-5E0F-4301-BE9D-4BA9613685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530933"/>
              </p:ext>
            </p:extLst>
          </p:nvPr>
        </p:nvGraphicFramePr>
        <p:xfrm>
          <a:off x="1955800" y="2949575"/>
          <a:ext cx="2095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AxMath" r:id="rId13" imgW="160920" imgH="190080" progId="Equation.AxMath">
                  <p:embed/>
                </p:oleObj>
              </mc:Choice>
              <mc:Fallback>
                <p:oleObj name="AxMath" r:id="rId13" imgW="1609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E1E32A1-5E0F-4301-BE9D-4BA961368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55800" y="2949575"/>
                        <a:ext cx="209550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60B06FA-B264-4CE6-94C6-6AD1E03713B8}"/>
              </a:ext>
            </a:extLst>
          </p:cNvPr>
          <p:cNvCxnSpPr>
            <a:cxnSpLocks/>
          </p:cNvCxnSpPr>
          <p:nvPr/>
        </p:nvCxnSpPr>
        <p:spPr>
          <a:xfrm>
            <a:off x="8434084" y="2744479"/>
            <a:ext cx="0" cy="20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44F423E-0BD2-4EF2-AAAC-7926E917F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720356"/>
              </p:ext>
            </p:extLst>
          </p:nvPr>
        </p:nvGraphicFramePr>
        <p:xfrm>
          <a:off x="8334375" y="2590800"/>
          <a:ext cx="2143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AxMath" r:id="rId15" imgW="163440" imgH="190080" progId="Equation.AxMath">
                  <p:embed/>
                </p:oleObj>
              </mc:Choice>
              <mc:Fallback>
                <p:oleObj name="AxMath" r:id="rId15" imgW="163440" imgH="1900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B44F423E-0BD2-4EF2-AAAC-7926E917F4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34375" y="2590800"/>
                        <a:ext cx="214313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0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618478"/>
            <a:ext cx="6359999" cy="3816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0" y="618492"/>
            <a:ext cx="6359999" cy="3816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F0A43F-322B-47A4-9D2F-293565ADFCE8}"/>
              </a:ext>
            </a:extLst>
          </p:cNvPr>
          <p:cNvSpPr txBox="1"/>
          <p:nvPr/>
        </p:nvSpPr>
        <p:spPr>
          <a:xfrm>
            <a:off x="6023295" y="4264945"/>
            <a:ext cx="5347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800" dirty="0"/>
              <a:t>调度序列：</a:t>
            </a:r>
            <a:r>
              <a:rPr lang="en-US" altLang="zh-CN" sz="2800" dirty="0"/>
              <a:t>3 1 0 4 6 7 2 5</a:t>
            </a:r>
            <a:endParaRPr lang="zh-CN" altLang="en-US" sz="2800" dirty="0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BCC7540-C915-4A4E-8085-0470ACC7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6" y="155570"/>
            <a:ext cx="10515600" cy="676332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研究动机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EAF83548-072A-44F6-AAF4-14FD061A0F16}"/>
              </a:ext>
            </a:extLst>
          </p:cNvPr>
          <p:cNvSpPr txBox="1">
            <a:spLocks/>
          </p:cNvSpPr>
          <p:nvPr/>
        </p:nvSpPr>
        <p:spPr>
          <a:xfrm>
            <a:off x="692723" y="4248221"/>
            <a:ext cx="5123577" cy="259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工件，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阶段，每阶段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机器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0   10   10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1   7     10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2   10   8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3   10   3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4   5     4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5   5     10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6   10   10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7   6     10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1A70C2-7038-4890-8403-7CD15760C3F7}"/>
              </a:ext>
            </a:extLst>
          </p:cNvPr>
          <p:cNvSpPr/>
          <p:nvPr/>
        </p:nvSpPr>
        <p:spPr>
          <a:xfrm>
            <a:off x="2608976" y="1837189"/>
            <a:ext cx="1191237" cy="676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23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2" y="761091"/>
            <a:ext cx="6359994" cy="38159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3" y="761105"/>
            <a:ext cx="6359994" cy="3815997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F7E2B0-1B46-4BDE-934F-7D37176F9EE1}"/>
              </a:ext>
            </a:extLst>
          </p:cNvPr>
          <p:cNvCxnSpPr>
            <a:cxnSpLocks/>
          </p:cNvCxnSpPr>
          <p:nvPr/>
        </p:nvCxnSpPr>
        <p:spPr>
          <a:xfrm flipV="1">
            <a:off x="2072640" y="2796540"/>
            <a:ext cx="0" cy="17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A36F385-2517-45CC-A0B7-F701ECC0C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7062"/>
              </p:ext>
            </p:extLst>
          </p:nvPr>
        </p:nvGraphicFramePr>
        <p:xfrm>
          <a:off x="1969135" y="2922269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AxMath" r:id="rId5" imgW="170280" imgH="190800" progId="Equation.AxMath">
                  <p:embed/>
                </p:oleObj>
              </mc:Choice>
              <mc:Fallback>
                <p:oleObj name="AxMath" r:id="rId5" imgW="170280" imgH="1908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7D3F137-78CC-447F-9E1B-EEA3A7010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9135" y="2922269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97B3C2E-EC18-436B-8198-9CCCD9D4F798}"/>
              </a:ext>
            </a:extLst>
          </p:cNvPr>
          <p:cNvCxnSpPr>
            <a:cxnSpLocks/>
          </p:cNvCxnSpPr>
          <p:nvPr/>
        </p:nvCxnSpPr>
        <p:spPr>
          <a:xfrm>
            <a:off x="10005709" y="2756535"/>
            <a:ext cx="0" cy="20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D72D49E-85E8-44FF-A1C2-8E539D953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790009"/>
              </p:ext>
            </p:extLst>
          </p:nvPr>
        </p:nvGraphicFramePr>
        <p:xfrm>
          <a:off x="9911729" y="2487928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AxMath" r:id="rId7" imgW="170280" imgH="190800" progId="Equation.AxMath">
                  <p:embed/>
                </p:oleObj>
              </mc:Choice>
              <mc:Fallback>
                <p:oleObj name="AxMath" r:id="rId7" imgW="170280" imgH="190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3E8F0C3-37FA-4E24-A479-4C8AD326D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11729" y="2487928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E947677-98F1-46FF-A571-BB2A056FF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484908"/>
              </p:ext>
            </p:extLst>
          </p:nvPr>
        </p:nvGraphicFramePr>
        <p:xfrm>
          <a:off x="1874838" y="4273550"/>
          <a:ext cx="5238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AxMath" r:id="rId9" imgW="160920" imgH="190080" progId="Equation.AxMath">
                  <p:embed/>
                </p:oleObj>
              </mc:Choice>
              <mc:Fallback>
                <p:oleObj name="AxMath" r:id="rId9" imgW="160920" imgH="1900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8B73938-525D-4CBE-B766-AF3D17DF6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4838" y="4273550"/>
                        <a:ext cx="5238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54D1FF1-738D-4513-9348-7CF52C4DB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166751"/>
              </p:ext>
            </p:extLst>
          </p:nvPr>
        </p:nvGraphicFramePr>
        <p:xfrm>
          <a:off x="1819275" y="5151438"/>
          <a:ext cx="584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AxMath" r:id="rId11" imgW="163440" imgH="190080" progId="Equation.AxMath">
                  <p:embed/>
                </p:oleObj>
              </mc:Choice>
              <mc:Fallback>
                <p:oleObj name="AxMath" r:id="rId11" imgW="163440" imgH="19008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29E86CB-3DEA-4AF5-B5BC-9C6107F03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19275" y="5151438"/>
                        <a:ext cx="58420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AA767CA-24B8-43DA-89B3-983995E5B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21274"/>
              </p:ext>
            </p:extLst>
          </p:nvPr>
        </p:nvGraphicFramePr>
        <p:xfrm>
          <a:off x="1164148" y="4283104"/>
          <a:ext cx="555445" cy="6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AxMath" r:id="rId13" imgW="170280" imgH="190800" progId="Equation.AxMath">
                  <p:embed/>
                </p:oleObj>
              </mc:Choice>
              <mc:Fallback>
                <p:oleObj name="AxMath" r:id="rId13" imgW="170280" imgH="190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C3F6BBA-1564-41A5-9D86-CA065FFE6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64148" y="4283104"/>
                        <a:ext cx="555445" cy="68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2F8098C-6184-4B2A-909A-E41D39BB9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436861"/>
              </p:ext>
            </p:extLst>
          </p:nvPr>
        </p:nvGraphicFramePr>
        <p:xfrm>
          <a:off x="1112839" y="5160435"/>
          <a:ext cx="606688" cy="6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AxMath" r:id="rId15" imgW="170280" imgH="190800" progId="Equation.AxMath">
                  <p:embed/>
                </p:oleObj>
              </mc:Choice>
              <mc:Fallback>
                <p:oleObj name="AxMath" r:id="rId15" imgW="170280" imgH="1908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AD76CA6-E7C7-4AB4-9BEE-3CBB2F920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2839" y="5160435"/>
                        <a:ext cx="606688" cy="68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478D5031-4757-45F9-993A-8F7DA60216F2}"/>
              </a:ext>
            </a:extLst>
          </p:cNvPr>
          <p:cNvSpPr txBox="1">
            <a:spLocks/>
          </p:cNvSpPr>
          <p:nvPr/>
        </p:nvSpPr>
        <p:spPr>
          <a:xfrm>
            <a:off x="3327802" y="4378143"/>
            <a:ext cx="7700050" cy="1925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四个值的区别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实现的细节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用后面的值代替前面的值出现的问题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为什么引入割点</a:t>
            </a:r>
          </a:p>
        </p:txBody>
      </p:sp>
    </p:spTree>
    <p:extLst>
      <p:ext uri="{BB962C8B-B14F-4D97-AF65-F5344CB8AC3E}">
        <p14:creationId xmlns:p14="http://schemas.microsoft.com/office/powerpoint/2010/main" val="2965368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2" y="761091"/>
            <a:ext cx="6359994" cy="38159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3" y="761105"/>
            <a:ext cx="6359994" cy="38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46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FC5595-8A2C-4D1F-82B1-08071A4C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7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50399-FFFC-40DB-8D8E-E9B21679B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720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3257-613C-4AF7-8656-A0B7BEBA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D9F2D-947F-41DF-8FDD-2841C74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</p:spPr>
      </p:pic>
    </p:spTree>
    <p:extLst>
      <p:ext uri="{BB962C8B-B14F-4D97-AF65-F5344CB8AC3E}">
        <p14:creationId xmlns:p14="http://schemas.microsoft.com/office/powerpoint/2010/main" val="2486323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3257-613C-4AF7-8656-A0B7BEBA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D9F2D-947F-41DF-8FDD-2841C74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0"/>
            <a:ext cx="11429999" cy="6858000"/>
          </a:xfrm>
        </p:spPr>
      </p:pic>
    </p:spTree>
    <p:extLst>
      <p:ext uri="{BB962C8B-B14F-4D97-AF65-F5344CB8AC3E}">
        <p14:creationId xmlns:p14="http://schemas.microsoft.com/office/powerpoint/2010/main" val="2725860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3257-613C-4AF7-8656-A0B7BEBA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D9F2D-947F-41DF-8FDD-2841C74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0"/>
            <a:ext cx="11429999" cy="6857999"/>
          </a:xfrm>
        </p:spPr>
      </p:pic>
    </p:spTree>
    <p:extLst>
      <p:ext uri="{BB962C8B-B14F-4D97-AF65-F5344CB8AC3E}">
        <p14:creationId xmlns:p14="http://schemas.microsoft.com/office/powerpoint/2010/main" val="4220036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3257-613C-4AF7-8656-A0B7BEBA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D9F2D-947F-41DF-8FDD-2841C74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1" y="0"/>
            <a:ext cx="11429997" cy="6857999"/>
          </a:xfrm>
        </p:spPr>
      </p:pic>
    </p:spTree>
    <p:extLst>
      <p:ext uri="{BB962C8B-B14F-4D97-AF65-F5344CB8AC3E}">
        <p14:creationId xmlns:p14="http://schemas.microsoft.com/office/powerpoint/2010/main" val="743678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3257-613C-4AF7-8656-A0B7BEBA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D9F2D-947F-41DF-8FDD-2841C74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1" y="0"/>
            <a:ext cx="11429997" cy="6857998"/>
          </a:xfr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A865AB5-6EF3-4B54-B9F8-35D62E90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1" y="0"/>
            <a:ext cx="11429996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71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3257-613C-4AF7-8656-A0B7BEBA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D9F2D-947F-41DF-8FDD-2841C74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1" y="0"/>
            <a:ext cx="11429996" cy="6857998"/>
          </a:xfrm>
        </p:spPr>
      </p:pic>
    </p:spTree>
    <p:extLst>
      <p:ext uri="{BB962C8B-B14F-4D97-AF65-F5344CB8AC3E}">
        <p14:creationId xmlns:p14="http://schemas.microsoft.com/office/powerpoint/2010/main" val="4146732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9C0485-1F18-40F5-949A-ECC6CE30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27E76F-9CEA-4D50-A62B-4500AC8AD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两种方法的对比</a:t>
            </a:r>
          </a:p>
        </p:txBody>
      </p:sp>
    </p:spTree>
    <p:extLst>
      <p:ext uri="{BB962C8B-B14F-4D97-AF65-F5344CB8AC3E}">
        <p14:creationId xmlns:p14="http://schemas.microsoft.com/office/powerpoint/2010/main" val="21040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516C95-5B65-43AC-9D43-3D88D887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40154"/>
            <a:ext cx="10515600" cy="1022321"/>
          </a:xfrm>
        </p:spPr>
        <p:txBody>
          <a:bodyPr/>
          <a:lstStyle/>
          <a:p>
            <a:r>
              <a:rPr lang="en-US" altLang="zh-CN" dirty="0"/>
              <a:t>Demo 1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CDCD87-F950-4516-B19C-D8AA851AF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28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8CD6B3-CB4D-4156-A053-CE74AA7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9B6F3-DAD7-4190-A8EA-CB4DF514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1000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随机产生一个实例：</a:t>
            </a:r>
            <a:r>
              <a:rPr lang="en-US" altLang="zh-CN" dirty="0"/>
              <a:t>100</a:t>
            </a:r>
            <a:r>
              <a:rPr lang="zh-CN" altLang="en-US" dirty="0"/>
              <a:t>工件，</a:t>
            </a:r>
            <a:r>
              <a:rPr lang="en-US" altLang="zh-CN" dirty="0"/>
              <a:t>4</a:t>
            </a:r>
            <a:r>
              <a:rPr lang="zh-CN" altLang="en-US" dirty="0"/>
              <a:t>阶段，每阶段随机</a:t>
            </a:r>
            <a:r>
              <a:rPr lang="en-US" altLang="zh-CN" dirty="0"/>
              <a:t>2</a:t>
            </a:r>
            <a:r>
              <a:rPr lang="zh-CN" altLang="en-US" dirty="0"/>
              <a:t>或者</a:t>
            </a:r>
            <a:r>
              <a:rPr lang="en-US" altLang="zh-CN" dirty="0"/>
              <a:t>3</a:t>
            </a:r>
            <a:r>
              <a:rPr lang="zh-CN" altLang="en-US" dirty="0"/>
              <a:t>个机器，加工时间随机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随机产生一个工件序列，解码得到完整解。</a:t>
            </a:r>
            <a:endParaRPr lang="en-US" altLang="zh-CN" dirty="0"/>
          </a:p>
          <a:p>
            <a:pPr lvl="2"/>
            <a:r>
              <a:rPr lang="zh-CN" altLang="en-US" dirty="0"/>
              <a:t>从后往前按照机器优先产生一条关键路径。</a:t>
            </a:r>
            <a:endParaRPr lang="en-US" altLang="zh-CN" dirty="0"/>
          </a:p>
          <a:p>
            <a:pPr lvl="3"/>
            <a:r>
              <a:rPr lang="zh-CN" altLang="en-US" dirty="0"/>
              <a:t>逆向遍历关键路径中的工序（去除最后一个和第一个），如果移动该工序能是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变小，则移动该工序，结束遍历。</a:t>
            </a:r>
            <a:endParaRPr lang="en-US" altLang="zh-CN" dirty="0"/>
          </a:p>
          <a:p>
            <a:pPr lvl="2"/>
            <a:r>
              <a:rPr lang="zh-CN" altLang="en-US" dirty="0"/>
              <a:t>获取所有的割点工序，</a:t>
            </a:r>
            <a:endParaRPr lang="en-US" altLang="zh-CN" dirty="0"/>
          </a:p>
          <a:p>
            <a:pPr lvl="3"/>
            <a:r>
              <a:rPr lang="zh-CN" altLang="en-US" dirty="0"/>
              <a:t>逆向遍历割点工序，如果移动该割点工序能是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变小（移动时不重新计算全部的正反向完工时间，移动结束后计算</a:t>
            </a:r>
            <a:r>
              <a:rPr lang="en-US" altLang="zh-CN" dirty="0" err="1"/>
              <a:t>makespan</a:t>
            </a:r>
            <a:r>
              <a:rPr lang="zh-CN" altLang="en-US" dirty="0"/>
              <a:t>），则移动该工序，结束遍历。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  <a:p>
            <a:pPr lvl="1"/>
            <a:r>
              <a:rPr lang="zh-CN" altLang="en-US" dirty="0"/>
              <a:t>      时间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r>
              <a:rPr lang="zh-CN" altLang="en-US" dirty="0"/>
              <a:t>       变优次数  </a:t>
            </a:r>
            <a:r>
              <a:rPr lang="en-US" altLang="zh-CN" dirty="0" err="1"/>
              <a:t>makeSpan</a:t>
            </a:r>
            <a:r>
              <a:rPr lang="zh-CN" altLang="en-US" dirty="0"/>
              <a:t>改变总和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27068</a:t>
            </a:r>
            <a:r>
              <a:rPr lang="zh-CN" altLang="en-US" dirty="0"/>
              <a:t> </a:t>
            </a:r>
            <a:r>
              <a:rPr lang="en-US" altLang="zh-CN" dirty="0"/>
              <a:t>          561           885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175.768        561           888</a:t>
            </a:r>
          </a:p>
        </p:txBody>
      </p:sp>
    </p:spTree>
    <p:extLst>
      <p:ext uri="{BB962C8B-B14F-4D97-AF65-F5344CB8AC3E}">
        <p14:creationId xmlns:p14="http://schemas.microsoft.com/office/powerpoint/2010/main" val="2116060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8CD6B3-CB4D-4156-A053-CE74AA7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9B6F3-DAD7-4190-A8EA-CB4DF514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1000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随机产生一个实例：</a:t>
            </a:r>
            <a:r>
              <a:rPr lang="en-US" altLang="zh-CN" dirty="0"/>
              <a:t>100</a:t>
            </a:r>
            <a:r>
              <a:rPr lang="zh-CN" altLang="en-US" dirty="0"/>
              <a:t>工件，</a:t>
            </a:r>
            <a:r>
              <a:rPr lang="en-US" altLang="zh-CN" dirty="0"/>
              <a:t>4</a:t>
            </a:r>
            <a:r>
              <a:rPr lang="zh-CN" altLang="en-US" dirty="0"/>
              <a:t>阶段，每阶段随机</a:t>
            </a:r>
            <a:r>
              <a:rPr lang="en-US" altLang="zh-CN" dirty="0"/>
              <a:t>2</a:t>
            </a:r>
            <a:r>
              <a:rPr lang="zh-CN" altLang="en-US" dirty="0"/>
              <a:t>或者</a:t>
            </a:r>
            <a:r>
              <a:rPr lang="en-US" altLang="zh-CN" dirty="0"/>
              <a:t>3</a:t>
            </a:r>
            <a:r>
              <a:rPr lang="zh-CN" altLang="en-US" dirty="0"/>
              <a:t>个机器，加工时间随机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随机产生一个工件序列，解码得到完整解。</a:t>
            </a:r>
            <a:endParaRPr lang="en-US" altLang="zh-CN" dirty="0"/>
          </a:p>
          <a:p>
            <a:pPr lvl="2"/>
            <a:r>
              <a:rPr lang="zh-CN" altLang="en-US" dirty="0"/>
              <a:t>获取所有的割点工序，</a:t>
            </a:r>
            <a:endParaRPr lang="en-US" altLang="zh-CN" dirty="0"/>
          </a:p>
          <a:p>
            <a:pPr lvl="3"/>
            <a:r>
              <a:rPr lang="zh-CN" altLang="en-US" dirty="0"/>
              <a:t>逆向遍历割点工序，如果移动该割点工序能是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变小（移动时不重新计算全部的正反向完工时间，移动结束后计算</a:t>
            </a:r>
            <a:r>
              <a:rPr lang="en-US" altLang="zh-CN" dirty="0" err="1"/>
              <a:t>makespan</a:t>
            </a:r>
            <a:r>
              <a:rPr lang="zh-CN" altLang="en-US" dirty="0"/>
              <a:t>），则移动该工序，结束遍历。</a:t>
            </a:r>
            <a:endParaRPr lang="en-US" altLang="zh-CN" dirty="0"/>
          </a:p>
          <a:p>
            <a:pPr lvl="2"/>
            <a:r>
              <a:rPr lang="zh-CN" altLang="en-US" dirty="0"/>
              <a:t>获取所有的割点工序，</a:t>
            </a:r>
            <a:endParaRPr lang="en-US" altLang="zh-CN" dirty="0"/>
          </a:p>
          <a:p>
            <a:pPr lvl="3"/>
            <a:r>
              <a:rPr lang="zh-CN" altLang="en-US" dirty="0"/>
              <a:t>正向遍历割点工序，如果移动该割点工序能是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变小（移动时不重新计算全部的正反向完工时间，移动结束后计算</a:t>
            </a:r>
            <a:r>
              <a:rPr lang="en-US" altLang="zh-CN" dirty="0" err="1"/>
              <a:t>makespan</a:t>
            </a:r>
            <a:r>
              <a:rPr lang="zh-CN" altLang="en-US" dirty="0"/>
              <a:t>），则移动该工序，结束遍历。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  <a:p>
            <a:pPr lvl="1"/>
            <a:r>
              <a:rPr lang="zh-CN" altLang="en-US" dirty="0"/>
              <a:t>      时间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r>
              <a:rPr lang="zh-CN" altLang="en-US" dirty="0"/>
              <a:t>       变优次数  </a:t>
            </a:r>
            <a:r>
              <a:rPr lang="en-US" altLang="zh-CN" dirty="0" err="1"/>
              <a:t>makeSpan</a:t>
            </a:r>
            <a:r>
              <a:rPr lang="zh-CN" altLang="en-US" dirty="0"/>
              <a:t>改变总和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175.551        567           914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386.812        567           748</a:t>
            </a:r>
          </a:p>
        </p:txBody>
      </p:sp>
    </p:spTree>
    <p:extLst>
      <p:ext uri="{BB962C8B-B14F-4D97-AF65-F5344CB8AC3E}">
        <p14:creationId xmlns:p14="http://schemas.microsoft.com/office/powerpoint/2010/main" val="410287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00" y="761091"/>
            <a:ext cx="6360000" cy="3816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" y="761105"/>
            <a:ext cx="6360000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761091"/>
            <a:ext cx="6359999" cy="3816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0" y="761105"/>
            <a:ext cx="6359999" cy="381600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9C2DD5-8C06-4BDB-B84A-1D7B0D2EF59E}"/>
              </a:ext>
            </a:extLst>
          </p:cNvPr>
          <p:cNvSpPr txBox="1">
            <a:spLocks/>
          </p:cNvSpPr>
          <p:nvPr/>
        </p:nvSpPr>
        <p:spPr>
          <a:xfrm>
            <a:off x="4170217" y="4461163"/>
            <a:ext cx="7700050" cy="192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在删除工序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的图上，机器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上针对删除工序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的正向关键位置，集合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中的最右边的位置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在删除工序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的图上，机器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上针对删除工序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的逆向关键位置，集合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中的最大值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61CB706-D7CE-44F6-8D8F-25CDF5460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13338"/>
              </p:ext>
            </p:extLst>
          </p:nvPr>
        </p:nvGraphicFramePr>
        <p:xfrm>
          <a:off x="657225" y="4397375"/>
          <a:ext cx="23764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AxMath" r:id="rId5" imgW="957240" imgH="274680" progId="Equation.AxMath">
                  <p:embed/>
                </p:oleObj>
              </mc:Choice>
              <mc:Fallback>
                <p:oleObj name="AxMath" r:id="rId5" imgW="957240" imgH="27468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09E3A1E-4369-4FD3-97D5-3E3C24A863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225" y="4397375"/>
                        <a:ext cx="2376488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4166F23-5048-4439-95D3-CF19C4661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691449"/>
              </p:ext>
            </p:extLst>
          </p:nvPr>
        </p:nvGraphicFramePr>
        <p:xfrm>
          <a:off x="657225" y="5330854"/>
          <a:ext cx="23828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AxMath" r:id="rId7" imgW="964080" imgH="274680" progId="Equation.AxMath">
                  <p:embed/>
                </p:oleObj>
              </mc:Choice>
              <mc:Fallback>
                <p:oleObj name="AxMath" r:id="rId7" imgW="964080" imgH="274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96ECC1-2843-4602-A3F9-EFEFF585F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7225" y="5330854"/>
                        <a:ext cx="238283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C3F6BBA-1564-41A5-9D86-CA065FFE6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62275"/>
              </p:ext>
            </p:extLst>
          </p:nvPr>
        </p:nvGraphicFramePr>
        <p:xfrm>
          <a:off x="3735898" y="4273579"/>
          <a:ext cx="555445" cy="6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AxMath" r:id="rId9" imgW="170280" imgH="190800" progId="Equation.AxMath">
                  <p:embed/>
                </p:oleObj>
              </mc:Choice>
              <mc:Fallback>
                <p:oleObj name="AxMath" r:id="rId9" imgW="1702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5898" y="4273579"/>
                        <a:ext cx="555445" cy="68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AD76CA6-E7C7-4AB4-9BEE-3CBB2F920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961046"/>
              </p:ext>
            </p:extLst>
          </p:nvPr>
        </p:nvGraphicFramePr>
        <p:xfrm>
          <a:off x="3684589" y="5150910"/>
          <a:ext cx="606688" cy="6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AxMath" r:id="rId11" imgW="170280" imgH="190800" progId="Equation.AxMath">
                  <p:embed/>
                </p:oleObj>
              </mc:Choice>
              <mc:Fallback>
                <p:oleObj name="AxMath" r:id="rId11" imgW="1702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84589" y="5150910"/>
                        <a:ext cx="606688" cy="68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682CCF4-AFEA-429C-8FD1-06C349A282D0}"/>
              </a:ext>
            </a:extLst>
          </p:cNvPr>
          <p:cNvCxnSpPr>
            <a:cxnSpLocks/>
          </p:cNvCxnSpPr>
          <p:nvPr/>
        </p:nvCxnSpPr>
        <p:spPr>
          <a:xfrm flipV="1">
            <a:off x="2636520" y="2948940"/>
            <a:ext cx="0" cy="17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3743AFD-96F4-4328-B681-C6BAD5E53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557477"/>
              </p:ext>
            </p:extLst>
          </p:nvPr>
        </p:nvGraphicFramePr>
        <p:xfrm>
          <a:off x="2533015" y="3082289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AxMath" r:id="rId13" imgW="170280" imgH="190800" progId="Equation.AxMath">
                  <p:embed/>
                </p:oleObj>
              </mc:Choice>
              <mc:Fallback>
                <p:oleObj name="AxMath" r:id="rId13" imgW="1702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33015" y="3082289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C4877B-BF64-4B69-96CB-4EA902379238}"/>
              </a:ext>
            </a:extLst>
          </p:cNvPr>
          <p:cNvCxnSpPr>
            <a:cxnSpLocks/>
          </p:cNvCxnSpPr>
          <p:nvPr/>
        </p:nvCxnSpPr>
        <p:spPr>
          <a:xfrm>
            <a:off x="9007489" y="2766060"/>
            <a:ext cx="0" cy="20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61F06FA-6F8F-43A7-9E80-BC925D912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352031"/>
              </p:ext>
            </p:extLst>
          </p:nvPr>
        </p:nvGraphicFramePr>
        <p:xfrm>
          <a:off x="8903984" y="2461258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AxMath" r:id="rId15" imgW="170280" imgH="190800" progId="Equation.AxMath">
                  <p:embed/>
                </p:oleObj>
              </mc:Choice>
              <mc:Fallback>
                <p:oleObj name="AxMath" r:id="rId15" imgW="170280" imgH="190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3743AFD-96F4-4328-B681-C6BAD5E53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03984" y="2461258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58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761091"/>
            <a:ext cx="6359999" cy="381599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0" y="761105"/>
            <a:ext cx="6359999" cy="38159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0349DF-65AC-468F-9F6D-2348714A0AE2}"/>
              </a:ext>
            </a:extLst>
          </p:cNvPr>
          <p:cNvSpPr/>
          <p:nvPr/>
        </p:nvSpPr>
        <p:spPr>
          <a:xfrm>
            <a:off x="2701255" y="2810312"/>
            <a:ext cx="486562" cy="340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90BE45-51E8-4F29-BF5E-145343FA17FA}"/>
              </a:ext>
            </a:extLst>
          </p:cNvPr>
          <p:cNvSpPr/>
          <p:nvPr/>
        </p:nvSpPr>
        <p:spPr>
          <a:xfrm>
            <a:off x="8619687" y="2818701"/>
            <a:ext cx="416400" cy="340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50B302-C950-42A6-A5DF-6DBCE5761E1F}"/>
              </a:ext>
            </a:extLst>
          </p:cNvPr>
          <p:cNvCxnSpPr/>
          <p:nvPr/>
        </p:nvCxnSpPr>
        <p:spPr>
          <a:xfrm flipH="1" flipV="1">
            <a:off x="2835479" y="3138652"/>
            <a:ext cx="109057" cy="216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0700FE-0806-405B-8C04-F98677174E15}"/>
              </a:ext>
            </a:extLst>
          </p:cNvPr>
          <p:cNvCxnSpPr>
            <a:cxnSpLocks/>
          </p:cNvCxnSpPr>
          <p:nvPr/>
        </p:nvCxnSpPr>
        <p:spPr>
          <a:xfrm flipH="1" flipV="1">
            <a:off x="8763445" y="3151085"/>
            <a:ext cx="54528" cy="169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3">
            <a:extLst>
              <a:ext uri="{FF2B5EF4-FFF2-40B4-BE49-F238E27FC236}">
                <a16:creationId xmlns:a16="http://schemas.microsoft.com/office/drawing/2014/main" id="{FA76A90F-1122-4554-BF3D-99F82C4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337" y="4346580"/>
            <a:ext cx="7514995" cy="46101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重新调整后，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makespan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由原来的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70,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减小至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69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37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407F3B-562C-40E8-942F-EE25534B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2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A29F5E-167D-4E3E-A003-4D7D152BD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移走的工件插入到同阶段的不同机器上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07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761091"/>
            <a:ext cx="6359998" cy="381599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5" y="769494"/>
            <a:ext cx="6359998" cy="38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7917</TotalTime>
  <Words>1126</Words>
  <Application>Microsoft Office PowerPoint</Application>
  <PresentationFormat>宽屏</PresentationFormat>
  <Paragraphs>108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等线</vt:lpstr>
      <vt:lpstr>等线 Light</vt:lpstr>
      <vt:lpstr>宋体</vt:lpstr>
      <vt:lpstr>Arial</vt:lpstr>
      <vt:lpstr>Times New Roman</vt:lpstr>
      <vt:lpstr>Office 主题​​</vt:lpstr>
      <vt:lpstr>AxMath</vt:lpstr>
      <vt:lpstr>分享</vt:lpstr>
      <vt:lpstr>Demo 0</vt:lpstr>
      <vt:lpstr>研究动机</vt:lpstr>
      <vt:lpstr>Demo 1</vt:lpstr>
      <vt:lpstr>PowerPoint 演示文稿</vt:lpstr>
      <vt:lpstr>PowerPoint 演示文稿</vt:lpstr>
      <vt:lpstr>工件6重新调整后，makespan由原来的70,减小至69</vt:lpstr>
      <vt:lpstr>Demo 2</vt:lpstr>
      <vt:lpstr>PowerPoint 演示文稿</vt:lpstr>
      <vt:lpstr>工件7从第二个阶段的第一台机器上取走后</vt:lpstr>
      <vt:lpstr>工件7从第二个阶段的第一台机器调整到第二台机器上，makespan由原来的61,减小至60</vt:lpstr>
      <vt:lpstr>Demo 3</vt:lpstr>
      <vt:lpstr>PowerPoint 演示文稿</vt:lpstr>
      <vt:lpstr>工件10从第二个阶段的第一台机器上取走</vt:lpstr>
      <vt:lpstr>PowerPoint 演示文稿</vt:lpstr>
      <vt:lpstr>Demo 4</vt:lpstr>
      <vt:lpstr>PowerPoint 演示文稿</vt:lpstr>
      <vt:lpstr>PowerPoint 演示文稿</vt:lpstr>
      <vt:lpstr>PowerPoint 演示文稿</vt:lpstr>
      <vt:lpstr>Demo 5</vt:lpstr>
      <vt:lpstr>PowerPoint 演示文稿</vt:lpstr>
      <vt:lpstr>实验</vt:lpstr>
      <vt:lpstr>实验结果</vt:lpstr>
      <vt:lpstr>实验结果</vt:lpstr>
      <vt:lpstr>实验结果</vt:lpstr>
      <vt:lpstr>实验结果</vt:lpstr>
      <vt:lpstr>Demo 6</vt:lpstr>
      <vt:lpstr>PowerPoint 演示文稿</vt:lpstr>
      <vt:lpstr>PowerPoint 演示文稿</vt:lpstr>
      <vt:lpstr>PowerPoint 演示文稿</vt:lpstr>
      <vt:lpstr>PowerPoint 演示文稿</vt:lpstr>
      <vt:lpstr>Demo 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</vt:lpstr>
      <vt:lpstr>实验结果</vt:lpstr>
      <vt:lpstr>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Yuting</dc:creator>
  <cp:lastModifiedBy>Wang Yuting</cp:lastModifiedBy>
  <cp:revision>60</cp:revision>
  <dcterms:created xsi:type="dcterms:W3CDTF">2023-04-30T07:38:32Z</dcterms:created>
  <dcterms:modified xsi:type="dcterms:W3CDTF">2023-05-09T12:26:12Z</dcterms:modified>
</cp:coreProperties>
</file>