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3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79" r:id="rId15"/>
    <p:sldId id="268" r:id="rId16"/>
    <p:sldId id="298" r:id="rId17"/>
    <p:sldId id="299" r:id="rId18"/>
    <p:sldId id="300" r:id="rId19"/>
    <p:sldId id="301" r:id="rId20"/>
    <p:sldId id="260" r:id="rId21"/>
    <p:sldId id="285" r:id="rId22"/>
    <p:sldId id="302" r:id="rId23"/>
    <p:sldId id="25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FED"/>
    <a:srgbClr val="339563"/>
    <a:srgbClr val="212121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81" autoAdjust="0"/>
    <p:restoredTop sz="93367" autoAdjust="0"/>
  </p:normalViewPr>
  <p:slideViewPr>
    <p:cSldViewPr snapToGrid="0" showGuides="1">
      <p:cViewPr varScale="1">
        <p:scale>
          <a:sx n="53" d="100"/>
          <a:sy n="53" d="100"/>
        </p:scale>
        <p:origin x="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4B15C-6874-41B3-9B37-E5E0348359E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A389-7455-4225-886D-F7C0DECB0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3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7A389-7455-4225-886D-F7C0DECB0E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9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2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3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5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3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7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5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2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0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4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74E4-A715-4611-80AB-C4A731DE7570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DCC0-0B5D-4E8C-9F01-85EBDE680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7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jpg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jp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565964" y="276235"/>
            <a:ext cx="9060072" cy="5977154"/>
            <a:chOff x="1673478" y="448799"/>
            <a:chExt cx="9060072" cy="597715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5600" y="984497"/>
              <a:ext cx="1752600" cy="165050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8200" y="1187203"/>
              <a:ext cx="353724" cy="14478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3174" y="1187203"/>
              <a:ext cx="932826" cy="11049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3717" y="463303"/>
              <a:ext cx="1101522" cy="63549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67613" y="984496"/>
              <a:ext cx="1195600" cy="129280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67613" y="448799"/>
              <a:ext cx="810000" cy="4275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14906" y="876299"/>
              <a:ext cx="1337061" cy="155099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17960" y="630121"/>
              <a:ext cx="810000" cy="70875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87170" y="2143501"/>
              <a:ext cx="1140305" cy="80924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968585" y="2894381"/>
              <a:ext cx="1337465" cy="93127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64210" y="3939572"/>
              <a:ext cx="1089440" cy="775534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306050" y="3749453"/>
              <a:ext cx="427500" cy="393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787170" y="4327339"/>
              <a:ext cx="1043492" cy="1019412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61775" y="4485338"/>
              <a:ext cx="355453" cy="70341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794319" y="4654586"/>
              <a:ext cx="666073" cy="116001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814348" y="5240850"/>
              <a:ext cx="945000" cy="57375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75856" y="4994201"/>
              <a:ext cx="968550" cy="106704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182224" y="4994201"/>
              <a:ext cx="330977" cy="89712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648200" y="4994201"/>
              <a:ext cx="265803" cy="112804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025047" y="5908453"/>
              <a:ext cx="348750" cy="51750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889791" y="4919898"/>
              <a:ext cx="483872" cy="1202348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811954" y="4550248"/>
              <a:ext cx="1036146" cy="128625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290488" y="4179862"/>
              <a:ext cx="701613" cy="71414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076738" y="3906953"/>
              <a:ext cx="427500" cy="47250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673478" y="1987303"/>
              <a:ext cx="1823047" cy="191899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055005" y="1867007"/>
              <a:ext cx="6405657" cy="3916304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/>
        </p:nvSpPr>
        <p:spPr>
          <a:xfrm>
            <a:off x="3715630" y="1911006"/>
            <a:ext cx="4801314" cy="21784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“橙汁”</a:t>
            </a: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2.0</a:t>
            </a: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系统设计和数据库设计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75724A26-36E3-47AA-81C3-8A7C407C4CD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8E00B5F-F233-488F-9799-1D23CA64A3D4}"/>
              </a:ext>
            </a:extLst>
          </p:cNvPr>
          <p:cNvSpPr/>
          <p:nvPr/>
        </p:nvSpPr>
        <p:spPr>
          <a:xfrm>
            <a:off x="272291" y="5406800"/>
            <a:ext cx="4836872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组号和队名：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组 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PlanB</a:t>
            </a: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小组组长：王昱翔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小组成员：马鑫，冯琳，翟怡慧，刘启麟</a:t>
            </a:r>
          </a:p>
        </p:txBody>
      </p:sp>
    </p:spTree>
    <p:extLst>
      <p:ext uri="{BB962C8B-B14F-4D97-AF65-F5344CB8AC3E}">
        <p14:creationId xmlns:p14="http://schemas.microsoft.com/office/powerpoint/2010/main" val="140785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13" name="图片 12" descr="QQ图片20210506154842">
            <a:extLst>
              <a:ext uri="{FF2B5EF4-FFF2-40B4-BE49-F238E27FC236}">
                <a16:creationId xmlns:a16="http://schemas.microsoft.com/office/drawing/2014/main" id="{4B592B46-E12F-4327-A955-9DBC765F9C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46608" y="1089913"/>
            <a:ext cx="7498783" cy="5768087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D26F25-AB82-43DE-BA4A-CAE79177FA05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16" name="文本框 49">
              <a:extLst>
                <a:ext uri="{FF2B5EF4-FFF2-40B4-BE49-F238E27FC236}">
                  <a16:creationId xmlns:a16="http://schemas.microsoft.com/office/drawing/2014/main" id="{93837680-9951-4D50-A112-2570EFD63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数据流图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270E6D-2B8F-4497-9110-3C5AF92185AD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活动必须图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27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5CE55-C134-48D2-ABCA-2BD876B32C70}"/>
              </a:ext>
            </a:extLst>
          </p:cNvPr>
          <p:cNvSpPr txBox="1"/>
          <p:nvPr/>
        </p:nvSpPr>
        <p:spPr>
          <a:xfrm>
            <a:off x="1743075" y="38345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</a:p>
        </p:txBody>
      </p: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ABAB40-6650-4B39-90F6-DDAFDF5E5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09" y="906675"/>
            <a:ext cx="4849550" cy="5935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F01FE2-6554-471E-8DBE-0C1763550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41" y="922064"/>
            <a:ext cx="4849550" cy="59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5CE55-C134-48D2-ABCA-2BD876B32C70}"/>
              </a:ext>
            </a:extLst>
          </p:cNvPr>
          <p:cNvSpPr txBox="1"/>
          <p:nvPr/>
        </p:nvSpPr>
        <p:spPr>
          <a:xfrm>
            <a:off x="1743075" y="38345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</a:p>
        </p:txBody>
      </p: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142CCA-0D34-4B79-B7A2-74B60D1F0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65" y="906675"/>
            <a:ext cx="5079935" cy="5946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827605-BE5A-47DD-9763-0A384F127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705" y="906675"/>
            <a:ext cx="4642576" cy="59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8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5CE55-C134-48D2-ABCA-2BD876B32C70}"/>
              </a:ext>
            </a:extLst>
          </p:cNvPr>
          <p:cNvSpPr txBox="1"/>
          <p:nvPr/>
        </p:nvSpPr>
        <p:spPr>
          <a:xfrm>
            <a:off x="1743075" y="38345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</a:p>
        </p:txBody>
      </p: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DB2EC1-6A04-4348-802F-51AE38EE6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56" y="930931"/>
            <a:ext cx="5007487" cy="59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994466" y="1060129"/>
            <a:ext cx="4203065" cy="3651893"/>
            <a:chOff x="3994466" y="1522087"/>
            <a:chExt cx="4203065" cy="365189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589745" flipV="1">
              <a:off x="5219745" y="1522087"/>
              <a:ext cx="1752508" cy="2175526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3994466" y="3760470"/>
              <a:ext cx="4203065" cy="1413510"/>
              <a:chOff x="3819020" y="2239101"/>
              <a:chExt cx="4203065" cy="1413510"/>
            </a:xfrm>
            <a:effectLst/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C441E93-18E9-4CC0-ABB9-0C5029F48ECB}"/>
                  </a:ext>
                </a:extLst>
              </p:cNvPr>
              <p:cNvSpPr txBox="1"/>
              <p:nvPr/>
            </p:nvSpPr>
            <p:spPr>
              <a:xfrm>
                <a:off x="4491486" y="2239101"/>
                <a:ext cx="2858135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4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PART 02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67EF44-75E1-4956-BC7C-5E4E9BF9E5F5}"/>
                  </a:ext>
                </a:extLst>
              </p:cNvPr>
              <p:cNvSpPr txBox="1"/>
              <p:nvPr/>
            </p:nvSpPr>
            <p:spPr>
              <a:xfrm>
                <a:off x="3819020" y="3007451"/>
                <a:ext cx="420306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数据库设计</a:t>
                </a:r>
              </a:p>
            </p:txBody>
          </p:sp>
        </p:grpSp>
      </p:grpSp>
      <p:pic>
        <p:nvPicPr>
          <p:cNvPr id="9" name="图片 8" descr="1585395690551-227ef6d9f16239fa">
            <a:extLst>
              <a:ext uri="{FF2B5EF4-FFF2-40B4-BE49-F238E27FC236}">
                <a16:creationId xmlns:a16="http://schemas.microsoft.com/office/drawing/2014/main" id="{38B7ACA1-4542-41CF-8F79-448936F7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FA2F4A3E-D766-4798-B012-D2A2633B7C50}"/>
              </a:ext>
            </a:extLst>
          </p:cNvPr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51" name="Freeform 104">
              <a:extLst>
                <a:ext uri="{FF2B5EF4-FFF2-40B4-BE49-F238E27FC236}">
                  <a16:creationId xmlns:a16="http://schemas.microsoft.com/office/drawing/2014/main" id="{C3542B52-4A1D-45C2-B7A0-9F5445968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0C4A7B0-242A-4F90-A288-4298EDEA936F}"/>
                </a:ext>
              </a:extLst>
            </p:cNvPr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DBB17-5D08-4927-B08A-0B0FF77B7557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54" name="文本框 49">
              <a:extLst>
                <a:ext uri="{FF2B5EF4-FFF2-40B4-BE49-F238E27FC236}">
                  <a16:creationId xmlns:a16="http://schemas.microsoft.com/office/drawing/2014/main" id="{738EF7E5-FFF3-49E0-B534-B12696FC6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标识符和状态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2DAC8D-1B56-4F01-8CA1-D54018AE94DE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外部设计</a:t>
              </a:r>
            </a:p>
          </p:txBody>
        </p:sp>
      </p:grpSp>
      <p:pic>
        <p:nvPicPr>
          <p:cNvPr id="76" name="图片 75" descr="1585395690551-227ef6d9f16239fa">
            <a:extLst>
              <a:ext uri="{FF2B5EF4-FFF2-40B4-BE49-F238E27FC236}">
                <a16:creationId xmlns:a16="http://schemas.microsoft.com/office/drawing/2014/main" id="{606867C1-8DD6-4278-A463-C948C7CF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F4A5802-8251-41A4-AA9E-A5FD489D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35525"/>
              </p:ext>
            </p:extLst>
          </p:nvPr>
        </p:nvGraphicFramePr>
        <p:xfrm>
          <a:off x="1531257" y="1239212"/>
          <a:ext cx="9129485" cy="490683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2744023669"/>
                    </a:ext>
                  </a:extLst>
                </a:gridCol>
                <a:gridCol w="4194629">
                  <a:extLst>
                    <a:ext uri="{9D8B030D-6E8A-4147-A177-3AD203B41FA5}">
                      <a16:colId xmlns:a16="http://schemas.microsoft.com/office/drawing/2014/main" val="2373409085"/>
                    </a:ext>
                  </a:extLst>
                </a:gridCol>
                <a:gridCol w="2902857">
                  <a:extLst>
                    <a:ext uri="{9D8B030D-6E8A-4147-A177-3AD203B41FA5}">
                      <a16:colId xmlns:a16="http://schemas.microsoft.com/office/drawing/2014/main" val="314996959"/>
                    </a:ext>
                  </a:extLst>
                </a:gridCol>
              </a:tblGrid>
              <a:tr h="817806">
                <a:tc>
                  <a:txBody>
                    <a:bodyPr/>
                    <a:lstStyle/>
                    <a:p>
                      <a:pPr lvl="0" algn="ctr"/>
                      <a:r>
                        <a:rPr lang="zh-CN" sz="2400" kern="100" dirty="0">
                          <a:effectLst/>
                        </a:rPr>
                        <a:t>表名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sz="2400" kern="100" dirty="0">
                          <a:effectLst/>
                        </a:rPr>
                        <a:t>标识符名称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sz="2400" kern="100">
                          <a:effectLst/>
                        </a:rPr>
                        <a:t>具体功能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5215006"/>
                  </a:ext>
                </a:extLst>
              </a:tr>
              <a:tr h="817806"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 dirty="0">
                          <a:effectLst/>
                        </a:rPr>
                        <a:t>Student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 dirty="0" err="1">
                          <a:effectLst/>
                        </a:rPr>
                        <a:t>stuID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sz="2400" kern="100">
                          <a:effectLst/>
                        </a:rPr>
                        <a:t>存入学号等用户信息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5688713"/>
                  </a:ext>
                </a:extLst>
              </a:tr>
              <a:tr h="817806"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>
                          <a:effectLst/>
                        </a:rPr>
                        <a:t>stuCourseItem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 dirty="0" err="1">
                          <a:effectLst/>
                        </a:rPr>
                        <a:t>couID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sz="2400" kern="100">
                          <a:effectLst/>
                        </a:rPr>
                        <a:t>存放学生的课程列表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4997119"/>
                  </a:ext>
                </a:extLst>
              </a:tr>
              <a:tr h="817806"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>
                          <a:effectLst/>
                        </a:rPr>
                        <a:t>Course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 dirty="0" err="1">
                          <a:effectLst/>
                        </a:rPr>
                        <a:t>couID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sz="2400" kern="100" dirty="0">
                          <a:effectLst/>
                        </a:rPr>
                        <a:t>存放课程的信息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911217"/>
                  </a:ext>
                </a:extLst>
              </a:tr>
              <a:tr h="817806"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>
                          <a:effectLst/>
                        </a:rPr>
                        <a:t>synGrade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>
                          <a:effectLst/>
                        </a:rPr>
                        <a:t>couID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sz="2400" kern="100" dirty="0">
                          <a:effectLst/>
                        </a:rPr>
                        <a:t>存放综合成绩的信息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9514621"/>
                  </a:ext>
                </a:extLst>
              </a:tr>
              <a:tr h="817806"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>
                          <a:effectLst/>
                        </a:rPr>
                        <a:t>uniGrade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kern="100">
                          <a:effectLst/>
                        </a:rPr>
                        <a:t>uYear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sz="2400" kern="100" dirty="0">
                          <a:effectLst/>
                        </a:rPr>
                        <a:t>存放统考成绩的信息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73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75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FA2F4A3E-D766-4798-B012-D2A2633B7C50}"/>
              </a:ext>
            </a:extLst>
          </p:cNvPr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51" name="Freeform 104">
              <a:extLst>
                <a:ext uri="{FF2B5EF4-FFF2-40B4-BE49-F238E27FC236}">
                  <a16:creationId xmlns:a16="http://schemas.microsoft.com/office/drawing/2014/main" id="{C3542B52-4A1D-45C2-B7A0-9F5445968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0C4A7B0-242A-4F90-A288-4298EDEA936F}"/>
                </a:ext>
              </a:extLst>
            </p:cNvPr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DBB17-5D08-4927-B08A-0B0FF77B7557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54" name="文本框 49">
              <a:extLst>
                <a:ext uri="{FF2B5EF4-FFF2-40B4-BE49-F238E27FC236}">
                  <a16:creationId xmlns:a16="http://schemas.microsoft.com/office/drawing/2014/main" id="{738EF7E5-FFF3-49E0-B534-B12696FC6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结构设计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2DAC8D-1B56-4F01-8CA1-D54018AE94DE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外部设计</a:t>
              </a:r>
            </a:p>
          </p:txBody>
        </p:sp>
      </p:grpSp>
      <p:pic>
        <p:nvPicPr>
          <p:cNvPr id="76" name="图片 75" descr="1585395690551-227ef6d9f16239fa">
            <a:extLst>
              <a:ext uri="{FF2B5EF4-FFF2-40B4-BE49-F238E27FC236}">
                <a16:creationId xmlns:a16="http://schemas.microsoft.com/office/drawing/2014/main" id="{606867C1-8DD6-4278-A463-C948C7CF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11" name="图片 10" descr="总体ER图">
            <a:extLst>
              <a:ext uri="{FF2B5EF4-FFF2-40B4-BE49-F238E27FC236}">
                <a16:creationId xmlns:a16="http://schemas.microsoft.com/office/drawing/2014/main" id="{772C75F6-DFE0-42CF-8CEB-B03951336A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95390" y="1025922"/>
            <a:ext cx="5401220" cy="58269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472E99-D041-4BC6-A575-A0B8613BEF6F}"/>
              </a:ext>
            </a:extLst>
          </p:cNvPr>
          <p:cNvSpPr txBox="1"/>
          <p:nvPr/>
        </p:nvSpPr>
        <p:spPr>
          <a:xfrm>
            <a:off x="591208" y="6211669"/>
            <a:ext cx="221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26828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FA2F4A3E-D766-4798-B012-D2A2633B7C50}"/>
              </a:ext>
            </a:extLst>
          </p:cNvPr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51" name="Freeform 104">
              <a:extLst>
                <a:ext uri="{FF2B5EF4-FFF2-40B4-BE49-F238E27FC236}">
                  <a16:creationId xmlns:a16="http://schemas.microsoft.com/office/drawing/2014/main" id="{C3542B52-4A1D-45C2-B7A0-9F5445968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0C4A7B0-242A-4F90-A288-4298EDEA936F}"/>
                </a:ext>
              </a:extLst>
            </p:cNvPr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DBB17-5D08-4927-B08A-0B0FF77B7557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54" name="文本框 49">
              <a:extLst>
                <a:ext uri="{FF2B5EF4-FFF2-40B4-BE49-F238E27FC236}">
                  <a16:creationId xmlns:a16="http://schemas.microsoft.com/office/drawing/2014/main" id="{738EF7E5-FFF3-49E0-B534-B12696FC6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逻辑结构设计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2DAC8D-1B56-4F01-8CA1-D54018AE94DE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外部设计</a:t>
              </a:r>
            </a:p>
          </p:txBody>
        </p:sp>
      </p:grpSp>
      <p:pic>
        <p:nvPicPr>
          <p:cNvPr id="76" name="图片 75" descr="1585395690551-227ef6d9f16239fa">
            <a:extLst>
              <a:ext uri="{FF2B5EF4-FFF2-40B4-BE49-F238E27FC236}">
                <a16:creationId xmlns:a16="http://schemas.microsoft.com/office/drawing/2014/main" id="{606867C1-8DD6-4278-A463-C948C7CF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12" name="图片 11" descr="数据库逻辑结构图">
            <a:extLst>
              <a:ext uri="{FF2B5EF4-FFF2-40B4-BE49-F238E27FC236}">
                <a16:creationId xmlns:a16="http://schemas.microsoft.com/office/drawing/2014/main" id="{5B365073-D55B-4AEA-8FB5-63E41BE3E9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61345" y="1147063"/>
            <a:ext cx="8269310" cy="541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4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FA2F4A3E-D766-4798-B012-D2A2633B7C50}"/>
              </a:ext>
            </a:extLst>
          </p:cNvPr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51" name="Freeform 104">
              <a:extLst>
                <a:ext uri="{FF2B5EF4-FFF2-40B4-BE49-F238E27FC236}">
                  <a16:creationId xmlns:a16="http://schemas.microsoft.com/office/drawing/2014/main" id="{C3542B52-4A1D-45C2-B7A0-9F5445968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0C4A7B0-242A-4F90-A288-4298EDEA936F}"/>
                </a:ext>
              </a:extLst>
            </p:cNvPr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DBB17-5D08-4927-B08A-0B0FF77B7557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54" name="文本框 49">
              <a:extLst>
                <a:ext uri="{FF2B5EF4-FFF2-40B4-BE49-F238E27FC236}">
                  <a16:creationId xmlns:a16="http://schemas.microsoft.com/office/drawing/2014/main" id="{738EF7E5-FFF3-49E0-B534-B12696FC6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逻辑结构设计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2DAC8D-1B56-4F01-8CA1-D54018AE94DE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外部设计</a:t>
              </a:r>
            </a:p>
          </p:txBody>
        </p:sp>
      </p:grpSp>
      <p:pic>
        <p:nvPicPr>
          <p:cNvPr id="76" name="图片 75" descr="1585395690551-227ef6d9f16239fa">
            <a:extLst>
              <a:ext uri="{FF2B5EF4-FFF2-40B4-BE49-F238E27FC236}">
                <a16:creationId xmlns:a16="http://schemas.microsoft.com/office/drawing/2014/main" id="{606867C1-8DD6-4278-A463-C948C7CF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CECBC7-8663-4F27-8B98-E4F98371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82" y="1173203"/>
            <a:ext cx="6300180" cy="26043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B8A1E0-6E68-42F6-8D4B-1B69A5CB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732" y="1168032"/>
            <a:ext cx="5762625" cy="315925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0DE7C45-B597-4A86-8EC5-6DD17DABE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75" y="4230742"/>
            <a:ext cx="6962775" cy="26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FA2F4A3E-D766-4798-B012-D2A2633B7C50}"/>
              </a:ext>
            </a:extLst>
          </p:cNvPr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51" name="Freeform 104">
              <a:extLst>
                <a:ext uri="{FF2B5EF4-FFF2-40B4-BE49-F238E27FC236}">
                  <a16:creationId xmlns:a16="http://schemas.microsoft.com/office/drawing/2014/main" id="{C3542B52-4A1D-45C2-B7A0-9F5445968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0C4A7B0-242A-4F90-A288-4298EDEA936F}"/>
                </a:ext>
              </a:extLst>
            </p:cNvPr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DBB17-5D08-4927-B08A-0B0FF77B7557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54" name="文本框 49">
              <a:extLst>
                <a:ext uri="{FF2B5EF4-FFF2-40B4-BE49-F238E27FC236}">
                  <a16:creationId xmlns:a16="http://schemas.microsoft.com/office/drawing/2014/main" id="{738EF7E5-FFF3-49E0-B534-B12696FC6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逻辑结构设计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2DAC8D-1B56-4F01-8CA1-D54018AE94DE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外部设计</a:t>
              </a:r>
            </a:p>
          </p:txBody>
        </p:sp>
      </p:grpSp>
      <p:pic>
        <p:nvPicPr>
          <p:cNvPr id="76" name="图片 75" descr="1585395690551-227ef6d9f16239fa">
            <a:extLst>
              <a:ext uri="{FF2B5EF4-FFF2-40B4-BE49-F238E27FC236}">
                <a16:creationId xmlns:a16="http://schemas.microsoft.com/office/drawing/2014/main" id="{606867C1-8DD6-4278-A463-C948C7CF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AF35C6-9D51-45EA-8924-982B8BBA1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78" y="1163637"/>
            <a:ext cx="6329572" cy="5689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6C7481-E0D5-4E76-9CF7-B4828A40E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449" y="1180905"/>
            <a:ext cx="5484721" cy="25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0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Freeform 11"/>
          <p:cNvSpPr>
            <a:spLocks/>
          </p:cNvSpPr>
          <p:nvPr/>
        </p:nvSpPr>
        <p:spPr bwMode="auto">
          <a:xfrm rot="10800000">
            <a:off x="6583635" y="1876724"/>
            <a:ext cx="796476" cy="811628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1" tIns="34291" rIns="6858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"/>
          <p:cNvSpPr txBox="1"/>
          <p:nvPr/>
        </p:nvSpPr>
        <p:spPr>
          <a:xfrm>
            <a:off x="6635183" y="2012627"/>
            <a:ext cx="72793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sp>
        <p:nvSpPr>
          <p:cNvPr id="47" name="Freeform 11"/>
          <p:cNvSpPr>
            <a:spLocks/>
          </p:cNvSpPr>
          <p:nvPr/>
        </p:nvSpPr>
        <p:spPr bwMode="auto">
          <a:xfrm rot="10800000">
            <a:off x="6583635" y="3141752"/>
            <a:ext cx="796476" cy="811628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1" tIns="34291" rIns="6858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1"/>
          <p:cNvSpPr txBox="1"/>
          <p:nvPr/>
        </p:nvSpPr>
        <p:spPr>
          <a:xfrm>
            <a:off x="6652181" y="3299255"/>
            <a:ext cx="72793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sp>
        <p:nvSpPr>
          <p:cNvPr id="49" name="Freeform 11"/>
          <p:cNvSpPr>
            <a:spLocks/>
          </p:cNvSpPr>
          <p:nvPr/>
        </p:nvSpPr>
        <p:spPr bwMode="auto">
          <a:xfrm rot="10800000">
            <a:off x="6583635" y="4384223"/>
            <a:ext cx="796476" cy="811628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1" tIns="34291" rIns="6858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"/>
          <p:cNvSpPr txBox="1"/>
          <p:nvPr/>
        </p:nvSpPr>
        <p:spPr>
          <a:xfrm>
            <a:off x="6654036" y="4521084"/>
            <a:ext cx="72793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sp>
        <p:nvSpPr>
          <p:cNvPr id="53" name="文本框 48">
            <a:extLst>
              <a:ext uri="{FF2B5EF4-FFF2-40B4-BE49-F238E27FC236}">
                <a16:creationId xmlns:a16="http://schemas.microsoft.com/office/drawing/2014/main" id="{ADEA0258-CE05-413F-A89B-DE8C6803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409" y="1970385"/>
            <a:ext cx="43107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系统设计</a:t>
            </a:r>
            <a:endParaRPr lang="id-ID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文本框 48">
            <a:extLst>
              <a:ext uri="{FF2B5EF4-FFF2-40B4-BE49-F238E27FC236}">
                <a16:creationId xmlns:a16="http://schemas.microsoft.com/office/drawing/2014/main" id="{ADEA0258-CE05-413F-A89B-DE8C6803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409" y="3254650"/>
            <a:ext cx="43107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/>
              <a:t>数据库设计</a:t>
            </a:r>
            <a:endParaRPr lang="id-ID" altLang="zh-CN" dirty="0"/>
          </a:p>
        </p:txBody>
      </p:sp>
      <p:sp>
        <p:nvSpPr>
          <p:cNvPr id="55" name="文本框 48">
            <a:extLst>
              <a:ext uri="{FF2B5EF4-FFF2-40B4-BE49-F238E27FC236}">
                <a16:creationId xmlns:a16="http://schemas.microsoft.com/office/drawing/2014/main" id="{ADEA0258-CE05-413F-A89B-DE8C6803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409" y="4497121"/>
            <a:ext cx="43107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/>
              <a:t>团队项目安排及贡献比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3" y="2074024"/>
            <a:ext cx="2806928" cy="3256032"/>
          </a:xfrm>
          <a:prstGeom prst="rect">
            <a:avLst/>
          </a:prstGeom>
        </p:spPr>
      </p:pic>
      <p:sp>
        <p:nvSpPr>
          <p:cNvPr id="58" name="文本框 1"/>
          <p:cNvSpPr txBox="1"/>
          <p:nvPr/>
        </p:nvSpPr>
        <p:spPr>
          <a:xfrm>
            <a:off x="4843911" y="2286378"/>
            <a:ext cx="1091392" cy="2285243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hakuyoxingshu7000" pitchFamily="2" charset="-122"/>
              </a:rPr>
              <a:t>目录</a:t>
            </a:r>
            <a:endParaRPr lang="en-GB" altLang="zh-CN" sz="7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hakuyoxingshu7000" pitchFamily="2" charset="-122"/>
            </a:endParaRPr>
          </a:p>
        </p:txBody>
      </p:sp>
      <p:pic>
        <p:nvPicPr>
          <p:cNvPr id="17" name="图片 16" descr="1585395690551-227ef6d9f16239fa">
            <a:extLst>
              <a:ext uri="{FF2B5EF4-FFF2-40B4-BE49-F238E27FC236}">
                <a16:creationId xmlns:a16="http://schemas.microsoft.com/office/drawing/2014/main" id="{9EDB7AF0-10A0-45AF-A308-6C90A456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673632" y="1060129"/>
            <a:ext cx="4844734" cy="3653064"/>
            <a:chOff x="3673632" y="1522087"/>
            <a:chExt cx="4844734" cy="365306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589745" flipV="1">
              <a:off x="5219745" y="1522087"/>
              <a:ext cx="1752508" cy="2175526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3673632" y="3760470"/>
              <a:ext cx="4844734" cy="1414681"/>
              <a:chOff x="3498186" y="2239101"/>
              <a:chExt cx="4844734" cy="1414681"/>
            </a:xfrm>
            <a:effectLst/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C441E93-18E9-4CC0-ABB9-0C5029F48ECB}"/>
                  </a:ext>
                </a:extLst>
              </p:cNvPr>
              <p:cNvSpPr txBox="1"/>
              <p:nvPr/>
            </p:nvSpPr>
            <p:spPr>
              <a:xfrm>
                <a:off x="4491486" y="2239101"/>
                <a:ext cx="2858135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4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PART 03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67EF44-75E1-4956-BC7C-5E4E9BF9E5F5}"/>
                  </a:ext>
                </a:extLst>
              </p:cNvPr>
              <p:cNvSpPr txBox="1"/>
              <p:nvPr/>
            </p:nvSpPr>
            <p:spPr>
              <a:xfrm>
                <a:off x="3498186" y="3007451"/>
                <a:ext cx="4844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团队项目安排及贡献比</a:t>
                </a:r>
              </a:p>
            </p:txBody>
          </p:sp>
        </p:grpSp>
      </p:grpSp>
      <p:pic>
        <p:nvPicPr>
          <p:cNvPr id="9" name="图片 8" descr="1585395690551-227ef6d9f16239fa">
            <a:extLst>
              <a:ext uri="{FF2B5EF4-FFF2-40B4-BE49-F238E27FC236}">
                <a16:creationId xmlns:a16="http://schemas.microsoft.com/office/drawing/2014/main" id="{40E5BA06-7790-49E0-8072-50ACDCF2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3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图片 15" descr="1585395690551-227ef6d9f16239fa">
            <a:extLst>
              <a:ext uri="{FF2B5EF4-FFF2-40B4-BE49-F238E27FC236}">
                <a16:creationId xmlns:a16="http://schemas.microsoft.com/office/drawing/2014/main" id="{D9F710FD-0E2D-4555-93B8-C0B27F85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ECE4FC-6C81-46FA-B1F9-FBCF4C1B0C5E}"/>
              </a:ext>
            </a:extLst>
          </p:cNvPr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8" name="Freeform 104">
              <a:extLst>
                <a:ext uri="{FF2B5EF4-FFF2-40B4-BE49-F238E27FC236}">
                  <a16:creationId xmlns:a16="http://schemas.microsoft.com/office/drawing/2014/main" id="{661AAC34-639C-4FDD-A0CD-C6C4701D45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FACF1A-993B-4FC0-85CE-EB5044395FE2}"/>
                </a:ext>
              </a:extLst>
            </p:cNvPr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2AF86A0-2971-4596-AF7A-353F97F8F338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21" name="文本框 49">
              <a:extLst>
                <a:ext uri="{FF2B5EF4-FFF2-40B4-BE49-F238E27FC236}">
                  <a16:creationId xmlns:a16="http://schemas.microsoft.com/office/drawing/2014/main" id="{E3CDC09C-6D23-4C9A-ABC4-056527BED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项目安排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04D2C34-C1F3-4499-B88B-F49C95808760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团队项目安排及贡献比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198CC73-4EEA-42F3-97E6-73B025FA0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47441"/>
              </p:ext>
            </p:extLst>
          </p:nvPr>
        </p:nvGraphicFramePr>
        <p:xfrm>
          <a:off x="838200" y="1986713"/>
          <a:ext cx="10515600" cy="334670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032575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538917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50729329"/>
                    </a:ext>
                  </a:extLst>
                </a:gridCol>
              </a:tblGrid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成员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角色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预期分工安排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209404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马鑫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安卓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数据获取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65787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王昱翔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PM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成绩模块、项目管理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95037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刘启麟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安卓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UI</a:t>
                      </a:r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设计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1701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冯琳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UI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软件测试、</a:t>
                      </a:r>
                      <a:r>
                        <a:rPr lang="en-US" altLang="zh-CN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UI</a:t>
                      </a:r>
                      <a:r>
                        <a:rPr lang="zh-CN" altLang="en-US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设计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463113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翟怡慧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软件测试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6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99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图片 15" descr="1585395690551-227ef6d9f16239fa">
            <a:extLst>
              <a:ext uri="{FF2B5EF4-FFF2-40B4-BE49-F238E27FC236}">
                <a16:creationId xmlns:a16="http://schemas.microsoft.com/office/drawing/2014/main" id="{D9F710FD-0E2D-4555-93B8-C0B27F85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ECE4FC-6C81-46FA-B1F9-FBCF4C1B0C5E}"/>
              </a:ext>
            </a:extLst>
          </p:cNvPr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8" name="Freeform 104">
              <a:extLst>
                <a:ext uri="{FF2B5EF4-FFF2-40B4-BE49-F238E27FC236}">
                  <a16:creationId xmlns:a16="http://schemas.microsoft.com/office/drawing/2014/main" id="{661AAC34-639C-4FDD-A0CD-C6C4701D45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FACF1A-993B-4FC0-85CE-EB5044395FE2}"/>
                </a:ext>
              </a:extLst>
            </p:cNvPr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2AF86A0-2971-4596-AF7A-353F97F8F338}"/>
              </a:ext>
            </a:extLst>
          </p:cNvPr>
          <p:cNvGrpSpPr/>
          <p:nvPr/>
        </p:nvGrpSpPr>
        <p:grpSpPr>
          <a:xfrm>
            <a:off x="1743075" y="295528"/>
            <a:ext cx="5553075" cy="1036201"/>
            <a:chOff x="644064" y="371700"/>
            <a:chExt cx="5553075" cy="1036201"/>
          </a:xfrm>
        </p:grpSpPr>
        <p:sp>
          <p:nvSpPr>
            <p:cNvPr id="21" name="文本框 49">
              <a:extLst>
                <a:ext uri="{FF2B5EF4-FFF2-40B4-BE49-F238E27FC236}">
                  <a16:creationId xmlns:a16="http://schemas.microsoft.com/office/drawing/2014/main" id="{E3CDC09C-6D23-4C9A-ABC4-056527BED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成员贡献</a:t>
              </a:r>
            </a:p>
            <a:p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04D2C34-C1F3-4499-B88B-F49C95808760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团队项目安排及贡献比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42E1B02-7A6C-412F-939C-C596CAAA1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070" y="1664449"/>
            <a:ext cx="9653860" cy="42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9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673478" y="448799"/>
            <a:ext cx="9060072" cy="5977154"/>
            <a:chOff x="1673478" y="448799"/>
            <a:chExt cx="9060072" cy="597715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00" y="984497"/>
              <a:ext cx="1752600" cy="165050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200" y="1187203"/>
              <a:ext cx="353724" cy="14478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3174" y="1187203"/>
              <a:ext cx="932826" cy="11049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3717" y="463303"/>
              <a:ext cx="1101522" cy="63549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7613" y="984496"/>
              <a:ext cx="1195600" cy="129280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67613" y="448799"/>
              <a:ext cx="810000" cy="4275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14906" y="876299"/>
              <a:ext cx="1337061" cy="155099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17960" y="630121"/>
              <a:ext cx="810000" cy="70875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87170" y="2143501"/>
              <a:ext cx="1140305" cy="80924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68585" y="2894381"/>
              <a:ext cx="1337465" cy="93127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64210" y="3939572"/>
              <a:ext cx="1089440" cy="775534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06050" y="3749453"/>
              <a:ext cx="427500" cy="393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87170" y="4327339"/>
              <a:ext cx="1043492" cy="1019412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61775" y="4485338"/>
              <a:ext cx="355453" cy="70341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794319" y="4654586"/>
              <a:ext cx="666073" cy="116001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14348" y="5240850"/>
              <a:ext cx="945000" cy="57375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775856" y="4994201"/>
              <a:ext cx="968550" cy="106704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182224" y="4994201"/>
              <a:ext cx="330977" cy="89712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648200" y="4994201"/>
              <a:ext cx="265803" cy="112804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025047" y="5908453"/>
              <a:ext cx="348750" cy="51750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889791" y="4919898"/>
              <a:ext cx="483872" cy="1202348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11954" y="4550248"/>
              <a:ext cx="1036146" cy="128625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290488" y="4179862"/>
              <a:ext cx="701613" cy="71414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076738" y="3906953"/>
              <a:ext cx="427500" cy="47250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673478" y="1987303"/>
              <a:ext cx="1823047" cy="191899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777318" y="1941167"/>
              <a:ext cx="6405657" cy="3916304"/>
            </a:xfrm>
            <a:prstGeom prst="rect">
              <a:avLst/>
            </a:prstGeom>
          </p:spPr>
        </p:pic>
      </p:grpSp>
      <p:sp>
        <p:nvSpPr>
          <p:cNvPr id="38" name="原创设计师QQ598969553      _12">
            <a:extLst>
              <a:ext uri="{FF2B5EF4-FFF2-40B4-BE49-F238E27FC236}">
                <a16:creationId xmlns:a16="http://schemas.microsoft.com/office/drawing/2014/main" id="{94E16AE6-2037-4FF2-8A64-B53258AD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776" y="2824187"/>
            <a:ext cx="33855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THANKS!!</a:t>
            </a:r>
          </a:p>
        </p:txBody>
      </p:sp>
      <p:pic>
        <p:nvPicPr>
          <p:cNvPr id="35" name="图片 34" descr="1585395690551-227ef6d9f16239fa">
            <a:extLst>
              <a:ext uri="{FF2B5EF4-FFF2-40B4-BE49-F238E27FC236}">
                <a16:creationId xmlns:a16="http://schemas.microsoft.com/office/drawing/2014/main" id="{AD26C662-0303-416E-A155-1B85F0273B2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6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994466" y="1060129"/>
            <a:ext cx="4203065" cy="3651893"/>
            <a:chOff x="3994466" y="1522087"/>
            <a:chExt cx="4203065" cy="365189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589745" flipV="1">
              <a:off x="5219745" y="1522087"/>
              <a:ext cx="1752508" cy="2175526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3994466" y="3760470"/>
              <a:ext cx="4203065" cy="1413510"/>
              <a:chOff x="3819020" y="2239101"/>
              <a:chExt cx="4203065" cy="1413510"/>
            </a:xfrm>
            <a:effectLst/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C441E93-18E9-4CC0-ABB9-0C5029F48ECB}"/>
                  </a:ext>
                </a:extLst>
              </p:cNvPr>
              <p:cNvSpPr txBox="1"/>
              <p:nvPr/>
            </p:nvSpPr>
            <p:spPr>
              <a:xfrm>
                <a:off x="4491486" y="2239101"/>
                <a:ext cx="2858135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4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PART 01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67EF44-75E1-4956-BC7C-5E4E9BF9E5F5}"/>
                  </a:ext>
                </a:extLst>
              </p:cNvPr>
              <p:cNvSpPr txBox="1"/>
              <p:nvPr/>
            </p:nvSpPr>
            <p:spPr>
              <a:xfrm>
                <a:off x="3819020" y="3007451"/>
                <a:ext cx="420306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3600" dirty="0">
                    <a:solidFill>
                      <a:schemeClr val="bg2">
                        <a:lumMod val="5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系统设计</a:t>
                </a:r>
              </a:p>
            </p:txBody>
          </p:sp>
        </p:grpSp>
      </p:grpSp>
      <p:pic>
        <p:nvPicPr>
          <p:cNvPr id="9" name="图片 8" descr="1585395690551-227ef6d9f16239fa">
            <a:extLst>
              <a:ext uri="{FF2B5EF4-FFF2-40B4-BE49-F238E27FC236}">
                <a16:creationId xmlns:a16="http://schemas.microsoft.com/office/drawing/2014/main" id="{38B7ACA1-4542-41CF-8F79-448936F7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5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5CE55-C134-48D2-ABCA-2BD876B32C70}"/>
              </a:ext>
            </a:extLst>
          </p:cNvPr>
          <p:cNvSpPr txBox="1"/>
          <p:nvPr/>
        </p:nvSpPr>
        <p:spPr>
          <a:xfrm>
            <a:off x="1743075" y="38345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25086" y="1071556"/>
            <a:ext cx="10152444" cy="2199544"/>
            <a:chOff x="950759" y="2445419"/>
            <a:chExt cx="3965251" cy="1647228"/>
          </a:xfrm>
        </p:grpSpPr>
        <p:sp>
          <p:nvSpPr>
            <p:cNvPr id="34" name="Text Placeholder 32">
              <a:extLst>
                <a:ext uri="{FF2B5EF4-FFF2-40B4-BE49-F238E27FC236}">
                  <a16:creationId xmlns:a16="http://schemas.microsoft.com/office/drawing/2014/main" id="{BD9997BD-FF24-4177-9E39-E04957E90C43}"/>
                </a:ext>
              </a:extLst>
            </p:cNvPr>
            <p:cNvSpPr txBox="1">
              <a:spLocks/>
            </p:cNvSpPr>
            <p:nvPr/>
          </p:nvSpPr>
          <p:spPr>
            <a:xfrm>
              <a:off x="2940970" y="2576919"/>
              <a:ext cx="1975040" cy="1452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400" dirty="0"/>
                <a:t>软件名称：橙汁</a:t>
              </a:r>
              <a:endParaRPr lang="en-US" altLang="zh-CN" sz="2400" dirty="0"/>
            </a:p>
            <a:p>
              <a:r>
                <a:rPr lang="zh-CN" altLang="en-US" sz="2400" dirty="0"/>
                <a:t>所属学校：福州大学至诚学院 </a:t>
              </a:r>
              <a:endParaRPr lang="en-US" altLang="zh-CN" sz="2400" dirty="0"/>
            </a:p>
            <a:p>
              <a:r>
                <a:rPr lang="zh-CN" altLang="en-US" sz="2400" dirty="0"/>
                <a:t>开发团队：</a:t>
              </a:r>
              <a:r>
                <a:rPr lang="en-US" altLang="zh-CN" sz="2400" dirty="0"/>
                <a:t>“Happy tree friends</a:t>
              </a:r>
              <a:r>
                <a:rPr lang="zh-CN" altLang="en-US" sz="2400" dirty="0"/>
                <a:t>”</a:t>
              </a:r>
              <a:endParaRPr lang="en-US" altLang="zh-CN" sz="2400" dirty="0"/>
            </a:p>
            <a:p>
              <a:r>
                <a:rPr lang="zh-CN" altLang="en-US" sz="2400" dirty="0"/>
                <a:t>接手团队：“</a:t>
              </a:r>
              <a:r>
                <a:rPr lang="en-US" altLang="zh-CN" sz="2400" dirty="0"/>
                <a:t>PlanB</a:t>
              </a:r>
              <a:r>
                <a:rPr lang="zh-CN" altLang="en-US" sz="2400" dirty="0"/>
                <a:t>”团队</a:t>
              </a:r>
            </a:p>
            <a:p>
              <a:r>
                <a:rPr lang="zh-CN" altLang="en-US" sz="2400" dirty="0"/>
                <a:t>指导老师：张栋 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759" y="2445419"/>
              <a:ext cx="1137418" cy="1647228"/>
            </a:xfrm>
            <a:prstGeom prst="rect">
              <a:avLst/>
            </a:prstGeom>
          </p:spPr>
        </p:pic>
      </p:grp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9BE58444-58AB-4F86-A3FF-39708C0E8389}"/>
              </a:ext>
            </a:extLst>
          </p:cNvPr>
          <p:cNvSpPr txBox="1">
            <a:spLocks/>
          </p:cNvSpPr>
          <p:nvPr/>
        </p:nvSpPr>
        <p:spPr>
          <a:xfrm>
            <a:off x="942966" y="3466758"/>
            <a:ext cx="5987355" cy="26260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、功能描述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课表查询：登录之后，打开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首页即能看到课表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成绩查询：用户可以在菜单栏选择成绩查询，即可看到自己的综合成绩和统考成绩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考试通知：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会在考试前通知用户考试时间和地点</a:t>
            </a:r>
          </a:p>
        </p:txBody>
      </p:sp>
      <p:sp>
        <p:nvSpPr>
          <p:cNvPr id="38" name="矩形 1">
            <a:extLst>
              <a:ext uri="{FF2B5EF4-FFF2-40B4-BE49-F238E27FC236}">
                <a16:creationId xmlns:a16="http://schemas.microsoft.com/office/drawing/2014/main" id="{853D5D56-4673-4399-BD92-8665D1563BE0}"/>
              </a:ext>
            </a:extLst>
          </p:cNvPr>
          <p:cNvSpPr/>
          <p:nvPr/>
        </p:nvSpPr>
        <p:spPr>
          <a:xfrm>
            <a:off x="5672614" y="1043017"/>
            <a:ext cx="5816136" cy="2260893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584176 h 1584176"/>
              <a:gd name="connsiteX3" fmla="*/ 0 w 1584176"/>
              <a:gd name="connsiteY3" fmla="*/ 1584176 h 1584176"/>
              <a:gd name="connsiteX4" fmla="*/ 0 w 1584176"/>
              <a:gd name="connsiteY4" fmla="*/ 0 h 1584176"/>
              <a:gd name="connsiteX0-1" fmla="*/ 0 w 1584176"/>
              <a:gd name="connsiteY0-2" fmla="*/ 0 h 1584176"/>
              <a:gd name="connsiteX1-3" fmla="*/ 1584176 w 1584176"/>
              <a:gd name="connsiteY1-4" fmla="*/ 0 h 1584176"/>
              <a:gd name="connsiteX2-5" fmla="*/ 1584176 w 1584176"/>
              <a:gd name="connsiteY2-6" fmla="*/ 1584176 h 1584176"/>
              <a:gd name="connsiteX3-7" fmla="*/ 0 w 1584176"/>
              <a:gd name="connsiteY3-8" fmla="*/ 1584176 h 1584176"/>
              <a:gd name="connsiteX4-9" fmla="*/ 91440 w 1584176"/>
              <a:gd name="connsiteY4-10" fmla="*/ 91440 h 1584176"/>
              <a:gd name="connsiteX0-11" fmla="*/ 55756 w 1584176"/>
              <a:gd name="connsiteY0-12" fmla="*/ 0 h 1651083"/>
              <a:gd name="connsiteX1-13" fmla="*/ 1584176 w 1584176"/>
              <a:gd name="connsiteY1-14" fmla="*/ 66907 h 1651083"/>
              <a:gd name="connsiteX2-15" fmla="*/ 1584176 w 1584176"/>
              <a:gd name="connsiteY2-16" fmla="*/ 1651083 h 1651083"/>
              <a:gd name="connsiteX3-17" fmla="*/ 0 w 1584176"/>
              <a:gd name="connsiteY3-18" fmla="*/ 1651083 h 1651083"/>
              <a:gd name="connsiteX4-19" fmla="*/ 91440 w 1584176"/>
              <a:gd name="connsiteY4-20" fmla="*/ 158347 h 1651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84176" h="1651083">
                <a:moveTo>
                  <a:pt x="55756" y="0"/>
                </a:moveTo>
                <a:lnTo>
                  <a:pt x="1584176" y="66907"/>
                </a:lnTo>
                <a:lnTo>
                  <a:pt x="1584176" y="1651083"/>
                </a:lnTo>
                <a:lnTo>
                  <a:pt x="0" y="1651083"/>
                </a:lnTo>
                <a:cubicBezTo>
                  <a:pt x="0" y="1123024"/>
                  <a:pt x="91440" y="158347"/>
                  <a:pt x="91440" y="158347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EE026F72-8C9A-4B5B-AB68-106B0CB36F2E}"/>
              </a:ext>
            </a:extLst>
          </p:cNvPr>
          <p:cNvSpPr txBox="1">
            <a:spLocks/>
          </p:cNvSpPr>
          <p:nvPr/>
        </p:nvSpPr>
        <p:spPr>
          <a:xfrm>
            <a:off x="7525805" y="3463079"/>
            <a:ext cx="4303338" cy="26260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、运行环境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运行要求：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Android5.0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、开发环境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83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5CE55-C134-48D2-ABCA-2BD876B32C70}"/>
              </a:ext>
            </a:extLst>
          </p:cNvPr>
          <p:cNvSpPr txBox="1"/>
          <p:nvPr/>
        </p:nvSpPr>
        <p:spPr>
          <a:xfrm>
            <a:off x="1743075" y="38345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系统构思</a:t>
            </a:r>
          </a:p>
        </p:txBody>
      </p: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13" name="图片 12" descr="系统构思">
            <a:extLst>
              <a:ext uri="{FF2B5EF4-FFF2-40B4-BE49-F238E27FC236}">
                <a16:creationId xmlns:a16="http://schemas.microsoft.com/office/drawing/2014/main" id="{6156587E-CB01-4CE6-9544-5337AA8921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89771" y="845120"/>
            <a:ext cx="6412458" cy="60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16" name="图片 15" descr="类图 ">
            <a:extLst>
              <a:ext uri="{FF2B5EF4-FFF2-40B4-BE49-F238E27FC236}">
                <a16:creationId xmlns:a16="http://schemas.microsoft.com/office/drawing/2014/main" id="{37A656D6-45B8-4E2B-A0F0-BF8588A45D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62906" y="1044129"/>
            <a:ext cx="8866187" cy="576291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4CBB2A-3710-4F4A-84F9-22B9B0E45547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18" name="文本框 49">
              <a:extLst>
                <a:ext uri="{FF2B5EF4-FFF2-40B4-BE49-F238E27FC236}">
                  <a16:creationId xmlns:a16="http://schemas.microsoft.com/office/drawing/2014/main" id="{55CD77F7-A4C7-4DD5-B72E-8EA60FA71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类图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9A6796-EFCB-466D-82CA-3F4A57DDD9BC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活动必须图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84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3C79D6-787F-4008-B41A-2E37FE0D79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62540" y="863094"/>
            <a:ext cx="7466919" cy="597693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A56DFC0-8FB8-401F-ADEC-6EFAD62F4DAB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14" name="文本框 49">
              <a:extLst>
                <a:ext uri="{FF2B5EF4-FFF2-40B4-BE49-F238E27FC236}">
                  <a16:creationId xmlns:a16="http://schemas.microsoft.com/office/drawing/2014/main" id="{3652E49C-6718-4334-AE5B-40289439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系统用例图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D8C755C-2A30-4B87-8A19-AAFF95BCDBD6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活动必须图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54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241741-42D0-4E8F-A11B-828EDD4DBED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2679" y="1057892"/>
            <a:ext cx="6506641" cy="5800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6D0340-3FF5-4B10-8323-78E3930EEEA5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16" name="文本框 49">
              <a:extLst>
                <a:ext uri="{FF2B5EF4-FFF2-40B4-BE49-F238E27FC236}">
                  <a16:creationId xmlns:a16="http://schemas.microsoft.com/office/drawing/2014/main" id="{23A975F6-41D0-4516-8665-2B78BA854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活动图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7094BED-6602-481E-87DE-8AB7E8BE3C39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活动必须图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89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90482" y="352678"/>
            <a:ext cx="1552593" cy="523220"/>
            <a:chOff x="361932" y="543178"/>
            <a:chExt cx="1552593" cy="523220"/>
          </a:xfrm>
        </p:grpSpPr>
        <p:sp>
          <p:nvSpPr>
            <p:cNvPr id="11" name="Freeform 104"/>
            <p:cNvSpPr>
              <a:spLocks noEditPoints="1"/>
            </p:cNvSpPr>
            <p:nvPr/>
          </p:nvSpPr>
          <p:spPr bwMode="auto">
            <a:xfrm>
              <a:off x="361932" y="543178"/>
              <a:ext cx="1504968" cy="523220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A0AD8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825" y="543178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6" name="图片 35" descr="1585395690551-227ef6d9f16239fa">
            <a:extLst>
              <a:ext uri="{FF2B5EF4-FFF2-40B4-BE49-F238E27FC236}">
                <a16:creationId xmlns:a16="http://schemas.microsoft.com/office/drawing/2014/main" id="{F1FBD187-1112-4423-B80F-B7314FA2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68" y="5653949"/>
            <a:ext cx="984885" cy="1198880"/>
          </a:xfrm>
          <a:prstGeom prst="rect">
            <a:avLst/>
          </a:prstGeom>
        </p:spPr>
      </p:pic>
      <p:pic>
        <p:nvPicPr>
          <p:cNvPr id="9" name="图片 8" descr="系统总体ER关系图">
            <a:extLst>
              <a:ext uri="{FF2B5EF4-FFF2-40B4-BE49-F238E27FC236}">
                <a16:creationId xmlns:a16="http://schemas.microsoft.com/office/drawing/2014/main" id="{BE4060F4-7181-49EC-8B3B-02F505E7BC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81711" y="1071699"/>
            <a:ext cx="7228577" cy="576933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7163A0-CB32-4049-B00C-B220D67CC1DD}"/>
              </a:ext>
            </a:extLst>
          </p:cNvPr>
          <p:cNvGrpSpPr/>
          <p:nvPr/>
        </p:nvGrpSpPr>
        <p:grpSpPr>
          <a:xfrm>
            <a:off x="1743075" y="295528"/>
            <a:ext cx="5553075" cy="759202"/>
            <a:chOff x="644064" y="371700"/>
            <a:chExt cx="5553075" cy="759202"/>
          </a:xfrm>
        </p:grpSpPr>
        <p:sp>
          <p:nvSpPr>
            <p:cNvPr id="16" name="文本框 49">
              <a:extLst>
                <a:ext uri="{FF2B5EF4-FFF2-40B4-BE49-F238E27FC236}">
                  <a16:creationId xmlns:a16="http://schemas.microsoft.com/office/drawing/2014/main" id="{07016118-E59E-477A-B348-7E6CFF3D2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64" y="761570"/>
              <a:ext cx="5553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——ER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B97D3E3-9074-4F6A-A0EC-2CE7FE758968}"/>
                </a:ext>
              </a:extLst>
            </p:cNvPr>
            <p:cNvSpPr txBox="1"/>
            <p:nvPr/>
          </p:nvSpPr>
          <p:spPr>
            <a:xfrm>
              <a:off x="678757" y="3717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活动必须图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07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346</Words>
  <Application>Microsoft Office PowerPoint</Application>
  <PresentationFormat>宽屏</PresentationFormat>
  <Paragraphs>116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hakuyoxingshu7000</vt:lpstr>
      <vt:lpstr>等线</vt:lpstr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yozo</dc:creator>
  <cp:lastModifiedBy>冯琳</cp:lastModifiedBy>
  <cp:revision>52</cp:revision>
  <dcterms:created xsi:type="dcterms:W3CDTF">2018-01-22T13:49:10Z</dcterms:created>
  <dcterms:modified xsi:type="dcterms:W3CDTF">2021-05-09T13:39:19Z</dcterms:modified>
</cp:coreProperties>
</file>