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76" r:id="rId4"/>
    <p:sldId id="278" r:id="rId5"/>
    <p:sldId id="279" r:id="rId6"/>
    <p:sldId id="280" r:id="rId7"/>
    <p:sldId id="277" r:id="rId8"/>
    <p:sldId id="28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7479" autoAdjust="0"/>
  </p:normalViewPr>
  <p:slideViewPr>
    <p:cSldViewPr>
      <p:cViewPr varScale="1">
        <p:scale>
          <a:sx n="64" d="100"/>
          <a:sy n="64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第一章：初识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三、认识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52513"/>
            <a:ext cx="8002588" cy="519099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42910" y="1857364"/>
            <a:ext cx="7786742" cy="4000528"/>
            <a:chOff x="642910" y="1857364"/>
            <a:chExt cx="7786742" cy="4000528"/>
          </a:xfrm>
        </p:grpSpPr>
        <p:sp>
          <p:nvSpPr>
            <p:cNvPr id="5" name="矩形 4"/>
            <p:cNvSpPr/>
            <p:nvPr/>
          </p:nvSpPr>
          <p:spPr>
            <a:xfrm>
              <a:off x="642910" y="1857364"/>
              <a:ext cx="7786742" cy="40005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2078172"/>
              <a:ext cx="382668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40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40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7224" y="3286124"/>
            <a:ext cx="7429552" cy="1428760"/>
            <a:chOff x="857224" y="3500438"/>
            <a:chExt cx="7429552" cy="1428760"/>
          </a:xfrm>
        </p:grpSpPr>
        <p:sp>
          <p:nvSpPr>
            <p:cNvPr id="8" name="矩形 7"/>
            <p:cNvSpPr/>
            <p:nvPr/>
          </p:nvSpPr>
          <p:spPr>
            <a:xfrm>
              <a:off x="857224" y="3500438"/>
              <a:ext cx="2286016" cy="14287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accent4">
                      <a:lumMod val="10000"/>
                    </a:schemeClr>
                  </a:solidFill>
                </a:rPr>
                <a:t>ECMA</a:t>
              </a:r>
              <a:endParaRPr lang="zh-CN" altLang="en-US" sz="40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8992" y="3500438"/>
              <a:ext cx="2286016" cy="14287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accent4">
                      <a:lumMod val="10000"/>
                    </a:schemeClr>
                  </a:solidFill>
                </a:rPr>
                <a:t>DOM</a:t>
              </a:r>
              <a:endParaRPr lang="zh-CN" altLang="en-US" sz="40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00760" y="3500438"/>
              <a:ext cx="2286016" cy="14287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accent4">
                      <a:lumMod val="10000"/>
                    </a:schemeClr>
                  </a:solidFill>
                </a:rPr>
                <a:t>BOM</a:t>
              </a:r>
              <a:endParaRPr lang="zh-CN" altLang="en-US" sz="40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6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allAtOnce"/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三、认识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52513"/>
            <a:ext cx="8002588" cy="519099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在国内企业的应用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85786" y="2000240"/>
            <a:ext cx="7026956" cy="3779720"/>
            <a:chOff x="785786" y="2000240"/>
            <a:chExt cx="7026956" cy="37797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2000240"/>
              <a:ext cx="207170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对角圆角矩形 6"/>
            <p:cNvSpPr/>
            <p:nvPr/>
          </p:nvSpPr>
          <p:spPr>
            <a:xfrm>
              <a:off x="3143240" y="214311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YUI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对角圆角矩形 7"/>
            <p:cNvSpPr/>
            <p:nvPr/>
          </p:nvSpPr>
          <p:spPr>
            <a:xfrm>
              <a:off x="4770335" y="214311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Kissy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6383982" y="214311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SeaJS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5786" y="3071810"/>
              <a:ext cx="2054844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对角圆角矩形 10"/>
            <p:cNvSpPr/>
            <p:nvPr/>
          </p:nvSpPr>
          <p:spPr>
            <a:xfrm>
              <a:off x="3143240" y="321468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对角圆角矩形 11"/>
            <p:cNvSpPr/>
            <p:nvPr/>
          </p:nvSpPr>
          <p:spPr>
            <a:xfrm>
              <a:off x="4783782" y="3214686"/>
              <a:ext cx="1788482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Q+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WebQQ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786" y="4143380"/>
              <a:ext cx="2038096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对角圆角矩形 13"/>
            <p:cNvSpPr/>
            <p:nvPr/>
          </p:nvSpPr>
          <p:spPr>
            <a:xfrm>
              <a:off x="3143240" y="428625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Tangram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对角圆角矩形 14"/>
            <p:cNvSpPr/>
            <p:nvPr/>
          </p:nvSpPr>
          <p:spPr>
            <a:xfrm>
              <a:off x="4756888" y="4286256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百度地图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786" y="5072074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/>
                <a:t>……</a:t>
              </a:r>
              <a:endParaRPr lang="zh-CN" altLang="en-US" sz="40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allAtOnce"/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三、认识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52513"/>
            <a:ext cx="8002588" cy="519099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有关的职位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71600" y="1981200"/>
            <a:ext cx="6437313" cy="3730625"/>
            <a:chOff x="720" y="1008"/>
            <a:chExt cx="4343" cy="254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20" y="1008"/>
              <a:ext cx="1367" cy="2542"/>
              <a:chOff x="528" y="1058"/>
              <a:chExt cx="1680" cy="3125"/>
            </a:xfrm>
          </p:grpSpPr>
          <p:grpSp>
            <p:nvGrpSpPr>
              <p:cNvPr id="41" name="Group 5"/>
              <p:cNvGrpSpPr>
                <a:grpSpLocks/>
              </p:cNvGrpSpPr>
              <p:nvPr/>
            </p:nvGrpSpPr>
            <p:grpSpPr bwMode="auto">
              <a:xfrm>
                <a:off x="528" y="1296"/>
                <a:ext cx="1680" cy="2887"/>
                <a:chOff x="720" y="905"/>
                <a:chExt cx="2263" cy="3319"/>
              </a:xfrm>
            </p:grpSpPr>
            <p:sp>
              <p:nvSpPr>
                <p:cNvPr id="48" name="AutoShape 6"/>
                <p:cNvSpPr>
                  <a:spLocks noChangeArrowheads="1"/>
                </p:cNvSpPr>
                <p:nvPr/>
              </p:nvSpPr>
              <p:spPr bwMode="gray">
                <a:xfrm>
                  <a:off x="720" y="905"/>
                  <a:ext cx="2256" cy="2544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4E91D4"/>
                    </a:gs>
                    <a:gs pos="100000">
                      <a:srgbClr val="3477A4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7"/>
                <p:cNvSpPr>
                  <a:spLocks noChangeArrowheads="1"/>
                </p:cNvSpPr>
                <p:nvPr/>
              </p:nvSpPr>
              <p:spPr bwMode="gray">
                <a:xfrm>
                  <a:off x="755" y="912"/>
                  <a:ext cx="2188" cy="249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80D4F2"/>
                    </a:gs>
                    <a:gs pos="100000">
                      <a:srgbClr val="3CA1E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utoShape 8"/>
                <p:cNvSpPr>
                  <a:spLocks noChangeArrowheads="1"/>
                </p:cNvSpPr>
                <p:nvPr/>
              </p:nvSpPr>
              <p:spPr bwMode="gray">
                <a:xfrm>
                  <a:off x="773" y="275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80D4F2">
                        <a:alpha val="0"/>
                      </a:srgbClr>
                    </a:gs>
                    <a:gs pos="100000">
                      <a:srgbClr val="80D4F2">
                        <a:gamma/>
                        <a:tint val="8784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gray">
                <a:xfrm>
                  <a:off x="773" y="932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80D4F2">
                        <a:gamma/>
                        <a:tint val="33333"/>
                        <a:invGamma/>
                      </a:srgbClr>
                    </a:gs>
                    <a:gs pos="100000">
                      <a:srgbClr val="80D4F2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10"/>
                <p:cNvSpPr>
                  <a:spLocks noChangeArrowheads="1"/>
                </p:cNvSpPr>
                <p:nvPr/>
              </p:nvSpPr>
              <p:spPr bwMode="gray">
                <a:xfrm>
                  <a:off x="727" y="3449"/>
                  <a:ext cx="2256" cy="775"/>
                </a:xfrm>
                <a:prstGeom prst="roundRect">
                  <a:avLst>
                    <a:gd name="adj" fmla="val 40389"/>
                  </a:avLst>
                </a:prstGeom>
                <a:gradFill rotWithShape="1">
                  <a:gsLst>
                    <a:gs pos="0">
                      <a:srgbClr val="3477A4">
                        <a:alpha val="50000"/>
                      </a:srgbClr>
                    </a:gs>
                    <a:gs pos="100000">
                      <a:srgbClr val="3477A4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11"/>
                <p:cNvSpPr>
                  <a:spLocks noChangeArrowheads="1"/>
                </p:cNvSpPr>
                <p:nvPr/>
              </p:nvSpPr>
              <p:spPr bwMode="gray">
                <a:xfrm>
                  <a:off x="773" y="347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80D4F2">
                        <a:gamma/>
                        <a:tint val="33333"/>
                        <a:invGamma/>
                        <a:alpha val="50000"/>
                      </a:srgbClr>
                    </a:gs>
                    <a:gs pos="100000">
                      <a:srgbClr val="80D4F2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12"/>
              <p:cNvGrpSpPr>
                <a:grpSpLocks/>
              </p:cNvGrpSpPr>
              <p:nvPr/>
            </p:nvGrpSpPr>
            <p:grpSpPr bwMode="auto">
              <a:xfrm>
                <a:off x="1104" y="1058"/>
                <a:ext cx="498" cy="498"/>
                <a:chOff x="1289" y="582"/>
                <a:chExt cx="668" cy="668"/>
              </a:xfrm>
            </p:grpSpPr>
            <p:sp>
              <p:nvSpPr>
                <p:cNvPr id="43" name="Oval 13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Oval 14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7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gray">
            <a:xfrm>
              <a:off x="1268" y="1066"/>
              <a:ext cx="239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gray">
            <a:xfrm>
              <a:off x="768" y="1488"/>
              <a:ext cx="1296" cy="1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JavaScript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开发工程师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工程师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高级工程师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架构师</a:t>
              </a:r>
              <a:endPara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208" y="1008"/>
              <a:ext cx="1367" cy="2542"/>
              <a:chOff x="528" y="1058"/>
              <a:chExt cx="1680" cy="3125"/>
            </a:xfrm>
          </p:grpSpPr>
          <p:grpSp>
            <p:nvGrpSpPr>
              <p:cNvPr id="28" name="Group 21"/>
              <p:cNvGrpSpPr>
                <a:grpSpLocks/>
              </p:cNvGrpSpPr>
              <p:nvPr/>
            </p:nvGrpSpPr>
            <p:grpSpPr bwMode="auto">
              <a:xfrm>
                <a:off x="528" y="1296"/>
                <a:ext cx="1680" cy="2887"/>
                <a:chOff x="720" y="905"/>
                <a:chExt cx="2263" cy="3319"/>
              </a:xfrm>
            </p:grpSpPr>
            <p:sp>
              <p:nvSpPr>
                <p:cNvPr id="35" name="AutoShape 22"/>
                <p:cNvSpPr>
                  <a:spLocks noChangeArrowheads="1"/>
                </p:cNvSpPr>
                <p:nvPr/>
              </p:nvSpPr>
              <p:spPr bwMode="gray">
                <a:xfrm>
                  <a:off x="720" y="905"/>
                  <a:ext cx="2256" cy="2544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34B034"/>
                    </a:gs>
                    <a:gs pos="100000">
                      <a:srgbClr val="3F8B4A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utoShape 23"/>
                <p:cNvSpPr>
                  <a:spLocks noChangeArrowheads="1"/>
                </p:cNvSpPr>
                <p:nvPr/>
              </p:nvSpPr>
              <p:spPr bwMode="gray">
                <a:xfrm>
                  <a:off x="755" y="912"/>
                  <a:ext cx="2188" cy="249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88EA91"/>
                    </a:gs>
                    <a:gs pos="100000">
                      <a:srgbClr val="21D347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gray">
                <a:xfrm>
                  <a:off x="773" y="275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88EA91">
                        <a:alpha val="0"/>
                      </a:srgbClr>
                    </a:gs>
                    <a:gs pos="100000">
                      <a:srgbClr val="88EA91">
                        <a:gamma/>
                        <a:tint val="8784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25"/>
                <p:cNvSpPr>
                  <a:spLocks noChangeArrowheads="1"/>
                </p:cNvSpPr>
                <p:nvPr/>
              </p:nvSpPr>
              <p:spPr bwMode="gray">
                <a:xfrm>
                  <a:off x="773" y="932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88EA91">
                        <a:gamma/>
                        <a:tint val="33333"/>
                        <a:invGamma/>
                      </a:srgbClr>
                    </a:gs>
                    <a:gs pos="100000">
                      <a:srgbClr val="88EA91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26"/>
                <p:cNvSpPr>
                  <a:spLocks noChangeArrowheads="1"/>
                </p:cNvSpPr>
                <p:nvPr/>
              </p:nvSpPr>
              <p:spPr bwMode="gray">
                <a:xfrm>
                  <a:off x="727" y="3449"/>
                  <a:ext cx="2256" cy="775"/>
                </a:xfrm>
                <a:prstGeom prst="roundRect">
                  <a:avLst>
                    <a:gd name="adj" fmla="val 40389"/>
                  </a:avLst>
                </a:prstGeom>
                <a:gradFill rotWithShape="1">
                  <a:gsLst>
                    <a:gs pos="0">
                      <a:srgbClr val="3477A4">
                        <a:alpha val="50000"/>
                      </a:srgbClr>
                    </a:gs>
                    <a:gs pos="100000">
                      <a:srgbClr val="3477A4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27"/>
                <p:cNvSpPr>
                  <a:spLocks noChangeArrowheads="1"/>
                </p:cNvSpPr>
                <p:nvPr/>
              </p:nvSpPr>
              <p:spPr bwMode="gray">
                <a:xfrm>
                  <a:off x="773" y="347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21D347">
                        <a:gamma/>
                        <a:tint val="33333"/>
                        <a:invGamma/>
                        <a:alpha val="50000"/>
                      </a:srgbClr>
                    </a:gs>
                    <a:gs pos="100000">
                      <a:srgbClr val="21D347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104" y="1058"/>
                <a:ext cx="498" cy="498"/>
                <a:chOff x="1289" y="582"/>
                <a:chExt cx="668" cy="668"/>
              </a:xfrm>
            </p:grpSpPr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Text Box 34"/>
            <p:cNvSpPr txBox="1">
              <a:spLocks noChangeArrowheads="1"/>
            </p:cNvSpPr>
            <p:nvPr/>
          </p:nvSpPr>
          <p:spPr bwMode="gray">
            <a:xfrm>
              <a:off x="2756" y="1066"/>
              <a:ext cx="239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gray">
            <a:xfrm>
              <a:off x="2256" y="1488"/>
              <a:ext cx="1296" cy="14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前端开发工程师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工程师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高级工程师</a:t>
              </a:r>
              <a:endPara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架构师</a:t>
              </a:r>
              <a:endPara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3696" y="1008"/>
              <a:ext cx="1367" cy="2542"/>
              <a:chOff x="528" y="1058"/>
              <a:chExt cx="1680" cy="3125"/>
            </a:xfrm>
          </p:grpSpPr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528" y="1296"/>
                <a:ext cx="1680" cy="2887"/>
                <a:chOff x="720" y="905"/>
                <a:chExt cx="2263" cy="3319"/>
              </a:xfrm>
            </p:grpSpPr>
            <p:sp>
              <p:nvSpPr>
                <p:cNvPr id="22" name="AutoShape 38"/>
                <p:cNvSpPr>
                  <a:spLocks noChangeArrowheads="1"/>
                </p:cNvSpPr>
                <p:nvPr/>
              </p:nvSpPr>
              <p:spPr bwMode="gray">
                <a:xfrm>
                  <a:off x="720" y="905"/>
                  <a:ext cx="2256" cy="2544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B59F43"/>
                    </a:gs>
                    <a:gs pos="100000">
                      <a:srgbClr val="8F884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AutoShape 39"/>
                <p:cNvSpPr>
                  <a:spLocks noChangeArrowheads="1"/>
                </p:cNvSpPr>
                <p:nvPr/>
              </p:nvSpPr>
              <p:spPr bwMode="gray">
                <a:xfrm>
                  <a:off x="755" y="912"/>
                  <a:ext cx="2188" cy="249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EAEC86"/>
                    </a:gs>
                    <a:gs pos="100000">
                      <a:srgbClr val="DCCE4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gray">
                <a:xfrm>
                  <a:off x="773" y="275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AEC86">
                        <a:alpha val="0"/>
                      </a:srgbClr>
                    </a:gs>
                    <a:gs pos="100000">
                      <a:srgbClr val="EAEC86">
                        <a:gamma/>
                        <a:tint val="8784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AutoShape 41"/>
                <p:cNvSpPr>
                  <a:spLocks noChangeArrowheads="1"/>
                </p:cNvSpPr>
                <p:nvPr/>
              </p:nvSpPr>
              <p:spPr bwMode="gray">
                <a:xfrm>
                  <a:off x="773" y="932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AEC86">
                        <a:gamma/>
                        <a:tint val="33333"/>
                        <a:invGamma/>
                      </a:srgbClr>
                    </a:gs>
                    <a:gs pos="100000">
                      <a:srgbClr val="EAEC86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AutoShape 42"/>
                <p:cNvSpPr>
                  <a:spLocks noChangeArrowheads="1"/>
                </p:cNvSpPr>
                <p:nvPr/>
              </p:nvSpPr>
              <p:spPr bwMode="gray">
                <a:xfrm>
                  <a:off x="727" y="3449"/>
                  <a:ext cx="2256" cy="775"/>
                </a:xfrm>
                <a:prstGeom prst="roundRect">
                  <a:avLst>
                    <a:gd name="adj" fmla="val 40389"/>
                  </a:avLst>
                </a:prstGeom>
                <a:gradFill rotWithShape="1">
                  <a:gsLst>
                    <a:gs pos="0">
                      <a:srgbClr val="3477A4">
                        <a:alpha val="50000"/>
                      </a:srgbClr>
                    </a:gs>
                    <a:gs pos="100000">
                      <a:srgbClr val="3477A4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43"/>
                <p:cNvSpPr>
                  <a:spLocks noChangeArrowheads="1"/>
                </p:cNvSpPr>
                <p:nvPr/>
              </p:nvSpPr>
              <p:spPr bwMode="gray">
                <a:xfrm>
                  <a:off x="773" y="3470"/>
                  <a:ext cx="2158" cy="63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AEC86">
                        <a:gamma/>
                        <a:tint val="33333"/>
                        <a:invGamma/>
                        <a:alpha val="50000"/>
                      </a:srgbClr>
                    </a:gs>
                    <a:gs pos="100000">
                      <a:srgbClr val="EAEC86">
                        <a:alpha val="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4"/>
              <p:cNvGrpSpPr>
                <a:grpSpLocks/>
              </p:cNvGrpSpPr>
              <p:nvPr/>
            </p:nvGrpSpPr>
            <p:grpSpPr bwMode="auto">
              <a:xfrm>
                <a:off x="1104" y="1058"/>
                <a:ext cx="498" cy="498"/>
                <a:chOff x="1289" y="582"/>
                <a:chExt cx="668" cy="668"/>
              </a:xfrm>
            </p:grpSpPr>
            <p:sp>
              <p:nvSpPr>
                <p:cNvPr id="17" name="Oval 45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Oval 46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Oval 47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Oval 48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Oval 49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Text Box 50"/>
            <p:cNvSpPr txBox="1">
              <a:spLocks noChangeArrowheads="1"/>
            </p:cNvSpPr>
            <p:nvPr/>
          </p:nvSpPr>
          <p:spPr bwMode="gray">
            <a:xfrm>
              <a:off x="4245" y="1066"/>
              <a:ext cx="239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gray">
            <a:xfrm>
              <a:off x="3743" y="1488"/>
              <a:ext cx="1298" cy="1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后端开发工程师</a:t>
              </a:r>
              <a:endPara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ü"/>
              </a:pPr>
              <a:r>
                <a:rPr lang="en-US" sz="2000" dirty="0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sz="2000" dirty="0" err="1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endParaRPr lang="en-US" sz="2000" dirty="0" smtClean="0">
                <a:solidFill>
                  <a:schemeClr val="accent4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buFont typeface="Wingdings" pitchFamily="2" charset="2"/>
                <a:buChar char="ü"/>
              </a:pPr>
              <a:r>
                <a:rPr lang="en-US" sz="2000" dirty="0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Ajax</a:t>
              </a:r>
            </a:p>
            <a:p>
              <a:pPr eaLnBrk="0" hangingPunct="0">
                <a:buFont typeface="Wingdings" pitchFamily="2" charset="2"/>
                <a:buChar char="ü"/>
              </a:pPr>
              <a:r>
                <a:rPr lang="en-US" sz="2000" dirty="0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Html</a:t>
              </a:r>
            </a:p>
            <a:p>
              <a:pPr eaLnBrk="0" hangingPunct="0">
                <a:buFont typeface="Wingdings" pitchFamily="2" charset="2"/>
                <a:buChar char="ü"/>
              </a:pPr>
              <a:r>
                <a:rPr lang="en-US" sz="2000" dirty="0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sz="2000" dirty="0" err="1" smtClean="0">
                  <a:solidFill>
                    <a:schemeClr val="accent4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Div+CSS</a:t>
              </a:r>
              <a:endParaRPr lang="en-US" altLang="zh-CN" sz="2000" dirty="0">
                <a:solidFill>
                  <a:schemeClr val="accent4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allAtOnce"/>
      <p:bldP spid="12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预备知识及回顾串讲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精彩案例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一、预备知识及回顾串讲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一、预备知识及回顾串讲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4" y="1052513"/>
            <a:ext cx="8615393" cy="507365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/>
              <a:t>HTML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HyperText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MarkUp</a:t>
            </a:r>
            <a:r>
              <a:rPr lang="en-US" sz="1800" b="0" dirty="0" smtClean="0"/>
              <a:t> Language)</a:t>
            </a:r>
            <a:r>
              <a:rPr lang="zh-CN" altLang="en-US" sz="1800" b="0" dirty="0" smtClean="0"/>
              <a:t>、</a:t>
            </a:r>
            <a:r>
              <a:rPr lang="en-US" sz="1800" dirty="0" smtClean="0"/>
              <a:t>W3C</a:t>
            </a:r>
            <a:r>
              <a:rPr lang="en-US" sz="1800" b="0" dirty="0" smtClean="0"/>
              <a:t>(World Wide Web Consortium)</a:t>
            </a: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解析器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Opera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基本结构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长度单位、颜色单位、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注释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一、预备知识及回顾串讲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4" y="1052513"/>
            <a:ext cx="8615393" cy="507365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 smtClean="0"/>
              <a:t>CSS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Cascading Style Sheets</a:t>
            </a:r>
            <a:r>
              <a:rPr lang="zh-CN" altLang="en-US" sz="1800" dirty="0" smtClean="0"/>
              <a:t>）层叠样式表，用来表现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或 </a:t>
            </a:r>
            <a:r>
              <a:rPr lang="en-US" altLang="zh-CN" sz="1800" dirty="0" smtClean="0"/>
              <a:t>XML </a:t>
            </a: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为样式找到应用目标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盒模型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预备知识及回顾串讲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精彩案例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精彩案例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4324" y="1052513"/>
            <a:ext cx="8615393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JX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WebQQ</a:t>
            </a:r>
            <a:endParaRPr lang="en-US" altLang="zh-CN" sz="24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、百度地图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、淘宝首页</a:t>
            </a:r>
            <a:endParaRPr lang="en-US" altLang="zh-CN" sz="2400" b="1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、软件界面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预备知识及回顾串讲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精彩案例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三、认识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52513"/>
            <a:ext cx="8002588" cy="51909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3143248"/>
            <a:ext cx="1454244" cy="2012406"/>
            <a:chOff x="714348" y="1571612"/>
            <a:chExt cx="1454244" cy="20124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1571612"/>
              <a:ext cx="1299853" cy="1643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714348" y="321468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仿宋_GB2312" pitchFamily="49" charset="-122"/>
                  <a:ea typeface="仿宋_GB2312" pitchFamily="49" charset="-122"/>
                </a:rPr>
                <a:t>布兰登∙艾奇</a:t>
              </a:r>
              <a:endParaRPr lang="zh-CN" altLang="en-US" dirty="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5984" y="1928802"/>
            <a:ext cx="2857520" cy="1323975"/>
            <a:chOff x="2285984" y="1928802"/>
            <a:chExt cx="2857520" cy="132397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5984" y="1928802"/>
              <a:ext cx="1485900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对角圆角矩形 11"/>
            <p:cNvSpPr/>
            <p:nvPr/>
          </p:nvSpPr>
          <p:spPr>
            <a:xfrm>
              <a:off x="3714744" y="2027133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JavaScript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85984" y="3571876"/>
            <a:ext cx="2857520" cy="1270329"/>
            <a:chOff x="2285984" y="3643314"/>
            <a:chExt cx="2857520" cy="127032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5984" y="3643314"/>
              <a:ext cx="1500198" cy="127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对角圆角矩形 16"/>
            <p:cNvSpPr/>
            <p:nvPr/>
          </p:nvSpPr>
          <p:spPr>
            <a:xfrm>
              <a:off x="3714744" y="3768540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JScript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5143512"/>
            <a:ext cx="2857520" cy="1214446"/>
            <a:chOff x="2285984" y="5143512"/>
            <a:chExt cx="2857520" cy="1214446"/>
          </a:xfrm>
        </p:grpSpPr>
        <p:sp>
          <p:nvSpPr>
            <p:cNvPr id="18" name="矩形 17"/>
            <p:cNvSpPr/>
            <p:nvPr/>
          </p:nvSpPr>
          <p:spPr>
            <a:xfrm>
              <a:off x="2285984" y="5143512"/>
              <a:ext cx="1500198" cy="12144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ScriptEase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19" name="对角圆角矩形 18"/>
            <p:cNvSpPr/>
            <p:nvPr/>
          </p:nvSpPr>
          <p:spPr>
            <a:xfrm>
              <a:off x="3714744" y="5251920"/>
              <a:ext cx="1428760" cy="35719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CEnvi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79538" y="2117415"/>
            <a:ext cx="2492990" cy="1811651"/>
            <a:chOff x="6000760" y="2272433"/>
            <a:chExt cx="2492990" cy="1811651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76980" y="2272433"/>
              <a:ext cx="2281234" cy="1455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6000760" y="371475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仿宋_GB2312" pitchFamily="49" charset="-122"/>
                  <a:ea typeface="仿宋_GB2312" pitchFamily="49" charset="-122"/>
                </a:rPr>
                <a:t>欧洲计算机制造商协会</a:t>
              </a:r>
              <a:endParaRPr lang="zh-CN" altLang="en-US" dirty="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27" name="爆炸形 1 26"/>
          <p:cNvSpPr/>
          <p:nvPr/>
        </p:nvSpPr>
        <p:spPr>
          <a:xfrm>
            <a:off x="6000792" y="4000504"/>
            <a:ext cx="2928926" cy="214314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ECMA-262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allAtOnce"/>
      <p:bldP spid="12292" grpId="0" animBg="1"/>
      <p:bldP spid="2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733</TotalTime>
  <Words>389</Words>
  <Application>Microsoft Office PowerPoint</Application>
  <PresentationFormat>全屏显示(4:3)</PresentationFormat>
  <Paragraphs>86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blackboard-powerpoint-template</vt:lpstr>
      <vt:lpstr>幻灯片 1</vt:lpstr>
      <vt:lpstr>提纲</vt:lpstr>
      <vt:lpstr>一、预备知识及回顾串讲</vt:lpstr>
      <vt:lpstr>一、预备知识及回顾串讲</vt:lpstr>
      <vt:lpstr>一、预备知识及回顾串讲</vt:lpstr>
      <vt:lpstr>提纲</vt:lpstr>
      <vt:lpstr>二、JavaScript精彩案例</vt:lpstr>
      <vt:lpstr>提纲</vt:lpstr>
      <vt:lpstr>三、认识JavaScript</vt:lpstr>
      <vt:lpstr>三、认识JavaScript</vt:lpstr>
      <vt:lpstr>三、认识JavaScript</vt:lpstr>
      <vt:lpstr>三、认识JavaScript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294</cp:revision>
  <dcterms:created xsi:type="dcterms:W3CDTF">2012-06-22T12:18:32Z</dcterms:created>
  <dcterms:modified xsi:type="dcterms:W3CDTF">2012-11-04T19:23:27Z</dcterms:modified>
</cp:coreProperties>
</file>