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78" r:id="rId4"/>
    <p:sldId id="289" r:id="rId5"/>
    <p:sldId id="279" r:id="rId6"/>
    <p:sldId id="290" r:id="rId7"/>
    <p:sldId id="280" r:id="rId8"/>
    <p:sldId id="291" r:id="rId9"/>
    <p:sldId id="287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50" autoAdjust="0"/>
    <p:restoredTop sz="91257" autoAdjust="0"/>
  </p:normalViewPr>
  <p:slideViewPr>
    <p:cSldViewPr>
      <p:cViewPr>
        <p:scale>
          <a:sx n="69" d="100"/>
          <a:sy n="69" d="100"/>
        </p:scale>
        <p:origin x="-72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4A72-C04A-4CBE-BE64-3DABC6F7EB15}" type="datetimeFigureOut">
              <a:rPr lang="zh-CN" altLang="en-US" smtClean="0"/>
              <a:pPr/>
              <a:t>2012-7-27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FFA0-1F4D-4919-8657-55889444BE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A6F6C-0B31-4A5B-8BC2-7D3592435F5B}" type="datetimeFigureOut">
              <a:rPr lang="zh-CN" altLang="en-US" smtClean="0"/>
              <a:pPr/>
              <a:t>2012-7-27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D9A0-5B0E-45D7-8A80-D18A9739C5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4D96ED3-302A-4BD7-A395-FA86303590AF}" type="slidenum">
              <a:rPr lang="en-GB" altLang="zh-CN"/>
              <a:pPr/>
              <a:t>‹#›</a:t>
            </a:fld>
            <a:endParaRPr lang="en-GB" altLang="zh-CN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pic>
        <p:nvPicPr>
          <p:cNvPr id="3091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lum bright="6000"/>
          </a:blip>
          <a:srcRect/>
          <a:stretch>
            <a:fillRect/>
          </a:stretch>
        </p:blipFill>
        <p:spPr bwMode="auto">
          <a:xfrm rot="-187558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2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3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>
            <a:lum bright="6000"/>
          </a:blip>
          <a:srcRect/>
          <a:stretch>
            <a:fillRect/>
          </a:stretch>
        </p:blipFill>
        <p:spPr bwMode="auto">
          <a:xfrm rot="-3119061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4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5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1A40E-36DA-4CE4-A3AC-FA8F3322CBE9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1A153-7FC3-45BA-83E0-4F186B35A8C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25B41-3356-4278-829B-89E729BB13E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2B559-47C3-4AF3-9649-6B6511F4DB3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9B1C3-CCE5-4CE2-9389-294D1E25BB66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1BCAE-CC87-4D20-A08B-A941A63978C3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7FAF2-3052-46BC-9692-27888430C42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B77F4-3191-42D2-B561-19753195439E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3B830-8AE6-46A6-A474-FDDD0CBBC08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AD217-5D93-4639-B8D7-3E0952FB4878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3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FA81633E-D4FC-4AB9-B41E-8D2B50827078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5" y="2886"/>
              <a:ext cx="531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304" cy="1222375"/>
          </a:xfrm>
        </p:spPr>
        <p:txBody>
          <a:bodyPr/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第十一章：事件（基础）</a:t>
            </a:r>
            <a:endParaRPr lang="en-US" altLang="zh-CN" sz="5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3200" smtClean="0">
                <a:solidFill>
                  <a:srgbClr val="FFFF00"/>
                </a:solidFill>
              </a:rPr>
              <a:t>事件流</a:t>
            </a:r>
            <a:endParaRPr lang="en-US" altLang="zh-CN" sz="320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en-US" altLang="zh-CN" sz="3200" smtClean="0"/>
              <a:t>HTML</a:t>
            </a:r>
            <a:r>
              <a:rPr lang="zh-CN" altLang="en-US" sz="3200" smtClean="0"/>
              <a:t>事件处理程序</a:t>
            </a:r>
            <a:endParaRPr lang="en-US" altLang="zh-CN" sz="3200" smtClean="0"/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en-US" altLang="zh-CN" sz="3200" smtClean="0"/>
              <a:t>DOM0</a:t>
            </a:r>
            <a:r>
              <a:rPr lang="zh-CN" altLang="en-US" sz="3200" smtClean="0"/>
              <a:t>级事件处理程序</a:t>
            </a:r>
            <a:endParaRPr lang="en-US" altLang="zh-CN" sz="3200" smtClean="0"/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3200" smtClean="0"/>
              <a:t>事件类型</a:t>
            </a:r>
            <a:endParaRPr lang="en-US" altLang="zh-CN" sz="320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一、事件流</a:t>
            </a:r>
            <a:endParaRPr lang="en-GB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0034" y="1428736"/>
            <a:ext cx="6643734" cy="264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    &lt;title&gt;Event Bubbling Example&lt;/title&gt;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    &lt;div id=”myDiv”&gt;Click Me&lt;/div&gt;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14414" y="1643050"/>
            <a:ext cx="5753100" cy="4714875"/>
            <a:chOff x="1214414" y="1643050"/>
            <a:chExt cx="5753100" cy="471487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414" y="1643050"/>
              <a:ext cx="5753100" cy="47148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5715008" y="171448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zh-CN" altLang="en-US" b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事件捕获</a:t>
              </a:r>
              <a:endParaRPr lang="zh-CN" alt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00166" y="1142984"/>
            <a:ext cx="5676900" cy="4695825"/>
            <a:chOff x="2071670" y="1785926"/>
            <a:chExt cx="5676900" cy="4695825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71670" y="1785926"/>
              <a:ext cx="5676900" cy="46958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6429388" y="19288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zh-CN" altLang="en-US" b="1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事件冒泡</a:t>
              </a:r>
              <a:endParaRPr lang="zh-CN" alt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857232"/>
            <a:ext cx="6599237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1643042" y="4572008"/>
            <a:ext cx="1428760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4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捕获阶段</a:t>
            </a:r>
            <a:endParaRPr lang="zh-CN" altLang="en-US">
              <a:solidFill>
                <a:schemeClr val="accent4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29520" y="2571744"/>
            <a:ext cx="1428760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4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冒泡阶段</a:t>
            </a:r>
            <a:endParaRPr lang="zh-CN" altLang="en-US">
              <a:solidFill>
                <a:schemeClr val="accent4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3200" smtClean="0"/>
              <a:t>事件流</a:t>
            </a:r>
            <a:endParaRPr lang="en-US" altLang="zh-CN" sz="3200" smtClean="0"/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HTML</a:t>
            </a:r>
            <a:r>
              <a:rPr lang="zh-CN" altLang="en-US" sz="3200" smtClean="0">
                <a:solidFill>
                  <a:srgbClr val="FFFF00"/>
                </a:solidFill>
              </a:rPr>
              <a:t>事件处理程序</a:t>
            </a:r>
            <a:endParaRPr lang="en-US" altLang="zh-CN" sz="320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en-US" altLang="zh-CN" sz="3200" smtClean="0"/>
              <a:t>DOM0</a:t>
            </a:r>
            <a:r>
              <a:rPr lang="zh-CN" altLang="en-US" sz="3200" smtClean="0"/>
              <a:t>级事件处理程序</a:t>
            </a:r>
            <a:endParaRPr lang="en-US" altLang="zh-CN" sz="3200" smtClean="0"/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3200" smtClean="0"/>
              <a:t>事件类型</a:t>
            </a:r>
            <a:endParaRPr lang="en-US" altLang="zh-CN" sz="320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事件处理程序</a:t>
            </a:r>
            <a:endParaRPr lang="en-GB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0034" y="1071546"/>
            <a:ext cx="7572428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&lt;input type=”button” value=”Click Me” onclick=”alert(‘Clicked’)” /&gt;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&lt;script type=”text/javascript”&gt;</a:t>
            </a:r>
          </a:p>
          <a:p>
            <a:r>
              <a:rPr lang="en-US" altLang="zh-CN" smtClean="0"/>
              <a:t>    function showMessage(){</a:t>
            </a:r>
          </a:p>
          <a:p>
            <a:r>
              <a:rPr lang="en-US" altLang="zh-CN" smtClean="0"/>
              <a:t>        alert(“Hello world!”);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&lt;/script&gt;</a:t>
            </a:r>
          </a:p>
          <a:p>
            <a:r>
              <a:rPr lang="en-US" altLang="zh-CN" smtClean="0"/>
              <a:t>&lt;input type=”button” value=”Click Me” onclick=”showMessage()” 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3200" smtClean="0"/>
              <a:t>事件流</a:t>
            </a:r>
            <a:endParaRPr lang="en-US" altLang="zh-CN" sz="3200" smtClean="0"/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en-US" altLang="zh-CN" sz="3200" smtClean="0"/>
              <a:t>HTML</a:t>
            </a:r>
            <a:r>
              <a:rPr lang="zh-CN" altLang="en-US" sz="3200" smtClean="0"/>
              <a:t>事件处理程序</a:t>
            </a:r>
            <a:endParaRPr lang="en-US" altLang="zh-CN" sz="3200" smtClean="0"/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en-US" altLang="zh-CN" sz="3200" smtClean="0">
                <a:solidFill>
                  <a:srgbClr val="FFFF00"/>
                </a:solidFill>
              </a:rPr>
              <a:t>DOM0</a:t>
            </a:r>
            <a:r>
              <a:rPr lang="zh-CN" altLang="en-US" sz="3200" smtClean="0">
                <a:solidFill>
                  <a:srgbClr val="FFFF00"/>
                </a:solidFill>
              </a:rPr>
              <a:t>级事件处理程序</a:t>
            </a:r>
            <a:endParaRPr lang="en-US" altLang="zh-CN" sz="320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3200" smtClean="0"/>
              <a:t>事件类型</a:t>
            </a:r>
            <a:endParaRPr lang="en-US" altLang="zh-CN" sz="320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DOM0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级事件处理程序</a:t>
            </a:r>
            <a:endParaRPr lang="en-GB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1214422"/>
            <a:ext cx="850112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var btn = document.getElementById(“myBtn”);</a:t>
            </a:r>
          </a:p>
          <a:p>
            <a:r>
              <a:rPr lang="en-US" altLang="zh-CN" smtClean="0"/>
              <a:t>btn.onclick = function(){</a:t>
            </a:r>
          </a:p>
          <a:p>
            <a:r>
              <a:rPr lang="en-US" altLang="zh-CN" smtClean="0"/>
              <a:t>    alert(“Clicked”);</a:t>
            </a:r>
          </a:p>
          <a:p>
            <a:r>
              <a:rPr lang="en-US" altLang="zh-CN" smtClean="0"/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285720" y="3000372"/>
            <a:ext cx="8501122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var btn = document.getElementById(“myBtn”);</a:t>
            </a:r>
          </a:p>
          <a:p>
            <a:r>
              <a:rPr lang="en-US" altLang="zh-CN" smtClean="0"/>
              <a:t>btn.onclick = function(){</a:t>
            </a:r>
          </a:p>
          <a:p>
            <a:r>
              <a:rPr lang="en-US" altLang="zh-CN" smtClean="0"/>
              <a:t>    alert(this.id);    //”myBtn”</a:t>
            </a:r>
          </a:p>
          <a:p>
            <a:r>
              <a:rPr lang="en-US" altLang="zh-CN" smtClean="0"/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285720" y="4676772"/>
            <a:ext cx="8501122" cy="752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btn.onclick = null; //</a:t>
            </a:r>
            <a:r>
              <a:rPr lang="zh-CN" altLang="en-US" smtClean="0"/>
              <a:t>删除事件处理程序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3786214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3200" smtClean="0"/>
              <a:t>事件流</a:t>
            </a:r>
            <a:endParaRPr lang="en-US" altLang="zh-CN" sz="3200" smtClean="0"/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en-US" altLang="zh-CN" sz="3200" smtClean="0"/>
              <a:t>HTML</a:t>
            </a:r>
            <a:r>
              <a:rPr lang="zh-CN" altLang="en-US" sz="3200" smtClean="0"/>
              <a:t>事件处理程序</a:t>
            </a:r>
            <a:endParaRPr lang="en-US" altLang="zh-CN" sz="3200" smtClean="0"/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en-US" altLang="zh-CN" sz="3200" smtClean="0"/>
              <a:t>DOM0</a:t>
            </a:r>
            <a:r>
              <a:rPr lang="zh-CN" altLang="en-US" sz="3200" smtClean="0"/>
              <a:t>级事件处理程序</a:t>
            </a:r>
            <a:endParaRPr lang="en-US" altLang="zh-CN" sz="3200" smtClean="0"/>
          </a:p>
          <a:p>
            <a:pPr marL="514350" indent="-514350">
              <a:lnSpc>
                <a:spcPct val="200000"/>
              </a:lnSpc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3200" smtClean="0">
                <a:solidFill>
                  <a:srgbClr val="FFFF00"/>
                </a:solidFill>
              </a:rPr>
              <a:t>事件类型</a:t>
            </a:r>
            <a:endParaRPr lang="en-US" altLang="zh-CN" sz="3200" smtClean="0">
              <a:solidFill>
                <a:srgbClr val="FFFF00"/>
              </a:solidFill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四、事件类型</a:t>
            </a:r>
            <a:endParaRPr lang="en-GB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927118"/>
            <a:ext cx="4257675" cy="5502278"/>
          </a:xfrm>
        </p:spPr>
        <p:txBody>
          <a:bodyPr/>
          <a:lstStyle/>
          <a:p>
            <a:r>
              <a:rPr lang="en-US" altLang="zh-CN" b="0" smtClean="0">
                <a:solidFill>
                  <a:srgbClr val="FFFF00"/>
                </a:solidFill>
              </a:rPr>
              <a:t>load </a:t>
            </a:r>
            <a:r>
              <a:rPr lang="zh-CN" altLang="en-US" b="0" smtClean="0"/>
              <a:t>事件</a:t>
            </a:r>
            <a:endParaRPr lang="en-US" altLang="zh-CN" b="0" smtClean="0"/>
          </a:p>
          <a:p>
            <a:endParaRPr lang="en-US" altLang="zh-CN" b="0" smtClean="0"/>
          </a:p>
          <a:p>
            <a:endParaRPr lang="en-US" altLang="zh-CN" b="0" smtClean="0"/>
          </a:p>
          <a:p>
            <a:endParaRPr lang="en-US" altLang="zh-CN" b="0" smtClean="0"/>
          </a:p>
          <a:p>
            <a:endParaRPr lang="en-US" altLang="zh-CN" b="0" smtClean="0"/>
          </a:p>
          <a:p>
            <a:endParaRPr lang="en-US" altLang="zh-CN" b="0" smtClean="0"/>
          </a:p>
          <a:p>
            <a:endParaRPr lang="en-US" altLang="zh-CN" b="0" smtClean="0"/>
          </a:p>
          <a:p>
            <a:endParaRPr lang="en-US" altLang="zh-CN" b="0" smtClean="0"/>
          </a:p>
          <a:p>
            <a:r>
              <a:rPr lang="en-US" altLang="zh-CN" b="0" smtClean="0">
                <a:solidFill>
                  <a:srgbClr val="FFFF00"/>
                </a:solidFill>
              </a:rPr>
              <a:t>click </a:t>
            </a:r>
            <a:r>
              <a:rPr lang="zh-CN" altLang="en-US" b="0" smtClean="0"/>
              <a:t>事件</a:t>
            </a:r>
            <a:endParaRPr lang="en-US" altLang="zh-CN" b="0" smtClean="0"/>
          </a:p>
          <a:p>
            <a:r>
              <a:rPr lang="en-US" altLang="zh-CN" b="0" smtClean="0">
                <a:solidFill>
                  <a:srgbClr val="FFFF00"/>
                </a:solidFill>
              </a:rPr>
              <a:t>mouseover </a:t>
            </a:r>
            <a:r>
              <a:rPr lang="zh-CN" altLang="en-US" b="0" smtClean="0"/>
              <a:t>事件</a:t>
            </a:r>
            <a:endParaRPr lang="en-US" altLang="zh-CN" b="0" smtClean="0"/>
          </a:p>
          <a:p>
            <a:r>
              <a:rPr lang="en-US" altLang="zh-CN" b="0" smtClean="0">
                <a:solidFill>
                  <a:srgbClr val="FFFF00"/>
                </a:solidFill>
              </a:rPr>
              <a:t>blur </a:t>
            </a:r>
            <a:r>
              <a:rPr lang="zh-CN" altLang="en-US" b="0" smtClean="0"/>
              <a:t>事件</a:t>
            </a:r>
            <a:endParaRPr lang="en-US" altLang="zh-CN" b="0" smtClean="0"/>
          </a:p>
          <a:p>
            <a:r>
              <a:rPr lang="en-US" altLang="zh-CN" b="0" smtClean="0">
                <a:solidFill>
                  <a:srgbClr val="FFFF00"/>
                </a:solidFill>
              </a:rPr>
              <a:t>select </a:t>
            </a:r>
            <a:r>
              <a:rPr lang="zh-CN" altLang="en-US" b="0" smtClean="0"/>
              <a:t>事件</a:t>
            </a:r>
            <a:endParaRPr lang="en-US" altLang="zh-CN" b="0" smtClean="0"/>
          </a:p>
        </p:txBody>
      </p:sp>
      <p:sp>
        <p:nvSpPr>
          <p:cNvPr id="7" name="矩形 6"/>
          <p:cNvSpPr/>
          <p:nvPr/>
        </p:nvSpPr>
        <p:spPr>
          <a:xfrm>
            <a:off x="357158" y="1571612"/>
            <a:ext cx="385765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&lt;!DOCTYPE html&gt;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&lt;head&gt;</a:t>
            </a:r>
          </a:p>
          <a:p>
            <a:r>
              <a:rPr lang="en-US" altLang="zh-CN" smtClean="0"/>
              <a:t>    &lt;title&gt;Load Event Example&lt;/title&gt;</a:t>
            </a:r>
          </a:p>
          <a:p>
            <a:r>
              <a:rPr lang="en-US" altLang="zh-CN" smtClean="0"/>
              <a:t>&lt;/head&gt;</a:t>
            </a:r>
          </a:p>
          <a:p>
            <a:r>
              <a:rPr lang="en-US" altLang="zh-CN" smtClean="0"/>
              <a:t>&lt;body onload=”alert(‘Loaded!’)”&gt;</a:t>
            </a:r>
          </a:p>
          <a:p>
            <a:r>
              <a:rPr lang="en-US" altLang="zh-CN" smtClean="0"/>
              <a:t>             </a:t>
            </a:r>
          </a:p>
          <a:p>
            <a:r>
              <a:rPr lang="en-US" altLang="zh-CN" smtClean="0"/>
              <a:t>&lt;/body&gt;</a:t>
            </a:r>
          </a:p>
          <a:p>
            <a:r>
              <a:rPr lang="en-US" altLang="zh-CN" smtClean="0"/>
              <a:t>&lt;/html&gt;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4720071" y="927118"/>
            <a:ext cx="4257675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unload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kern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kern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kern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dblclick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事件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kern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mouseout </a:t>
            </a:r>
            <a:r>
              <a:rPr lang="zh-CN" altLang="en-US" sz="2400" kern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400" kern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kern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focus </a:t>
            </a:r>
            <a:r>
              <a:rPr lang="zh-CN" altLang="en-US" sz="2400" kern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9124" y="1571612"/>
            <a:ext cx="4404475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&lt;!DOCTYPE html&gt;</a:t>
            </a:r>
          </a:p>
          <a:p>
            <a:r>
              <a:rPr lang="en-US" altLang="zh-CN" smtClean="0"/>
              <a:t>&lt;html&gt;</a:t>
            </a:r>
          </a:p>
          <a:p>
            <a:r>
              <a:rPr lang="en-US" altLang="zh-CN" smtClean="0"/>
              <a:t>&lt;head&gt;</a:t>
            </a:r>
          </a:p>
          <a:p>
            <a:r>
              <a:rPr lang="en-US" altLang="zh-CN" smtClean="0"/>
              <a:t>    &lt;title&gt;Unload Event Example&lt;/title&gt;</a:t>
            </a:r>
          </a:p>
          <a:p>
            <a:r>
              <a:rPr lang="en-US" altLang="zh-CN" smtClean="0"/>
              <a:t>&lt;/head&gt;</a:t>
            </a:r>
          </a:p>
          <a:p>
            <a:r>
              <a:rPr lang="en-US" altLang="zh-CN" smtClean="0"/>
              <a:t>&lt;body onunload=”alert(‘Unloaded!’)”&gt;</a:t>
            </a:r>
          </a:p>
          <a:p>
            <a:r>
              <a:rPr lang="en-US" altLang="zh-CN" smtClean="0"/>
              <a:t>             </a:t>
            </a:r>
          </a:p>
          <a:p>
            <a:r>
              <a:rPr lang="en-US" altLang="zh-CN" smtClean="0"/>
              <a:t>&lt;/body&gt;</a:t>
            </a:r>
          </a:p>
          <a:p>
            <a:r>
              <a:rPr lang="en-US" altLang="zh-CN" smtClean="0"/>
              <a:t>&lt;/html&gt;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3596</TotalTime>
  <Words>327</Words>
  <Application>Microsoft Office PowerPoint</Application>
  <PresentationFormat>全屏显示(4:3)</PresentationFormat>
  <Paragraphs>104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blackboard-powerpoint-template</vt:lpstr>
      <vt:lpstr>幻灯片 1</vt:lpstr>
      <vt:lpstr>提纲</vt:lpstr>
      <vt:lpstr>一、事件流</vt:lpstr>
      <vt:lpstr>提纲</vt:lpstr>
      <vt:lpstr>二、HTML事件处理程序</vt:lpstr>
      <vt:lpstr>提纲</vt:lpstr>
      <vt:lpstr>三、DOM0级事件处理程序</vt:lpstr>
      <vt:lpstr>提纲</vt:lpstr>
      <vt:lpstr>四、事件类型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zhjy</cp:lastModifiedBy>
  <cp:revision>1666</cp:revision>
  <dcterms:created xsi:type="dcterms:W3CDTF">2012-06-22T12:18:32Z</dcterms:created>
  <dcterms:modified xsi:type="dcterms:W3CDTF">2012-07-27T00:46:36Z</dcterms:modified>
</cp:coreProperties>
</file>