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 autoAdjust="0"/>
    <p:restoredTop sz="93692" autoAdjust="0"/>
  </p:normalViewPr>
  <p:slideViewPr>
    <p:cSldViewPr>
      <p:cViewPr>
        <p:scale>
          <a:sx n="69" d="100"/>
          <a:sy n="69" d="100"/>
        </p:scale>
        <p:origin x="-58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4A72-C04A-4CBE-BE64-3DABC6F7EB15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FFA0-1F4D-4919-8657-55889444BE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A6F6C-0B31-4A5B-8BC2-7D3592435F5B}" type="datetimeFigureOut">
              <a:rPr lang="zh-CN" altLang="en-US" smtClean="0"/>
              <a:pPr/>
              <a:t>2013/5/20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D9A0-5B0E-45D7-8A80-D18A9739C5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4D96ED3-302A-4BD7-A395-FA86303590AF}" type="slidenum">
              <a:rPr lang="en-GB" altLang="zh-CN"/>
              <a:pPr/>
              <a:t>‹#›</a:t>
            </a:fld>
            <a:endParaRPr lang="en-GB" altLang="zh-CN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pic>
        <p:nvPicPr>
          <p:cNvPr id="3091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-187558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2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3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-3119061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4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5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1A40E-36DA-4CE4-A3AC-FA8F3322CBE9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1A153-7FC3-45BA-83E0-4F186B35A8C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25B41-3356-4278-829B-89E729BB13E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2B559-47C3-4AF3-9649-6B6511F4DB3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9B1C3-CCE5-4CE2-9389-294D1E25BB66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1BCAE-CC87-4D20-A08B-A941A63978C3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7FAF2-3052-46BC-9692-27888430C42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B77F4-3191-42D2-B561-19753195439E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3B830-8AE6-46A6-A474-FDDD0CBBC08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AD217-5D93-4639-B8D7-3E0952FB4878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FA81633E-D4FC-4AB9-B41E-8D2B50827078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5" y="2886"/>
              <a:ext cx="531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304" cy="1222375"/>
          </a:xfrm>
        </p:spPr>
        <p:txBody>
          <a:bodyPr/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第八章：引用类型</a:t>
            </a:r>
            <a:endParaRPr lang="en-US" altLang="zh-CN" sz="5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栈方法：</a:t>
            </a:r>
            <a:r>
              <a:rPr lang="en-US" altLang="zh-CN" smtClean="0"/>
              <a:t>push()</a:t>
            </a:r>
            <a:r>
              <a:rPr lang="zh-CN" altLang="en-US" smtClean="0"/>
              <a:t>，</a:t>
            </a:r>
            <a:r>
              <a:rPr lang="en-US" altLang="zh-CN" smtClean="0"/>
              <a:t>pop()</a:t>
            </a:r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7429552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new Array();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colors.push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(“red”, “green”);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alert(count);  //2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colors.push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(“black”);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alert(count);  //3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item = colors.pop();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alert(item);   //”black”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colors.length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//2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队列方法：</a:t>
            </a:r>
            <a:r>
              <a:rPr lang="en-US" altLang="zh-CN" smtClean="0"/>
              <a:t>shift()</a:t>
            </a:r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7429552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new Array();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colors.push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(“red”, “green”);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alert(count);  //2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colors.push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(“black”);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alert(count);  //3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item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colors.shift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alert(item);   //”red”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colors.length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//2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队列方法：</a:t>
            </a:r>
            <a:r>
              <a:rPr lang="en-US" altLang="zh-CN" smtClean="0"/>
              <a:t>unshift()</a:t>
            </a:r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7429552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new Array();      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colors.unshift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(“red”, “green”);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alert(count);  //2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colors.unshift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(“black”); 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alert(count);  //3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item = colors.pop();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alert(item);   //”green”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colors.length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//2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重排序方法：</a:t>
            </a:r>
            <a:r>
              <a:rPr lang="en-US" altLang="zh-CN" dirty="0" smtClean="0"/>
              <a:t>reverse 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sort()</a:t>
            </a:r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742955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values = [1, 2, 3, 4, 5];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values.reverse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alert(values);       //5,4,3,2,1</a:t>
            </a:r>
          </a:p>
        </p:txBody>
      </p:sp>
      <p:sp>
        <p:nvSpPr>
          <p:cNvPr id="7" name="矩形 6"/>
          <p:cNvSpPr/>
          <p:nvPr/>
        </p:nvSpPr>
        <p:spPr>
          <a:xfrm>
            <a:off x="500034" y="3038029"/>
            <a:ext cx="742955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values = [0, 1, 5, 10, 15];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values.sort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alert(values);    //0,1,10,15,5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sort()</a:t>
            </a:r>
            <a:r>
              <a:rPr lang="zh-CN" altLang="en-US" smtClean="0"/>
              <a:t>方法的比较函数</a:t>
            </a:r>
            <a:r>
              <a:rPr lang="en-US" altLang="zh-CN" smtClean="0"/>
              <a:t>-</a:t>
            </a:r>
            <a:r>
              <a:rPr lang="zh-CN" altLang="en-US" smtClean="0"/>
              <a:t>升序</a:t>
            </a:r>
            <a:endParaRPr lang="en-US" altLang="zh-CN" smtClean="0"/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742955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compare(value1, value2)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if (value1 &lt; value2)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 else if (value1 &gt; value2)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values = [0, 1, 5, 10, 15];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values.sort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(compare);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alert(values);    //0,1,5,10,15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sort()</a:t>
            </a:r>
            <a:r>
              <a:rPr lang="zh-CN" altLang="en-US" smtClean="0"/>
              <a:t>方法的比较函数</a:t>
            </a:r>
            <a:r>
              <a:rPr lang="en-US" altLang="zh-CN" smtClean="0"/>
              <a:t>-</a:t>
            </a:r>
            <a:r>
              <a:rPr lang="zh-CN" altLang="en-US" smtClean="0"/>
              <a:t>降序</a:t>
            </a:r>
            <a:endParaRPr lang="en-US" altLang="zh-CN" smtClean="0"/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7429552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compare(value1, value2)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if (value1 &lt; value2)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 else if (value1 &gt; value2)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values = [0, 1, 5, 10, 15];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values.sort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(compare);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alert(values);    //15,10,5,1,0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28596" y="5857892"/>
            <a:ext cx="7572428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reverse()</a:t>
            </a:r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sort()</a:t>
            </a:r>
            <a:r>
              <a:rPr lang="zh-CN" altLang="en-US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方法的返回值是经过排序之后的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操作方法：</a:t>
            </a:r>
            <a:r>
              <a:rPr lang="en-US" altLang="zh-CN" dirty="0" smtClean="0"/>
              <a:t>splice()</a:t>
            </a:r>
          </a:p>
        </p:txBody>
      </p:sp>
      <p:sp>
        <p:nvSpPr>
          <p:cNvPr id="11" name="矩形 10"/>
          <p:cNvSpPr/>
          <p:nvPr/>
        </p:nvSpPr>
        <p:spPr>
          <a:xfrm>
            <a:off x="500034" y="1571612"/>
            <a:ext cx="8286808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“green”, “blue”];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removed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colors.splice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(0,1);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alert(colors); 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green,blue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alert(removed);    //red –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一个元素的数组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removed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colors.splice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(1, 0, “yellow”, “orange”);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alert(colors); 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green,yellow,orange,blue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alert(removed);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空数组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removed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colors.splice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(1, 1, “red”, “purple”);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alert(colors); 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green,red,purple,orange,blue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alert(removed);    //yellow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操作方法：</a:t>
            </a:r>
            <a:r>
              <a:rPr lang="en-US" altLang="zh-CN" dirty="0" err="1" smtClean="0"/>
              <a:t>concat</a:t>
            </a:r>
            <a:r>
              <a:rPr lang="en-US" altLang="zh-CN" dirty="0" smtClean="0"/>
              <a:t>()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操作方法：</a:t>
            </a:r>
            <a:r>
              <a:rPr lang="en-US" altLang="zh-CN" dirty="0" smtClean="0"/>
              <a:t>slice ()</a:t>
            </a:r>
          </a:p>
        </p:txBody>
      </p:sp>
      <p:sp>
        <p:nvSpPr>
          <p:cNvPr id="11" name="矩形 10"/>
          <p:cNvSpPr/>
          <p:nvPr/>
        </p:nvSpPr>
        <p:spPr>
          <a:xfrm>
            <a:off x="500034" y="1428736"/>
            <a:ext cx="8286808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“green”, “blue”];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colors2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colors.concat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(“yellow”, [“black”, “brown”]);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alert(colors); 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red,green,blue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alert(colors2);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red,green,blue,yellow,black,brown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34" y="3908698"/>
            <a:ext cx="8286808" cy="202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“green”, “blue”, “yellow”, “purple”];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colors2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colors.slice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colors3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colors.slice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(1,4);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alert(colors2);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green,blue,yellow,purple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alert(colors3);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green,blue,yellow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smtClean="0"/>
              <a:t>基本包装类型</a:t>
            </a:r>
            <a:r>
              <a:rPr lang="en-US" altLang="zh-CN" sz="3200" smtClean="0"/>
              <a:t>-String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/>
              <a:t>Array</a:t>
            </a:r>
            <a:r>
              <a:rPr lang="zh-CN" altLang="en-US" sz="3200" smtClean="0"/>
              <a:t>类型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Date</a:t>
            </a:r>
            <a:r>
              <a:rPr lang="zh-CN" altLang="en-US" sz="3200" smtClean="0">
                <a:solidFill>
                  <a:srgbClr val="FFFF00"/>
                </a:solidFill>
              </a:rPr>
              <a:t>类型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smtClean="0"/>
              <a:t>单体内置对象</a:t>
            </a:r>
            <a:r>
              <a:rPr lang="en-US" altLang="zh-CN" sz="3200" smtClean="0"/>
              <a:t>-Math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/>
              <a:t>Object</a:t>
            </a:r>
            <a:r>
              <a:rPr lang="zh-CN" altLang="en-US" sz="3200" smtClean="0"/>
              <a:t>类型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2804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创建日期对象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8286808" cy="264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now = new Date();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date1 = new Date(2007, 0, 1);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date2 = new Date(2007, 1, 1);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alert(date1 &lt; date2); 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alert(date1 &gt; date2);  //false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414340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基本包装类型</a:t>
            </a:r>
            <a:r>
              <a:rPr lang="en-US" altLang="zh-CN" sz="3200" dirty="0" smtClean="0">
                <a:solidFill>
                  <a:srgbClr val="FFFF00"/>
                </a:solidFill>
              </a:rPr>
              <a:t>-String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Array</a:t>
            </a:r>
            <a:r>
              <a:rPr lang="zh-CN" altLang="en-US" sz="3200" dirty="0" smtClean="0"/>
              <a:t>类型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Date</a:t>
            </a:r>
            <a:r>
              <a:rPr lang="zh-CN" altLang="en-US" sz="3200" dirty="0" smtClean="0"/>
              <a:t>类型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dirty="0" smtClean="0"/>
              <a:t>单体内置对象</a:t>
            </a:r>
            <a:r>
              <a:rPr lang="en-US" altLang="zh-CN" sz="3200" dirty="0" smtClean="0"/>
              <a:t>-Math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Object</a:t>
            </a:r>
            <a:r>
              <a:rPr lang="zh-CN" altLang="en-US" sz="3200" dirty="0" smtClean="0"/>
              <a:t>类型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2804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日期时间方法</a:t>
            </a:r>
            <a:endParaRPr lang="en-US" altLang="zh-CN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500174"/>
          <a:ext cx="8143932" cy="442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6357982"/>
              </a:tblGrid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方法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说明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getFullYear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取得</a:t>
                      </a:r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4</a:t>
                      </a:r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位数的年份（</a:t>
                      </a:r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2012</a:t>
                      </a:r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getMonth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返回日期的月份，其中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表示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月，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11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表示十二月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getDate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返回日期月份中的天数（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到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31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getDay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返回日期中星期的星期几（其中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表示星期日，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表示星期六）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getHours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返回日期中的小时数（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0-23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getMinutes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返回日期中分钟数（</a:t>
                      </a:r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0-59</a:t>
                      </a:r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getSeconds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返回日期中的秒数（</a:t>
                      </a:r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0-59</a:t>
                      </a:r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smtClean="0"/>
              <a:t>基本包装类型</a:t>
            </a:r>
            <a:r>
              <a:rPr lang="en-US" altLang="zh-CN" sz="3200" smtClean="0"/>
              <a:t>-String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/>
              <a:t>Array</a:t>
            </a:r>
            <a:r>
              <a:rPr lang="zh-CN" altLang="en-US" sz="3200" smtClean="0"/>
              <a:t>类型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/>
              <a:t>Date</a:t>
            </a:r>
            <a:r>
              <a:rPr lang="zh-CN" altLang="en-US" sz="3200" smtClean="0"/>
              <a:t>类型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smtClean="0">
                <a:solidFill>
                  <a:srgbClr val="FFFF00"/>
                </a:solidFill>
              </a:rPr>
              <a:t>单体内置对象</a:t>
            </a:r>
            <a:r>
              <a:rPr lang="en-US" altLang="zh-CN" sz="3200" smtClean="0">
                <a:solidFill>
                  <a:srgbClr val="FFFF00"/>
                </a:solidFill>
              </a:rPr>
              <a:t>-Math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/>
              <a:t>Object</a:t>
            </a:r>
            <a:r>
              <a:rPr lang="zh-CN" altLang="en-US" sz="3200" smtClean="0"/>
              <a:t>类型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四、单体内置对象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-Math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2804"/>
            <a:ext cx="8002588" cy="3716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min()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max()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8286808" cy="264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max = Math.max(3, 54, 32, 16);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alert(max);    //54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min = Math.min(3, 54, 32, 16);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alert(min);    //3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values = [1, 2, 3, 4, 5, 6, 7, 8];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max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Math.max.apply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(Math, values);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四、单体内置对象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-Math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2804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舍入方法：</a:t>
            </a:r>
            <a:r>
              <a:rPr lang="en-US" altLang="zh-CN" dirty="0" smtClean="0"/>
              <a:t>ceil()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floor()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round()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771530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(25.9));     //26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(25.5));     //26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(25.1));     //26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Math.round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(25.9));    //26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Math.round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(25.5));    //26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Math.round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(25.1));    //25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(25.9));    //25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(25.5));    //25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(25.1));    //25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四、单体内置对象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-Math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2804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random()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FF00"/>
                </a:solidFill>
              </a:rPr>
              <a:t>值 </a:t>
            </a:r>
            <a:r>
              <a:rPr lang="en-US" altLang="zh-CN" smtClean="0">
                <a:solidFill>
                  <a:srgbClr val="FFFF00"/>
                </a:solidFill>
              </a:rPr>
              <a:t>= </a:t>
            </a:r>
            <a:r>
              <a:rPr lang="en-US" altLang="zh-CN" smtClean="0"/>
              <a:t>Math.floor( Math.random() * </a:t>
            </a:r>
            <a:r>
              <a:rPr lang="zh-CN" altLang="en-US" smtClean="0"/>
              <a:t>可能值的总数 </a:t>
            </a:r>
            <a:r>
              <a:rPr lang="en-US" altLang="zh-CN" smtClean="0"/>
              <a:t>+   </a:t>
            </a:r>
            <a:r>
              <a:rPr lang="zh-CN" altLang="en-US" smtClean="0"/>
              <a:t>第一个可能的值）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</p:txBody>
      </p:sp>
      <p:sp>
        <p:nvSpPr>
          <p:cNvPr id="11" name="矩形 10"/>
          <p:cNvSpPr/>
          <p:nvPr/>
        </p:nvSpPr>
        <p:spPr>
          <a:xfrm>
            <a:off x="285720" y="2571744"/>
            <a:ext cx="8643966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求任何两个数的随机数函数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selectFrom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lowerValue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upperValue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choices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upperValue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lowerValue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 * choices +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lowerValue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selectFrom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(2,10);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alert(num);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“green”, “blue”, “yellow”, “black”, “purple”, “brown”];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 = colors[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selectFrom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(0, colors.length-1)];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四、单体内置对象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-Math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2804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其他方法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500174"/>
          <a:ext cx="8143932" cy="221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5072098"/>
              </a:tblGrid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方法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说明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Math.abs(num)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num</a:t>
                      </a:r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的绝对值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Math.pow(num,power)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num</a:t>
                      </a:r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的</a:t>
                      </a:r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power</a:t>
                      </a:r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次幂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Math.sqrt(num)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lang="en-US" altLang="zh-CN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num</a:t>
                      </a:r>
                      <a:r>
                        <a:rPr lang="zh-CN" alt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的平方根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smtClean="0"/>
              <a:t>基本包装类型</a:t>
            </a:r>
            <a:r>
              <a:rPr lang="en-US" altLang="zh-CN" sz="3200" smtClean="0"/>
              <a:t>-String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/>
              <a:t>Array</a:t>
            </a:r>
            <a:r>
              <a:rPr lang="zh-CN" altLang="en-US" sz="3200" smtClean="0"/>
              <a:t>类型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/>
              <a:t>Date</a:t>
            </a:r>
            <a:r>
              <a:rPr lang="zh-CN" altLang="en-US" sz="3200" smtClean="0"/>
              <a:t>类型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smtClean="0"/>
              <a:t>单体内置对象</a:t>
            </a:r>
            <a:r>
              <a:rPr lang="en-US" altLang="zh-CN" sz="3200" smtClean="0"/>
              <a:t>-Math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Object</a:t>
            </a:r>
            <a:r>
              <a:rPr lang="zh-CN" altLang="en-US" sz="3200" smtClean="0">
                <a:solidFill>
                  <a:srgbClr val="FFFF00"/>
                </a:solidFill>
              </a:rPr>
              <a:t>类型</a:t>
            </a:r>
            <a:endParaRPr lang="en-US" altLang="zh-CN" sz="3200" dirty="0" smtClean="0">
              <a:solidFill>
                <a:srgbClr val="FFFF00"/>
              </a:solidFill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类型（了解）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2804"/>
            <a:ext cx="4900617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创建</a:t>
            </a:r>
            <a:r>
              <a:rPr lang="en-US" altLang="zh-CN" smtClean="0"/>
              <a:t>Object</a:t>
            </a:r>
            <a:r>
              <a:rPr lang="zh-CN" altLang="en-US" smtClean="0"/>
              <a:t>实例方式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</p:txBody>
      </p:sp>
      <p:sp>
        <p:nvSpPr>
          <p:cNvPr id="8" name="矩形 7"/>
          <p:cNvSpPr/>
          <p:nvPr/>
        </p:nvSpPr>
        <p:spPr>
          <a:xfrm>
            <a:off x="500034" y="1357298"/>
            <a:ext cx="4429156" cy="535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person = new Object();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person.name = “Nicholas”;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person.age = 29;</a:t>
            </a:r>
          </a:p>
          <a:p>
            <a:endParaRPr lang="en-US" altLang="zh-CN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person = {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    name : “Nicholas”,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    age : 29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person = {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    “name” : “Nicholas”,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    “age” : 29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person = {};                 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person.name = “Nicholas”;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person.age = 29;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5100671" y="712804"/>
            <a:ext cx="3686171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访问对象属性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6380" y="1357322"/>
            <a:ext cx="3571900" cy="235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person = {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    name : “Nicholas”,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    age : 29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alert(person[“name”]);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alert(person.name);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一、基本包装类型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-String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4356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length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字符方法：</a:t>
            </a:r>
            <a:r>
              <a:rPr lang="en-US" altLang="zh-CN" smtClean="0"/>
              <a:t>charAt()</a:t>
            </a:r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字符串拼接方法：</a:t>
            </a:r>
            <a:r>
              <a:rPr lang="en-US" altLang="zh-CN" smtClean="0"/>
              <a:t>concat()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28596" y="1357298"/>
            <a:ext cx="81439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stringValue = “hello </a:t>
            </a:r>
            <a:r>
              <a:rPr lang="zh-CN" altLang="en-US" smtClean="0">
                <a:latin typeface="Courier New" pitchFamily="49" charset="0"/>
                <a:cs typeface="Courier New" pitchFamily="49" charset="0"/>
              </a:rPr>
              <a:t>八维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 stringValue.length ); //8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596" y="2571744"/>
            <a:ext cx="81439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stringValue = “hello world”;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alert(stringValue.charAt(1));   //”e”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596" y="3804798"/>
            <a:ext cx="8143932" cy="28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stringValue = “hello “;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result = stringValue.concat(“world”);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alert(result);            //”hello world”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alert(stringValue);       //”hello”</a:t>
            </a:r>
          </a:p>
          <a:p>
            <a:endParaRPr lang="en-US" altLang="zh-CN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stringValue = “hello “;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result = stringValue.concat(“world”, “!”);</a:t>
            </a:r>
            <a:r>
              <a:rPr lang="nb-NO" altLang="zh-CN" smtClean="0">
                <a:latin typeface="Courier New" pitchFamily="49" charset="0"/>
                <a:cs typeface="Courier New" pitchFamily="49" charset="0"/>
              </a:rPr>
              <a:t> alert(result);            //”hello world!”</a:t>
            </a:r>
          </a:p>
          <a:p>
            <a:r>
              <a:rPr lang="nb-NO" altLang="zh-CN" smtClean="0">
                <a:latin typeface="Courier New" pitchFamily="49" charset="0"/>
                <a:cs typeface="Courier New" pitchFamily="49" charset="0"/>
              </a:rPr>
              <a:t>alert(stringValue);       //”hello”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一、基本包装类型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-String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4356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求子字符串方法：</a:t>
            </a:r>
            <a:r>
              <a:rPr lang="en-US" altLang="zh-CN" smtClean="0"/>
              <a:t>slice()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FF00"/>
                </a:solidFill>
              </a:rPr>
              <a:t>substring()</a:t>
            </a:r>
            <a:r>
              <a:rPr lang="zh-CN" altLang="en-US" smtClean="0">
                <a:solidFill>
                  <a:srgbClr val="FFFF00"/>
                </a:solidFill>
              </a:rPr>
              <a:t>、</a:t>
            </a:r>
            <a:r>
              <a:rPr lang="en-US" altLang="zh-CN" smtClean="0">
                <a:solidFill>
                  <a:srgbClr val="FFFF00"/>
                </a:solidFill>
              </a:rPr>
              <a:t>substr(</a:t>
            </a:r>
            <a:r>
              <a:rPr lang="en-US" altLang="zh-CN" smtClean="0"/>
              <a:t>)</a:t>
            </a:r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字符串位置方法：</a:t>
            </a:r>
            <a:r>
              <a:rPr lang="en-US" altLang="zh-CN" smtClean="0">
                <a:solidFill>
                  <a:srgbClr val="FFFF00"/>
                </a:solidFill>
              </a:rPr>
              <a:t>indexOf()</a:t>
            </a:r>
            <a:r>
              <a:rPr lang="zh-CN" altLang="en-US" smtClean="0">
                <a:solidFill>
                  <a:srgbClr val="FFFF00"/>
                </a:solidFill>
              </a:rPr>
              <a:t>、</a:t>
            </a:r>
            <a:r>
              <a:rPr lang="en-US" altLang="zh-CN" smtClean="0">
                <a:solidFill>
                  <a:srgbClr val="FFFF00"/>
                </a:solidFill>
              </a:rPr>
              <a:t>lastIndexOf()</a:t>
            </a:r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428596" y="4500570"/>
            <a:ext cx="8143932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stringValue = “hello world”;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alert(stringValue.indexOf(“o”));         //4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alert(stringValue.lastIndexOf(“o”));     //7</a:t>
            </a:r>
          </a:p>
          <a:p>
            <a:endParaRPr lang="en-US" altLang="zh-CN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stringValue = “hello world”;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alert(stringValue.indexOf(“o”, 6));         //7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alert(stringValue.lastIndexOf(“o”, 6));     //4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596" y="1428736"/>
            <a:ext cx="8143932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stringValue = “hello world”;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alert(stringValue.slice(3));        //”lo world”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alert(stringValue.substring(3));    //”lo world”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alert(stringValue.substr(3));       //”lo world”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alert(stringValue.slice(3, 7));     //”lo w”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alert(stringValue.substring(3,7));  //”lo w”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alert(stringValue.substr(3, 7));    //”lo worl”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一、基本包装类型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-String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idx="1"/>
          </p:nvPr>
        </p:nvSpPr>
        <p:spPr>
          <a:xfrm>
            <a:off x="71406" y="714356"/>
            <a:ext cx="9072594" cy="5073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字符串大小写转换方法：</a:t>
            </a:r>
            <a:r>
              <a:rPr lang="en-US" altLang="zh-CN" dirty="0" err="1" smtClean="0">
                <a:solidFill>
                  <a:srgbClr val="FFFF00"/>
                </a:solidFill>
              </a:rPr>
              <a:t>toLowerCase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err="1" smtClean="0">
                <a:solidFill>
                  <a:srgbClr val="FFFF00"/>
                </a:solidFill>
              </a:rPr>
              <a:t>toUpperCase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字符串替换方法：</a:t>
            </a:r>
            <a:r>
              <a:rPr lang="en-US" altLang="zh-CN" dirty="0" smtClean="0">
                <a:solidFill>
                  <a:srgbClr val="FFFF00"/>
                </a:solidFill>
              </a:rPr>
              <a:t>replace()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字符串分隔方法：</a:t>
            </a:r>
            <a:r>
              <a:rPr lang="en-US" altLang="zh-CN" dirty="0" smtClean="0"/>
              <a:t>split()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428596" y="1357298"/>
            <a:ext cx="814393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var stringValue = “hello world”;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alert(stringValue.toUpperCase());        //”HELLO WORLD”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alert(stringValue.toLowerCase());        //”hello world”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8596" y="3307320"/>
            <a:ext cx="8143932" cy="112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text = “cat, bat, sat, fat”;   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text.replace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(“at”, “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ond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alert(result);    //”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, bat, sat, fat”</a:t>
            </a:r>
          </a:p>
        </p:txBody>
      </p:sp>
      <p:sp>
        <p:nvSpPr>
          <p:cNvPr id="17" name="矩形 16"/>
          <p:cNvSpPr/>
          <p:nvPr/>
        </p:nvSpPr>
        <p:spPr>
          <a:xfrm>
            <a:off x="428596" y="5122264"/>
            <a:ext cx="8143932" cy="173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colorText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red,blue,green,yellow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colors1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colorText.split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(“,”); //[“red”, “blue”, “green”, “yellow”]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colors2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colorText.split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(“,”, 2); //[“red”, “blue”]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smtClean="0"/>
              <a:t>基本包装类型</a:t>
            </a:r>
            <a:r>
              <a:rPr lang="en-US" altLang="zh-CN" sz="3200" smtClean="0"/>
              <a:t>-String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Array</a:t>
            </a:r>
            <a:r>
              <a:rPr lang="zh-CN" altLang="en-US" sz="3200" smtClean="0">
                <a:solidFill>
                  <a:srgbClr val="FFFF00"/>
                </a:solidFill>
              </a:rPr>
              <a:t>类型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/>
              <a:t>Date</a:t>
            </a:r>
            <a:r>
              <a:rPr lang="zh-CN" altLang="en-US" sz="3200" smtClean="0"/>
              <a:t>类型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smtClean="0"/>
              <a:t>单体内置对象</a:t>
            </a:r>
            <a:r>
              <a:rPr lang="en-US" altLang="zh-CN" sz="3200" smtClean="0"/>
              <a:t>-Math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smtClean="0"/>
              <a:t>Object</a:t>
            </a:r>
            <a:r>
              <a:rPr lang="zh-CN" altLang="en-US" sz="3200" smtClean="0"/>
              <a:t>类型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14356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数组：数据的有序列表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ECMAScript</a:t>
            </a:r>
            <a:r>
              <a:rPr lang="zh-CN" altLang="en-US" dirty="0" smtClean="0"/>
              <a:t>数组的每一项可以保存任何数据类型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数组的大小可以动态调整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创建数组的基本方式：</a:t>
            </a:r>
          </a:p>
        </p:txBody>
      </p:sp>
      <p:sp>
        <p:nvSpPr>
          <p:cNvPr id="11" name="矩形 10"/>
          <p:cNvSpPr/>
          <p:nvPr/>
        </p:nvSpPr>
        <p:spPr>
          <a:xfrm>
            <a:off x="428596" y="3286124"/>
            <a:ext cx="8143932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new Array();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new Array(20);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new Array(“red”, “blue”, “green”);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Array(3);     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names = Array(“Greg”);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“blue”, “green”];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names = [];    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读取和设置数组的值：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数组的项数：</a:t>
            </a:r>
            <a:r>
              <a:rPr lang="en-US" altLang="zh-CN" smtClean="0"/>
              <a:t>length</a:t>
            </a:r>
          </a:p>
        </p:txBody>
      </p:sp>
      <p:sp>
        <p:nvSpPr>
          <p:cNvPr id="11" name="矩形 10"/>
          <p:cNvSpPr/>
          <p:nvPr/>
        </p:nvSpPr>
        <p:spPr>
          <a:xfrm>
            <a:off x="500034" y="1357298"/>
            <a:ext cx="742955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“blue”, “green”];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alert(colors[0]);  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colors[2] = “black”;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colors[3] = “brown”;</a:t>
            </a:r>
          </a:p>
        </p:txBody>
      </p:sp>
      <p:sp>
        <p:nvSpPr>
          <p:cNvPr id="7" name="矩形 6"/>
          <p:cNvSpPr/>
          <p:nvPr/>
        </p:nvSpPr>
        <p:spPr>
          <a:xfrm>
            <a:off x="500034" y="3296934"/>
            <a:ext cx="7429552" cy="284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“blue”, “green”];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names = [];   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colors.length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  //3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names.length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   //0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“blue”, “green”];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colors.length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2;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alert(colors[2]);  //undefined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类型（掌握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784242"/>
            <a:ext cx="8002588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转换方法：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valueOf</a:t>
            </a:r>
            <a:r>
              <a:rPr lang="en-US" altLang="zh-CN" dirty="0" smtClean="0"/>
              <a:t>(),join()</a:t>
            </a:r>
          </a:p>
        </p:txBody>
      </p:sp>
      <p:sp>
        <p:nvSpPr>
          <p:cNvPr id="11" name="矩形 10"/>
          <p:cNvSpPr/>
          <p:nvPr/>
        </p:nvSpPr>
        <p:spPr>
          <a:xfrm>
            <a:off x="500034" y="1500174"/>
            <a:ext cx="7429552" cy="264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“blue”, “green”];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colors.toString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());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red,blue,green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colors.valueOf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()); 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red,blue,green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alert(colors);           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red,blue,green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colors = [“red”, “green”, “blue”];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colors.join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(“,”));  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red,green,blue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colors.join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(“||”));     //red||green||blue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3191</TotalTime>
  <Words>2083</Words>
  <Application>Microsoft Office PowerPoint</Application>
  <PresentationFormat>全屏显示(4:3)</PresentationFormat>
  <Paragraphs>369</Paragraphs>
  <Slides>27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blackboard-powerpoint-template</vt:lpstr>
      <vt:lpstr>幻灯片 1</vt:lpstr>
      <vt:lpstr>提纲</vt:lpstr>
      <vt:lpstr>一、基本包装类型-String（掌握）</vt:lpstr>
      <vt:lpstr>一、基本包装类型-String（掌握）</vt:lpstr>
      <vt:lpstr>一、基本包装类型-String（掌握）</vt:lpstr>
      <vt:lpstr>提纲</vt:lpstr>
      <vt:lpstr>二、Array类型（掌握）</vt:lpstr>
      <vt:lpstr>二、Array类型（掌握）</vt:lpstr>
      <vt:lpstr>二、Array类型（掌握）</vt:lpstr>
      <vt:lpstr>二、Array类型（掌握）</vt:lpstr>
      <vt:lpstr>二、Array类型（掌握）</vt:lpstr>
      <vt:lpstr>二、Array类型（掌握）</vt:lpstr>
      <vt:lpstr>二、Array类型（掌握）</vt:lpstr>
      <vt:lpstr>二、Array类型（掌握）</vt:lpstr>
      <vt:lpstr>二、Array类型（掌握）</vt:lpstr>
      <vt:lpstr>二、Array类型（掌握）</vt:lpstr>
      <vt:lpstr>二、Array类型（掌握）</vt:lpstr>
      <vt:lpstr>提纲</vt:lpstr>
      <vt:lpstr>三、Date类型（掌握）</vt:lpstr>
      <vt:lpstr>三、Date类型（掌握）</vt:lpstr>
      <vt:lpstr>提纲</vt:lpstr>
      <vt:lpstr>四、单体内置对象-Math（掌握）</vt:lpstr>
      <vt:lpstr>四、单体内置对象-Math（掌握）</vt:lpstr>
      <vt:lpstr>四、单体内置对象-Math（掌握）</vt:lpstr>
      <vt:lpstr>四、单体内置对象-Math（掌握）</vt:lpstr>
      <vt:lpstr>提纲</vt:lpstr>
      <vt:lpstr>五、Object类型（了解）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felixlu</cp:lastModifiedBy>
  <cp:revision>1272</cp:revision>
  <dcterms:created xsi:type="dcterms:W3CDTF">2012-06-22T12:18:32Z</dcterms:created>
  <dcterms:modified xsi:type="dcterms:W3CDTF">2013-05-20T23:11:03Z</dcterms:modified>
</cp:coreProperties>
</file>