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1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0" autoAdjust="0"/>
    <p:restoredTop sz="91257" autoAdjust="0"/>
  </p:normalViewPr>
  <p:slideViewPr>
    <p:cSldViewPr>
      <p:cViewPr>
        <p:scale>
          <a:sx n="69" d="100"/>
          <a:sy n="69" d="100"/>
        </p:scale>
        <p:origin x="-70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15543AE5-6A75-4E8F-B3E3-DEDDA7783B06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C678C38E-1EC6-46E0-95E5-7069B1078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3F342745-3B1A-4B2C-8080-D2B69C64F35C}" type="datetimeFigureOut">
              <a:rPr lang="zh-CN" altLang="en-US"/>
              <a:pPr>
                <a:defRPr/>
              </a:pPr>
              <a:t>2013/3/22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65EAE960-4D69-440F-B429-7BF502E41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ECBC9E-0389-42C6-A12A-F98E1EF9D37A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409C73-89DE-4DFC-83F6-FC442D02E1EE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5DB7E7-EF26-4568-9AFB-60B6EAE77682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A6CC9B-DAE9-425D-AB6C-A3F491E1CF0E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86C09-520A-4575-B7F4-EA4DAFDDCEFD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C023BD-4D46-4FC6-953C-2DA03A1365EB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F07662-A012-4A25-8522-307E3F0F9101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0B26A4-EC8C-4387-B9ED-D11880F82335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0157E-2046-448D-AEFE-06C2061D24F8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E3284E-D2DC-4255-819D-30F6915E290C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0FAB3D-17AB-4F19-834E-E706B55F7E1B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59E180-D860-48B7-9C7E-21BC14A8E658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251888-F3C9-4E21-A689-C5CA41F0C02B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1972442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18480939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FF48E8F-683E-4B4C-A36B-D40C18C13E7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C54B1-0E8F-4385-9A35-453CCF878C9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338B-E610-431D-B6C6-1A5006938DA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DC651-FC74-414B-B86E-8546308363C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3B7CE-D81E-4F81-AB44-75FA20EFFE8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46C83-9A81-4F51-97D6-06B783FE707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F7AE5-0A21-48FB-BF9A-45E6ACA1AF9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E3A0-A6EA-4CEC-9BA3-0177AA03339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21949-E718-4973-B6B1-3605B3D755C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2F5CB-66FF-4A22-981F-C8872BE78B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CBA21-9EFC-44F0-BAD8-47BF3DE04A7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332D87D0-02F1-44F6-8BB0-6A989014F56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grpSp>
        <p:nvGrpSpPr>
          <p:cNvPr id="1034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6" y="2886"/>
              <a:ext cx="530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275" cy="1222375"/>
          </a:xfrm>
        </p:spPr>
        <p:txBody>
          <a:bodyPr/>
          <a:lstStyle/>
          <a:p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第十章：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（基础）</a:t>
            </a:r>
            <a:endParaRPr lang="en-US" altLang="zh-CN" sz="54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6286500" y="5500688"/>
            <a:ext cx="203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月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三、查找元素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7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en-US" altLang="zh-CN" b="0" smtClean="0"/>
              <a:t>getElementsByTagName()</a:t>
            </a:r>
          </a:p>
          <a:p>
            <a:endParaRPr lang="en-US" altLang="zh-CN" b="0" smtClean="0"/>
          </a:p>
          <a:p>
            <a:endParaRPr lang="en-US" altLang="zh-CN" b="0" smtClean="0"/>
          </a:p>
          <a:p>
            <a:endParaRPr lang="en-US" altLang="zh-CN" b="0" smtClean="0"/>
          </a:p>
          <a:p>
            <a:r>
              <a:rPr lang="en-US" altLang="zh-CN" b="0" smtClean="0"/>
              <a:t>getElementsByName( )</a:t>
            </a:r>
          </a:p>
        </p:txBody>
      </p:sp>
      <p:sp>
        <p:nvSpPr>
          <p:cNvPr id="7" name="矩形 6"/>
          <p:cNvSpPr/>
          <p:nvPr/>
        </p:nvSpPr>
        <p:spPr>
          <a:xfrm>
            <a:off x="500063" y="1428750"/>
            <a:ext cx="8358187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var images = document.getElementsByTagName(“img”);</a:t>
            </a:r>
          </a:p>
          <a:p>
            <a:pPr>
              <a:defRPr/>
            </a:pPr>
            <a:r>
              <a:rPr lang="en-US" altLang="zh-CN"/>
              <a:t>alert(images.length);      </a:t>
            </a:r>
          </a:p>
          <a:p>
            <a:pPr>
              <a:defRPr/>
            </a:pPr>
            <a:r>
              <a:rPr lang="en-US" altLang="zh-CN"/>
              <a:t>alert(images[0].src);      </a:t>
            </a:r>
          </a:p>
          <a:p>
            <a:pPr>
              <a:defRPr/>
            </a:pPr>
            <a:r>
              <a:rPr lang="en-US" altLang="zh-CN"/>
              <a:t>alert(images.item(0).src);</a:t>
            </a:r>
          </a:p>
        </p:txBody>
      </p:sp>
      <p:sp>
        <p:nvSpPr>
          <p:cNvPr id="9" name="矩形 8"/>
          <p:cNvSpPr/>
          <p:nvPr/>
        </p:nvSpPr>
        <p:spPr>
          <a:xfrm>
            <a:off x="500063" y="3216275"/>
            <a:ext cx="8358187" cy="364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&lt;fieldset&gt;</a:t>
            </a:r>
          </a:p>
          <a:p>
            <a:pPr>
              <a:defRPr/>
            </a:pPr>
            <a:r>
              <a:rPr lang="en-US" altLang="zh-CN"/>
              <a:t>    &lt;legend&gt;Which color do you prefer?&lt;/legend&gt;</a:t>
            </a:r>
          </a:p>
          <a:p>
            <a:pPr>
              <a:defRPr/>
            </a:pPr>
            <a:r>
              <a:rPr lang="en-US" altLang="zh-CN"/>
              <a:t>    &lt;ul&gt;</a:t>
            </a:r>
          </a:p>
          <a:p>
            <a:pPr>
              <a:defRPr/>
            </a:pPr>
            <a:r>
              <a:rPr lang="en-US" altLang="zh-CN"/>
              <a:t>        &lt;li&gt;&lt;input type=”radio” value=”red” name=”color” id=”colorRed”&gt;</a:t>
            </a:r>
          </a:p>
          <a:p>
            <a:pPr>
              <a:defRPr/>
            </a:pPr>
            <a:r>
              <a:rPr lang="en-US" altLang="zh-CN"/>
              <a:t>            &lt;label for=”colorRed”&gt;Red&lt;/label&gt;&lt;/li&gt;</a:t>
            </a:r>
          </a:p>
          <a:p>
            <a:pPr>
              <a:defRPr/>
            </a:pPr>
            <a:r>
              <a:rPr lang="en-US" altLang="zh-CN"/>
              <a:t>        &lt;li&gt;&lt;input type=”radio” value=”green” name=”color” id=”colorGreen”&gt;</a:t>
            </a:r>
          </a:p>
          <a:p>
            <a:pPr>
              <a:defRPr/>
            </a:pPr>
            <a:r>
              <a:rPr lang="en-US" altLang="zh-CN"/>
              <a:t>            &lt;label for=”colorGreen”&gt;Green&lt;/label&gt;&lt;/li&gt;</a:t>
            </a:r>
          </a:p>
          <a:p>
            <a:pPr>
              <a:defRPr/>
            </a:pPr>
            <a:r>
              <a:rPr lang="en-US" altLang="zh-CN"/>
              <a:t>        &lt;li&gt;&lt;input type=”radio” value=”blue” name=”color” id=”colorBlue”&gt;</a:t>
            </a:r>
          </a:p>
          <a:p>
            <a:pPr>
              <a:defRPr/>
            </a:pPr>
            <a:r>
              <a:rPr lang="en-US" altLang="zh-CN"/>
              <a:t>            &lt;label for=”colorBlue”&gt;Blue&lt;/label&gt;&lt;/li&gt;</a:t>
            </a:r>
          </a:p>
          <a:p>
            <a:pPr>
              <a:defRPr/>
            </a:pPr>
            <a:r>
              <a:rPr lang="en-US" altLang="zh-CN"/>
              <a:t>    &lt;/ul&gt;</a:t>
            </a:r>
          </a:p>
          <a:p>
            <a:pPr>
              <a:defRPr/>
            </a:pPr>
            <a:r>
              <a:rPr lang="en-US" altLang="zh-CN"/>
              <a:t>&lt;/fieldset&gt;</a:t>
            </a:r>
          </a:p>
          <a:p>
            <a:pPr>
              <a:defRPr/>
            </a:pPr>
            <a:r>
              <a:rPr lang="en-US" altLang="zh-CN"/>
              <a:t>var radios = document.getElementsByName(“color”);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四、文档写入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5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en-US" altLang="zh-CN" b="0" dirty="0" err="1" smtClean="0"/>
              <a:t>document.write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document.writeln</a:t>
            </a:r>
            <a:r>
              <a:rPr lang="en-US" altLang="zh-CN" b="0" dirty="0" smtClean="0"/>
              <a:t>()</a:t>
            </a:r>
          </a:p>
        </p:txBody>
      </p:sp>
      <p:sp>
        <p:nvSpPr>
          <p:cNvPr id="7" name="矩形 6"/>
          <p:cNvSpPr/>
          <p:nvPr/>
        </p:nvSpPr>
        <p:spPr>
          <a:xfrm>
            <a:off x="500034" y="1785926"/>
            <a:ext cx="8072437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&lt;script &gt;</a:t>
            </a:r>
          </a:p>
          <a:p>
            <a:pPr>
              <a:defRPr/>
            </a:pPr>
            <a:r>
              <a:rPr lang="en-US" altLang="zh-CN"/>
              <a:t>        document.write(“&lt;strong&gt;” + (new Date()).toString() + “&lt;/strong&gt;”);</a:t>
            </a:r>
          </a:p>
          <a:p>
            <a:pPr>
              <a:defRPr/>
            </a:pPr>
            <a:r>
              <a:rPr lang="en-US" altLang="zh-CN"/>
              <a:t>&lt;/script&gt;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五、元素属性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3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en-US" altLang="zh-CN" b="0" smtClean="0"/>
              <a:t>getAttribute()</a:t>
            </a:r>
            <a:r>
              <a:rPr lang="zh-CN" altLang="en-US" b="0" smtClean="0"/>
              <a:t>、</a:t>
            </a:r>
            <a:r>
              <a:rPr lang="en-US" altLang="zh-CN" b="0" smtClean="0"/>
              <a:t>setAttribute()</a:t>
            </a:r>
          </a:p>
        </p:txBody>
      </p:sp>
      <p:sp>
        <p:nvSpPr>
          <p:cNvPr id="7" name="矩形 6"/>
          <p:cNvSpPr/>
          <p:nvPr/>
        </p:nvSpPr>
        <p:spPr>
          <a:xfrm>
            <a:off x="500063" y="1571625"/>
            <a:ext cx="8072437" cy="19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&lt;div id=”myDiv” my_special_attribute=”hello!”&gt;&lt;/div&gt;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var value = div.getAttribute(“my_special_attribute”);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div.setAttribute(“my_special_attribute”, “World!”);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六、创建元素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1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en-US" altLang="zh-CN" b="0" dirty="0" err="1" smtClean="0"/>
              <a:t>document.createElement</a:t>
            </a:r>
            <a:r>
              <a:rPr lang="en-US" altLang="zh-CN" b="0" dirty="0" smtClean="0"/>
              <a:t>()</a:t>
            </a:r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en-US" altLang="zh-CN" b="0" dirty="0" err="1" smtClean="0"/>
              <a:t>document.createTextNode</a:t>
            </a:r>
            <a:r>
              <a:rPr lang="en-US" altLang="zh-CN" b="0" smtClean="0"/>
              <a:t>()</a:t>
            </a:r>
            <a:endParaRPr lang="en-US" altLang="zh-CN" b="0" dirty="0" smtClean="0"/>
          </a:p>
        </p:txBody>
      </p:sp>
      <p:sp>
        <p:nvSpPr>
          <p:cNvPr id="7" name="矩形 6"/>
          <p:cNvSpPr/>
          <p:nvPr/>
        </p:nvSpPr>
        <p:spPr>
          <a:xfrm>
            <a:off x="500063" y="1571625"/>
            <a:ext cx="8072437" cy="19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var div = document.createElement(“div”);</a:t>
            </a:r>
          </a:p>
          <a:p>
            <a:pPr>
              <a:defRPr/>
            </a:pPr>
            <a:r>
              <a:rPr lang="en-US" altLang="zh-CN"/>
              <a:t>div.id = “myNewDiv”;</a:t>
            </a:r>
          </a:p>
          <a:p>
            <a:pPr>
              <a:defRPr/>
            </a:pPr>
            <a:r>
              <a:rPr lang="en-US" altLang="zh-CN"/>
              <a:t>div.</a:t>
            </a:r>
            <a:r>
              <a:rPr lang="en-US" altLang="zh-CN">
                <a:solidFill>
                  <a:srgbClr val="FFFF00"/>
                </a:solidFill>
              </a:rPr>
              <a:t>className </a:t>
            </a:r>
            <a:r>
              <a:rPr lang="en-US" altLang="zh-CN"/>
              <a:t>= “box”;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document.body.appendChild(div);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七、插入标记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39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en-US" altLang="zh-CN" b="0" smtClean="0"/>
              <a:t>innerHTML</a:t>
            </a:r>
          </a:p>
        </p:txBody>
      </p:sp>
      <p:sp>
        <p:nvSpPr>
          <p:cNvPr id="7" name="矩形 6"/>
          <p:cNvSpPr/>
          <p:nvPr/>
        </p:nvSpPr>
        <p:spPr>
          <a:xfrm>
            <a:off x="468313" y="1557338"/>
            <a:ext cx="8072437" cy="500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&lt;div id=”content”&gt;</a:t>
            </a:r>
          </a:p>
          <a:p>
            <a:pPr>
              <a:defRPr/>
            </a:pPr>
            <a:r>
              <a:rPr lang="en-US" altLang="zh-CN"/>
              <a:t>    &lt;p&gt;This is a &lt;strong&gt;paragraph&lt;/strong&gt; with a list following it.&lt;/p&gt;</a:t>
            </a:r>
          </a:p>
          <a:p>
            <a:pPr>
              <a:defRPr/>
            </a:pPr>
            <a:r>
              <a:rPr lang="en-US" altLang="zh-CN"/>
              <a:t>    &lt;ul&gt;</a:t>
            </a:r>
          </a:p>
          <a:p>
            <a:pPr>
              <a:defRPr/>
            </a:pPr>
            <a:r>
              <a:rPr lang="en-US" altLang="zh-CN"/>
              <a:t>        &lt;li&gt;Item 1&lt;/li&gt;</a:t>
            </a:r>
          </a:p>
          <a:p>
            <a:pPr>
              <a:defRPr/>
            </a:pPr>
            <a:r>
              <a:rPr lang="en-US" altLang="zh-CN"/>
              <a:t>        &lt;li&gt;Item 2&lt;/li&gt;</a:t>
            </a:r>
          </a:p>
          <a:p>
            <a:pPr>
              <a:defRPr/>
            </a:pPr>
            <a:r>
              <a:rPr lang="en-US" altLang="zh-CN"/>
              <a:t>        &lt;li&gt;Item 3&lt;/li&gt;</a:t>
            </a:r>
          </a:p>
          <a:p>
            <a:pPr>
              <a:defRPr/>
            </a:pPr>
            <a:r>
              <a:rPr lang="en-US" altLang="zh-CN"/>
              <a:t>    &lt;/ul&gt;</a:t>
            </a:r>
          </a:p>
          <a:p>
            <a:pPr>
              <a:defRPr/>
            </a:pPr>
            <a:r>
              <a:rPr lang="en-US" altLang="zh-CN"/>
              <a:t>&lt;/div&gt;</a:t>
            </a:r>
            <a:endParaRPr lang="en-US" altLang="zh-CN" b="1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/>
              <a:t>对于上边的</a:t>
            </a:r>
            <a:r>
              <a:rPr lang="en-US" altLang="zh-CN"/>
              <a:t>div,innerHTML</a:t>
            </a:r>
            <a:r>
              <a:rPr lang="zh-CN" altLang="en-US"/>
              <a:t>返回结果如下：</a:t>
            </a:r>
            <a:endParaRPr lang="en-US" altLang="zh-CN"/>
          </a:p>
          <a:p>
            <a:pPr>
              <a:defRPr/>
            </a:pPr>
            <a:r>
              <a:rPr lang="en-US" altLang="zh-CN"/>
              <a:t>&lt;p&gt;This is a &lt;strong&gt;paragraph&lt;/strong&gt; with a list following it.&lt;/p&gt;</a:t>
            </a:r>
          </a:p>
          <a:p>
            <a:pPr>
              <a:defRPr/>
            </a:pPr>
            <a:r>
              <a:rPr lang="en-US" altLang="zh-CN"/>
              <a:t>&lt;ul&gt;</a:t>
            </a:r>
          </a:p>
          <a:p>
            <a:pPr>
              <a:defRPr/>
            </a:pPr>
            <a:r>
              <a:rPr lang="en-US" altLang="zh-CN"/>
              <a:t>    &lt;li&gt;Item 1&lt;/li&gt;</a:t>
            </a:r>
          </a:p>
          <a:p>
            <a:pPr>
              <a:defRPr/>
            </a:pPr>
            <a:r>
              <a:rPr lang="en-US" altLang="zh-CN"/>
              <a:t>    &lt;li&gt;Item 2&lt;/li&gt;</a:t>
            </a:r>
          </a:p>
          <a:p>
            <a:pPr>
              <a:defRPr/>
            </a:pPr>
            <a:r>
              <a:rPr lang="en-US" altLang="zh-CN"/>
              <a:t>    &lt;li&gt;Item 3&lt;/li&gt;</a:t>
            </a:r>
          </a:p>
          <a:p>
            <a:pPr>
              <a:defRPr/>
            </a:pPr>
            <a:r>
              <a:rPr lang="en-US" altLang="zh-CN"/>
              <a:t>&lt;/ul&gt;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八、访问元素的样式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625" y="1000125"/>
            <a:ext cx="8072438" cy="585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var myDiv = document.getElementById(“myDiv”);</a:t>
            </a:r>
          </a:p>
          <a:p>
            <a:pPr>
              <a:defRPr/>
            </a:pPr>
            <a:r>
              <a:rPr lang="en-US" altLang="zh-CN"/>
              <a:t>                    </a:t>
            </a:r>
          </a:p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设置背景颜色</a:t>
            </a:r>
            <a:endParaRPr lang="en-US" altLang="zh-CN"/>
          </a:p>
          <a:p>
            <a:pPr>
              <a:defRPr/>
            </a:pPr>
            <a:r>
              <a:rPr lang="en-US" altLang="zh-CN"/>
              <a:t>myDiv.</a:t>
            </a:r>
            <a:r>
              <a:rPr lang="en-US" altLang="zh-CN">
                <a:solidFill>
                  <a:srgbClr val="FFFF00"/>
                </a:solidFill>
              </a:rPr>
              <a:t>style.backgroundColor</a:t>
            </a:r>
            <a:r>
              <a:rPr lang="en-US" altLang="zh-CN"/>
              <a:t> = ”red”;</a:t>
            </a:r>
          </a:p>
          <a:p>
            <a:pPr>
              <a:defRPr/>
            </a:pPr>
            <a:r>
              <a:rPr lang="en-US" altLang="zh-CN"/>
              <a:t>                    </a:t>
            </a:r>
          </a:p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改变尺寸</a:t>
            </a:r>
            <a:endParaRPr lang="en-US" altLang="zh-CN"/>
          </a:p>
          <a:p>
            <a:pPr>
              <a:defRPr/>
            </a:pPr>
            <a:r>
              <a:rPr lang="en-US" altLang="zh-CN"/>
              <a:t>myDiv.style.width = ”100px”;</a:t>
            </a:r>
          </a:p>
          <a:p>
            <a:pPr>
              <a:defRPr/>
            </a:pPr>
            <a:r>
              <a:rPr lang="en-US" altLang="zh-CN"/>
              <a:t>myDiv.style.height = ”200px”;</a:t>
            </a:r>
          </a:p>
          <a:p>
            <a:pPr>
              <a:defRPr/>
            </a:pPr>
            <a:r>
              <a:rPr lang="en-US" altLang="zh-CN"/>
              <a:t>                    </a:t>
            </a:r>
          </a:p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设置</a:t>
            </a:r>
            <a:r>
              <a:rPr lang="en-US" altLang="zh-CN"/>
              <a:t>border</a:t>
            </a:r>
          </a:p>
          <a:p>
            <a:pPr>
              <a:defRPr/>
            </a:pPr>
            <a:r>
              <a:rPr lang="en-US" altLang="zh-CN"/>
              <a:t>myDiv.style.border = ”1px solid black”;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&lt;div id=”myDiv” style=”background-color: blue; width: 10px; height: 25px”&gt;&lt;/div&gt;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alert(myDiv.style.backgroundColor);   //”blue”</a:t>
            </a:r>
          </a:p>
          <a:p>
            <a:pPr>
              <a:defRPr/>
            </a:pPr>
            <a:r>
              <a:rPr lang="en-US" altLang="zh-CN"/>
              <a:t>alert(myDiv.style.width);             //”10px”</a:t>
            </a:r>
          </a:p>
          <a:p>
            <a:pPr>
              <a:defRPr/>
            </a:pPr>
            <a:r>
              <a:rPr lang="en-US" altLang="zh-CN"/>
              <a:t>alert(myDiv.style.height);            //”25px”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50"/>
            <a:ext cx="8002588" cy="3786188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Tx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节点关系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>
              <a:spcAft>
                <a:spcPts val="1200"/>
              </a:spcAft>
              <a:buFontTx/>
              <a:buAutoNum type="ea1JpnChsDbPeriod"/>
            </a:pPr>
            <a:r>
              <a:rPr lang="zh-CN" altLang="en-US" sz="3200" dirty="0" smtClean="0"/>
              <a:t>节点</a:t>
            </a:r>
            <a:r>
              <a:rPr lang="en-US" altLang="zh-CN" sz="3200" dirty="0" smtClean="0"/>
              <a:t>(node)</a:t>
            </a:r>
          </a:p>
          <a:p>
            <a:pPr marL="514350" indent="-514350">
              <a:spcAft>
                <a:spcPts val="1200"/>
              </a:spcAft>
              <a:buFontTx/>
              <a:buAutoNum type="ea1JpnChsDbPeriod"/>
            </a:pPr>
            <a:r>
              <a:rPr lang="zh-CN" altLang="en-US" sz="3200" dirty="0" smtClean="0"/>
              <a:t>查找元素</a:t>
            </a:r>
            <a:endParaRPr lang="en-US" altLang="zh-CN" sz="3200" dirty="0" smtClean="0"/>
          </a:p>
          <a:p>
            <a:pPr marL="514350" indent="-514350">
              <a:spcAft>
                <a:spcPts val="1200"/>
              </a:spcAft>
              <a:buFontTx/>
              <a:buAutoNum type="ea1JpnChsDbPeriod"/>
            </a:pPr>
            <a:r>
              <a:rPr lang="zh-CN" altLang="en-US" sz="3200" dirty="0" smtClean="0"/>
              <a:t>文档写入</a:t>
            </a:r>
            <a:endParaRPr lang="en-US" altLang="zh-CN" sz="3200" dirty="0" smtClean="0"/>
          </a:p>
          <a:p>
            <a:pPr marL="514350" indent="-514350">
              <a:spcAft>
                <a:spcPts val="1200"/>
              </a:spcAft>
              <a:buFontTx/>
              <a:buAutoNum type="ea1JpnChsDbPeriod"/>
            </a:pPr>
            <a:r>
              <a:rPr lang="zh-CN" altLang="en-US" sz="3200" dirty="0" smtClean="0"/>
              <a:t>元素属性</a:t>
            </a:r>
            <a:endParaRPr lang="en-US" altLang="zh-CN" sz="3200" dirty="0" smtClean="0"/>
          </a:p>
          <a:p>
            <a:pPr marL="514350" indent="-514350">
              <a:spcAft>
                <a:spcPts val="1200"/>
              </a:spcAft>
              <a:buFontTx/>
              <a:buAutoNum type="ea1JpnChsDbPeriod"/>
            </a:pPr>
            <a:r>
              <a:rPr lang="zh-CN" altLang="en-US" sz="3200" dirty="0" smtClean="0"/>
              <a:t>创建元素</a:t>
            </a:r>
            <a:endParaRPr lang="en-US" altLang="zh-CN" sz="3200" dirty="0" smtClean="0"/>
          </a:p>
          <a:p>
            <a:pPr marL="514350" indent="-514350">
              <a:spcAft>
                <a:spcPts val="1200"/>
              </a:spcAft>
              <a:buFontTx/>
              <a:buAutoNum type="ea1JpnChsDbPeriod"/>
            </a:pPr>
            <a:r>
              <a:rPr lang="zh-CN" altLang="en-US" sz="3200" dirty="0" smtClean="0"/>
              <a:t>插入标记</a:t>
            </a:r>
            <a:endParaRPr lang="en-US" altLang="zh-CN" sz="3200" dirty="0" smtClean="0"/>
          </a:p>
          <a:p>
            <a:pPr marL="514350" indent="-514350">
              <a:spcAft>
                <a:spcPts val="1200"/>
              </a:spcAft>
              <a:buFontTx/>
              <a:buAutoNum type="ea1JpnChsDbPeriod"/>
            </a:pPr>
            <a:r>
              <a:rPr lang="zh-CN" altLang="en-US" sz="3200" dirty="0" smtClean="0"/>
              <a:t>访问元素的样式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一、节点关系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8625" y="1000125"/>
            <a:ext cx="7429500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defRPr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pPr>
              <a:defRPr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        &lt;title&gt;Sample Page&lt;/title&gt;</a:t>
            </a:r>
          </a:p>
          <a:p>
            <a:pPr>
              <a:defRPr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pPr>
              <a:defRPr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pPr>
              <a:defRPr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        &lt;p&gt;Hello World!&lt;/p&gt;</a:t>
            </a:r>
          </a:p>
          <a:p>
            <a:pPr>
              <a:defRPr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pPr>
              <a:defRPr/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&lt;/html&gt;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5" y="922338"/>
            <a:ext cx="4645025" cy="593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二、节点（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9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en-US" altLang="zh-CN" b="0" smtClean="0"/>
              <a:t>nodeType</a:t>
            </a:r>
          </a:p>
          <a:p>
            <a:r>
              <a:rPr lang="en-US" altLang="zh-CN" b="0" smtClean="0"/>
              <a:t>nodeName</a:t>
            </a:r>
          </a:p>
          <a:p>
            <a:r>
              <a:rPr lang="en-US" altLang="zh-CN" b="0" smtClean="0"/>
              <a:t>tagName</a:t>
            </a:r>
          </a:p>
        </p:txBody>
      </p:sp>
      <p:sp>
        <p:nvSpPr>
          <p:cNvPr id="8" name="矩形 7"/>
          <p:cNvSpPr/>
          <p:nvPr/>
        </p:nvSpPr>
        <p:spPr>
          <a:xfrm>
            <a:off x="428625" y="2571750"/>
            <a:ext cx="7929563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&lt;div id=“menu”&gt;</a:t>
            </a:r>
            <a:r>
              <a:rPr lang="zh-CN" altLang="en-US"/>
              <a:t>菜单</a:t>
            </a:r>
            <a:r>
              <a:rPr lang="en-US" altLang="zh-CN"/>
              <a:t>&lt;/div&gt;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document.getElementById(</a:t>
            </a:r>
            <a:r>
              <a:rPr lang="zh-CN" altLang="en-US"/>
              <a:t>“</a:t>
            </a:r>
            <a:r>
              <a:rPr lang="en-US" altLang="zh-CN"/>
              <a:t>menu</a:t>
            </a:r>
            <a:r>
              <a:rPr lang="zh-CN" altLang="en-US"/>
              <a:t>”</a:t>
            </a:r>
            <a:r>
              <a:rPr lang="en-US" altLang="zh-CN"/>
              <a:t>).nodeType;</a:t>
            </a:r>
          </a:p>
          <a:p>
            <a:pPr>
              <a:defRPr/>
            </a:pPr>
            <a:r>
              <a:rPr lang="en-US" altLang="zh-CN"/>
              <a:t>document.getElementById(</a:t>
            </a:r>
            <a:r>
              <a:rPr lang="zh-CN" altLang="en-US"/>
              <a:t>“</a:t>
            </a:r>
            <a:r>
              <a:rPr lang="en-US" altLang="zh-CN"/>
              <a:t>menu</a:t>
            </a:r>
            <a:r>
              <a:rPr lang="zh-CN" altLang="en-US"/>
              <a:t>”</a:t>
            </a:r>
            <a:r>
              <a:rPr lang="en-US" altLang="zh-CN"/>
              <a:t>).nodeName;</a:t>
            </a:r>
          </a:p>
          <a:p>
            <a:pPr>
              <a:defRPr/>
            </a:pPr>
            <a:r>
              <a:rPr lang="en-US" altLang="zh-CN"/>
              <a:t>document.getElementById(</a:t>
            </a:r>
            <a:r>
              <a:rPr lang="zh-CN" altLang="en-US"/>
              <a:t>“</a:t>
            </a:r>
            <a:r>
              <a:rPr lang="en-US" altLang="zh-CN"/>
              <a:t>menu</a:t>
            </a:r>
            <a:r>
              <a:rPr lang="zh-CN" altLang="en-US"/>
              <a:t>”</a:t>
            </a:r>
            <a:r>
              <a:rPr lang="en-US" altLang="zh-CN"/>
              <a:t>).tagName;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二、节点（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7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zh-CN" altLang="en-US" b="0" smtClean="0"/>
              <a:t>节点关系</a:t>
            </a:r>
            <a:endParaRPr lang="en-US" altLang="zh-CN" b="0" smtClean="0"/>
          </a:p>
        </p:txBody>
      </p:sp>
      <p:grpSp>
        <p:nvGrpSpPr>
          <p:cNvPr id="21508" name="组合 7"/>
          <p:cNvGrpSpPr>
            <a:grpSpLocks/>
          </p:cNvGrpSpPr>
          <p:nvPr/>
        </p:nvGrpSpPr>
        <p:grpSpPr bwMode="auto">
          <a:xfrm>
            <a:off x="455613" y="1500188"/>
            <a:ext cx="8116887" cy="4572000"/>
            <a:chOff x="455297" y="1500174"/>
            <a:chExt cx="8117231" cy="4572032"/>
          </a:xfrm>
        </p:grpSpPr>
        <p:pic>
          <p:nvPicPr>
            <p:cNvPr id="2150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5297" y="1500174"/>
              <a:ext cx="8117231" cy="4071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499749" y="5643578"/>
              <a:ext cx="1714573" cy="4286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childNodes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二、节点（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5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zh-CN" altLang="en-US" b="0" dirty="0" smtClean="0"/>
              <a:t>操作节点</a:t>
            </a:r>
            <a:endParaRPr lang="en-US" altLang="zh-CN" b="0" dirty="0" smtClean="0"/>
          </a:p>
          <a:p>
            <a:pPr lvl="1"/>
            <a:r>
              <a:rPr lang="en-US" altLang="zh-CN" b="0" dirty="0" err="1" smtClean="0"/>
              <a:t>appendChild</a:t>
            </a:r>
            <a:r>
              <a:rPr lang="en-US" altLang="zh-CN" b="0" dirty="0" smtClean="0"/>
              <a:t>( )</a:t>
            </a:r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 smtClean="0"/>
          </a:p>
          <a:p>
            <a:pPr lvl="1"/>
            <a:r>
              <a:rPr lang="en-US" altLang="zh-CN" b="0" dirty="0" err="1" smtClean="0"/>
              <a:t>insertBefore</a:t>
            </a:r>
            <a:r>
              <a:rPr lang="en-US" altLang="zh-CN" b="0" dirty="0" smtClean="0"/>
              <a:t>( )</a:t>
            </a:r>
          </a:p>
        </p:txBody>
      </p:sp>
      <p:sp>
        <p:nvSpPr>
          <p:cNvPr id="7" name="矩形 6"/>
          <p:cNvSpPr/>
          <p:nvPr/>
        </p:nvSpPr>
        <p:spPr>
          <a:xfrm>
            <a:off x="357188" y="1928813"/>
            <a:ext cx="8501062" cy="107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var returnedNode = someNode.appendChild(newNode);</a:t>
            </a:r>
          </a:p>
          <a:p>
            <a:pPr>
              <a:defRPr/>
            </a:pPr>
            <a:r>
              <a:rPr lang="en-US" altLang="zh-CN"/>
              <a:t>alert(returnedNode == newNode);         //true</a:t>
            </a:r>
          </a:p>
          <a:p>
            <a:pPr>
              <a:defRPr/>
            </a:pPr>
            <a:r>
              <a:rPr lang="en-US" altLang="zh-CN"/>
              <a:t>alert(someNode.lastChild == newNode);   //true</a:t>
            </a:r>
          </a:p>
        </p:txBody>
      </p:sp>
      <p:sp>
        <p:nvSpPr>
          <p:cNvPr id="8" name="矩形 7"/>
          <p:cNvSpPr/>
          <p:nvPr/>
        </p:nvSpPr>
        <p:spPr>
          <a:xfrm>
            <a:off x="357188" y="3571875"/>
            <a:ext cx="8501062" cy="3071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//</a:t>
            </a:r>
            <a:r>
              <a:rPr lang="zh-CN" altLang="en-US" dirty="0"/>
              <a:t>插入成为最后一个子节点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returnedNode</a:t>
            </a:r>
            <a:r>
              <a:rPr lang="en-US" altLang="zh-CN" dirty="0"/>
              <a:t> = </a:t>
            </a:r>
            <a:r>
              <a:rPr lang="en-US" altLang="zh-CN" dirty="0" err="1"/>
              <a:t>someNode.insertBefore</a:t>
            </a:r>
            <a:r>
              <a:rPr lang="en-US" altLang="zh-CN" dirty="0"/>
              <a:t>(</a:t>
            </a:r>
            <a:r>
              <a:rPr lang="en-US" altLang="zh-CN" dirty="0" err="1"/>
              <a:t>newNode</a:t>
            </a:r>
            <a:r>
              <a:rPr lang="en-US" altLang="zh-CN" dirty="0"/>
              <a:t>, null);</a:t>
            </a:r>
          </a:p>
          <a:p>
            <a:pPr>
              <a:defRPr/>
            </a:pPr>
            <a:r>
              <a:rPr lang="en-US" altLang="zh-CN" dirty="0"/>
              <a:t>alert(</a:t>
            </a:r>
            <a:r>
              <a:rPr lang="en-US" altLang="zh-CN" dirty="0" err="1"/>
              <a:t>newNode</a:t>
            </a:r>
            <a:r>
              <a:rPr lang="en-US" altLang="zh-CN" dirty="0"/>
              <a:t> == </a:t>
            </a:r>
            <a:r>
              <a:rPr lang="en-US" altLang="zh-CN" dirty="0" err="1"/>
              <a:t>someNode.lastChild</a:t>
            </a:r>
            <a:r>
              <a:rPr lang="en-US" altLang="zh-CN" dirty="0"/>
              <a:t>);  //true</a:t>
            </a:r>
          </a:p>
          <a:p>
            <a:pPr>
              <a:defRPr/>
            </a:pPr>
            <a:r>
              <a:rPr lang="en-US" altLang="zh-CN" dirty="0"/>
              <a:t>//</a:t>
            </a:r>
            <a:r>
              <a:rPr lang="zh-CN" altLang="en-US" dirty="0"/>
              <a:t>插入成为第一个子节点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returnedNode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someNode.insertBefore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newNode</a:t>
            </a:r>
            <a:r>
              <a:rPr lang="en-US" altLang="zh-CN" dirty="0" smtClean="0"/>
              <a:t>, </a:t>
            </a:r>
            <a:r>
              <a:rPr lang="en-US" altLang="zh-CN" dirty="0" err="1"/>
              <a:t>someNode.firstChild</a:t>
            </a:r>
            <a:r>
              <a:rPr lang="en-US" altLang="zh-CN" dirty="0"/>
              <a:t>);</a:t>
            </a:r>
          </a:p>
          <a:p>
            <a:pPr>
              <a:defRPr/>
            </a:pPr>
            <a:r>
              <a:rPr lang="en-US" altLang="zh-CN" dirty="0"/>
              <a:t>alert(</a:t>
            </a:r>
            <a:r>
              <a:rPr lang="en-US" altLang="zh-CN" dirty="0" err="1"/>
              <a:t>returnedNode</a:t>
            </a:r>
            <a:r>
              <a:rPr lang="en-US" altLang="zh-CN" dirty="0"/>
              <a:t> == </a:t>
            </a:r>
            <a:r>
              <a:rPr lang="en-US" altLang="zh-CN" dirty="0" err="1"/>
              <a:t>newNode</a:t>
            </a:r>
            <a:r>
              <a:rPr lang="en-US" altLang="zh-CN" dirty="0"/>
              <a:t>);         //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alert(</a:t>
            </a:r>
            <a:r>
              <a:rPr lang="en-US" altLang="zh-CN" dirty="0" err="1"/>
              <a:t>newNode</a:t>
            </a:r>
            <a:r>
              <a:rPr lang="en-US" altLang="zh-CN" dirty="0"/>
              <a:t> == </a:t>
            </a:r>
            <a:r>
              <a:rPr lang="en-US" altLang="zh-CN" dirty="0" err="1"/>
              <a:t>someNode.firstChild</a:t>
            </a:r>
            <a:r>
              <a:rPr lang="en-US" altLang="zh-CN" dirty="0"/>
              <a:t>);  //true               </a:t>
            </a:r>
          </a:p>
          <a:p>
            <a:pPr>
              <a:defRPr/>
            </a:pPr>
            <a:r>
              <a:rPr lang="en-US" altLang="zh-CN" dirty="0"/>
              <a:t>//</a:t>
            </a:r>
            <a:r>
              <a:rPr lang="zh-CN" altLang="en-US" dirty="0"/>
              <a:t>插入到最后一个子节点前面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returnedNode</a:t>
            </a:r>
            <a:r>
              <a:rPr lang="en-US" altLang="zh-CN" dirty="0"/>
              <a:t> = </a:t>
            </a:r>
            <a:r>
              <a:rPr lang="en-US" altLang="zh-CN" dirty="0" err="1"/>
              <a:t>someNode.insertBefore</a:t>
            </a:r>
            <a:r>
              <a:rPr lang="en-US" altLang="zh-CN" dirty="0"/>
              <a:t>(</a:t>
            </a:r>
            <a:r>
              <a:rPr lang="en-US" altLang="zh-CN" dirty="0" err="1"/>
              <a:t>newNode</a:t>
            </a:r>
            <a:r>
              <a:rPr lang="en-US" altLang="zh-CN" dirty="0"/>
              <a:t>, </a:t>
            </a:r>
            <a:r>
              <a:rPr lang="en-US" altLang="zh-CN" dirty="0" err="1"/>
              <a:t>someNode.lastChild</a:t>
            </a:r>
            <a:r>
              <a:rPr lang="en-US" altLang="zh-CN" dirty="0"/>
              <a:t>);</a:t>
            </a:r>
          </a:p>
          <a:p>
            <a:pPr>
              <a:defRPr/>
            </a:pPr>
            <a:r>
              <a:rPr lang="en-US" altLang="zh-CN" dirty="0"/>
              <a:t>alert(</a:t>
            </a:r>
            <a:r>
              <a:rPr lang="en-US" altLang="zh-CN" dirty="0" err="1"/>
              <a:t>newNode</a:t>
            </a:r>
            <a:r>
              <a:rPr lang="en-US" altLang="zh-CN" dirty="0"/>
              <a:t> == </a:t>
            </a:r>
            <a:r>
              <a:rPr lang="en-US" altLang="zh-CN" dirty="0" err="1"/>
              <a:t>someNode.childNodes</a:t>
            </a:r>
            <a:r>
              <a:rPr lang="en-US" altLang="zh-CN" dirty="0"/>
              <a:t>[someNode.childNodes.length-2]);  //true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二、节点（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3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zh-CN" altLang="en-US" b="0" dirty="0" smtClean="0"/>
              <a:t>操作节点</a:t>
            </a:r>
            <a:endParaRPr lang="en-US" altLang="zh-CN" b="0" dirty="0" smtClean="0"/>
          </a:p>
          <a:p>
            <a:pPr lvl="1"/>
            <a:r>
              <a:rPr lang="en-US" altLang="zh-CN" b="0" dirty="0" err="1" smtClean="0"/>
              <a:t>replaceChild</a:t>
            </a:r>
            <a:r>
              <a:rPr lang="en-US" altLang="zh-CN" b="0" dirty="0" smtClean="0"/>
              <a:t>( )</a:t>
            </a:r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 smtClean="0"/>
          </a:p>
          <a:p>
            <a:pPr lvl="1"/>
            <a:r>
              <a:rPr lang="en-US" altLang="zh-CN" b="0" dirty="0" err="1" smtClean="0"/>
              <a:t>removeChild</a:t>
            </a:r>
            <a:r>
              <a:rPr lang="en-US" altLang="zh-CN" b="0" dirty="0" smtClean="0"/>
              <a:t>( )</a:t>
            </a:r>
          </a:p>
        </p:txBody>
      </p:sp>
      <p:sp>
        <p:nvSpPr>
          <p:cNvPr id="7" name="矩形 6"/>
          <p:cNvSpPr/>
          <p:nvPr/>
        </p:nvSpPr>
        <p:spPr>
          <a:xfrm>
            <a:off x="357188" y="1928813"/>
            <a:ext cx="8501062" cy="121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//</a:t>
            </a:r>
            <a:r>
              <a:rPr lang="zh-CN" altLang="en-US" dirty="0"/>
              <a:t>替换第一个子节点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returnedNode</a:t>
            </a:r>
            <a:r>
              <a:rPr lang="en-US" altLang="zh-CN" dirty="0"/>
              <a:t> = </a:t>
            </a:r>
            <a:r>
              <a:rPr lang="en-US" altLang="zh-CN" dirty="0" err="1"/>
              <a:t>someNode.replaceChild</a:t>
            </a:r>
            <a:r>
              <a:rPr lang="en-US" altLang="zh-CN" dirty="0"/>
              <a:t>(</a:t>
            </a:r>
            <a:r>
              <a:rPr lang="en-US" altLang="zh-CN" dirty="0" err="1"/>
              <a:t>newNode</a:t>
            </a:r>
            <a:r>
              <a:rPr lang="en-US" altLang="zh-CN" dirty="0"/>
              <a:t>, </a:t>
            </a:r>
            <a:r>
              <a:rPr lang="en-US" altLang="zh-CN" dirty="0" err="1"/>
              <a:t>someNode.firstChild</a:t>
            </a:r>
            <a:r>
              <a:rPr lang="en-US" altLang="zh-CN" dirty="0"/>
              <a:t>);                  </a:t>
            </a:r>
          </a:p>
          <a:p>
            <a:pPr>
              <a:defRPr/>
            </a:pPr>
            <a:r>
              <a:rPr lang="en-US" altLang="zh-CN" dirty="0"/>
              <a:t>//</a:t>
            </a:r>
            <a:r>
              <a:rPr lang="zh-CN" altLang="en-US" dirty="0"/>
              <a:t>替换最后一个子节点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returnedNode</a:t>
            </a:r>
            <a:r>
              <a:rPr lang="en-US" altLang="zh-CN" dirty="0"/>
              <a:t> = </a:t>
            </a:r>
            <a:r>
              <a:rPr lang="en-US" altLang="zh-CN" dirty="0" err="1"/>
              <a:t>someNode.replaceChild</a:t>
            </a:r>
            <a:r>
              <a:rPr lang="en-US" altLang="zh-CN" dirty="0"/>
              <a:t>(</a:t>
            </a:r>
            <a:r>
              <a:rPr lang="en-US" altLang="zh-CN" dirty="0" err="1"/>
              <a:t>newNode</a:t>
            </a:r>
            <a:r>
              <a:rPr lang="en-US" altLang="zh-CN" dirty="0"/>
              <a:t>, </a:t>
            </a:r>
            <a:r>
              <a:rPr lang="en-US" altLang="zh-CN" dirty="0" err="1"/>
              <a:t>someNode.lastChild</a:t>
            </a:r>
            <a:r>
              <a:rPr lang="en-US" altLang="zh-CN" dirty="0"/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357188" y="4143375"/>
            <a:ext cx="8501062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移除第一个子节点</a:t>
            </a:r>
            <a:endParaRPr lang="en-US" altLang="zh-CN"/>
          </a:p>
          <a:p>
            <a:pPr>
              <a:defRPr/>
            </a:pPr>
            <a:r>
              <a:rPr lang="en-US" altLang="zh-CN"/>
              <a:t>var formerFirstChild = someNode.removeChild(someNode.firstChild);        </a:t>
            </a:r>
          </a:p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移除最后一个子节点</a:t>
            </a:r>
            <a:endParaRPr lang="en-US" altLang="zh-CN"/>
          </a:p>
          <a:p>
            <a:pPr>
              <a:defRPr/>
            </a:pPr>
            <a:r>
              <a:rPr lang="en-US" altLang="zh-CN"/>
              <a:t>var formerLastChild = someNode.removeChild(someNode.lastChild);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二、节点（</a:t>
            </a:r>
            <a:r>
              <a:rPr lang="en-US" altLang="zh-CN" sz="360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1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zh-CN" altLang="en-US" b="0" smtClean="0"/>
              <a:t>操作节点</a:t>
            </a:r>
            <a:endParaRPr lang="en-US" altLang="zh-CN" b="0" smtClean="0"/>
          </a:p>
          <a:p>
            <a:pPr lvl="1"/>
            <a:r>
              <a:rPr lang="en-US" altLang="zh-CN" b="0" smtClean="0"/>
              <a:t>cloneNode( )</a:t>
            </a:r>
          </a:p>
        </p:txBody>
      </p:sp>
      <p:sp>
        <p:nvSpPr>
          <p:cNvPr id="7" name="矩形 6"/>
          <p:cNvSpPr/>
          <p:nvPr/>
        </p:nvSpPr>
        <p:spPr>
          <a:xfrm>
            <a:off x="357188" y="1928813"/>
            <a:ext cx="8501062" cy="192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altLang="zh-CN" dirty="0"/>
              <a:t>&lt;ul&gt;</a:t>
            </a:r>
          </a:p>
          <a:p>
            <a:pPr>
              <a:defRPr/>
            </a:pPr>
            <a:r>
              <a:rPr lang="it-IT" altLang="zh-CN" dirty="0"/>
              <a:t>    &lt;li&gt;item 1&lt;/li&gt;</a:t>
            </a:r>
          </a:p>
          <a:p>
            <a:pPr>
              <a:defRPr/>
            </a:pPr>
            <a:r>
              <a:rPr lang="it-IT" altLang="zh-CN" dirty="0"/>
              <a:t>    &lt;li&gt;item 2&lt;/li&gt;</a:t>
            </a:r>
          </a:p>
          <a:p>
            <a:pPr>
              <a:defRPr/>
            </a:pPr>
            <a:r>
              <a:rPr lang="it-IT" altLang="zh-CN"/>
              <a:t>    &lt;li&gt;item 3&lt;/li&gt;</a:t>
            </a:r>
          </a:p>
          <a:p>
            <a:pPr>
              <a:defRPr/>
            </a:pPr>
            <a:r>
              <a:rPr lang="it-IT" altLang="zh-CN" dirty="0"/>
              <a:t>&lt;/ul&gt;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57188" y="4143375"/>
            <a:ext cx="8501062" cy="178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deepList</a:t>
            </a:r>
            <a:r>
              <a:rPr lang="en-US" altLang="zh-CN" dirty="0"/>
              <a:t> = </a:t>
            </a:r>
            <a:r>
              <a:rPr lang="en-US" altLang="zh-CN" dirty="0" err="1"/>
              <a:t>myList.cloneNode</a:t>
            </a:r>
            <a:r>
              <a:rPr lang="en-US" altLang="zh-CN" dirty="0"/>
              <a:t>(true);</a:t>
            </a:r>
          </a:p>
          <a:p>
            <a:pPr>
              <a:defRPr/>
            </a:pPr>
            <a:r>
              <a:rPr lang="en-US" altLang="zh-CN" dirty="0"/>
              <a:t>alert(</a:t>
            </a:r>
            <a:r>
              <a:rPr lang="en-US" altLang="zh-CN" dirty="0" err="1"/>
              <a:t>deepList.childNodes.length</a:t>
            </a:r>
            <a:r>
              <a:rPr lang="en-US" altLang="zh-CN" dirty="0"/>
              <a:t>);     //3 (IE &lt; 9) </a:t>
            </a:r>
            <a:r>
              <a:rPr lang="zh-CN" altLang="en-US" dirty="0"/>
              <a:t>或</a:t>
            </a:r>
            <a:r>
              <a:rPr lang="en-US" altLang="zh-CN" dirty="0"/>
              <a:t> 7 (</a:t>
            </a:r>
            <a:r>
              <a:rPr lang="zh-CN" altLang="en-US" dirty="0"/>
              <a:t>其他浏览器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en-US" altLang="zh-CN" dirty="0"/>
              <a:t>                    </a:t>
            </a:r>
          </a:p>
          <a:p>
            <a:pPr>
              <a:defRPr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shallowList</a:t>
            </a:r>
            <a:r>
              <a:rPr lang="en-US" altLang="zh-CN" dirty="0"/>
              <a:t> = </a:t>
            </a:r>
            <a:r>
              <a:rPr lang="en-US" altLang="zh-CN" dirty="0" err="1"/>
              <a:t>myList.cloneNode</a:t>
            </a:r>
            <a:r>
              <a:rPr lang="en-US" altLang="zh-CN" dirty="0"/>
              <a:t>(false);</a:t>
            </a:r>
          </a:p>
          <a:p>
            <a:pPr>
              <a:defRPr/>
            </a:pPr>
            <a:r>
              <a:rPr lang="en-US" altLang="zh-CN" dirty="0"/>
              <a:t>alert(</a:t>
            </a:r>
            <a:r>
              <a:rPr lang="en-US" altLang="zh-CN" dirty="0" err="1"/>
              <a:t>shallowList.childNodes.length</a:t>
            </a:r>
            <a:r>
              <a:rPr lang="en-US" altLang="zh-CN" dirty="0"/>
              <a:t>);  //0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75"/>
            <a:ext cx="8002588" cy="438150"/>
          </a:xfrm>
        </p:spPr>
        <p:txBody>
          <a:bodyPr/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三、查找元素</a:t>
            </a:r>
            <a:endParaRPr lang="en-GB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>
              <a:gd name="T0" fmla="*/ 0 w 5307"/>
              <a:gd name="T1" fmla="*/ 9 h 355"/>
              <a:gd name="T2" fmla="*/ 4536 w 5307"/>
              <a:gd name="T3" fmla="*/ 9 h 355"/>
              <a:gd name="T4" fmla="*/ 4627 w 5307"/>
              <a:gd name="T5" fmla="*/ 62 h 355"/>
              <a:gd name="T6" fmla="*/ 4808 w 5307"/>
              <a:gd name="T7" fmla="*/ 110 h 355"/>
              <a:gd name="T8" fmla="*/ 4945 w 5307"/>
              <a:gd name="T9" fmla="*/ 189 h 355"/>
              <a:gd name="T10" fmla="*/ 4899 w 5307"/>
              <a:gd name="T11" fmla="*/ 216 h 355"/>
              <a:gd name="T12" fmla="*/ 5081 w 5307"/>
              <a:gd name="T13" fmla="*/ 265 h 355"/>
              <a:gd name="T14" fmla="*/ 5171 w 5307"/>
              <a:gd name="T15" fmla="*/ 355 h 3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307"/>
              <a:gd name="T25" fmla="*/ 0 h 355"/>
              <a:gd name="T26" fmla="*/ 5307 w 5307"/>
              <a:gd name="T27" fmla="*/ 355 h 35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内容占位符 5"/>
          <p:cNvSpPr>
            <a:spLocks noGrp="1"/>
          </p:cNvSpPr>
          <p:nvPr>
            <p:ph idx="1"/>
          </p:nvPr>
        </p:nvSpPr>
        <p:spPr>
          <a:xfrm>
            <a:off x="314325" y="927100"/>
            <a:ext cx="8002588" cy="5073650"/>
          </a:xfrm>
        </p:spPr>
        <p:txBody>
          <a:bodyPr/>
          <a:lstStyle/>
          <a:p>
            <a:r>
              <a:rPr lang="en-US" altLang="zh-CN" b="0" smtClean="0"/>
              <a:t>getElementById( )</a:t>
            </a:r>
          </a:p>
        </p:txBody>
      </p:sp>
      <p:sp>
        <p:nvSpPr>
          <p:cNvPr id="7" name="矩形 6"/>
          <p:cNvSpPr/>
          <p:nvPr/>
        </p:nvSpPr>
        <p:spPr>
          <a:xfrm>
            <a:off x="500063" y="1500188"/>
            <a:ext cx="8358187" cy="1500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/>
              <a:t>&lt;div id=”myDiv”&gt;Some text&lt;/div&gt;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var div = document.getElementById(“myDiv”);//</a:t>
            </a:r>
            <a:r>
              <a:rPr lang="zh-CN" altLang="en-US"/>
              <a:t>取得</a:t>
            </a:r>
            <a:r>
              <a:rPr lang="en-US" altLang="zh-CN"/>
              <a:t>&lt;div&gt;</a:t>
            </a:r>
            <a:r>
              <a:rPr lang="zh-CN" altLang="en-US"/>
              <a:t>元素的引用</a:t>
            </a:r>
            <a:endParaRPr lang="en-US" altLang="zh-CN"/>
          </a:p>
          <a:p>
            <a:pPr>
              <a:defRPr/>
            </a:pPr>
            <a:r>
              <a:rPr lang="en-US" altLang="zh-CN"/>
              <a:t>var div = document.getElementById(“mydiv”);//</a:t>
            </a:r>
            <a:r>
              <a:rPr lang="zh-CN" altLang="en-US"/>
              <a:t>无效的</a:t>
            </a:r>
            <a:r>
              <a:rPr lang="en-US" altLang="zh-CN"/>
              <a:t>ID</a:t>
            </a:r>
            <a:r>
              <a:rPr lang="zh-CN" altLang="en-US"/>
              <a:t>（</a:t>
            </a:r>
            <a:r>
              <a:rPr lang="en-US" altLang="zh-CN"/>
              <a:t>IE7</a:t>
            </a:r>
            <a:r>
              <a:rPr lang="zh-CN" altLang="en-US"/>
              <a:t>及更早版本可以）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00063" y="3214688"/>
            <a:ext cx="8358187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/>
              <a:t>如何页面中多个元素的</a:t>
            </a:r>
            <a:r>
              <a:rPr lang="en-US" altLang="zh-CN" b="1"/>
              <a:t>ID</a:t>
            </a:r>
            <a:r>
              <a:rPr lang="zh-CN" altLang="en-US" b="1"/>
              <a:t>值相同，</a:t>
            </a:r>
            <a:r>
              <a:rPr lang="en-US" altLang="zh-CN" b="1"/>
              <a:t>getElementById()</a:t>
            </a:r>
            <a:r>
              <a:rPr lang="zh-CN" altLang="en-US" b="1"/>
              <a:t>只返回文档中第一次出现的元素。</a:t>
            </a:r>
            <a:endParaRPr lang="en-US" altLang="zh-CN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3897</TotalTime>
  <Words>1002</Words>
  <Application>Microsoft Office PowerPoint</Application>
  <PresentationFormat>全屏显示(4:3)</PresentationFormat>
  <Paragraphs>189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blackboard-powerpoint-template</vt:lpstr>
      <vt:lpstr>幻灯片 1</vt:lpstr>
      <vt:lpstr>提纲</vt:lpstr>
      <vt:lpstr>一、节点关系</vt:lpstr>
      <vt:lpstr>二、节点（Node）</vt:lpstr>
      <vt:lpstr>二、节点（Node）</vt:lpstr>
      <vt:lpstr>二、节点（Node）</vt:lpstr>
      <vt:lpstr>二、节点（Node）</vt:lpstr>
      <vt:lpstr>二、节点（Node）</vt:lpstr>
      <vt:lpstr>三、查找元素</vt:lpstr>
      <vt:lpstr>三、查找元素</vt:lpstr>
      <vt:lpstr>四、文档写入</vt:lpstr>
      <vt:lpstr>五、元素属性</vt:lpstr>
      <vt:lpstr>六、创建元素</vt:lpstr>
      <vt:lpstr>七、插入标记</vt:lpstr>
      <vt:lpstr>八、访问元素的样式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felixlu</cp:lastModifiedBy>
  <cp:revision>1611</cp:revision>
  <dcterms:created xsi:type="dcterms:W3CDTF">2012-06-22T12:18:32Z</dcterms:created>
  <dcterms:modified xsi:type="dcterms:W3CDTF">2013-03-22T22:46:35Z</dcterms:modified>
</cp:coreProperties>
</file>