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0"/>
  </p:notesMasterIdLst>
  <p:sldIdLst>
    <p:sldId id="489" r:id="rId2"/>
    <p:sldId id="673" r:id="rId3"/>
    <p:sldId id="755" r:id="rId4"/>
    <p:sldId id="754" r:id="rId5"/>
    <p:sldId id="757" r:id="rId6"/>
    <p:sldId id="752" r:id="rId7"/>
    <p:sldId id="756" r:id="rId8"/>
    <p:sldId id="753" r:id="rId9"/>
    <p:sldId id="758" r:id="rId10"/>
    <p:sldId id="759" r:id="rId11"/>
    <p:sldId id="760" r:id="rId12"/>
    <p:sldId id="765" r:id="rId13"/>
    <p:sldId id="767" r:id="rId14"/>
    <p:sldId id="766" r:id="rId15"/>
    <p:sldId id="762" r:id="rId16"/>
    <p:sldId id="763" r:id="rId17"/>
    <p:sldId id="768" r:id="rId18"/>
    <p:sldId id="764" r:id="rId19"/>
    <p:sldId id="772" r:id="rId20"/>
    <p:sldId id="773" r:id="rId21"/>
    <p:sldId id="769" r:id="rId22"/>
    <p:sldId id="770" r:id="rId23"/>
    <p:sldId id="771" r:id="rId24"/>
    <p:sldId id="774" r:id="rId25"/>
    <p:sldId id="775" r:id="rId26"/>
    <p:sldId id="776" r:id="rId27"/>
    <p:sldId id="777" r:id="rId28"/>
    <p:sldId id="778" r:id="rId29"/>
    <p:sldId id="779" r:id="rId30"/>
    <p:sldId id="780" r:id="rId31"/>
    <p:sldId id="781" r:id="rId32"/>
    <p:sldId id="782" r:id="rId33"/>
    <p:sldId id="783" r:id="rId34"/>
    <p:sldId id="784" r:id="rId35"/>
    <p:sldId id="790" r:id="rId36"/>
    <p:sldId id="791" r:id="rId37"/>
    <p:sldId id="792" r:id="rId38"/>
    <p:sldId id="793" r:id="rId39"/>
    <p:sldId id="794" r:id="rId40"/>
    <p:sldId id="795" r:id="rId41"/>
    <p:sldId id="796" r:id="rId42"/>
    <p:sldId id="798" r:id="rId43"/>
    <p:sldId id="799" r:id="rId44"/>
    <p:sldId id="800" r:id="rId45"/>
    <p:sldId id="801" r:id="rId46"/>
    <p:sldId id="802" r:id="rId47"/>
    <p:sldId id="803" r:id="rId48"/>
    <p:sldId id="804" r:id="rId49"/>
    <p:sldId id="809" r:id="rId50"/>
    <p:sldId id="805" r:id="rId51"/>
    <p:sldId id="807" r:id="rId52"/>
    <p:sldId id="806" r:id="rId53"/>
    <p:sldId id="814" r:id="rId54"/>
    <p:sldId id="810" r:id="rId55"/>
    <p:sldId id="811" r:id="rId56"/>
    <p:sldId id="815" r:id="rId57"/>
    <p:sldId id="812" r:id="rId58"/>
    <p:sldId id="816" r:id="rId59"/>
    <p:sldId id="813" r:id="rId60"/>
    <p:sldId id="817" r:id="rId61"/>
    <p:sldId id="818" r:id="rId62"/>
    <p:sldId id="819" r:id="rId63"/>
    <p:sldId id="827" r:id="rId64"/>
    <p:sldId id="828" r:id="rId65"/>
    <p:sldId id="829" r:id="rId66"/>
    <p:sldId id="830" r:id="rId67"/>
    <p:sldId id="831" r:id="rId68"/>
    <p:sldId id="832" r:id="rId6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3A93"/>
    <a:srgbClr val="006633"/>
    <a:srgbClr val="C7371F"/>
    <a:srgbClr val="C91DB0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91892" autoAdjust="0"/>
  </p:normalViewPr>
  <p:slideViewPr>
    <p:cSldViewPr>
      <p:cViewPr varScale="1">
        <p:scale>
          <a:sx n="84" d="100"/>
          <a:sy n="84" d="100"/>
        </p:scale>
        <p:origin x="13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8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9F00BC0-E8E3-41DB-A00C-3FF9ECB98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232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uli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00BC0-E8E3-41DB-A00C-3FF9ECB9819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89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D895A-E3D1-47A6-8E0A-59412DD78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3E08D-96A8-4CD7-8B3E-10E384E042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B8910-CCA9-4560-8A7C-DA9DD79E6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6635B-3828-47C7-AF94-9DBB0986B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C7F9-DB5B-4EDE-9233-1B8D21D14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F3BA1-9DC8-46DC-8538-31FAE8E7FD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F2ABB-D7B3-483B-99F8-F9C115DAAE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993C-BC0C-49B1-BB24-1F8717923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A563B-4F8C-46EA-BA1B-9CAF9F169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AC546-14D7-4E7A-AF18-373238F09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A8687-DD1B-4E80-8CAE-E33166036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BA09DD8-4154-472A-B8A3-3CB8DD3217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9.wmf"/><Relationship Id="rId4" Type="http://schemas.openxmlformats.org/officeDocument/2006/relationships/image" Target="../media/image44.png"/><Relationship Id="rId9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55.pn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50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6.wmf"/><Relationship Id="rId22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8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75.wmf"/><Relationship Id="rId3" Type="http://schemas.openxmlformats.org/officeDocument/2006/relationships/image" Target="../media/image78.png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6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82.wmf"/><Relationship Id="rId3" Type="http://schemas.openxmlformats.org/officeDocument/2006/relationships/image" Target="../media/image86.png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6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85.wmf"/><Relationship Id="rId3" Type="http://schemas.openxmlformats.org/officeDocument/2006/relationships/image" Target="../media/image90.png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7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9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6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8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8.png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06.wmf"/><Relationship Id="rId4" Type="http://schemas.openxmlformats.org/officeDocument/2006/relationships/image" Target="../media/image107.png"/><Relationship Id="rId9" Type="http://schemas.openxmlformats.org/officeDocument/2006/relationships/oleObject" Target="../embeddings/oleObject91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08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1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1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1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image" Target="../media/image122.png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2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23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26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2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3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288B82-3948-49E0-A6BC-76B4E692A220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576" y="1628800"/>
            <a:ext cx="750093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第三章</a:t>
            </a:r>
            <a: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电磁感应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3121"/>
    </mc:Choice>
    <mc:Fallback xmlns="">
      <p:transition spd="slow" advTm="131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5232" y="1268760"/>
            <a:ext cx="828092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25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前不久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在皇家学会上宣读了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题为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对电作的实验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工作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两篇论文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，文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中所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介绍的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一些研究成果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，以及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由于其他观点与实验而产生的一些问题，使我得出结论：磁作用的传播需要时间，即当一个磁铁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作用于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另一个远处的磁铁或者一块铁时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，产生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作用的原因是逐渐地从磁体传播开去的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；这种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传播需要一定时间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这个时间显然是非常短的。我还认为，电感应也是这样传播的。我认为磁力从磁极出发的传播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类似于水面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上波纹的振动或者空气粒子的声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振动。也就是说，我打算把振动理论应用于磁现象，就像对声所做的那样。而且，这也是光现象最可能的解释。类比之下，我认为也可以把振动理论应用于电感应。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5232" y="709483"/>
            <a:ext cx="8117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CC"/>
                </a:solidFill>
                <a:ea typeface="仿宋" panose="02010609060101010101" pitchFamily="49" charset="-122"/>
              </a:rPr>
              <a:t>1832</a:t>
            </a:r>
            <a:r>
              <a:rPr lang="zh-CN" altLang="en-US" dirty="0" smtClean="0">
                <a:solidFill>
                  <a:srgbClr val="0000CC"/>
                </a:solidFill>
                <a:ea typeface="仿宋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rgbClr val="0000CC"/>
                </a:solidFill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0000CC"/>
                </a:solidFill>
                <a:ea typeface="仿宋" panose="02010609060101010101" pitchFamily="49" charset="-122"/>
              </a:rPr>
              <a:t>月</a:t>
            </a:r>
            <a:r>
              <a:rPr lang="en-US" altLang="zh-CN" dirty="0" smtClean="0">
                <a:solidFill>
                  <a:srgbClr val="0000CC"/>
                </a:solidFill>
                <a:ea typeface="仿宋" panose="02010609060101010101" pitchFamily="49" charset="-122"/>
              </a:rPr>
              <a:t>12</a:t>
            </a:r>
            <a:r>
              <a:rPr lang="zh-CN" altLang="en-US" dirty="0" smtClean="0">
                <a:solidFill>
                  <a:srgbClr val="0000CC"/>
                </a:solidFill>
                <a:ea typeface="仿宋" panose="02010609060101010101" pitchFamily="49" charset="-122"/>
              </a:rPr>
              <a:t>日，法拉第写给英国皇家学会的一封密封信：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24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31540" y="9239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25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我想用来证实这些观点，然而我的时间要用于履行职责，这可能会拖长实验的时间，而实验本身也可能成为感测对象。因此，我在把这封信递交皇家学会收藏时，要以一个确定的日期来为自己保留这个发现。这样，当从实验上得到证实时，我就有权宣布这个日期是我的发现的日期。就我所知，现在除我而外，科学家中还没有人持有类似的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7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61532" y="1258734"/>
            <a:ext cx="2892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电磁感应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现象</a:t>
            </a:r>
            <a:endParaRPr lang="en-US" altLang="zh-CN" sz="2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9846" y="188195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两种类型：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43972" y="1962487"/>
            <a:ext cx="2660446" cy="2253901"/>
            <a:chOff x="5436096" y="1808820"/>
            <a:chExt cx="2952328" cy="238918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58"/>
            <a:stretch/>
          </p:blipFill>
          <p:spPr bwMode="auto">
            <a:xfrm>
              <a:off x="5528720" y="1808820"/>
              <a:ext cx="2859704" cy="2389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7" t="77754" r="60049" b="6527"/>
            <a:stretch/>
          </p:blipFill>
          <p:spPr bwMode="auto">
            <a:xfrm>
              <a:off x="5436096" y="2995710"/>
              <a:ext cx="425304" cy="393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2781598" y="1960718"/>
            <a:ext cx="1980353" cy="2301574"/>
            <a:chOff x="1583668" y="3059683"/>
            <a:chExt cx="2105831" cy="250700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36" t="7416" r="63101" b="68367"/>
            <a:stretch/>
          </p:blipFill>
          <p:spPr bwMode="auto">
            <a:xfrm>
              <a:off x="1889888" y="3059683"/>
              <a:ext cx="1555870" cy="544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组合 9"/>
            <p:cNvGrpSpPr/>
            <p:nvPr/>
          </p:nvGrpSpPr>
          <p:grpSpPr>
            <a:xfrm>
              <a:off x="1583668" y="3717032"/>
              <a:ext cx="2105831" cy="1849656"/>
              <a:chOff x="1583668" y="4049464"/>
              <a:chExt cx="2105831" cy="1849656"/>
            </a:xfrm>
          </p:grpSpPr>
          <p:sp>
            <p:nvSpPr>
              <p:cNvPr id="11" name="平行四边形 10"/>
              <p:cNvSpPr/>
              <p:nvPr/>
            </p:nvSpPr>
            <p:spPr>
              <a:xfrm>
                <a:off x="1619672" y="4049464"/>
                <a:ext cx="2069827" cy="581823"/>
              </a:xfrm>
              <a:prstGeom prst="parallelogram">
                <a:avLst>
                  <a:gd name="adj" fmla="val 5675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77" t="77754" r="60049" b="6527"/>
              <a:stretch/>
            </p:blipFill>
            <p:spPr bwMode="auto">
              <a:xfrm>
                <a:off x="1583668" y="4115715"/>
                <a:ext cx="425304" cy="393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3" name="组合 12"/>
              <p:cNvGrpSpPr/>
              <p:nvPr/>
            </p:nvGrpSpPr>
            <p:grpSpPr>
              <a:xfrm>
                <a:off x="2061839" y="4149080"/>
                <a:ext cx="1538053" cy="1750040"/>
                <a:chOff x="1881819" y="3861048"/>
                <a:chExt cx="1538053" cy="2520280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2044976" y="4797152"/>
                  <a:ext cx="1374896" cy="1584176"/>
                  <a:chOff x="2044976" y="4869160"/>
                  <a:chExt cx="1374896" cy="1584176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2296791" y="4869160"/>
                    <a:ext cx="574000" cy="864096"/>
                    <a:chOff x="2296791" y="4869160"/>
                    <a:chExt cx="574000" cy="864096"/>
                  </a:xfrm>
                </p:grpSpPr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2456967" y="4869160"/>
                      <a:ext cx="242825" cy="86409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任意多边形 33"/>
                    <p:cNvSpPr/>
                    <p:nvPr/>
                  </p:nvSpPr>
                  <p:spPr>
                    <a:xfrm>
                      <a:off x="2296791" y="4941501"/>
                      <a:ext cx="547017" cy="77066"/>
                    </a:xfrm>
                    <a:custGeom>
                      <a:avLst/>
                      <a:gdLst>
                        <a:gd name="connsiteX0" fmla="*/ 0 w 547017"/>
                        <a:gd name="connsiteY0" fmla="*/ 23904 h 77066"/>
                        <a:gd name="connsiteX1" fmla="*/ 531628 w 547017"/>
                        <a:gd name="connsiteY1" fmla="*/ 2639 h 77066"/>
                        <a:gd name="connsiteX2" fmla="*/ 414669 w 547017"/>
                        <a:gd name="connsiteY2" fmla="*/ 77066 h 77066"/>
                        <a:gd name="connsiteX3" fmla="*/ 414669 w 547017"/>
                        <a:gd name="connsiteY3" fmla="*/ 77066 h 77066"/>
                        <a:gd name="connsiteX4" fmla="*/ 414669 w 547017"/>
                        <a:gd name="connsiteY4" fmla="*/ 77066 h 77066"/>
                        <a:gd name="connsiteX5" fmla="*/ 435935 w 547017"/>
                        <a:gd name="connsiteY5" fmla="*/ 77066 h 770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47017" h="77066">
                          <a:moveTo>
                            <a:pt x="0" y="23904"/>
                          </a:moveTo>
                          <a:cubicBezTo>
                            <a:pt x="231258" y="8841"/>
                            <a:pt x="462516" y="-6221"/>
                            <a:pt x="531628" y="2639"/>
                          </a:cubicBezTo>
                          <a:cubicBezTo>
                            <a:pt x="600740" y="11499"/>
                            <a:pt x="414669" y="77066"/>
                            <a:pt x="414669" y="77066"/>
                          </a:cubicBezTo>
                          <a:lnTo>
                            <a:pt x="414669" y="77066"/>
                          </a:lnTo>
                          <a:lnTo>
                            <a:pt x="414669" y="77066"/>
                          </a:lnTo>
                          <a:lnTo>
                            <a:pt x="435935" y="77066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任意多边形 34"/>
                    <p:cNvSpPr/>
                    <p:nvPr/>
                  </p:nvSpPr>
                  <p:spPr>
                    <a:xfrm>
                      <a:off x="2335182" y="5050465"/>
                      <a:ext cx="502161" cy="127591"/>
                    </a:xfrm>
                    <a:custGeom>
                      <a:avLst/>
                      <a:gdLst>
                        <a:gd name="connsiteX0" fmla="*/ 99674 w 502161"/>
                        <a:gd name="connsiteY0" fmla="*/ 0 h 127591"/>
                        <a:gd name="connsiteX1" fmla="*/ 25246 w 502161"/>
                        <a:gd name="connsiteY1" fmla="*/ 42530 h 127591"/>
                        <a:gd name="connsiteX2" fmla="*/ 482446 w 502161"/>
                        <a:gd name="connsiteY2" fmla="*/ 53163 h 127591"/>
                        <a:gd name="connsiteX3" fmla="*/ 376120 w 502161"/>
                        <a:gd name="connsiteY3" fmla="*/ 127591 h 1275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2161" h="127591">
                          <a:moveTo>
                            <a:pt x="99674" y="0"/>
                          </a:moveTo>
                          <a:cubicBezTo>
                            <a:pt x="30562" y="16835"/>
                            <a:pt x="-38549" y="33670"/>
                            <a:pt x="25246" y="42530"/>
                          </a:cubicBezTo>
                          <a:cubicBezTo>
                            <a:pt x="89041" y="51390"/>
                            <a:pt x="423967" y="38986"/>
                            <a:pt x="482446" y="53163"/>
                          </a:cubicBezTo>
                          <a:cubicBezTo>
                            <a:pt x="540925" y="67340"/>
                            <a:pt x="458522" y="97465"/>
                            <a:pt x="376120" y="12759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任意多边形 35"/>
                    <p:cNvSpPr/>
                    <p:nvPr/>
                  </p:nvSpPr>
                  <p:spPr>
                    <a:xfrm>
                      <a:off x="2339752" y="5202865"/>
                      <a:ext cx="502161" cy="127591"/>
                    </a:xfrm>
                    <a:custGeom>
                      <a:avLst/>
                      <a:gdLst>
                        <a:gd name="connsiteX0" fmla="*/ 99674 w 502161"/>
                        <a:gd name="connsiteY0" fmla="*/ 0 h 127591"/>
                        <a:gd name="connsiteX1" fmla="*/ 25246 w 502161"/>
                        <a:gd name="connsiteY1" fmla="*/ 42530 h 127591"/>
                        <a:gd name="connsiteX2" fmla="*/ 482446 w 502161"/>
                        <a:gd name="connsiteY2" fmla="*/ 53163 h 127591"/>
                        <a:gd name="connsiteX3" fmla="*/ 376120 w 502161"/>
                        <a:gd name="connsiteY3" fmla="*/ 127591 h 1275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2161" h="127591">
                          <a:moveTo>
                            <a:pt x="99674" y="0"/>
                          </a:moveTo>
                          <a:cubicBezTo>
                            <a:pt x="30562" y="16835"/>
                            <a:pt x="-38549" y="33670"/>
                            <a:pt x="25246" y="42530"/>
                          </a:cubicBezTo>
                          <a:cubicBezTo>
                            <a:pt x="89041" y="51390"/>
                            <a:pt x="423967" y="38986"/>
                            <a:pt x="482446" y="53163"/>
                          </a:cubicBezTo>
                          <a:cubicBezTo>
                            <a:pt x="540925" y="67340"/>
                            <a:pt x="458522" y="97465"/>
                            <a:pt x="376120" y="12759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任意多边形 36"/>
                    <p:cNvSpPr/>
                    <p:nvPr/>
                  </p:nvSpPr>
                  <p:spPr>
                    <a:xfrm>
                      <a:off x="2339752" y="5355265"/>
                      <a:ext cx="502161" cy="127591"/>
                    </a:xfrm>
                    <a:custGeom>
                      <a:avLst/>
                      <a:gdLst>
                        <a:gd name="connsiteX0" fmla="*/ 99674 w 502161"/>
                        <a:gd name="connsiteY0" fmla="*/ 0 h 127591"/>
                        <a:gd name="connsiteX1" fmla="*/ 25246 w 502161"/>
                        <a:gd name="connsiteY1" fmla="*/ 42530 h 127591"/>
                        <a:gd name="connsiteX2" fmla="*/ 482446 w 502161"/>
                        <a:gd name="connsiteY2" fmla="*/ 53163 h 127591"/>
                        <a:gd name="connsiteX3" fmla="*/ 376120 w 502161"/>
                        <a:gd name="connsiteY3" fmla="*/ 127591 h 1275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2161" h="127591">
                          <a:moveTo>
                            <a:pt x="99674" y="0"/>
                          </a:moveTo>
                          <a:cubicBezTo>
                            <a:pt x="30562" y="16835"/>
                            <a:pt x="-38549" y="33670"/>
                            <a:pt x="25246" y="42530"/>
                          </a:cubicBezTo>
                          <a:cubicBezTo>
                            <a:pt x="89041" y="51390"/>
                            <a:pt x="423967" y="38986"/>
                            <a:pt x="482446" y="53163"/>
                          </a:cubicBezTo>
                          <a:cubicBezTo>
                            <a:pt x="540925" y="67340"/>
                            <a:pt x="458522" y="97465"/>
                            <a:pt x="376120" y="12759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任意多边形 37"/>
                    <p:cNvSpPr/>
                    <p:nvPr/>
                  </p:nvSpPr>
                  <p:spPr>
                    <a:xfrm>
                      <a:off x="2339752" y="5518298"/>
                      <a:ext cx="531039" cy="95693"/>
                    </a:xfrm>
                    <a:custGeom>
                      <a:avLst/>
                      <a:gdLst>
                        <a:gd name="connsiteX0" fmla="*/ 122434 w 547737"/>
                        <a:gd name="connsiteY0" fmla="*/ 0 h 95693"/>
                        <a:gd name="connsiteX1" fmla="*/ 26741 w 547737"/>
                        <a:gd name="connsiteY1" fmla="*/ 42530 h 95693"/>
                        <a:gd name="connsiteX2" fmla="*/ 547737 w 547737"/>
                        <a:gd name="connsiteY2" fmla="*/ 95693 h 95693"/>
                        <a:gd name="connsiteX3" fmla="*/ 547737 w 547737"/>
                        <a:gd name="connsiteY3" fmla="*/ 95693 h 95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47737" h="95693">
                          <a:moveTo>
                            <a:pt x="122434" y="0"/>
                          </a:moveTo>
                          <a:cubicBezTo>
                            <a:pt x="39145" y="13290"/>
                            <a:pt x="-44143" y="26581"/>
                            <a:pt x="26741" y="42530"/>
                          </a:cubicBezTo>
                          <a:cubicBezTo>
                            <a:pt x="97625" y="58479"/>
                            <a:pt x="547737" y="95693"/>
                            <a:pt x="547737" y="95693"/>
                          </a:cubicBezTo>
                          <a:lnTo>
                            <a:pt x="547737" y="9569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2044976" y="4965405"/>
                    <a:ext cx="1374896" cy="1487931"/>
                    <a:chOff x="2044976" y="4965405"/>
                    <a:chExt cx="1374896" cy="1487931"/>
                  </a:xfrm>
                </p:grpSpPr>
                <p:cxnSp>
                  <p:nvCxnSpPr>
                    <p:cNvPr id="21" name="直接连接符 20"/>
                    <p:cNvCxnSpPr>
                      <a:stCxn id="34" idx="0"/>
                    </p:cNvCxnSpPr>
                    <p:nvPr/>
                  </p:nvCxnSpPr>
                  <p:spPr>
                    <a:xfrm>
                      <a:off x="2296791" y="4965405"/>
                      <a:ext cx="0" cy="91186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/>
                    <p:cNvCxnSpPr/>
                    <p:nvPr/>
                  </p:nvCxnSpPr>
                  <p:spPr>
                    <a:xfrm flipH="1">
                      <a:off x="2044976" y="5877272"/>
                      <a:ext cx="25181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/>
                    <p:cNvCxnSpPr/>
                    <p:nvPr/>
                  </p:nvCxnSpPr>
                  <p:spPr>
                    <a:xfrm>
                      <a:off x="2044976" y="5877272"/>
                      <a:ext cx="0" cy="43204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接连接符 23"/>
                    <p:cNvCxnSpPr/>
                    <p:nvPr/>
                  </p:nvCxnSpPr>
                  <p:spPr>
                    <a:xfrm>
                      <a:off x="2044976" y="6309320"/>
                      <a:ext cx="4119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连接符 24"/>
                    <p:cNvCxnSpPr/>
                    <p:nvPr/>
                  </p:nvCxnSpPr>
                  <p:spPr>
                    <a:xfrm>
                      <a:off x="2456967" y="6165304"/>
                      <a:ext cx="0" cy="2880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连接符 25"/>
                    <p:cNvCxnSpPr/>
                    <p:nvPr/>
                  </p:nvCxnSpPr>
                  <p:spPr>
                    <a:xfrm>
                      <a:off x="2555776" y="6237312"/>
                      <a:ext cx="0" cy="14401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连接符 26"/>
                    <p:cNvCxnSpPr/>
                    <p:nvPr/>
                  </p:nvCxnSpPr>
                  <p:spPr>
                    <a:xfrm>
                      <a:off x="2570299" y="6309320"/>
                      <a:ext cx="26704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2837343" y="6237312"/>
                      <a:ext cx="582529" cy="14401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9" name="直接箭头连接符 28"/>
                    <p:cNvCxnSpPr>
                      <a:endCxn id="28" idx="0"/>
                    </p:cNvCxnSpPr>
                    <p:nvPr/>
                  </p:nvCxnSpPr>
                  <p:spPr>
                    <a:xfrm>
                      <a:off x="3128607" y="6021288"/>
                      <a:ext cx="1" cy="21602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/>
                    <p:cNvCxnSpPr/>
                    <p:nvPr/>
                  </p:nvCxnSpPr>
                  <p:spPr>
                    <a:xfrm>
                      <a:off x="3128608" y="6021288"/>
                      <a:ext cx="29126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连接符 30"/>
                    <p:cNvCxnSpPr/>
                    <p:nvPr/>
                  </p:nvCxnSpPr>
                  <p:spPr>
                    <a:xfrm flipV="1">
                      <a:off x="3419872" y="5613991"/>
                      <a:ext cx="0" cy="40729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连接符 31"/>
                    <p:cNvCxnSpPr/>
                    <p:nvPr/>
                  </p:nvCxnSpPr>
                  <p:spPr>
                    <a:xfrm>
                      <a:off x="2870791" y="5613991"/>
                      <a:ext cx="5490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1881819" y="3861048"/>
                  <a:ext cx="1383918" cy="936104"/>
                  <a:chOff x="1881819" y="3861048"/>
                  <a:chExt cx="1383918" cy="936104"/>
                </a:xfrm>
              </p:grpSpPr>
              <p:cxnSp>
                <p:nvCxnSpPr>
                  <p:cNvPr id="16" name="直接箭头连接符 15"/>
                  <p:cNvCxnSpPr/>
                  <p:nvPr/>
                </p:nvCxnSpPr>
                <p:spPr>
                  <a:xfrm flipH="1" flipV="1">
                    <a:off x="2555776" y="3861048"/>
                    <a:ext cx="22604" cy="93610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627784" y="3891516"/>
                    <a:ext cx="637953" cy="893135"/>
                  </a:xfrm>
                  <a:custGeom>
                    <a:avLst/>
                    <a:gdLst>
                      <a:gd name="connsiteX0" fmla="*/ 0 w 637953"/>
                      <a:gd name="connsiteY0" fmla="*/ 893135 h 893135"/>
                      <a:gd name="connsiteX1" fmla="*/ 170121 w 637953"/>
                      <a:gd name="connsiteY1" fmla="*/ 361507 h 893135"/>
                      <a:gd name="connsiteX2" fmla="*/ 637953 w 637953"/>
                      <a:gd name="connsiteY2" fmla="*/ 0 h 893135"/>
                      <a:gd name="connsiteX3" fmla="*/ 637953 w 637953"/>
                      <a:gd name="connsiteY3" fmla="*/ 0 h 893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953" h="893135">
                        <a:moveTo>
                          <a:pt x="0" y="893135"/>
                        </a:moveTo>
                        <a:cubicBezTo>
                          <a:pt x="31898" y="701749"/>
                          <a:pt x="63796" y="510363"/>
                          <a:pt x="170121" y="361507"/>
                        </a:cubicBezTo>
                        <a:cubicBezTo>
                          <a:pt x="276446" y="212651"/>
                          <a:pt x="637953" y="0"/>
                          <a:pt x="637953" y="0"/>
                        </a:cubicBezTo>
                        <a:lnTo>
                          <a:pt x="63795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prstDash val="dash"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任意多边形 17"/>
                  <p:cNvSpPr/>
                  <p:nvPr/>
                </p:nvSpPr>
                <p:spPr>
                  <a:xfrm flipH="1">
                    <a:off x="1881819" y="3904017"/>
                    <a:ext cx="637953" cy="893135"/>
                  </a:xfrm>
                  <a:custGeom>
                    <a:avLst/>
                    <a:gdLst>
                      <a:gd name="connsiteX0" fmla="*/ 0 w 637953"/>
                      <a:gd name="connsiteY0" fmla="*/ 893135 h 893135"/>
                      <a:gd name="connsiteX1" fmla="*/ 170121 w 637953"/>
                      <a:gd name="connsiteY1" fmla="*/ 361507 h 893135"/>
                      <a:gd name="connsiteX2" fmla="*/ 637953 w 637953"/>
                      <a:gd name="connsiteY2" fmla="*/ 0 h 893135"/>
                      <a:gd name="connsiteX3" fmla="*/ 637953 w 637953"/>
                      <a:gd name="connsiteY3" fmla="*/ 0 h 893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953" h="893135">
                        <a:moveTo>
                          <a:pt x="0" y="893135"/>
                        </a:moveTo>
                        <a:cubicBezTo>
                          <a:pt x="31898" y="701749"/>
                          <a:pt x="63796" y="510363"/>
                          <a:pt x="170121" y="361507"/>
                        </a:cubicBezTo>
                        <a:cubicBezTo>
                          <a:pt x="276446" y="212651"/>
                          <a:pt x="637953" y="0"/>
                          <a:pt x="637953" y="0"/>
                        </a:cubicBezTo>
                        <a:lnTo>
                          <a:pt x="63795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prstDash val="dash"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39" name="矩形 38"/>
          <p:cNvSpPr/>
          <p:nvPr/>
        </p:nvSpPr>
        <p:spPr>
          <a:xfrm>
            <a:off x="769846" y="4441057"/>
            <a:ext cx="7434572" cy="187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762000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两类的共同特点是：以闭合回路为边界的曲面的磁通量随时间发生变化，就会在闭合回路中产生电流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电磁感应现象。产生的电流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感应电流。有电流必然就有电动势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感应电动势。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6991" y="443572"/>
            <a:ext cx="4927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</a:t>
            </a:r>
            <a:r>
              <a:rPr lang="en-US" altLang="zh-CN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Faraday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电磁感应定律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19572" y="1088740"/>
                <a:ext cx="7524836" cy="4107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762000">
                  <a:lnSpc>
                    <a:spcPct val="125000"/>
                  </a:lnSpc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实验发现，当保持其他条件不变，只改变闭合回路的电阻时发现：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ea typeface="楷体_GB2312" pitchFamily="49" charset="-122"/>
                      </a:rPr>
                      <m:t>𝑅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增大，则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ea typeface="楷体_GB2312" pitchFamily="49" charset="-122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减小；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ea typeface="楷体_GB2312" pitchFamily="49" charset="-122"/>
                      </a:rPr>
                      <m:t>𝑅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/>
                        <a:ea typeface="楷体_GB2312" pitchFamily="49" charset="-122"/>
                      </a:rPr>
                      <m:t>减小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ea typeface="楷体_GB2312" pitchFamily="49" charset="-122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增大；但感应电动势不变。</a:t>
                </a:r>
                <a:endParaRPr lang="en-US" altLang="zh-CN" dirty="0">
                  <a:solidFill>
                    <a:srgbClr val="000000"/>
                  </a:solidFill>
                  <a:ea typeface="仿宋" panose="02010609060101010101" pitchFamily="49" charset="-122"/>
                </a:endParaRPr>
              </a:p>
              <a:p>
                <a:pPr algn="l" defTabSz="762000">
                  <a:lnSpc>
                    <a:spcPct val="125000"/>
                  </a:lnSpc>
                  <a:spcBef>
                    <a:spcPct val="50000"/>
                  </a:spcBef>
                </a:pPr>
                <a:endParaRPr lang="en-US" altLang="zh-CN" dirty="0">
                  <a:solidFill>
                    <a:srgbClr val="000000"/>
                  </a:solidFill>
                  <a:ea typeface="仿宋" panose="02010609060101010101" pitchFamily="49" charset="-122"/>
                </a:endParaRPr>
              </a:p>
              <a:p>
                <a:pPr algn="l" defTabSz="762000">
                  <a:lnSpc>
                    <a:spcPct val="125000"/>
                  </a:lnSpc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        </a:t>
                </a:r>
                <a:r>
                  <a:rPr lang="zh-CN" altLang="en-US" dirty="0">
                    <a:solidFill>
                      <a:srgbClr val="000000"/>
                    </a:solidFill>
                    <a:ea typeface="仿宋" panose="02010609060101010101" pitchFamily="49" charset="-122"/>
                  </a:rPr>
                  <a:t>因此，与感应电流相比，感应电动势更能充分描述电磁感应的规律。事实上，即使不形成回路，甚至不存在导体，当然也不会有感应电流，在空间也可以产生感应电动势。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1088740"/>
                <a:ext cx="7524836" cy="4107984"/>
              </a:xfrm>
              <a:prstGeom prst="rect">
                <a:avLst/>
              </a:prstGeom>
              <a:blipFill rotWithShape="0">
                <a:blip r:embed="rId3"/>
                <a:stretch>
                  <a:fillRect l="-1216" t="-594" r="-972" b="-2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635896" y="2492896"/>
          <a:ext cx="1296144" cy="53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7" name="公式" r:id="rId4" imgW="431640" imgH="177480" progId="Equation.3">
                  <p:embed/>
                </p:oleObj>
              </mc:Choice>
              <mc:Fallback>
                <p:oleObj name="公式" r:id="rId4" imgW="4316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896" y="2492896"/>
                        <a:ext cx="1296144" cy="533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019632" y="1035884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．电动势</a:t>
            </a:r>
          </a:p>
        </p:txBody>
      </p:sp>
      <p:sp>
        <p:nvSpPr>
          <p:cNvPr id="4" name="矩形 3"/>
          <p:cNvSpPr/>
          <p:nvPr/>
        </p:nvSpPr>
        <p:spPr>
          <a:xfrm>
            <a:off x="1007604" y="1772816"/>
            <a:ext cx="78128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只有静电场不能维持稳恒电流。（如电容器放电就是在静电场的作用下，电流由大到小到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</a:rPr>
              <a:t>的衰变过程，不能维持稳恒的电流。）</a:t>
            </a: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要维持稳恒的电流，必须有</a:t>
            </a:r>
            <a:r>
              <a:rPr lang="zh-CN" altLang="zh-CN" b="1" kern="100" dirty="0">
                <a:solidFill>
                  <a:srgbClr val="0000FF"/>
                </a:solidFill>
                <a:ea typeface="仿宋" panose="02010609060101010101" pitchFamily="49" charset="-122"/>
              </a:rPr>
              <a:t>非静电力作功</a:t>
            </a:r>
            <a:r>
              <a:rPr lang="zh-CN" altLang="zh-CN" kern="100" dirty="0">
                <a:ea typeface="仿宋" panose="02010609060101010101" pitchFamily="49" charset="-122"/>
              </a:rPr>
              <a:t>，将其它形式的能量补充给电路，即电源。</a:t>
            </a: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在电源内部，非静电力使电荷从负极搬回到正极板。</a:t>
            </a:r>
          </a:p>
          <a:p>
            <a:pPr algn="l">
              <a:lnSpc>
                <a:spcPct val="125000"/>
              </a:lnSpc>
            </a:pPr>
            <a:r>
              <a:rPr lang="zh-CN" altLang="zh-CN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电动势的定义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：把单位正电荷从负极通过电源内部移到正极时，非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静电力</a:t>
            </a:r>
            <a:r>
              <a:rPr lang="en-US" altLang="zh-CN" kern="100" dirty="0" smtClean="0">
                <a:ea typeface="仿宋" panose="02010609060101010101" pitchFamily="49" charset="-122"/>
              </a:rPr>
              <a:t>K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作的功。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9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35596" y="1088740"/>
            <a:ext cx="7272808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把正电荷</a:t>
            </a:r>
            <a:r>
              <a:rPr lang="en-US" altLang="zh-CN" kern="100" dirty="0">
                <a:ea typeface="仿宋" panose="02010609060101010101" pitchFamily="49" charset="-122"/>
              </a:rPr>
              <a:t>q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经电源内部由负极移到正极时，非静电力作的功为：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15816" y="20574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699639"/>
              </p:ext>
            </p:extLst>
          </p:nvPr>
        </p:nvGraphicFramePr>
        <p:xfrm>
          <a:off x="3084513" y="2057400"/>
          <a:ext cx="24209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5" name="Equation" r:id="rId3" imgW="965160" imgH="330120" progId="Equation.DSMT4">
                  <p:embed/>
                </p:oleObj>
              </mc:Choice>
              <mc:Fallback>
                <p:oleObj name="Equation" r:id="rId3" imgW="965160" imgH="330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057400"/>
                        <a:ext cx="2420937" cy="831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37745" y="314096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电动势为：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15101" y="4185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867904"/>
              </p:ext>
            </p:extLst>
          </p:nvPr>
        </p:nvGraphicFramePr>
        <p:xfrm>
          <a:off x="2236788" y="3871913"/>
          <a:ext cx="51562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6" name="Equation" r:id="rId5" imgW="1993680" imgH="419040" progId="Equation.DSMT4">
                  <p:embed/>
                </p:oleObj>
              </mc:Choice>
              <mc:Fallback>
                <p:oleObj name="Equation" r:id="rId5" imgW="199368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871913"/>
                        <a:ext cx="5156200" cy="1081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8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096697" y="728700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．法拉第定律</a:t>
            </a:r>
            <a:endParaRPr lang="zh-CN" altLang="en-US" sz="2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728" y="1484784"/>
            <a:ext cx="2752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精确的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表明：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23628" y="2060848"/>
                <a:ext cx="723457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dirty="0">
                    <a:ea typeface="仿宋" panose="02010609060101010101" pitchFamily="49" charset="-122"/>
                  </a:rPr>
                  <a:t>回路中的感应电动势等于磁通量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对时间变化率的负值，即：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zh-CN" altLang="en-US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2060848"/>
                <a:ext cx="7234572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348"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32356" y="35010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10328"/>
              </p:ext>
            </p:extLst>
          </p:nvPr>
        </p:nvGraphicFramePr>
        <p:xfrm>
          <a:off x="1354138" y="3267075"/>
          <a:ext cx="6080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7" name="Equation" r:id="rId4" imgW="2717640" imgH="444240" progId="Equation.DSMT4">
                  <p:embed/>
                </p:oleObj>
              </mc:Choice>
              <mc:Fallback>
                <p:oleObj name="Equation" r:id="rId4" imgW="271764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267075"/>
                        <a:ext cx="6080125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85911" y="4428696"/>
                <a:ext cx="7488273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感应电动势的单位：在国际单位制中是，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Cambria Math"/>
                      </a:rPr>
                      <m:t>伏特</m:t>
                    </m:r>
                  </m:oMath>
                </a14:m>
                <a:r>
                  <a:rPr lang="en-US" altLang="zh-CN" dirty="0">
                    <a:ea typeface="仿宋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/>
                          </a:rPr>
                          <m:t>韦伯</m:t>
                        </m:r>
                      </m:num>
                      <m:den>
                        <m:r>
                          <a:rPr lang="zh-CN" altLang="en-US" i="1" dirty="0">
                            <a:latin typeface="Cambria Math"/>
                          </a:rPr>
                          <m:t>秒</m:t>
                        </m:r>
                      </m:den>
                    </m:f>
                  </m:oMath>
                </a14:m>
                <a:endParaRPr lang="en-US" altLang="zh-CN" dirty="0"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感应电动势是标量，但也有方向，可用正负表示。</a:t>
                </a:r>
                <a:endParaRPr lang="en-US" altLang="zh-CN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11" y="4428696"/>
                <a:ext cx="7488273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1140" t="-4527" b="-25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1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76156" y="923763"/>
            <a:ext cx="1731856" cy="2018365"/>
            <a:chOff x="5592" y="3915"/>
            <a:chExt cx="2733" cy="297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 rot="10500000">
              <a:off x="5607" y="640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0500000">
              <a:off x="5607" y="622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500000">
              <a:off x="5592" y="603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500000">
              <a:off x="5592" y="585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500000">
              <a:off x="5592" y="568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0500000">
              <a:off x="5607" y="549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500000">
              <a:off x="5607" y="529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500000">
              <a:off x="5592" y="510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6630" y="6840"/>
              <a:ext cx="13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690" y="5115"/>
              <a:ext cx="1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800" y="5670"/>
              <a:ext cx="525" cy="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V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8025" y="5115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8040" y="6285"/>
              <a:ext cx="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6015" y="3915"/>
              <a:ext cx="480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S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715" y="4155"/>
              <a:ext cx="0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99592" y="923763"/>
            <a:ext cx="4437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实验</a:t>
            </a:r>
            <a:r>
              <a:rPr lang="en-US" altLang="zh-CN" kern="1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：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磁铁插入线圈中，使线圈中的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磁通量发生变化，从而在线圈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中产生感应电动势。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973127" y="3644522"/>
            <a:ext cx="1857375" cy="2085975"/>
            <a:chOff x="5430" y="7485"/>
            <a:chExt cx="2925" cy="3285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 rot="10500000">
              <a:off x="5637" y="1029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 rot="10500000">
              <a:off x="5637" y="1011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 rot="10500000">
              <a:off x="5622" y="991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 rot="10500000">
              <a:off x="5622" y="973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 rot="10500000">
              <a:off x="5622" y="957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 rot="10500000">
              <a:off x="5637" y="937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 rot="10500000">
              <a:off x="5637" y="9180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 rot="10500000">
              <a:off x="5622" y="8985"/>
              <a:ext cx="1395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6660" y="10725"/>
              <a:ext cx="13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6720" y="9000"/>
              <a:ext cx="1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7830" y="9555"/>
              <a:ext cx="525" cy="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V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8055" y="90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8070" y="10170"/>
              <a:ext cx="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 rot="300000">
              <a:off x="5940" y="9180"/>
              <a:ext cx="615" cy="2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 rot="300000">
              <a:off x="5940" y="9075"/>
              <a:ext cx="615" cy="2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 rot="300000">
              <a:off x="5940" y="8955"/>
              <a:ext cx="615" cy="2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 rot="300000">
              <a:off x="5940" y="8835"/>
              <a:ext cx="615" cy="2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5835" y="7890"/>
              <a:ext cx="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970" y="8025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985" y="8130"/>
              <a:ext cx="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6375" y="7905"/>
              <a:ext cx="270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6645" y="8145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5430" y="8145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5445" y="8145"/>
              <a:ext cx="0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7020" y="8130"/>
              <a:ext cx="0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6240" y="8835"/>
              <a:ext cx="7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5445" y="8745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H="1">
              <a:off x="5880" y="8745"/>
              <a:ext cx="15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6120" y="7485"/>
              <a:ext cx="64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K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54225" y="326826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ea typeface="仿宋" panose="02010609060101010101" pitchFamily="49" charset="-122"/>
              </a:rPr>
              <a:t>实验</a:t>
            </a:r>
            <a:r>
              <a:rPr lang="en-US" altLang="zh-CN" kern="100" dirty="0">
                <a:ea typeface="仿宋" panose="02010609060101010101" pitchFamily="49" charset="-122"/>
              </a:rPr>
              <a:t>2</a:t>
            </a:r>
            <a:r>
              <a:rPr lang="zh-CN" altLang="en-US" kern="100" dirty="0">
                <a:ea typeface="仿宋" panose="02010609060101010101" pitchFamily="49" charset="-122"/>
              </a:rPr>
              <a:t>：</a:t>
            </a:r>
            <a:endParaRPr lang="en-US" altLang="zh-CN" kern="100" dirty="0" smtClean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 smtClean="0">
                <a:ea typeface="仿宋" panose="02010609060101010101" pitchFamily="49" charset="-122"/>
              </a:rPr>
              <a:t>内</a:t>
            </a:r>
            <a:r>
              <a:rPr lang="zh-CN" altLang="zh-CN" kern="100" dirty="0">
                <a:ea typeface="仿宋" panose="02010609060101010101" pitchFamily="49" charset="-122"/>
              </a:rPr>
              <a:t>线圈通、断电的变化产生一个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变化的磁场，在外线圈中便产生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了感应电动势，其中没有任何移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动的部件，这样产生的电动势称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为感生电动势。</a:t>
            </a:r>
          </a:p>
        </p:txBody>
      </p:sp>
    </p:spTree>
    <p:extLst>
      <p:ext uri="{BB962C8B-B14F-4D97-AF65-F5344CB8AC3E}">
        <p14:creationId xmlns:p14="http://schemas.microsoft.com/office/powerpoint/2010/main" val="47429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395536" y="860416"/>
                <a:ext cx="8427168" cy="5832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b="1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利用法拉第定律计算感应电动势：</a:t>
                </a:r>
                <a:endParaRPr lang="en-US" altLang="zh-CN" sz="2600" b="1" kern="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）任意规定回路绕行的方向；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89013" indent="-989013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）按右手定则确定回路所围曲面的正法线方向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；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893763" indent="-893763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）再确定磁通量的正负，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成锐角，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 ker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600" i="1" ker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为正，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成锐角，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 ker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600" i="1" ker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为负；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4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）计算</a:t>
                </a:r>
                <a14:m>
                  <m:oMath xmlns:m="http://schemas.openxmlformats.org/officeDocument/2006/math">
                    <m:r>
                      <a:rPr lang="zh-CN" altLang="en-US" sz="2600" i="1" kern="0">
                        <a:latin typeface="Cambria Math"/>
                      </a:rPr>
                      <m:t>𝜀</m:t>
                    </m:r>
                    <m:r>
                      <a:rPr lang="en-US" altLang="zh-CN" sz="2600" i="1" ker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sz="2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kern="0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zh-CN" altLang="en-US" sz="2600" i="1" kern="0">
                                <a:latin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600" i="1" ker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CN" sz="2600" i="1" ker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；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89013" indent="-989013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5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600" i="1" kern="0">
                        <a:latin typeface="Cambria Math"/>
                      </a:rPr>
                      <m:t>𝜀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为正，说明</a:t>
                </a:r>
                <a14:m>
                  <m:oMath xmlns:m="http://schemas.openxmlformats.org/officeDocument/2006/math">
                    <m:r>
                      <a:rPr lang="zh-CN" altLang="en-US" sz="2600" i="1" kern="0">
                        <a:latin typeface="Cambria Math"/>
                      </a:rPr>
                      <m:t>𝜀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的方向与规定的绕行方向相同；</a:t>
                </a:r>
                <a14:m>
                  <m:oMath xmlns:m="http://schemas.openxmlformats.org/officeDocument/2006/math">
                    <m:r>
                      <a:rPr lang="zh-CN" altLang="en-US" sz="2600" i="1" kern="0">
                        <a:latin typeface="Cambria Math"/>
                      </a:rPr>
                      <m:t>𝜀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为负，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说明</a:t>
                </a:r>
                <a14:m>
                  <m:oMath xmlns:m="http://schemas.openxmlformats.org/officeDocument/2006/math">
                    <m:r>
                      <a:rPr lang="zh-CN" altLang="en-US" sz="2600" i="1" kern="0">
                        <a:latin typeface="Cambria Math"/>
                      </a:rPr>
                      <m:t>𝜀</m:t>
                    </m:r>
                  </m:oMath>
                </a14:m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的方向与规定的绕行方向相反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。</a:t>
                </a:r>
                <a:endParaRPr lang="en-US" altLang="zh-CN" sz="2600" kern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FontTx/>
                  <a:buNone/>
                </a:pPr>
                <a:endParaRPr lang="en-US" altLang="zh-CN" sz="2600" kern="0" dirty="0"/>
              </a:p>
              <a:p>
                <a:pPr marL="0" indent="0">
                  <a:buFontTx/>
                  <a:buNone/>
                </a:pPr>
                <a:endParaRPr lang="en-US" altLang="zh-CN" sz="2600" kern="0" dirty="0" smtClean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60416"/>
                <a:ext cx="8427168" cy="5832648"/>
              </a:xfrm>
              <a:prstGeom prst="rect">
                <a:avLst/>
              </a:prstGeom>
              <a:blipFill rotWithShape="0">
                <a:blip r:embed="rId2"/>
                <a:stretch>
                  <a:fillRect l="-1302" t="-313" r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9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84" y="76470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电动势方向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881678" y="1412776"/>
            <a:ext cx="1838461" cy="1290277"/>
            <a:chOff x="2835" y="2250"/>
            <a:chExt cx="1860" cy="1455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835" y="2880"/>
              <a:ext cx="1860" cy="6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 flipV="1">
              <a:off x="3045" y="2310"/>
              <a:ext cx="150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 flipV="1">
              <a:off x="3555" y="2250"/>
              <a:ext cx="45" cy="1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975" y="2325"/>
              <a:ext cx="120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4320" y="2400"/>
              <a:ext cx="270" cy="1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705" y="3420"/>
              <a:ext cx="225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705" y="3495"/>
              <a:ext cx="225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304147" y="1450207"/>
            <a:ext cx="1838461" cy="1290277"/>
            <a:chOff x="5415" y="2295"/>
            <a:chExt cx="1860" cy="1455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415" y="2925"/>
              <a:ext cx="1860" cy="6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5625" y="2355"/>
              <a:ext cx="150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6135" y="2295"/>
              <a:ext cx="45" cy="1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6555" y="2370"/>
              <a:ext cx="120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6900" y="2445"/>
              <a:ext cx="270" cy="1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330" y="3465"/>
              <a:ext cx="195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6360" y="3555"/>
              <a:ext cx="165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933569" y="3874858"/>
            <a:ext cx="1838461" cy="1290277"/>
            <a:chOff x="2715" y="5199"/>
            <a:chExt cx="1860" cy="1455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715" y="5829"/>
              <a:ext cx="1860" cy="6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2925" y="5259"/>
              <a:ext cx="150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 flipV="1">
              <a:off x="3435" y="5199"/>
              <a:ext cx="45" cy="1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855" y="5274"/>
              <a:ext cx="120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4200" y="5349"/>
              <a:ext cx="270" cy="1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630" y="6390"/>
              <a:ext cx="165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3660" y="6465"/>
              <a:ext cx="135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5400517" y="3848255"/>
            <a:ext cx="1838461" cy="1290277"/>
            <a:chOff x="5670" y="5340"/>
            <a:chExt cx="1860" cy="1455"/>
          </a:xfrm>
        </p:grpSpPr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5670" y="5970"/>
              <a:ext cx="1860" cy="6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 flipV="1">
              <a:off x="5880" y="5400"/>
              <a:ext cx="150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 flipV="1">
              <a:off x="6390" y="5340"/>
              <a:ext cx="45" cy="1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6810" y="5415"/>
              <a:ext cx="120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7155" y="5490"/>
              <a:ext cx="270" cy="1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6570" y="6495"/>
              <a:ext cx="165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6570" y="6585"/>
              <a:ext cx="165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14274"/>
              </p:ext>
            </p:extLst>
          </p:nvPr>
        </p:nvGraphicFramePr>
        <p:xfrm>
          <a:off x="2322201" y="2986159"/>
          <a:ext cx="1090850" cy="8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4" name="Equation" r:id="rId3" imgW="507780" imgH="393529" progId="Equation.DSMT4">
                  <p:embed/>
                </p:oleObj>
              </mc:Choice>
              <mc:Fallback>
                <p:oleObj name="Equation" r:id="rId3" imgW="507780" imgH="393529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201" y="2986159"/>
                        <a:ext cx="1090850" cy="845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13410"/>
              </p:ext>
            </p:extLst>
          </p:nvPr>
        </p:nvGraphicFramePr>
        <p:xfrm>
          <a:off x="5756348" y="2932668"/>
          <a:ext cx="1105560" cy="85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5" name="Equation" r:id="rId5" imgW="507780" imgH="393529" progId="Equation.DSMT4">
                  <p:embed/>
                </p:oleObj>
              </mc:Choice>
              <mc:Fallback>
                <p:oleObj name="Equation" r:id="rId5" imgW="507780" imgH="393529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348" y="2932668"/>
                        <a:ext cx="1105560" cy="856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38401"/>
              </p:ext>
            </p:extLst>
          </p:nvPr>
        </p:nvGraphicFramePr>
        <p:xfrm>
          <a:off x="2376083" y="5404569"/>
          <a:ext cx="1086867" cy="84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6" name="Equation" r:id="rId7" imgW="507780" imgH="393529" progId="Equation.DSMT4">
                  <p:embed/>
                </p:oleObj>
              </mc:Choice>
              <mc:Fallback>
                <p:oleObj name="Equation" r:id="rId7" imgW="507780" imgH="393529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83" y="5404569"/>
                        <a:ext cx="1086867" cy="841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18927"/>
              </p:ext>
            </p:extLst>
          </p:nvPr>
        </p:nvGraphicFramePr>
        <p:xfrm>
          <a:off x="5893493" y="5443096"/>
          <a:ext cx="1074906" cy="832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7" name="Equation" r:id="rId8" imgW="507780" imgH="393529" progId="Equation.DSMT4">
                  <p:embed/>
                </p:oleObj>
              </mc:Choice>
              <mc:Fallback>
                <p:oleObj name="Equation" r:id="rId8" imgW="507780" imgH="393529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493" y="5443096"/>
                        <a:ext cx="1074906" cy="832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4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03219" y="1340768"/>
            <a:ext cx="45159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Faraday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和电磁感应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539552" y="445330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§1.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法拉第电磁感应定律</a:t>
            </a:r>
            <a:endParaRPr lang="en-US" altLang="zh-CN" sz="36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4642" y="2171948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1820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H.C.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奥斯特发现电流磁效应后，有许多物理学家便试图寻找它的</a:t>
            </a:r>
            <a:r>
              <a:rPr lang="zh-CN" altLang="en-US" b="1" kern="1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逆</a:t>
            </a:r>
            <a:r>
              <a:rPr lang="zh-CN" altLang="en-US" b="1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效应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1820-1831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在怎样一种情况下， 磁能够推动电荷，</a:t>
            </a:r>
            <a:r>
              <a:rPr lang="zh-CN" altLang="en-US" b="1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形成电流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（感应电流，电磁感应）。</a:t>
            </a:r>
            <a:endParaRPr lang="en-US" altLang="zh-CN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电流的磁效应及之前研究的电磁学都是在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静止和恒定条件下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的研究，而逆效应（电磁感应）不是一种在静止和稳定的、恒定的条件下的现象，而是一种在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运动和变化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的过程中出现的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暂态效应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5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801175"/>
            <a:ext cx="6841128" cy="18194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393463"/>
            <a:ext cx="6721715" cy="180020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18562"/>
              </p:ext>
            </p:extLst>
          </p:nvPr>
        </p:nvGraphicFramePr>
        <p:xfrm>
          <a:off x="2447764" y="2630523"/>
          <a:ext cx="972108" cy="75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7" name="Equation" r:id="rId5" imgW="507780" imgH="393529" progId="Equation.DSMT4">
                  <p:embed/>
                </p:oleObj>
              </mc:Choice>
              <mc:Fallback>
                <p:oleObj name="Equation" r:id="rId5" imgW="507780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2630523"/>
                        <a:ext cx="972108" cy="753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21399"/>
              </p:ext>
            </p:extLst>
          </p:nvPr>
        </p:nvGraphicFramePr>
        <p:xfrm>
          <a:off x="5959134" y="2620624"/>
          <a:ext cx="972108" cy="75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8" name="Equation" r:id="rId7" imgW="507780" imgH="393529" progId="Equation.DSMT4">
                  <p:embed/>
                </p:oleObj>
              </mc:Choice>
              <mc:Fallback>
                <p:oleObj name="Equation" r:id="rId7" imgW="507780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134" y="2620624"/>
                        <a:ext cx="972108" cy="753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2095"/>
              </p:ext>
            </p:extLst>
          </p:nvPr>
        </p:nvGraphicFramePr>
        <p:xfrm>
          <a:off x="2447764" y="5245035"/>
          <a:ext cx="972108" cy="75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9" name="Equation" r:id="rId9" imgW="507780" imgH="393529" progId="Equation.DSMT4">
                  <p:embed/>
                </p:oleObj>
              </mc:Choice>
              <mc:Fallback>
                <p:oleObj name="Equation" r:id="rId9" imgW="507780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5245035"/>
                        <a:ext cx="972108" cy="753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295687"/>
              </p:ext>
            </p:extLst>
          </p:nvPr>
        </p:nvGraphicFramePr>
        <p:xfrm>
          <a:off x="6072318" y="5245035"/>
          <a:ext cx="961764" cy="74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00" name="Equation" r:id="rId10" imgW="507780" imgH="393529" progId="Equation.DSMT4">
                  <p:embed/>
                </p:oleObj>
              </mc:Choice>
              <mc:Fallback>
                <p:oleObj name="Equation" r:id="rId10" imgW="507780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318" y="5245035"/>
                        <a:ext cx="961764" cy="745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54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03040" y="548680"/>
            <a:ext cx="864096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楞次定律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540" y="1154698"/>
            <a:ext cx="8458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600" dirty="0" smtClean="0">
                <a:ea typeface="仿宋" panose="02010609060101010101" pitchFamily="49" charset="-122"/>
              </a:rPr>
              <a:t>利用法拉第定律，能计算感应电动势的大小，又能判断其方向，但有时判定方向用楞次定律更为方便。</a:t>
            </a:r>
            <a:endParaRPr lang="en-US" altLang="zh-CN" sz="2600" dirty="0" smtClean="0"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600" b="1" dirty="0" smtClean="0">
                <a:solidFill>
                  <a:srgbClr val="C00000"/>
                </a:solidFill>
                <a:ea typeface="仿宋" panose="02010609060101010101" pitchFamily="49" charset="-122"/>
              </a:rPr>
              <a:t>楞次定律：</a:t>
            </a:r>
            <a:r>
              <a:rPr lang="zh-CN" altLang="en-US" sz="2600" dirty="0" smtClean="0">
                <a:ea typeface="仿宋" panose="02010609060101010101" pitchFamily="49" charset="-122"/>
              </a:rPr>
              <a:t>感应电流（或感应电动势）总是补偿（或反抗）磁通量的变化。</a:t>
            </a:r>
            <a:endParaRPr lang="en-US" altLang="zh-CN" sz="2600" dirty="0" smtClean="0"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600" dirty="0" smtClean="0">
                <a:ea typeface="仿宋" panose="02010609060101010101" pitchFamily="49" charset="-122"/>
              </a:rPr>
              <a:t>说明：</a:t>
            </a:r>
            <a:endParaRPr lang="en-US" altLang="zh-CN" sz="2600" dirty="0" smtClean="0">
              <a:ea typeface="仿宋" panose="02010609060101010101" pitchFamily="49" charset="-122"/>
            </a:endParaRPr>
          </a:p>
          <a:p>
            <a:pPr marL="1435100" indent="-989013" algn="l">
              <a:lnSpc>
                <a:spcPct val="125000"/>
              </a:lnSpc>
            </a:pPr>
            <a:r>
              <a:rPr lang="zh-CN" altLang="en-US" sz="2600" dirty="0" smtClean="0">
                <a:ea typeface="仿宋" panose="02010609060101010101" pitchFamily="49" charset="-122"/>
              </a:rPr>
              <a:t>（</a:t>
            </a:r>
            <a:r>
              <a:rPr lang="en-US" altLang="zh-CN" sz="2600" dirty="0" smtClean="0">
                <a:ea typeface="仿宋" panose="02010609060101010101" pitchFamily="49" charset="-122"/>
              </a:rPr>
              <a:t>1</a:t>
            </a:r>
            <a:r>
              <a:rPr lang="zh-CN" altLang="en-US" sz="2600" dirty="0" smtClean="0">
                <a:ea typeface="仿宋" panose="02010609060101010101" pitchFamily="49" charset="-122"/>
              </a:rPr>
              <a:t>）补偿指的是对磁通量变化的</a:t>
            </a:r>
            <a:r>
              <a:rPr lang="zh-CN" altLang="en-US" sz="2600" dirty="0">
                <a:ea typeface="仿宋" panose="02010609060101010101" pitchFamily="49" charset="-122"/>
              </a:rPr>
              <a:t>补偿</a:t>
            </a:r>
            <a:r>
              <a:rPr lang="zh-CN" altLang="en-US" sz="2600" dirty="0" smtClean="0">
                <a:ea typeface="仿宋" panose="02010609060101010101" pitchFamily="49" charset="-122"/>
              </a:rPr>
              <a:t>，而不是磁通量的补偿。</a:t>
            </a:r>
            <a:endParaRPr lang="en-US" altLang="zh-CN" sz="2600" dirty="0" smtClean="0">
              <a:ea typeface="仿宋" panose="02010609060101010101" pitchFamily="49" charset="-122"/>
            </a:endParaRPr>
          </a:p>
          <a:p>
            <a:pPr marL="1435100" indent="-989013" algn="l">
              <a:lnSpc>
                <a:spcPct val="125000"/>
              </a:lnSpc>
            </a:pPr>
            <a:r>
              <a:rPr lang="zh-CN" altLang="en-US" sz="2600" dirty="0" smtClean="0">
                <a:ea typeface="仿宋" panose="02010609060101010101" pitchFamily="49" charset="-122"/>
              </a:rPr>
              <a:t>（</a:t>
            </a:r>
            <a:r>
              <a:rPr lang="en-US" altLang="zh-CN" sz="2600" dirty="0" smtClean="0">
                <a:ea typeface="仿宋" panose="02010609060101010101" pitchFamily="49" charset="-122"/>
              </a:rPr>
              <a:t>2</a:t>
            </a:r>
            <a:r>
              <a:rPr lang="zh-CN" altLang="en-US" sz="2600" dirty="0" smtClean="0">
                <a:ea typeface="仿宋" panose="02010609060101010101" pitchFamily="49" charset="-122"/>
              </a:rPr>
              <a:t>）补偿并不是意味着完全</a:t>
            </a:r>
            <a:r>
              <a:rPr lang="zh-CN" altLang="en-US" sz="2600" dirty="0">
                <a:ea typeface="仿宋" panose="02010609060101010101" pitchFamily="49" charset="-122"/>
              </a:rPr>
              <a:t>抵消</a:t>
            </a:r>
            <a:r>
              <a:rPr lang="zh-CN" altLang="en-US" sz="2600" dirty="0" smtClean="0">
                <a:ea typeface="仿宋" panose="02010609060101010101" pitchFamily="49" charset="-122"/>
              </a:rPr>
              <a:t>。</a:t>
            </a:r>
            <a:endParaRPr lang="en-US" altLang="zh-CN" sz="2600" dirty="0" smtClean="0"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600" dirty="0" smtClean="0">
                <a:ea typeface="仿宋" panose="02010609060101010101" pitchFamily="49" charset="-122"/>
              </a:rPr>
              <a:t>法拉</a:t>
            </a:r>
            <a:r>
              <a:rPr lang="zh-CN" altLang="en-US" sz="2600" dirty="0">
                <a:ea typeface="仿宋" panose="02010609060101010101" pitchFamily="49" charset="-122"/>
              </a:rPr>
              <a:t>第定律适合用于定量求解，楞次定律适合定性判断，二者通称为</a:t>
            </a:r>
            <a:r>
              <a:rPr lang="zh-CN" altLang="en-US" sz="2600" b="1" dirty="0">
                <a:solidFill>
                  <a:srgbClr val="C00000"/>
                </a:solidFill>
                <a:ea typeface="仿宋" panose="02010609060101010101" pitchFamily="49" charset="-122"/>
              </a:rPr>
              <a:t>电磁感应</a:t>
            </a:r>
            <a:r>
              <a:rPr lang="zh-CN" altLang="en-US" sz="2600" b="1" dirty="0" smtClean="0">
                <a:solidFill>
                  <a:srgbClr val="C00000"/>
                </a:solidFill>
                <a:ea typeface="仿宋" panose="02010609060101010101" pitchFamily="49" charset="-122"/>
              </a:rPr>
              <a:t>定律</a:t>
            </a:r>
            <a:r>
              <a:rPr lang="zh-CN" altLang="en-US" sz="2600" dirty="0" smtClean="0">
                <a:ea typeface="仿宋" panose="02010609060101010101" pitchFamily="49" charset="-122"/>
              </a:rPr>
              <a:t>。</a:t>
            </a:r>
            <a:endParaRPr lang="en-US" altLang="zh-CN" sz="2600" dirty="0" smtClean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3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11560" y="764704"/>
            <a:ext cx="8172908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6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楞次定律的另一种表达：</a:t>
            </a:r>
            <a:endParaRPr lang="en-US" altLang="zh-CN" sz="26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en-US" altLang="zh-CN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	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感应电动势所产生的</a:t>
            </a:r>
            <a:r>
              <a:rPr lang="zh-CN" altLang="en-US" sz="26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效果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总是反抗引起感应电动势的</a:t>
            </a:r>
            <a:r>
              <a:rPr lang="zh-CN" altLang="en-US" sz="26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原因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26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6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效果：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）感应电流产生的磁场；（</a:t>
            </a:r>
            <a:r>
              <a:rPr lang="en-US" altLang="zh-CN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）感应电动势的出现而引起的机械作用。</a:t>
            </a:r>
            <a:endParaRPr lang="en-US" altLang="zh-CN" sz="26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6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原因：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）磁通量的变化；（</a:t>
            </a:r>
            <a:r>
              <a:rPr lang="en-US" altLang="zh-CN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）引起磁通量变化的相对运动。</a:t>
            </a:r>
            <a:endParaRPr lang="en-US" altLang="zh-CN" sz="26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6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在某些实际问题中，有时不要求判断感应电动势的方向，而只要求确定感应电动势所引起的其它效果。</a:t>
            </a:r>
            <a:endParaRPr lang="en-US" altLang="zh-CN" sz="2600" kern="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0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47564" y="728700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书中例题</a:t>
            </a:r>
            <a:r>
              <a:rPr lang="en-US" altLang="zh-CN" sz="2800" b="1" kern="100" dirty="0">
                <a:ea typeface="仿宋" panose="02010609060101010101" pitchFamily="49" charset="-122"/>
              </a:rPr>
              <a:t> 10.2(p.443)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7564" y="1376772"/>
            <a:ext cx="7956884" cy="143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一半径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0.20m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的半园导线和直导线组成一回路，磁场垂直纸面向外，磁感应强度大小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4t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+2t+3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，回路电阻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欧姆，其中接一电动势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2.0V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的理想电源（不计内阻）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961856"/>
            <a:ext cx="2319697" cy="32790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7564" y="2931952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求：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10s</a:t>
            </a: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时回路中的感应电动势的大小和方向及回路中的电流。</a:t>
            </a:r>
            <a:endParaRPr kumimoji="0" lang="zh-CN" altLang="en-US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6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63588" y="80070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解：半圆中的磁通量为：</a:t>
            </a:r>
            <a:endParaRPr kumimoji="0" lang="zh-CN" altLang="en-US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67309"/>
              </p:ext>
            </p:extLst>
          </p:nvPr>
        </p:nvGraphicFramePr>
        <p:xfrm>
          <a:off x="2303748" y="1319572"/>
          <a:ext cx="345514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27" name="Equation" r:id="rId3" imgW="1816100" imgH="419100" progId="Equation.DSMT4">
                  <p:embed/>
                </p:oleObj>
              </mc:Choice>
              <mc:Fallback>
                <p:oleObj name="Equation" r:id="rId3" imgW="18161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1319572"/>
                        <a:ext cx="3455142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75656" y="21688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由法拉第电磁感应定律：</a:t>
            </a:r>
            <a:endParaRPr kumimoji="0" lang="zh-CN" altLang="en-US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342463"/>
              </p:ext>
            </p:extLst>
          </p:nvPr>
        </p:nvGraphicFramePr>
        <p:xfrm>
          <a:off x="2303748" y="2738583"/>
          <a:ext cx="3517671" cy="91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28" name="Equation" r:id="rId5" imgW="1600200" imgH="419100" progId="Equation.DSMT4">
                  <p:embed/>
                </p:oleObj>
              </mc:Choice>
              <mc:Fallback>
                <p:oleObj name="Equation" r:id="rId5" imgW="16002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2738583"/>
                        <a:ext cx="3517671" cy="914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93269" y="3825819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10s</a:t>
            </a:r>
            <a:r>
              <a:rPr kumimoji="0"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时</a:t>
            </a:r>
            <a:endParaRPr kumimoji="0" lang="zh-CN" altLang="en-US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51920" y="39548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626"/>
              </p:ext>
            </p:extLst>
          </p:nvPr>
        </p:nvGraphicFramePr>
        <p:xfrm>
          <a:off x="3851920" y="3825819"/>
          <a:ext cx="1539501" cy="55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29" name="Equation" r:id="rId7" imgW="698500" imgH="228600" progId="Equation.DSMT4">
                  <p:embed/>
                </p:oleObj>
              </mc:Choice>
              <mc:Fallback>
                <p:oleObj name="Equation" r:id="rId7" imgW="698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825819"/>
                        <a:ext cx="1539501" cy="5542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373456" y="4509120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根据愣次定律，感应电动势的方向为顺时针方向。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384441" y="530125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回路中的电流为：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75780"/>
              </p:ext>
            </p:extLst>
          </p:nvPr>
        </p:nvGraphicFramePr>
        <p:xfrm>
          <a:off x="4071113" y="5122758"/>
          <a:ext cx="4418876" cy="88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30" name="Equation" r:id="rId9" imgW="2146300" imgH="431800" progId="Equation.DSMT4">
                  <p:embed/>
                </p:oleObj>
              </mc:Choice>
              <mc:Fallback>
                <p:oleObj name="Equation" r:id="rId9" imgW="21463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113" y="5122758"/>
                        <a:ext cx="4418876" cy="886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55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47564" y="656692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书中例题</a:t>
            </a:r>
            <a:r>
              <a:rPr lang="en-US" altLang="zh-CN" sz="2800" b="1" kern="100" dirty="0">
                <a:ea typeface="仿宋" panose="02010609060101010101" pitchFamily="49" charset="-122"/>
              </a:rPr>
              <a:t> 10.3(p.444)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7564" y="1325960"/>
            <a:ext cx="781411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长直导线载有变化的电流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(6t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6t) ×10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，接有电源的矩形线框放置在导线的同一平面里，如图，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0.1m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0.3m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0.3m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，电源电动势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2V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，线圈内磁介质的磁导率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1.46×10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-4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Tm/A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，线圈总匝数为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，电阻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欧姆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389347"/>
            <a:ext cx="2758304" cy="30876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2432" y="3964510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求：</a:t>
            </a:r>
            <a:r>
              <a:rPr lang="en-US" altLang="zh-CN" kern="100" dirty="0">
                <a:ea typeface="仿宋" panose="02010609060101010101" pitchFamily="49" charset="-122"/>
              </a:rPr>
              <a:t>t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1min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时线圈中电流</a:t>
            </a:r>
            <a:r>
              <a:rPr lang="en-US" altLang="zh-CN" kern="100" dirty="0">
                <a:ea typeface="仿宋" panose="02010609060101010101" pitchFamily="49" charset="-122"/>
              </a:rPr>
              <a:t>I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的大小和方向。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4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39408" y="6259748"/>
            <a:ext cx="1905000" cy="457200"/>
          </a:xfrm>
        </p:spPr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71600" y="728700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解：在距长直导线为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的矩形面积元</a:t>
            </a:r>
            <a:r>
              <a:rPr lang="en-US" altLang="zh-CN" kern="100" dirty="0">
                <a:ea typeface="仿宋" panose="02010609060101010101" pitchFamily="49" charset="-122"/>
              </a:rPr>
              <a:t>ds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 err="1">
                <a:ea typeface="仿宋" panose="02010609060101010101" pitchFamily="49" charset="-122"/>
              </a:rPr>
              <a:t>Ldr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，磁感应强度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23828" y="174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473"/>
              </p:ext>
            </p:extLst>
          </p:nvPr>
        </p:nvGraphicFramePr>
        <p:xfrm>
          <a:off x="3275856" y="1360696"/>
          <a:ext cx="1116124" cy="7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7" name="Equation" r:id="rId3" imgW="571252" imgH="393529" progId="Equation.DSMT4">
                  <p:embed/>
                </p:oleObj>
              </mc:Choice>
              <mc:Fallback>
                <p:oleObj name="Equation" r:id="rId3" imgW="571252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360696"/>
                        <a:ext cx="1116124" cy="767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655676" y="2307630"/>
            <a:ext cx="3844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穿过面积元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的磁通量为：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71800" y="31436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15362"/>
              </p:ext>
            </p:extLst>
          </p:nvPr>
        </p:nvGraphicFramePr>
        <p:xfrm>
          <a:off x="2483768" y="2846037"/>
          <a:ext cx="3312369" cy="910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8" name="Equation" r:id="rId5" imgW="1435100" imgH="393700" progId="Equation.DSMT4">
                  <p:embed/>
                </p:oleObj>
              </mc:Choice>
              <mc:Fallback>
                <p:oleObj name="Equation" r:id="rId5" imgW="14351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846037"/>
                        <a:ext cx="3312369" cy="910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670593" y="382376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穿过矩形线圈的磁通量为：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632973" y="48160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393762"/>
              </p:ext>
            </p:extLst>
          </p:nvPr>
        </p:nvGraphicFramePr>
        <p:xfrm>
          <a:off x="2123728" y="4543025"/>
          <a:ext cx="5328592" cy="97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9" name="Equation" r:id="rId7" imgW="2159000" imgH="393700" progId="Equation.DSMT4">
                  <p:embed/>
                </p:oleObj>
              </mc:Choice>
              <mc:Fallback>
                <p:oleObj name="Equation" r:id="rId7" imgW="2159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43025"/>
                        <a:ext cx="5328592" cy="973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2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35596" y="83671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整个线圈的感应电动势为：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71800" y="17008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282297"/>
              </p:ext>
            </p:extLst>
          </p:nvPr>
        </p:nvGraphicFramePr>
        <p:xfrm>
          <a:off x="2339752" y="1448780"/>
          <a:ext cx="3852428" cy="174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6" name="Equation" r:id="rId3" imgW="1790700" imgH="812800" progId="Equation.DSMT4">
                  <p:embed/>
                </p:oleObj>
              </mc:Choice>
              <mc:Fallback>
                <p:oleObj name="Equation" r:id="rId3" imgW="1790700" imgH="812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448780"/>
                        <a:ext cx="3852428" cy="1748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059594" y="3411480"/>
            <a:ext cx="2560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1min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60s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67644" y="4005064"/>
            <a:ext cx="6650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/>
              <a:t>ε</a:t>
            </a:r>
            <a:r>
              <a:rPr lang="en-US" altLang="zh-CN" sz="2800" kern="100" baseline="-25000" dirty="0"/>
              <a:t>i</a:t>
            </a:r>
            <a:r>
              <a:rPr lang="zh-CN" altLang="zh-CN" sz="2800" kern="100" dirty="0">
                <a:cs typeface="Times New Roman" panose="02020603050405020304" pitchFamily="18" charset="0"/>
              </a:rPr>
              <a:t>＝</a:t>
            </a:r>
            <a:r>
              <a:rPr lang="zh-CN" altLang="zh-CN" kern="100" dirty="0">
                <a:cs typeface="Times New Roman" panose="02020603050405020304" pitchFamily="18" charset="0"/>
              </a:rPr>
              <a:t>－</a:t>
            </a:r>
            <a:r>
              <a:rPr lang="en-US" altLang="zh-CN" kern="100" dirty="0"/>
              <a:t>0.56 (V)	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方向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为逆时针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9594" y="492667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线圈中的电流：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5916" y="4977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02974"/>
              </p:ext>
            </p:extLst>
          </p:nvPr>
        </p:nvGraphicFramePr>
        <p:xfrm>
          <a:off x="3625590" y="4791145"/>
          <a:ext cx="3959490" cy="82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7" name="Equation" r:id="rId5" imgW="1905000" imgH="393700" progId="Equation.DSMT4">
                  <p:embed/>
                </p:oleObj>
              </mc:Choice>
              <mc:Fallback>
                <p:oleObj name="Equation" r:id="rId5" imgW="19050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590" y="4791145"/>
                        <a:ext cx="3959490" cy="8217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46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标题 4"/>
          <p:cNvSpPr txBox="1">
            <a:spLocks/>
          </p:cNvSpPr>
          <p:nvPr/>
        </p:nvSpPr>
        <p:spPr>
          <a:xfrm>
            <a:off x="323528" y="188640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§2. 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感应电动势</a:t>
            </a:r>
            <a:endParaRPr lang="en-US" altLang="zh-CN" sz="36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28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动生电动势与感生电动势</a:t>
            </a:r>
            <a:endParaRPr lang="en-US" altLang="zh-CN" sz="28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560" y="1854699"/>
            <a:ext cx="8028892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根据法拉第定律知，只要以闭合回路为边界的曲面的磁通量随时间发生变化，那么该闭合回路就会产生感应电动势。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存在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的问题：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542925" algn="l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）感应电动势对应的非静电力是什么力？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542925" algn="l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）如果没有闭合环路，是否有感应电动势？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542925" algn="l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）如果没有导体，是否有感应电动势？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回答这些问题需要对电磁感应现象进行分类，并分析产生感应电动势的内在原因。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578049" y="3875637"/>
            <a:ext cx="2660091" cy="2253600"/>
            <a:chOff x="1555200" y="4233353"/>
            <a:chExt cx="2660091" cy="2253600"/>
          </a:xfrm>
        </p:grpSpPr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1555200" y="4233353"/>
              <a:ext cx="2660091" cy="2253600"/>
              <a:chOff x="5436096" y="1808820"/>
              <a:chExt cx="2952328" cy="23891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858"/>
              <a:stretch/>
            </p:blipFill>
            <p:spPr bwMode="auto">
              <a:xfrm>
                <a:off x="5528720" y="1808820"/>
                <a:ext cx="2859704" cy="2389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77" t="77754" r="60049" b="6527"/>
              <a:stretch/>
            </p:blipFill>
            <p:spPr bwMode="auto">
              <a:xfrm>
                <a:off x="5436096" y="2995710"/>
                <a:ext cx="425304" cy="393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5" name="矩形 44"/>
            <p:cNvSpPr/>
            <p:nvPr/>
          </p:nvSpPr>
          <p:spPr bwMode="auto">
            <a:xfrm>
              <a:off x="1938405" y="4392570"/>
              <a:ext cx="1481467" cy="4058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048686" y="3759849"/>
            <a:ext cx="1980353" cy="2301574"/>
            <a:chOff x="4920040" y="4194894"/>
            <a:chExt cx="1980353" cy="2301574"/>
          </a:xfrm>
        </p:grpSpPr>
        <p:grpSp>
          <p:nvGrpSpPr>
            <p:cNvPr id="13" name="组合 12"/>
            <p:cNvGrpSpPr/>
            <p:nvPr/>
          </p:nvGrpSpPr>
          <p:grpSpPr>
            <a:xfrm>
              <a:off x="4920040" y="4194894"/>
              <a:ext cx="1980353" cy="2301574"/>
              <a:chOff x="1583668" y="3059683"/>
              <a:chExt cx="2105831" cy="2507005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36" t="7416" r="63101" b="68367"/>
              <a:stretch/>
            </p:blipFill>
            <p:spPr bwMode="auto">
              <a:xfrm>
                <a:off x="1889888" y="3059683"/>
                <a:ext cx="1555870" cy="5447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5" name="组合 14"/>
              <p:cNvGrpSpPr/>
              <p:nvPr/>
            </p:nvGrpSpPr>
            <p:grpSpPr>
              <a:xfrm>
                <a:off x="1583668" y="3717032"/>
                <a:ext cx="2105831" cy="1849656"/>
                <a:chOff x="1583668" y="4049464"/>
                <a:chExt cx="2105831" cy="1849656"/>
              </a:xfrm>
            </p:grpSpPr>
            <p:sp>
              <p:nvSpPr>
                <p:cNvPr id="16" name="平行四边形 15"/>
                <p:cNvSpPr/>
                <p:nvPr/>
              </p:nvSpPr>
              <p:spPr>
                <a:xfrm>
                  <a:off x="1619672" y="4049464"/>
                  <a:ext cx="2069827" cy="581823"/>
                </a:xfrm>
                <a:prstGeom prst="parallelogram">
                  <a:avLst>
                    <a:gd name="adj" fmla="val 5675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677" t="77754" r="60049" b="6527"/>
                <a:stretch/>
              </p:blipFill>
              <p:spPr bwMode="auto">
                <a:xfrm>
                  <a:off x="1583668" y="4115715"/>
                  <a:ext cx="425304" cy="3934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8" name="组合 17"/>
                <p:cNvGrpSpPr/>
                <p:nvPr/>
              </p:nvGrpSpPr>
              <p:grpSpPr>
                <a:xfrm>
                  <a:off x="2061839" y="4149080"/>
                  <a:ext cx="1538053" cy="1750040"/>
                  <a:chOff x="1881819" y="3861048"/>
                  <a:chExt cx="1538053" cy="2520280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2044976" y="4797152"/>
                    <a:ext cx="1374896" cy="1584176"/>
                    <a:chOff x="2044976" y="4869160"/>
                    <a:chExt cx="1374896" cy="1584176"/>
                  </a:xfrm>
                </p:grpSpPr>
                <p:grpSp>
                  <p:nvGrpSpPr>
                    <p:cNvPr id="24" name="组合 23"/>
                    <p:cNvGrpSpPr/>
                    <p:nvPr/>
                  </p:nvGrpSpPr>
                  <p:grpSpPr>
                    <a:xfrm>
                      <a:off x="2296791" y="4869160"/>
                      <a:ext cx="574000" cy="864096"/>
                      <a:chOff x="2296791" y="4869160"/>
                      <a:chExt cx="574000" cy="864096"/>
                    </a:xfrm>
                  </p:grpSpPr>
                  <p:sp>
                    <p:nvSpPr>
                      <p:cNvPr id="38" name="矩形 37"/>
                      <p:cNvSpPr/>
                      <p:nvPr/>
                    </p:nvSpPr>
                    <p:spPr>
                      <a:xfrm>
                        <a:off x="2456967" y="4869160"/>
                        <a:ext cx="242825" cy="86409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" name="任意多边形 38"/>
                      <p:cNvSpPr/>
                      <p:nvPr/>
                    </p:nvSpPr>
                    <p:spPr>
                      <a:xfrm>
                        <a:off x="2296791" y="4941501"/>
                        <a:ext cx="547017" cy="77066"/>
                      </a:xfrm>
                      <a:custGeom>
                        <a:avLst/>
                        <a:gdLst>
                          <a:gd name="connsiteX0" fmla="*/ 0 w 547017"/>
                          <a:gd name="connsiteY0" fmla="*/ 23904 h 77066"/>
                          <a:gd name="connsiteX1" fmla="*/ 531628 w 547017"/>
                          <a:gd name="connsiteY1" fmla="*/ 2639 h 77066"/>
                          <a:gd name="connsiteX2" fmla="*/ 414669 w 547017"/>
                          <a:gd name="connsiteY2" fmla="*/ 77066 h 77066"/>
                          <a:gd name="connsiteX3" fmla="*/ 414669 w 547017"/>
                          <a:gd name="connsiteY3" fmla="*/ 77066 h 77066"/>
                          <a:gd name="connsiteX4" fmla="*/ 414669 w 547017"/>
                          <a:gd name="connsiteY4" fmla="*/ 77066 h 77066"/>
                          <a:gd name="connsiteX5" fmla="*/ 435935 w 547017"/>
                          <a:gd name="connsiteY5" fmla="*/ 77066 h 770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547017" h="77066">
                            <a:moveTo>
                              <a:pt x="0" y="23904"/>
                            </a:moveTo>
                            <a:cubicBezTo>
                              <a:pt x="231258" y="8841"/>
                              <a:pt x="462516" y="-6221"/>
                              <a:pt x="531628" y="2639"/>
                            </a:cubicBezTo>
                            <a:cubicBezTo>
                              <a:pt x="600740" y="11499"/>
                              <a:pt x="414669" y="77066"/>
                              <a:pt x="414669" y="77066"/>
                            </a:cubicBezTo>
                            <a:lnTo>
                              <a:pt x="414669" y="77066"/>
                            </a:lnTo>
                            <a:lnTo>
                              <a:pt x="414669" y="77066"/>
                            </a:lnTo>
                            <a:lnTo>
                              <a:pt x="435935" y="77066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任意多边形 39"/>
                      <p:cNvSpPr/>
                      <p:nvPr/>
                    </p:nvSpPr>
                    <p:spPr>
                      <a:xfrm>
                        <a:off x="2335182" y="5050465"/>
                        <a:ext cx="502161" cy="127591"/>
                      </a:xfrm>
                      <a:custGeom>
                        <a:avLst/>
                        <a:gdLst>
                          <a:gd name="connsiteX0" fmla="*/ 99674 w 502161"/>
                          <a:gd name="connsiteY0" fmla="*/ 0 h 127591"/>
                          <a:gd name="connsiteX1" fmla="*/ 25246 w 502161"/>
                          <a:gd name="connsiteY1" fmla="*/ 42530 h 127591"/>
                          <a:gd name="connsiteX2" fmla="*/ 482446 w 502161"/>
                          <a:gd name="connsiteY2" fmla="*/ 53163 h 127591"/>
                          <a:gd name="connsiteX3" fmla="*/ 376120 w 502161"/>
                          <a:gd name="connsiteY3" fmla="*/ 127591 h 1275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02161" h="127591">
                            <a:moveTo>
                              <a:pt x="99674" y="0"/>
                            </a:moveTo>
                            <a:cubicBezTo>
                              <a:pt x="30562" y="16835"/>
                              <a:pt x="-38549" y="33670"/>
                              <a:pt x="25246" y="42530"/>
                            </a:cubicBezTo>
                            <a:cubicBezTo>
                              <a:pt x="89041" y="51390"/>
                              <a:pt x="423967" y="38986"/>
                              <a:pt x="482446" y="53163"/>
                            </a:cubicBezTo>
                            <a:cubicBezTo>
                              <a:pt x="540925" y="67340"/>
                              <a:pt x="458522" y="97465"/>
                              <a:pt x="376120" y="127591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" name="任意多边形 40"/>
                      <p:cNvSpPr/>
                      <p:nvPr/>
                    </p:nvSpPr>
                    <p:spPr>
                      <a:xfrm>
                        <a:off x="2339752" y="5202865"/>
                        <a:ext cx="502161" cy="127591"/>
                      </a:xfrm>
                      <a:custGeom>
                        <a:avLst/>
                        <a:gdLst>
                          <a:gd name="connsiteX0" fmla="*/ 99674 w 502161"/>
                          <a:gd name="connsiteY0" fmla="*/ 0 h 127591"/>
                          <a:gd name="connsiteX1" fmla="*/ 25246 w 502161"/>
                          <a:gd name="connsiteY1" fmla="*/ 42530 h 127591"/>
                          <a:gd name="connsiteX2" fmla="*/ 482446 w 502161"/>
                          <a:gd name="connsiteY2" fmla="*/ 53163 h 127591"/>
                          <a:gd name="connsiteX3" fmla="*/ 376120 w 502161"/>
                          <a:gd name="connsiteY3" fmla="*/ 127591 h 1275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02161" h="127591">
                            <a:moveTo>
                              <a:pt x="99674" y="0"/>
                            </a:moveTo>
                            <a:cubicBezTo>
                              <a:pt x="30562" y="16835"/>
                              <a:pt x="-38549" y="33670"/>
                              <a:pt x="25246" y="42530"/>
                            </a:cubicBezTo>
                            <a:cubicBezTo>
                              <a:pt x="89041" y="51390"/>
                              <a:pt x="423967" y="38986"/>
                              <a:pt x="482446" y="53163"/>
                            </a:cubicBezTo>
                            <a:cubicBezTo>
                              <a:pt x="540925" y="67340"/>
                              <a:pt x="458522" y="97465"/>
                              <a:pt x="376120" y="127591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" name="任意多边形 41"/>
                      <p:cNvSpPr/>
                      <p:nvPr/>
                    </p:nvSpPr>
                    <p:spPr>
                      <a:xfrm>
                        <a:off x="2339752" y="5355265"/>
                        <a:ext cx="502161" cy="127591"/>
                      </a:xfrm>
                      <a:custGeom>
                        <a:avLst/>
                        <a:gdLst>
                          <a:gd name="connsiteX0" fmla="*/ 99674 w 502161"/>
                          <a:gd name="connsiteY0" fmla="*/ 0 h 127591"/>
                          <a:gd name="connsiteX1" fmla="*/ 25246 w 502161"/>
                          <a:gd name="connsiteY1" fmla="*/ 42530 h 127591"/>
                          <a:gd name="connsiteX2" fmla="*/ 482446 w 502161"/>
                          <a:gd name="connsiteY2" fmla="*/ 53163 h 127591"/>
                          <a:gd name="connsiteX3" fmla="*/ 376120 w 502161"/>
                          <a:gd name="connsiteY3" fmla="*/ 127591 h 1275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02161" h="127591">
                            <a:moveTo>
                              <a:pt x="99674" y="0"/>
                            </a:moveTo>
                            <a:cubicBezTo>
                              <a:pt x="30562" y="16835"/>
                              <a:pt x="-38549" y="33670"/>
                              <a:pt x="25246" y="42530"/>
                            </a:cubicBezTo>
                            <a:cubicBezTo>
                              <a:pt x="89041" y="51390"/>
                              <a:pt x="423967" y="38986"/>
                              <a:pt x="482446" y="53163"/>
                            </a:cubicBezTo>
                            <a:cubicBezTo>
                              <a:pt x="540925" y="67340"/>
                              <a:pt x="458522" y="97465"/>
                              <a:pt x="376120" y="127591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" name="任意多边形 42"/>
                      <p:cNvSpPr/>
                      <p:nvPr/>
                    </p:nvSpPr>
                    <p:spPr>
                      <a:xfrm>
                        <a:off x="2339752" y="5518298"/>
                        <a:ext cx="531039" cy="95693"/>
                      </a:xfrm>
                      <a:custGeom>
                        <a:avLst/>
                        <a:gdLst>
                          <a:gd name="connsiteX0" fmla="*/ 122434 w 547737"/>
                          <a:gd name="connsiteY0" fmla="*/ 0 h 95693"/>
                          <a:gd name="connsiteX1" fmla="*/ 26741 w 547737"/>
                          <a:gd name="connsiteY1" fmla="*/ 42530 h 95693"/>
                          <a:gd name="connsiteX2" fmla="*/ 547737 w 547737"/>
                          <a:gd name="connsiteY2" fmla="*/ 95693 h 95693"/>
                          <a:gd name="connsiteX3" fmla="*/ 547737 w 547737"/>
                          <a:gd name="connsiteY3" fmla="*/ 95693 h 956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47737" h="95693">
                            <a:moveTo>
                              <a:pt x="122434" y="0"/>
                            </a:moveTo>
                            <a:cubicBezTo>
                              <a:pt x="39145" y="13290"/>
                              <a:pt x="-44143" y="26581"/>
                              <a:pt x="26741" y="42530"/>
                            </a:cubicBezTo>
                            <a:cubicBezTo>
                              <a:pt x="97625" y="58479"/>
                              <a:pt x="547737" y="95693"/>
                              <a:pt x="547737" y="95693"/>
                            </a:cubicBezTo>
                            <a:lnTo>
                              <a:pt x="547737" y="95693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2044976" y="4965405"/>
                      <a:ext cx="1374896" cy="1487931"/>
                      <a:chOff x="2044976" y="4965405"/>
                      <a:chExt cx="1374896" cy="1487931"/>
                    </a:xfrm>
                  </p:grpSpPr>
                  <p:cxnSp>
                    <p:nvCxnSpPr>
                      <p:cNvPr id="26" name="直接连接符 25"/>
                      <p:cNvCxnSpPr>
                        <a:stCxn id="39" idx="0"/>
                      </p:cNvCxnSpPr>
                      <p:nvPr/>
                    </p:nvCxnSpPr>
                    <p:spPr>
                      <a:xfrm>
                        <a:off x="2296791" y="4965405"/>
                        <a:ext cx="0" cy="91186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直接连接符 26"/>
                      <p:cNvCxnSpPr/>
                      <p:nvPr/>
                    </p:nvCxnSpPr>
                    <p:spPr>
                      <a:xfrm flipH="1">
                        <a:off x="2044976" y="5877272"/>
                        <a:ext cx="251815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接连接符 27"/>
                      <p:cNvCxnSpPr/>
                      <p:nvPr/>
                    </p:nvCxnSpPr>
                    <p:spPr>
                      <a:xfrm>
                        <a:off x="2044976" y="5877272"/>
                        <a:ext cx="0" cy="432048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接连接符 28"/>
                      <p:cNvCxnSpPr/>
                      <p:nvPr/>
                    </p:nvCxnSpPr>
                    <p:spPr>
                      <a:xfrm>
                        <a:off x="2044976" y="6309320"/>
                        <a:ext cx="41199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接连接符 29"/>
                      <p:cNvCxnSpPr/>
                      <p:nvPr/>
                    </p:nvCxnSpPr>
                    <p:spPr>
                      <a:xfrm>
                        <a:off x="2456967" y="6165304"/>
                        <a:ext cx="0" cy="2880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接连接符 30"/>
                      <p:cNvCxnSpPr/>
                      <p:nvPr/>
                    </p:nvCxnSpPr>
                    <p:spPr>
                      <a:xfrm>
                        <a:off x="2555776" y="6237312"/>
                        <a:ext cx="0" cy="14401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接连接符 31"/>
                      <p:cNvCxnSpPr/>
                      <p:nvPr/>
                    </p:nvCxnSpPr>
                    <p:spPr>
                      <a:xfrm>
                        <a:off x="2570299" y="6309320"/>
                        <a:ext cx="26704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矩形 32"/>
                      <p:cNvSpPr/>
                      <p:nvPr/>
                    </p:nvSpPr>
                    <p:spPr>
                      <a:xfrm>
                        <a:off x="2837343" y="6237312"/>
                        <a:ext cx="582529" cy="1440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34" name="直接箭头连接符 33"/>
                      <p:cNvCxnSpPr>
                        <a:endCxn id="33" idx="0"/>
                      </p:cNvCxnSpPr>
                      <p:nvPr/>
                    </p:nvCxnSpPr>
                    <p:spPr>
                      <a:xfrm>
                        <a:off x="3128607" y="6021288"/>
                        <a:ext cx="1" cy="21602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/>
                      <p:cNvCxnSpPr/>
                      <p:nvPr/>
                    </p:nvCxnSpPr>
                    <p:spPr>
                      <a:xfrm>
                        <a:off x="3128608" y="6021288"/>
                        <a:ext cx="29126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 flipV="1">
                        <a:off x="3419872" y="5613991"/>
                        <a:ext cx="0" cy="40729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接连接符 36"/>
                      <p:cNvCxnSpPr/>
                      <p:nvPr/>
                    </p:nvCxnSpPr>
                    <p:spPr>
                      <a:xfrm>
                        <a:off x="2870791" y="5613991"/>
                        <a:ext cx="54908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1881819" y="3861048"/>
                    <a:ext cx="1383918" cy="936104"/>
                    <a:chOff x="1881819" y="3861048"/>
                    <a:chExt cx="1383918" cy="936104"/>
                  </a:xfrm>
                </p:grpSpPr>
                <p:cxnSp>
                  <p:nvCxnSpPr>
                    <p:cNvPr id="21" name="直接箭头连接符 20"/>
                    <p:cNvCxnSpPr/>
                    <p:nvPr/>
                  </p:nvCxnSpPr>
                  <p:spPr>
                    <a:xfrm flipH="1" flipV="1">
                      <a:off x="2555776" y="3861048"/>
                      <a:ext cx="22604" cy="93610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任意多边形 21"/>
                    <p:cNvSpPr/>
                    <p:nvPr/>
                  </p:nvSpPr>
                  <p:spPr>
                    <a:xfrm>
                      <a:off x="2627784" y="3891516"/>
                      <a:ext cx="637953" cy="893135"/>
                    </a:xfrm>
                    <a:custGeom>
                      <a:avLst/>
                      <a:gdLst>
                        <a:gd name="connsiteX0" fmla="*/ 0 w 637953"/>
                        <a:gd name="connsiteY0" fmla="*/ 893135 h 893135"/>
                        <a:gd name="connsiteX1" fmla="*/ 170121 w 637953"/>
                        <a:gd name="connsiteY1" fmla="*/ 361507 h 893135"/>
                        <a:gd name="connsiteX2" fmla="*/ 637953 w 637953"/>
                        <a:gd name="connsiteY2" fmla="*/ 0 h 893135"/>
                        <a:gd name="connsiteX3" fmla="*/ 637953 w 637953"/>
                        <a:gd name="connsiteY3" fmla="*/ 0 h 8931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37953" h="893135">
                          <a:moveTo>
                            <a:pt x="0" y="893135"/>
                          </a:moveTo>
                          <a:cubicBezTo>
                            <a:pt x="31898" y="701749"/>
                            <a:pt x="63796" y="510363"/>
                            <a:pt x="170121" y="361507"/>
                          </a:cubicBezTo>
                          <a:cubicBezTo>
                            <a:pt x="276446" y="212651"/>
                            <a:pt x="637953" y="0"/>
                            <a:pt x="637953" y="0"/>
                          </a:cubicBezTo>
                          <a:lnTo>
                            <a:pt x="637953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prstDash val="dash"/>
                      <a:headEnd type="none" w="med" len="med"/>
                      <a:tailEnd type="arrow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" name="任意多边形 22"/>
                    <p:cNvSpPr/>
                    <p:nvPr/>
                  </p:nvSpPr>
                  <p:spPr>
                    <a:xfrm flipH="1">
                      <a:off x="1881819" y="3904017"/>
                      <a:ext cx="637953" cy="893135"/>
                    </a:xfrm>
                    <a:custGeom>
                      <a:avLst/>
                      <a:gdLst>
                        <a:gd name="connsiteX0" fmla="*/ 0 w 637953"/>
                        <a:gd name="connsiteY0" fmla="*/ 893135 h 893135"/>
                        <a:gd name="connsiteX1" fmla="*/ 170121 w 637953"/>
                        <a:gd name="connsiteY1" fmla="*/ 361507 h 893135"/>
                        <a:gd name="connsiteX2" fmla="*/ 637953 w 637953"/>
                        <a:gd name="connsiteY2" fmla="*/ 0 h 893135"/>
                        <a:gd name="connsiteX3" fmla="*/ 637953 w 637953"/>
                        <a:gd name="connsiteY3" fmla="*/ 0 h 8931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37953" h="893135">
                          <a:moveTo>
                            <a:pt x="0" y="893135"/>
                          </a:moveTo>
                          <a:cubicBezTo>
                            <a:pt x="31898" y="701749"/>
                            <a:pt x="63796" y="510363"/>
                            <a:pt x="170121" y="361507"/>
                          </a:cubicBezTo>
                          <a:cubicBezTo>
                            <a:pt x="276446" y="212651"/>
                            <a:pt x="637953" y="0"/>
                            <a:pt x="637953" y="0"/>
                          </a:cubicBezTo>
                          <a:lnTo>
                            <a:pt x="637953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prstDash val="dash"/>
                      <a:headEnd type="none" w="med" len="med"/>
                      <a:tailEnd type="arrow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46" name="矩形 45"/>
            <p:cNvSpPr/>
            <p:nvPr/>
          </p:nvSpPr>
          <p:spPr bwMode="auto">
            <a:xfrm>
              <a:off x="5169862" y="4235215"/>
              <a:ext cx="1481467" cy="4058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447401"/>
              </p:ext>
            </p:extLst>
          </p:nvPr>
        </p:nvGraphicFramePr>
        <p:xfrm>
          <a:off x="1511660" y="836712"/>
          <a:ext cx="6080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5" name="Equation" r:id="rId4" imgW="2717640" imgH="444240" progId="Equation.DSMT4">
                  <p:embed/>
                </p:oleObj>
              </mc:Choice>
              <mc:Fallback>
                <p:oleObj name="Equation" r:id="rId4" imgW="2717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836712"/>
                        <a:ext cx="6080125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611560" y="1854699"/>
                <a:ext cx="8028892" cy="10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zh-CN" altLang="en-US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引起磁通量变化的因素：</a:t>
                </a:r>
                <a:endParaRPr lang="en-US" altLang="zh-CN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导线在运动：引起面积、角度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𝜃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等</m:t>
                        </m:r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几个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因素</m:t>
                        </m:r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的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变化</m:t>
                        </m:r>
                      </m:e>
                    </m:func>
                  </m:oMath>
                </a14:m>
                <a:endParaRPr lang="en-US" altLang="zh-CN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854699"/>
                <a:ext cx="8028892" cy="1092607"/>
              </a:xfrm>
              <a:prstGeom prst="rect">
                <a:avLst/>
              </a:prstGeom>
              <a:blipFill rotWithShape="0">
                <a:blip r:embed="rId6"/>
                <a:stretch>
                  <a:fillRect l="-987" t="-2235" b="-61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 bwMode="auto">
          <a:xfrm>
            <a:off x="1259632" y="3248980"/>
            <a:ext cx="75608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7748" y="309015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动生电动势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8152" y="3704375"/>
            <a:ext cx="7704856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5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磁场变化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2771800" y="3902051"/>
            <a:ext cx="75608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64231" y="373322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感生电动势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14128" y="4296214"/>
            <a:ext cx="178133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2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7380820" cy="31513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89" y="4077072"/>
            <a:ext cx="7524836" cy="16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755576" y="944724"/>
            <a:ext cx="864096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一、动生电动势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564" y="1808820"/>
            <a:ext cx="9252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l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导体在磁场中运动产生的电动势</a:t>
            </a: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动生电动势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 algn="l">
              <a:lnSpc>
                <a:spcPct val="125000"/>
              </a:lnSpc>
            </a:pPr>
            <a:endParaRPr lang="en-US" altLang="zh-CN" dirty="0"/>
          </a:p>
          <a:p>
            <a:pPr algn="l">
              <a:lnSpc>
                <a:spcPct val="125000"/>
              </a:lnSpc>
            </a:pPr>
            <a:endParaRPr lang="en-US" altLang="zh-CN" dirty="0" smtClean="0"/>
          </a:p>
          <a:p>
            <a:pPr algn="l">
              <a:lnSpc>
                <a:spcPct val="125000"/>
              </a:lnSpc>
            </a:pPr>
            <a:endParaRPr lang="en-US" altLang="zh-CN" dirty="0"/>
          </a:p>
          <a:p>
            <a:pPr algn="l">
              <a:lnSpc>
                <a:spcPct val="125000"/>
              </a:lnSpc>
            </a:pPr>
            <a:endParaRPr lang="en-US" altLang="zh-CN" dirty="0" smtClean="0">
              <a:ea typeface="仿宋" panose="02010609060101010101" pitchFamily="49" charset="-122"/>
            </a:endParaRPr>
          </a:p>
          <a:p>
            <a:endParaRPr lang="en-US" altLang="zh-CN" sz="3200" dirty="0"/>
          </a:p>
          <a:p>
            <a:endParaRPr lang="en-US" altLang="zh-CN" sz="3200" b="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2924944"/>
            <a:ext cx="623589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728700"/>
            <a:ext cx="2543175" cy="2152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47564" y="908720"/>
                <a:ext cx="51125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dirty="0">
                    <a:ea typeface="仿宋" panose="02010609060101010101" pitchFamily="49" charset="-122"/>
                  </a:rPr>
                  <a:t>利用</a:t>
                </a:r>
                <a:r>
                  <a:rPr lang="en-US" altLang="zh-CN" dirty="0">
                    <a:ea typeface="仿宋" panose="02010609060101010101" pitchFamily="49" charset="-122"/>
                  </a:rPr>
                  <a:t>Faraday</a:t>
                </a:r>
                <a:r>
                  <a:rPr lang="zh-CN" altLang="en-US" dirty="0">
                    <a:ea typeface="仿宋" panose="02010609060101010101" pitchFamily="49" charset="-122"/>
                  </a:rPr>
                  <a:t>定律：选定，顺时针为回路绕行方向。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dirty="0" smtClean="0">
                    <a:ea typeface="仿宋" panose="02010609060101010101" pitchFamily="49" charset="-122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=0</m:t>
                    </m:r>
                    <m:r>
                      <a:rPr lang="zh-CN" altLang="en-US" i="1">
                        <a:latin typeface="Cambria Math"/>
                      </a:rPr>
                      <m:t>时，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，</a:t>
                </a:r>
                <a:r>
                  <a:rPr lang="en-US" altLang="zh-CN" dirty="0">
                    <a:ea typeface="仿宋" panose="02010609060101010101" pitchFamily="49" charset="-122"/>
                  </a:rPr>
                  <a:t>t</a:t>
                </a:r>
                <a:r>
                  <a:rPr lang="zh-CN" altLang="en-US" dirty="0">
                    <a:ea typeface="仿宋" panose="02010609060101010101" pitchFamily="49" charset="-122"/>
                  </a:rPr>
                  <a:t>时刻：</a:t>
                </a:r>
                <a:endParaRPr lang="en-US" altLang="zh-CN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908720"/>
                <a:ext cx="511256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788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74846"/>
              </p:ext>
            </p:extLst>
          </p:nvPr>
        </p:nvGraphicFramePr>
        <p:xfrm>
          <a:off x="844029" y="2505112"/>
          <a:ext cx="4304035" cy="6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1" name="Equation" r:id="rId5" imgW="1752480" imgH="279360" progId="Equation.DSMT4">
                  <p:embed/>
                </p:oleObj>
              </mc:Choice>
              <mc:Fallback>
                <p:oleObj name="Equation" r:id="rId5" imgW="1752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029" y="2505112"/>
                        <a:ext cx="4304035" cy="68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990633"/>
              </p:ext>
            </p:extLst>
          </p:nvPr>
        </p:nvGraphicFramePr>
        <p:xfrm>
          <a:off x="839465" y="3308097"/>
          <a:ext cx="4164583" cy="96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2" name="Equation" r:id="rId7" imgW="1701720" imgH="393480" progId="Equation.DSMT4">
                  <p:embed/>
                </p:oleObj>
              </mc:Choice>
              <mc:Fallback>
                <p:oleObj name="Equation" r:id="rId7" imgW="1701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65" y="3308097"/>
                        <a:ext cx="4164583" cy="963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729771"/>
              </p:ext>
            </p:extLst>
          </p:nvPr>
        </p:nvGraphicFramePr>
        <p:xfrm>
          <a:off x="841747" y="4384204"/>
          <a:ext cx="4724202" cy="50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3" name="Equation" r:id="rId9" imgW="1904760" imgH="203040" progId="Equation.DSMT4">
                  <p:embed/>
                </p:oleObj>
              </mc:Choice>
              <mc:Fallback>
                <p:oleObj name="Equation" r:id="rId9" imgW="1904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47" y="4384204"/>
                        <a:ext cx="4724202" cy="504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6"/>
          <p:cNvSpPr txBox="1"/>
          <p:nvPr/>
        </p:nvSpPr>
        <p:spPr>
          <a:xfrm>
            <a:off x="791834" y="4941168"/>
            <a:ext cx="8424428" cy="141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这样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的动生电动势是如何产生的呢？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动生电动势对应的非静电力是什么力？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这里的非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静电力实际上就是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洛伦兹力！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4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5632205" y="2024844"/>
            <a:ext cx="2540195" cy="2016224"/>
            <a:chOff x="5508104" y="2167880"/>
            <a:chExt cx="2825995" cy="2413248"/>
          </a:xfrm>
        </p:grpSpPr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5743299" y="2599928"/>
              <a:ext cx="2590800" cy="1981200"/>
              <a:chOff x="3696" y="1680"/>
              <a:chExt cx="1632" cy="1248"/>
            </a:xfrm>
          </p:grpSpPr>
          <p:sp>
            <p:nvSpPr>
              <p:cNvPr id="15" name="Line 103"/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04"/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1632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05"/>
              <p:cNvSpPr>
                <a:spLocks noChangeShapeType="1"/>
              </p:cNvSpPr>
              <p:nvPr/>
            </p:nvSpPr>
            <p:spPr bwMode="auto">
              <a:xfrm>
                <a:off x="3696" y="2592"/>
                <a:ext cx="1632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06"/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0" cy="91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07"/>
              <p:cNvSpPr>
                <a:spLocks noChangeShapeType="1"/>
              </p:cNvSpPr>
              <p:nvPr/>
            </p:nvSpPr>
            <p:spPr bwMode="auto">
              <a:xfrm>
                <a:off x="4896" y="1680"/>
                <a:ext cx="0" cy="91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14"/>
              <p:cNvSpPr>
                <a:spLocks noChangeShapeType="1"/>
              </p:cNvSpPr>
              <p:nvPr/>
            </p:nvSpPr>
            <p:spPr bwMode="auto">
              <a:xfrm>
                <a:off x="4560" y="1680"/>
                <a:ext cx="0" cy="91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15"/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16"/>
              <p:cNvSpPr>
                <a:spLocks noChangeShapeType="1"/>
              </p:cNvSpPr>
              <p:nvPr/>
            </p:nvSpPr>
            <p:spPr bwMode="auto">
              <a:xfrm>
                <a:off x="5232" y="1680"/>
                <a:ext cx="0" cy="91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19"/>
              <p:cNvSpPr>
                <a:spLocks noChangeShapeType="1"/>
              </p:cNvSpPr>
              <p:nvPr/>
            </p:nvSpPr>
            <p:spPr bwMode="auto">
              <a:xfrm>
                <a:off x="4560" y="2592"/>
                <a:ext cx="0" cy="33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20"/>
              <p:cNvSpPr>
                <a:spLocks noChangeShapeType="1"/>
              </p:cNvSpPr>
              <p:nvPr/>
            </p:nvSpPr>
            <p:spPr bwMode="auto">
              <a:xfrm>
                <a:off x="4896" y="2592"/>
                <a:ext cx="0" cy="33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" name="直接箭头连接符 4"/>
            <p:cNvCxnSpPr/>
            <p:nvPr/>
          </p:nvCxnSpPr>
          <p:spPr>
            <a:xfrm flipH="1">
              <a:off x="6269432" y="2599928"/>
              <a:ext cx="7692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1963306"/>
                </p:ext>
              </p:extLst>
            </p:nvPr>
          </p:nvGraphicFramePr>
          <p:xfrm>
            <a:off x="6269432" y="2167880"/>
            <a:ext cx="229672" cy="298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0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69432" y="2167880"/>
                          <a:ext cx="229672" cy="2985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1076885"/>
                </p:ext>
              </p:extLst>
            </p:nvPr>
          </p:nvGraphicFramePr>
          <p:xfrm>
            <a:off x="7029174" y="2168860"/>
            <a:ext cx="276225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1" name="公式" r:id="rId5" imgW="152280" imgH="177480" progId="Equation.3">
                    <p:embed/>
                  </p:oleObj>
                </mc:Choice>
                <mc:Fallback>
                  <p:oleObj name="公式" r:id="rId5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9174" y="2168860"/>
                          <a:ext cx="276225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975716"/>
                </p:ext>
              </p:extLst>
            </p:nvPr>
          </p:nvGraphicFramePr>
          <p:xfrm>
            <a:off x="7179988" y="4136579"/>
            <a:ext cx="300037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2" name="公式" r:id="rId7" imgW="164880" imgH="164880" progId="Equation.3">
                    <p:embed/>
                  </p:oleObj>
                </mc:Choice>
                <mc:Fallback>
                  <p:oleObj name="公式" r:id="rId7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9988" y="4136579"/>
                          <a:ext cx="300037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296525"/>
                </p:ext>
              </p:extLst>
            </p:nvPr>
          </p:nvGraphicFramePr>
          <p:xfrm>
            <a:off x="5508104" y="4153296"/>
            <a:ext cx="276225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3" name="公式" r:id="rId9" imgW="152280" imgH="177480" progId="Equation.3">
                    <p:embed/>
                  </p:oleObj>
                </mc:Choice>
                <mc:Fallback>
                  <p:oleObj name="公式" r:id="rId9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4153296"/>
                          <a:ext cx="276225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15134"/>
                </p:ext>
              </p:extLst>
            </p:nvPr>
          </p:nvGraphicFramePr>
          <p:xfrm>
            <a:off x="6210817" y="3205335"/>
            <a:ext cx="346647" cy="433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4" name="公式" r:id="rId11" imgW="152280" imgH="190440" progId="Equation.3">
                    <p:embed/>
                  </p:oleObj>
                </mc:Choice>
                <mc:Fallback>
                  <p:oleObj name="公式" r:id="rId11" imgW="152280" imgH="1904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210817" y="3205335"/>
                          <a:ext cx="346647" cy="4333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7544694"/>
                </p:ext>
              </p:extLst>
            </p:nvPr>
          </p:nvGraphicFramePr>
          <p:xfrm>
            <a:off x="7233881" y="2818641"/>
            <a:ext cx="341148" cy="371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5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3881" y="2818641"/>
                          <a:ext cx="341148" cy="371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9212111"/>
                </p:ext>
              </p:extLst>
            </p:nvPr>
          </p:nvGraphicFramePr>
          <p:xfrm>
            <a:off x="6697387" y="4128690"/>
            <a:ext cx="34131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6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7387" y="4128690"/>
                          <a:ext cx="341312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13733"/>
                </p:ext>
              </p:extLst>
            </p:nvPr>
          </p:nvGraphicFramePr>
          <p:xfrm>
            <a:off x="6468687" y="3242836"/>
            <a:ext cx="370755" cy="400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7" name="Equation" r:id="rId17" imgW="164880" imgH="177480" progId="Equation.DSMT4">
                    <p:embed/>
                  </p:oleObj>
                </mc:Choice>
                <mc:Fallback>
                  <p:oleObj name="Equation" r:id="rId17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8687" y="3242836"/>
                          <a:ext cx="370755" cy="400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36589"/>
                </p:ext>
              </p:extLst>
            </p:nvPr>
          </p:nvGraphicFramePr>
          <p:xfrm>
            <a:off x="7820382" y="3058989"/>
            <a:ext cx="254000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8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0382" y="3058989"/>
                          <a:ext cx="254000" cy="300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155277" y="584684"/>
                <a:ext cx="8352928" cy="58326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CD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中自由电子随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CD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运动，故会受到洛伦兹力。电子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kern="0">
                        <a:latin typeface="Cambria Math"/>
                      </a:rPr>
                      <m:t>C</m:t>
                    </m:r>
                    <m:r>
                      <a:rPr lang="en-US" altLang="zh-CN" sz="2600" kern="0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600" kern="0">
                        <a:latin typeface="Cambria Math"/>
                        <a:ea typeface="Cambria Math"/>
                      </a:rPr>
                      <m:t>D</m:t>
                    </m:r>
                  </m:oMath>
                </a14:m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运动，这样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两端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出现静电场，阻碍这种运动。当达到平衡时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，静电力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洛伦兹力大小相同。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FontTx/>
                  <a:buNone/>
                </a:pP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FontTx/>
                  <a:buNone/>
                </a:pP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FontTx/>
                  <a:buNone/>
                </a:pP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FontTx/>
                  <a:buNone/>
                </a:pP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端存在稳定的电位差，即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CD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成为电源，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正极，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负极。</a:t>
                </a:r>
                <a:endParaRPr lang="en-US" altLang="zh-CN" sz="2600" kern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这就是说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，金属棒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</a:t>
                </a: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内存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在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非静电力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——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洛伦兹力。</a:t>
                </a:r>
                <a:endParaRPr lang="en-US" altLang="zh-CN" sz="2600" kern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7" y="584684"/>
                <a:ext cx="8352928" cy="5832648"/>
              </a:xfrm>
              <a:prstGeom prst="rect">
                <a:avLst/>
              </a:prstGeom>
              <a:blipFill rotWithShape="0">
                <a:blip r:embed="rId21"/>
                <a:stretch>
                  <a:fillRect l="-1094"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408684"/>
              </p:ext>
            </p:extLst>
          </p:nvPr>
        </p:nvGraphicFramePr>
        <p:xfrm>
          <a:off x="1399333" y="2768437"/>
          <a:ext cx="2880321" cy="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9" name="公式" r:id="rId22" imgW="876240" imgH="228600" progId="Equation.3">
                  <p:embed/>
                </p:oleObj>
              </mc:Choice>
              <mc:Fallback>
                <p:oleObj name="公式" r:id="rId22" imgW="876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399333" y="2768437"/>
                        <a:ext cx="2880321" cy="75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6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3568" y="764704"/>
            <a:ext cx="7704856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非静电</a:t>
            </a:r>
            <a:r>
              <a:rPr lang="zh-CN" altLang="en-US" sz="2400" kern="0" dirty="0">
                <a:latin typeface="仿宋" panose="02010609060101010101" pitchFamily="49" charset="-122"/>
                <a:ea typeface="仿宋" panose="02010609060101010101" pitchFamily="49" charset="-122"/>
              </a:rPr>
              <a:t>力</a:t>
            </a:r>
            <a:r>
              <a:rPr lang="zh-CN" altLang="en-US" sz="24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根据电源电动势定义：</a:t>
            </a: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65113" indent="-265113">
              <a:lnSpc>
                <a:spcPct val="125000"/>
              </a:lnSpc>
            </a:pPr>
            <a:r>
              <a:rPr lang="zh-CN" altLang="en-US" sz="24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其结论与法拉第定律的结论相同，假设成立，即非静电力是洛伦兹力。</a:t>
            </a:r>
            <a:endParaRPr lang="en-US" altLang="zh-CN" sz="24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65113" indent="-265113">
              <a:lnSpc>
                <a:spcPct val="125000"/>
              </a:lnSpc>
            </a:pPr>
            <a:r>
              <a:rPr lang="zh-CN" altLang="en-US" sz="24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由以上分析可知：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动生电动势只分布在运动的导体上，与回路中不运动的部分无关。</a:t>
            </a:r>
            <a:endParaRPr lang="zh-CN" altLang="en-US" sz="2400" b="1" kern="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743179"/>
              </p:ext>
            </p:extLst>
          </p:nvPr>
        </p:nvGraphicFramePr>
        <p:xfrm>
          <a:off x="2087724" y="1268760"/>
          <a:ext cx="4320480" cy="104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2" name="公式" r:id="rId3" imgW="1739880" imgH="419040" progId="Equation.3">
                  <p:embed/>
                </p:oleObj>
              </mc:Choice>
              <mc:Fallback>
                <p:oleObj name="公式" r:id="rId3" imgW="17398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724" y="1268760"/>
                        <a:ext cx="4320480" cy="104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567632"/>
              </p:ext>
            </p:extLst>
          </p:nvPr>
        </p:nvGraphicFramePr>
        <p:xfrm>
          <a:off x="1223628" y="3107235"/>
          <a:ext cx="6749560" cy="79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" name="Equation" r:id="rId5" imgW="2793960" imgH="330120" progId="Equation.DSMT4">
                  <p:embed/>
                </p:oleObj>
              </mc:Choice>
              <mc:Fallback>
                <p:oleObj name="Equation" r:id="rId5" imgW="2793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3628" y="3107235"/>
                        <a:ext cx="6749560" cy="79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81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59532" y="1033962"/>
            <a:ext cx="8208912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实际上，即使不存在回路，只要有运动的导体，电动势就可能存在，而且大小不变，相当于一个开路电源。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以上结论虽然从特例中获得，但是适合普遍规律，普遍地讲，任一远动导体线元：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任一远动导体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L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buFontTx/>
              <a:buNone/>
            </a:pPr>
            <a:endParaRPr lang="en-US" altLang="zh-CN" sz="3000" kern="0" dirty="0" smtClean="0"/>
          </a:p>
          <a:p>
            <a:pPr marL="0" indent="0">
              <a:buFontTx/>
              <a:buNone/>
            </a:pPr>
            <a:endParaRPr lang="en-US" altLang="zh-CN" sz="3000" kern="0" dirty="0" smtClean="0"/>
          </a:p>
          <a:p>
            <a:pPr marL="0" indent="0">
              <a:buFontTx/>
              <a:buNone/>
            </a:pPr>
            <a:endParaRPr lang="en-US" altLang="zh-CN" sz="3000" kern="0" dirty="0" smtClean="0"/>
          </a:p>
          <a:p>
            <a:pPr marL="0" indent="0">
              <a:buFontTx/>
              <a:buNone/>
            </a:pPr>
            <a:r>
              <a:rPr lang="en-US" altLang="zh-CN" sz="3000" kern="0" dirty="0" smtClean="0"/>
              <a:t>	</a:t>
            </a:r>
            <a:endParaRPr lang="zh-CN" altLang="en-US" sz="3000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  <a:p>
            <a:pPr marL="0" indent="0">
              <a:buFontTx/>
              <a:buNone/>
            </a:pPr>
            <a:endParaRPr lang="zh-CN" altLang="en-US" kern="0" dirty="0" smtClean="0"/>
          </a:p>
          <a:p>
            <a:pPr marL="0" indent="0">
              <a:buFontTx/>
              <a:buNone/>
            </a:pPr>
            <a:endParaRPr lang="zh-CN" altLang="en-US" kern="0" dirty="0" smtClean="0"/>
          </a:p>
          <a:p>
            <a:pPr marL="0" indent="0">
              <a:buFontTx/>
              <a:buNone/>
            </a:pPr>
            <a:endParaRPr lang="zh-CN" altLang="en-US" kern="0" dirty="0" smtClean="0"/>
          </a:p>
          <a:p>
            <a:pPr marL="0" indent="0">
              <a:buFontTx/>
              <a:buNone/>
            </a:pPr>
            <a:endParaRPr lang="zh-CN" altLang="en-US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279254"/>
              </p:ext>
            </p:extLst>
          </p:nvPr>
        </p:nvGraphicFramePr>
        <p:xfrm>
          <a:off x="3131840" y="2980028"/>
          <a:ext cx="26241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6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2980028"/>
                        <a:ext cx="2624138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20974"/>
              </p:ext>
            </p:extLst>
          </p:nvPr>
        </p:nvGraphicFramePr>
        <p:xfrm>
          <a:off x="935596" y="4958462"/>
          <a:ext cx="7164796" cy="1111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7" name="Equation" r:id="rId5" imgW="2946240" imgH="457200" progId="Equation.DSMT4">
                  <p:embed/>
                </p:oleObj>
              </mc:Choice>
              <mc:Fallback>
                <p:oleObj name="Equation" r:id="rId5" imgW="2946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5596" y="4958462"/>
                        <a:ext cx="7164796" cy="1111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05221"/>
              </p:ext>
            </p:extLst>
          </p:nvPr>
        </p:nvGraphicFramePr>
        <p:xfrm>
          <a:off x="1712020" y="4119096"/>
          <a:ext cx="59150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8" name="Equation" r:id="rId7" imgW="2260440" imgH="291960" progId="Equation.DSMT4">
                  <p:embed/>
                </p:oleObj>
              </mc:Choice>
              <mc:Fallback>
                <p:oleObj name="Equation" r:id="rId7" imgW="2260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020" y="4119096"/>
                        <a:ext cx="59150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5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692696"/>
            <a:ext cx="1836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补充例题</a:t>
            </a:r>
            <a:endParaRPr lang="zh-CN" altLang="en-US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340768"/>
            <a:ext cx="5346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长为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的铜棒，以角速度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</a:rPr>
              <a:t>ω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旋转</a:t>
            </a:r>
            <a:r>
              <a:rPr lang="en-US" altLang="zh-CN" b="1" kern="100" dirty="0">
                <a:solidFill>
                  <a:srgbClr val="000000"/>
                </a:solidFill>
                <a:ea typeface="仿宋" panose="02010609060101010101" pitchFamily="49" charset="-122"/>
              </a:rPr>
              <a:t>ω//B</a:t>
            </a:r>
            <a:endParaRPr lang="zh-CN" altLang="en-US" dirty="0">
              <a:solidFill>
                <a:srgbClr val="000000"/>
              </a:solidFill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5596" y="192728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求：棒两端的电势差。</a:t>
            </a:r>
            <a:endParaRPr lang="zh-CN" altLang="en-US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596" y="2513802"/>
            <a:ext cx="455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解：在棒上取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dl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，其速度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 err="1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ωl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kern="100" dirty="0">
              <a:solidFill>
                <a:srgbClr val="00000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750" y="3100319"/>
            <a:ext cx="7509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单位电荷受洛伦兹力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，洛伦兹力所作的元功为：</a:t>
            </a:r>
            <a:endParaRPr lang="zh-CN" altLang="en-US" kern="100" dirty="0">
              <a:solidFill>
                <a:srgbClr val="00000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578391"/>
              </p:ext>
            </p:extLst>
          </p:nvPr>
        </p:nvGraphicFramePr>
        <p:xfrm>
          <a:off x="1907704" y="3686836"/>
          <a:ext cx="5112568" cy="58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6" name="Equation" r:id="rId3" imgW="2006600" imgH="228600" progId="Equation.DSMT4">
                  <p:embed/>
                </p:oleObj>
              </mc:Choice>
              <mc:Fallback>
                <p:oleObj name="Equation" r:id="rId3" imgW="2006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686836"/>
                        <a:ext cx="5112568" cy="585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115616" y="4319295"/>
            <a:ext cx="5064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沿棒对元功积分即的棒两端的电动势：</a:t>
            </a:r>
            <a:endParaRPr lang="zh-CN" altLang="en-US" kern="100" dirty="0">
              <a:solidFill>
                <a:srgbClr val="00000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05751"/>
              </p:ext>
            </p:extLst>
          </p:nvPr>
        </p:nvGraphicFramePr>
        <p:xfrm>
          <a:off x="1907704" y="4888881"/>
          <a:ext cx="4893393" cy="91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7" name="Equation" r:id="rId5" imgW="2082800" imgH="393700" progId="Equation.DSMT4">
                  <p:embed/>
                </p:oleObj>
              </mc:Choice>
              <mc:Fallback>
                <p:oleObj name="Equation" r:id="rId5" imgW="20828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888881"/>
                        <a:ext cx="4893393" cy="918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2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91580" y="1052736"/>
            <a:ext cx="72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按照法拉第电磁感应定律，</a:t>
            </a:r>
            <a:r>
              <a:rPr lang="en-US" altLang="zh-CN" kern="100" dirty="0" err="1">
                <a:solidFill>
                  <a:srgbClr val="000000"/>
                </a:solidFill>
                <a:ea typeface="仿宋" panose="02010609060101010101" pitchFamily="49" charset="-122"/>
              </a:rPr>
              <a:t>dt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时间内，棒扫过角度</a:t>
            </a:r>
            <a:r>
              <a:rPr lang="en-US" altLang="zh-CN" kern="100" dirty="0" err="1">
                <a:solidFill>
                  <a:srgbClr val="000000"/>
                </a:solidFill>
                <a:ea typeface="仿宋" panose="02010609060101010101" pitchFamily="49" charset="-122"/>
              </a:rPr>
              <a:t>d</a:t>
            </a:r>
            <a:r>
              <a:rPr lang="en-US" altLang="zh-CN" kern="100" dirty="0" err="1">
                <a:ea typeface="仿宋" panose="02010609060101010101" pitchFamily="49" charset="-122"/>
              </a:rPr>
              <a:t>θ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，扫过的面积为</a:t>
            </a:r>
            <a:r>
              <a:rPr lang="en-US" altLang="zh-CN" kern="100" dirty="0" err="1">
                <a:solidFill>
                  <a:srgbClr val="000000"/>
                </a:solidFill>
                <a:ea typeface="仿宋" panose="02010609060101010101" pitchFamily="49" charset="-122"/>
              </a:rPr>
              <a:t>dS</a:t>
            </a:r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4000" kern="100" dirty="0">
                <a:ea typeface="仿宋" panose="02010609060101010101" pitchFamily="49" charset="-122"/>
              </a:rPr>
              <a:t>½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</a:rPr>
              <a:t>L</a:t>
            </a:r>
            <a:r>
              <a:rPr lang="en-US" altLang="zh-CN" kern="100" baseline="30000" dirty="0">
                <a:solidFill>
                  <a:srgbClr val="000000"/>
                </a:solidFill>
                <a:ea typeface="仿宋" panose="02010609060101010101" pitchFamily="49" charset="-122"/>
              </a:rPr>
              <a:t>2</a:t>
            </a:r>
            <a:r>
              <a:rPr lang="en-US" altLang="zh-CN" kern="100" dirty="0">
                <a:solidFill>
                  <a:srgbClr val="000000"/>
                </a:solidFill>
                <a:ea typeface="仿宋" panose="02010609060101010101" pitchFamily="49" charset="-122"/>
              </a:rPr>
              <a:t>d</a:t>
            </a:r>
            <a:r>
              <a:rPr lang="en-US" altLang="zh-CN" kern="100" dirty="0">
                <a:ea typeface="仿宋" panose="02010609060101010101" pitchFamily="49" charset="-122"/>
              </a:rPr>
              <a:t>θ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，磁通量变化为：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23828" y="26009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327357"/>
              </p:ext>
            </p:extLst>
          </p:nvPr>
        </p:nvGraphicFramePr>
        <p:xfrm>
          <a:off x="3385420" y="2276872"/>
          <a:ext cx="2013120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1" name="Equation" r:id="rId3" imgW="952087" imgH="393529" progId="Equation.DSMT4">
                  <p:embed/>
                </p:oleObj>
              </mc:Choice>
              <mc:Fallback>
                <p:oleObj name="Equation" r:id="rId3" imgW="952087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420" y="2276872"/>
                        <a:ext cx="2013120" cy="828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91580" y="334508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棒两端的电动势为：</a:t>
            </a:r>
            <a:endParaRPr lang="zh-CN" altLang="en-US" kern="100" dirty="0">
              <a:solidFill>
                <a:srgbClr val="00000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71800" y="4469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796666"/>
              </p:ext>
            </p:extLst>
          </p:nvPr>
        </p:nvGraphicFramePr>
        <p:xfrm>
          <a:off x="2259739" y="4163859"/>
          <a:ext cx="4955235" cy="90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2" name="Equation" r:id="rId5" imgW="2145369" imgH="393529" progId="Equation.DSMT4">
                  <p:embed/>
                </p:oleObj>
              </mc:Choice>
              <mc:Fallback>
                <p:oleObj name="Equation" r:id="rId5" imgW="2145369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39" y="4163859"/>
                        <a:ext cx="4955235" cy="903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1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19572" y="764704"/>
            <a:ext cx="4006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书中例题</a:t>
            </a:r>
            <a:r>
              <a:rPr lang="en-US" altLang="zh-CN" sz="2800" b="1" kern="100" dirty="0">
                <a:ea typeface="仿宋" panose="02010609060101010101" pitchFamily="49" charset="-122"/>
              </a:rPr>
              <a:t>10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1" kern="100" dirty="0">
                <a:ea typeface="仿宋" panose="02010609060101010101" pitchFamily="49" charset="-122"/>
              </a:rPr>
              <a:t>6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ea typeface="仿宋" panose="02010609060101010101" pitchFamily="49" charset="-122"/>
              </a:rPr>
              <a:t>P452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6725" y="1412776"/>
            <a:ext cx="79181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磁感应强度为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</a:rPr>
              <a:t>的匀强磁场中，放置一圆形线圈，线圈电阻为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，半径为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，绕直径</a:t>
            </a:r>
            <a:r>
              <a:rPr lang="en-US" altLang="zh-CN" kern="100" dirty="0">
                <a:ea typeface="仿宋" panose="02010609060101010101" pitchFamily="49" charset="-122"/>
              </a:rPr>
              <a:t>OO’</a:t>
            </a:r>
            <a:r>
              <a:rPr lang="zh-CN" altLang="zh-CN" kern="100" dirty="0">
                <a:ea typeface="仿宋" panose="02010609060101010101" pitchFamily="49" charset="-122"/>
              </a:rPr>
              <a:t>以匀角速度ω旋转，当线圈平面转至与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</a:rPr>
              <a:t>平行</a:t>
            </a:r>
            <a:r>
              <a:rPr lang="zh-CN" altLang="zh-CN" kern="100" dirty="0" smtClean="0">
                <a:ea typeface="仿宋" panose="02010609060101010101" pitchFamily="49" charset="-122"/>
              </a:rPr>
              <a:t>时</a:t>
            </a:r>
            <a:r>
              <a:rPr lang="zh-CN" altLang="en-US" kern="100" dirty="0" smtClean="0">
                <a:ea typeface="仿宋" panose="02010609060101010101" pitchFamily="49" charset="-122"/>
              </a:rPr>
              <a:t>。</a:t>
            </a:r>
            <a:endParaRPr lang="zh-CN" altLang="zh-CN" kern="100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725" y="295931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ea typeface="仿宋" panose="02010609060101010101" pitchFamily="49" charset="-122"/>
              </a:rPr>
              <a:t>求：</a:t>
            </a:r>
            <a:r>
              <a:rPr lang="en-US" altLang="zh-CN" kern="100" dirty="0">
                <a:ea typeface="仿宋" panose="02010609060101010101" pitchFamily="49" charset="-122"/>
              </a:rPr>
              <a:t>OA</a:t>
            </a:r>
            <a:r>
              <a:rPr lang="zh-CN" altLang="zh-CN" kern="100" dirty="0">
                <a:ea typeface="仿宋" panose="02010609060101010101" pitchFamily="49" charset="-122"/>
              </a:rPr>
              <a:t>两点的动生电动势及回路中的感应电流。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491687"/>
            <a:ext cx="4500500" cy="30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33326"/>
              </p:ext>
            </p:extLst>
          </p:nvPr>
        </p:nvGraphicFramePr>
        <p:xfrm>
          <a:off x="2087724" y="656692"/>
          <a:ext cx="304879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49" name="Equation" r:id="rId3" imgW="1155700" imgH="330200" progId="Equation.DSMT4">
                  <p:embed/>
                </p:oleObj>
              </mc:Choice>
              <mc:Fallback>
                <p:oleObj name="Equation" r:id="rId3" imgW="1155700" imgH="33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656692"/>
                        <a:ext cx="3048792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14998"/>
              </p:ext>
            </p:extLst>
          </p:nvPr>
        </p:nvGraphicFramePr>
        <p:xfrm>
          <a:off x="2087724" y="1700808"/>
          <a:ext cx="4159891" cy="104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0" name="Equation" r:id="rId5" imgW="1548728" imgH="393529" progId="Equation.DSMT4">
                  <p:embed/>
                </p:oleObj>
              </mc:Choice>
              <mc:Fallback>
                <p:oleObj name="Equation" r:id="rId5" imgW="1548728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1700808"/>
                        <a:ext cx="4159891" cy="1044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101559" y="2930486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V</a:t>
            </a:r>
            <a:r>
              <a:rPr lang="zh-CN" altLang="zh-CN" kern="100" dirty="0">
                <a:cs typeface="Times New Roman" panose="02020603050405020304" pitchFamily="18" charset="0"/>
              </a:rPr>
              <a:t>＝ω</a:t>
            </a:r>
            <a:r>
              <a:rPr lang="en-US" altLang="zh-CN" kern="100" dirty="0"/>
              <a:t>r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/>
              <a:t>sin</a:t>
            </a:r>
            <a:r>
              <a:rPr lang="zh-CN" altLang="zh-CN" kern="100" dirty="0">
                <a:cs typeface="Times New Roman" panose="02020603050405020304" pitchFamily="18" charset="0"/>
              </a:rPr>
              <a:t>θ；</a:t>
            </a:r>
            <a:r>
              <a:rPr lang="en-US" altLang="zh-CN" kern="100" dirty="0"/>
              <a:t>  dl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rd</a:t>
            </a:r>
            <a:r>
              <a:rPr lang="zh-CN" altLang="zh-CN" kern="100" dirty="0">
                <a:cs typeface="Times New Roman" panose="02020603050405020304" pitchFamily="18" charset="0"/>
              </a:rPr>
              <a:t>θ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67744" y="39330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730260"/>
              </p:ext>
            </p:extLst>
          </p:nvPr>
        </p:nvGraphicFramePr>
        <p:xfrm>
          <a:off x="2116607" y="3577713"/>
          <a:ext cx="6154929" cy="112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1" name="Equation" r:id="rId7" imgW="2120900" imgH="393700" progId="Equation.DSMT4">
                  <p:embed/>
                </p:oleObj>
              </mc:Choice>
              <mc:Fallback>
                <p:oleObj name="Equation" r:id="rId7" imgW="21209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607" y="3577713"/>
                        <a:ext cx="6154929" cy="1127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915816" y="49345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334509"/>
              </p:ext>
            </p:extLst>
          </p:nvPr>
        </p:nvGraphicFramePr>
        <p:xfrm>
          <a:off x="2799159" y="4890486"/>
          <a:ext cx="4789823" cy="108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52" name="Equation" r:id="rId9" imgW="1828800" imgH="419100" progId="Equation.DSMT4">
                  <p:embed/>
                </p:oleObj>
              </mc:Choice>
              <mc:Fallback>
                <p:oleObj name="Equation" r:id="rId9" imgW="18288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159" y="4890486"/>
                        <a:ext cx="4789823" cy="1084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95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9612" y="90872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整个圆形线圈产生的感应电动势为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kern="1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π积分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03748" y="18088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86347"/>
              </p:ext>
            </p:extLst>
          </p:nvPr>
        </p:nvGraphicFramePr>
        <p:xfrm>
          <a:off x="1917453" y="1664804"/>
          <a:ext cx="464791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7" name="Equation" r:id="rId3" imgW="1917700" imgH="330200" progId="Equation.DSMT4">
                  <p:embed/>
                </p:oleObj>
              </mc:Choice>
              <mc:Fallback>
                <p:oleObj name="Equation" r:id="rId3" imgW="1917700" imgH="33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453" y="1664804"/>
                        <a:ext cx="4647913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82472" y="266449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线圈产生的感应电流：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0479" y="3431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94735"/>
              </p:ext>
            </p:extLst>
          </p:nvPr>
        </p:nvGraphicFramePr>
        <p:xfrm>
          <a:off x="3230479" y="3431913"/>
          <a:ext cx="1809573" cy="103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8" name="Equation" r:id="rId5" imgW="723586" imgH="418918" progId="Equation.DSMT4">
                  <p:embed/>
                </p:oleObj>
              </mc:Choice>
              <mc:Fallback>
                <p:oleObj name="Equation" r:id="rId5" imgW="723586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479" y="3431913"/>
                        <a:ext cx="1809573" cy="1036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58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97" y="898976"/>
            <a:ext cx="5678303" cy="69247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889229" y="1772816"/>
            <a:ext cx="4148633" cy="3420380"/>
            <a:chOff x="4635835" y="1844824"/>
            <a:chExt cx="4148633" cy="34203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5835" y="1844824"/>
              <a:ext cx="3822365" cy="3140307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848364" y="4437112"/>
              <a:ext cx="936104" cy="8280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2" y="2215013"/>
            <a:ext cx="3682031" cy="21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5576" y="800708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书中例题</a:t>
            </a:r>
            <a:r>
              <a:rPr lang="en-US" altLang="zh-CN" sz="2800" b="1" kern="100" dirty="0">
                <a:ea typeface="仿宋" panose="02010609060101010101" pitchFamily="49" charset="-122"/>
              </a:rPr>
              <a:t>10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1" kern="100" dirty="0">
                <a:ea typeface="仿宋" panose="02010609060101010101" pitchFamily="49" charset="-122"/>
              </a:rPr>
              <a:t>7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ea typeface="仿宋" panose="02010609060101010101" pitchFamily="49" charset="-122"/>
              </a:rPr>
              <a:t>P453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6534" y="1484784"/>
            <a:ext cx="7701666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一通有恒定电流</a:t>
            </a:r>
            <a:r>
              <a:rPr lang="en-US" altLang="zh-CN" kern="100" dirty="0">
                <a:ea typeface="仿宋" panose="02010609060101010101" pitchFamily="49" charset="-122"/>
              </a:rPr>
              <a:t>I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的长直导线，旁边有一个与它共面的三角形线圈</a:t>
            </a:r>
            <a:r>
              <a:rPr lang="en-US" altLang="zh-CN" kern="100" dirty="0">
                <a:ea typeface="仿宋" panose="02010609060101010101" pitchFamily="49" charset="-122"/>
              </a:rPr>
              <a:t>ACD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a typeface="仿宋" panose="02010609060101010101" pitchFamily="49" charset="-122"/>
              </a:rPr>
              <a:t>AC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kern="100" dirty="0"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a typeface="仿宋" panose="02010609060101010101" pitchFamily="49" charset="-122"/>
              </a:rPr>
              <a:t>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ea typeface="仿宋" panose="02010609060101010101" pitchFamily="49" charset="-122"/>
              </a:rPr>
              <a:t>AC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边的垂直距离为</a:t>
            </a:r>
            <a:r>
              <a:rPr lang="en-US" altLang="zh-CN" kern="100" dirty="0">
                <a:ea typeface="仿宋" panose="02010609060101010101" pitchFamily="49" charset="-122"/>
              </a:rPr>
              <a:t>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，时刻</a:t>
            </a:r>
            <a:r>
              <a:rPr lang="en-US" altLang="zh-CN" kern="100" dirty="0">
                <a:ea typeface="仿宋" panose="02010609060101010101" pitchFamily="49" charset="-122"/>
              </a:rPr>
              <a:t>t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，边</a:t>
            </a:r>
            <a:r>
              <a:rPr lang="en-US" altLang="zh-CN" kern="100" dirty="0">
                <a:ea typeface="仿宋" panose="02010609060101010101" pitchFamily="49" charset="-122"/>
              </a:rPr>
              <a:t>AC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与长直平行且相距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1804" y="3082222"/>
            <a:ext cx="28748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试求：当线圈由图位置，以速度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沿竖直方向向上运动时，三角形线圈每边上的动生电动势的大小和方向。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231533"/>
            <a:ext cx="5264458" cy="27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1279" y="487760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kern="100" dirty="0">
                <a:ea typeface="仿宋" panose="02010609060101010101" pitchFamily="49" charset="-122"/>
              </a:rPr>
              <a:t>AC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段的电动势为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7343" y="1135832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ea typeface="仿宋" panose="02010609060101010101" pitchFamily="49" charset="-122"/>
              </a:rPr>
              <a:t>CD</a:t>
            </a:r>
            <a:r>
              <a:rPr lang="zh-CN" altLang="zh-CN" kern="100" dirty="0">
                <a:ea typeface="仿宋" panose="02010609060101010101" pitchFamily="49" charset="-122"/>
              </a:rPr>
              <a:t>段电动势为：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13917"/>
              </p:ext>
            </p:extLst>
          </p:nvPr>
        </p:nvGraphicFramePr>
        <p:xfrm>
          <a:off x="1640447" y="1783904"/>
          <a:ext cx="7144048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6" name="Equation" r:id="rId3" imgW="3695700" imgH="431800" progId="Equation.DSMT4">
                  <p:embed/>
                </p:oleObj>
              </mc:Choice>
              <mc:Fallback>
                <p:oleObj name="Equation" r:id="rId3" imgW="36957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447" y="1783904"/>
                        <a:ext cx="7144048" cy="828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622793" y="2798403"/>
            <a:ext cx="7110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处的磁场强度</a:t>
            </a:r>
            <a:r>
              <a:rPr lang="en-US" altLang="zh-CN" kern="100" dirty="0">
                <a:ea typeface="仿宋" panose="02010609060101010101" pitchFamily="49" charset="-122"/>
              </a:rPr>
              <a:t>B=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12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kern="100" baseline="-25000" dirty="0"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仿宋" panose="02010609060101010101" pitchFamily="49" charset="-122"/>
              </a:rPr>
              <a:t>I /(2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kern="100" dirty="0">
                <a:ea typeface="仿宋" panose="02010609060101010101" pitchFamily="49" charset="-122"/>
              </a:rPr>
              <a:t>r) ; dl=</a:t>
            </a:r>
            <a:r>
              <a:rPr lang="en-US" altLang="zh-CN" kern="100" dirty="0" err="1">
                <a:ea typeface="仿宋" panose="02010609060101010101" pitchFamily="49" charset="-122"/>
              </a:rPr>
              <a:t>dr</a:t>
            </a:r>
            <a:r>
              <a:rPr lang="en-US" altLang="zh-CN" kern="100" dirty="0">
                <a:ea typeface="仿宋" panose="02010609060101010101" pitchFamily="49" charset="-122"/>
              </a:rPr>
              <a:t>/sin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1200" kern="100" dirty="0">
                <a:ea typeface="仿宋" panose="02010609060101010101" pitchFamily="49" charset="-122"/>
              </a:rPr>
              <a:t>2</a:t>
            </a:r>
            <a:r>
              <a:rPr lang="en-US" altLang="zh-CN" kern="100" dirty="0">
                <a:ea typeface="仿宋" panose="02010609060101010101" pitchFamily="49" charset="-122"/>
              </a:rPr>
              <a:t> ,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所以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19672" y="39552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54591"/>
              </p:ext>
            </p:extLst>
          </p:nvPr>
        </p:nvGraphicFramePr>
        <p:xfrm>
          <a:off x="1647343" y="3532551"/>
          <a:ext cx="6314529" cy="91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7" name="Equation" r:id="rId5" imgW="2959100" imgH="431800" progId="Equation.DSMT4">
                  <p:embed/>
                </p:oleObj>
              </mc:Choice>
              <mc:Fallback>
                <p:oleObj name="Equation" r:id="rId5" imgW="29591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343" y="3532551"/>
                        <a:ext cx="6314529" cy="913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622793" y="4711847"/>
            <a:ext cx="4631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同样的方法得到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段电动势为：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628005" y="5680405"/>
            <a:ext cx="106490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32331"/>
              </p:ext>
            </p:extLst>
          </p:nvPr>
        </p:nvGraphicFramePr>
        <p:xfrm>
          <a:off x="1628005" y="5303655"/>
          <a:ext cx="5684128" cy="84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8" name="Equation" r:id="rId7" imgW="2882900" imgH="431800" progId="Equation.DSMT4">
                  <p:embed/>
                </p:oleObj>
              </mc:Choice>
              <mc:Fallback>
                <p:oleObj name="Equation" r:id="rId7" imgW="2882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005" y="5303655"/>
                        <a:ext cx="5684128" cy="844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05604" y="6278736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整个回路中的电动势为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0.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4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24644"/>
                <a:ext cx="8208912" cy="644471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4600" b="1" dirty="0" smtClean="0">
                    <a:solidFill>
                      <a:srgbClr val="C00000"/>
                    </a:solidFill>
                  </a:rPr>
                  <a:t>问题：洛伦兹力是否做功：</a:t>
                </a:r>
                <a:endParaRPr lang="en-US" altLang="zh-CN" sz="4600" b="1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4300" dirty="0" smtClean="0"/>
                  <a:t>对于电源，非静电力作功，将其他形式的能量转换为静电能。对于动生电动势的电源来说，非静电力是洛伦兹力。而我们上一章介绍过，洛伦兹力永远不做功，这是不是说明前后矛盾呢？当然不是：</a:t>
                </a:r>
                <a:endParaRPr lang="en-US" altLang="zh-CN" sz="4300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4300" dirty="0" smtClean="0"/>
                  <a:t>当导体以速度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4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300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4300" dirty="0" smtClean="0"/>
                  <a:t>运动时，自由电子速度</a:t>
                </a:r>
                <a:endParaRPr lang="en-US" altLang="zh-CN" sz="4300" dirty="0" smtClean="0"/>
              </a:p>
              <a:p>
                <a:pPr marL="0" indent="36195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en-US" sz="4300" dirty="0" smtClean="0"/>
                  <a:t>包含两个分量：</a:t>
                </a:r>
                <a:r>
                  <a:rPr lang="zh-CN" altLang="en-US" sz="43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4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300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4300" dirty="0" smtClean="0"/>
                  <a:t>（随同导体）、定向</a:t>
                </a:r>
                <a:endParaRPr lang="en-US" altLang="zh-CN" sz="4300" dirty="0" smtClean="0"/>
              </a:p>
              <a:p>
                <a:pPr marL="0" indent="36195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en-US" sz="4300" dirty="0" smtClean="0"/>
                  <a:t>移动速度：</a:t>
                </a:r>
                <a:r>
                  <a:rPr lang="zh-CN" altLang="en-US" sz="43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4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300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sz="4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sz="4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sz="4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4300" dirty="0"/>
                  <a:t>	</a:t>
                </a:r>
                <a:endParaRPr lang="zh-CN" altLang="en-US" sz="4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24644"/>
                <a:ext cx="8208912" cy="6444716"/>
              </a:xfrm>
              <a:blipFill rotWithShape="0">
                <a:blip r:embed="rId3"/>
                <a:stretch>
                  <a:fillRect l="-1633" t="-1608" r="-1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272300" y="2744924"/>
            <a:ext cx="1175352" cy="2088232"/>
            <a:chOff x="7272300" y="2744924"/>
            <a:chExt cx="1175352" cy="2088232"/>
          </a:xfrm>
        </p:grpSpPr>
        <p:sp>
          <p:nvSpPr>
            <p:cNvPr id="5" name="矩形 4"/>
            <p:cNvSpPr/>
            <p:nvPr/>
          </p:nvSpPr>
          <p:spPr>
            <a:xfrm>
              <a:off x="7272300" y="2744924"/>
              <a:ext cx="144016" cy="20882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7344308" y="3789040"/>
              <a:ext cx="0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7416316" y="3789040"/>
              <a:ext cx="6867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7651684" y="3248980"/>
              <a:ext cx="307377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736028"/>
                </p:ext>
              </p:extLst>
            </p:nvPr>
          </p:nvGraphicFramePr>
          <p:xfrm>
            <a:off x="7707489" y="3271573"/>
            <a:ext cx="251572" cy="279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38" name="公式" r:id="rId4" imgW="114120" imgH="126720" progId="Equation.3">
                    <p:embed/>
                  </p:oleObj>
                </mc:Choice>
                <mc:Fallback>
                  <p:oleObj name="公式" r:id="rId4" imgW="114120" imgH="1267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707489" y="3271573"/>
                          <a:ext cx="251572" cy="279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6260404"/>
                </p:ext>
              </p:extLst>
            </p:nvPr>
          </p:nvGraphicFramePr>
          <p:xfrm>
            <a:off x="7688265" y="2814410"/>
            <a:ext cx="249019" cy="311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39" name="公式" r:id="rId6" imgW="152280" imgH="190440" progId="Equation.3">
                    <p:embed/>
                  </p:oleObj>
                </mc:Choice>
                <mc:Fallback>
                  <p:oleObj name="公式" r:id="rId6" imgW="152280" imgH="1904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88265" y="2814410"/>
                          <a:ext cx="249019" cy="311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3738418"/>
                </p:ext>
              </p:extLst>
            </p:nvPr>
          </p:nvGraphicFramePr>
          <p:xfrm>
            <a:off x="8113472" y="3829434"/>
            <a:ext cx="334180" cy="427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40" name="公式" r:id="rId8" imgW="139680" imgH="177480" progId="Equation.3">
                    <p:embed/>
                  </p:oleObj>
                </mc:Choice>
                <mc:Fallback>
                  <p:oleObj name="公式" r:id="rId8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3472" y="3829434"/>
                          <a:ext cx="334180" cy="427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067190"/>
                </p:ext>
              </p:extLst>
            </p:nvPr>
          </p:nvGraphicFramePr>
          <p:xfrm>
            <a:off x="7468947" y="4196147"/>
            <a:ext cx="276225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41" name="公式" r:id="rId10" imgW="126720" imgH="164880" progId="Equation.3">
                    <p:embed/>
                  </p:oleObj>
                </mc:Choice>
                <mc:Fallback>
                  <p:oleObj name="公式" r:id="rId10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8947" y="4196147"/>
                          <a:ext cx="276225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786619"/>
              </p:ext>
            </p:extLst>
          </p:nvPr>
        </p:nvGraphicFramePr>
        <p:xfrm>
          <a:off x="579438" y="4775200"/>
          <a:ext cx="66341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2" name="Equation" r:id="rId12" imgW="2527200" imgH="241200" progId="Equation.DSMT4">
                  <p:embed/>
                </p:oleObj>
              </mc:Choice>
              <mc:Fallback>
                <p:oleObj name="Equation" r:id="rId12" imgW="2527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9438" y="4775200"/>
                        <a:ext cx="6634162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187624" y="5423879"/>
          <a:ext cx="4800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3" name="Equation" r:id="rId14" imgW="1828800" imgH="241200" progId="Equation.DSMT4">
                  <p:embed/>
                </p:oleObj>
              </mc:Choice>
              <mc:Fallback>
                <p:oleObj name="Equation" r:id="rId14" imgW="1828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23879"/>
                        <a:ext cx="4800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43508" y="6021288"/>
          <a:ext cx="7867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4" name="Equation" r:id="rId16" imgW="2997000" imgH="203040" progId="Equation.DSMT4">
                  <p:embed/>
                </p:oleObj>
              </mc:Choice>
              <mc:Fallback>
                <p:oleObj name="Equation" r:id="rId16" imgW="299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6021288"/>
                        <a:ext cx="78676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78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在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𝑑𝑡</m:t>
                    </m:r>
                  </m:oMath>
                </a14:m>
                <a:r>
                  <a:rPr lang="zh-CN" altLang="en-US" dirty="0" smtClean="0"/>
                  <a:t>时间内所做的功</a:t>
                </a:r>
                <a:r>
                  <a:rPr lang="zh-CN" altLang="en-US" dirty="0">
                    <a:sym typeface="Wingdings" pitchFamily="2" charset="2"/>
                  </a:rPr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3000" dirty="0"/>
              </a:p>
              <a:p>
                <a:pPr marL="0" indent="0">
                  <a:buNone/>
                </a:pPr>
                <a:endParaRPr lang="en-US" altLang="zh-CN" sz="3000" dirty="0"/>
              </a:p>
              <a:p>
                <a:r>
                  <a:rPr lang="zh-CN" altLang="en-US" dirty="0" smtClean="0">
                    <a:latin typeface="+mn-ea"/>
                  </a:rPr>
                  <a:t>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在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𝑑𝑡</m:t>
                    </m:r>
                  </m:oMath>
                </a14:m>
                <a:r>
                  <a:rPr lang="zh-CN" altLang="en-US" dirty="0">
                    <a:sym typeface="Wingdings" pitchFamily="2" charset="2"/>
                  </a:rPr>
                  <a:t>时间内</a:t>
                </a:r>
                <a:r>
                  <a:rPr lang="zh-CN" altLang="en-US" dirty="0"/>
                  <a:t>所做的</a:t>
                </a:r>
                <a:r>
                  <a:rPr lang="zh-CN" altLang="en-US" dirty="0" smtClean="0"/>
                  <a:t>功</a:t>
                </a:r>
                <a:r>
                  <a:rPr lang="zh-CN" altLang="en-US" dirty="0">
                    <a:sym typeface="Wingdings" pitchFamily="2" charset="2"/>
                  </a:rPr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sz="3000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  <a:blipFill rotWithShape="0">
                <a:blip r:embed="rId3"/>
                <a:stretch>
                  <a:fillRect l="-1411" t="-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007604" y="1412776"/>
          <a:ext cx="680475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9" name="公式" r:id="rId4" imgW="2400120" imgH="228600" progId="Equation.3">
                  <p:embed/>
                </p:oleObj>
              </mc:Choice>
              <mc:Fallback>
                <p:oleObj name="公式" r:id="rId4" imgW="2400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7604" y="1412776"/>
                        <a:ext cx="680475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475656" y="1964230"/>
          <a:ext cx="2952328" cy="67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0" name="公式" r:id="rId6" imgW="1002960" imgH="228600" progId="Equation.3">
                  <p:embed/>
                </p:oleObj>
              </mc:Choice>
              <mc:Fallback>
                <p:oleObj name="公式" r:id="rId6" imgW="1002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656" y="1964230"/>
                        <a:ext cx="2952328" cy="672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900385" y="3140968"/>
          <a:ext cx="69119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1" name="公式" r:id="rId8" imgW="2438280" imgH="228600" progId="Equation.3">
                  <p:embed/>
                </p:oleObj>
              </mc:Choice>
              <mc:Fallback>
                <p:oleObj name="公式" r:id="rId8" imgW="243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385" y="3140968"/>
                        <a:ext cx="69119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474725" y="3717032"/>
          <a:ext cx="29892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2" name="公式" r:id="rId10" imgW="1015920" imgH="228600" progId="Equation.3">
                  <p:embed/>
                </p:oleObj>
              </mc:Choice>
              <mc:Fallback>
                <p:oleObj name="公式" r:id="rId10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25" y="3717032"/>
                        <a:ext cx="29892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97420" y="4392463"/>
          <a:ext cx="76469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3" name="Equation" r:id="rId12" imgW="2819160" imgH="228600" progId="Equation.DSMT4">
                  <p:embed/>
                </p:oleObj>
              </mc:Choice>
              <mc:Fallback>
                <p:oleObj name="Equation" r:id="rId12" imgW="281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7420" y="4392463"/>
                        <a:ext cx="7646988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75556" y="5049180"/>
          <a:ext cx="44100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4" name="Equation" r:id="rId14" imgW="1625400" imgH="228600" progId="Equation.DSMT4">
                  <p:embed/>
                </p:oleObj>
              </mc:Choice>
              <mc:Fallback>
                <p:oleObj name="Equation" r:id="rId14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5049180"/>
                        <a:ext cx="44100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41684" y="5758458"/>
          <a:ext cx="64785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5" name="Equation" r:id="rId16" imgW="2387520" imgH="203040" progId="Equation.DSMT4">
                  <p:embed/>
                </p:oleObj>
              </mc:Choice>
              <mc:Fallback>
                <p:oleObj name="Equation" r:id="rId16" imgW="2387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84" y="5758458"/>
                        <a:ext cx="64785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22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en-US" dirty="0" smtClean="0"/>
                  <a:t>它的一个分量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对自由电子做正</a:t>
                </a:r>
                <a:endParaRPr lang="en-US" altLang="zh-CN" dirty="0" smtClean="0"/>
              </a:p>
              <a:p>
                <a:pPr marL="0" indent="361950">
                  <a:spcBef>
                    <a:spcPts val="0"/>
                  </a:spcBef>
                  <a:buNone/>
                </a:pPr>
                <a:r>
                  <a:rPr lang="zh-CN" altLang="en-US" dirty="0" smtClean="0"/>
                  <a:t>功，产生动生电动势。另一分量</a:t>
                </a:r>
                <a:endParaRPr lang="en-US" altLang="zh-CN" dirty="0" smtClean="0"/>
              </a:p>
              <a:p>
                <a:pPr marL="0" indent="36195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与导体运动的方向相反，构成</a:t>
                </a:r>
                <a:endParaRPr lang="en-US" altLang="zh-CN" dirty="0" smtClean="0"/>
              </a:p>
              <a:p>
                <a:pPr marL="0" indent="361950">
                  <a:spcBef>
                    <a:spcPts val="0"/>
                  </a:spcBef>
                  <a:buNone/>
                </a:pPr>
                <a:r>
                  <a:rPr lang="zh-CN" altLang="en-US" dirty="0" smtClean="0"/>
                  <a:t>导体运动的阻力，做负功。</a:t>
                </a:r>
                <a:endParaRPr lang="en-US" altLang="zh-CN" dirty="0" smtClean="0"/>
              </a:p>
              <a:p>
                <a:pPr marL="0" indent="361950">
                  <a:spcBef>
                    <a:spcPts val="0"/>
                  </a:spcBef>
                  <a:buNone/>
                </a:pPr>
                <a:endParaRPr lang="en-US" altLang="zh-CN" dirty="0" smtClean="0"/>
              </a:p>
              <a:p>
                <a:pPr>
                  <a:spcBef>
                    <a:spcPts val="0"/>
                  </a:spcBef>
                </a:pPr>
                <a:r>
                  <a:rPr lang="zh-CN" altLang="en-US" dirty="0" smtClean="0"/>
                  <a:t>也就是说，对于这样的电源，磁场本身不提供能量，只是起能量传递的作用。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  <a:blipFill rotWithShape="0">
                <a:blip r:embed="rId3"/>
                <a:stretch>
                  <a:fillRect l="-1633" t="-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269158" y="812449"/>
            <a:ext cx="144016" cy="20882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308304" y="1856565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13174" y="1856565"/>
            <a:ext cx="686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648542" y="1316505"/>
            <a:ext cx="307377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7704347" y="1339098"/>
          <a:ext cx="251572" cy="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86" name="公式" r:id="rId4" imgW="114120" imgH="126720" progId="Equation.3">
                  <p:embed/>
                </p:oleObj>
              </mc:Choice>
              <mc:Fallback>
                <p:oleObj name="公式" r:id="rId4" imgW="1141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04347" y="1339098"/>
                        <a:ext cx="251572" cy="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7685123" y="881935"/>
          <a:ext cx="249019" cy="31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87" name="公式" r:id="rId6" imgW="152280" imgH="190440" progId="Equation.3">
                  <p:embed/>
                </p:oleObj>
              </mc:Choice>
              <mc:Fallback>
                <p:oleObj name="公式" r:id="rId6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85123" y="881935"/>
                        <a:ext cx="249019" cy="311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8110330" y="1896959"/>
          <a:ext cx="334180" cy="42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88" name="公式" r:id="rId8" imgW="139680" imgH="177480" progId="Equation.3">
                  <p:embed/>
                </p:oleObj>
              </mc:Choice>
              <mc:Fallback>
                <p:oleObj name="公式" r:id="rId8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330" y="1896959"/>
                        <a:ext cx="334180" cy="427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6956398" y="2198603"/>
          <a:ext cx="276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89" name="公式" r:id="rId10" imgW="126720" imgH="164880" progId="Equation.3">
                  <p:embed/>
                </p:oleObj>
              </mc:Choice>
              <mc:Fallback>
                <p:oleObj name="公式" r:id="rId10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398" y="2198603"/>
                        <a:ext cx="276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>
            <a:stCxn id="9" idx="1"/>
          </p:cNvCxnSpPr>
          <p:nvPr/>
        </p:nvCxnSpPr>
        <p:spPr>
          <a:xfrm flipH="1">
            <a:off x="6516216" y="1856565"/>
            <a:ext cx="7529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6481763" y="1301750"/>
          <a:ext cx="3968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90" name="Equation" r:id="rId12" imgW="177480" imgH="241200" progId="Equation.DSMT4">
                  <p:embed/>
                </p:oleObj>
              </mc:Choice>
              <mc:Fallback>
                <p:oleObj name="Equation" r:id="rId12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1301750"/>
                        <a:ext cx="3968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7464425" y="2155825"/>
          <a:ext cx="3683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91" name="Equation" r:id="rId14" imgW="164880" imgH="241200" progId="Equation.DSMT4">
                  <p:embed/>
                </p:oleObj>
              </mc:Choice>
              <mc:Fallback>
                <p:oleObj name="Equation" r:id="rId14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2155825"/>
                        <a:ext cx="3683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683568" y="4606392"/>
          <a:ext cx="61706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92" name="Equation" r:id="rId16" imgW="2260440" imgH="241200" progId="Equation.DSMT4">
                  <p:embed/>
                </p:oleObj>
              </mc:Choice>
              <mc:Fallback>
                <p:oleObj name="Equation" r:id="rId16" imgW="226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3568" y="4606392"/>
                        <a:ext cx="6170612" cy="65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7380312" y="1880828"/>
            <a:ext cx="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60091" y="755685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例题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004048" y="3590343"/>
            <a:ext cx="3675483" cy="2279867"/>
            <a:chOff x="3920853" y="1473169"/>
            <a:chExt cx="3675483" cy="2279867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4680012" y="2096852"/>
              <a:ext cx="29163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4680012" y="2096852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680012" y="3140968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矩形 12"/>
            <p:cNvSpPr/>
            <p:nvPr/>
          </p:nvSpPr>
          <p:spPr bwMode="auto">
            <a:xfrm>
              <a:off x="4600135" y="2542968"/>
              <a:ext cx="153731" cy="6120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4677000" y="3573016"/>
              <a:ext cx="29163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文本框 14"/>
            <p:cNvSpPr txBox="1"/>
            <p:nvPr/>
          </p:nvSpPr>
          <p:spPr>
            <a:xfrm>
              <a:off x="3920853" y="2542968"/>
              <a:ext cx="679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i="1" dirty="0" smtClean="0"/>
                <a:t>R</a:t>
              </a:r>
              <a:endParaRPr lang="zh-CN" altLang="en-US" i="1" dirty="0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553200" y="1988840"/>
              <a:ext cx="143036" cy="17641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418137" y="2417488"/>
                  <a:ext cx="4812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137" y="2417488"/>
                  <a:ext cx="48122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/>
            <p:cNvSpPr/>
            <p:nvPr/>
          </p:nvSpPr>
          <p:spPr bwMode="auto">
            <a:xfrm>
              <a:off x="5432204" y="2500764"/>
              <a:ext cx="341995" cy="3201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152349" y="2879153"/>
              <a:ext cx="679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i="1" dirty="0" smtClean="0"/>
                <a:t>B</a:t>
              </a:r>
              <a:endParaRPr lang="zh-CN" altLang="en-US" i="1" dirty="0"/>
            </a:p>
          </p:txBody>
        </p:sp>
        <p:cxnSp>
          <p:nvCxnSpPr>
            <p:cNvPr id="22" name="直接箭头连接符 21"/>
            <p:cNvCxnSpPr>
              <a:stCxn id="16" idx="3"/>
            </p:cNvCxnSpPr>
            <p:nvPr/>
          </p:nvCxnSpPr>
          <p:spPr bwMode="auto">
            <a:xfrm>
              <a:off x="6696236" y="2870938"/>
              <a:ext cx="65384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6633199" y="2849002"/>
              <a:ext cx="679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i="1" dirty="0" smtClean="0"/>
                <a:t>v</a:t>
              </a:r>
              <a:r>
                <a:rPr lang="en-US" altLang="zh-CN" baseline="-25000" dirty="0" smtClean="0"/>
                <a:t>0</a:t>
              </a:r>
              <a:endParaRPr lang="zh-CN" altLang="en-US" baseline="-25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553708" y="1473169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r>
                <a:rPr lang="en-US" altLang="zh-CN" dirty="0" smtClean="0"/>
                <a:t>, </a:t>
              </a:r>
              <a:r>
                <a:rPr lang="en-US" altLang="zh-CN" i="1" dirty="0" smtClean="0"/>
                <a:t>L</a:t>
              </a:r>
              <a:endParaRPr lang="zh-CN" altLang="en-US" i="1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756534" y="1273161"/>
            <a:ext cx="77016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质量为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，长度为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的导线，置于电阻为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的回路中，空间中加有如图所示方向的均与磁场，磁感应强度大小为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。如导线以速度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zh-CN" altLang="en-US" dirty="0" smtClean="0">
                <a:ea typeface="仿宋" panose="02010609060101010101" pitchFamily="49" charset="-122"/>
              </a:rPr>
              <a:t>开始沿</a:t>
            </a:r>
            <a:r>
              <a:rPr lang="en-US" altLang="zh-CN" dirty="0" smtClean="0">
                <a:ea typeface="仿宋" panose="02010609060101010101" pitchFamily="49" charset="-122"/>
              </a:rPr>
              <a:t>x</a:t>
            </a:r>
            <a:r>
              <a:rPr lang="zh-CN" altLang="en-US" dirty="0" smtClean="0">
                <a:ea typeface="仿宋" panose="02010609060101010101" pitchFamily="49" charset="-122"/>
              </a:rPr>
              <a:t>轴正方向运动。</a:t>
            </a:r>
            <a:endParaRPr lang="en-US" altLang="zh-CN" dirty="0" smtClean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v(t)</a:t>
            </a:r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，并解释动能的损失。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6040" y="334280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381604" y="3342803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任意时刻速</a:t>
            </a:r>
            <a:r>
              <a:rPr lang="en-US" altLang="zh-CN" i="1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(t),</a:t>
            </a:r>
            <a:endParaRPr lang="zh-CN" altLang="en-US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733344"/>
              </p:ext>
            </p:extLst>
          </p:nvPr>
        </p:nvGraphicFramePr>
        <p:xfrm>
          <a:off x="962436" y="3935118"/>
          <a:ext cx="4208021" cy="101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4" name="Equation" r:id="rId4" imgW="1942920" imgH="469800" progId="Equation.DSMT4">
                  <p:embed/>
                </p:oleObj>
              </mc:Choice>
              <mc:Fallback>
                <p:oleObj name="Equation" r:id="rId4" imgW="19429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2436" y="3935118"/>
                        <a:ext cx="4208021" cy="1017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1381604" y="4952744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产生电流  </a:t>
            </a:r>
            <a:r>
              <a:rPr lang="en-US" altLang="zh-CN" i="1" kern="100" dirty="0" err="1" smtClean="0"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(t)</a:t>
            </a:r>
            <a:endParaRPr lang="zh-CN" altLang="en-US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101732"/>
              </p:ext>
            </p:extLst>
          </p:nvPr>
        </p:nvGraphicFramePr>
        <p:xfrm>
          <a:off x="1156149" y="5637076"/>
          <a:ext cx="2739537" cy="98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5" name="Equation" r:id="rId6" imgW="1168200" imgH="419040" progId="Equation.DSMT4">
                  <p:embed/>
                </p:oleObj>
              </mc:Choice>
              <mc:Fallback>
                <p:oleObj name="Equation" r:id="rId6" imgW="1168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6149" y="5637076"/>
                        <a:ext cx="2739537" cy="982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42123" y="781500"/>
            <a:ext cx="3672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有电流后，产生安培力：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336863"/>
              </p:ext>
            </p:extLst>
          </p:nvPr>
        </p:nvGraphicFramePr>
        <p:xfrm>
          <a:off x="1954142" y="1241550"/>
          <a:ext cx="5551558" cy="173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08" name="Equation" r:id="rId3" imgW="2361960" imgH="736560" progId="Equation.DSMT4">
                  <p:embed/>
                </p:oleObj>
              </mc:Choice>
              <mc:Fallback>
                <p:oleObj name="Equation" r:id="rId3" imgW="2361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4142" y="1241550"/>
                        <a:ext cx="5551558" cy="173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93529" y="320189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运动方程：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165110"/>
              </p:ext>
            </p:extLst>
          </p:nvPr>
        </p:nvGraphicFramePr>
        <p:xfrm>
          <a:off x="2807804" y="3051368"/>
          <a:ext cx="4697896" cy="357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09" name="Equation" r:id="rId5" imgW="2133360" imgH="1625400" progId="Equation.DSMT4">
                  <p:embed/>
                </p:oleObj>
              </mc:Choice>
              <mc:Fallback>
                <p:oleObj name="Equation" r:id="rId5" imgW="213336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7804" y="3051368"/>
                        <a:ext cx="4697896" cy="3579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394389"/>
              </p:ext>
            </p:extLst>
          </p:nvPr>
        </p:nvGraphicFramePr>
        <p:xfrm>
          <a:off x="1492052" y="1052736"/>
          <a:ext cx="6013648" cy="18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9" name="Equation" r:id="rId3" imgW="2323800" imgH="711000" progId="Equation.DSMT4">
                  <p:embed/>
                </p:oleObj>
              </mc:Choice>
              <mc:Fallback>
                <p:oleObj name="Equation" r:id="rId3" imgW="2323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052" y="1052736"/>
                        <a:ext cx="6013648" cy="18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36658" y="324898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动能损耗转化为电能（电路中的焦耳热）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92052" y="410832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发电机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55576" y="656692"/>
            <a:ext cx="864096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、感生电动势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412776"/>
            <a:ext cx="77768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洛伦兹力能很好地解释动生电动势产生的机制，却不能解释为什么在导体回路不动，只是磁场的变化，会在导体中产生感应电动势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麦克斯韦在分析和研究了这类电磁感应现象后提出：无论有无导体或导体回路，变化的磁场都将在其周围空间产生一种电场，这种电场的电力线是闭合的，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称为涡旋电场或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有旋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电场   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582758"/>
              </p:ext>
            </p:extLst>
          </p:nvPr>
        </p:nvGraphicFramePr>
        <p:xfrm>
          <a:off x="4247964" y="4202099"/>
          <a:ext cx="504056" cy="56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8" name="Equation" r:id="rId3" imgW="228600" imgH="253800" progId="Equation.DSMT4">
                  <p:embed/>
                </p:oleObj>
              </mc:Choice>
              <mc:Fallback>
                <p:oleObj name="Equation" r:id="rId3" imgW="228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7964" y="4202099"/>
                        <a:ext cx="504056" cy="56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70579"/>
              </p:ext>
            </p:extLst>
          </p:nvPr>
        </p:nvGraphicFramePr>
        <p:xfrm>
          <a:off x="2703065" y="4844775"/>
          <a:ext cx="359385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9" name="Equation" r:id="rId5" imgW="1549080" imgH="279360" progId="Equation.DSMT4">
                  <p:embed/>
                </p:oleObj>
              </mc:Choice>
              <mc:Fallback>
                <p:oleObj name="Equation" r:id="rId5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3065" y="4844775"/>
                        <a:ext cx="359385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06881" y="5607306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磁场随时间变化产生的电动势叫做感生电动势或涡旋电动势。</a:t>
            </a:r>
            <a:endParaRPr lang="en-US" altLang="zh-CN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15399"/>
              </p:ext>
            </p:extLst>
          </p:nvPr>
        </p:nvGraphicFramePr>
        <p:xfrm>
          <a:off x="2159732" y="1160748"/>
          <a:ext cx="4216788" cy="219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8" name="Equation" r:id="rId3" imgW="1828800" imgH="952200" progId="Equation.DSMT4">
                  <p:embed/>
                </p:oleObj>
              </mc:Choice>
              <mc:Fallback>
                <p:oleObj name="Equation" r:id="rId3" imgW="182880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732" y="1160748"/>
                        <a:ext cx="4216788" cy="219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5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5576" y="872716"/>
            <a:ext cx="442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4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ea typeface="仿宋" panose="02010609060101010101" pitchFamily="49" charset="-122"/>
              </a:rPr>
              <a:t>Arago</a:t>
            </a:r>
            <a:r>
              <a:rPr lang="zh-CN" altLang="en-US" sz="3200" dirty="0" smtClean="0">
                <a:ea typeface="仿宋" panose="02010609060101010101" pitchFamily="49" charset="-122"/>
              </a:rPr>
              <a:t>实验（</a:t>
            </a:r>
            <a:r>
              <a:rPr lang="en-US" altLang="zh-CN" sz="3200" dirty="0" smtClean="0">
                <a:ea typeface="仿宋" panose="02010609060101010101" pitchFamily="49" charset="-122"/>
              </a:rPr>
              <a:t>1822</a:t>
            </a:r>
            <a:r>
              <a:rPr lang="zh-CN" altLang="en-US" sz="3200" dirty="0" smtClean="0">
                <a:ea typeface="仿宋" panose="02010609060101010101" pitchFamily="49" charset="-122"/>
              </a:rPr>
              <a:t>年）</a:t>
            </a:r>
            <a:endParaRPr lang="zh-CN" altLang="en-US" sz="3200" dirty="0"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6" y="1628799"/>
            <a:ext cx="7866976" cy="21747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974836"/>
            <a:ext cx="1804780" cy="242996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auto">
          <a:xfrm>
            <a:off x="4932040" y="5337212"/>
            <a:ext cx="2052228" cy="50405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09151" y="4687410"/>
            <a:ext cx="1134046" cy="338554"/>
            <a:chOff x="5473080" y="4430755"/>
            <a:chExt cx="1134046" cy="338554"/>
          </a:xfrm>
        </p:grpSpPr>
        <p:sp>
          <p:nvSpPr>
            <p:cNvPr id="15" name="矩形 14"/>
            <p:cNvSpPr/>
            <p:nvPr/>
          </p:nvSpPr>
          <p:spPr bwMode="auto">
            <a:xfrm>
              <a:off x="5473080" y="4457957"/>
              <a:ext cx="540060" cy="25086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</a:rPr>
                <a:t>S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013140" y="4457957"/>
              <a:ext cx="540060" cy="25202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74984" y="443075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600" b="1" dirty="0" smtClean="0">
                  <a:solidFill>
                    <a:schemeClr val="bg1"/>
                  </a:solidFill>
                </a:rPr>
                <a:t>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1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02724"/>
              </p:ext>
            </p:extLst>
          </p:nvPr>
        </p:nvGraphicFramePr>
        <p:xfrm>
          <a:off x="2984247" y="1520299"/>
          <a:ext cx="295000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0" name="Equation" r:id="rId3" imgW="1612800" imgH="393480" progId="Equation.DSMT4">
                  <p:embed/>
                </p:oleObj>
              </mc:Choice>
              <mc:Fallback>
                <p:oleObj name="Equation" r:id="rId3" imgW="1612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247" y="1520299"/>
                        <a:ext cx="2950005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071323"/>
              </p:ext>
            </p:extLst>
          </p:nvPr>
        </p:nvGraphicFramePr>
        <p:xfrm>
          <a:off x="2663788" y="3413760"/>
          <a:ext cx="35909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1" name="Equation" r:id="rId5" imgW="1714320" imgH="469800" progId="Equation.DSMT4">
                  <p:embed/>
                </p:oleObj>
              </mc:Choice>
              <mc:Fallback>
                <p:oleObj name="Equation" r:id="rId5" imgW="1714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3788" y="3413760"/>
                        <a:ext cx="3590925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4716" y="770634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根据法拉第定律和电动势的定义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4716" y="2528380"/>
            <a:ext cx="7563484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积分式中</a:t>
            </a:r>
            <a:r>
              <a:rPr lang="en-US" altLang="zh-CN" kern="100" dirty="0">
                <a:ea typeface="仿宋" panose="02010609060101010101" pitchFamily="49" charset="-122"/>
              </a:rPr>
              <a:t>S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是以闭合回路</a:t>
            </a:r>
            <a:r>
              <a:rPr lang="en-US" altLang="zh-CN" kern="100" dirty="0"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为边界的曲面，当回路固定不变时：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4716" y="4483904"/>
            <a:ext cx="77034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即是时间的函数，也是空间变量的函数，所以这里要用偏导数。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2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15616" y="65669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有旋电场的方向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268760"/>
            <a:ext cx="3960440" cy="3875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5586" y="5140684"/>
            <a:ext cx="7668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在存在有旋电场的地方，如果有导体回路存在，则在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有旋电场作用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下，在回路中产生电流；如果没有导体回路存在，有旋电场依然存在。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5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643802"/>
            <a:ext cx="6331221" cy="2070336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430169"/>
              </p:ext>
            </p:extLst>
          </p:nvPr>
        </p:nvGraphicFramePr>
        <p:xfrm>
          <a:off x="863588" y="3061197"/>
          <a:ext cx="5587194" cy="294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1" name="Equation" r:id="rId4" imgW="3035160" imgH="1600200" progId="Equation.DSMT4">
                  <p:embed/>
                </p:oleObj>
              </mc:Choice>
              <mc:Fallback>
                <p:oleObj name="Equation" r:id="rId4" imgW="303516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3588" y="3061197"/>
                        <a:ext cx="5587194" cy="294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886128" y="3212976"/>
            <a:ext cx="172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有源，无旋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86129" y="406205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无源，有旋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86128" y="537279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有源，有旋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5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19572" y="800708"/>
            <a:ext cx="7558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磁感矢量随时间变化的空间，处处存在电动势，与导体存在与否无关。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到现在为止，我们对各种电源的电动势有了更为充分的理解：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632415"/>
              </p:ext>
            </p:extLst>
          </p:nvPr>
        </p:nvGraphicFramePr>
        <p:xfrm>
          <a:off x="827584" y="2888940"/>
          <a:ext cx="7207099" cy="241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2" name="Equation" r:id="rId3" imgW="2730240" imgH="914400" progId="Equation.DSMT4">
                  <p:embed/>
                </p:oleObj>
              </mc:Choice>
              <mc:Fallback>
                <p:oleObj name="Equation" r:id="rId3" imgW="27302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888940"/>
                        <a:ext cx="7207099" cy="2412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91952"/>
              </p:ext>
            </p:extLst>
          </p:nvPr>
        </p:nvGraphicFramePr>
        <p:xfrm>
          <a:off x="795182" y="5510667"/>
          <a:ext cx="7669336" cy="54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3" name="Equation" r:id="rId5" imgW="2844720" imgH="203040" progId="Equation.DSMT4">
                  <p:embed/>
                </p:oleObj>
              </mc:Choice>
              <mc:Fallback>
                <p:oleObj name="Equation" r:id="rId5" imgW="2844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5182" y="5510667"/>
                        <a:ext cx="7669336" cy="54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63588" y="764704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书中例题</a:t>
            </a:r>
            <a:r>
              <a:rPr lang="en-US" altLang="zh-CN" sz="2800" b="1" kern="100" dirty="0">
                <a:ea typeface="仿宋" panose="02010609060101010101" pitchFamily="49" charset="-122"/>
              </a:rPr>
              <a:t> 10.8(p.455)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3588" y="1442082"/>
            <a:ext cx="7587168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半径为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的长直螺线管中载有变化电流，管内产生均匀磁场，当磁感应强度的变化率以恒定速率增加时，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588" y="2564903"/>
            <a:ext cx="748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求：（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）管内外有旋电场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kern="100" baseline="-25000" dirty="0">
                <a:ea typeface="仿宋" panose="02010609060101010101" pitchFamily="49" charset="-122"/>
                <a:cs typeface="Times New Roman" panose="02020603050405020304" pitchFamily="18" charset="0"/>
              </a:rPr>
              <a:t>旋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，并计算同心圆形导体回路中的感生电动势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endParaRPr lang="zh-CN" altLang="zh-CN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897052"/>
            <a:ext cx="1872208" cy="1773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63588" y="3685622"/>
                <a:ext cx="4752528" cy="2586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  <a:sym typeface="Wingdings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Wingdings" pitchFamily="2" charset="2"/>
                      </a:rPr>
                      <m:t>𝑟</m:t>
                    </m:r>
                  </m:oMath>
                </a14:m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为闭合回路半径，由于</a:t>
                </a:r>
                <a:r>
                  <a:rPr lang="zh-CN" altLang="en-US" kern="100" dirty="0" smtClean="0">
                    <a:ea typeface="仿宋" panose="02010609060101010101" pitchFamily="49" charset="-122"/>
                    <a:cs typeface="Times New Roman" panose="02020603050405020304" pitchFamily="18" charset="0"/>
                  </a:rPr>
                  <a:t>螺线管</a:t>
                </a: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的对称性，可知涡旋</a:t>
                </a:r>
                <a:r>
                  <a:rPr lang="zh-CN" altLang="en-US" kern="100" dirty="0" smtClean="0">
                    <a:ea typeface="仿宋" panose="02010609060101010101" pitchFamily="49" charset="-122"/>
                    <a:cs typeface="Times New Roman" panose="02020603050405020304" pitchFamily="18" charset="0"/>
                  </a:rPr>
                  <a:t>电场</a:t>
                </a: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也是对称的，其电力线</a:t>
                </a:r>
                <a:r>
                  <a:rPr lang="zh-CN" altLang="en-US" kern="100" dirty="0" smtClean="0">
                    <a:ea typeface="仿宋" panose="02010609060101010101" pitchFamily="49" charset="-122"/>
                    <a:cs typeface="Times New Roman" panose="02020603050405020304" pitchFamily="18" charset="0"/>
                  </a:rPr>
                  <a:t>为同心</a:t>
                </a: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的圆周，在同一圆周上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zh-CN" altLang="en-US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旋</m:t>
                        </m:r>
                      </m:sub>
                    </m:sSub>
                  </m:oMath>
                </a14:m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kern="100" dirty="0" smtClean="0">
                    <a:ea typeface="仿宋" panose="02010609060101010101" pitchFamily="49" charset="-122"/>
                    <a:cs typeface="Times New Roman" panose="02020603050405020304" pitchFamily="18" charset="0"/>
                  </a:rPr>
                  <a:t>大小相等</a:t>
                </a:r>
                <a:r>
                  <a:rPr lang="zh-CN" altLang="en-US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方向沿切线方向。</a:t>
                </a:r>
                <a:endParaRPr lang="en-US" altLang="zh-CN" kern="100" dirty="0"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3685622"/>
                <a:ext cx="4752528" cy="2586029"/>
              </a:xfrm>
              <a:prstGeom prst="rect">
                <a:avLst/>
              </a:prstGeom>
              <a:blipFill rotWithShape="0">
                <a:blip r:embed="rId3"/>
                <a:stretch>
                  <a:fillRect l="-2054" t="-943" r="-2054" b="-1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86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4379" y="764704"/>
                <a:ext cx="8208912" cy="5832648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思路：由法拉第定律求</a:t>
                </a:r>
                <a14:m>
                  <m:oMath xmlns:m="http://schemas.openxmlformats.org/officeDocument/2006/math">
                    <m:r>
                      <a:rPr lang="zh-CN" altLang="en-US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选定绕行方向：顺时针</a:t>
                </a: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磁通量：</a:t>
                </a: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400" kern="100" dirty="0" smtClean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400" kern="100" dirty="0" smtClean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电动势</a:t>
                </a: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379" y="764704"/>
                <a:ext cx="8208912" cy="5832648"/>
              </a:xfrm>
              <a:blipFill rotWithShape="0">
                <a:blip r:embed="rId3"/>
                <a:stretch>
                  <a:fillRect l="-1114" t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980728"/>
            <a:ext cx="2162175" cy="2066925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89680"/>
              </p:ext>
            </p:extLst>
          </p:nvPr>
        </p:nvGraphicFramePr>
        <p:xfrm>
          <a:off x="1529789" y="1455049"/>
          <a:ext cx="4148001" cy="76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3" name="Equation" r:id="rId5" imgW="2006280" imgH="368280" progId="Equation.DSMT4">
                  <p:embed/>
                </p:oleObj>
              </mc:Choice>
              <mc:Fallback>
                <p:oleObj name="Equation" r:id="rId5" imgW="20062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9789" y="1455049"/>
                        <a:ext cx="4148001" cy="761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56783"/>
              </p:ext>
            </p:extLst>
          </p:nvPr>
        </p:nvGraphicFramePr>
        <p:xfrm>
          <a:off x="2519772" y="2673023"/>
          <a:ext cx="2916324" cy="11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4" name="Equation" r:id="rId7" imgW="1231560" imgH="482400" progId="Equation.DSMT4">
                  <p:embed/>
                </p:oleObj>
              </mc:Choice>
              <mc:Fallback>
                <p:oleObj name="Equation" r:id="rId7" imgW="1231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772" y="2673023"/>
                        <a:ext cx="2916324" cy="114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019572"/>
              </p:ext>
            </p:extLst>
          </p:nvPr>
        </p:nvGraphicFramePr>
        <p:xfrm>
          <a:off x="2519772" y="4250671"/>
          <a:ext cx="4478126" cy="189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5" name="Equation" r:id="rId9" imgW="1917360" imgH="812520" progId="Equation.DSMT4">
                  <p:embed/>
                </p:oleObj>
              </mc:Choice>
              <mc:Fallback>
                <p:oleObj name="Equation" r:id="rId9" imgW="19173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4250671"/>
                        <a:ext cx="4478126" cy="1897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2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208912" cy="583264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涡旋电场：</a:t>
            </a:r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74840"/>
              </p:ext>
            </p:extLst>
          </p:nvPr>
        </p:nvGraphicFramePr>
        <p:xfrm>
          <a:off x="660400" y="765175"/>
          <a:ext cx="48720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7" name="Equation" r:id="rId3" imgW="1600200" imgH="279360" progId="Equation.DSMT4">
                  <p:embed/>
                </p:oleObj>
              </mc:Choice>
              <mc:Fallback>
                <p:oleObj name="Equation" r:id="rId3" imgW="1600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400" y="765175"/>
                        <a:ext cx="4872038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89638"/>
              </p:ext>
            </p:extLst>
          </p:nvPr>
        </p:nvGraphicFramePr>
        <p:xfrm>
          <a:off x="2628900" y="2243138"/>
          <a:ext cx="5324475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8" name="Equation" r:id="rId5" imgW="1930320" imgH="838080" progId="Equation.DSMT4">
                  <p:embed/>
                </p:oleObj>
              </mc:Choice>
              <mc:Fallback>
                <p:oleObj name="Equation" r:id="rId5" imgW="19303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8900" y="2243138"/>
                        <a:ext cx="5324475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48512"/>
              </p:ext>
            </p:extLst>
          </p:nvPr>
        </p:nvGraphicFramePr>
        <p:xfrm>
          <a:off x="255588" y="4837113"/>
          <a:ext cx="81280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9" name="Equation" r:id="rId7" imgW="2946240" imgH="393480" progId="Equation.DSMT4">
                  <p:embed/>
                </p:oleObj>
              </mc:Choice>
              <mc:Fallback>
                <p:oleObj name="Equation" r:id="rId7" imgW="2946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4837113"/>
                        <a:ext cx="81280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92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3548" y="887967"/>
            <a:ext cx="5580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zh-CN" dirty="0"/>
              <a:t>（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）闭合回路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abcda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中的感生电动势。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129515"/>
            <a:ext cx="2736949" cy="24091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7858" y="1349632"/>
            <a:ext cx="4572000" cy="19689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其中，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</a:rPr>
              <a:t>、</a:t>
            </a:r>
            <a:r>
              <a:rPr lang="en-US" altLang="zh-CN" kern="100" dirty="0">
                <a:ea typeface="仿宋" panose="02010609060101010101" pitchFamily="49" charset="-122"/>
              </a:rPr>
              <a:t>cd</a:t>
            </a:r>
            <a:r>
              <a:rPr lang="zh-CN" altLang="zh-CN" kern="100" dirty="0">
                <a:ea typeface="仿宋" panose="02010609060101010101" pitchFamily="49" charset="-122"/>
              </a:rPr>
              <a:t>是圆心角</a:t>
            </a:r>
            <a:r>
              <a:rPr lang="en-US" altLang="zh-CN" kern="100" dirty="0">
                <a:ea typeface="仿宋" panose="02010609060101010101" pitchFamily="49" charset="-122"/>
              </a:rPr>
              <a:t>θ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sz="2800" kern="100" dirty="0">
                <a:ea typeface="仿宋" panose="02010609060101010101" pitchFamily="49" charset="-122"/>
              </a:rPr>
              <a:t>π</a:t>
            </a:r>
            <a:r>
              <a:rPr lang="en-US" altLang="zh-CN" kern="100" dirty="0">
                <a:ea typeface="仿宋" panose="02010609060101010101" pitchFamily="49" charset="-122"/>
              </a:rPr>
              <a:t>/3</a:t>
            </a:r>
            <a:r>
              <a:rPr lang="zh-CN" altLang="zh-CN" kern="100" dirty="0">
                <a:ea typeface="仿宋" panose="02010609060101010101" pitchFamily="49" charset="-122"/>
              </a:rPr>
              <a:t>的圆弧，</a:t>
            </a:r>
            <a:r>
              <a:rPr lang="en-US" altLang="zh-CN" kern="100" dirty="0" err="1">
                <a:ea typeface="仿宋" panose="02010609060101010101" pitchFamily="49" charset="-122"/>
              </a:rPr>
              <a:t>bc</a:t>
            </a:r>
            <a:r>
              <a:rPr lang="zh-CN" altLang="zh-CN" kern="100" dirty="0">
                <a:ea typeface="仿宋" panose="02010609060101010101" pitchFamily="49" charset="-122"/>
              </a:rPr>
              <a:t>、</a:t>
            </a:r>
            <a:r>
              <a:rPr lang="en-US" altLang="zh-CN" kern="100" dirty="0">
                <a:ea typeface="仿宋" panose="02010609060101010101" pitchFamily="49" charset="-122"/>
              </a:rPr>
              <a:t>ad</a:t>
            </a:r>
            <a:r>
              <a:rPr lang="zh-CN" altLang="zh-CN" kern="100" dirty="0">
                <a:ea typeface="仿宋" panose="02010609060101010101" pitchFamily="49" charset="-122"/>
              </a:rPr>
              <a:t>沿半径，</a:t>
            </a:r>
            <a:r>
              <a:rPr lang="en-US" altLang="zh-CN" kern="100" dirty="0">
                <a:ea typeface="仿宋" panose="02010609060101010101" pitchFamily="49" charset="-122"/>
              </a:rPr>
              <a:t>ad’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 err="1">
                <a:ea typeface="仿宋" panose="02010609060101010101" pitchFamily="49" charset="-122"/>
              </a:rPr>
              <a:t>dd</a:t>
            </a:r>
            <a:r>
              <a:rPr lang="en-US" altLang="zh-CN" kern="100" dirty="0">
                <a:ea typeface="仿宋" panose="02010609060101010101" pitchFamily="49" charset="-122"/>
              </a:rPr>
              <a:t>’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 err="1">
                <a:ea typeface="仿宋" panose="02010609060101010101" pitchFamily="49" charset="-122"/>
              </a:rPr>
              <a:t>oa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R/2</a:t>
            </a:r>
            <a:r>
              <a:rPr lang="zh-CN" altLang="zh-CN" kern="100" dirty="0">
                <a:ea typeface="仿宋" panose="02010609060101010101" pitchFamily="49" charset="-122"/>
              </a:rPr>
              <a:t>，</a:t>
            </a:r>
            <a:r>
              <a:rPr lang="en-US" altLang="zh-CN" kern="100" dirty="0">
                <a:ea typeface="仿宋" panose="02010609060101010101" pitchFamily="49" charset="-122"/>
              </a:rPr>
              <a:t>c’</a:t>
            </a:r>
            <a:r>
              <a:rPr lang="zh-CN" altLang="zh-CN" kern="100" dirty="0">
                <a:ea typeface="仿宋" panose="02010609060101010101" pitchFamily="49" charset="-122"/>
              </a:rPr>
              <a:t>、</a:t>
            </a:r>
            <a:r>
              <a:rPr lang="en-US" altLang="zh-CN" kern="100" dirty="0">
                <a:ea typeface="仿宋" panose="02010609060101010101" pitchFamily="49" charset="-122"/>
              </a:rPr>
              <a:t>d’</a:t>
            </a:r>
            <a:r>
              <a:rPr lang="zh-CN" altLang="zh-CN" kern="100" dirty="0">
                <a:ea typeface="仿宋" panose="02010609060101010101" pitchFamily="49" charset="-122"/>
              </a:rPr>
              <a:t>分别是</a:t>
            </a:r>
            <a:r>
              <a:rPr lang="en-US" altLang="zh-CN" kern="100" dirty="0" err="1">
                <a:ea typeface="仿宋" panose="02010609060101010101" pitchFamily="49" charset="-122"/>
              </a:rPr>
              <a:t>bc</a:t>
            </a:r>
            <a:r>
              <a:rPr lang="zh-CN" altLang="zh-CN" kern="100" dirty="0">
                <a:ea typeface="仿宋" panose="02010609060101010101" pitchFamily="49" charset="-122"/>
              </a:rPr>
              <a:t>和</a:t>
            </a:r>
            <a:r>
              <a:rPr lang="en-US" altLang="zh-CN" kern="100" dirty="0">
                <a:ea typeface="仿宋" panose="02010609060101010101" pitchFamily="49" charset="-122"/>
              </a:rPr>
              <a:t>ad</a:t>
            </a:r>
            <a:r>
              <a:rPr lang="zh-CN" altLang="zh-CN" kern="100" dirty="0">
                <a:ea typeface="仿宋" panose="02010609060101010101" pitchFamily="49" charset="-122"/>
              </a:rPr>
              <a:t>与圆柱截面的交点。</a:t>
            </a:r>
          </a:p>
        </p:txBody>
      </p:sp>
      <p:sp>
        <p:nvSpPr>
          <p:cNvPr id="8" name="矩形 7"/>
          <p:cNvSpPr/>
          <p:nvPr/>
        </p:nvSpPr>
        <p:spPr>
          <a:xfrm>
            <a:off x="1079612" y="3385005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解：为了求</a:t>
            </a:r>
            <a:r>
              <a:rPr lang="en-US" altLang="zh-CN" kern="100" dirty="0" err="1">
                <a:ea typeface="仿宋" panose="02010609060101010101" pitchFamily="49" charset="-122"/>
              </a:rPr>
              <a:t>abcda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回路中的感生电动势，可将回路分段分别求</a:t>
            </a:r>
            <a:r>
              <a:rPr lang="en-US" altLang="zh-CN" sz="2800" kern="100" dirty="0" err="1">
                <a:ea typeface="仿宋" panose="02010609060101010101" pitchFamily="49" charset="-122"/>
              </a:rPr>
              <a:t>ε</a:t>
            </a:r>
            <a:r>
              <a:rPr lang="en-US" altLang="zh-CN" sz="2800" kern="100" baseline="-25000" dirty="0" err="1">
                <a:ea typeface="仿宋" panose="02010609060101010101" pitchFamily="49" charset="-122"/>
              </a:rPr>
              <a:t>ab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err="1">
                <a:ea typeface="仿宋" panose="02010609060101010101" pitchFamily="49" charset="-122"/>
              </a:rPr>
              <a:t>ε</a:t>
            </a:r>
            <a:r>
              <a:rPr lang="en-US" altLang="zh-CN" sz="2800" kern="100" baseline="-25000" dirty="0" err="1">
                <a:ea typeface="仿宋" panose="02010609060101010101" pitchFamily="49" charset="-122"/>
              </a:rPr>
              <a:t>bc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err="1">
                <a:ea typeface="仿宋" panose="02010609060101010101" pitchFamily="49" charset="-122"/>
              </a:rPr>
              <a:t>ε</a:t>
            </a:r>
            <a:r>
              <a:rPr lang="en-US" altLang="zh-CN" sz="2800" kern="100" baseline="-25000" dirty="0" err="1">
                <a:ea typeface="仿宋" panose="02010609060101010101" pitchFamily="49" charset="-122"/>
              </a:rPr>
              <a:t>cd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err="1">
                <a:ea typeface="仿宋" panose="02010609060101010101" pitchFamily="49" charset="-122"/>
              </a:rPr>
              <a:t>ε</a:t>
            </a:r>
            <a:r>
              <a:rPr lang="en-US" altLang="zh-CN" sz="2800" kern="100" baseline="-25000" dirty="0" err="1">
                <a:ea typeface="仿宋" panose="02010609060101010101" pitchFamily="49" charset="-122"/>
              </a:rPr>
              <a:t>da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，然后求其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代数和</a:t>
            </a:r>
            <a:r>
              <a:rPr lang="zh-CN" altLang="en-US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0834" y="5123109"/>
            <a:ext cx="476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与有旋电场处处垂直，</a:t>
            </a:r>
          </a:p>
        </p:txBody>
      </p:sp>
      <p:sp>
        <p:nvSpPr>
          <p:cNvPr id="10" name="矩形 9"/>
          <p:cNvSpPr/>
          <p:nvPr/>
        </p:nvSpPr>
        <p:spPr>
          <a:xfrm>
            <a:off x="2339109" y="5763367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cs typeface="Times New Roman" panose="02020603050405020304" pitchFamily="18" charset="0"/>
              </a:rPr>
              <a:t>∴</a:t>
            </a:r>
            <a:r>
              <a:rPr lang="en-US" altLang="zh-CN" kern="100" dirty="0" err="1"/>
              <a:t>ε</a:t>
            </a:r>
            <a:r>
              <a:rPr lang="en-US" altLang="zh-CN" kern="100" baseline="-25000" dirty="0" err="1"/>
              <a:t>da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ε</a:t>
            </a:r>
            <a:r>
              <a:rPr lang="en-US" altLang="zh-CN" kern="100" baseline="-25000" dirty="0" err="1"/>
              <a:t>bc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9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872716"/>
            <a:ext cx="4475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段可用前面得到的结果，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448780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R/2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，积分限为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π/3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R/2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πR/6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89346"/>
              </p:ext>
            </p:extLst>
          </p:nvPr>
        </p:nvGraphicFramePr>
        <p:xfrm>
          <a:off x="2555776" y="2168860"/>
          <a:ext cx="2819720" cy="78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4" name="Equation" r:id="rId3" imgW="1409088" imgH="393529" progId="Equation.DSMT4">
                  <p:embed/>
                </p:oleObj>
              </mc:Choice>
              <mc:Fallback>
                <p:oleObj name="Equation" r:id="rId3" imgW="1409088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168860"/>
                        <a:ext cx="2819720" cy="784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376305"/>
              </p:ext>
            </p:extLst>
          </p:nvPr>
        </p:nvGraphicFramePr>
        <p:xfrm>
          <a:off x="1763688" y="3119247"/>
          <a:ext cx="5285782" cy="79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5" name="Equation" r:id="rId5" imgW="2794000" imgH="419100" progId="Equation.DSMT4">
                  <p:embed/>
                </p:oleObj>
              </mc:Choice>
              <mc:Fallback>
                <p:oleObj name="Equation" r:id="rId5" imgW="27940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19247"/>
                        <a:ext cx="5285782" cy="792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899592" y="4161682"/>
            <a:ext cx="7558608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段可用前面得到的结果，且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3R/2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，积分限为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π/3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3R/2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πR/2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524460"/>
              </p:ext>
            </p:extLst>
          </p:nvPr>
        </p:nvGraphicFramePr>
        <p:xfrm>
          <a:off x="2783358" y="5221227"/>
          <a:ext cx="3246442" cy="908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6" name="Equation" r:id="rId7" imgW="1498320" imgH="419040" progId="Equation.DSMT4">
                  <p:embed/>
                </p:oleObj>
              </mc:Choice>
              <mc:Fallback>
                <p:oleObj name="Equation" r:id="rId7" imgW="14983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358" y="5221227"/>
                        <a:ext cx="3246442" cy="908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1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39652" y="8007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95055"/>
              </p:ext>
            </p:extLst>
          </p:nvPr>
        </p:nvGraphicFramePr>
        <p:xfrm>
          <a:off x="1259632" y="800708"/>
          <a:ext cx="553163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3" name="Equation" r:id="rId3" imgW="2921000" imgH="419100" progId="Equation.DSMT4">
                  <p:embed/>
                </p:oleObj>
              </mc:Choice>
              <mc:Fallback>
                <p:oleObj name="Equation" r:id="rId3" imgW="29210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800708"/>
                        <a:ext cx="553163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51620" y="1772816"/>
            <a:ext cx="3978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回路</a:t>
            </a:r>
            <a:r>
              <a:rPr lang="en-US" altLang="zh-CN" kern="100" dirty="0" err="1">
                <a:ea typeface="仿宋" panose="02010609060101010101" pitchFamily="49" charset="-122"/>
              </a:rPr>
              <a:t>abcda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中总的电动势为：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9772" y="26873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233499"/>
              </p:ext>
            </p:extLst>
          </p:nvPr>
        </p:nvGraphicFramePr>
        <p:xfrm>
          <a:off x="1439652" y="2414501"/>
          <a:ext cx="5580503" cy="178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4" name="Equation" r:id="rId5" imgW="2057400" imgH="660400" progId="Equation.DSMT4">
                  <p:embed/>
                </p:oleObj>
              </mc:Choice>
              <mc:Fallback>
                <p:oleObj name="Equation" r:id="rId5" imgW="20574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2414501"/>
                        <a:ext cx="5580503" cy="1785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135606" y="4438676"/>
            <a:ext cx="7294347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段的有旋电场与沿积分路径的方向一致的话，则</a:t>
            </a:r>
            <a:r>
              <a:rPr lang="en-US" altLang="zh-CN" kern="100" dirty="0">
                <a:ea typeface="仿宋" panose="02010609060101010101" pitchFamily="49" charset="-122"/>
              </a:rPr>
              <a:t>cd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段的有旋电场与沿积分路径的方向相反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这两段的电动势是相减的。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7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5577" y="872716"/>
            <a:ext cx="4429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4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ea typeface="仿宋" panose="02010609060101010101" pitchFamily="49" charset="-122"/>
              </a:rPr>
              <a:t>Henry</a:t>
            </a:r>
            <a:r>
              <a:rPr lang="zh-CN" altLang="en-US" sz="3200" dirty="0" smtClean="0">
                <a:ea typeface="仿宋" panose="02010609060101010101" pitchFamily="49" charset="-122"/>
              </a:rPr>
              <a:t>实验（</a:t>
            </a:r>
            <a:r>
              <a:rPr lang="en-US" altLang="zh-CN" sz="3200" dirty="0" smtClean="0">
                <a:ea typeface="仿宋" panose="02010609060101010101" pitchFamily="49" charset="-122"/>
              </a:rPr>
              <a:t>1829</a:t>
            </a:r>
            <a:r>
              <a:rPr lang="zh-CN" altLang="en-US" sz="3200" dirty="0" smtClean="0">
                <a:ea typeface="仿宋" panose="02010609060101010101" pitchFamily="49" charset="-122"/>
              </a:rPr>
              <a:t>年）</a:t>
            </a:r>
            <a:endParaRPr lang="zh-CN" altLang="en-US" sz="3200" dirty="0"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0" y="1772816"/>
            <a:ext cx="7824310" cy="18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43608" y="1088740"/>
            <a:ext cx="7056784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以上是通过有旋电场对单位正电荷作功得到的回路中产生的电动势，如果从法拉第电磁感应定律可直接得到回路中的感应电动势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35796" y="33705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61801"/>
              </p:ext>
            </p:extLst>
          </p:nvPr>
        </p:nvGraphicFramePr>
        <p:xfrm>
          <a:off x="2393758" y="2873837"/>
          <a:ext cx="4356484" cy="99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5" name="Equation" r:id="rId3" imgW="2108200" imgH="482600" progId="Equation.DSMT4">
                  <p:embed/>
                </p:oleObj>
              </mc:Choice>
              <mc:Fallback>
                <p:oleObj name="Equation" r:id="rId3" imgW="21082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758" y="2873837"/>
                        <a:ext cx="4356484" cy="993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43608" y="425694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与前面得到的结果相同。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27791" y="6400800"/>
            <a:ext cx="1905000" cy="457200"/>
          </a:xfrm>
        </p:spPr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5576" y="980728"/>
            <a:ext cx="7344816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a typeface="仿宋" panose="02010609060101010101" pitchFamily="49" charset="-122"/>
              </a:rPr>
              <a:t>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）将长为</a:t>
            </a:r>
            <a:r>
              <a:rPr lang="en-US" altLang="zh-CN" kern="100" dirty="0"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的导体棒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垂直于磁场放置在螺线管内，求棒两端的电动势。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963103"/>
            <a:ext cx="2259943" cy="24482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592" y="2096852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</a:rPr>
              <a:t>解（</a:t>
            </a:r>
            <a:r>
              <a:rPr lang="en-US" altLang="zh-CN" kern="100" dirty="0">
                <a:ea typeface="仿宋" panose="02010609060101010101" pitchFamily="49" charset="-122"/>
              </a:rPr>
              <a:t>3</a:t>
            </a:r>
            <a:r>
              <a:rPr lang="zh-CN" altLang="zh-CN" kern="100" dirty="0">
                <a:ea typeface="仿宋" panose="02010609060101010101" pitchFamily="49" charset="-122"/>
              </a:rPr>
              <a:t>）法一：从有旋电场求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</a:rPr>
              <a:t>端的电动势。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053433"/>
              </p:ext>
            </p:extLst>
          </p:nvPr>
        </p:nvGraphicFramePr>
        <p:xfrm>
          <a:off x="1329976" y="3110320"/>
          <a:ext cx="387493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5" name="Equation" r:id="rId4" imgW="1968500" imgH="330200" progId="Equation.DSMT4">
                  <p:embed/>
                </p:oleObj>
              </mc:Choice>
              <mc:Fallback>
                <p:oleObj name="Equation" r:id="rId4" imgW="1968500" imgH="33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976" y="3110320"/>
                        <a:ext cx="3874931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56643"/>
              </p:ext>
            </p:extLst>
          </p:nvPr>
        </p:nvGraphicFramePr>
        <p:xfrm>
          <a:off x="3725621" y="3808570"/>
          <a:ext cx="1770680" cy="909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6" name="Equation" r:id="rId6" imgW="761669" imgH="393529" progId="Equation.DSMT4">
                  <p:embed/>
                </p:oleObj>
              </mc:Choice>
              <mc:Fallback>
                <p:oleObj name="Equation" r:id="rId6" imgW="761669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621" y="3808570"/>
                        <a:ext cx="1770680" cy="909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37332"/>
              </p:ext>
            </p:extLst>
          </p:nvPr>
        </p:nvGraphicFramePr>
        <p:xfrm>
          <a:off x="3108583" y="4607510"/>
          <a:ext cx="1224136" cy="76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7" name="Equation" r:id="rId8" imgW="622030" imgH="393529" progId="Equation.DSMT4">
                  <p:embed/>
                </p:oleObj>
              </mc:Choice>
              <mc:Fallback>
                <p:oleObj name="Equation" r:id="rId8" imgW="622030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583" y="4607510"/>
                        <a:ext cx="1224136" cy="766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11689" y="4031448"/>
            <a:ext cx="18966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100" dirty="0">
                <a:ea typeface="仿宋" panose="02010609060101010101" pitchFamily="49" charset="-122"/>
              </a:rPr>
              <a:t>在</a:t>
            </a:r>
            <a:r>
              <a:rPr lang="en-US" altLang="zh-CN" kern="100" dirty="0">
                <a:ea typeface="仿宋" panose="02010609060101010101" pitchFamily="49" charset="-122"/>
              </a:rPr>
              <a:t>r&lt;R</a:t>
            </a:r>
            <a:r>
              <a:rPr lang="zh-CN" altLang="en-US" kern="100" dirty="0">
                <a:ea typeface="仿宋" panose="02010609060101010101" pitchFamily="49" charset="-122"/>
              </a:rPr>
              <a:t>区域内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45536" y="4760062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zh-CN" altLang="en-US" kern="100" dirty="0">
                <a:ea typeface="仿宋" panose="02010609060101010101" pitchFamily="49" charset="-122"/>
              </a:rPr>
              <a:t>，且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9976" y="5277823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38012"/>
              </p:ext>
            </p:extLst>
          </p:nvPr>
        </p:nvGraphicFramePr>
        <p:xfrm>
          <a:off x="1128713" y="5407025"/>
          <a:ext cx="72024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8" name="Equation" r:id="rId10" imgW="3695400" imgH="507960" progId="Equation.DSMT4">
                  <p:embed/>
                </p:oleObj>
              </mc:Choice>
              <mc:Fallback>
                <p:oleObj name="Equation" r:id="rId10" imgW="369540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407025"/>
                        <a:ext cx="7202487" cy="985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4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872716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法二：沿圆半径做辅助线</a:t>
            </a:r>
            <a:r>
              <a:rPr lang="en-US" altLang="zh-CN" kern="100" dirty="0" err="1">
                <a:ea typeface="仿宋" panose="02010609060101010101" pitchFamily="49" charset="-122"/>
              </a:rPr>
              <a:t>Oa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ea typeface="仿宋" panose="02010609060101010101" pitchFamily="49" charset="-122"/>
              </a:rPr>
              <a:t>Ob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形成三角形，由于沿半径方向与有旋电场垂直，其电动势为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，只有</a:t>
            </a:r>
            <a:r>
              <a:rPr lang="en-US" altLang="zh-CN" kern="100" dirty="0">
                <a:ea typeface="仿宋" panose="02010609060101010101" pitchFamily="49" charset="-122"/>
              </a:rPr>
              <a:t>ab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段产生电动势，根据法拉第电磁感应定律，三角形回路中的感应电动势为：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31740" y="32489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90896"/>
              </p:ext>
            </p:extLst>
          </p:nvPr>
        </p:nvGraphicFramePr>
        <p:xfrm>
          <a:off x="1655763" y="2895600"/>
          <a:ext cx="56181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0" name="Equation" r:id="rId3" imgW="2489040" imgH="507960" progId="Equation.DSMT4">
                  <p:embed/>
                </p:oleObj>
              </mc:Choice>
              <mc:Fallback>
                <p:oleObj name="Equation" r:id="rId3" imgW="248904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895600"/>
                        <a:ext cx="5618162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6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55576" y="764704"/>
            <a:ext cx="864096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三、电子感应加速器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5580112" y="1631974"/>
            <a:ext cx="2194012" cy="2052228"/>
            <a:chOff x="5940" y="1230"/>
            <a:chExt cx="2310" cy="223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940" y="1230"/>
              <a:ext cx="2280" cy="69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970" y="2775"/>
              <a:ext cx="2280" cy="69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5940" y="1905"/>
              <a:ext cx="2295" cy="25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10800000">
              <a:off x="5955" y="2517"/>
              <a:ext cx="2295" cy="255"/>
            </a:xfrm>
            <a:custGeom>
              <a:avLst/>
              <a:gdLst>
                <a:gd name="G0" fmla="+- 4809 0 0"/>
                <a:gd name="G1" fmla="+- 21600 0 4809"/>
                <a:gd name="G2" fmla="*/ 4809 1 2"/>
                <a:gd name="G3" fmla="+- 21600 0 G2"/>
                <a:gd name="G4" fmla="+/ 4809 21600 2"/>
                <a:gd name="G5" fmla="+/ G1 0 2"/>
                <a:gd name="G6" fmla="*/ 21600 21600 4809"/>
                <a:gd name="G7" fmla="*/ G6 1 2"/>
                <a:gd name="G8" fmla="+- 21600 0 G7"/>
                <a:gd name="G9" fmla="*/ 21600 1 2"/>
                <a:gd name="G10" fmla="+- 4809 0 G9"/>
                <a:gd name="G11" fmla="?: G10 G8 0"/>
                <a:gd name="G12" fmla="?: G10 G7 21600"/>
                <a:gd name="T0" fmla="*/ 19195 w 21600"/>
                <a:gd name="T1" fmla="*/ 10800 h 21600"/>
                <a:gd name="T2" fmla="*/ 10800 w 21600"/>
                <a:gd name="T3" fmla="*/ 21600 h 21600"/>
                <a:gd name="T4" fmla="*/ 2405 w 21600"/>
                <a:gd name="T5" fmla="*/ 10800 h 21600"/>
                <a:gd name="T6" fmla="*/ 10800 w 21600"/>
                <a:gd name="T7" fmla="*/ 0 h 21600"/>
                <a:gd name="T8" fmla="*/ 4205 w 21600"/>
                <a:gd name="T9" fmla="*/ 4205 h 21600"/>
                <a:gd name="T10" fmla="*/ 17395 w 21600"/>
                <a:gd name="T11" fmla="*/ 1739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09" y="21600"/>
                  </a:lnTo>
                  <a:lnTo>
                    <a:pt x="16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5970" y="2175"/>
              <a:ext cx="495" cy="3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2"/>
            <p:cNvSpPr>
              <a:spLocks noChangeArrowheads="1"/>
            </p:cNvSpPr>
            <p:nvPr/>
          </p:nvSpPr>
          <p:spPr bwMode="auto">
            <a:xfrm>
              <a:off x="7725" y="2175"/>
              <a:ext cx="495" cy="3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889147" y="1528297"/>
            <a:ext cx="43023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在圆柱形电磁铁间隙中有一个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环形真空室交变电流产生交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变磁场；交变的磁场产生有旋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电场。在有旋电场的做用下，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9147" y="345336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真空室内的电子被加速。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97" y="4161239"/>
            <a:ext cx="3127715" cy="2462244"/>
          </a:xfrm>
          <a:prstGeom prst="rect">
            <a:avLst/>
          </a:prstGeom>
        </p:spPr>
      </p:pic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5665981" y="4293096"/>
            <a:ext cx="2008026" cy="2412504"/>
            <a:chOff x="5985" y="3945"/>
            <a:chExt cx="2370" cy="2790"/>
          </a:xfrm>
        </p:grpSpPr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985" y="3945"/>
              <a:ext cx="2340" cy="223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6525" y="4455"/>
              <a:ext cx="1290" cy="1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300" y="4245"/>
              <a:ext cx="1710" cy="1680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6990" y="5835"/>
              <a:ext cx="0" cy="2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7050" y="5880"/>
              <a:ext cx="285" cy="1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7725" y="5490"/>
              <a:ext cx="195" cy="9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7875" y="5490"/>
              <a:ext cx="15" cy="1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7125" y="6060"/>
              <a:ext cx="1230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电子抢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6360" y="6075"/>
              <a:ext cx="780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靶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6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24" y="1124743"/>
            <a:ext cx="4570276" cy="4120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944724"/>
            <a:ext cx="3127715" cy="24622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9274" y="3609020"/>
            <a:ext cx="3224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在一个周期中，电流的变化分成</a:t>
            </a:r>
            <a:r>
              <a:rPr lang="en-US" altLang="zh-CN" kern="100" dirty="0">
                <a:ea typeface="仿宋" panose="02010609060101010101" pitchFamily="49" charset="-122"/>
              </a:rPr>
              <a:t>ABCD 4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个部分，运动的电子还会受洛论滋力的作用。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92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71600" y="908720"/>
            <a:ext cx="7596844" cy="343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从图中可看到，在</a:t>
            </a:r>
            <a:r>
              <a:rPr lang="en-US" altLang="zh-CN" kern="100" dirty="0">
                <a:ea typeface="仿宋" panose="02010609060101010101" pitchFamily="49" charset="-122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区与</a:t>
            </a:r>
            <a:r>
              <a:rPr lang="en-US" altLang="zh-CN" kern="100" dirty="0">
                <a:ea typeface="仿宋" panose="02010609060101010101" pitchFamily="49" charset="-122"/>
              </a:rPr>
              <a:t>C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区有旋电场和洛伦滋力的共同作用使电子沿圆周轨道运动；其中只有</a:t>
            </a:r>
            <a:r>
              <a:rPr lang="en-US" altLang="zh-CN" kern="100" dirty="0">
                <a:ea typeface="仿宋" panose="02010609060101010101" pitchFamily="49" charset="-122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区电子才能从电子抢发出，如图逆时针绕圆周运动打到靶上，所以真正有用的只有</a:t>
            </a:r>
            <a:r>
              <a:rPr lang="en-US" altLang="zh-CN" sz="4000" kern="100" dirty="0">
                <a:ea typeface="仿宋" panose="02010609060101010101" pitchFamily="49" charset="-122"/>
              </a:rPr>
              <a:t>¼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个周期。由于电子的质量非常小，在</a:t>
            </a:r>
            <a:r>
              <a:rPr lang="en-US" altLang="zh-CN" sz="4000" kern="100" dirty="0">
                <a:ea typeface="仿宋" panose="02010609060101010101" pitchFamily="49" charset="-122"/>
              </a:rPr>
              <a:t>¼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周期里已经能获得很高的能量。最高能量可达到</a:t>
            </a:r>
            <a:r>
              <a:rPr lang="en-US" altLang="zh-CN" kern="100" dirty="0">
                <a:ea typeface="仿宋" panose="02010609060101010101" pitchFamily="49" charset="-122"/>
              </a:rPr>
              <a:t>300MeV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7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92" y="872716"/>
            <a:ext cx="7236804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使电子稳定在固定半径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的圆轨道上运动的条件：</a:t>
            </a:r>
          </a:p>
          <a:p>
            <a:pPr algn="l"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电子做圆周运动时的向心力为洛伦滋力：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19290"/>
              </p:ext>
            </p:extLst>
          </p:nvPr>
        </p:nvGraphicFramePr>
        <p:xfrm>
          <a:off x="3419872" y="1925401"/>
          <a:ext cx="1692188" cy="140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6" name="Equation" r:id="rId3" imgW="761669" imgH="634725" progId="Equation.DSMT4">
                  <p:embed/>
                </p:oleObj>
              </mc:Choice>
              <mc:Fallback>
                <p:oleObj name="Equation" r:id="rId3" imgW="761669" imgH="63472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925401"/>
                        <a:ext cx="1692188" cy="1404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485607"/>
            <a:ext cx="6948772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其中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是圆轨道半径上的磁感应强度，</a:t>
            </a:r>
            <a:r>
              <a:rPr lang="en-US" altLang="zh-CN" b="1" kern="100" dirty="0">
                <a:ea typeface="仿宋" panose="02010609060101010101" pitchFamily="49" charset="-122"/>
              </a:rPr>
              <a:t>v</a:t>
            </a:r>
            <a:r>
              <a:rPr lang="zh-CN" altLang="zh-CN" kern="100" dirty="0">
                <a:ea typeface="仿宋" panose="02010609060101010101" pitchFamily="49" charset="-122"/>
              </a:rPr>
              <a:t>与</a:t>
            </a:r>
            <a:r>
              <a:rPr lang="en-US" altLang="zh-CN" b="1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</a:rPr>
              <a:t>垂直。</a:t>
            </a:r>
          </a:p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圆轨道半径上的有旋电场的大小为：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21415"/>
              </p:ext>
            </p:extLst>
          </p:nvPr>
        </p:nvGraphicFramePr>
        <p:xfrm>
          <a:off x="3270943" y="4761148"/>
          <a:ext cx="2206070" cy="81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7" name="Equation" r:id="rId5" imgW="1066337" imgH="393529" progId="Equation.DSMT4">
                  <p:embed/>
                </p:oleObj>
              </mc:Choice>
              <mc:Fallback>
                <p:oleObj name="Equation" r:id="rId5" imgW="1066337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943" y="4761148"/>
                        <a:ext cx="2206070" cy="814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9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954939"/>
              </p:ext>
            </p:extLst>
          </p:nvPr>
        </p:nvGraphicFramePr>
        <p:xfrm>
          <a:off x="3563888" y="1959467"/>
          <a:ext cx="1326132" cy="53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0" name="Equation" r:id="rId3" imgW="672808" imgH="203112" progId="Equation.DSMT4">
                  <p:embed/>
                </p:oleObj>
              </mc:Choice>
              <mc:Fallback>
                <p:oleObj name="Equation" r:id="rId3" imgW="672808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959467"/>
                        <a:ext cx="1326132" cy="532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807328"/>
              </p:ext>
            </p:extLst>
          </p:nvPr>
        </p:nvGraphicFramePr>
        <p:xfrm>
          <a:off x="1988686" y="2671287"/>
          <a:ext cx="331941" cy="56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1" name="Equation" r:id="rId5" imgW="152334" imgH="190417" progId="Equation.DSMT4">
                  <p:embed/>
                </p:oleObj>
              </mc:Choice>
              <mc:Fallback>
                <p:oleObj name="Equation" r:id="rId5" imgW="152334" imgH="19041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686" y="2671287"/>
                        <a:ext cx="331941" cy="563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1580" y="879339"/>
            <a:ext cx="7524836" cy="9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在圆轨道上，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是常量，沿圆轨道积分为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2πR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，圆轨道包围的面积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内的磁通量为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35596" y="2722127"/>
            <a:ext cx="1219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，其中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83768" y="2703480"/>
            <a:ext cx="5759569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为面积</a:t>
            </a:r>
            <a:r>
              <a:rPr kumimoji="0" lang="en-US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内磁感应强度的平均值，</a:t>
            </a:r>
          </a:p>
        </p:txBody>
      </p:sp>
      <p:sp>
        <p:nvSpPr>
          <p:cNvPr id="10" name="矩形 9"/>
          <p:cNvSpPr/>
          <p:nvPr/>
        </p:nvSpPr>
        <p:spPr>
          <a:xfrm>
            <a:off x="935596" y="3329841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/>
            <a:r>
              <a:rPr kumimoji="0" lang="zh-CN" altLang="en-US" dirty="0">
                <a:ea typeface="仿宋" panose="02010609060101010101" pitchFamily="49" charset="-122"/>
                <a:cs typeface="Times New Roman" panose="02020603050405020304" pitchFamily="18" charset="0"/>
              </a:rPr>
              <a:t>∴有旋电场的大小为：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82465"/>
              </p:ext>
            </p:extLst>
          </p:nvPr>
        </p:nvGraphicFramePr>
        <p:xfrm>
          <a:off x="2915816" y="3937555"/>
          <a:ext cx="2232248" cy="166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2" name="Equation" r:id="rId7" imgW="1130300" imgH="838200" progId="Equation.DSMT4">
                  <p:embed/>
                </p:oleObj>
              </mc:Choice>
              <mc:Fallback>
                <p:oleObj name="Equation" r:id="rId7" imgW="11303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937555"/>
                        <a:ext cx="2232248" cy="1663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3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63588" y="80070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根据牛顿第二定律：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11760" y="1592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64233"/>
              </p:ext>
            </p:extLst>
          </p:nvPr>
        </p:nvGraphicFramePr>
        <p:xfrm>
          <a:off x="2735796" y="1448780"/>
          <a:ext cx="299347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7" name="Equation" r:id="rId3" imgW="1396394" imgH="406224" progId="Equation.DSMT4">
                  <p:embed/>
                </p:oleObj>
              </mc:Choice>
              <mc:Fallback>
                <p:oleObj name="Equation" r:id="rId3" imgW="1396394" imgH="4062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796" y="1448780"/>
                        <a:ext cx="299347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04102"/>
              </p:ext>
            </p:extLst>
          </p:nvPr>
        </p:nvGraphicFramePr>
        <p:xfrm>
          <a:off x="3274909" y="3573016"/>
          <a:ext cx="130399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8" name="Equation" r:id="rId5" imgW="596641" imgH="393529" progId="Equation.DSMT4">
                  <p:embed/>
                </p:oleObj>
              </mc:Choice>
              <mc:Fallback>
                <p:oleObj name="Equation" r:id="rId5" imgW="596641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909" y="3573016"/>
                        <a:ext cx="130399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19488"/>
              </p:ext>
            </p:extLst>
          </p:nvPr>
        </p:nvGraphicFramePr>
        <p:xfrm>
          <a:off x="3059833" y="2515288"/>
          <a:ext cx="172819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9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833" y="2515288"/>
                        <a:ext cx="172819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553880" y="256179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对比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11541" y="377423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可得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79004" y="4624811"/>
            <a:ext cx="75791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由此得到，电子在圆轨道上运行的条件是：轨道半径上的磁感应强度是圆内磁感应强度平均值的一半。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4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11560" y="800708"/>
            <a:ext cx="7393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4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ea typeface="仿宋" panose="02010609060101010101" pitchFamily="49" charset="-122"/>
              </a:rPr>
              <a:t>1831</a:t>
            </a:r>
            <a:r>
              <a:rPr lang="zh-CN" altLang="en-US" sz="3200" dirty="0" smtClean="0">
                <a:ea typeface="仿宋" panose="02010609060101010101" pitchFamily="49" charset="-122"/>
              </a:rPr>
              <a:t>年</a:t>
            </a:r>
            <a:r>
              <a:rPr lang="en-US" altLang="zh-CN" sz="3200" dirty="0" smtClean="0">
                <a:ea typeface="仿宋" panose="02010609060101010101" pitchFamily="49" charset="-122"/>
              </a:rPr>
              <a:t>8</a:t>
            </a:r>
            <a:r>
              <a:rPr lang="zh-CN" altLang="en-US" sz="3200" dirty="0" smtClean="0">
                <a:ea typeface="仿宋" panose="02010609060101010101" pitchFamily="49" charset="-122"/>
              </a:rPr>
              <a:t>月，</a:t>
            </a:r>
            <a:r>
              <a:rPr lang="en-US" altLang="zh-CN" sz="3200" dirty="0" smtClean="0">
                <a:ea typeface="仿宋" panose="02010609060101010101" pitchFamily="49" charset="-122"/>
              </a:rPr>
              <a:t>Faraday</a:t>
            </a:r>
            <a:r>
              <a:rPr lang="zh-CN" altLang="en-US" sz="3200" dirty="0" smtClean="0">
                <a:ea typeface="仿宋" panose="02010609060101010101" pitchFamily="49" charset="-122"/>
              </a:rPr>
              <a:t>发现电磁感应现象</a:t>
            </a:r>
            <a:endParaRPr lang="zh-CN" altLang="en-US" sz="3200" dirty="0"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664804"/>
            <a:ext cx="3912749" cy="20105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10" y="3712428"/>
            <a:ext cx="7981311" cy="25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23752" y="764704"/>
            <a:ext cx="7592664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SzPct val="4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ea typeface="仿宋" panose="02010609060101010101" pitchFamily="49" charset="-122"/>
              </a:rPr>
              <a:t>1831</a:t>
            </a:r>
            <a:r>
              <a:rPr lang="zh-CN" altLang="en-US" sz="3200" dirty="0" smtClean="0">
                <a:ea typeface="仿宋" panose="02010609060101010101" pitchFamily="49" charset="-122"/>
              </a:rPr>
              <a:t>年</a:t>
            </a:r>
            <a:r>
              <a:rPr lang="en-US" altLang="zh-CN" sz="3200" dirty="0" smtClean="0">
                <a:ea typeface="仿宋" panose="02010609060101010101" pitchFamily="49" charset="-122"/>
              </a:rPr>
              <a:t>11</a:t>
            </a:r>
            <a:r>
              <a:rPr lang="zh-CN" altLang="en-US" sz="3200" dirty="0" smtClean="0">
                <a:ea typeface="仿宋" panose="02010609060101010101" pitchFamily="49" charset="-122"/>
              </a:rPr>
              <a:t>月，</a:t>
            </a:r>
            <a:r>
              <a:rPr lang="en-US" altLang="zh-CN" sz="3200" dirty="0" smtClean="0">
                <a:ea typeface="仿宋" panose="02010609060101010101" pitchFamily="49" charset="-122"/>
              </a:rPr>
              <a:t>Faraday</a:t>
            </a:r>
            <a:r>
              <a:rPr lang="zh-CN" altLang="en-US" sz="3200" dirty="0" smtClean="0">
                <a:ea typeface="仿宋" panose="02010609060101010101" pitchFamily="49" charset="-122"/>
              </a:rPr>
              <a:t>归纳可以产生感应电流的</a:t>
            </a:r>
            <a:r>
              <a:rPr lang="zh-CN" altLang="en-US" sz="3200" dirty="0">
                <a:ea typeface="仿宋" panose="02010609060101010101" pitchFamily="49" charset="-122"/>
              </a:rPr>
              <a:t>五</a:t>
            </a:r>
            <a:r>
              <a:rPr lang="zh-CN" altLang="en-US" sz="3200" dirty="0" smtClean="0">
                <a:ea typeface="仿宋" panose="02010609060101010101" pitchFamily="49" charset="-122"/>
              </a:rPr>
              <a:t>类条件：</a:t>
            </a:r>
            <a:endParaRPr lang="en-US" altLang="zh-CN" sz="32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800" dirty="0" smtClean="0">
                <a:ea typeface="仿宋" panose="02010609060101010101" pitchFamily="49" charset="-122"/>
              </a:rPr>
              <a:t>变化的电流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800" dirty="0" smtClean="0">
                <a:ea typeface="仿宋" panose="02010609060101010101" pitchFamily="49" charset="-122"/>
              </a:rPr>
              <a:t>变化的磁场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800" dirty="0" smtClean="0">
                <a:ea typeface="仿宋" panose="02010609060101010101" pitchFamily="49" charset="-122"/>
              </a:rPr>
              <a:t>运动的恒定电流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800" dirty="0" smtClean="0">
                <a:ea typeface="仿宋" panose="02010609060101010101" pitchFamily="49" charset="-122"/>
              </a:rPr>
              <a:t>运动的恒定磁铁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zh-CN" altLang="en-US" sz="2800" dirty="0" smtClean="0">
                <a:ea typeface="仿宋" panose="02010609060101010101" pitchFamily="49" charset="-122"/>
              </a:rPr>
              <a:t>导体在磁场中运动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  <a:ea typeface="仿宋" panose="02010609060101010101" pitchFamily="49" charset="-122"/>
              </a:rPr>
              <a:t>电磁感应</a:t>
            </a:r>
            <a:r>
              <a:rPr lang="zh-CN" altLang="en-US" sz="2800" dirty="0">
                <a:solidFill>
                  <a:srgbClr val="C00000"/>
                </a:solidFill>
                <a:ea typeface="仿宋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C00000"/>
                </a:solidFill>
                <a:ea typeface="仿宋" panose="02010609060101010101" pitchFamily="49" charset="-122"/>
              </a:rPr>
              <a:t>在运动和变化过程中出现的</a:t>
            </a:r>
            <a:r>
              <a:rPr lang="zh-CN" altLang="en-US" sz="2800" dirty="0">
                <a:solidFill>
                  <a:srgbClr val="C00000"/>
                </a:solidFill>
                <a:ea typeface="仿宋" panose="02010609060101010101" pitchFamily="49" charset="-122"/>
              </a:rPr>
              <a:t>一</a:t>
            </a:r>
            <a:r>
              <a:rPr lang="zh-CN" altLang="en-US" sz="2800" dirty="0" smtClean="0">
                <a:solidFill>
                  <a:srgbClr val="C00000"/>
                </a:solidFill>
                <a:ea typeface="仿宋" panose="02010609060101010101" pitchFamily="49" charset="-122"/>
              </a:rPr>
              <a:t>种暂态效应</a:t>
            </a:r>
            <a:endParaRPr lang="en-US" altLang="zh-CN" sz="2800" dirty="0" smtClean="0">
              <a:solidFill>
                <a:srgbClr val="C0000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7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23752" y="764704"/>
            <a:ext cx="75926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SzPct val="4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CC"/>
                </a:solidFill>
                <a:ea typeface="仿宋" panose="02010609060101010101" pitchFamily="49" charset="-122"/>
              </a:rPr>
              <a:t>Faraday</a:t>
            </a:r>
            <a:r>
              <a:rPr lang="zh-CN" altLang="en-US" sz="3200" dirty="0" smtClean="0">
                <a:solidFill>
                  <a:srgbClr val="0000CC"/>
                </a:solidFill>
                <a:ea typeface="仿宋" panose="02010609060101010101" pitchFamily="49" charset="-122"/>
              </a:rPr>
              <a:t>提出了感应电动势          的概念</a:t>
            </a:r>
            <a:r>
              <a:rPr lang="zh-CN" altLang="en-US" sz="3200" dirty="0" smtClean="0">
                <a:ea typeface="仿宋" panose="02010609060101010101" pitchFamily="49" charset="-122"/>
              </a:rPr>
              <a:t>：</a:t>
            </a:r>
            <a:endParaRPr lang="en-US" altLang="zh-CN" sz="32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仿宋" panose="02010609060101010101" pitchFamily="49" charset="-122"/>
              </a:rPr>
              <a:t>存在推动电荷运动的非静电力；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仿宋" panose="02010609060101010101" pitchFamily="49" charset="-122"/>
              </a:rPr>
              <a:t>感应电动势是描绘非静电力作功本领的物理量；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仿宋" panose="02010609060101010101" pitchFamily="49" charset="-122"/>
              </a:rPr>
              <a:t>感应电动势不以载流回路是否存在为转移。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CC"/>
                </a:solidFill>
                <a:ea typeface="仿宋" panose="02010609060101010101" pitchFamily="49" charset="-122"/>
              </a:rPr>
              <a:t>Faraday</a:t>
            </a:r>
            <a:r>
              <a:rPr lang="zh-CN" altLang="en-US" sz="3200" dirty="0">
                <a:solidFill>
                  <a:srgbClr val="0000CC"/>
                </a:solidFill>
                <a:ea typeface="仿宋" panose="02010609060101010101" pitchFamily="49" charset="-122"/>
              </a:rPr>
              <a:t>提出</a:t>
            </a:r>
            <a:r>
              <a:rPr lang="zh-CN" altLang="en-US" sz="3200" dirty="0" smtClean="0">
                <a:solidFill>
                  <a:srgbClr val="0000CC"/>
                </a:solidFill>
                <a:ea typeface="仿宋" panose="02010609060101010101" pitchFamily="49" charset="-122"/>
              </a:rPr>
              <a:t>了产生感应电动势的原因：</a:t>
            </a:r>
            <a:endParaRPr lang="en-US" altLang="zh-CN" sz="3200" dirty="0" smtClean="0">
              <a:solidFill>
                <a:srgbClr val="0000CC"/>
              </a:solidFill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仿宋" panose="02010609060101010101" pitchFamily="49" charset="-122"/>
              </a:rPr>
              <a:t>近距作用的</a:t>
            </a:r>
            <a:r>
              <a:rPr lang="zh-CN" altLang="en-US" sz="2800" dirty="0" smtClean="0">
                <a:ea typeface="仿宋" panose="02010609060101010101" pitchFamily="49" charset="-122"/>
              </a:rPr>
              <a:t>思想，将电力线与磁力线的物理图像从静态推广到动态，从孤立推广到相互联系。</a:t>
            </a:r>
            <a:endParaRPr lang="en-US" altLang="zh-CN" sz="2800" dirty="0">
              <a:ea typeface="仿宋" panose="02010609060101010101" pitchFamily="49" charset="-122"/>
            </a:endParaRPr>
          </a:p>
          <a:p>
            <a:pPr marL="514350" indent="-514350" algn="l">
              <a:lnSpc>
                <a:spcPct val="125000"/>
              </a:lnSpc>
              <a:buSzPct val="100000"/>
              <a:buFont typeface="Wingdings" panose="05000000000000000000" pitchFamily="2" charset="2"/>
              <a:buChar char="Ø"/>
            </a:pPr>
            <a:endParaRPr lang="en-US" altLang="zh-CN" sz="2800" dirty="0" smtClean="0">
              <a:ea typeface="仿宋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62332"/>
              </p:ext>
            </p:extLst>
          </p:nvPr>
        </p:nvGraphicFramePr>
        <p:xfrm>
          <a:off x="5796136" y="811956"/>
          <a:ext cx="900100" cy="74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4" name="Equation" r:id="rId4" imgW="291960" imgH="241200" progId="Equation.DSMT4">
                  <p:embed/>
                </p:oleObj>
              </mc:Choice>
              <mc:Fallback>
                <p:oleObj name="Equation" r:id="rId4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6136" y="811956"/>
                        <a:ext cx="900100" cy="742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1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33326</TotalTime>
  <Words>3197</Words>
  <Application>Microsoft Office PowerPoint</Application>
  <PresentationFormat>全屏显示(4:3)</PresentationFormat>
  <Paragraphs>358</Paragraphs>
  <Slides>68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仿宋</vt:lpstr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nankai膜版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nankai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apple</cp:lastModifiedBy>
  <cp:revision>1856</cp:revision>
  <dcterms:created xsi:type="dcterms:W3CDTF">2005-08-22T22:11:23Z</dcterms:created>
  <dcterms:modified xsi:type="dcterms:W3CDTF">2022-06-01T15:49:00Z</dcterms:modified>
</cp:coreProperties>
</file>