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9"/>
  </p:notesMasterIdLst>
  <p:sldIdLst>
    <p:sldId id="489" r:id="rId2"/>
    <p:sldId id="673" r:id="rId3"/>
    <p:sldId id="676" r:id="rId4"/>
    <p:sldId id="675" r:id="rId5"/>
    <p:sldId id="677" r:id="rId6"/>
    <p:sldId id="678" r:id="rId7"/>
    <p:sldId id="679" r:id="rId8"/>
    <p:sldId id="682" r:id="rId9"/>
    <p:sldId id="683" r:id="rId10"/>
    <p:sldId id="684" r:id="rId11"/>
    <p:sldId id="685" r:id="rId12"/>
    <p:sldId id="686" r:id="rId13"/>
    <p:sldId id="687" r:id="rId14"/>
    <p:sldId id="688" r:id="rId15"/>
    <p:sldId id="689" r:id="rId16"/>
    <p:sldId id="690" r:id="rId17"/>
    <p:sldId id="691" r:id="rId18"/>
    <p:sldId id="692" r:id="rId19"/>
    <p:sldId id="693" r:id="rId20"/>
    <p:sldId id="694" r:id="rId21"/>
    <p:sldId id="695" r:id="rId22"/>
    <p:sldId id="696" r:id="rId23"/>
    <p:sldId id="697" r:id="rId24"/>
    <p:sldId id="698" r:id="rId25"/>
    <p:sldId id="699" r:id="rId26"/>
    <p:sldId id="700" r:id="rId27"/>
    <p:sldId id="701" r:id="rId28"/>
    <p:sldId id="740" r:id="rId29"/>
    <p:sldId id="741" r:id="rId30"/>
    <p:sldId id="702" r:id="rId31"/>
    <p:sldId id="703" r:id="rId32"/>
    <p:sldId id="704" r:id="rId33"/>
    <p:sldId id="705" r:id="rId34"/>
    <p:sldId id="706" r:id="rId35"/>
    <p:sldId id="707" r:id="rId36"/>
    <p:sldId id="708" r:id="rId37"/>
    <p:sldId id="709" r:id="rId38"/>
    <p:sldId id="711" r:id="rId39"/>
    <p:sldId id="713" r:id="rId40"/>
    <p:sldId id="727" r:id="rId41"/>
    <p:sldId id="722" r:id="rId42"/>
    <p:sldId id="723" r:id="rId43"/>
    <p:sldId id="731" r:id="rId44"/>
    <p:sldId id="732" r:id="rId45"/>
    <p:sldId id="733" r:id="rId46"/>
    <p:sldId id="734" r:id="rId47"/>
    <p:sldId id="735" r:id="rId48"/>
    <p:sldId id="736" r:id="rId49"/>
    <p:sldId id="737" r:id="rId50"/>
    <p:sldId id="738" r:id="rId51"/>
    <p:sldId id="718" r:id="rId52"/>
    <p:sldId id="742" r:id="rId53"/>
    <p:sldId id="743" r:id="rId54"/>
    <p:sldId id="719" r:id="rId55"/>
    <p:sldId id="720" r:id="rId56"/>
    <p:sldId id="721" r:id="rId57"/>
    <p:sldId id="739" r:id="rId58"/>
  </p:sldIdLst>
  <p:sldSz cx="9144000" cy="6858000" type="screen4x3"/>
  <p:notesSz cx="6858000" cy="9144000"/>
  <p:defaultTex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CC"/>
    <a:srgbClr val="003A93"/>
    <a:srgbClr val="006633"/>
    <a:srgbClr val="C7371F"/>
    <a:srgbClr val="C91DB0"/>
    <a:srgbClr val="003300"/>
    <a:srgbClr val="07C5DF"/>
    <a:srgbClr val="EAEAEA"/>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83" autoAdjust="0"/>
    <p:restoredTop sz="91892" autoAdjust="0"/>
  </p:normalViewPr>
  <p:slideViewPr>
    <p:cSldViewPr>
      <p:cViewPr varScale="1">
        <p:scale>
          <a:sx n="92" d="100"/>
          <a:sy n="92" d="100"/>
        </p:scale>
        <p:origin x="1074" y="8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30.wmf"/><Relationship Id="rId7" Type="http://schemas.openxmlformats.org/officeDocument/2006/relationships/image" Target="../media/image33.wmf"/><Relationship Id="rId12" Type="http://schemas.openxmlformats.org/officeDocument/2006/relationships/image" Target="../media/image37.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2.wmf"/><Relationship Id="rId11" Type="http://schemas.openxmlformats.org/officeDocument/2006/relationships/image" Target="../media/image36.wmf"/><Relationship Id="rId5" Type="http://schemas.openxmlformats.org/officeDocument/2006/relationships/image" Target="../media/image31.wmf"/><Relationship Id="rId10" Type="http://schemas.openxmlformats.org/officeDocument/2006/relationships/image" Target="../media/image35.wmf"/><Relationship Id="rId4" Type="http://schemas.openxmlformats.org/officeDocument/2006/relationships/image" Target="../media/image5.wmf"/><Relationship Id="rId9"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4" Type="http://schemas.openxmlformats.org/officeDocument/2006/relationships/image" Target="../media/image4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4" Type="http://schemas.openxmlformats.org/officeDocument/2006/relationships/image" Target="../media/image5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5" Type="http://schemas.openxmlformats.org/officeDocument/2006/relationships/image" Target="../media/image58.wmf"/><Relationship Id="rId4" Type="http://schemas.openxmlformats.org/officeDocument/2006/relationships/image" Target="../media/image5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5" Type="http://schemas.openxmlformats.org/officeDocument/2006/relationships/image" Target="../media/image75.wmf"/><Relationship Id="rId4" Type="http://schemas.openxmlformats.org/officeDocument/2006/relationships/image" Target="../media/image74.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4.wmf"/><Relationship Id="rId7" Type="http://schemas.openxmlformats.org/officeDocument/2006/relationships/image" Target="../media/image88.wmf"/><Relationship Id="rId2" Type="http://schemas.openxmlformats.org/officeDocument/2006/relationships/image" Target="../media/image83.wmf"/><Relationship Id="rId1" Type="http://schemas.openxmlformats.org/officeDocument/2006/relationships/image" Target="../media/image82.wmf"/><Relationship Id="rId6" Type="http://schemas.openxmlformats.org/officeDocument/2006/relationships/image" Target="../media/image87.wmf"/><Relationship Id="rId5" Type="http://schemas.openxmlformats.org/officeDocument/2006/relationships/image" Target="../media/image86.wmf"/><Relationship Id="rId4" Type="http://schemas.openxmlformats.org/officeDocument/2006/relationships/image" Target="../media/image85.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4" Type="http://schemas.openxmlformats.org/officeDocument/2006/relationships/image" Target="../media/image92.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77.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71.wmf"/><Relationship Id="rId1" Type="http://schemas.openxmlformats.org/officeDocument/2006/relationships/image" Target="../media/image102.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05.wmf"/><Relationship Id="rId1" Type="http://schemas.openxmlformats.org/officeDocument/2006/relationships/image" Target="../media/image104.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 Id="rId5" Type="http://schemas.openxmlformats.org/officeDocument/2006/relationships/image" Target="../media/image110.wmf"/><Relationship Id="rId4" Type="http://schemas.openxmlformats.org/officeDocument/2006/relationships/image" Target="../media/image109.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 Id="rId6" Type="http://schemas.openxmlformats.org/officeDocument/2006/relationships/image" Target="../media/image109.wmf"/><Relationship Id="rId5" Type="http://schemas.openxmlformats.org/officeDocument/2006/relationships/image" Target="../media/image108.wmf"/><Relationship Id="rId4" Type="http://schemas.openxmlformats.org/officeDocument/2006/relationships/image" Target="../media/image107.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 Id="rId6" Type="http://schemas.openxmlformats.org/officeDocument/2006/relationships/image" Target="../media/image115.wmf"/><Relationship Id="rId5" Type="http://schemas.openxmlformats.org/officeDocument/2006/relationships/image" Target="../media/image114.wmf"/><Relationship Id="rId4" Type="http://schemas.openxmlformats.org/officeDocument/2006/relationships/image" Target="../media/image109.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13.wmf"/><Relationship Id="rId1" Type="http://schemas.openxmlformats.org/officeDocument/2006/relationships/image" Target="../media/image116.wmf"/><Relationship Id="rId6" Type="http://schemas.openxmlformats.org/officeDocument/2006/relationships/image" Target="../media/image117.wmf"/><Relationship Id="rId5" Type="http://schemas.openxmlformats.org/officeDocument/2006/relationships/image" Target="../media/image109.wmf"/><Relationship Id="rId4" Type="http://schemas.openxmlformats.org/officeDocument/2006/relationships/image" Target="../media/image108.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20.wmf"/><Relationship Id="rId7" Type="http://schemas.openxmlformats.org/officeDocument/2006/relationships/image" Target="../media/image124.wmf"/><Relationship Id="rId2" Type="http://schemas.openxmlformats.org/officeDocument/2006/relationships/image" Target="../media/image119.wmf"/><Relationship Id="rId1" Type="http://schemas.openxmlformats.org/officeDocument/2006/relationships/image" Target="../media/image118.wmf"/><Relationship Id="rId6" Type="http://schemas.openxmlformats.org/officeDocument/2006/relationships/image" Target="../media/image123.wmf"/><Relationship Id="rId5" Type="http://schemas.openxmlformats.org/officeDocument/2006/relationships/image" Target="../media/image122.wmf"/><Relationship Id="rId4" Type="http://schemas.openxmlformats.org/officeDocument/2006/relationships/image" Target="../media/image121.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26.wmf"/><Relationship Id="rId1" Type="http://schemas.openxmlformats.org/officeDocument/2006/relationships/image" Target="../media/image12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27.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31.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33.wmf"/><Relationship Id="rId1" Type="http://schemas.openxmlformats.org/officeDocument/2006/relationships/image" Target="../media/image132.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34.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 Id="rId4" Type="http://schemas.openxmlformats.org/officeDocument/2006/relationships/image" Target="../media/image138.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 Id="rId4" Type="http://schemas.openxmlformats.org/officeDocument/2006/relationships/image" Target="../media/image142.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44.wmf"/><Relationship Id="rId1" Type="http://schemas.openxmlformats.org/officeDocument/2006/relationships/image" Target="../media/image143.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46.wmf"/><Relationship Id="rId1" Type="http://schemas.openxmlformats.org/officeDocument/2006/relationships/image" Target="../media/image145.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image" Target="../media/image148.wmf"/><Relationship Id="rId1" Type="http://schemas.openxmlformats.org/officeDocument/2006/relationships/image" Target="../media/image147.wmf"/><Relationship Id="rId4" Type="http://schemas.openxmlformats.org/officeDocument/2006/relationships/image" Target="../media/image15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49F00BC0-E8E3-41DB-A00C-3FF9ECB9819A}" type="slidenum">
              <a:rPr lang="en-US" altLang="zh-CN"/>
              <a:pPr>
                <a:defRPr/>
              </a:pPr>
              <a:t>‹#›</a:t>
            </a:fld>
            <a:endParaRPr lang="en-US" altLang="zh-CN"/>
          </a:p>
        </p:txBody>
      </p:sp>
    </p:spTree>
    <p:extLst>
      <p:ext uri="{BB962C8B-B14F-4D97-AF65-F5344CB8AC3E}">
        <p14:creationId xmlns:p14="http://schemas.microsoft.com/office/powerpoint/2010/main" val="13052326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view2"/>
          <p:cNvPicPr>
            <a:picLocks noChangeAspect="1" noChangeArrowheads="1"/>
          </p:cNvPicPr>
          <p:nvPr/>
        </p:nvPicPr>
        <p:blipFill>
          <a:blip r:embed="rId2"/>
          <a:srcRect/>
          <a:stretch>
            <a:fillRect/>
          </a:stretch>
        </p:blipFill>
        <p:spPr bwMode="auto">
          <a:xfrm>
            <a:off x="0" y="0"/>
            <a:ext cx="2209800" cy="609600"/>
          </a:xfrm>
          <a:prstGeom prst="rect">
            <a:avLst/>
          </a:prstGeom>
          <a:noFill/>
          <a:ln w="9525">
            <a:noFill/>
            <a:miter lim="800000"/>
            <a:headEnd/>
            <a:tailEnd/>
          </a:ln>
        </p:spPr>
      </p:pic>
      <p:sp>
        <p:nvSpPr>
          <p:cNvPr id="9218" name="Rectangle 2"/>
          <p:cNvSpPr>
            <a:spLocks noGrp="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921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17D895A-E3D1-47A6-8E0A-59412DD78B53}"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023E08D-96A8-4CD7-8B3E-10E384E042C5}"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09B8910-CCA9-4560-8A7C-DA9DD79E692E}"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286635B-3828-47C7-AF94-9DBB0986B8DF}"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5ACC7F9-DB5B-4EDE-9233-1B8D21D145F6}"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7EF3BA1-9DC8-46DC-8538-31FAE8E7FD72}"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708F2ABB-D7B3-483B-99F8-F9C115DAAE27}"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73D993C-BC0C-49B1-BB24-1F871792356B}"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C3A563B-4F8C-46EA-BA1B-9CAF9F169970}"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ECAC546-14D7-4E7A-AF18-373238F09951}"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4EA8687-DD1B-4E80-8CAE-E3316603603F}"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19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400">
                <a:ea typeface="宋体" pitchFamily="2" charset="-122"/>
              </a:defRPr>
            </a:lvl1pPr>
          </a:lstStyle>
          <a:p>
            <a:pPr>
              <a:defRPr/>
            </a:pPr>
            <a:endParaRPr lang="en-US" altLang="zh-CN"/>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ea typeface="宋体" pitchFamily="2" charset="-122"/>
              </a:defRPr>
            </a:lvl1pPr>
          </a:lstStyle>
          <a:p>
            <a:pPr>
              <a:defRPr/>
            </a:pPr>
            <a:endParaRPr lang="en-US" altLang="zh-CN"/>
          </a:p>
        </p:txBody>
      </p:sp>
      <p:sp>
        <p:nvSpPr>
          <p:cNvPr id="8198"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ea typeface="宋体" pitchFamily="2" charset="-122"/>
              </a:defRPr>
            </a:lvl1pPr>
          </a:lstStyle>
          <a:p>
            <a:pPr>
              <a:defRPr/>
            </a:pPr>
            <a:fld id="{2BA09DD8-4154-472A-B8A3-3CB8DD321796}" type="slidenum">
              <a:rPr lang="en-US" altLang="zh-CN"/>
              <a:pPr>
                <a:defRPr/>
              </a:pPr>
              <a:t>‹#›</a:t>
            </a:fld>
            <a:endParaRPr lang="en-US" altLang="zh-CN"/>
          </a:p>
        </p:txBody>
      </p:sp>
      <p:pic>
        <p:nvPicPr>
          <p:cNvPr id="1031" name="Picture 7" descr="view2"/>
          <p:cNvPicPr>
            <a:picLocks noChangeAspect="1" noChangeArrowheads="1"/>
          </p:cNvPicPr>
          <p:nvPr/>
        </p:nvPicPr>
        <p:blipFill>
          <a:blip r:embed="rId13"/>
          <a:srcRect/>
          <a:stretch>
            <a:fillRect/>
          </a:stretch>
        </p:blipFill>
        <p:spPr bwMode="auto">
          <a:xfrm>
            <a:off x="0" y="0"/>
            <a:ext cx="2362200" cy="609600"/>
          </a:xfrm>
          <a:prstGeom prst="rect">
            <a:avLst/>
          </a:prstGeom>
          <a:noFill/>
          <a:ln w="9525">
            <a:noFill/>
            <a:miter lim="800000"/>
            <a:headEnd/>
            <a:tailEnd/>
          </a:ln>
        </p:spPr>
      </p:pic>
      <p:pic>
        <p:nvPicPr>
          <p:cNvPr id="1032" name="Picture 8" descr="nklogo"/>
          <p:cNvPicPr>
            <a:picLocks noChangeAspect="1" noChangeArrowheads="1" noCrop="1"/>
          </p:cNvPicPr>
          <p:nvPr/>
        </p:nvPicPr>
        <p:blipFill>
          <a:blip r:embed="rId14"/>
          <a:srcRect/>
          <a:stretch>
            <a:fillRect/>
          </a:stretch>
        </p:blipFill>
        <p:spPr bwMode="auto">
          <a:xfrm>
            <a:off x="7696200" y="0"/>
            <a:ext cx="1447800" cy="1085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368" r:id="rId1"/>
    <p:sldLayoutId id="2147484358" r:id="rId2"/>
    <p:sldLayoutId id="2147484359" r:id="rId3"/>
    <p:sldLayoutId id="2147484360" r:id="rId4"/>
    <p:sldLayoutId id="2147484361" r:id="rId5"/>
    <p:sldLayoutId id="2147484362" r:id="rId6"/>
    <p:sldLayoutId id="2147484363" r:id="rId7"/>
    <p:sldLayoutId id="2147484364" r:id="rId8"/>
    <p:sldLayoutId id="2147484365" r:id="rId9"/>
    <p:sldLayoutId id="2147484366" r:id="rId10"/>
    <p:sldLayoutId id="2147484367"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4.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23.bin"/><Relationship Id="rId5" Type="http://schemas.openxmlformats.org/officeDocument/2006/relationships/image" Target="../media/image23.wmf"/><Relationship Id="rId4" Type="http://schemas.openxmlformats.org/officeDocument/2006/relationships/oleObject" Target="../embeddings/oleObject22.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7.wmf"/><Relationship Id="rId5" Type="http://schemas.openxmlformats.org/officeDocument/2006/relationships/oleObject" Target="../embeddings/oleObject25.bin"/><Relationship Id="rId4" Type="http://schemas.openxmlformats.org/officeDocument/2006/relationships/image" Target="../media/image26.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oleObject" Target="../embeddings/oleObject31.bin"/><Relationship Id="rId18" Type="http://schemas.openxmlformats.org/officeDocument/2006/relationships/image" Target="../media/image33.wmf"/><Relationship Id="rId26" Type="http://schemas.openxmlformats.org/officeDocument/2006/relationships/image" Target="../media/image35.wmf"/><Relationship Id="rId3" Type="http://schemas.openxmlformats.org/officeDocument/2006/relationships/image" Target="../media/image43.png"/><Relationship Id="rId21" Type="http://schemas.openxmlformats.org/officeDocument/2006/relationships/oleObject" Target="../embeddings/oleObject35.bin"/><Relationship Id="rId34" Type="http://schemas.openxmlformats.org/officeDocument/2006/relationships/oleObject" Target="../embeddings/oleObject44.bin"/><Relationship Id="rId7" Type="http://schemas.openxmlformats.org/officeDocument/2006/relationships/image" Target="../media/image29.wmf"/><Relationship Id="rId12" Type="http://schemas.openxmlformats.org/officeDocument/2006/relationships/oleObject" Target="../embeddings/oleObject30.bin"/><Relationship Id="rId17" Type="http://schemas.openxmlformats.org/officeDocument/2006/relationships/oleObject" Target="../embeddings/oleObject33.bin"/><Relationship Id="rId25" Type="http://schemas.openxmlformats.org/officeDocument/2006/relationships/oleObject" Target="../embeddings/oleObject38.bin"/><Relationship Id="rId33" Type="http://schemas.openxmlformats.org/officeDocument/2006/relationships/oleObject" Target="../embeddings/oleObject43.bin"/><Relationship Id="rId2" Type="http://schemas.openxmlformats.org/officeDocument/2006/relationships/slideLayout" Target="../slideLayouts/slideLayout7.xml"/><Relationship Id="rId16" Type="http://schemas.openxmlformats.org/officeDocument/2006/relationships/image" Target="../media/image32.wmf"/><Relationship Id="rId20" Type="http://schemas.openxmlformats.org/officeDocument/2006/relationships/image" Target="../media/image9.wmf"/><Relationship Id="rId29" Type="http://schemas.openxmlformats.org/officeDocument/2006/relationships/oleObject" Target="../embeddings/oleObject41.bin"/><Relationship Id="rId1" Type="http://schemas.openxmlformats.org/officeDocument/2006/relationships/vmlDrawing" Target="../drawings/vmlDrawing10.vml"/><Relationship Id="rId6" Type="http://schemas.openxmlformats.org/officeDocument/2006/relationships/oleObject" Target="../embeddings/oleObject27.bin"/><Relationship Id="rId11" Type="http://schemas.openxmlformats.org/officeDocument/2006/relationships/image" Target="../media/image5.wmf"/><Relationship Id="rId24" Type="http://schemas.openxmlformats.org/officeDocument/2006/relationships/oleObject" Target="../embeddings/oleObject37.bin"/><Relationship Id="rId32" Type="http://schemas.openxmlformats.org/officeDocument/2006/relationships/image" Target="../media/image37.wmf"/><Relationship Id="rId5" Type="http://schemas.openxmlformats.org/officeDocument/2006/relationships/image" Target="../media/image28.wmf"/><Relationship Id="rId15" Type="http://schemas.openxmlformats.org/officeDocument/2006/relationships/oleObject" Target="../embeddings/oleObject32.bin"/><Relationship Id="rId23" Type="http://schemas.openxmlformats.org/officeDocument/2006/relationships/image" Target="../media/image34.wmf"/><Relationship Id="rId28" Type="http://schemas.openxmlformats.org/officeDocument/2006/relationships/oleObject" Target="../embeddings/oleObject40.bin"/><Relationship Id="rId10" Type="http://schemas.openxmlformats.org/officeDocument/2006/relationships/oleObject" Target="../embeddings/oleObject29.bin"/><Relationship Id="rId19" Type="http://schemas.openxmlformats.org/officeDocument/2006/relationships/oleObject" Target="../embeddings/oleObject34.bin"/><Relationship Id="rId31" Type="http://schemas.openxmlformats.org/officeDocument/2006/relationships/oleObject" Target="../embeddings/oleObject42.bin"/><Relationship Id="rId4" Type="http://schemas.openxmlformats.org/officeDocument/2006/relationships/oleObject" Target="../embeddings/oleObject26.bin"/><Relationship Id="rId9" Type="http://schemas.openxmlformats.org/officeDocument/2006/relationships/image" Target="../media/image30.wmf"/><Relationship Id="rId14" Type="http://schemas.openxmlformats.org/officeDocument/2006/relationships/image" Target="../media/image31.wmf"/><Relationship Id="rId22" Type="http://schemas.openxmlformats.org/officeDocument/2006/relationships/oleObject" Target="../embeddings/oleObject36.bin"/><Relationship Id="rId27" Type="http://schemas.openxmlformats.org/officeDocument/2006/relationships/oleObject" Target="../embeddings/oleObject39.bin"/><Relationship Id="rId30" Type="http://schemas.openxmlformats.org/officeDocument/2006/relationships/image" Target="../media/image36.wmf"/><Relationship Id="rId35" Type="http://schemas.openxmlformats.org/officeDocument/2006/relationships/oleObject" Target="../embeddings/oleObject45.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9.wmf"/><Relationship Id="rId5" Type="http://schemas.openxmlformats.org/officeDocument/2006/relationships/oleObject" Target="../embeddings/oleObject47.bin"/><Relationship Id="rId4" Type="http://schemas.openxmlformats.org/officeDocument/2006/relationships/image" Target="../media/image38.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1.wmf"/><Relationship Id="rId5" Type="http://schemas.openxmlformats.org/officeDocument/2006/relationships/oleObject" Target="../embeddings/oleObject49.bin"/><Relationship Id="rId4" Type="http://schemas.openxmlformats.org/officeDocument/2006/relationships/image" Target="../media/image40.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image" Target="../media/image51.png"/><Relationship Id="rId7" Type="http://schemas.openxmlformats.org/officeDocument/2006/relationships/image" Target="../media/image43.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51.bin"/><Relationship Id="rId5" Type="http://schemas.openxmlformats.org/officeDocument/2006/relationships/image" Target="../media/image42.wmf"/><Relationship Id="rId4" Type="http://schemas.openxmlformats.org/officeDocument/2006/relationships/oleObject" Target="../embeddings/oleObject50.bin"/><Relationship Id="rId9" Type="http://schemas.openxmlformats.org/officeDocument/2006/relationships/image" Target="../media/image44.wmf"/></Relationships>
</file>

<file path=ppt/slides/_rels/slide1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7.wmf"/><Relationship Id="rId5" Type="http://schemas.openxmlformats.org/officeDocument/2006/relationships/oleObject" Target="../embeddings/oleObject54.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56.bin"/></Relationships>
</file>

<file path=ppt/slides/_rels/slide18.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51.wmf"/><Relationship Id="rId5" Type="http://schemas.openxmlformats.org/officeDocument/2006/relationships/oleObject" Target="../embeddings/oleObject58.bin"/><Relationship Id="rId10" Type="http://schemas.openxmlformats.org/officeDocument/2006/relationships/image" Target="../media/image53.wmf"/><Relationship Id="rId4" Type="http://schemas.openxmlformats.org/officeDocument/2006/relationships/image" Target="../media/image50.wmf"/><Relationship Id="rId9" Type="http://schemas.openxmlformats.org/officeDocument/2006/relationships/oleObject" Target="../embeddings/oleObject60.bin"/></Relationships>
</file>

<file path=ppt/slides/_rels/slide19.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58.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55.wmf"/><Relationship Id="rId11" Type="http://schemas.openxmlformats.org/officeDocument/2006/relationships/oleObject" Target="../embeddings/oleObject65.bin"/><Relationship Id="rId5" Type="http://schemas.openxmlformats.org/officeDocument/2006/relationships/oleObject" Target="../embeddings/oleObject62.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64.bin"/></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59.wmf"/></Relationships>
</file>

<file path=ppt/slides/_rels/slide21.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61.wmf"/><Relationship Id="rId5" Type="http://schemas.openxmlformats.org/officeDocument/2006/relationships/oleObject" Target="../embeddings/oleObject68.bin"/><Relationship Id="rId4" Type="http://schemas.openxmlformats.org/officeDocument/2006/relationships/image" Target="../media/image60.wmf"/></Relationships>
</file>

<file path=ppt/slides/_rels/slide22.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64.wmf"/><Relationship Id="rId5" Type="http://schemas.openxmlformats.org/officeDocument/2006/relationships/oleObject" Target="../embeddings/oleObject71.bin"/><Relationship Id="rId4" Type="http://schemas.openxmlformats.org/officeDocument/2006/relationships/image" Target="../media/image63.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66.wmf"/></Relationships>
</file>

<file path=ppt/slides/_rels/slide24.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74.bin"/><Relationship Id="rId7" Type="http://schemas.openxmlformats.org/officeDocument/2006/relationships/oleObject" Target="../embeddings/oleObject76.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68.wmf"/><Relationship Id="rId5" Type="http://schemas.openxmlformats.org/officeDocument/2006/relationships/oleObject" Target="../embeddings/oleObject75.bin"/><Relationship Id="rId4" Type="http://schemas.openxmlformats.org/officeDocument/2006/relationships/image" Target="../media/image67.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70.wmf"/></Relationships>
</file>

<file path=ppt/slides/_rels/slide26.x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image" Target="../media/image75.wmf"/><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oleObject" Target="../embeddings/oleObject83.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72.wmf"/><Relationship Id="rId11" Type="http://schemas.openxmlformats.org/officeDocument/2006/relationships/oleObject" Target="../embeddings/oleObject82.bin"/><Relationship Id="rId5" Type="http://schemas.openxmlformats.org/officeDocument/2006/relationships/oleObject" Target="../embeddings/oleObject79.bin"/><Relationship Id="rId10" Type="http://schemas.openxmlformats.org/officeDocument/2006/relationships/image" Target="../media/image74.wmf"/><Relationship Id="rId4" Type="http://schemas.openxmlformats.org/officeDocument/2006/relationships/image" Target="../media/image71.wmf"/><Relationship Id="rId9" Type="http://schemas.openxmlformats.org/officeDocument/2006/relationships/oleObject" Target="../embeddings/oleObject81.bin"/></Relationships>
</file>

<file path=ppt/slides/_rels/slide27.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84.bin"/><Relationship Id="rId7" Type="http://schemas.openxmlformats.org/officeDocument/2006/relationships/oleObject" Target="../embeddings/oleObject86.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77.wmf"/><Relationship Id="rId5" Type="http://schemas.openxmlformats.org/officeDocument/2006/relationships/oleObject" Target="../embeddings/oleObject85.bin"/><Relationship Id="rId4" Type="http://schemas.openxmlformats.org/officeDocument/2006/relationships/image" Target="../media/image76.wmf"/></Relationships>
</file>

<file path=ppt/slides/_rels/slide28.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87.bin"/><Relationship Id="rId7"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80.wmf"/><Relationship Id="rId5" Type="http://schemas.openxmlformats.org/officeDocument/2006/relationships/oleObject" Target="../embeddings/oleObject88.bin"/><Relationship Id="rId4" Type="http://schemas.openxmlformats.org/officeDocument/2006/relationships/image" Target="../media/image79.wmf"/></Relationships>
</file>

<file path=ppt/slides/_rels/slide29.xml.rels><?xml version="1.0" encoding="UTF-8" standalone="yes"?>
<Relationships xmlns="http://schemas.openxmlformats.org/package/2006/relationships"><Relationship Id="rId8" Type="http://schemas.openxmlformats.org/officeDocument/2006/relationships/image" Target="../media/image84.wmf"/><Relationship Id="rId13" Type="http://schemas.openxmlformats.org/officeDocument/2006/relationships/oleObject" Target="../embeddings/oleObject95.bin"/><Relationship Id="rId3" Type="http://schemas.openxmlformats.org/officeDocument/2006/relationships/oleObject" Target="../embeddings/oleObject90.bin"/><Relationship Id="rId7" Type="http://schemas.openxmlformats.org/officeDocument/2006/relationships/oleObject" Target="../embeddings/oleObject92.bin"/><Relationship Id="rId12" Type="http://schemas.openxmlformats.org/officeDocument/2006/relationships/image" Target="../media/image86.wmf"/><Relationship Id="rId17" Type="http://schemas.openxmlformats.org/officeDocument/2006/relationships/image" Target="../media/image88.wmf"/><Relationship Id="rId2" Type="http://schemas.openxmlformats.org/officeDocument/2006/relationships/slideLayout" Target="../slideLayouts/slideLayout7.xml"/><Relationship Id="rId16" Type="http://schemas.openxmlformats.org/officeDocument/2006/relationships/oleObject" Target="../embeddings/oleObject97.bin"/><Relationship Id="rId1" Type="http://schemas.openxmlformats.org/officeDocument/2006/relationships/vmlDrawing" Target="../drawings/vmlDrawing26.vml"/><Relationship Id="rId6" Type="http://schemas.openxmlformats.org/officeDocument/2006/relationships/image" Target="../media/image83.wmf"/><Relationship Id="rId11" Type="http://schemas.openxmlformats.org/officeDocument/2006/relationships/oleObject" Target="../embeddings/oleObject94.bin"/><Relationship Id="rId5" Type="http://schemas.openxmlformats.org/officeDocument/2006/relationships/oleObject" Target="../embeddings/oleObject91.bin"/><Relationship Id="rId15" Type="http://schemas.openxmlformats.org/officeDocument/2006/relationships/image" Target="../media/image87.wmf"/><Relationship Id="rId10" Type="http://schemas.openxmlformats.org/officeDocument/2006/relationships/image" Target="../media/image85.wmf"/><Relationship Id="rId4" Type="http://schemas.openxmlformats.org/officeDocument/2006/relationships/image" Target="../media/image82.wmf"/><Relationship Id="rId9" Type="http://schemas.openxmlformats.org/officeDocument/2006/relationships/oleObject" Target="../embeddings/oleObject93.bin"/><Relationship Id="rId14" Type="http://schemas.openxmlformats.org/officeDocument/2006/relationships/oleObject" Target="../embeddings/oleObject96.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6.bin"/><Relationship Id="rId18" Type="http://schemas.openxmlformats.org/officeDocument/2006/relationships/image" Target="../media/image9.wmf"/><Relationship Id="rId3" Type="http://schemas.openxmlformats.org/officeDocument/2006/relationships/image" Target="../media/image10.png"/><Relationship Id="rId7" Type="http://schemas.openxmlformats.org/officeDocument/2006/relationships/image" Target="../media/image4.wmf"/><Relationship Id="rId12" Type="http://schemas.openxmlformats.org/officeDocument/2006/relationships/image" Target="../media/image6.wmf"/><Relationship Id="rId17" Type="http://schemas.openxmlformats.org/officeDocument/2006/relationships/oleObject" Target="../embeddings/oleObject8.bin"/><Relationship Id="rId2" Type="http://schemas.openxmlformats.org/officeDocument/2006/relationships/slideLayout" Target="../slideLayouts/slideLayout7.xml"/><Relationship Id="rId16" Type="http://schemas.openxmlformats.org/officeDocument/2006/relationships/image" Target="../media/image8.w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5.bin"/><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oleObject" Target="../embeddings/oleObject4.bin"/><Relationship Id="rId19" Type="http://schemas.openxmlformats.org/officeDocument/2006/relationships/oleObject" Target="../embeddings/oleObject9.bin"/><Relationship Id="rId4" Type="http://schemas.openxmlformats.org/officeDocument/2006/relationships/oleObject" Target="../embeddings/oleObject1.bin"/><Relationship Id="rId9" Type="http://schemas.openxmlformats.org/officeDocument/2006/relationships/image" Target="../media/image5.wmf"/><Relationship Id="rId14" Type="http://schemas.openxmlformats.org/officeDocument/2006/relationships/image" Target="../media/image7.wmf"/></Relationships>
</file>

<file path=ppt/slides/_rels/slide30.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98.bin"/><Relationship Id="rId7" Type="http://schemas.openxmlformats.org/officeDocument/2006/relationships/oleObject" Target="../embeddings/oleObject100.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90.wmf"/><Relationship Id="rId5" Type="http://schemas.openxmlformats.org/officeDocument/2006/relationships/oleObject" Target="../embeddings/oleObject99.bin"/><Relationship Id="rId10" Type="http://schemas.openxmlformats.org/officeDocument/2006/relationships/image" Target="../media/image92.wmf"/><Relationship Id="rId4" Type="http://schemas.openxmlformats.org/officeDocument/2006/relationships/image" Target="../media/image89.wmf"/><Relationship Id="rId9" Type="http://schemas.openxmlformats.org/officeDocument/2006/relationships/oleObject" Target="../embeddings/oleObject101.bin"/></Relationships>
</file>

<file path=ppt/slides/_rels/slide31.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oleObject" Target="../embeddings/oleObject102.bin"/><Relationship Id="rId7" Type="http://schemas.openxmlformats.org/officeDocument/2006/relationships/oleObject" Target="../embeddings/oleObject104.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94.wmf"/><Relationship Id="rId5" Type="http://schemas.openxmlformats.org/officeDocument/2006/relationships/oleObject" Target="../embeddings/oleObject103.bin"/><Relationship Id="rId4" Type="http://schemas.openxmlformats.org/officeDocument/2006/relationships/image" Target="../media/image93.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97.wmf"/><Relationship Id="rId5" Type="http://schemas.openxmlformats.org/officeDocument/2006/relationships/oleObject" Target="../embeddings/oleObject106.bin"/><Relationship Id="rId4" Type="http://schemas.openxmlformats.org/officeDocument/2006/relationships/image" Target="../media/image96.wmf"/></Relationships>
</file>

<file path=ppt/slides/_rels/slide33.x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oleObject" Target="../embeddings/oleObject107.bin"/><Relationship Id="rId7" Type="http://schemas.openxmlformats.org/officeDocument/2006/relationships/oleObject" Target="../embeddings/oleObject109.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99.wmf"/><Relationship Id="rId5" Type="http://schemas.openxmlformats.org/officeDocument/2006/relationships/oleObject" Target="../embeddings/oleObject108.bin"/><Relationship Id="rId4" Type="http://schemas.openxmlformats.org/officeDocument/2006/relationships/image" Target="../media/image98.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01.wmf"/><Relationship Id="rId5" Type="http://schemas.openxmlformats.org/officeDocument/2006/relationships/oleObject" Target="../embeddings/oleObject111.bin"/><Relationship Id="rId4" Type="http://schemas.openxmlformats.org/officeDocument/2006/relationships/image" Target="../media/image77.wmf"/></Relationships>
</file>

<file path=ppt/slides/_rels/slide35.x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oleObject" Target="../embeddings/oleObject112.bin"/><Relationship Id="rId7" Type="http://schemas.openxmlformats.org/officeDocument/2006/relationships/oleObject" Target="../embeddings/oleObject114.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71.wmf"/><Relationship Id="rId5" Type="http://schemas.openxmlformats.org/officeDocument/2006/relationships/oleObject" Target="../embeddings/oleObject113.bin"/><Relationship Id="rId4" Type="http://schemas.openxmlformats.org/officeDocument/2006/relationships/image" Target="../media/image102.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15.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05.wmf"/><Relationship Id="rId5" Type="http://schemas.openxmlformats.org/officeDocument/2006/relationships/oleObject" Target="../embeddings/oleObject116.bin"/><Relationship Id="rId4" Type="http://schemas.openxmlformats.org/officeDocument/2006/relationships/image" Target="../media/image104.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oleObject" Target="../embeddings/oleObject117.bin"/><Relationship Id="rId7" Type="http://schemas.openxmlformats.org/officeDocument/2006/relationships/oleObject" Target="../embeddings/oleObject119.bin"/><Relationship Id="rId12" Type="http://schemas.openxmlformats.org/officeDocument/2006/relationships/image" Target="../media/image110.w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07.wmf"/><Relationship Id="rId11" Type="http://schemas.openxmlformats.org/officeDocument/2006/relationships/oleObject" Target="../embeddings/oleObject121.bin"/><Relationship Id="rId5" Type="http://schemas.openxmlformats.org/officeDocument/2006/relationships/oleObject" Target="../embeddings/oleObject118.bin"/><Relationship Id="rId10" Type="http://schemas.openxmlformats.org/officeDocument/2006/relationships/image" Target="../media/image109.wmf"/><Relationship Id="rId4" Type="http://schemas.openxmlformats.org/officeDocument/2006/relationships/image" Target="../media/image106.wmf"/><Relationship Id="rId9" Type="http://schemas.openxmlformats.org/officeDocument/2006/relationships/oleObject" Target="../embeddings/oleObject120.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24.bin"/><Relationship Id="rId13" Type="http://schemas.openxmlformats.org/officeDocument/2006/relationships/image" Target="../media/image108.wmf"/><Relationship Id="rId3" Type="http://schemas.openxmlformats.org/officeDocument/2006/relationships/image" Target="../media/image109.png"/><Relationship Id="rId7" Type="http://schemas.openxmlformats.org/officeDocument/2006/relationships/image" Target="../media/image112.wmf"/><Relationship Id="rId12" Type="http://schemas.openxmlformats.org/officeDocument/2006/relationships/oleObject" Target="../embeddings/oleObject126.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oleObject" Target="../embeddings/oleObject123.bin"/><Relationship Id="rId11" Type="http://schemas.openxmlformats.org/officeDocument/2006/relationships/image" Target="../media/image107.wmf"/><Relationship Id="rId5" Type="http://schemas.openxmlformats.org/officeDocument/2006/relationships/image" Target="../media/image111.wmf"/><Relationship Id="rId15" Type="http://schemas.openxmlformats.org/officeDocument/2006/relationships/image" Target="../media/image109.wmf"/><Relationship Id="rId10" Type="http://schemas.openxmlformats.org/officeDocument/2006/relationships/oleObject" Target="../embeddings/oleObject125.bin"/><Relationship Id="rId4" Type="http://schemas.openxmlformats.org/officeDocument/2006/relationships/oleObject" Target="../embeddings/oleObject122.bin"/><Relationship Id="rId9" Type="http://schemas.openxmlformats.org/officeDocument/2006/relationships/image" Target="../media/image113.wmf"/><Relationship Id="rId14" Type="http://schemas.openxmlformats.org/officeDocument/2006/relationships/oleObject" Target="../embeddings/oleObject127.bin"/></Relationships>
</file>

<file path=ppt/slides/_rels/slide41.xml.rels><?xml version="1.0" encoding="UTF-8" standalone="yes"?>
<Relationships xmlns="http://schemas.openxmlformats.org/package/2006/relationships"><Relationship Id="rId8" Type="http://schemas.openxmlformats.org/officeDocument/2006/relationships/image" Target="../media/image108.wmf"/><Relationship Id="rId13" Type="http://schemas.openxmlformats.org/officeDocument/2006/relationships/oleObject" Target="../embeddings/oleObject133.bin"/><Relationship Id="rId3" Type="http://schemas.openxmlformats.org/officeDocument/2006/relationships/oleObject" Target="../embeddings/oleObject128.bin"/><Relationship Id="rId7" Type="http://schemas.openxmlformats.org/officeDocument/2006/relationships/oleObject" Target="../embeddings/oleObject130.bin"/><Relationship Id="rId12" Type="http://schemas.openxmlformats.org/officeDocument/2006/relationships/image" Target="../media/image114.wmf"/><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07.wmf"/><Relationship Id="rId11" Type="http://schemas.openxmlformats.org/officeDocument/2006/relationships/oleObject" Target="../embeddings/oleObject132.bin"/><Relationship Id="rId5" Type="http://schemas.openxmlformats.org/officeDocument/2006/relationships/oleObject" Target="../embeddings/oleObject129.bin"/><Relationship Id="rId10" Type="http://schemas.openxmlformats.org/officeDocument/2006/relationships/image" Target="../media/image109.wmf"/><Relationship Id="rId4" Type="http://schemas.openxmlformats.org/officeDocument/2006/relationships/image" Target="../media/image106.wmf"/><Relationship Id="rId9" Type="http://schemas.openxmlformats.org/officeDocument/2006/relationships/oleObject" Target="../embeddings/oleObject131.bin"/><Relationship Id="rId14" Type="http://schemas.openxmlformats.org/officeDocument/2006/relationships/image" Target="../media/image115.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36.bin"/><Relationship Id="rId13" Type="http://schemas.openxmlformats.org/officeDocument/2006/relationships/image" Target="../media/image109.wmf"/><Relationship Id="rId3" Type="http://schemas.openxmlformats.org/officeDocument/2006/relationships/image" Target="../media/image114.png"/><Relationship Id="rId7" Type="http://schemas.openxmlformats.org/officeDocument/2006/relationships/image" Target="../media/image113.wmf"/><Relationship Id="rId12" Type="http://schemas.openxmlformats.org/officeDocument/2006/relationships/oleObject" Target="../embeddings/oleObject138.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oleObject" Target="../embeddings/oleObject135.bin"/><Relationship Id="rId11" Type="http://schemas.openxmlformats.org/officeDocument/2006/relationships/image" Target="../media/image108.wmf"/><Relationship Id="rId5" Type="http://schemas.openxmlformats.org/officeDocument/2006/relationships/image" Target="../media/image116.wmf"/><Relationship Id="rId15" Type="http://schemas.openxmlformats.org/officeDocument/2006/relationships/image" Target="../media/image117.wmf"/><Relationship Id="rId10" Type="http://schemas.openxmlformats.org/officeDocument/2006/relationships/oleObject" Target="../embeddings/oleObject137.bin"/><Relationship Id="rId4" Type="http://schemas.openxmlformats.org/officeDocument/2006/relationships/oleObject" Target="../embeddings/oleObject134.bin"/><Relationship Id="rId9" Type="http://schemas.openxmlformats.org/officeDocument/2006/relationships/image" Target="../media/image107.wmf"/><Relationship Id="rId14" Type="http://schemas.openxmlformats.org/officeDocument/2006/relationships/oleObject" Target="../embeddings/oleObject139.bin"/></Relationships>
</file>

<file path=ppt/slides/_rels/slide43.xml.rels><?xml version="1.0" encoding="UTF-8" standalone="yes"?>
<Relationships xmlns="http://schemas.openxmlformats.org/package/2006/relationships"><Relationship Id="rId8" Type="http://schemas.openxmlformats.org/officeDocument/2006/relationships/image" Target="../media/image120.wmf"/><Relationship Id="rId13" Type="http://schemas.openxmlformats.org/officeDocument/2006/relationships/oleObject" Target="../embeddings/oleObject145.bin"/><Relationship Id="rId3" Type="http://schemas.openxmlformats.org/officeDocument/2006/relationships/oleObject" Target="../embeddings/oleObject140.bin"/><Relationship Id="rId7" Type="http://schemas.openxmlformats.org/officeDocument/2006/relationships/oleObject" Target="../embeddings/oleObject142.bin"/><Relationship Id="rId12" Type="http://schemas.openxmlformats.org/officeDocument/2006/relationships/image" Target="../media/image122.wmf"/><Relationship Id="rId2" Type="http://schemas.openxmlformats.org/officeDocument/2006/relationships/slideLayout" Target="../slideLayouts/slideLayout2.xml"/><Relationship Id="rId16" Type="http://schemas.openxmlformats.org/officeDocument/2006/relationships/image" Target="../media/image124.wmf"/><Relationship Id="rId1" Type="http://schemas.openxmlformats.org/officeDocument/2006/relationships/vmlDrawing" Target="../drawings/vmlDrawing38.vml"/><Relationship Id="rId6" Type="http://schemas.openxmlformats.org/officeDocument/2006/relationships/image" Target="../media/image119.wmf"/><Relationship Id="rId11" Type="http://schemas.openxmlformats.org/officeDocument/2006/relationships/oleObject" Target="../embeddings/oleObject144.bin"/><Relationship Id="rId5" Type="http://schemas.openxmlformats.org/officeDocument/2006/relationships/oleObject" Target="../embeddings/oleObject141.bin"/><Relationship Id="rId15" Type="http://schemas.openxmlformats.org/officeDocument/2006/relationships/oleObject" Target="../embeddings/oleObject146.bin"/><Relationship Id="rId10" Type="http://schemas.openxmlformats.org/officeDocument/2006/relationships/image" Target="../media/image121.wmf"/><Relationship Id="rId4" Type="http://schemas.openxmlformats.org/officeDocument/2006/relationships/image" Target="../media/image118.wmf"/><Relationship Id="rId9" Type="http://schemas.openxmlformats.org/officeDocument/2006/relationships/oleObject" Target="../embeddings/oleObject143.bin"/><Relationship Id="rId14" Type="http://schemas.openxmlformats.org/officeDocument/2006/relationships/image" Target="../media/image123.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47.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26.wmf"/><Relationship Id="rId5" Type="http://schemas.openxmlformats.org/officeDocument/2006/relationships/oleObject" Target="../embeddings/oleObject148.bin"/><Relationship Id="rId4" Type="http://schemas.openxmlformats.org/officeDocument/2006/relationships/image" Target="../media/image125.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49.bin"/><Relationship Id="rId2" Type="http://schemas.openxmlformats.org/officeDocument/2006/relationships/slideLayout" Target="../slideLayouts/slideLayout2.xml"/><Relationship Id="rId1" Type="http://schemas.openxmlformats.org/officeDocument/2006/relationships/vmlDrawing" Target="../drawings/vmlDrawing40.vml"/><Relationship Id="rId4" Type="http://schemas.openxmlformats.org/officeDocument/2006/relationships/image" Target="../media/image127.wmf"/></Relationships>
</file>

<file path=ppt/slides/_rels/slide47.xml.rels><?xml version="1.0" encoding="UTF-8" standalone="yes"?>
<Relationships xmlns="http://schemas.openxmlformats.org/package/2006/relationships"><Relationship Id="rId8" Type="http://schemas.openxmlformats.org/officeDocument/2006/relationships/image" Target="../media/image130.wmf"/><Relationship Id="rId3" Type="http://schemas.openxmlformats.org/officeDocument/2006/relationships/oleObject" Target="../embeddings/oleObject150.bin"/><Relationship Id="rId7" Type="http://schemas.openxmlformats.org/officeDocument/2006/relationships/oleObject" Target="../embeddings/oleObject152.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129.wmf"/><Relationship Id="rId5" Type="http://schemas.openxmlformats.org/officeDocument/2006/relationships/oleObject" Target="../embeddings/oleObject151.bin"/><Relationship Id="rId4" Type="http://schemas.openxmlformats.org/officeDocument/2006/relationships/image" Target="../media/image128.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53.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131.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54.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133.wmf"/><Relationship Id="rId5" Type="http://schemas.openxmlformats.org/officeDocument/2006/relationships/oleObject" Target="../embeddings/oleObject155.bin"/><Relationship Id="rId4" Type="http://schemas.openxmlformats.org/officeDocument/2006/relationships/image" Target="../media/image132.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56.bin"/><Relationship Id="rId2" Type="http://schemas.openxmlformats.org/officeDocument/2006/relationships/slideLayout" Target="../slideLayouts/slideLayout2.xml"/><Relationship Id="rId1" Type="http://schemas.openxmlformats.org/officeDocument/2006/relationships/vmlDrawing" Target="../drawings/vmlDrawing44.vml"/><Relationship Id="rId4" Type="http://schemas.openxmlformats.org/officeDocument/2006/relationships/image" Target="../media/image134.wmf"/></Relationships>
</file>

<file path=ppt/slides/_rels/slide51.xml.rels><?xml version="1.0" encoding="UTF-8" standalone="yes"?>
<Relationships xmlns="http://schemas.openxmlformats.org/package/2006/relationships"><Relationship Id="rId8" Type="http://schemas.openxmlformats.org/officeDocument/2006/relationships/image" Target="../media/image137.wmf"/><Relationship Id="rId3" Type="http://schemas.openxmlformats.org/officeDocument/2006/relationships/oleObject" Target="../embeddings/oleObject157.bin"/><Relationship Id="rId7" Type="http://schemas.openxmlformats.org/officeDocument/2006/relationships/oleObject" Target="../embeddings/oleObject159.bin"/><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136.wmf"/><Relationship Id="rId5" Type="http://schemas.openxmlformats.org/officeDocument/2006/relationships/oleObject" Target="../embeddings/oleObject158.bin"/><Relationship Id="rId10" Type="http://schemas.openxmlformats.org/officeDocument/2006/relationships/image" Target="../media/image138.wmf"/><Relationship Id="rId4" Type="http://schemas.openxmlformats.org/officeDocument/2006/relationships/image" Target="../media/image135.wmf"/><Relationship Id="rId9" Type="http://schemas.openxmlformats.org/officeDocument/2006/relationships/oleObject" Target="../embeddings/oleObject160.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141.wmf"/><Relationship Id="rId3" Type="http://schemas.openxmlformats.org/officeDocument/2006/relationships/oleObject" Target="../embeddings/oleObject161.bin"/><Relationship Id="rId7" Type="http://schemas.openxmlformats.org/officeDocument/2006/relationships/oleObject" Target="../embeddings/oleObject163.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image" Target="../media/image140.wmf"/><Relationship Id="rId5" Type="http://schemas.openxmlformats.org/officeDocument/2006/relationships/oleObject" Target="../embeddings/oleObject162.bin"/><Relationship Id="rId10" Type="http://schemas.openxmlformats.org/officeDocument/2006/relationships/image" Target="../media/image142.wmf"/><Relationship Id="rId4" Type="http://schemas.openxmlformats.org/officeDocument/2006/relationships/image" Target="../media/image139.wmf"/><Relationship Id="rId9" Type="http://schemas.openxmlformats.org/officeDocument/2006/relationships/oleObject" Target="../embeddings/oleObject164.bin"/></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65.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144.wmf"/><Relationship Id="rId5" Type="http://schemas.openxmlformats.org/officeDocument/2006/relationships/oleObject" Target="../embeddings/oleObject166.bin"/><Relationship Id="rId4" Type="http://schemas.openxmlformats.org/officeDocument/2006/relationships/image" Target="../media/image143.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67.bin"/><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146.wmf"/><Relationship Id="rId5" Type="http://schemas.openxmlformats.org/officeDocument/2006/relationships/oleObject" Target="../embeddings/oleObject168.bin"/><Relationship Id="rId4" Type="http://schemas.openxmlformats.org/officeDocument/2006/relationships/image" Target="../media/image145.wmf"/></Relationships>
</file>

<file path=ppt/slides/_rels/slide57.xml.rels><?xml version="1.0" encoding="UTF-8" standalone="yes"?>
<Relationships xmlns="http://schemas.openxmlformats.org/package/2006/relationships"><Relationship Id="rId8" Type="http://schemas.openxmlformats.org/officeDocument/2006/relationships/image" Target="../media/image149.wmf"/><Relationship Id="rId3" Type="http://schemas.openxmlformats.org/officeDocument/2006/relationships/oleObject" Target="../embeddings/oleObject169.bin"/><Relationship Id="rId7" Type="http://schemas.openxmlformats.org/officeDocument/2006/relationships/oleObject" Target="../embeddings/oleObject171.bin"/><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image" Target="../media/image148.wmf"/><Relationship Id="rId5" Type="http://schemas.openxmlformats.org/officeDocument/2006/relationships/oleObject" Target="../embeddings/oleObject170.bin"/><Relationship Id="rId10" Type="http://schemas.openxmlformats.org/officeDocument/2006/relationships/image" Target="../media/image150.wmf"/><Relationship Id="rId4" Type="http://schemas.openxmlformats.org/officeDocument/2006/relationships/image" Target="../media/image147.wmf"/><Relationship Id="rId9" Type="http://schemas.openxmlformats.org/officeDocument/2006/relationships/oleObject" Target="../embeddings/oleObject172.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13.bin"/><Relationship Id="rId4" Type="http://schemas.openxmlformats.org/officeDocument/2006/relationships/image" Target="../media/image13.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15.bin"/><Relationship Id="rId4" Type="http://schemas.openxmlformats.org/officeDocument/2006/relationships/image" Target="../media/image15.wmf"/></Relationships>
</file>

<file path=ppt/slides/_rels/slide8.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8.wmf"/><Relationship Id="rId5" Type="http://schemas.openxmlformats.org/officeDocument/2006/relationships/oleObject" Target="../embeddings/oleObject17.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9.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2.wmf"/><Relationship Id="rId5" Type="http://schemas.openxmlformats.org/officeDocument/2006/relationships/oleObject" Target="../embeddings/oleObject21.bin"/><Relationship Id="rId4" Type="http://schemas.openxmlformats.org/officeDocument/2006/relationships/image" Target="../media/image2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灯片编号占位符 3"/>
          <p:cNvSpPr>
            <a:spLocks noGrp="1"/>
          </p:cNvSpPr>
          <p:nvPr>
            <p:ph type="sldNum" sz="quarter" idx="12"/>
          </p:nvPr>
        </p:nvSpPr>
        <p:spPr>
          <a:noFill/>
        </p:spPr>
        <p:txBody>
          <a:bodyPr/>
          <a:lstStyle/>
          <a:p>
            <a:fld id="{0D288B82-3948-49E0-A6BC-76B4E692A220}" type="slidenum">
              <a:rPr lang="en-US" altLang="zh-CN" smtClean="0"/>
              <a:pPr/>
              <a:t>1</a:t>
            </a:fld>
            <a:endParaRPr lang="en-US" altLang="zh-CN" smtClean="0"/>
          </a:p>
        </p:txBody>
      </p:sp>
      <p:sp>
        <p:nvSpPr>
          <p:cNvPr id="4" name="Rectangle 2"/>
          <p:cNvSpPr txBox="1">
            <a:spLocks noChangeArrowheads="1"/>
          </p:cNvSpPr>
          <p:nvPr/>
        </p:nvSpPr>
        <p:spPr bwMode="auto">
          <a:xfrm>
            <a:off x="755576" y="1628800"/>
            <a:ext cx="7500938" cy="28575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defRPr/>
            </a:pPr>
            <a:r>
              <a:rPr lang="zh-CN" altLang="en-US" b="1" kern="0" dirty="0" smtClean="0">
                <a:solidFill>
                  <a:schemeClr val="accent6">
                    <a:lumMod val="75000"/>
                  </a:schemeClr>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第三章</a:t>
            </a:r>
            <a:r>
              <a:rPr lang="en-US" altLang="zh-CN" b="1" kern="0" dirty="0" smtClean="0">
                <a:solidFill>
                  <a:schemeClr val="accent6">
                    <a:lumMod val="75000"/>
                  </a:schemeClr>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
            </a:r>
            <a:br>
              <a:rPr lang="en-US" altLang="zh-CN" b="1" kern="0" dirty="0" smtClean="0">
                <a:solidFill>
                  <a:schemeClr val="accent6">
                    <a:lumMod val="75000"/>
                  </a:schemeClr>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br>
            <a:r>
              <a:rPr lang="en-US" altLang="zh-CN" sz="4800" b="1" kern="0" dirty="0" smtClean="0">
                <a:solidFill>
                  <a:schemeClr val="accent6">
                    <a:lumMod val="75000"/>
                  </a:schemeClr>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
            </a:r>
            <a:br>
              <a:rPr lang="en-US" altLang="zh-CN" sz="4800" b="1" kern="0" dirty="0" smtClean="0">
                <a:solidFill>
                  <a:schemeClr val="accent6">
                    <a:lumMod val="75000"/>
                  </a:schemeClr>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br>
            <a:r>
              <a:rPr lang="zh-CN" altLang="en-US" sz="4800" b="1" kern="0" dirty="0" smtClean="0">
                <a:solidFill>
                  <a:schemeClr val="accent6">
                    <a:lumMod val="75000"/>
                  </a:schemeClr>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电磁感应</a:t>
            </a:r>
            <a:endParaRPr lang="en-US" altLang="zh-CN" sz="4800" b="1" kern="0" dirty="0" smtClean="0">
              <a:solidFill>
                <a:schemeClr val="accent6">
                  <a:lumMod val="75000"/>
                </a:schemeClr>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endParaRPr>
          </a:p>
          <a:p>
            <a:pPr>
              <a:defRPr/>
            </a:pPr>
            <a:r>
              <a:rPr lang="zh-CN" altLang="en-US" sz="4800" b="1" kern="0" dirty="0" smtClean="0">
                <a:solidFill>
                  <a:schemeClr val="accent6">
                    <a:lumMod val="75000"/>
                  </a:schemeClr>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（二）</a:t>
            </a:r>
          </a:p>
        </p:txBody>
      </p:sp>
    </p:spTree>
  </p:cSld>
  <p:clrMapOvr>
    <a:masterClrMapping/>
  </p:clrMapOvr>
  <mc:AlternateContent xmlns:mc="http://schemas.openxmlformats.org/markup-compatibility/2006" xmlns:p14="http://schemas.microsoft.com/office/powerpoint/2010/main">
    <mc:Choice Requires="p14">
      <p:transition spd="slow" p14:dur="999" advTm="13121"/>
    </mc:Choice>
    <mc:Fallback xmlns="">
      <p:transition spd="slow" advTm="1312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10</a:t>
            </a:fld>
            <a:endParaRPr lang="en-US" altLang="zh-CN"/>
          </a:p>
        </p:txBody>
      </p:sp>
      <p:sp>
        <p:nvSpPr>
          <p:cNvPr id="3" name="矩形 2"/>
          <p:cNvSpPr/>
          <p:nvPr/>
        </p:nvSpPr>
        <p:spPr>
          <a:xfrm>
            <a:off x="779644" y="651835"/>
            <a:ext cx="3594254" cy="523220"/>
          </a:xfrm>
          <a:prstGeom prst="rect">
            <a:avLst/>
          </a:prstGeom>
        </p:spPr>
        <p:txBody>
          <a:bodyPr wrap="none">
            <a:spAutoFit/>
          </a:bodyPr>
          <a:lstStyle/>
          <a:p>
            <a:pPr algn="just">
              <a:spcAft>
                <a:spcPts val="0"/>
              </a:spcAft>
            </a:pPr>
            <a:r>
              <a:rPr lang="zh-CN" altLang="zh-CN" sz="2800" b="1" kern="100" dirty="0">
                <a:ea typeface="仿宋" panose="02010609060101010101" pitchFamily="49" charset="-122"/>
              </a:rPr>
              <a:t>书中</a:t>
            </a:r>
            <a:r>
              <a:rPr lang="zh-CN" altLang="zh-CN" sz="2800" b="1" kern="100" dirty="0" smtClean="0">
                <a:ea typeface="仿宋" panose="02010609060101010101" pitchFamily="49" charset="-122"/>
              </a:rPr>
              <a:t>例题</a:t>
            </a:r>
            <a:r>
              <a:rPr lang="en-US" altLang="zh-CN" sz="2800" b="1" kern="100" dirty="0" smtClean="0">
                <a:ea typeface="仿宋" panose="02010609060101010101" pitchFamily="49" charset="-122"/>
              </a:rPr>
              <a:t> 10.13(p.466)</a:t>
            </a:r>
            <a:endParaRPr lang="zh-CN" altLang="zh-CN" sz="2800" b="1" kern="100" dirty="0">
              <a:ea typeface="仿宋" panose="02010609060101010101" pitchFamily="49" charset="-122"/>
            </a:endParaRPr>
          </a:p>
        </p:txBody>
      </p:sp>
      <p:sp>
        <p:nvSpPr>
          <p:cNvPr id="4" name="矩形 3"/>
          <p:cNvSpPr/>
          <p:nvPr/>
        </p:nvSpPr>
        <p:spPr>
          <a:xfrm>
            <a:off x="779644" y="1258705"/>
            <a:ext cx="7776864" cy="1015663"/>
          </a:xfrm>
          <a:prstGeom prst="rect">
            <a:avLst/>
          </a:prstGeom>
        </p:spPr>
        <p:txBody>
          <a:bodyPr wrap="square">
            <a:spAutoFit/>
          </a:bodyPr>
          <a:lstStyle/>
          <a:p>
            <a:pPr algn="l">
              <a:lnSpc>
                <a:spcPct val="125000"/>
              </a:lnSpc>
            </a:pPr>
            <a:r>
              <a:rPr lang="zh-CN" altLang="zh-CN" kern="100" dirty="0">
                <a:ea typeface="仿宋" panose="02010609060101010101" pitchFamily="49" charset="-122"/>
                <a:cs typeface="Times New Roman" panose="02020603050405020304" pitchFamily="18" charset="0"/>
              </a:rPr>
              <a:t>横截面为矩形的密绕螺绕环，总匝数为</a:t>
            </a:r>
            <a:r>
              <a:rPr lang="en-US" altLang="zh-CN" kern="100" dirty="0">
                <a:ea typeface="仿宋" panose="02010609060101010101" pitchFamily="49" charset="-122"/>
              </a:rPr>
              <a:t>N</a:t>
            </a:r>
            <a:r>
              <a:rPr lang="zh-CN" altLang="zh-CN" kern="100" dirty="0">
                <a:ea typeface="仿宋" panose="02010609060101010101" pitchFamily="49" charset="-122"/>
                <a:cs typeface="Times New Roman" panose="02020603050405020304" pitchFamily="18" charset="0"/>
              </a:rPr>
              <a:t>，内外半径分别为</a:t>
            </a:r>
            <a:r>
              <a:rPr lang="en-US" altLang="zh-CN" kern="100" dirty="0">
                <a:ea typeface="仿宋" panose="02010609060101010101" pitchFamily="49" charset="-122"/>
              </a:rPr>
              <a:t>R</a:t>
            </a:r>
            <a:r>
              <a:rPr lang="en-US" altLang="zh-CN" kern="100" baseline="-25000" dirty="0">
                <a:ea typeface="仿宋" panose="02010609060101010101" pitchFamily="49" charset="-122"/>
              </a:rPr>
              <a:t>1</a:t>
            </a:r>
            <a:r>
              <a:rPr lang="zh-CN" altLang="zh-CN" kern="100" dirty="0">
                <a:ea typeface="仿宋" panose="02010609060101010101" pitchFamily="49" charset="-122"/>
                <a:cs typeface="Times New Roman" panose="02020603050405020304" pitchFamily="18" charset="0"/>
              </a:rPr>
              <a:t>和</a:t>
            </a:r>
            <a:r>
              <a:rPr lang="en-US" altLang="zh-CN" kern="100" dirty="0">
                <a:ea typeface="仿宋" panose="02010609060101010101" pitchFamily="49" charset="-122"/>
              </a:rPr>
              <a:t>R</a:t>
            </a:r>
            <a:r>
              <a:rPr lang="en-US" altLang="zh-CN" kern="100" baseline="-25000" dirty="0">
                <a:ea typeface="仿宋" panose="02010609060101010101" pitchFamily="49" charset="-122"/>
              </a:rPr>
              <a:t>2</a:t>
            </a:r>
            <a:r>
              <a:rPr lang="zh-CN" altLang="zh-CN" kern="100" dirty="0">
                <a:ea typeface="仿宋" panose="02010609060101010101" pitchFamily="49" charset="-122"/>
                <a:cs typeface="Times New Roman" panose="02020603050405020304" pitchFamily="18" charset="0"/>
              </a:rPr>
              <a:t>。</a:t>
            </a:r>
            <a:endParaRPr lang="zh-CN" altLang="en-US" dirty="0">
              <a:ea typeface="仿宋" panose="02010609060101010101" pitchFamily="49" charset="-122"/>
            </a:endParaRPr>
          </a:p>
        </p:txBody>
      </p:sp>
      <p:pic>
        <p:nvPicPr>
          <p:cNvPr id="5" name="图片 4"/>
          <p:cNvPicPr>
            <a:picLocks noChangeAspect="1"/>
          </p:cNvPicPr>
          <p:nvPr/>
        </p:nvPicPr>
        <p:blipFill>
          <a:blip r:embed="rId3"/>
          <a:stretch>
            <a:fillRect/>
          </a:stretch>
        </p:blipFill>
        <p:spPr>
          <a:xfrm>
            <a:off x="6071622" y="2051905"/>
            <a:ext cx="2481808" cy="2617532"/>
          </a:xfrm>
          <a:prstGeom prst="rect">
            <a:avLst/>
          </a:prstGeom>
        </p:spPr>
      </p:pic>
      <p:sp>
        <p:nvSpPr>
          <p:cNvPr id="6" name="矩形 5"/>
          <p:cNvSpPr/>
          <p:nvPr/>
        </p:nvSpPr>
        <p:spPr>
          <a:xfrm>
            <a:off x="743888" y="2274368"/>
            <a:ext cx="2646878" cy="506998"/>
          </a:xfrm>
          <a:prstGeom prst="rect">
            <a:avLst/>
          </a:prstGeom>
        </p:spPr>
        <p:txBody>
          <a:bodyPr wrap="none">
            <a:spAutoFit/>
          </a:bodyPr>
          <a:lstStyle/>
          <a:p>
            <a:pPr algn="l">
              <a:lnSpc>
                <a:spcPct val="125000"/>
              </a:lnSpc>
            </a:pPr>
            <a:r>
              <a:rPr lang="zh-CN" altLang="zh-CN" kern="100" dirty="0">
                <a:ea typeface="仿宋" panose="02010609060101010101" pitchFamily="49" charset="-122"/>
                <a:cs typeface="Times New Roman" panose="02020603050405020304" pitchFamily="18" charset="0"/>
              </a:rPr>
              <a:t>求：螺绕环的自感</a:t>
            </a:r>
            <a:endParaRPr lang="zh-CN" altLang="en-US" kern="100" dirty="0">
              <a:ea typeface="仿宋" panose="02010609060101010101" pitchFamily="49" charset="-122"/>
              <a:cs typeface="Times New Roman" panose="02020603050405020304" pitchFamily="18" charset="0"/>
            </a:endParaRPr>
          </a:p>
        </p:txBody>
      </p:sp>
      <p:sp>
        <p:nvSpPr>
          <p:cNvPr id="7" name="矩形 6"/>
          <p:cNvSpPr/>
          <p:nvPr/>
        </p:nvSpPr>
        <p:spPr>
          <a:xfrm>
            <a:off x="750552" y="2783033"/>
            <a:ext cx="5169336" cy="506998"/>
          </a:xfrm>
          <a:prstGeom prst="rect">
            <a:avLst/>
          </a:prstGeom>
        </p:spPr>
        <p:txBody>
          <a:bodyPr wrap="square">
            <a:spAutoFit/>
          </a:bodyPr>
          <a:lstStyle/>
          <a:p>
            <a:pPr algn="l">
              <a:lnSpc>
                <a:spcPct val="125000"/>
              </a:lnSpc>
            </a:pPr>
            <a:r>
              <a:rPr lang="zh-CN" altLang="zh-CN" kern="100" dirty="0">
                <a:ea typeface="仿宋" panose="02010609060101010101" pitchFamily="49" charset="-122"/>
                <a:cs typeface="Times New Roman" panose="02020603050405020304" pitchFamily="18" charset="0"/>
              </a:rPr>
              <a:t>解：环内离环心</a:t>
            </a:r>
            <a:r>
              <a:rPr lang="en-US" altLang="zh-CN" kern="100" dirty="0">
                <a:ea typeface="仿宋" panose="02010609060101010101" pitchFamily="49" charset="-122"/>
                <a:cs typeface="Times New Roman" panose="02020603050405020304" pitchFamily="18" charset="0"/>
              </a:rPr>
              <a:t>r</a:t>
            </a:r>
            <a:r>
              <a:rPr lang="zh-CN" altLang="zh-CN" kern="100" dirty="0">
                <a:ea typeface="仿宋" panose="02010609060101010101" pitchFamily="49" charset="-122"/>
                <a:cs typeface="Times New Roman" panose="02020603050405020304" pitchFamily="18" charset="0"/>
              </a:rPr>
              <a:t>处的磁感应强度为：</a:t>
            </a:r>
            <a:endParaRPr lang="zh-CN" altLang="en-US" kern="100" dirty="0">
              <a:ea typeface="仿宋" panose="02010609060101010101" pitchFamily="49" charset="-122"/>
              <a:cs typeface="Times New Roman" panose="02020603050405020304"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332705803"/>
              </p:ext>
            </p:extLst>
          </p:nvPr>
        </p:nvGraphicFramePr>
        <p:xfrm>
          <a:off x="2375756" y="3360671"/>
          <a:ext cx="1414402" cy="872716"/>
        </p:xfrm>
        <a:graphic>
          <a:graphicData uri="http://schemas.openxmlformats.org/presentationml/2006/ole">
            <mc:AlternateContent xmlns:mc="http://schemas.openxmlformats.org/markup-compatibility/2006">
              <mc:Choice xmlns:v="urn:schemas-microsoft-com:vml" Requires="v">
                <p:oleObj spid="_x0000_s121127" name="Equation" r:id="rId4" imgW="647419" imgH="393529" progId="Equation.DSMT4">
                  <p:embed/>
                </p:oleObj>
              </mc:Choice>
              <mc:Fallback>
                <p:oleObj name="Equation" r:id="rId4" imgW="647419" imgH="393529"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5756" y="3360671"/>
                        <a:ext cx="1414402" cy="872716"/>
                      </a:xfrm>
                      <a:prstGeom prst="rect">
                        <a:avLst/>
                      </a:prstGeom>
                      <a:noFill/>
                    </p:spPr>
                  </p:pic>
                </p:oleObj>
              </mc:Fallback>
            </mc:AlternateContent>
          </a:graphicData>
        </a:graphic>
      </p:graphicFrame>
      <p:sp>
        <p:nvSpPr>
          <p:cNvPr id="10" name="矩形 9"/>
          <p:cNvSpPr/>
          <p:nvPr/>
        </p:nvSpPr>
        <p:spPr>
          <a:xfrm>
            <a:off x="798399" y="4374728"/>
            <a:ext cx="5073641" cy="1015663"/>
          </a:xfrm>
          <a:prstGeom prst="rect">
            <a:avLst/>
          </a:prstGeom>
        </p:spPr>
        <p:txBody>
          <a:bodyPr wrap="square">
            <a:spAutoFit/>
          </a:bodyPr>
          <a:lstStyle/>
          <a:p>
            <a:pPr algn="l">
              <a:lnSpc>
                <a:spcPct val="125000"/>
              </a:lnSpc>
            </a:pPr>
            <a:r>
              <a:rPr lang="zh-CN" altLang="zh-CN" kern="100" dirty="0">
                <a:ea typeface="仿宋" panose="02010609060101010101" pitchFamily="49" charset="-122"/>
                <a:cs typeface="Times New Roman" panose="02020603050405020304" pitchFamily="18" charset="0"/>
              </a:rPr>
              <a:t>穿过螺绕环横截面上面元</a:t>
            </a:r>
            <a:r>
              <a:rPr lang="en-US" altLang="zh-CN" kern="100" dirty="0" err="1">
                <a:ea typeface="仿宋" panose="02010609060101010101" pitchFamily="49" charset="-122"/>
                <a:cs typeface="Times New Roman" panose="02020603050405020304" pitchFamily="18" charset="0"/>
              </a:rPr>
              <a:t>dS</a:t>
            </a:r>
            <a:r>
              <a:rPr lang="zh-CN" altLang="zh-CN" kern="100" dirty="0">
                <a:ea typeface="仿宋" panose="02010609060101010101" pitchFamily="49" charset="-122"/>
                <a:cs typeface="Times New Roman" panose="02020603050405020304" pitchFamily="18" charset="0"/>
              </a:rPr>
              <a:t>＝</a:t>
            </a:r>
            <a:r>
              <a:rPr lang="en-US" altLang="zh-CN" kern="100" dirty="0" err="1">
                <a:ea typeface="仿宋" panose="02010609060101010101" pitchFamily="49" charset="-122"/>
                <a:cs typeface="Times New Roman" panose="02020603050405020304" pitchFamily="18" charset="0"/>
              </a:rPr>
              <a:t>hdr</a:t>
            </a:r>
            <a:r>
              <a:rPr lang="zh-CN" altLang="zh-CN" kern="100" dirty="0">
                <a:ea typeface="仿宋" panose="02010609060101010101" pitchFamily="49" charset="-122"/>
                <a:cs typeface="Times New Roman" panose="02020603050405020304" pitchFamily="18" charset="0"/>
              </a:rPr>
              <a:t>的磁通量</a:t>
            </a:r>
            <a:r>
              <a:rPr lang="zh-CN" altLang="zh-CN" kern="100" dirty="0" smtClean="0">
                <a:ea typeface="仿宋" panose="02010609060101010101" pitchFamily="49" charset="-122"/>
                <a:cs typeface="Times New Roman" panose="02020603050405020304" pitchFamily="18" charset="0"/>
              </a:rPr>
              <a:t>为</a:t>
            </a:r>
            <a:r>
              <a:rPr lang="zh-CN" altLang="en-US" kern="100" dirty="0">
                <a:ea typeface="仿宋" panose="02010609060101010101" pitchFamily="49" charset="-122"/>
                <a:cs typeface="Times New Roman" panose="02020603050405020304" pitchFamily="18" charset="0"/>
              </a:rPr>
              <a:t>：</a:t>
            </a:r>
          </a:p>
        </p:txBody>
      </p:sp>
      <p:graphicFrame>
        <p:nvGraphicFramePr>
          <p:cNvPr id="12" name="对象 11"/>
          <p:cNvGraphicFramePr>
            <a:graphicFrameLocks noChangeAspect="1"/>
          </p:cNvGraphicFramePr>
          <p:nvPr>
            <p:extLst>
              <p:ext uri="{D42A27DB-BD31-4B8C-83A1-F6EECF244321}">
                <p14:modId xmlns:p14="http://schemas.microsoft.com/office/powerpoint/2010/main" val="3399014065"/>
              </p:ext>
            </p:extLst>
          </p:nvPr>
        </p:nvGraphicFramePr>
        <p:xfrm>
          <a:off x="1651986" y="5462637"/>
          <a:ext cx="4897410" cy="837905"/>
        </p:xfrm>
        <a:graphic>
          <a:graphicData uri="http://schemas.openxmlformats.org/presentationml/2006/ole">
            <mc:AlternateContent xmlns:mc="http://schemas.openxmlformats.org/markup-compatibility/2006">
              <mc:Choice xmlns:v="urn:schemas-microsoft-com:vml" Requires="v">
                <p:oleObj spid="_x0000_s121128" name="Equation" r:id="rId6" imgW="2324100" imgH="393700" progId="Equation.DSMT4">
                  <p:embed/>
                </p:oleObj>
              </mc:Choice>
              <mc:Fallback>
                <p:oleObj name="Equation" r:id="rId6" imgW="2324100" imgH="3937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1986" y="5462637"/>
                        <a:ext cx="4897410" cy="837905"/>
                      </a:xfrm>
                      <a:prstGeom prst="rect">
                        <a:avLst/>
                      </a:prstGeom>
                      <a:noFill/>
                    </p:spPr>
                  </p:pic>
                </p:oleObj>
              </mc:Fallback>
            </mc:AlternateContent>
          </a:graphicData>
        </a:graphic>
      </p:graphicFrame>
    </p:spTree>
    <p:extLst>
      <p:ext uri="{BB962C8B-B14F-4D97-AF65-F5344CB8AC3E}">
        <p14:creationId xmlns:p14="http://schemas.microsoft.com/office/powerpoint/2010/main" val="1151908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11</a:t>
            </a:fld>
            <a:endParaRPr lang="en-US" altLang="zh-CN"/>
          </a:p>
        </p:txBody>
      </p:sp>
      <p:sp>
        <p:nvSpPr>
          <p:cNvPr id="3" name="矩形 2"/>
          <p:cNvSpPr/>
          <p:nvPr/>
        </p:nvSpPr>
        <p:spPr>
          <a:xfrm>
            <a:off x="899592" y="1016732"/>
            <a:ext cx="4185761"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螺绕环横截面上的磁通量为：</a:t>
            </a:r>
            <a:endParaRPr lang="zh-CN" altLang="en-US" dirty="0">
              <a:latin typeface="仿宋" panose="02010609060101010101" pitchFamily="49" charset="-122"/>
              <a:ea typeface="仿宋" panose="02010609060101010101"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32491295"/>
              </p:ext>
            </p:extLst>
          </p:nvPr>
        </p:nvGraphicFramePr>
        <p:xfrm>
          <a:off x="2087724" y="1736812"/>
          <a:ext cx="4672519" cy="1008112"/>
        </p:xfrm>
        <a:graphic>
          <a:graphicData uri="http://schemas.openxmlformats.org/presentationml/2006/ole">
            <mc:AlternateContent xmlns:mc="http://schemas.openxmlformats.org/markup-compatibility/2006">
              <mc:Choice xmlns:v="urn:schemas-microsoft-com:vml" Requires="v">
                <p:oleObj spid="_x0000_s122149" name="Equation" r:id="rId3" imgW="2006600" imgH="431800" progId="Equation.DSMT4">
                  <p:embed/>
                </p:oleObj>
              </mc:Choice>
              <mc:Fallback>
                <p:oleObj name="Equation" r:id="rId3" imgW="2006600" imgH="4318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7724" y="1736812"/>
                        <a:ext cx="4672519" cy="1008112"/>
                      </a:xfrm>
                      <a:prstGeom prst="rect">
                        <a:avLst/>
                      </a:prstGeom>
                      <a:noFill/>
                    </p:spPr>
                  </p:pic>
                </p:oleObj>
              </mc:Fallback>
            </mc:AlternateContent>
          </a:graphicData>
        </a:graphic>
      </p:graphicFrame>
      <p:sp>
        <p:nvSpPr>
          <p:cNvPr id="6" name="矩形 5"/>
          <p:cNvSpPr/>
          <p:nvPr/>
        </p:nvSpPr>
        <p:spPr>
          <a:xfrm>
            <a:off x="899592" y="2989107"/>
            <a:ext cx="2646878"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根据自感的定义：</a:t>
            </a:r>
            <a:endParaRPr lang="zh-CN" altLang="en-US" dirty="0">
              <a:latin typeface="仿宋" panose="02010609060101010101" pitchFamily="49" charset="-122"/>
              <a:ea typeface="仿宋" panose="02010609060101010101" pitchFamily="49" charset="-122"/>
            </a:endParaRPr>
          </a:p>
        </p:txBody>
      </p:sp>
      <p:sp>
        <p:nvSpPr>
          <p:cNvPr id="7" name="Rectangle 4"/>
          <p:cNvSpPr>
            <a:spLocks noChangeArrowheads="1"/>
          </p:cNvSpPr>
          <p:nvPr/>
        </p:nvSpPr>
        <p:spPr bwMode="auto">
          <a:xfrm>
            <a:off x="2771800" y="393654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070349610"/>
              </p:ext>
            </p:extLst>
          </p:nvPr>
        </p:nvGraphicFramePr>
        <p:xfrm>
          <a:off x="2620630" y="3860346"/>
          <a:ext cx="3606705" cy="1123950"/>
        </p:xfrm>
        <a:graphic>
          <a:graphicData uri="http://schemas.openxmlformats.org/presentationml/2006/ole">
            <mc:AlternateContent xmlns:mc="http://schemas.openxmlformats.org/markup-compatibility/2006">
              <mc:Choice xmlns:v="urn:schemas-microsoft-com:vml" Requires="v">
                <p:oleObj spid="_x0000_s122150" name="Equation" r:id="rId5" imgW="1473200" imgH="457200" progId="Equation.DSMT4">
                  <p:embed/>
                </p:oleObj>
              </mc:Choice>
              <mc:Fallback>
                <p:oleObj name="Equation" r:id="rId5" imgW="1473200" imgH="4572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0630" y="3860346"/>
                        <a:ext cx="3606705" cy="1123950"/>
                      </a:xfrm>
                      <a:prstGeom prst="rect">
                        <a:avLst/>
                      </a:prstGeom>
                      <a:noFill/>
                    </p:spPr>
                  </p:pic>
                </p:oleObj>
              </mc:Fallback>
            </mc:AlternateContent>
          </a:graphicData>
        </a:graphic>
      </p:graphicFrame>
    </p:spTree>
    <p:extLst>
      <p:ext uri="{BB962C8B-B14F-4D97-AF65-F5344CB8AC3E}">
        <p14:creationId xmlns:p14="http://schemas.microsoft.com/office/powerpoint/2010/main" val="23880010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12</a:t>
            </a:fld>
            <a:endParaRPr lang="en-US" altLang="zh-CN"/>
          </a:p>
        </p:txBody>
      </p:sp>
      <p:sp>
        <p:nvSpPr>
          <p:cNvPr id="3" name="矩形 2"/>
          <p:cNvSpPr/>
          <p:nvPr/>
        </p:nvSpPr>
        <p:spPr>
          <a:xfrm>
            <a:off x="704642" y="551541"/>
            <a:ext cx="1834156" cy="715581"/>
          </a:xfrm>
          <a:prstGeom prst="rect">
            <a:avLst/>
          </a:prstGeom>
        </p:spPr>
        <p:txBody>
          <a:bodyPr wrap="none">
            <a:spAutoFit/>
          </a:bodyPr>
          <a:lstStyle/>
          <a:p>
            <a:pPr algn="l">
              <a:lnSpc>
                <a:spcPct val="150000"/>
              </a:lnSpc>
            </a:pPr>
            <a:r>
              <a:rPr lang="zh-CN" altLang="en-US" sz="3200" b="1" kern="0" dirty="0" smtClean="0">
                <a:solidFill>
                  <a:srgbClr val="0000FF"/>
                </a:solidFill>
                <a:latin typeface="仿宋" panose="02010609060101010101" pitchFamily="49" charset="-122"/>
                <a:ea typeface="仿宋" panose="02010609060101010101" pitchFamily="49" charset="-122"/>
              </a:rPr>
              <a:t>三、</a:t>
            </a:r>
            <a:r>
              <a:rPr lang="zh-CN" altLang="en-US" sz="3200" b="1" kern="0" dirty="0">
                <a:solidFill>
                  <a:srgbClr val="0000FF"/>
                </a:solidFill>
                <a:latin typeface="仿宋" panose="02010609060101010101" pitchFamily="49" charset="-122"/>
                <a:ea typeface="仿宋" panose="02010609060101010101" pitchFamily="49" charset="-122"/>
              </a:rPr>
              <a:t>互</a:t>
            </a:r>
            <a:r>
              <a:rPr lang="zh-CN" altLang="en-US" sz="3200" b="1" kern="0" dirty="0" smtClean="0">
                <a:solidFill>
                  <a:srgbClr val="0000FF"/>
                </a:solidFill>
                <a:latin typeface="仿宋" panose="02010609060101010101" pitchFamily="49" charset="-122"/>
                <a:ea typeface="仿宋" panose="02010609060101010101" pitchFamily="49" charset="-122"/>
              </a:rPr>
              <a:t>感</a:t>
            </a:r>
            <a:endParaRPr lang="en-US" altLang="zh-CN" sz="3200" b="1" kern="0" dirty="0">
              <a:solidFill>
                <a:srgbClr val="0000FF"/>
              </a:solidFill>
              <a:latin typeface="仿宋" panose="02010609060101010101" pitchFamily="49" charset="-122"/>
              <a:ea typeface="仿宋" panose="02010609060101010101" pitchFamily="49" charset="-122"/>
            </a:endParaRPr>
          </a:p>
        </p:txBody>
      </p:sp>
      <p:grpSp>
        <p:nvGrpSpPr>
          <p:cNvPr id="4" name="Group 160"/>
          <p:cNvGrpSpPr>
            <a:grpSpLocks/>
          </p:cNvGrpSpPr>
          <p:nvPr/>
        </p:nvGrpSpPr>
        <p:grpSpPr bwMode="auto">
          <a:xfrm>
            <a:off x="4726297" y="978024"/>
            <a:ext cx="3562350" cy="2366963"/>
            <a:chOff x="156" y="1008"/>
            <a:chExt cx="2244" cy="1491"/>
          </a:xfrm>
        </p:grpSpPr>
        <p:sp>
          <p:nvSpPr>
            <p:cNvPr id="5" name="Line 122"/>
            <p:cNvSpPr>
              <a:spLocks noChangeShapeType="1"/>
            </p:cNvSpPr>
            <p:nvPr/>
          </p:nvSpPr>
          <p:spPr bwMode="auto">
            <a:xfrm>
              <a:off x="1704" y="1716"/>
              <a:ext cx="432" cy="0"/>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125"/>
            <p:cNvSpPr>
              <a:spLocks noChangeShapeType="1"/>
            </p:cNvSpPr>
            <p:nvPr/>
          </p:nvSpPr>
          <p:spPr bwMode="auto">
            <a:xfrm>
              <a:off x="156" y="1716"/>
              <a:ext cx="336"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126"/>
            <p:cNvSpPr>
              <a:spLocks noChangeShapeType="1"/>
            </p:cNvSpPr>
            <p:nvPr/>
          </p:nvSpPr>
          <p:spPr bwMode="auto">
            <a:xfrm>
              <a:off x="1092" y="1716"/>
              <a:ext cx="28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 name="Group 146"/>
            <p:cNvGrpSpPr>
              <a:grpSpLocks/>
            </p:cNvGrpSpPr>
            <p:nvPr/>
          </p:nvGrpSpPr>
          <p:grpSpPr bwMode="auto">
            <a:xfrm>
              <a:off x="1386" y="1354"/>
              <a:ext cx="400" cy="718"/>
              <a:chOff x="1506" y="1222"/>
              <a:chExt cx="400" cy="718"/>
            </a:xfrm>
          </p:grpSpPr>
          <p:sp>
            <p:nvSpPr>
              <p:cNvPr id="48" name="Oval 87"/>
              <p:cNvSpPr>
                <a:spLocks noChangeArrowheads="1"/>
              </p:cNvSpPr>
              <p:nvPr/>
            </p:nvSpPr>
            <p:spPr bwMode="auto">
              <a:xfrm rot="5400000">
                <a:off x="1488" y="1510"/>
                <a:ext cx="693" cy="143"/>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9" name="Group 120"/>
              <p:cNvGrpSpPr>
                <a:grpSpLocks/>
              </p:cNvGrpSpPr>
              <p:nvPr/>
            </p:nvGrpSpPr>
            <p:grpSpPr bwMode="auto">
              <a:xfrm>
                <a:off x="1682" y="1222"/>
                <a:ext cx="114" cy="717"/>
                <a:chOff x="1730" y="1198"/>
                <a:chExt cx="114" cy="717"/>
              </a:xfrm>
            </p:grpSpPr>
            <p:sp>
              <p:nvSpPr>
                <p:cNvPr id="56" name="Freeform 99"/>
                <p:cNvSpPr>
                  <a:spLocks/>
                </p:cNvSpPr>
                <p:nvPr/>
              </p:nvSpPr>
              <p:spPr bwMode="auto">
                <a:xfrm rot="5400000">
                  <a:off x="1602" y="1326"/>
                  <a:ext cx="370" cy="114"/>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Freeform 100"/>
                <p:cNvSpPr>
                  <a:spLocks/>
                </p:cNvSpPr>
                <p:nvPr/>
              </p:nvSpPr>
              <p:spPr bwMode="auto">
                <a:xfrm rot="5400000" flipH="1">
                  <a:off x="1602" y="1673"/>
                  <a:ext cx="370" cy="114"/>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0" name="Group 119"/>
              <p:cNvGrpSpPr>
                <a:grpSpLocks/>
              </p:cNvGrpSpPr>
              <p:nvPr/>
            </p:nvGrpSpPr>
            <p:grpSpPr bwMode="auto">
              <a:xfrm>
                <a:off x="1592" y="1222"/>
                <a:ext cx="114" cy="717"/>
                <a:chOff x="1640" y="1198"/>
                <a:chExt cx="114" cy="717"/>
              </a:xfrm>
            </p:grpSpPr>
            <p:sp>
              <p:nvSpPr>
                <p:cNvPr id="54" name="Freeform 103"/>
                <p:cNvSpPr>
                  <a:spLocks/>
                </p:cNvSpPr>
                <p:nvPr/>
              </p:nvSpPr>
              <p:spPr bwMode="auto">
                <a:xfrm rot="5400000">
                  <a:off x="1512" y="1326"/>
                  <a:ext cx="370" cy="114"/>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Freeform 104"/>
                <p:cNvSpPr>
                  <a:spLocks/>
                </p:cNvSpPr>
                <p:nvPr/>
              </p:nvSpPr>
              <p:spPr bwMode="auto">
                <a:xfrm rot="5400000" flipH="1">
                  <a:off x="1512" y="1673"/>
                  <a:ext cx="370" cy="114"/>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 name="Group 112"/>
              <p:cNvGrpSpPr>
                <a:grpSpLocks/>
              </p:cNvGrpSpPr>
              <p:nvPr/>
            </p:nvGrpSpPr>
            <p:grpSpPr bwMode="auto">
              <a:xfrm rot="5400000">
                <a:off x="1204" y="1525"/>
                <a:ext cx="717" cy="113"/>
                <a:chOff x="924" y="1392"/>
                <a:chExt cx="744" cy="152"/>
              </a:xfrm>
            </p:grpSpPr>
            <p:sp>
              <p:nvSpPr>
                <p:cNvPr id="52" name="Freeform 113"/>
                <p:cNvSpPr>
                  <a:spLocks/>
                </p:cNvSpPr>
                <p:nvPr/>
              </p:nvSpPr>
              <p:spPr bwMode="auto">
                <a:xfrm>
                  <a:off x="924" y="1392"/>
                  <a:ext cx="384" cy="152"/>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Freeform 114"/>
                <p:cNvSpPr>
                  <a:spLocks/>
                </p:cNvSpPr>
                <p:nvPr/>
              </p:nvSpPr>
              <p:spPr bwMode="auto">
                <a:xfrm flipH="1">
                  <a:off x="1284" y="1392"/>
                  <a:ext cx="384" cy="152"/>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 name="Oval 52"/>
            <p:cNvSpPr>
              <a:spLocks noChangeArrowheads="1"/>
            </p:cNvSpPr>
            <p:nvPr/>
          </p:nvSpPr>
          <p:spPr bwMode="auto">
            <a:xfrm rot="5400000">
              <a:off x="745" y="1621"/>
              <a:ext cx="693" cy="143"/>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 name="Group 54"/>
            <p:cNvGrpSpPr>
              <a:grpSpLocks/>
            </p:cNvGrpSpPr>
            <p:nvPr/>
          </p:nvGrpSpPr>
          <p:grpSpPr bwMode="auto">
            <a:xfrm rot="5400000">
              <a:off x="359" y="1636"/>
              <a:ext cx="717" cy="114"/>
              <a:chOff x="924" y="1392"/>
              <a:chExt cx="744" cy="152"/>
            </a:xfrm>
          </p:grpSpPr>
          <p:sp>
            <p:nvSpPr>
              <p:cNvPr id="46" name="Freeform 55"/>
              <p:cNvSpPr>
                <a:spLocks/>
              </p:cNvSpPr>
              <p:nvPr/>
            </p:nvSpPr>
            <p:spPr bwMode="auto">
              <a:xfrm>
                <a:off x="924" y="1392"/>
                <a:ext cx="384" cy="152"/>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Freeform 56"/>
              <p:cNvSpPr>
                <a:spLocks/>
              </p:cNvSpPr>
              <p:nvPr/>
            </p:nvSpPr>
            <p:spPr bwMode="auto">
              <a:xfrm flipH="1">
                <a:off x="1284" y="1392"/>
                <a:ext cx="384" cy="152"/>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 name="Line 57"/>
            <p:cNvSpPr>
              <a:spLocks noChangeShapeType="1"/>
            </p:cNvSpPr>
            <p:nvPr/>
          </p:nvSpPr>
          <p:spPr bwMode="auto">
            <a:xfrm rot="5400000">
              <a:off x="596" y="1727"/>
              <a:ext cx="139"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60"/>
            <p:cNvSpPr>
              <a:spLocks/>
            </p:cNvSpPr>
            <p:nvPr/>
          </p:nvSpPr>
          <p:spPr bwMode="auto">
            <a:xfrm rot="5400000">
              <a:off x="361" y="1461"/>
              <a:ext cx="370" cy="113"/>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62"/>
            <p:cNvSpPr>
              <a:spLocks noChangeShapeType="1"/>
            </p:cNvSpPr>
            <p:nvPr/>
          </p:nvSpPr>
          <p:spPr bwMode="auto">
            <a:xfrm rot="5400000">
              <a:off x="427" y="1703"/>
              <a:ext cx="138"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64"/>
            <p:cNvSpPr>
              <a:spLocks/>
            </p:cNvSpPr>
            <p:nvPr/>
          </p:nvSpPr>
          <p:spPr bwMode="auto">
            <a:xfrm rot="5400000">
              <a:off x="798" y="1461"/>
              <a:ext cx="370" cy="114"/>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Freeform 65"/>
            <p:cNvSpPr>
              <a:spLocks/>
            </p:cNvSpPr>
            <p:nvPr/>
          </p:nvSpPr>
          <p:spPr bwMode="auto">
            <a:xfrm rot="5400000" flipH="1">
              <a:off x="798" y="1808"/>
              <a:ext cx="370" cy="114"/>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66"/>
            <p:cNvSpPr>
              <a:spLocks noChangeShapeType="1"/>
            </p:cNvSpPr>
            <p:nvPr/>
          </p:nvSpPr>
          <p:spPr bwMode="auto">
            <a:xfrm rot="5400000">
              <a:off x="862" y="1715"/>
              <a:ext cx="139"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Freeform 68"/>
            <p:cNvSpPr>
              <a:spLocks/>
            </p:cNvSpPr>
            <p:nvPr/>
          </p:nvSpPr>
          <p:spPr bwMode="auto">
            <a:xfrm rot="5400000">
              <a:off x="708" y="1461"/>
              <a:ext cx="370" cy="114"/>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Freeform 69"/>
            <p:cNvSpPr>
              <a:spLocks/>
            </p:cNvSpPr>
            <p:nvPr/>
          </p:nvSpPr>
          <p:spPr bwMode="auto">
            <a:xfrm rot="5400000" flipH="1">
              <a:off x="708" y="1808"/>
              <a:ext cx="370" cy="114"/>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70"/>
            <p:cNvSpPr>
              <a:spLocks noChangeShapeType="1"/>
            </p:cNvSpPr>
            <p:nvPr/>
          </p:nvSpPr>
          <p:spPr bwMode="auto">
            <a:xfrm rot="5400000">
              <a:off x="772" y="1715"/>
              <a:ext cx="139"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 name="Group 72"/>
            <p:cNvGrpSpPr>
              <a:grpSpLocks/>
            </p:cNvGrpSpPr>
            <p:nvPr/>
          </p:nvGrpSpPr>
          <p:grpSpPr bwMode="auto">
            <a:xfrm rot="5400000">
              <a:off x="269" y="1636"/>
              <a:ext cx="717" cy="113"/>
              <a:chOff x="924" y="1392"/>
              <a:chExt cx="744" cy="152"/>
            </a:xfrm>
          </p:grpSpPr>
          <p:sp>
            <p:nvSpPr>
              <p:cNvPr id="44" name="Freeform 73"/>
              <p:cNvSpPr>
                <a:spLocks/>
              </p:cNvSpPr>
              <p:nvPr/>
            </p:nvSpPr>
            <p:spPr bwMode="auto">
              <a:xfrm>
                <a:off x="924" y="1392"/>
                <a:ext cx="384" cy="152"/>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Freeform 74"/>
              <p:cNvSpPr>
                <a:spLocks/>
              </p:cNvSpPr>
              <p:nvPr/>
            </p:nvSpPr>
            <p:spPr bwMode="auto">
              <a:xfrm flipH="1">
                <a:off x="1284" y="1392"/>
                <a:ext cx="384" cy="152"/>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 name="Line 75"/>
            <p:cNvSpPr>
              <a:spLocks noChangeShapeType="1"/>
            </p:cNvSpPr>
            <p:nvPr/>
          </p:nvSpPr>
          <p:spPr bwMode="auto">
            <a:xfrm rot="5400000">
              <a:off x="507" y="1727"/>
              <a:ext cx="139"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 name="Group 77"/>
            <p:cNvGrpSpPr>
              <a:grpSpLocks/>
            </p:cNvGrpSpPr>
            <p:nvPr/>
          </p:nvGrpSpPr>
          <p:grpSpPr bwMode="auto">
            <a:xfrm rot="5400000">
              <a:off x="448" y="1636"/>
              <a:ext cx="717" cy="113"/>
              <a:chOff x="924" y="1392"/>
              <a:chExt cx="744" cy="152"/>
            </a:xfrm>
          </p:grpSpPr>
          <p:sp>
            <p:nvSpPr>
              <p:cNvPr id="42" name="Freeform 78"/>
              <p:cNvSpPr>
                <a:spLocks/>
              </p:cNvSpPr>
              <p:nvPr/>
            </p:nvSpPr>
            <p:spPr bwMode="auto">
              <a:xfrm>
                <a:off x="924" y="1392"/>
                <a:ext cx="384" cy="152"/>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Freeform 79"/>
              <p:cNvSpPr>
                <a:spLocks/>
              </p:cNvSpPr>
              <p:nvPr/>
            </p:nvSpPr>
            <p:spPr bwMode="auto">
              <a:xfrm flipH="1">
                <a:off x="1284" y="1392"/>
                <a:ext cx="384" cy="152"/>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3" name="Line 80"/>
            <p:cNvSpPr>
              <a:spLocks noChangeShapeType="1"/>
            </p:cNvSpPr>
            <p:nvPr/>
          </p:nvSpPr>
          <p:spPr bwMode="auto">
            <a:xfrm rot="5400000">
              <a:off x="686" y="1727"/>
              <a:ext cx="139"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116"/>
            <p:cNvSpPr>
              <a:spLocks/>
            </p:cNvSpPr>
            <p:nvPr/>
          </p:nvSpPr>
          <p:spPr bwMode="auto">
            <a:xfrm>
              <a:off x="484" y="1764"/>
              <a:ext cx="112" cy="720"/>
            </a:xfrm>
            <a:custGeom>
              <a:avLst/>
              <a:gdLst>
                <a:gd name="T0" fmla="*/ 8 w 112"/>
                <a:gd name="T1" fmla="*/ 0 h 720"/>
                <a:gd name="T2" fmla="*/ 8 w 112"/>
                <a:gd name="T3" fmla="*/ 144 h 720"/>
                <a:gd name="T4" fmla="*/ 56 w 112"/>
                <a:gd name="T5" fmla="*/ 288 h 720"/>
                <a:gd name="T6" fmla="*/ 104 w 112"/>
                <a:gd name="T7" fmla="*/ 432 h 720"/>
                <a:gd name="T8" fmla="*/ 104 w 112"/>
                <a:gd name="T9" fmla="*/ 720 h 720"/>
              </a:gdLst>
              <a:ahLst/>
              <a:cxnLst>
                <a:cxn ang="0">
                  <a:pos x="T0" y="T1"/>
                </a:cxn>
                <a:cxn ang="0">
                  <a:pos x="T2" y="T3"/>
                </a:cxn>
                <a:cxn ang="0">
                  <a:pos x="T4" y="T5"/>
                </a:cxn>
                <a:cxn ang="0">
                  <a:pos x="T6" y="T7"/>
                </a:cxn>
                <a:cxn ang="0">
                  <a:pos x="T8" y="T9"/>
                </a:cxn>
              </a:cxnLst>
              <a:rect l="0" t="0" r="r" b="b"/>
              <a:pathLst>
                <a:path w="112" h="720">
                  <a:moveTo>
                    <a:pt x="8" y="0"/>
                  </a:moveTo>
                  <a:cubicBezTo>
                    <a:pt x="4" y="48"/>
                    <a:pt x="0" y="96"/>
                    <a:pt x="8" y="144"/>
                  </a:cubicBezTo>
                  <a:cubicBezTo>
                    <a:pt x="16" y="192"/>
                    <a:pt x="40" y="240"/>
                    <a:pt x="56" y="288"/>
                  </a:cubicBezTo>
                  <a:cubicBezTo>
                    <a:pt x="72" y="336"/>
                    <a:pt x="96" y="360"/>
                    <a:pt x="104" y="432"/>
                  </a:cubicBezTo>
                  <a:cubicBezTo>
                    <a:pt x="112" y="504"/>
                    <a:pt x="104" y="672"/>
                    <a:pt x="104" y="720"/>
                  </a:cubicBezTo>
                </a:path>
              </a:pathLst>
            </a:custGeom>
            <a:noFill/>
            <a:ln w="28575" cmpd="sng">
              <a:solidFill>
                <a:schemeClr val="tx1"/>
              </a:solidFill>
              <a:round/>
              <a:headEnd type="none" w="med" len="med"/>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117"/>
            <p:cNvSpPr>
              <a:spLocks noChangeShapeType="1"/>
            </p:cNvSpPr>
            <p:nvPr/>
          </p:nvSpPr>
          <p:spPr bwMode="auto">
            <a:xfrm>
              <a:off x="1068" y="2064"/>
              <a:ext cx="0" cy="432"/>
            </a:xfrm>
            <a:prstGeom prst="line">
              <a:avLst/>
            </a:prstGeom>
            <a:noFill/>
            <a:ln w="28575">
              <a:solidFill>
                <a:schemeClr val="tx1"/>
              </a:solidFill>
              <a:round/>
              <a:headEnd type="arrow"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Text Box 129"/>
            <p:cNvSpPr txBox="1">
              <a:spLocks noChangeArrowheads="1"/>
            </p:cNvSpPr>
            <p:nvPr/>
          </p:nvSpPr>
          <p:spPr bwMode="auto">
            <a:xfrm>
              <a:off x="1488" y="1008"/>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t>2</a:t>
              </a:r>
            </a:p>
          </p:txBody>
        </p:sp>
        <p:sp>
          <p:nvSpPr>
            <p:cNvPr id="27" name="Text Box 130"/>
            <p:cNvSpPr txBox="1">
              <a:spLocks noChangeArrowheads="1"/>
            </p:cNvSpPr>
            <p:nvPr/>
          </p:nvSpPr>
          <p:spPr bwMode="auto">
            <a:xfrm>
              <a:off x="732" y="1020"/>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t>1</a:t>
              </a:r>
            </a:p>
          </p:txBody>
        </p:sp>
        <p:sp>
          <p:nvSpPr>
            <p:cNvPr id="28" name="Freeform 131"/>
            <p:cNvSpPr>
              <a:spLocks/>
            </p:cNvSpPr>
            <p:nvPr/>
          </p:nvSpPr>
          <p:spPr bwMode="auto">
            <a:xfrm>
              <a:off x="204" y="1428"/>
              <a:ext cx="300" cy="120"/>
            </a:xfrm>
            <a:custGeom>
              <a:avLst/>
              <a:gdLst>
                <a:gd name="T0" fmla="*/ 0 w 192"/>
                <a:gd name="T1" fmla="*/ 0 h 144"/>
                <a:gd name="T2" fmla="*/ 96 w 192"/>
                <a:gd name="T3" fmla="*/ 96 h 144"/>
                <a:gd name="T4" fmla="*/ 192 w 192"/>
                <a:gd name="T5" fmla="*/ 144 h 144"/>
              </a:gdLst>
              <a:ahLst/>
              <a:cxnLst>
                <a:cxn ang="0">
                  <a:pos x="T0" y="T1"/>
                </a:cxn>
                <a:cxn ang="0">
                  <a:pos x="T2" y="T3"/>
                </a:cxn>
                <a:cxn ang="0">
                  <a:pos x="T4" y="T5"/>
                </a:cxn>
              </a:cxnLst>
              <a:rect l="0" t="0" r="r" b="b"/>
              <a:pathLst>
                <a:path w="192" h="144">
                  <a:moveTo>
                    <a:pt x="0" y="0"/>
                  </a:moveTo>
                  <a:cubicBezTo>
                    <a:pt x="32" y="36"/>
                    <a:pt x="64" y="72"/>
                    <a:pt x="96" y="96"/>
                  </a:cubicBezTo>
                  <a:cubicBezTo>
                    <a:pt x="128" y="120"/>
                    <a:pt x="168" y="136"/>
                    <a:pt x="192" y="144"/>
                  </a:cubicBez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133"/>
            <p:cNvSpPr>
              <a:spLocks noChangeShapeType="1"/>
            </p:cNvSpPr>
            <p:nvPr/>
          </p:nvSpPr>
          <p:spPr bwMode="auto">
            <a:xfrm flipV="1">
              <a:off x="1080" y="1536"/>
              <a:ext cx="324" cy="6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Freeform 134"/>
            <p:cNvSpPr>
              <a:spLocks/>
            </p:cNvSpPr>
            <p:nvPr/>
          </p:nvSpPr>
          <p:spPr bwMode="auto">
            <a:xfrm flipH="1">
              <a:off x="1704" y="1176"/>
              <a:ext cx="384" cy="264"/>
            </a:xfrm>
            <a:custGeom>
              <a:avLst/>
              <a:gdLst>
                <a:gd name="T0" fmla="*/ 0 w 192"/>
                <a:gd name="T1" fmla="*/ 0 h 144"/>
                <a:gd name="T2" fmla="*/ 96 w 192"/>
                <a:gd name="T3" fmla="*/ 96 h 144"/>
                <a:gd name="T4" fmla="*/ 192 w 192"/>
                <a:gd name="T5" fmla="*/ 144 h 144"/>
              </a:gdLst>
              <a:ahLst/>
              <a:cxnLst>
                <a:cxn ang="0">
                  <a:pos x="T0" y="T1"/>
                </a:cxn>
                <a:cxn ang="0">
                  <a:pos x="T2" y="T3"/>
                </a:cxn>
                <a:cxn ang="0">
                  <a:pos x="T4" y="T5"/>
                </a:cxn>
              </a:cxnLst>
              <a:rect l="0" t="0" r="r" b="b"/>
              <a:pathLst>
                <a:path w="192" h="144">
                  <a:moveTo>
                    <a:pt x="0" y="0"/>
                  </a:moveTo>
                  <a:cubicBezTo>
                    <a:pt x="32" y="36"/>
                    <a:pt x="64" y="72"/>
                    <a:pt x="96" y="96"/>
                  </a:cubicBezTo>
                  <a:cubicBezTo>
                    <a:pt x="128" y="120"/>
                    <a:pt x="168" y="136"/>
                    <a:pt x="192" y="144"/>
                  </a:cubicBezTo>
                </a:path>
              </a:pathLst>
            </a:custGeom>
            <a:noFill/>
            <a:ln w="28575" cmpd="sng">
              <a:solidFill>
                <a:srgbClr val="0000FF"/>
              </a:solidFill>
              <a:round/>
              <a:headEnd type="triangle" w="sm" len="lg"/>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Freeform 137"/>
            <p:cNvSpPr>
              <a:spLocks/>
            </p:cNvSpPr>
            <p:nvPr/>
          </p:nvSpPr>
          <p:spPr bwMode="auto">
            <a:xfrm flipV="1">
              <a:off x="204" y="1884"/>
              <a:ext cx="300" cy="120"/>
            </a:xfrm>
            <a:custGeom>
              <a:avLst/>
              <a:gdLst>
                <a:gd name="T0" fmla="*/ 0 w 192"/>
                <a:gd name="T1" fmla="*/ 0 h 144"/>
                <a:gd name="T2" fmla="*/ 96 w 192"/>
                <a:gd name="T3" fmla="*/ 96 h 144"/>
                <a:gd name="T4" fmla="*/ 192 w 192"/>
                <a:gd name="T5" fmla="*/ 144 h 144"/>
              </a:gdLst>
              <a:ahLst/>
              <a:cxnLst>
                <a:cxn ang="0">
                  <a:pos x="T0" y="T1"/>
                </a:cxn>
                <a:cxn ang="0">
                  <a:pos x="T2" y="T3"/>
                </a:cxn>
                <a:cxn ang="0">
                  <a:pos x="T4" y="T5"/>
                </a:cxn>
              </a:cxnLst>
              <a:rect l="0" t="0" r="r" b="b"/>
              <a:pathLst>
                <a:path w="192" h="144">
                  <a:moveTo>
                    <a:pt x="0" y="0"/>
                  </a:moveTo>
                  <a:cubicBezTo>
                    <a:pt x="32" y="36"/>
                    <a:pt x="64" y="72"/>
                    <a:pt x="96" y="96"/>
                  </a:cubicBezTo>
                  <a:cubicBezTo>
                    <a:pt x="128" y="120"/>
                    <a:pt x="168" y="136"/>
                    <a:pt x="192" y="144"/>
                  </a:cubicBez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138"/>
            <p:cNvSpPr>
              <a:spLocks noChangeShapeType="1"/>
            </p:cNvSpPr>
            <p:nvPr/>
          </p:nvSpPr>
          <p:spPr bwMode="auto">
            <a:xfrm>
              <a:off x="1080" y="1836"/>
              <a:ext cx="312" cy="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Freeform 139"/>
            <p:cNvSpPr>
              <a:spLocks/>
            </p:cNvSpPr>
            <p:nvPr/>
          </p:nvSpPr>
          <p:spPr bwMode="auto">
            <a:xfrm flipH="1" flipV="1">
              <a:off x="1704" y="2004"/>
              <a:ext cx="384" cy="264"/>
            </a:xfrm>
            <a:custGeom>
              <a:avLst/>
              <a:gdLst>
                <a:gd name="T0" fmla="*/ 0 w 192"/>
                <a:gd name="T1" fmla="*/ 0 h 144"/>
                <a:gd name="T2" fmla="*/ 96 w 192"/>
                <a:gd name="T3" fmla="*/ 96 h 144"/>
                <a:gd name="T4" fmla="*/ 192 w 192"/>
                <a:gd name="T5" fmla="*/ 144 h 144"/>
              </a:gdLst>
              <a:ahLst/>
              <a:cxnLst>
                <a:cxn ang="0">
                  <a:pos x="T0" y="T1"/>
                </a:cxn>
                <a:cxn ang="0">
                  <a:pos x="T2" y="T3"/>
                </a:cxn>
                <a:cxn ang="0">
                  <a:pos x="T4" y="T5"/>
                </a:cxn>
              </a:cxnLst>
              <a:rect l="0" t="0" r="r" b="b"/>
              <a:pathLst>
                <a:path w="192" h="144">
                  <a:moveTo>
                    <a:pt x="0" y="0"/>
                  </a:moveTo>
                  <a:cubicBezTo>
                    <a:pt x="32" y="36"/>
                    <a:pt x="64" y="72"/>
                    <a:pt x="96" y="96"/>
                  </a:cubicBezTo>
                  <a:cubicBezTo>
                    <a:pt x="128" y="120"/>
                    <a:pt x="168" y="136"/>
                    <a:pt x="192" y="144"/>
                  </a:cubicBezTo>
                </a:path>
              </a:pathLst>
            </a:custGeom>
            <a:noFill/>
            <a:ln w="28575" cmpd="sng">
              <a:solidFill>
                <a:srgbClr val="0000FF"/>
              </a:solidFill>
              <a:round/>
              <a:headEnd type="triangle" w="sm" len="lg"/>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4" name="Group 142"/>
            <p:cNvGrpSpPr>
              <a:grpSpLocks/>
            </p:cNvGrpSpPr>
            <p:nvPr/>
          </p:nvGrpSpPr>
          <p:grpSpPr bwMode="auto">
            <a:xfrm>
              <a:off x="300" y="1140"/>
              <a:ext cx="1200" cy="264"/>
              <a:chOff x="144" y="1032"/>
              <a:chExt cx="1200" cy="264"/>
            </a:xfrm>
          </p:grpSpPr>
          <p:sp>
            <p:nvSpPr>
              <p:cNvPr id="40" name="Freeform 140"/>
              <p:cNvSpPr>
                <a:spLocks/>
              </p:cNvSpPr>
              <p:nvPr/>
            </p:nvSpPr>
            <p:spPr bwMode="auto">
              <a:xfrm>
                <a:off x="144" y="1104"/>
                <a:ext cx="216" cy="168"/>
              </a:xfrm>
              <a:custGeom>
                <a:avLst/>
                <a:gdLst>
                  <a:gd name="T0" fmla="*/ 0 w 192"/>
                  <a:gd name="T1" fmla="*/ 0 h 144"/>
                  <a:gd name="T2" fmla="*/ 96 w 192"/>
                  <a:gd name="T3" fmla="*/ 96 h 144"/>
                  <a:gd name="T4" fmla="*/ 192 w 192"/>
                  <a:gd name="T5" fmla="*/ 144 h 144"/>
                </a:gdLst>
                <a:ahLst/>
                <a:cxnLst>
                  <a:cxn ang="0">
                    <a:pos x="T0" y="T1"/>
                  </a:cxn>
                  <a:cxn ang="0">
                    <a:pos x="T2" y="T3"/>
                  </a:cxn>
                  <a:cxn ang="0">
                    <a:pos x="T4" y="T5"/>
                  </a:cxn>
                </a:cxnLst>
                <a:rect l="0" t="0" r="r" b="b"/>
                <a:pathLst>
                  <a:path w="192" h="144">
                    <a:moveTo>
                      <a:pt x="0" y="0"/>
                    </a:moveTo>
                    <a:cubicBezTo>
                      <a:pt x="32" y="36"/>
                      <a:pt x="64" y="72"/>
                      <a:pt x="96" y="96"/>
                    </a:cubicBezTo>
                    <a:cubicBezTo>
                      <a:pt x="128" y="120"/>
                      <a:pt x="168" y="136"/>
                      <a:pt x="192" y="144"/>
                    </a:cubicBez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Freeform 141"/>
              <p:cNvSpPr>
                <a:spLocks/>
              </p:cNvSpPr>
              <p:nvPr/>
            </p:nvSpPr>
            <p:spPr bwMode="auto">
              <a:xfrm flipH="1">
                <a:off x="924" y="1032"/>
                <a:ext cx="420" cy="264"/>
              </a:xfrm>
              <a:custGeom>
                <a:avLst/>
                <a:gdLst>
                  <a:gd name="T0" fmla="*/ 0 w 192"/>
                  <a:gd name="T1" fmla="*/ 0 h 144"/>
                  <a:gd name="T2" fmla="*/ 96 w 192"/>
                  <a:gd name="T3" fmla="*/ 96 h 144"/>
                  <a:gd name="T4" fmla="*/ 192 w 192"/>
                  <a:gd name="T5" fmla="*/ 144 h 144"/>
                </a:gdLst>
                <a:ahLst/>
                <a:cxnLst>
                  <a:cxn ang="0">
                    <a:pos x="T0" y="T1"/>
                  </a:cxn>
                  <a:cxn ang="0">
                    <a:pos x="T2" y="T3"/>
                  </a:cxn>
                  <a:cxn ang="0">
                    <a:pos x="T4" y="T5"/>
                  </a:cxn>
                </a:cxnLst>
                <a:rect l="0" t="0" r="r" b="b"/>
                <a:pathLst>
                  <a:path w="192" h="144">
                    <a:moveTo>
                      <a:pt x="0" y="0"/>
                    </a:moveTo>
                    <a:cubicBezTo>
                      <a:pt x="32" y="36"/>
                      <a:pt x="64" y="72"/>
                      <a:pt x="96" y="96"/>
                    </a:cubicBezTo>
                    <a:cubicBezTo>
                      <a:pt x="128" y="120"/>
                      <a:pt x="168" y="136"/>
                      <a:pt x="192" y="144"/>
                    </a:cubicBezTo>
                  </a:path>
                </a:pathLst>
              </a:custGeom>
              <a:noFill/>
              <a:ln w="28575" cmpd="sng">
                <a:solidFill>
                  <a:srgbClr val="0000FF"/>
                </a:solidFill>
                <a:round/>
                <a:headEnd type="triangle" w="sm" len="lg"/>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 name="Group 143"/>
            <p:cNvGrpSpPr>
              <a:grpSpLocks/>
            </p:cNvGrpSpPr>
            <p:nvPr/>
          </p:nvGrpSpPr>
          <p:grpSpPr bwMode="auto">
            <a:xfrm flipV="1">
              <a:off x="300" y="2004"/>
              <a:ext cx="1200" cy="264"/>
              <a:chOff x="144" y="1032"/>
              <a:chExt cx="1200" cy="264"/>
            </a:xfrm>
          </p:grpSpPr>
          <p:sp>
            <p:nvSpPr>
              <p:cNvPr id="38" name="Freeform 144"/>
              <p:cNvSpPr>
                <a:spLocks/>
              </p:cNvSpPr>
              <p:nvPr/>
            </p:nvSpPr>
            <p:spPr bwMode="auto">
              <a:xfrm>
                <a:off x="144" y="1104"/>
                <a:ext cx="216" cy="168"/>
              </a:xfrm>
              <a:custGeom>
                <a:avLst/>
                <a:gdLst>
                  <a:gd name="T0" fmla="*/ 0 w 192"/>
                  <a:gd name="T1" fmla="*/ 0 h 144"/>
                  <a:gd name="T2" fmla="*/ 96 w 192"/>
                  <a:gd name="T3" fmla="*/ 96 h 144"/>
                  <a:gd name="T4" fmla="*/ 192 w 192"/>
                  <a:gd name="T5" fmla="*/ 144 h 144"/>
                </a:gdLst>
                <a:ahLst/>
                <a:cxnLst>
                  <a:cxn ang="0">
                    <a:pos x="T0" y="T1"/>
                  </a:cxn>
                  <a:cxn ang="0">
                    <a:pos x="T2" y="T3"/>
                  </a:cxn>
                  <a:cxn ang="0">
                    <a:pos x="T4" y="T5"/>
                  </a:cxn>
                </a:cxnLst>
                <a:rect l="0" t="0" r="r" b="b"/>
                <a:pathLst>
                  <a:path w="192" h="144">
                    <a:moveTo>
                      <a:pt x="0" y="0"/>
                    </a:moveTo>
                    <a:cubicBezTo>
                      <a:pt x="32" y="36"/>
                      <a:pt x="64" y="72"/>
                      <a:pt x="96" y="96"/>
                    </a:cubicBezTo>
                    <a:cubicBezTo>
                      <a:pt x="128" y="120"/>
                      <a:pt x="168" y="136"/>
                      <a:pt x="192" y="144"/>
                    </a:cubicBez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Freeform 145"/>
              <p:cNvSpPr>
                <a:spLocks/>
              </p:cNvSpPr>
              <p:nvPr/>
            </p:nvSpPr>
            <p:spPr bwMode="auto">
              <a:xfrm flipH="1">
                <a:off x="924" y="1032"/>
                <a:ext cx="420" cy="264"/>
              </a:xfrm>
              <a:custGeom>
                <a:avLst/>
                <a:gdLst>
                  <a:gd name="T0" fmla="*/ 0 w 192"/>
                  <a:gd name="T1" fmla="*/ 0 h 144"/>
                  <a:gd name="T2" fmla="*/ 96 w 192"/>
                  <a:gd name="T3" fmla="*/ 96 h 144"/>
                  <a:gd name="T4" fmla="*/ 192 w 192"/>
                  <a:gd name="T5" fmla="*/ 144 h 144"/>
                </a:gdLst>
                <a:ahLst/>
                <a:cxnLst>
                  <a:cxn ang="0">
                    <a:pos x="T0" y="T1"/>
                  </a:cxn>
                  <a:cxn ang="0">
                    <a:pos x="T2" y="T3"/>
                  </a:cxn>
                  <a:cxn ang="0">
                    <a:pos x="T4" y="T5"/>
                  </a:cxn>
                </a:cxnLst>
                <a:rect l="0" t="0" r="r" b="b"/>
                <a:pathLst>
                  <a:path w="192" h="144">
                    <a:moveTo>
                      <a:pt x="0" y="0"/>
                    </a:moveTo>
                    <a:cubicBezTo>
                      <a:pt x="32" y="36"/>
                      <a:pt x="64" y="72"/>
                      <a:pt x="96" y="96"/>
                    </a:cubicBezTo>
                    <a:cubicBezTo>
                      <a:pt x="128" y="120"/>
                      <a:pt x="168" y="136"/>
                      <a:pt x="192" y="144"/>
                    </a:cubicBezTo>
                  </a:path>
                </a:pathLst>
              </a:custGeom>
              <a:noFill/>
              <a:ln w="28575" cmpd="sng">
                <a:solidFill>
                  <a:srgbClr val="0000FF"/>
                </a:solidFill>
                <a:round/>
                <a:headEnd type="triangle" w="sm" len="lg"/>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6" name="Text Box 147"/>
            <p:cNvSpPr txBox="1">
              <a:spLocks noChangeArrowheads="1"/>
            </p:cNvSpPr>
            <p:nvPr/>
          </p:nvSpPr>
          <p:spPr bwMode="auto">
            <a:xfrm>
              <a:off x="1920" y="1716"/>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i="1" dirty="0">
                  <a:solidFill>
                    <a:srgbClr val="0000FF"/>
                  </a:solidFill>
                  <a:sym typeface="Symbol" pitchFamily="18" charset="2"/>
                </a:rPr>
                <a:t></a:t>
              </a:r>
              <a:r>
                <a:rPr lang="en-US" altLang="zh-CN" sz="2800" b="1" baseline="-25000" dirty="0">
                  <a:solidFill>
                    <a:srgbClr val="0000FF"/>
                  </a:solidFill>
                  <a:sym typeface="Symbol" pitchFamily="18" charset="2"/>
                </a:rPr>
                <a:t>12</a:t>
              </a:r>
              <a:endParaRPr lang="en-US" altLang="zh-CN" sz="2800" b="1" dirty="0">
                <a:solidFill>
                  <a:srgbClr val="0000FF"/>
                </a:solidFill>
              </a:endParaRPr>
            </a:p>
          </p:txBody>
        </p:sp>
        <p:sp>
          <p:nvSpPr>
            <p:cNvPr id="37" name="Text Box 148"/>
            <p:cNvSpPr txBox="1">
              <a:spLocks noChangeArrowheads="1"/>
            </p:cNvSpPr>
            <p:nvPr/>
          </p:nvSpPr>
          <p:spPr bwMode="auto">
            <a:xfrm>
              <a:off x="828" y="2172"/>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i="1" dirty="0" smtClean="0">
                  <a:solidFill>
                    <a:srgbClr val="0000FF"/>
                  </a:solidFill>
                </a:rPr>
                <a:t>i</a:t>
              </a:r>
              <a:r>
                <a:rPr lang="en-US" altLang="zh-CN" sz="2800" b="1" baseline="-25000" dirty="0">
                  <a:solidFill>
                    <a:srgbClr val="0000FF"/>
                  </a:solidFill>
                </a:rPr>
                <a:t>1</a:t>
              </a:r>
              <a:endParaRPr lang="en-US" altLang="zh-CN" sz="2800" b="1" dirty="0">
                <a:solidFill>
                  <a:srgbClr val="0000FF"/>
                </a:solidFill>
              </a:endParaRPr>
            </a:p>
          </p:txBody>
        </p:sp>
      </p:grpSp>
      <mc:AlternateContent xmlns:mc="http://schemas.openxmlformats.org/markup-compatibility/2006" xmlns:a14="http://schemas.microsoft.com/office/drawing/2010/main">
        <mc:Choice Requires="a14">
          <p:sp>
            <p:nvSpPr>
              <p:cNvPr id="58" name="矩形 57"/>
              <p:cNvSpPr/>
              <p:nvPr/>
            </p:nvSpPr>
            <p:spPr>
              <a:xfrm>
                <a:off x="637841" y="1431870"/>
                <a:ext cx="3755081" cy="2400657"/>
              </a:xfrm>
              <a:prstGeom prst="rect">
                <a:avLst/>
              </a:prstGeom>
            </p:spPr>
            <p:txBody>
              <a:bodyPr wrap="square">
                <a:spAutoFit/>
              </a:bodyPr>
              <a:lstStyle/>
              <a:p>
                <a:pPr marL="342900" indent="-342900" algn="l">
                  <a:lnSpc>
                    <a:spcPct val="125000"/>
                  </a:lnSpc>
                  <a:buClr>
                    <a:srgbClr val="0000CC"/>
                  </a:buClr>
                  <a:buFont typeface="Wingdings" panose="05000000000000000000" pitchFamily="2" charset="2"/>
                  <a:buChar char="Ø"/>
                </a:pPr>
                <a:r>
                  <a:rPr lang="zh-CN" altLang="en-US" dirty="0">
                    <a:latin typeface="仿宋" panose="02010609060101010101" pitchFamily="49" charset="-122"/>
                    <a:ea typeface="仿宋" panose="02010609060101010101" pitchFamily="49" charset="-122"/>
                  </a:rPr>
                  <a:t>一个线圈中电流</a:t>
                </a:r>
                <a:r>
                  <a:rPr lang="zh-CN" altLang="en-US" dirty="0" smtClean="0">
                    <a:latin typeface="仿宋" panose="02010609060101010101" pitchFamily="49" charset="-122"/>
                    <a:ea typeface="仿宋" panose="02010609060101010101" pitchFamily="49" charset="-122"/>
                  </a:rPr>
                  <a:t>发生变化</a:t>
                </a:r>
                <a:r>
                  <a:rPr lang="zh-CN" altLang="en-US" dirty="0">
                    <a:latin typeface="仿宋" panose="02010609060101010101" pitchFamily="49" charset="-122"/>
                    <a:ea typeface="仿宋" panose="02010609060101010101" pitchFamily="49" charset="-122"/>
                  </a:rPr>
                  <a:t>，在另一邻近</a:t>
                </a:r>
                <a:r>
                  <a:rPr lang="zh-CN" altLang="en-US" dirty="0" smtClean="0">
                    <a:latin typeface="仿宋" panose="02010609060101010101" pitchFamily="49" charset="-122"/>
                    <a:ea typeface="仿宋" panose="02010609060101010101" pitchFamily="49" charset="-122"/>
                  </a:rPr>
                  <a:t>线圈</a:t>
                </a:r>
                <a:r>
                  <a:rPr lang="zh-CN" altLang="en-US" dirty="0">
                    <a:latin typeface="仿宋" panose="02010609060101010101" pitchFamily="49" charset="-122"/>
                    <a:ea typeface="仿宋" panose="02010609060101010101" pitchFamily="49" charset="-122"/>
                  </a:rPr>
                  <a:t>中产生</a:t>
                </a:r>
                <a:r>
                  <a:rPr lang="zh-CN" altLang="en-US" dirty="0" smtClean="0">
                    <a:latin typeface="仿宋" panose="02010609060101010101" pitchFamily="49" charset="-122"/>
                    <a:ea typeface="仿宋" panose="02010609060101010101" pitchFamily="49" charset="-122"/>
                  </a:rPr>
                  <a:t>感应电动势的</a:t>
                </a:r>
                <a:r>
                  <a:rPr lang="zh-CN" altLang="en-US" dirty="0">
                    <a:latin typeface="仿宋" panose="02010609060101010101" pitchFamily="49" charset="-122"/>
                    <a:ea typeface="仿宋" panose="02010609060101010101" pitchFamily="49" charset="-122"/>
                  </a:rPr>
                  <a:t>现象叫做</a:t>
                </a:r>
                <a:r>
                  <a:rPr lang="zh-CN" altLang="en-US" b="1" dirty="0">
                    <a:solidFill>
                      <a:srgbClr val="C00000"/>
                    </a:solidFill>
                    <a:latin typeface="仿宋" panose="02010609060101010101" pitchFamily="49" charset="-122"/>
                    <a:ea typeface="仿宋" panose="02010609060101010101" pitchFamily="49" charset="-122"/>
                  </a:rPr>
                  <a:t>互感现象</a:t>
                </a:r>
                <a:r>
                  <a:rPr lang="zh-CN" altLang="en-US" dirty="0" smtClean="0">
                    <a:latin typeface="仿宋" panose="02010609060101010101" pitchFamily="49" charset="-122"/>
                    <a:ea typeface="仿宋" panose="02010609060101010101" pitchFamily="49" charset="-122"/>
                  </a:rPr>
                  <a:t>，产生</a:t>
                </a:r>
                <a14:m>
                  <m:oMath xmlns:m="http://schemas.openxmlformats.org/officeDocument/2006/math">
                    <m:r>
                      <a:rPr lang="zh-CN" altLang="en-US" i="1">
                        <a:latin typeface="Cambria Math"/>
                      </a:rPr>
                      <m:t>的</m:t>
                    </m:r>
                  </m:oMath>
                </a14:m>
                <a:r>
                  <a:rPr lang="zh-CN" altLang="en-US" dirty="0">
                    <a:latin typeface="仿宋" panose="02010609060101010101" pitchFamily="49" charset="-122"/>
                    <a:ea typeface="仿宋" panose="02010609060101010101" pitchFamily="49" charset="-122"/>
                  </a:rPr>
                  <a:t>电动势叫做</a:t>
                </a:r>
                <a:r>
                  <a:rPr lang="zh-CN" altLang="en-US" b="1" dirty="0">
                    <a:solidFill>
                      <a:srgbClr val="C00000"/>
                    </a:solidFill>
                    <a:latin typeface="仿宋" panose="02010609060101010101" pitchFamily="49" charset="-122"/>
                    <a:ea typeface="仿宋" panose="02010609060101010101" pitchFamily="49" charset="-122"/>
                  </a:rPr>
                  <a:t>互感</a:t>
                </a:r>
                <a:r>
                  <a:rPr lang="zh-CN" altLang="en-US" b="1" dirty="0" smtClean="0">
                    <a:solidFill>
                      <a:srgbClr val="C00000"/>
                    </a:solidFill>
                    <a:latin typeface="仿宋" panose="02010609060101010101" pitchFamily="49" charset="-122"/>
                    <a:ea typeface="仿宋" panose="02010609060101010101" pitchFamily="49" charset="-122"/>
                  </a:rPr>
                  <a:t>电动势。</a:t>
                </a:r>
                <a:endParaRPr lang="zh-CN" altLang="en-US" dirty="0">
                  <a:latin typeface="仿宋" panose="02010609060101010101" pitchFamily="49" charset="-122"/>
                  <a:ea typeface="仿宋" panose="02010609060101010101" pitchFamily="49" charset="-122"/>
                </a:endParaRPr>
              </a:p>
            </p:txBody>
          </p:sp>
        </mc:Choice>
        <mc:Fallback xmlns="">
          <p:sp>
            <p:nvSpPr>
              <p:cNvPr id="58" name="矩形 57"/>
              <p:cNvSpPr>
                <a:spLocks noRot="1" noChangeAspect="1" noMove="1" noResize="1" noEditPoints="1" noAdjustHandles="1" noChangeArrowheads="1" noChangeShapeType="1" noTextEdit="1"/>
              </p:cNvSpPr>
              <p:nvPr/>
            </p:nvSpPr>
            <p:spPr>
              <a:xfrm>
                <a:off x="637841" y="1431870"/>
                <a:ext cx="3755081" cy="2400657"/>
              </a:xfrm>
              <a:prstGeom prst="rect">
                <a:avLst/>
              </a:prstGeom>
              <a:blipFill rotWithShape="0">
                <a:blip r:embed="rId3"/>
                <a:stretch>
                  <a:fillRect l="-2273" t="-1015" r="-6006" b="-2030"/>
                </a:stretch>
              </a:blipFill>
            </p:spPr>
            <p:txBody>
              <a:bodyPr/>
              <a:lstStyle/>
              <a:p>
                <a:r>
                  <a:rPr lang="zh-CN" altLang="en-US">
                    <a:noFill/>
                  </a:rPr>
                  <a:t> </a:t>
                </a:r>
              </a:p>
            </p:txBody>
          </p:sp>
        </mc:Fallback>
      </mc:AlternateContent>
      <p:grpSp>
        <p:nvGrpSpPr>
          <p:cNvPr id="79" name="组合 78"/>
          <p:cNvGrpSpPr/>
          <p:nvPr/>
        </p:nvGrpSpPr>
        <p:grpSpPr>
          <a:xfrm>
            <a:off x="1011956" y="4037858"/>
            <a:ext cx="7276691" cy="1753342"/>
            <a:chOff x="787697" y="4037858"/>
            <a:chExt cx="7848872" cy="1944576"/>
          </a:xfrm>
        </p:grpSpPr>
        <p:graphicFrame>
          <p:nvGraphicFramePr>
            <p:cNvPr id="59" name="对象 58"/>
            <p:cNvGraphicFramePr>
              <a:graphicFrameLocks noChangeAspect="1"/>
            </p:cNvGraphicFramePr>
            <p:nvPr>
              <p:extLst>
                <p:ext uri="{D42A27DB-BD31-4B8C-83A1-F6EECF244321}">
                  <p14:modId xmlns:p14="http://schemas.microsoft.com/office/powerpoint/2010/main" val="547184146"/>
                </p:ext>
              </p:extLst>
            </p:nvPr>
          </p:nvGraphicFramePr>
          <p:xfrm>
            <a:off x="895014" y="4058384"/>
            <a:ext cx="681038" cy="857250"/>
          </p:xfrm>
          <a:graphic>
            <a:graphicData uri="http://schemas.openxmlformats.org/presentationml/2006/ole">
              <mc:AlternateContent xmlns:mc="http://schemas.openxmlformats.org/markup-compatibility/2006">
                <mc:Choice xmlns:v="urn:schemas-microsoft-com:vml" Requires="v">
                  <p:oleObj spid="_x0000_s174813" name="Equation" r:id="rId4" imgW="114120" imgH="228600" progId="Equation.DSMT4">
                    <p:embed/>
                  </p:oleObj>
                </mc:Choice>
                <mc:Fallback>
                  <p:oleObj name="Equation" r:id="rId4" imgW="114120" imgH="228600" progId="Equation.DSMT4">
                    <p:embed/>
                    <p:pic>
                      <p:nvPicPr>
                        <p:cNvPr id="0" name=""/>
                        <p:cNvPicPr>
                          <a:picLocks noChangeAspect="1" noChangeArrowheads="1"/>
                        </p:cNvPicPr>
                        <p:nvPr/>
                      </p:nvPicPr>
                      <p:blipFill>
                        <a:blip r:embed="rId5"/>
                        <a:srcRect/>
                        <a:stretch>
                          <a:fillRect/>
                        </a:stretch>
                      </p:blipFill>
                      <p:spPr bwMode="auto">
                        <a:xfrm>
                          <a:off x="895014" y="4058384"/>
                          <a:ext cx="681038" cy="857250"/>
                        </a:xfrm>
                        <a:prstGeom prst="rect">
                          <a:avLst/>
                        </a:prstGeom>
                        <a:noFill/>
                        <a:ln>
                          <a:noFill/>
                        </a:ln>
                      </p:spPr>
                    </p:pic>
                  </p:oleObj>
                </mc:Fallback>
              </mc:AlternateContent>
            </a:graphicData>
          </a:graphic>
        </p:graphicFrame>
        <p:graphicFrame>
          <p:nvGraphicFramePr>
            <p:cNvPr id="60" name="对象 59"/>
            <p:cNvGraphicFramePr>
              <a:graphicFrameLocks noChangeAspect="1"/>
            </p:cNvGraphicFramePr>
            <p:nvPr>
              <p:extLst>
                <p:ext uri="{D42A27DB-BD31-4B8C-83A1-F6EECF244321}">
                  <p14:modId xmlns:p14="http://schemas.microsoft.com/office/powerpoint/2010/main" val="1990554436"/>
                </p:ext>
              </p:extLst>
            </p:nvPr>
          </p:nvGraphicFramePr>
          <p:xfrm>
            <a:off x="1987368" y="4228461"/>
            <a:ext cx="1131874" cy="571228"/>
          </p:xfrm>
          <a:graphic>
            <a:graphicData uri="http://schemas.openxmlformats.org/presentationml/2006/ole">
              <mc:AlternateContent xmlns:mc="http://schemas.openxmlformats.org/markup-compatibility/2006">
                <mc:Choice xmlns:v="urn:schemas-microsoft-com:vml" Requires="v">
                  <p:oleObj spid="_x0000_s174814" name="Equation" r:id="rId6" imgW="190440" imgH="152280" progId="Equation.DSMT4">
                    <p:embed/>
                  </p:oleObj>
                </mc:Choice>
                <mc:Fallback>
                  <p:oleObj name="Equation" r:id="rId6" imgW="190440" imgH="1522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7368" y="4228461"/>
                          <a:ext cx="1131874" cy="571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 name="对象 60"/>
            <p:cNvGraphicFramePr>
              <a:graphicFrameLocks noChangeAspect="1"/>
            </p:cNvGraphicFramePr>
            <p:nvPr>
              <p:extLst>
                <p:ext uri="{D42A27DB-BD31-4B8C-83A1-F6EECF244321}">
                  <p14:modId xmlns:p14="http://schemas.microsoft.com/office/powerpoint/2010/main" val="1328881349"/>
                </p:ext>
              </p:extLst>
            </p:nvPr>
          </p:nvGraphicFramePr>
          <p:xfrm>
            <a:off x="2556314" y="4037858"/>
            <a:ext cx="1283568" cy="952884"/>
          </p:xfrm>
          <a:graphic>
            <a:graphicData uri="http://schemas.openxmlformats.org/presentationml/2006/ole">
              <mc:AlternateContent xmlns:mc="http://schemas.openxmlformats.org/markup-compatibility/2006">
                <mc:Choice xmlns:v="urn:schemas-microsoft-com:vml" Requires="v">
                  <p:oleObj spid="_x0000_s174815" name="Equation" r:id="rId8" imgW="215640" imgH="253800" progId="Equation.DSMT4">
                    <p:embed/>
                  </p:oleObj>
                </mc:Choice>
                <mc:Fallback>
                  <p:oleObj name="Equation" r:id="rId8" imgW="215640" imgH="253800" progId="Equation.DSMT4">
                    <p:embed/>
                    <p:pic>
                      <p:nvPicPr>
                        <p:cNvPr id="0" name=""/>
                        <p:cNvPicPr>
                          <a:picLocks noChangeAspect="1" noChangeArrowheads="1"/>
                        </p:cNvPicPr>
                        <p:nvPr/>
                      </p:nvPicPr>
                      <p:blipFill>
                        <a:blip r:embed="rId9"/>
                        <a:srcRect/>
                        <a:stretch>
                          <a:fillRect/>
                        </a:stretch>
                      </p:blipFill>
                      <p:spPr bwMode="auto">
                        <a:xfrm>
                          <a:off x="2556314" y="4037858"/>
                          <a:ext cx="1283568" cy="95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 name="对象 61"/>
            <p:cNvGraphicFramePr>
              <a:graphicFrameLocks noChangeAspect="1"/>
            </p:cNvGraphicFramePr>
            <p:nvPr>
              <p:extLst>
                <p:ext uri="{D42A27DB-BD31-4B8C-83A1-F6EECF244321}">
                  <p14:modId xmlns:p14="http://schemas.microsoft.com/office/powerpoint/2010/main" val="3668964872"/>
                </p:ext>
              </p:extLst>
            </p:nvPr>
          </p:nvGraphicFramePr>
          <p:xfrm>
            <a:off x="4196635" y="4200841"/>
            <a:ext cx="1131874" cy="571228"/>
          </p:xfrm>
          <a:graphic>
            <a:graphicData uri="http://schemas.openxmlformats.org/presentationml/2006/ole">
              <mc:AlternateContent xmlns:mc="http://schemas.openxmlformats.org/markup-compatibility/2006">
                <mc:Choice xmlns:v="urn:schemas-microsoft-com:vml" Requires="v">
                  <p:oleObj spid="_x0000_s174816" name="Equation" r:id="rId10" imgW="190417" imgH="152334" progId="Equation.DSMT4">
                    <p:embed/>
                  </p:oleObj>
                </mc:Choice>
                <mc:Fallback>
                  <p:oleObj name="Equation" r:id="rId10" imgW="190417" imgH="152334"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96635" y="4200841"/>
                          <a:ext cx="1131874" cy="571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 name="对象 62"/>
            <p:cNvGraphicFramePr>
              <a:graphicFrameLocks noChangeAspect="1"/>
            </p:cNvGraphicFramePr>
            <p:nvPr>
              <p:extLst>
                <p:ext uri="{D42A27DB-BD31-4B8C-83A1-F6EECF244321}">
                  <p14:modId xmlns:p14="http://schemas.microsoft.com/office/powerpoint/2010/main" val="1995300167"/>
                </p:ext>
              </p:extLst>
            </p:nvPr>
          </p:nvGraphicFramePr>
          <p:xfrm>
            <a:off x="6776922" y="4229716"/>
            <a:ext cx="1131874" cy="571229"/>
          </p:xfrm>
          <a:graphic>
            <a:graphicData uri="http://schemas.openxmlformats.org/presentationml/2006/ole">
              <mc:AlternateContent xmlns:mc="http://schemas.openxmlformats.org/markup-compatibility/2006">
                <mc:Choice xmlns:v="urn:schemas-microsoft-com:vml" Requires="v">
                  <p:oleObj spid="_x0000_s174817" name="Equation" r:id="rId12" imgW="190417" imgH="152334" progId="Equation.DSMT4">
                    <p:embed/>
                  </p:oleObj>
                </mc:Choice>
                <mc:Fallback>
                  <p:oleObj name="Equation" r:id="rId12" imgW="190417" imgH="152334"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76922" y="4229716"/>
                          <a:ext cx="1131874" cy="571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 name="对象 63"/>
            <p:cNvGraphicFramePr>
              <a:graphicFrameLocks noChangeAspect="1"/>
            </p:cNvGraphicFramePr>
            <p:nvPr>
              <p:extLst>
                <p:ext uri="{D42A27DB-BD31-4B8C-83A1-F6EECF244321}">
                  <p14:modId xmlns:p14="http://schemas.microsoft.com/office/powerpoint/2010/main" val="473532072"/>
                </p:ext>
              </p:extLst>
            </p:nvPr>
          </p:nvGraphicFramePr>
          <p:xfrm>
            <a:off x="4856149" y="4047852"/>
            <a:ext cx="1357958" cy="857471"/>
          </p:xfrm>
          <a:graphic>
            <a:graphicData uri="http://schemas.openxmlformats.org/presentationml/2006/ole">
              <mc:AlternateContent xmlns:mc="http://schemas.openxmlformats.org/markup-compatibility/2006">
                <mc:Choice xmlns:v="urn:schemas-microsoft-com:vml" Requires="v">
                  <p:oleObj spid="_x0000_s174818" name="Equation" r:id="rId13" imgW="228600" imgH="228600" progId="Equation.DSMT4">
                    <p:embed/>
                  </p:oleObj>
                </mc:Choice>
                <mc:Fallback>
                  <p:oleObj name="Equation" r:id="rId13" imgW="228600" imgH="228600" progId="Equation.DSMT4">
                    <p:embed/>
                    <p:pic>
                      <p:nvPicPr>
                        <p:cNvPr id="0" name=""/>
                        <p:cNvPicPr>
                          <a:picLocks noChangeAspect="1" noChangeArrowheads="1"/>
                        </p:cNvPicPr>
                        <p:nvPr/>
                      </p:nvPicPr>
                      <p:blipFill>
                        <a:blip r:embed="rId14"/>
                        <a:srcRect/>
                        <a:stretch>
                          <a:fillRect/>
                        </a:stretch>
                      </p:blipFill>
                      <p:spPr bwMode="auto">
                        <a:xfrm>
                          <a:off x="4856149" y="4047852"/>
                          <a:ext cx="1357958" cy="857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 name="对象 64"/>
            <p:cNvGraphicFramePr>
              <a:graphicFrameLocks noChangeAspect="1"/>
            </p:cNvGraphicFramePr>
            <p:nvPr>
              <p:extLst>
                <p:ext uri="{D42A27DB-BD31-4B8C-83A1-F6EECF244321}">
                  <p14:modId xmlns:p14="http://schemas.microsoft.com/office/powerpoint/2010/main" val="1823755917"/>
                </p:ext>
              </p:extLst>
            </p:nvPr>
          </p:nvGraphicFramePr>
          <p:xfrm>
            <a:off x="7430307" y="4051128"/>
            <a:ext cx="1206262" cy="858726"/>
          </p:xfrm>
          <a:graphic>
            <a:graphicData uri="http://schemas.openxmlformats.org/presentationml/2006/ole">
              <mc:AlternateContent xmlns:mc="http://schemas.openxmlformats.org/markup-compatibility/2006">
                <mc:Choice xmlns:v="urn:schemas-microsoft-com:vml" Requires="v">
                  <p:oleObj spid="_x0000_s174819" name="Equation" r:id="rId15" imgW="203040" imgH="228600" progId="Equation.DSMT4">
                    <p:embed/>
                  </p:oleObj>
                </mc:Choice>
                <mc:Fallback>
                  <p:oleObj name="Equation" r:id="rId15" imgW="203040" imgH="228600" progId="Equation.DSMT4">
                    <p:embed/>
                    <p:pic>
                      <p:nvPicPr>
                        <p:cNvPr id="0" name=""/>
                        <p:cNvPicPr>
                          <a:picLocks noChangeAspect="1" noChangeArrowheads="1"/>
                        </p:cNvPicPr>
                        <p:nvPr/>
                      </p:nvPicPr>
                      <p:blipFill>
                        <a:blip r:embed="rId16"/>
                        <a:srcRect/>
                        <a:stretch>
                          <a:fillRect/>
                        </a:stretch>
                      </p:blipFill>
                      <p:spPr bwMode="auto">
                        <a:xfrm>
                          <a:off x="7430307" y="4051128"/>
                          <a:ext cx="1206262" cy="858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 name="对象 65"/>
            <p:cNvGraphicFramePr>
              <a:graphicFrameLocks noChangeAspect="1"/>
            </p:cNvGraphicFramePr>
            <p:nvPr>
              <p:extLst>
                <p:ext uri="{D42A27DB-BD31-4B8C-83A1-F6EECF244321}">
                  <p14:modId xmlns:p14="http://schemas.microsoft.com/office/powerpoint/2010/main" val="104552386"/>
                </p:ext>
              </p:extLst>
            </p:nvPr>
          </p:nvGraphicFramePr>
          <p:xfrm>
            <a:off x="1160353" y="4115470"/>
            <a:ext cx="1207721" cy="760801"/>
          </p:xfrm>
          <a:graphic>
            <a:graphicData uri="http://schemas.openxmlformats.org/presentationml/2006/ole">
              <mc:AlternateContent xmlns:mc="http://schemas.openxmlformats.org/markup-compatibility/2006">
                <mc:Choice xmlns:v="urn:schemas-microsoft-com:vml" Requires="v">
                  <p:oleObj spid="_x0000_s174820" name="Equation" r:id="rId17" imgW="203040" imgH="203040" progId="Equation.DSMT4">
                    <p:embed/>
                  </p:oleObj>
                </mc:Choice>
                <mc:Fallback>
                  <p:oleObj name="Equation" r:id="rId17" imgW="203040" imgH="20304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60353" y="4115470"/>
                          <a:ext cx="1207721" cy="760801"/>
                        </a:xfrm>
                        <a:prstGeom prst="rect">
                          <a:avLst/>
                        </a:prstGeom>
                        <a:noFill/>
                        <a:ln>
                          <a:noFill/>
                        </a:ln>
                      </p:spPr>
                    </p:pic>
                  </p:oleObj>
                </mc:Fallback>
              </mc:AlternateContent>
            </a:graphicData>
          </a:graphic>
        </p:graphicFrame>
        <p:graphicFrame>
          <p:nvGraphicFramePr>
            <p:cNvPr id="67" name="对象 66"/>
            <p:cNvGraphicFramePr>
              <a:graphicFrameLocks noChangeAspect="1"/>
            </p:cNvGraphicFramePr>
            <p:nvPr>
              <p:extLst>
                <p:ext uri="{D42A27DB-BD31-4B8C-83A1-F6EECF244321}">
                  <p14:modId xmlns:p14="http://schemas.microsoft.com/office/powerpoint/2010/main" val="618693756"/>
                </p:ext>
              </p:extLst>
            </p:nvPr>
          </p:nvGraphicFramePr>
          <p:xfrm>
            <a:off x="3393015" y="4087850"/>
            <a:ext cx="1207721" cy="760801"/>
          </p:xfrm>
          <a:graphic>
            <a:graphicData uri="http://schemas.openxmlformats.org/presentationml/2006/ole">
              <mc:AlternateContent xmlns:mc="http://schemas.openxmlformats.org/markup-compatibility/2006">
                <mc:Choice xmlns:v="urn:schemas-microsoft-com:vml" Requires="v">
                  <p:oleObj spid="_x0000_s174821" name="Equation" r:id="rId19" imgW="203024" imgH="203024" progId="Equation.DSMT4">
                    <p:embed/>
                  </p:oleObj>
                </mc:Choice>
                <mc:Fallback>
                  <p:oleObj name="Equation" r:id="rId19" imgW="203024" imgH="203024"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93015" y="4087850"/>
                          <a:ext cx="1207721" cy="760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 name="对象 67"/>
            <p:cNvGraphicFramePr>
              <a:graphicFrameLocks noChangeAspect="1"/>
            </p:cNvGraphicFramePr>
            <p:nvPr>
              <p:extLst>
                <p:ext uri="{D42A27DB-BD31-4B8C-83A1-F6EECF244321}">
                  <p14:modId xmlns:p14="http://schemas.microsoft.com/office/powerpoint/2010/main" val="3175975949"/>
                </p:ext>
              </p:extLst>
            </p:nvPr>
          </p:nvGraphicFramePr>
          <p:xfrm>
            <a:off x="5828257" y="4144345"/>
            <a:ext cx="1207721" cy="760801"/>
          </p:xfrm>
          <a:graphic>
            <a:graphicData uri="http://schemas.openxmlformats.org/presentationml/2006/ole">
              <mc:AlternateContent xmlns:mc="http://schemas.openxmlformats.org/markup-compatibility/2006">
                <mc:Choice xmlns:v="urn:schemas-microsoft-com:vml" Requires="v">
                  <p:oleObj spid="_x0000_s174822" name="Equation" r:id="rId21" imgW="203024" imgH="203024" progId="Equation.DSMT4">
                    <p:embed/>
                  </p:oleObj>
                </mc:Choice>
                <mc:Fallback>
                  <p:oleObj name="Equation" r:id="rId21" imgW="203024" imgH="203024"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828257" y="4144345"/>
                          <a:ext cx="1207721" cy="760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 name="对象 68"/>
            <p:cNvGraphicFramePr>
              <a:graphicFrameLocks noChangeAspect="1"/>
            </p:cNvGraphicFramePr>
            <p:nvPr>
              <p:extLst>
                <p:ext uri="{D42A27DB-BD31-4B8C-83A1-F6EECF244321}">
                  <p14:modId xmlns:p14="http://schemas.microsoft.com/office/powerpoint/2010/main" val="3704525241"/>
                </p:ext>
              </p:extLst>
            </p:nvPr>
          </p:nvGraphicFramePr>
          <p:xfrm>
            <a:off x="787697" y="5050572"/>
            <a:ext cx="757238" cy="857250"/>
          </p:xfrm>
          <a:graphic>
            <a:graphicData uri="http://schemas.openxmlformats.org/presentationml/2006/ole">
              <mc:AlternateContent xmlns:mc="http://schemas.openxmlformats.org/markup-compatibility/2006">
                <mc:Choice xmlns:v="urn:schemas-microsoft-com:vml" Requires="v">
                  <p:oleObj spid="_x0000_s174823" name="Equation" r:id="rId22" imgW="126720" imgH="228600" progId="Equation.DSMT4">
                    <p:embed/>
                  </p:oleObj>
                </mc:Choice>
                <mc:Fallback>
                  <p:oleObj name="Equation" r:id="rId22" imgW="126720" imgH="228600" progId="Equation.DSMT4">
                    <p:embed/>
                    <p:pic>
                      <p:nvPicPr>
                        <p:cNvPr id="0" name=""/>
                        <p:cNvPicPr>
                          <a:picLocks noChangeAspect="1" noChangeArrowheads="1"/>
                        </p:cNvPicPr>
                        <p:nvPr/>
                      </p:nvPicPr>
                      <p:blipFill>
                        <a:blip r:embed="rId23"/>
                        <a:srcRect/>
                        <a:stretch>
                          <a:fillRect/>
                        </a:stretch>
                      </p:blipFill>
                      <p:spPr bwMode="auto">
                        <a:xfrm>
                          <a:off x="787697" y="5050572"/>
                          <a:ext cx="757238"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 name="对象 69"/>
            <p:cNvGraphicFramePr>
              <a:graphicFrameLocks noChangeAspect="1"/>
            </p:cNvGraphicFramePr>
            <p:nvPr>
              <p:extLst>
                <p:ext uri="{D42A27DB-BD31-4B8C-83A1-F6EECF244321}">
                  <p14:modId xmlns:p14="http://schemas.microsoft.com/office/powerpoint/2010/main" val="459401262"/>
                </p:ext>
              </p:extLst>
            </p:nvPr>
          </p:nvGraphicFramePr>
          <p:xfrm>
            <a:off x="1951905" y="5220074"/>
            <a:ext cx="1131888" cy="571500"/>
          </p:xfrm>
          <a:graphic>
            <a:graphicData uri="http://schemas.openxmlformats.org/presentationml/2006/ole">
              <mc:AlternateContent xmlns:mc="http://schemas.openxmlformats.org/markup-compatibility/2006">
                <mc:Choice xmlns:v="urn:schemas-microsoft-com:vml" Requires="v">
                  <p:oleObj spid="_x0000_s174824" name="Equation" r:id="rId24" imgW="190417" imgH="152334" progId="Equation.DSMT4">
                    <p:embed/>
                  </p:oleObj>
                </mc:Choice>
                <mc:Fallback>
                  <p:oleObj name="Equation" r:id="rId24" imgW="190417" imgH="152334"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1905" y="5220074"/>
                          <a:ext cx="113188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 name="对象 70"/>
            <p:cNvGraphicFramePr>
              <a:graphicFrameLocks noChangeAspect="1"/>
            </p:cNvGraphicFramePr>
            <p:nvPr>
              <p:extLst>
                <p:ext uri="{D42A27DB-BD31-4B8C-83A1-F6EECF244321}">
                  <p14:modId xmlns:p14="http://schemas.microsoft.com/office/powerpoint/2010/main" val="2646287848"/>
                </p:ext>
              </p:extLst>
            </p:nvPr>
          </p:nvGraphicFramePr>
          <p:xfrm>
            <a:off x="2484102" y="5029934"/>
            <a:ext cx="1358900" cy="952500"/>
          </p:xfrm>
          <a:graphic>
            <a:graphicData uri="http://schemas.openxmlformats.org/presentationml/2006/ole">
              <mc:AlternateContent xmlns:mc="http://schemas.openxmlformats.org/markup-compatibility/2006">
                <mc:Choice xmlns:v="urn:schemas-microsoft-com:vml" Requires="v">
                  <p:oleObj spid="_x0000_s174825" name="Equation" r:id="rId25" imgW="228600" imgH="253800" progId="Equation.DSMT4">
                    <p:embed/>
                  </p:oleObj>
                </mc:Choice>
                <mc:Fallback>
                  <p:oleObj name="Equation" r:id="rId25" imgW="228600" imgH="253800" progId="Equation.DSMT4">
                    <p:embed/>
                    <p:pic>
                      <p:nvPicPr>
                        <p:cNvPr id="0" name=""/>
                        <p:cNvPicPr>
                          <a:picLocks noChangeAspect="1" noChangeArrowheads="1"/>
                        </p:cNvPicPr>
                        <p:nvPr/>
                      </p:nvPicPr>
                      <p:blipFill>
                        <a:blip r:embed="rId26"/>
                        <a:srcRect/>
                        <a:stretch>
                          <a:fillRect/>
                        </a:stretch>
                      </p:blipFill>
                      <p:spPr bwMode="auto">
                        <a:xfrm>
                          <a:off x="2484102" y="5029934"/>
                          <a:ext cx="13589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 name="对象 71"/>
            <p:cNvGraphicFramePr>
              <a:graphicFrameLocks noChangeAspect="1"/>
            </p:cNvGraphicFramePr>
            <p:nvPr>
              <p:extLst>
                <p:ext uri="{D42A27DB-BD31-4B8C-83A1-F6EECF244321}">
                  <p14:modId xmlns:p14="http://schemas.microsoft.com/office/powerpoint/2010/main" val="1858747766"/>
                </p:ext>
              </p:extLst>
            </p:nvPr>
          </p:nvGraphicFramePr>
          <p:xfrm>
            <a:off x="4161705" y="5193086"/>
            <a:ext cx="1131888" cy="571500"/>
          </p:xfrm>
          <a:graphic>
            <a:graphicData uri="http://schemas.openxmlformats.org/presentationml/2006/ole">
              <mc:AlternateContent xmlns:mc="http://schemas.openxmlformats.org/markup-compatibility/2006">
                <mc:Choice xmlns:v="urn:schemas-microsoft-com:vml" Requires="v">
                  <p:oleObj spid="_x0000_s174826" name="Equation" r:id="rId27" imgW="190417" imgH="152334" progId="Equation.DSMT4">
                    <p:embed/>
                  </p:oleObj>
                </mc:Choice>
                <mc:Fallback>
                  <p:oleObj name="Equation" r:id="rId27" imgW="190417" imgH="152334"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61705" y="5193086"/>
                          <a:ext cx="113188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 name="对象 72"/>
            <p:cNvGraphicFramePr>
              <a:graphicFrameLocks noChangeAspect="1"/>
            </p:cNvGraphicFramePr>
            <p:nvPr>
              <p:extLst>
                <p:ext uri="{D42A27DB-BD31-4B8C-83A1-F6EECF244321}">
                  <p14:modId xmlns:p14="http://schemas.microsoft.com/office/powerpoint/2010/main" val="366881731"/>
                </p:ext>
              </p:extLst>
            </p:nvPr>
          </p:nvGraphicFramePr>
          <p:xfrm>
            <a:off x="6741393" y="5221661"/>
            <a:ext cx="1131887" cy="571500"/>
          </p:xfrm>
          <a:graphic>
            <a:graphicData uri="http://schemas.openxmlformats.org/presentationml/2006/ole">
              <mc:AlternateContent xmlns:mc="http://schemas.openxmlformats.org/markup-compatibility/2006">
                <mc:Choice xmlns:v="urn:schemas-microsoft-com:vml" Requires="v">
                  <p:oleObj spid="_x0000_s174827" name="Equation" r:id="rId28" imgW="190417" imgH="152334" progId="Equation.DSMT4">
                    <p:embed/>
                  </p:oleObj>
                </mc:Choice>
                <mc:Fallback>
                  <p:oleObj name="Equation" r:id="rId28" imgW="190417" imgH="152334"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41393" y="5221661"/>
                          <a:ext cx="113188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 name="对象 73"/>
            <p:cNvGraphicFramePr>
              <a:graphicFrameLocks noChangeAspect="1"/>
            </p:cNvGraphicFramePr>
            <p:nvPr>
              <p:extLst>
                <p:ext uri="{D42A27DB-BD31-4B8C-83A1-F6EECF244321}">
                  <p14:modId xmlns:p14="http://schemas.microsoft.com/office/powerpoint/2010/main" val="3012336291"/>
                </p:ext>
              </p:extLst>
            </p:nvPr>
          </p:nvGraphicFramePr>
          <p:xfrm>
            <a:off x="4856149" y="5039099"/>
            <a:ext cx="1358900" cy="858837"/>
          </p:xfrm>
          <a:graphic>
            <a:graphicData uri="http://schemas.openxmlformats.org/presentationml/2006/ole">
              <mc:AlternateContent xmlns:mc="http://schemas.openxmlformats.org/markup-compatibility/2006">
                <mc:Choice xmlns:v="urn:schemas-microsoft-com:vml" Requires="v">
                  <p:oleObj spid="_x0000_s174828" name="Equation" r:id="rId29" imgW="228600" imgH="228600" progId="Equation.DSMT4">
                    <p:embed/>
                  </p:oleObj>
                </mc:Choice>
                <mc:Fallback>
                  <p:oleObj name="Equation" r:id="rId29" imgW="228600" imgH="228600" progId="Equation.DSMT4">
                    <p:embed/>
                    <p:pic>
                      <p:nvPicPr>
                        <p:cNvPr id="0" name=""/>
                        <p:cNvPicPr>
                          <a:picLocks noChangeAspect="1" noChangeArrowheads="1"/>
                        </p:cNvPicPr>
                        <p:nvPr/>
                      </p:nvPicPr>
                      <p:blipFill>
                        <a:blip r:embed="rId30"/>
                        <a:srcRect/>
                        <a:stretch>
                          <a:fillRect/>
                        </a:stretch>
                      </p:blipFill>
                      <p:spPr bwMode="auto">
                        <a:xfrm>
                          <a:off x="4856149" y="5039099"/>
                          <a:ext cx="1358900"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 name="对象 74"/>
            <p:cNvGraphicFramePr>
              <a:graphicFrameLocks noChangeAspect="1"/>
            </p:cNvGraphicFramePr>
            <p:nvPr>
              <p:extLst>
                <p:ext uri="{D42A27DB-BD31-4B8C-83A1-F6EECF244321}">
                  <p14:modId xmlns:p14="http://schemas.microsoft.com/office/powerpoint/2010/main" val="3333701730"/>
                </p:ext>
              </p:extLst>
            </p:nvPr>
          </p:nvGraphicFramePr>
          <p:xfrm>
            <a:off x="7395443" y="5042274"/>
            <a:ext cx="1206500" cy="858837"/>
          </p:xfrm>
          <a:graphic>
            <a:graphicData uri="http://schemas.openxmlformats.org/presentationml/2006/ole">
              <mc:AlternateContent xmlns:mc="http://schemas.openxmlformats.org/markup-compatibility/2006">
                <mc:Choice xmlns:v="urn:schemas-microsoft-com:vml" Requires="v">
                  <p:oleObj spid="_x0000_s174829" name="Equation" r:id="rId31" imgW="203040" imgH="228600" progId="Equation.DSMT4">
                    <p:embed/>
                  </p:oleObj>
                </mc:Choice>
                <mc:Fallback>
                  <p:oleObj name="Equation" r:id="rId31" imgW="203040" imgH="228600" progId="Equation.DSMT4">
                    <p:embed/>
                    <p:pic>
                      <p:nvPicPr>
                        <p:cNvPr id="0" name=""/>
                        <p:cNvPicPr>
                          <a:picLocks noChangeAspect="1" noChangeArrowheads="1"/>
                        </p:cNvPicPr>
                        <p:nvPr/>
                      </p:nvPicPr>
                      <p:blipFill>
                        <a:blip r:embed="rId32"/>
                        <a:srcRect/>
                        <a:stretch>
                          <a:fillRect/>
                        </a:stretch>
                      </p:blipFill>
                      <p:spPr bwMode="auto">
                        <a:xfrm>
                          <a:off x="7395443" y="5042274"/>
                          <a:ext cx="1206500"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 name="对象 75"/>
            <p:cNvGraphicFramePr>
              <a:graphicFrameLocks noChangeAspect="1"/>
            </p:cNvGraphicFramePr>
            <p:nvPr>
              <p:extLst>
                <p:ext uri="{D42A27DB-BD31-4B8C-83A1-F6EECF244321}">
                  <p14:modId xmlns:p14="http://schemas.microsoft.com/office/powerpoint/2010/main" val="2186139032"/>
                </p:ext>
              </p:extLst>
            </p:nvPr>
          </p:nvGraphicFramePr>
          <p:xfrm>
            <a:off x="1124818" y="5107361"/>
            <a:ext cx="1208087" cy="760413"/>
          </p:xfrm>
          <a:graphic>
            <a:graphicData uri="http://schemas.openxmlformats.org/presentationml/2006/ole">
              <mc:AlternateContent xmlns:mc="http://schemas.openxmlformats.org/markup-compatibility/2006">
                <mc:Choice xmlns:v="urn:schemas-microsoft-com:vml" Requires="v">
                  <p:oleObj spid="_x0000_s174830" name="Equation" r:id="rId33" imgW="203024" imgH="203024" progId="Equation.DSMT4">
                    <p:embed/>
                  </p:oleObj>
                </mc:Choice>
                <mc:Fallback>
                  <p:oleObj name="Equation" r:id="rId33" imgW="203024" imgH="203024"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24818" y="5107361"/>
                          <a:ext cx="1208087"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 name="对象 76"/>
            <p:cNvGraphicFramePr>
              <a:graphicFrameLocks noChangeAspect="1"/>
            </p:cNvGraphicFramePr>
            <p:nvPr>
              <p:extLst>
                <p:ext uri="{D42A27DB-BD31-4B8C-83A1-F6EECF244321}">
                  <p14:modId xmlns:p14="http://schemas.microsoft.com/office/powerpoint/2010/main" val="3009394345"/>
                </p:ext>
              </p:extLst>
            </p:nvPr>
          </p:nvGraphicFramePr>
          <p:xfrm>
            <a:off x="3358430" y="5080374"/>
            <a:ext cx="1206500" cy="760412"/>
          </p:xfrm>
          <a:graphic>
            <a:graphicData uri="http://schemas.openxmlformats.org/presentationml/2006/ole">
              <mc:AlternateContent xmlns:mc="http://schemas.openxmlformats.org/markup-compatibility/2006">
                <mc:Choice xmlns:v="urn:schemas-microsoft-com:vml" Requires="v">
                  <p:oleObj spid="_x0000_s174831" name="Equation" r:id="rId34" imgW="203024" imgH="203024" progId="Equation.DSMT4">
                    <p:embed/>
                  </p:oleObj>
                </mc:Choice>
                <mc:Fallback>
                  <p:oleObj name="Equation" r:id="rId34" imgW="203024" imgH="203024"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58430" y="5080374"/>
                          <a:ext cx="1206500"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 name="对象 77"/>
            <p:cNvGraphicFramePr>
              <a:graphicFrameLocks noChangeAspect="1"/>
            </p:cNvGraphicFramePr>
            <p:nvPr>
              <p:extLst>
                <p:ext uri="{D42A27DB-BD31-4B8C-83A1-F6EECF244321}">
                  <p14:modId xmlns:p14="http://schemas.microsoft.com/office/powerpoint/2010/main" val="2667738455"/>
                </p:ext>
              </p:extLst>
            </p:nvPr>
          </p:nvGraphicFramePr>
          <p:xfrm>
            <a:off x="5922243" y="5135936"/>
            <a:ext cx="1206500" cy="760413"/>
          </p:xfrm>
          <a:graphic>
            <a:graphicData uri="http://schemas.openxmlformats.org/presentationml/2006/ole">
              <mc:AlternateContent xmlns:mc="http://schemas.openxmlformats.org/markup-compatibility/2006">
                <mc:Choice xmlns:v="urn:schemas-microsoft-com:vml" Requires="v">
                  <p:oleObj spid="_x0000_s174832" name="Equation" r:id="rId35" imgW="203024" imgH="203024" progId="Equation.DSMT4">
                    <p:embed/>
                  </p:oleObj>
                </mc:Choice>
                <mc:Fallback>
                  <p:oleObj name="Equation" r:id="rId35" imgW="203024" imgH="203024"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922243" y="5135936"/>
                          <a:ext cx="12065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14720648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13</a:t>
            </a:fld>
            <a:endParaRPr lang="en-US" altLang="zh-CN"/>
          </a:p>
        </p:txBody>
      </p:sp>
      <p:sp>
        <p:nvSpPr>
          <p:cNvPr id="3" name="矩形 2"/>
          <p:cNvSpPr/>
          <p:nvPr/>
        </p:nvSpPr>
        <p:spPr>
          <a:xfrm>
            <a:off x="935596" y="1160748"/>
            <a:ext cx="7632848" cy="1015663"/>
          </a:xfrm>
          <a:prstGeom prst="rect">
            <a:avLst/>
          </a:prstGeom>
        </p:spPr>
        <p:txBody>
          <a:bodyPr wrap="square">
            <a:spAutoFit/>
          </a:bodyPr>
          <a:lstStyle/>
          <a:p>
            <a:pPr algn="l">
              <a:lnSpc>
                <a:spcPct val="125000"/>
              </a:lnSpc>
              <a:spcAft>
                <a:spcPts val="0"/>
              </a:spcAft>
            </a:pPr>
            <a:r>
              <a:rPr lang="zh-CN" altLang="zh-CN" kern="100" dirty="0">
                <a:ea typeface="仿宋" panose="02010609060101010101" pitchFamily="49" charset="-122"/>
              </a:rPr>
              <a:t>回路</a:t>
            </a:r>
            <a:r>
              <a:rPr lang="en-US" altLang="zh-CN" kern="100" dirty="0">
                <a:ea typeface="仿宋" panose="02010609060101010101" pitchFamily="49" charset="-122"/>
              </a:rPr>
              <a:t>1</a:t>
            </a:r>
            <a:r>
              <a:rPr lang="zh-CN" altLang="zh-CN" kern="100" dirty="0">
                <a:ea typeface="仿宋" panose="02010609060101010101" pitchFamily="49" charset="-122"/>
              </a:rPr>
              <a:t>中通有电流</a:t>
            </a:r>
            <a:r>
              <a:rPr lang="en-US" altLang="zh-CN" kern="100" dirty="0">
                <a:ea typeface="仿宋" panose="02010609060101010101" pitchFamily="49" charset="-122"/>
              </a:rPr>
              <a:t>I</a:t>
            </a:r>
            <a:r>
              <a:rPr lang="en-US" altLang="zh-CN" kern="100" baseline="-25000" dirty="0">
                <a:ea typeface="仿宋" panose="02010609060101010101" pitchFamily="49" charset="-122"/>
              </a:rPr>
              <a:t>1</a:t>
            </a:r>
            <a:r>
              <a:rPr lang="zh-CN" altLang="zh-CN" kern="100" dirty="0">
                <a:ea typeface="仿宋" panose="02010609060101010101" pitchFamily="49" charset="-122"/>
              </a:rPr>
              <a:t>时，激发的</a:t>
            </a:r>
            <a:r>
              <a:rPr lang="zh-CN" altLang="zh-CN" kern="100" dirty="0" smtClean="0">
                <a:ea typeface="仿宋" panose="02010609060101010101" pitchFamily="49" charset="-122"/>
              </a:rPr>
              <a:t>磁场在</a:t>
            </a:r>
            <a:r>
              <a:rPr lang="zh-CN" altLang="zh-CN" kern="100" dirty="0">
                <a:ea typeface="仿宋" panose="02010609060101010101" pitchFamily="49" charset="-122"/>
              </a:rPr>
              <a:t>回路</a:t>
            </a:r>
            <a:r>
              <a:rPr lang="en-US" altLang="zh-CN" kern="100" dirty="0">
                <a:ea typeface="仿宋" panose="02010609060101010101" pitchFamily="49" charset="-122"/>
              </a:rPr>
              <a:t>2</a:t>
            </a:r>
            <a:r>
              <a:rPr lang="zh-CN" altLang="zh-CN" kern="100" dirty="0">
                <a:ea typeface="仿宋" panose="02010609060101010101" pitchFamily="49" charset="-122"/>
              </a:rPr>
              <a:t>中产生的总磁通</a:t>
            </a:r>
            <a:r>
              <a:rPr lang="zh-CN" altLang="zh-CN" kern="100" dirty="0" smtClean="0">
                <a:ea typeface="仿宋" panose="02010609060101010101" pitchFamily="49" charset="-122"/>
              </a:rPr>
              <a:t>Ψ</a:t>
            </a:r>
            <a:r>
              <a:rPr lang="en-US" altLang="zh-CN" kern="100" baseline="-25000" dirty="0" smtClean="0">
                <a:ea typeface="仿宋" panose="02010609060101010101" pitchFamily="49" charset="-122"/>
              </a:rPr>
              <a:t>12</a:t>
            </a:r>
            <a:r>
              <a:rPr lang="zh-CN" altLang="zh-CN" kern="100" dirty="0" smtClean="0">
                <a:ea typeface="仿宋" panose="02010609060101010101" pitchFamily="49" charset="-122"/>
              </a:rPr>
              <a:t>，根据</a:t>
            </a:r>
            <a:r>
              <a:rPr lang="zh-CN" altLang="zh-CN" kern="100" dirty="0" smtClean="0">
                <a:ea typeface="仿宋" panose="02010609060101010101" pitchFamily="49" charset="-122"/>
                <a:cs typeface="Times New Roman" panose="02020603050405020304" pitchFamily="18" charset="0"/>
              </a:rPr>
              <a:t>毕奥</a:t>
            </a:r>
            <a:r>
              <a:rPr lang="zh-CN" altLang="zh-CN" kern="100" dirty="0">
                <a:ea typeface="仿宋" panose="02010609060101010101" pitchFamily="49" charset="-122"/>
                <a:cs typeface="Times New Roman" panose="02020603050405020304" pitchFamily="18" charset="0"/>
              </a:rPr>
              <a:t>－萨伐尔定律，</a:t>
            </a:r>
            <a:r>
              <a:rPr lang="zh-CN" altLang="zh-CN" kern="100" dirty="0" smtClean="0">
                <a:ea typeface="仿宋" panose="02010609060101010101" pitchFamily="49" charset="-122"/>
                <a:cs typeface="Times New Roman" panose="02020603050405020304" pitchFamily="18" charset="0"/>
              </a:rPr>
              <a:t>Ψ</a:t>
            </a:r>
            <a:r>
              <a:rPr lang="en-US" altLang="zh-CN" kern="100" baseline="-25000" dirty="0" smtClean="0">
                <a:ea typeface="仿宋" panose="02010609060101010101" pitchFamily="49" charset="-122"/>
              </a:rPr>
              <a:t>12</a:t>
            </a:r>
            <a:r>
              <a:rPr lang="zh-CN" altLang="zh-CN" kern="100" dirty="0" smtClean="0">
                <a:ea typeface="仿宋" panose="02010609060101010101" pitchFamily="49" charset="-122"/>
                <a:cs typeface="Times New Roman" panose="02020603050405020304" pitchFamily="18" charset="0"/>
              </a:rPr>
              <a:t>与</a:t>
            </a:r>
            <a:r>
              <a:rPr lang="en-US" altLang="zh-CN" kern="100" dirty="0">
                <a:ea typeface="仿宋" panose="02010609060101010101" pitchFamily="49" charset="-122"/>
              </a:rPr>
              <a:t>I</a:t>
            </a:r>
            <a:r>
              <a:rPr lang="en-US" altLang="zh-CN" kern="100" baseline="-25000" dirty="0">
                <a:ea typeface="仿宋" panose="02010609060101010101" pitchFamily="49" charset="-122"/>
              </a:rPr>
              <a:t>1</a:t>
            </a:r>
            <a:r>
              <a:rPr lang="zh-CN" altLang="zh-CN" kern="100" dirty="0">
                <a:ea typeface="仿宋" panose="02010609060101010101" pitchFamily="49" charset="-122"/>
                <a:cs typeface="Times New Roman" panose="02020603050405020304" pitchFamily="18" charset="0"/>
              </a:rPr>
              <a:t>成正比：</a:t>
            </a:r>
            <a:endParaRPr lang="zh-CN" altLang="en-US" dirty="0">
              <a:ea typeface="仿宋" panose="02010609060101010101"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911820897"/>
              </p:ext>
            </p:extLst>
          </p:nvPr>
        </p:nvGraphicFramePr>
        <p:xfrm>
          <a:off x="3367088" y="2332038"/>
          <a:ext cx="2262187" cy="684212"/>
        </p:xfrm>
        <a:graphic>
          <a:graphicData uri="http://schemas.openxmlformats.org/presentationml/2006/ole">
            <mc:AlternateContent xmlns:mc="http://schemas.openxmlformats.org/markup-compatibility/2006">
              <mc:Choice xmlns:v="urn:schemas-microsoft-com:vml" Requires="v">
                <p:oleObj spid="_x0000_s123164" name="Equation" r:id="rId3" imgW="749160" imgH="228600" progId="Equation.DSMT4">
                  <p:embed/>
                </p:oleObj>
              </mc:Choice>
              <mc:Fallback>
                <p:oleObj name="Equation" r:id="rId3" imgW="749160" imgH="228600" progId="Equation.DSMT4">
                  <p:embed/>
                  <p:pic>
                    <p:nvPicPr>
                      <p:cNvPr id="0" name="Object 1"/>
                      <p:cNvPicPr>
                        <a:picLocks noChangeAspect="1" noChangeArrowheads="1"/>
                      </p:cNvPicPr>
                      <p:nvPr/>
                    </p:nvPicPr>
                    <p:blipFill>
                      <a:blip r:embed="rId4"/>
                      <a:srcRect/>
                      <a:stretch>
                        <a:fillRect/>
                      </a:stretch>
                    </p:blipFill>
                    <p:spPr bwMode="auto">
                      <a:xfrm>
                        <a:off x="3367088" y="2332038"/>
                        <a:ext cx="2262187" cy="684212"/>
                      </a:xfrm>
                      <a:prstGeom prst="rect">
                        <a:avLst/>
                      </a:prstGeom>
                      <a:noFill/>
                    </p:spPr>
                  </p:pic>
                </p:oleObj>
              </mc:Fallback>
            </mc:AlternateContent>
          </a:graphicData>
        </a:graphic>
      </p:graphicFrame>
      <p:sp>
        <p:nvSpPr>
          <p:cNvPr id="6" name="矩形 5"/>
          <p:cNvSpPr/>
          <p:nvPr/>
        </p:nvSpPr>
        <p:spPr>
          <a:xfrm>
            <a:off x="935596" y="3220242"/>
            <a:ext cx="7510438" cy="968663"/>
          </a:xfrm>
          <a:prstGeom prst="rect">
            <a:avLst/>
          </a:prstGeom>
        </p:spPr>
        <p:txBody>
          <a:bodyPr wrap="square">
            <a:spAutoFit/>
          </a:bodyPr>
          <a:lstStyle/>
          <a:p>
            <a:pPr algn="just">
              <a:lnSpc>
                <a:spcPct val="125000"/>
              </a:lnSpc>
              <a:spcAft>
                <a:spcPts val="0"/>
              </a:spcAft>
            </a:pPr>
            <a:r>
              <a:rPr lang="zh-CN" altLang="zh-CN" kern="100" dirty="0">
                <a:ea typeface="仿宋" panose="02010609060101010101" pitchFamily="49" charset="-122"/>
              </a:rPr>
              <a:t>同理，回路</a:t>
            </a:r>
            <a:r>
              <a:rPr lang="en-US" altLang="zh-CN" kern="100" dirty="0">
                <a:ea typeface="仿宋" panose="02010609060101010101" pitchFamily="49" charset="-122"/>
              </a:rPr>
              <a:t>2</a:t>
            </a:r>
            <a:r>
              <a:rPr lang="zh-CN" altLang="zh-CN" kern="100" dirty="0">
                <a:ea typeface="仿宋" panose="02010609060101010101" pitchFamily="49" charset="-122"/>
              </a:rPr>
              <a:t>中通有电流</a:t>
            </a:r>
            <a:r>
              <a:rPr lang="en-US" altLang="zh-CN" kern="100" dirty="0">
                <a:ea typeface="仿宋" panose="02010609060101010101" pitchFamily="49" charset="-122"/>
              </a:rPr>
              <a:t>I</a:t>
            </a:r>
            <a:r>
              <a:rPr lang="en-US" altLang="zh-CN" kern="100" baseline="-25000" dirty="0">
                <a:ea typeface="仿宋" panose="02010609060101010101" pitchFamily="49" charset="-122"/>
              </a:rPr>
              <a:t>2</a:t>
            </a:r>
            <a:r>
              <a:rPr lang="zh-CN" altLang="zh-CN" kern="100" dirty="0">
                <a:ea typeface="仿宋" panose="02010609060101010101" pitchFamily="49" charset="-122"/>
              </a:rPr>
              <a:t>时，激发的</a:t>
            </a:r>
            <a:r>
              <a:rPr lang="zh-CN" altLang="zh-CN" kern="100" dirty="0" smtClean="0">
                <a:ea typeface="仿宋" panose="02010609060101010101" pitchFamily="49" charset="-122"/>
              </a:rPr>
              <a:t>磁场</a:t>
            </a:r>
            <a:r>
              <a:rPr lang="zh-CN" altLang="zh-CN" kern="100" dirty="0" smtClean="0">
                <a:ea typeface="仿宋" panose="02010609060101010101" pitchFamily="49" charset="-122"/>
                <a:cs typeface="Times New Roman" panose="02020603050405020304" pitchFamily="18" charset="0"/>
              </a:rPr>
              <a:t>在</a:t>
            </a:r>
            <a:r>
              <a:rPr lang="zh-CN" altLang="zh-CN" kern="100" dirty="0">
                <a:ea typeface="仿宋" panose="02010609060101010101" pitchFamily="49" charset="-122"/>
                <a:cs typeface="Times New Roman" panose="02020603050405020304" pitchFamily="18" charset="0"/>
              </a:rPr>
              <a:t>回路</a:t>
            </a:r>
            <a:r>
              <a:rPr lang="en-US" altLang="zh-CN" kern="100" dirty="0">
                <a:ea typeface="仿宋" panose="02010609060101010101" pitchFamily="49" charset="-122"/>
              </a:rPr>
              <a:t>1</a:t>
            </a:r>
            <a:r>
              <a:rPr lang="zh-CN" altLang="zh-CN" kern="100" dirty="0">
                <a:ea typeface="仿宋" panose="02010609060101010101" pitchFamily="49" charset="-122"/>
                <a:cs typeface="Times New Roman" panose="02020603050405020304" pitchFamily="18" charset="0"/>
              </a:rPr>
              <a:t>中产生的总磁通Ψ</a:t>
            </a:r>
            <a:r>
              <a:rPr lang="en-US" altLang="zh-CN" kern="100" baseline="-25000" dirty="0">
                <a:ea typeface="仿宋" panose="02010609060101010101" pitchFamily="49" charset="-122"/>
              </a:rPr>
              <a:t>12</a:t>
            </a:r>
            <a:r>
              <a:rPr lang="zh-CN" altLang="zh-CN" kern="100" dirty="0">
                <a:ea typeface="仿宋" panose="02010609060101010101" pitchFamily="49" charset="-122"/>
                <a:cs typeface="Times New Roman" panose="02020603050405020304" pitchFamily="18" charset="0"/>
              </a:rPr>
              <a:t>，Ψ</a:t>
            </a:r>
            <a:r>
              <a:rPr lang="en-US" altLang="zh-CN" kern="100" baseline="-25000" dirty="0">
                <a:ea typeface="仿宋" panose="02010609060101010101" pitchFamily="49" charset="-122"/>
              </a:rPr>
              <a:t>12</a:t>
            </a:r>
            <a:r>
              <a:rPr lang="zh-CN" altLang="zh-CN" kern="100" dirty="0">
                <a:ea typeface="仿宋" panose="02010609060101010101" pitchFamily="49" charset="-122"/>
                <a:cs typeface="Times New Roman" panose="02020603050405020304" pitchFamily="18" charset="0"/>
              </a:rPr>
              <a:t>与</a:t>
            </a:r>
            <a:r>
              <a:rPr lang="en-US" altLang="zh-CN" kern="100" dirty="0">
                <a:ea typeface="仿宋" panose="02010609060101010101" pitchFamily="49" charset="-122"/>
              </a:rPr>
              <a:t>I</a:t>
            </a:r>
            <a:r>
              <a:rPr lang="en-US" altLang="zh-CN" kern="100" baseline="-25000" dirty="0">
                <a:ea typeface="仿宋" panose="02010609060101010101" pitchFamily="49" charset="-122"/>
              </a:rPr>
              <a:t>2</a:t>
            </a:r>
            <a:r>
              <a:rPr lang="zh-CN" altLang="zh-CN" kern="100" dirty="0">
                <a:ea typeface="仿宋" panose="02010609060101010101" pitchFamily="49" charset="-122"/>
                <a:cs typeface="Times New Roman" panose="02020603050405020304" pitchFamily="18" charset="0"/>
              </a:rPr>
              <a:t>成正比：</a:t>
            </a:r>
            <a:endParaRPr lang="zh-CN" altLang="en-US" dirty="0">
              <a:ea typeface="仿宋" panose="02010609060101010101"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68139981"/>
              </p:ext>
            </p:extLst>
          </p:nvPr>
        </p:nvGraphicFramePr>
        <p:xfrm>
          <a:off x="3352161" y="4392283"/>
          <a:ext cx="2300983" cy="671968"/>
        </p:xfrm>
        <a:graphic>
          <a:graphicData uri="http://schemas.openxmlformats.org/presentationml/2006/ole">
            <mc:AlternateContent xmlns:mc="http://schemas.openxmlformats.org/markup-compatibility/2006">
              <mc:Choice xmlns:v="urn:schemas-microsoft-com:vml" Requires="v">
                <p:oleObj spid="_x0000_s123165" name="Equation" r:id="rId5" imgW="774360" imgH="228600" progId="Equation.DSMT4">
                  <p:embed/>
                </p:oleObj>
              </mc:Choice>
              <mc:Fallback>
                <p:oleObj name="Equation" r:id="rId5" imgW="774360" imgH="228600" progId="Equation.DSMT4">
                  <p:embed/>
                  <p:pic>
                    <p:nvPicPr>
                      <p:cNvPr id="0" name="Object 4"/>
                      <p:cNvPicPr>
                        <a:picLocks noChangeAspect="1" noChangeArrowheads="1"/>
                      </p:cNvPicPr>
                      <p:nvPr/>
                    </p:nvPicPr>
                    <p:blipFill>
                      <a:blip r:embed="rId6"/>
                      <a:srcRect/>
                      <a:stretch>
                        <a:fillRect/>
                      </a:stretch>
                    </p:blipFill>
                    <p:spPr bwMode="auto">
                      <a:xfrm>
                        <a:off x="3352161" y="4392283"/>
                        <a:ext cx="2300983" cy="671968"/>
                      </a:xfrm>
                      <a:prstGeom prst="rect">
                        <a:avLst/>
                      </a:prstGeom>
                      <a:noFill/>
                    </p:spPr>
                  </p:pic>
                </p:oleObj>
              </mc:Fallback>
            </mc:AlternateContent>
          </a:graphicData>
        </a:graphic>
      </p:graphicFrame>
      <p:sp>
        <p:nvSpPr>
          <p:cNvPr id="9" name="矩形 8"/>
          <p:cNvSpPr/>
          <p:nvPr/>
        </p:nvSpPr>
        <p:spPr>
          <a:xfrm>
            <a:off x="935596" y="5076359"/>
            <a:ext cx="7632848" cy="968663"/>
          </a:xfrm>
          <a:prstGeom prst="rect">
            <a:avLst/>
          </a:prstGeom>
        </p:spPr>
        <p:txBody>
          <a:bodyPr wrap="square">
            <a:spAutoFit/>
          </a:bodyPr>
          <a:lstStyle/>
          <a:p>
            <a:pPr algn="l">
              <a:lnSpc>
                <a:spcPct val="125000"/>
              </a:lnSpc>
            </a:pPr>
            <a:r>
              <a:rPr lang="zh-CN" altLang="zh-CN" kern="100" dirty="0">
                <a:ea typeface="仿宋" panose="02010609060101010101" pitchFamily="49" charset="-122"/>
                <a:cs typeface="Times New Roman" panose="02020603050405020304" pitchFamily="18" charset="0"/>
              </a:rPr>
              <a:t>其中，</a:t>
            </a:r>
            <a:r>
              <a:rPr lang="en-US" altLang="zh-CN" kern="100" dirty="0" smtClean="0">
                <a:ea typeface="仿宋" panose="02010609060101010101" pitchFamily="49" charset="-122"/>
              </a:rPr>
              <a:t>M</a:t>
            </a:r>
            <a:r>
              <a:rPr lang="en-US" altLang="zh-CN" kern="100" baseline="-25000" dirty="0" smtClean="0">
                <a:ea typeface="仿宋" panose="02010609060101010101" pitchFamily="49" charset="-122"/>
              </a:rPr>
              <a:t>12</a:t>
            </a:r>
            <a:r>
              <a:rPr lang="zh-CN" altLang="zh-CN" kern="100" dirty="0" smtClean="0">
                <a:ea typeface="仿宋" panose="02010609060101010101" pitchFamily="49" charset="-122"/>
                <a:cs typeface="Times New Roman" panose="02020603050405020304" pitchFamily="18" charset="0"/>
              </a:rPr>
              <a:t>称为</a:t>
            </a:r>
            <a:r>
              <a:rPr lang="zh-CN" altLang="zh-CN" kern="100" dirty="0">
                <a:ea typeface="仿宋" panose="02010609060101010101" pitchFamily="49" charset="-122"/>
                <a:cs typeface="Times New Roman" panose="02020603050405020304" pitchFamily="18" charset="0"/>
              </a:rPr>
              <a:t>回路</a:t>
            </a:r>
            <a:r>
              <a:rPr lang="en-US" altLang="zh-CN" kern="100" dirty="0">
                <a:ea typeface="仿宋" panose="02010609060101010101" pitchFamily="49" charset="-122"/>
              </a:rPr>
              <a:t>1</a:t>
            </a:r>
            <a:r>
              <a:rPr lang="zh-CN" altLang="zh-CN" kern="100" dirty="0">
                <a:ea typeface="仿宋" panose="02010609060101010101" pitchFamily="49" charset="-122"/>
                <a:cs typeface="Times New Roman" panose="02020603050405020304" pitchFamily="18" charset="0"/>
              </a:rPr>
              <a:t>对回路</a:t>
            </a:r>
            <a:r>
              <a:rPr lang="en-US" altLang="zh-CN" kern="100" dirty="0">
                <a:ea typeface="仿宋" panose="02010609060101010101" pitchFamily="49" charset="-122"/>
              </a:rPr>
              <a:t>2</a:t>
            </a:r>
            <a:r>
              <a:rPr lang="zh-CN" altLang="zh-CN" kern="100" dirty="0">
                <a:ea typeface="仿宋" panose="02010609060101010101" pitchFamily="49" charset="-122"/>
                <a:cs typeface="Times New Roman" panose="02020603050405020304" pitchFamily="18" charset="0"/>
              </a:rPr>
              <a:t>的互感系数；</a:t>
            </a:r>
            <a:r>
              <a:rPr lang="en-US" altLang="zh-CN" kern="100" dirty="0" smtClean="0">
                <a:ea typeface="仿宋" panose="02010609060101010101" pitchFamily="49" charset="-122"/>
              </a:rPr>
              <a:t>M</a:t>
            </a:r>
            <a:r>
              <a:rPr lang="en-US" altLang="zh-CN" kern="100" baseline="-25000" dirty="0" smtClean="0">
                <a:ea typeface="仿宋" panose="02010609060101010101" pitchFamily="49" charset="-122"/>
              </a:rPr>
              <a:t>21</a:t>
            </a:r>
            <a:r>
              <a:rPr lang="zh-CN" altLang="zh-CN" kern="100" dirty="0" smtClean="0">
                <a:ea typeface="仿宋" panose="02010609060101010101" pitchFamily="49" charset="-122"/>
                <a:cs typeface="Times New Roman" panose="02020603050405020304" pitchFamily="18" charset="0"/>
              </a:rPr>
              <a:t>称为</a:t>
            </a:r>
            <a:r>
              <a:rPr lang="zh-CN" altLang="zh-CN" kern="100" dirty="0">
                <a:ea typeface="仿宋" panose="02010609060101010101" pitchFamily="49" charset="-122"/>
                <a:cs typeface="Times New Roman" panose="02020603050405020304" pitchFamily="18" charset="0"/>
              </a:rPr>
              <a:t>回路</a:t>
            </a:r>
            <a:r>
              <a:rPr lang="en-US" altLang="zh-CN" kern="100" dirty="0">
                <a:ea typeface="仿宋" panose="02010609060101010101" pitchFamily="49" charset="-122"/>
              </a:rPr>
              <a:t>2</a:t>
            </a:r>
            <a:r>
              <a:rPr lang="zh-CN" altLang="zh-CN" kern="100" dirty="0">
                <a:ea typeface="仿宋" panose="02010609060101010101" pitchFamily="49" charset="-122"/>
                <a:cs typeface="Times New Roman" panose="02020603050405020304" pitchFamily="18" charset="0"/>
              </a:rPr>
              <a:t>对回路</a:t>
            </a:r>
            <a:r>
              <a:rPr lang="en-US" altLang="zh-CN" kern="100" dirty="0">
                <a:ea typeface="仿宋" panose="02010609060101010101" pitchFamily="49" charset="-122"/>
              </a:rPr>
              <a:t>1</a:t>
            </a:r>
            <a:r>
              <a:rPr lang="zh-CN" altLang="zh-CN" kern="100" dirty="0" smtClean="0">
                <a:ea typeface="仿宋" panose="02010609060101010101" pitchFamily="49" charset="-122"/>
                <a:cs typeface="Times New Roman" panose="02020603050405020304" pitchFamily="18" charset="0"/>
              </a:rPr>
              <a:t>的互感系数。</a:t>
            </a:r>
            <a:endParaRPr lang="zh-CN" altLang="en-US" dirty="0">
              <a:ea typeface="仿宋" panose="02010609060101010101" pitchFamily="49" charset="-122"/>
            </a:endParaRPr>
          </a:p>
        </p:txBody>
      </p:sp>
    </p:spTree>
    <p:extLst>
      <p:ext uri="{BB962C8B-B14F-4D97-AF65-F5344CB8AC3E}">
        <p14:creationId xmlns:p14="http://schemas.microsoft.com/office/powerpoint/2010/main" val="39178606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14</a:t>
            </a:fld>
            <a:endParaRPr lang="en-US" altLang="zh-CN"/>
          </a:p>
        </p:txBody>
      </p:sp>
      <p:sp>
        <p:nvSpPr>
          <p:cNvPr id="3" name="矩形 2"/>
          <p:cNvSpPr/>
          <p:nvPr/>
        </p:nvSpPr>
        <p:spPr>
          <a:xfrm>
            <a:off x="1043608" y="1052736"/>
            <a:ext cx="1723549"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可以证明：</a:t>
            </a:r>
            <a:endParaRPr lang="zh-CN" altLang="en-US" dirty="0">
              <a:latin typeface="仿宋" panose="02010609060101010101" pitchFamily="49" charset="-122"/>
              <a:ea typeface="仿宋" panose="02010609060101010101"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921687446"/>
              </p:ext>
            </p:extLst>
          </p:nvPr>
        </p:nvGraphicFramePr>
        <p:xfrm>
          <a:off x="3060243" y="1052736"/>
          <a:ext cx="2356625" cy="540060"/>
        </p:xfrm>
        <a:graphic>
          <a:graphicData uri="http://schemas.openxmlformats.org/presentationml/2006/ole">
            <mc:AlternateContent xmlns:mc="http://schemas.openxmlformats.org/markup-compatibility/2006">
              <mc:Choice xmlns:v="urn:schemas-microsoft-com:vml" Requires="v">
                <p:oleObj spid="_x0000_s125210" name="Equation" r:id="rId3" imgW="990360" imgH="228600" progId="Equation.DSMT4">
                  <p:embed/>
                </p:oleObj>
              </mc:Choice>
              <mc:Fallback>
                <p:oleObj name="Equation" r:id="rId3" imgW="990360" imgH="228600" progId="Equation.DSMT4">
                  <p:embed/>
                  <p:pic>
                    <p:nvPicPr>
                      <p:cNvPr id="0" name="Object 1"/>
                      <p:cNvPicPr>
                        <a:picLocks noChangeAspect="1" noChangeArrowheads="1"/>
                      </p:cNvPicPr>
                      <p:nvPr/>
                    </p:nvPicPr>
                    <p:blipFill>
                      <a:blip r:embed="rId4"/>
                      <a:srcRect/>
                      <a:stretch>
                        <a:fillRect/>
                      </a:stretch>
                    </p:blipFill>
                    <p:spPr bwMode="auto">
                      <a:xfrm>
                        <a:off x="3060243" y="1052736"/>
                        <a:ext cx="2356625" cy="540060"/>
                      </a:xfrm>
                      <a:prstGeom prst="rect">
                        <a:avLst/>
                      </a:prstGeom>
                      <a:noFill/>
                    </p:spPr>
                  </p:pic>
                </p:oleObj>
              </mc:Fallback>
            </mc:AlternateContent>
          </a:graphicData>
        </a:graphic>
      </p:graphicFrame>
      <p:sp>
        <p:nvSpPr>
          <p:cNvPr id="6" name="矩形 5"/>
          <p:cNvSpPr/>
          <p:nvPr/>
        </p:nvSpPr>
        <p:spPr>
          <a:xfrm>
            <a:off x="1039311" y="1736812"/>
            <a:ext cx="7729526" cy="5786199"/>
          </a:xfrm>
          <a:prstGeom prst="rect">
            <a:avLst/>
          </a:prstGeom>
        </p:spPr>
        <p:txBody>
          <a:bodyPr wrap="square">
            <a:spAutoFit/>
          </a:bodyPr>
          <a:lstStyle/>
          <a:p>
            <a:pPr marL="342900" indent="-342900" algn="l">
              <a:lnSpc>
                <a:spcPct val="125000"/>
              </a:lnSpc>
              <a:buFont typeface="Arial" panose="020B0604020202020204" pitchFamily="34" charset="0"/>
              <a:buChar char="•"/>
            </a:pPr>
            <a:r>
              <a:rPr lang="zh-CN" altLang="en-US" dirty="0" smtClean="0">
                <a:ea typeface="仿宋" panose="02010609060101010101" pitchFamily="49" charset="-122"/>
              </a:rPr>
              <a:t>叫做</a:t>
            </a:r>
            <a:r>
              <a:rPr lang="zh-CN" altLang="en-US" dirty="0">
                <a:ea typeface="仿宋" panose="02010609060101010101" pitchFamily="49" charset="-122"/>
              </a:rPr>
              <a:t>两线圈之间的</a:t>
            </a:r>
            <a:r>
              <a:rPr lang="zh-CN" altLang="en-US" b="1" dirty="0">
                <a:solidFill>
                  <a:srgbClr val="C00000"/>
                </a:solidFill>
                <a:ea typeface="仿宋" panose="02010609060101010101" pitchFamily="49" charset="-122"/>
              </a:rPr>
              <a:t>互感系数</a:t>
            </a:r>
            <a:r>
              <a:rPr lang="zh-CN" altLang="en-US" dirty="0">
                <a:ea typeface="仿宋" panose="02010609060101010101" pitchFamily="49" charset="-122"/>
              </a:rPr>
              <a:t>，简称</a:t>
            </a:r>
            <a:r>
              <a:rPr lang="zh-CN" altLang="en-US" b="1" dirty="0">
                <a:solidFill>
                  <a:srgbClr val="C00000"/>
                </a:solidFill>
                <a:ea typeface="仿宋" panose="02010609060101010101" pitchFamily="49" charset="-122"/>
              </a:rPr>
              <a:t>互感。</a:t>
            </a:r>
            <a:endParaRPr lang="en-US" altLang="zh-CN" b="1" dirty="0">
              <a:solidFill>
                <a:srgbClr val="C00000"/>
              </a:solidFill>
              <a:ea typeface="仿宋" panose="02010609060101010101" pitchFamily="49" charset="-122"/>
            </a:endParaRPr>
          </a:p>
          <a:p>
            <a:pPr marL="342900" indent="-342900" algn="l">
              <a:lnSpc>
                <a:spcPct val="125000"/>
              </a:lnSpc>
              <a:buFont typeface="Arial" panose="020B0604020202020204" pitchFamily="34" charset="0"/>
              <a:buChar char="•"/>
            </a:pPr>
            <a:r>
              <a:rPr lang="en-US" altLang="zh-CN" i="1" dirty="0">
                <a:ea typeface="仿宋" panose="02010609060101010101" pitchFamily="49" charset="-122"/>
              </a:rPr>
              <a:t>M</a:t>
            </a:r>
            <a:r>
              <a:rPr lang="zh-CN" altLang="en-US" dirty="0">
                <a:ea typeface="仿宋" panose="02010609060101010101" pitchFamily="49" charset="-122"/>
              </a:rPr>
              <a:t>与两线圈的匝数、大小、形状、相对位置</a:t>
            </a:r>
            <a:r>
              <a:rPr lang="zh-CN" altLang="en-US" dirty="0" smtClean="0">
                <a:ea typeface="仿宋" panose="02010609060101010101" pitchFamily="49" charset="-122"/>
              </a:rPr>
              <a:t>、磁介质</a:t>
            </a:r>
            <a:r>
              <a:rPr lang="zh-CN" altLang="en-US" dirty="0">
                <a:ea typeface="仿宋" panose="02010609060101010101" pitchFamily="49" charset="-122"/>
              </a:rPr>
              <a:t>有关。</a:t>
            </a:r>
            <a:endParaRPr lang="en-US" altLang="zh-CN" dirty="0">
              <a:ea typeface="仿宋" panose="02010609060101010101" pitchFamily="49" charset="-122"/>
            </a:endParaRPr>
          </a:p>
          <a:p>
            <a:pPr marL="342900" indent="-342900" algn="l">
              <a:lnSpc>
                <a:spcPct val="125000"/>
              </a:lnSpc>
              <a:buFont typeface="Arial" panose="020B0604020202020204" pitchFamily="34" charset="0"/>
              <a:buChar char="•"/>
            </a:pPr>
            <a:r>
              <a:rPr lang="zh-CN" altLang="en-US" dirty="0">
                <a:ea typeface="仿宋" panose="02010609060101010101" pitchFamily="49" charset="-122"/>
              </a:rPr>
              <a:t>自感和互感统称为</a:t>
            </a:r>
            <a:r>
              <a:rPr lang="zh-CN" altLang="en-US" b="1" dirty="0">
                <a:solidFill>
                  <a:srgbClr val="C00000"/>
                </a:solidFill>
                <a:ea typeface="仿宋" panose="02010609060101010101" pitchFamily="49" charset="-122"/>
              </a:rPr>
              <a:t>电感</a:t>
            </a:r>
            <a:r>
              <a:rPr lang="zh-CN" altLang="en-US" dirty="0" smtClean="0">
                <a:ea typeface="仿宋" panose="02010609060101010101" pitchFamily="49" charset="-122"/>
              </a:rPr>
              <a:t>。</a:t>
            </a:r>
            <a:endParaRPr lang="en-US" altLang="zh-CN" dirty="0" smtClean="0">
              <a:ea typeface="仿宋" panose="02010609060101010101" pitchFamily="49" charset="-122"/>
            </a:endParaRPr>
          </a:p>
          <a:p>
            <a:pPr marL="342900" indent="-342900" algn="l">
              <a:lnSpc>
                <a:spcPct val="125000"/>
              </a:lnSpc>
              <a:buFont typeface="Arial" panose="020B0604020202020204" pitchFamily="34" charset="0"/>
              <a:buChar char="•"/>
            </a:pPr>
            <a:endParaRPr lang="en-US" altLang="zh-CN" dirty="0" smtClean="0">
              <a:ea typeface="仿宋" panose="02010609060101010101" pitchFamily="49" charset="-122"/>
            </a:endParaRPr>
          </a:p>
          <a:p>
            <a:pPr marL="342900" indent="-342900" algn="l">
              <a:lnSpc>
                <a:spcPct val="125000"/>
              </a:lnSpc>
              <a:buFont typeface="Arial" panose="020B0604020202020204" pitchFamily="34" charset="0"/>
              <a:buChar char="•"/>
            </a:pPr>
            <a:r>
              <a:rPr lang="en-US" altLang="zh-CN" dirty="0" smtClean="0">
                <a:ea typeface="仿宋" panose="02010609060101010101" pitchFamily="49" charset="-122"/>
              </a:rPr>
              <a:t>M</a:t>
            </a:r>
            <a:r>
              <a:rPr lang="zh-CN" altLang="en-US" dirty="0">
                <a:ea typeface="仿宋" panose="02010609060101010101" pitchFamily="49" charset="-122"/>
              </a:rPr>
              <a:t>的单位</a:t>
            </a:r>
            <a:r>
              <a:rPr lang="zh-CN" altLang="en-US" dirty="0" smtClean="0">
                <a:ea typeface="仿宋" panose="02010609060101010101" pitchFamily="49" charset="-122"/>
              </a:rPr>
              <a:t>：</a:t>
            </a:r>
            <a:endParaRPr lang="en-US" altLang="zh-CN" dirty="0" smtClean="0">
              <a:ea typeface="仿宋" panose="02010609060101010101" pitchFamily="49" charset="-122"/>
            </a:endParaRPr>
          </a:p>
          <a:p>
            <a:pPr marL="342900" indent="-342900" algn="l">
              <a:lnSpc>
                <a:spcPct val="125000"/>
              </a:lnSpc>
              <a:spcBef>
                <a:spcPts val="1200"/>
              </a:spcBef>
              <a:buFont typeface="Arial" panose="020B0604020202020204" pitchFamily="34" charset="0"/>
              <a:buChar char="•"/>
            </a:pPr>
            <a:r>
              <a:rPr lang="zh-CN" altLang="en-US" dirty="0">
                <a:ea typeface="仿宋" panose="02010609060101010101" pitchFamily="49" charset="-122"/>
              </a:rPr>
              <a:t>亨利是个大单位，一般用毫亨，微亨。</a:t>
            </a:r>
          </a:p>
          <a:p>
            <a:pPr marL="342900" indent="-342900" algn="l">
              <a:lnSpc>
                <a:spcPct val="125000"/>
              </a:lnSpc>
              <a:buFont typeface="Arial" panose="020B0604020202020204" pitchFamily="34" charset="0"/>
              <a:buChar char="•"/>
            </a:pPr>
            <a:r>
              <a:rPr lang="zh-CN" altLang="en-US" dirty="0">
                <a:ea typeface="仿宋" panose="02010609060101010101" pitchFamily="49" charset="-122"/>
              </a:rPr>
              <a:t>互感系数一般用实验方法测量出来</a:t>
            </a:r>
            <a:r>
              <a:rPr lang="zh-CN" altLang="en-US" dirty="0" smtClean="0">
                <a:ea typeface="仿宋" panose="02010609060101010101" pitchFamily="49" charset="-122"/>
              </a:rPr>
              <a:t>。</a:t>
            </a:r>
            <a:endParaRPr lang="en-US" altLang="zh-CN" dirty="0" smtClean="0">
              <a:ea typeface="仿宋" panose="02010609060101010101" pitchFamily="49" charset="-122"/>
            </a:endParaRPr>
          </a:p>
          <a:p>
            <a:pPr marL="342900" indent="-342900" algn="l">
              <a:lnSpc>
                <a:spcPct val="125000"/>
              </a:lnSpc>
              <a:buFont typeface="Arial" panose="020B0604020202020204" pitchFamily="34" charset="0"/>
              <a:buChar char="•"/>
            </a:pPr>
            <a:r>
              <a:rPr lang="zh-CN" altLang="en-US" dirty="0">
                <a:ea typeface="仿宋" panose="02010609060101010101" pitchFamily="49" charset="-122"/>
              </a:rPr>
              <a:t>变压器是互感的典型应用。</a:t>
            </a:r>
          </a:p>
          <a:p>
            <a:pPr marL="342900" indent="-342900" algn="l">
              <a:lnSpc>
                <a:spcPct val="125000"/>
              </a:lnSpc>
              <a:buFont typeface="Arial" panose="020B0604020202020204" pitchFamily="34" charset="0"/>
              <a:buChar char="•"/>
            </a:pPr>
            <a:endParaRPr lang="zh-CN" altLang="en-US" dirty="0" smtClean="0">
              <a:ea typeface="仿宋" panose="02010609060101010101" pitchFamily="49" charset="-122"/>
            </a:endParaRPr>
          </a:p>
          <a:p>
            <a:pPr marL="342900" indent="-342900" algn="l">
              <a:lnSpc>
                <a:spcPct val="125000"/>
              </a:lnSpc>
              <a:buFont typeface="Arial" panose="020B0604020202020204" pitchFamily="34" charset="0"/>
              <a:buChar char="•"/>
            </a:pPr>
            <a:endParaRPr lang="en-US" altLang="zh-CN" dirty="0" smtClean="0">
              <a:ea typeface="仿宋" panose="02010609060101010101" pitchFamily="49" charset="-122"/>
            </a:endParaRPr>
          </a:p>
          <a:p>
            <a:pPr marL="342900" indent="-342900" algn="l">
              <a:lnSpc>
                <a:spcPct val="125000"/>
              </a:lnSpc>
              <a:buFont typeface="Arial" panose="020B0604020202020204" pitchFamily="34" charset="0"/>
              <a:buChar char="•"/>
            </a:pPr>
            <a:endParaRPr lang="en-US" altLang="zh-CN" dirty="0">
              <a:ea typeface="仿宋" panose="02010609060101010101"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315418825"/>
              </p:ext>
            </p:extLst>
          </p:nvPr>
        </p:nvGraphicFramePr>
        <p:xfrm>
          <a:off x="3254788" y="3681028"/>
          <a:ext cx="2173288" cy="850900"/>
        </p:xfrm>
        <a:graphic>
          <a:graphicData uri="http://schemas.openxmlformats.org/presentationml/2006/ole">
            <mc:AlternateContent xmlns:mc="http://schemas.openxmlformats.org/markup-compatibility/2006">
              <mc:Choice xmlns:v="urn:schemas-microsoft-com:vml" Requires="v">
                <p:oleObj spid="_x0000_s125211" name="Equation" r:id="rId5" imgW="1079280" imgH="419040" progId="Equation.DSMT4">
                  <p:embed/>
                </p:oleObj>
              </mc:Choice>
              <mc:Fallback>
                <p:oleObj name="Equation" r:id="rId5" imgW="1079280" imgH="419040" progId="Equation.DSMT4">
                  <p:embed/>
                  <p:pic>
                    <p:nvPicPr>
                      <p:cNvPr id="0" name="Object 3"/>
                      <p:cNvPicPr>
                        <a:picLocks noChangeAspect="1" noChangeArrowheads="1"/>
                      </p:cNvPicPr>
                      <p:nvPr/>
                    </p:nvPicPr>
                    <p:blipFill>
                      <a:blip r:embed="rId6"/>
                      <a:srcRect/>
                      <a:stretch>
                        <a:fillRect/>
                      </a:stretch>
                    </p:blipFill>
                    <p:spPr bwMode="auto">
                      <a:xfrm>
                        <a:off x="3254788" y="3681028"/>
                        <a:ext cx="2173288" cy="850900"/>
                      </a:xfrm>
                      <a:prstGeom prst="rect">
                        <a:avLst/>
                      </a:prstGeom>
                      <a:noFill/>
                    </p:spPr>
                  </p:pic>
                </p:oleObj>
              </mc:Fallback>
            </mc:AlternateContent>
          </a:graphicData>
        </a:graphic>
      </p:graphicFrame>
    </p:spTree>
    <p:extLst>
      <p:ext uri="{BB962C8B-B14F-4D97-AF65-F5344CB8AC3E}">
        <p14:creationId xmlns:p14="http://schemas.microsoft.com/office/powerpoint/2010/main" val="12651120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15</a:t>
            </a:fld>
            <a:endParaRPr lang="en-US" altLang="zh-CN"/>
          </a:p>
        </p:txBody>
      </p:sp>
      <mc:AlternateContent xmlns:mc="http://schemas.openxmlformats.org/markup-compatibility/2006" xmlns:a14="http://schemas.microsoft.com/office/drawing/2010/main">
        <mc:Choice Requires="a14">
          <p:sp>
            <p:nvSpPr>
              <p:cNvPr id="6" name="内容占位符 2"/>
              <p:cNvSpPr txBox="1">
                <a:spLocks/>
              </p:cNvSpPr>
              <p:nvPr/>
            </p:nvSpPr>
            <p:spPr>
              <a:xfrm>
                <a:off x="575556" y="872952"/>
                <a:ext cx="8208912" cy="5832648"/>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nSpc>
                    <a:spcPct val="125000"/>
                  </a:lnSpc>
                </a:pPr>
                <a:r>
                  <a:rPr lang="zh-CN" altLang="en-US" sz="2600" kern="0" dirty="0" smtClean="0">
                    <a:latin typeface="Times New Roman" panose="02020603050405020304" pitchFamily="18" charset="0"/>
                    <a:ea typeface="仿宋" panose="02010609060101010101" pitchFamily="49" charset="-122"/>
                  </a:rPr>
                  <a:t>若线圈</a:t>
                </a:r>
                <a:r>
                  <a:rPr lang="en-US" altLang="zh-CN" sz="2600" kern="0" dirty="0">
                    <a:latin typeface="Times New Roman" panose="02020603050405020304" pitchFamily="18" charset="0"/>
                    <a:ea typeface="仿宋" panose="02010609060101010101" pitchFamily="49" charset="-122"/>
                  </a:rPr>
                  <a:t>1</a:t>
                </a:r>
                <a:r>
                  <a:rPr lang="zh-CN" altLang="en-US" sz="2600" kern="0" dirty="0" smtClean="0">
                    <a:latin typeface="Times New Roman" panose="02020603050405020304" pitchFamily="18" charset="0"/>
                    <a:ea typeface="仿宋" panose="02010609060101010101" pitchFamily="49" charset="-122"/>
                  </a:rPr>
                  <a:t>中的电流</a:t>
                </a:r>
                <a14:m>
                  <m:oMath xmlns:m="http://schemas.openxmlformats.org/officeDocument/2006/math">
                    <m:sSub>
                      <m:sSubPr>
                        <m:ctrlPr>
                          <a:rPr lang="en-US" altLang="zh-CN" sz="2600" i="1" kern="0" smtClean="0">
                            <a:latin typeface="Cambria Math" panose="02040503050406030204" pitchFamily="18" charset="0"/>
                          </a:rPr>
                        </m:ctrlPr>
                      </m:sSubPr>
                      <m:e>
                        <m:r>
                          <a:rPr lang="en-US" altLang="zh-CN" sz="2600" i="1" kern="0" smtClean="0">
                            <a:latin typeface="Cambria Math"/>
                          </a:rPr>
                          <m:t>𝑖</m:t>
                        </m:r>
                      </m:e>
                      <m:sub>
                        <m:r>
                          <a:rPr lang="en-US" altLang="zh-CN" sz="2600" i="1" kern="0" smtClean="0">
                            <a:latin typeface="Cambria Math"/>
                          </a:rPr>
                          <m:t>1</m:t>
                        </m:r>
                      </m:sub>
                    </m:sSub>
                  </m:oMath>
                </a14:m>
                <a:r>
                  <a:rPr lang="zh-CN" altLang="en-US" sz="2600" kern="0" dirty="0" smtClean="0">
                    <a:latin typeface="Times New Roman" panose="02020603050405020304" pitchFamily="18" charset="0"/>
                    <a:ea typeface="仿宋" panose="02010609060101010101" pitchFamily="49" charset="-122"/>
                  </a:rPr>
                  <a:t>变化，在线圈</a:t>
                </a:r>
                <a:r>
                  <a:rPr lang="en-US" altLang="zh-CN" sz="2600" kern="0" dirty="0">
                    <a:latin typeface="Times New Roman" panose="02020603050405020304" pitchFamily="18" charset="0"/>
                    <a:ea typeface="仿宋" panose="02010609060101010101" pitchFamily="49" charset="-122"/>
                  </a:rPr>
                  <a:t>2</a:t>
                </a:r>
                <a:r>
                  <a:rPr lang="zh-CN" altLang="en-US" sz="2600" kern="0" dirty="0" smtClean="0">
                    <a:latin typeface="Times New Roman" panose="02020603050405020304" pitchFamily="18" charset="0"/>
                    <a:ea typeface="仿宋" panose="02010609060101010101" pitchFamily="49" charset="-122"/>
                  </a:rPr>
                  <a:t>中也会产生互感电动势，由法拉第定律知：</a:t>
                </a:r>
                <a:endParaRPr lang="en-US" altLang="zh-CN" sz="2600" kern="0" dirty="0" smtClean="0">
                  <a:latin typeface="Times New Roman" panose="02020603050405020304" pitchFamily="18" charset="0"/>
                  <a:ea typeface="仿宋" panose="02010609060101010101" pitchFamily="49" charset="-122"/>
                </a:endParaRPr>
              </a:p>
              <a:p>
                <a:pPr marL="0" indent="0">
                  <a:lnSpc>
                    <a:spcPct val="125000"/>
                  </a:lnSpc>
                  <a:buFontTx/>
                  <a:buNone/>
                </a:pPr>
                <a:endParaRPr lang="en-US" altLang="zh-CN" sz="2600" kern="0" dirty="0">
                  <a:latin typeface="Times New Roman" panose="02020603050405020304" pitchFamily="18" charset="0"/>
                  <a:ea typeface="仿宋" panose="02010609060101010101" pitchFamily="49" charset="-122"/>
                </a:endParaRPr>
              </a:p>
              <a:p>
                <a:pPr marL="0" indent="0">
                  <a:lnSpc>
                    <a:spcPct val="125000"/>
                  </a:lnSpc>
                  <a:buFontTx/>
                  <a:buNone/>
                </a:pPr>
                <a:endParaRPr lang="en-US" altLang="zh-CN" sz="2600" kern="0" dirty="0" smtClean="0">
                  <a:latin typeface="Times New Roman" panose="02020603050405020304" pitchFamily="18" charset="0"/>
                  <a:ea typeface="仿宋" panose="02010609060101010101" pitchFamily="49" charset="-122"/>
                </a:endParaRPr>
              </a:p>
              <a:p>
                <a:pPr>
                  <a:lnSpc>
                    <a:spcPct val="125000"/>
                  </a:lnSpc>
                </a:pPr>
                <a:r>
                  <a:rPr lang="zh-CN" altLang="en-US" sz="2600" kern="0" dirty="0" smtClean="0">
                    <a:latin typeface="Times New Roman" panose="02020603050405020304" pitchFamily="18" charset="0"/>
                    <a:ea typeface="仿宋" panose="02010609060101010101" pitchFamily="49" charset="-122"/>
                  </a:rPr>
                  <a:t>同样</a:t>
                </a:r>
                <a:r>
                  <a:rPr lang="zh-CN" altLang="en-US" sz="2600" kern="0" dirty="0">
                    <a:latin typeface="Times New Roman" panose="02020603050405020304" pitchFamily="18" charset="0"/>
                    <a:ea typeface="仿宋" panose="02010609060101010101" pitchFamily="49" charset="-122"/>
                  </a:rPr>
                  <a:t>，若</a:t>
                </a:r>
                <a:r>
                  <a:rPr lang="zh-CN" altLang="en-US" sz="2600" kern="0" dirty="0" smtClean="0">
                    <a:latin typeface="Times New Roman" panose="02020603050405020304" pitchFamily="18" charset="0"/>
                    <a:ea typeface="仿宋" panose="02010609060101010101" pitchFamily="49" charset="-122"/>
                  </a:rPr>
                  <a:t>线圈</a:t>
                </a:r>
                <a:r>
                  <a:rPr lang="en-US" altLang="zh-CN" sz="2600" kern="0" dirty="0">
                    <a:latin typeface="Times New Roman" panose="02020603050405020304" pitchFamily="18" charset="0"/>
                    <a:ea typeface="仿宋" panose="02010609060101010101" pitchFamily="49" charset="-122"/>
                  </a:rPr>
                  <a:t>2</a:t>
                </a:r>
                <a:r>
                  <a:rPr lang="zh-CN" altLang="en-US" sz="2600" kern="0" dirty="0" smtClean="0">
                    <a:latin typeface="Times New Roman" panose="02020603050405020304" pitchFamily="18" charset="0"/>
                    <a:ea typeface="仿宋" panose="02010609060101010101" pitchFamily="49" charset="-122"/>
                  </a:rPr>
                  <a:t>中</a:t>
                </a:r>
                <a:r>
                  <a:rPr lang="zh-CN" altLang="en-US" sz="2600" kern="0" dirty="0">
                    <a:latin typeface="Times New Roman" panose="02020603050405020304" pitchFamily="18" charset="0"/>
                    <a:ea typeface="仿宋" panose="02010609060101010101" pitchFamily="49" charset="-122"/>
                  </a:rPr>
                  <a:t>的电流</a:t>
                </a:r>
                <a14:m>
                  <m:oMath xmlns:m="http://schemas.openxmlformats.org/officeDocument/2006/math">
                    <m:sSub>
                      <m:sSubPr>
                        <m:ctrlPr>
                          <a:rPr lang="en-US" altLang="zh-CN" sz="2600" i="1" kern="0">
                            <a:latin typeface="Cambria Math" panose="02040503050406030204" pitchFamily="18" charset="0"/>
                          </a:rPr>
                        </m:ctrlPr>
                      </m:sSubPr>
                      <m:e>
                        <m:r>
                          <a:rPr lang="en-US" altLang="zh-CN" sz="2600" i="1" kern="0">
                            <a:latin typeface="Cambria Math"/>
                          </a:rPr>
                          <m:t>𝑖</m:t>
                        </m:r>
                      </m:e>
                      <m:sub>
                        <m:r>
                          <a:rPr lang="en-US" altLang="zh-CN" sz="2600" i="1" kern="0" smtClean="0">
                            <a:latin typeface="Cambria Math"/>
                          </a:rPr>
                          <m:t>2</m:t>
                        </m:r>
                      </m:sub>
                    </m:sSub>
                  </m:oMath>
                </a14:m>
                <a:r>
                  <a:rPr lang="zh-CN" altLang="en-US" sz="2600" kern="0" dirty="0">
                    <a:latin typeface="Times New Roman" panose="02020603050405020304" pitchFamily="18" charset="0"/>
                    <a:ea typeface="仿宋" panose="02010609060101010101" pitchFamily="49" charset="-122"/>
                  </a:rPr>
                  <a:t>变化，在</a:t>
                </a:r>
                <a:r>
                  <a:rPr lang="zh-CN" altLang="en-US" sz="2600" kern="0" dirty="0" smtClean="0">
                    <a:latin typeface="Times New Roman" panose="02020603050405020304" pitchFamily="18" charset="0"/>
                    <a:ea typeface="仿宋" panose="02010609060101010101" pitchFamily="49" charset="-122"/>
                  </a:rPr>
                  <a:t>线圈</a:t>
                </a:r>
                <a:r>
                  <a:rPr lang="en-US" altLang="zh-CN" sz="2600" kern="0" dirty="0">
                    <a:latin typeface="Times New Roman" panose="02020603050405020304" pitchFamily="18" charset="0"/>
                    <a:ea typeface="仿宋" panose="02010609060101010101" pitchFamily="49" charset="-122"/>
                  </a:rPr>
                  <a:t>1</a:t>
                </a:r>
                <a:r>
                  <a:rPr lang="zh-CN" altLang="en-US" sz="2600" kern="0" dirty="0" smtClean="0">
                    <a:latin typeface="Times New Roman" panose="02020603050405020304" pitchFamily="18" charset="0"/>
                    <a:ea typeface="仿宋" panose="02010609060101010101" pitchFamily="49" charset="-122"/>
                  </a:rPr>
                  <a:t>中</a:t>
                </a:r>
                <a:r>
                  <a:rPr lang="zh-CN" altLang="en-US" sz="2600" kern="0" dirty="0">
                    <a:latin typeface="Times New Roman" panose="02020603050405020304" pitchFamily="18" charset="0"/>
                    <a:ea typeface="仿宋" panose="02010609060101010101" pitchFamily="49" charset="-122"/>
                  </a:rPr>
                  <a:t>也会产生互感电动势，由法拉第定律知：</a:t>
                </a:r>
                <a:endParaRPr lang="en-US" altLang="zh-CN" sz="2600" kern="0" dirty="0">
                  <a:latin typeface="Times New Roman" panose="02020603050405020304" pitchFamily="18" charset="0"/>
                  <a:ea typeface="仿宋" panose="02010609060101010101" pitchFamily="49" charset="-122"/>
                </a:endParaRPr>
              </a:p>
              <a:p>
                <a:pPr marL="0" indent="0">
                  <a:lnSpc>
                    <a:spcPct val="125000"/>
                  </a:lnSpc>
                  <a:buFontTx/>
                  <a:buNone/>
                </a:pPr>
                <a:endParaRPr lang="en-US" altLang="zh-CN" sz="2600" kern="0" dirty="0">
                  <a:latin typeface="Times New Roman" panose="02020603050405020304" pitchFamily="18" charset="0"/>
                  <a:ea typeface="仿宋" panose="02010609060101010101" pitchFamily="49" charset="-122"/>
                </a:endParaRPr>
              </a:p>
              <a:p>
                <a:pPr marL="0" indent="0">
                  <a:buFontTx/>
                  <a:buNone/>
                </a:pPr>
                <a:endParaRPr lang="en-US" altLang="zh-CN" kern="0" dirty="0" smtClean="0"/>
              </a:p>
              <a:p>
                <a:r>
                  <a:rPr lang="zh-CN" altLang="zh-CN" sz="2600" kern="0" dirty="0">
                    <a:latin typeface="Times New Roman" panose="02020603050405020304" pitchFamily="18" charset="0"/>
                    <a:ea typeface="仿宋" panose="02010609060101010101" pitchFamily="49" charset="-122"/>
                  </a:rPr>
                  <a:t>上两式统一表示成</a:t>
                </a:r>
                <a:r>
                  <a:rPr lang="zh-CN" altLang="zh-CN" sz="2600" kern="0" dirty="0" smtClean="0">
                    <a:latin typeface="Times New Roman" panose="02020603050405020304" pitchFamily="18" charset="0"/>
                    <a:ea typeface="仿宋" panose="02010609060101010101" pitchFamily="49" charset="-122"/>
                  </a:rPr>
                  <a:t>：</a:t>
                </a:r>
                <a:endParaRPr lang="zh-CN" altLang="zh-CN" sz="2600" kern="0" dirty="0">
                  <a:latin typeface="Times New Roman" panose="02020603050405020304" pitchFamily="18" charset="0"/>
                  <a:ea typeface="仿宋" panose="02010609060101010101" pitchFamily="49" charset="-122"/>
                </a:endParaRPr>
              </a:p>
            </p:txBody>
          </p:sp>
        </mc:Choice>
        <mc:Fallback xmlns="">
          <p:sp>
            <p:nvSpPr>
              <p:cNvPr id="6" name="内容占位符 2"/>
              <p:cNvSpPr txBox="1">
                <a:spLocks noRot="1" noChangeAspect="1" noMove="1" noResize="1" noEditPoints="1" noAdjustHandles="1" noChangeArrowheads="1" noChangeShapeType="1" noTextEdit="1"/>
              </p:cNvSpPr>
              <p:nvPr/>
            </p:nvSpPr>
            <p:spPr>
              <a:xfrm>
                <a:off x="575556" y="872952"/>
                <a:ext cx="8208912" cy="5832648"/>
              </a:xfrm>
              <a:prstGeom prst="rect">
                <a:avLst/>
              </a:prstGeom>
              <a:blipFill rotWithShape="0">
                <a:blip r:embed="rId3"/>
                <a:stretch>
                  <a:fillRect l="-1114" t="-313"/>
                </a:stretch>
              </a:blipFill>
            </p:spPr>
            <p:txBody>
              <a:bodyPr/>
              <a:lstStyle/>
              <a:p>
                <a:r>
                  <a:rPr lang="zh-CN" altLang="en-US">
                    <a:noFill/>
                  </a:rPr>
                  <a:t> </a:t>
                </a:r>
              </a:p>
            </p:txBody>
          </p:sp>
        </mc:Fallback>
      </mc:AlternateContent>
      <p:graphicFrame>
        <p:nvGraphicFramePr>
          <p:cNvPr id="7" name="对象 6"/>
          <p:cNvGraphicFramePr>
            <a:graphicFrameLocks noChangeAspect="1"/>
          </p:cNvGraphicFramePr>
          <p:nvPr>
            <p:extLst>
              <p:ext uri="{D42A27DB-BD31-4B8C-83A1-F6EECF244321}">
                <p14:modId xmlns:p14="http://schemas.microsoft.com/office/powerpoint/2010/main" val="1695726659"/>
              </p:ext>
            </p:extLst>
          </p:nvPr>
        </p:nvGraphicFramePr>
        <p:xfrm>
          <a:off x="2753798" y="1964597"/>
          <a:ext cx="3852428" cy="1056835"/>
        </p:xfrm>
        <a:graphic>
          <a:graphicData uri="http://schemas.openxmlformats.org/presentationml/2006/ole">
            <mc:AlternateContent xmlns:mc="http://schemas.openxmlformats.org/markup-compatibility/2006">
              <mc:Choice xmlns:v="urn:schemas-microsoft-com:vml" Requires="v">
                <p:oleObj spid="_x0000_s126358" name="Equation" r:id="rId4" imgW="1434960" imgH="393480" progId="Equation.DSMT4">
                  <p:embed/>
                </p:oleObj>
              </mc:Choice>
              <mc:Fallback>
                <p:oleObj name="Equation" r:id="rId4" imgW="1434960" imgH="3934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3798" y="1964597"/>
                        <a:ext cx="3852428" cy="1056835"/>
                      </a:xfrm>
                      <a:prstGeom prst="rect">
                        <a:avLst/>
                      </a:prstGeom>
                      <a:noFill/>
                      <a:ln>
                        <a:noFill/>
                      </a:ln>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269912348"/>
              </p:ext>
            </p:extLst>
          </p:nvPr>
        </p:nvGraphicFramePr>
        <p:xfrm>
          <a:off x="2753798" y="4117675"/>
          <a:ext cx="3618155" cy="1010374"/>
        </p:xfrm>
        <a:graphic>
          <a:graphicData uri="http://schemas.openxmlformats.org/presentationml/2006/ole">
            <mc:AlternateContent xmlns:mc="http://schemas.openxmlformats.org/markup-compatibility/2006">
              <mc:Choice xmlns:v="urn:schemas-microsoft-com:vml" Requires="v">
                <p:oleObj spid="_x0000_s126359" name="Equation" r:id="rId6" imgW="1409400" imgH="393480" progId="Equation.DSMT4">
                  <p:embed/>
                </p:oleObj>
              </mc:Choice>
              <mc:Fallback>
                <p:oleObj name="Equation" r:id="rId6" imgW="1409400" imgH="3934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3798" y="4117675"/>
                        <a:ext cx="3618155" cy="1010374"/>
                      </a:xfrm>
                      <a:prstGeom prst="rect">
                        <a:avLst/>
                      </a:prstGeom>
                      <a:noFill/>
                      <a:ln>
                        <a:noFill/>
                      </a:ln>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231093763"/>
              </p:ext>
            </p:extLst>
          </p:nvPr>
        </p:nvGraphicFramePr>
        <p:xfrm>
          <a:off x="2736710" y="5727976"/>
          <a:ext cx="3490222" cy="992632"/>
        </p:xfrm>
        <a:graphic>
          <a:graphicData uri="http://schemas.openxmlformats.org/presentationml/2006/ole">
            <mc:AlternateContent xmlns:mc="http://schemas.openxmlformats.org/markup-compatibility/2006">
              <mc:Choice xmlns:v="urn:schemas-microsoft-com:vml" Requires="v">
                <p:oleObj spid="_x0000_s126360" name="Equation" r:id="rId8" imgW="1384200" imgH="393480" progId="Equation.DSMT4">
                  <p:embed/>
                </p:oleObj>
              </mc:Choice>
              <mc:Fallback>
                <p:oleObj name="Equation" r:id="rId8" imgW="1384200" imgH="393480" progId="Equation.DSMT4">
                  <p:embed/>
                  <p:pic>
                    <p:nvPicPr>
                      <p:cNvPr id="0" name=""/>
                      <p:cNvPicPr/>
                      <p:nvPr/>
                    </p:nvPicPr>
                    <p:blipFill>
                      <a:blip r:embed="rId9"/>
                      <a:stretch>
                        <a:fillRect/>
                      </a:stretch>
                    </p:blipFill>
                    <p:spPr>
                      <a:xfrm>
                        <a:off x="2736710" y="5727976"/>
                        <a:ext cx="3490222" cy="992632"/>
                      </a:xfrm>
                      <a:prstGeom prst="rect">
                        <a:avLst/>
                      </a:prstGeom>
                    </p:spPr>
                  </p:pic>
                </p:oleObj>
              </mc:Fallback>
            </mc:AlternateContent>
          </a:graphicData>
        </a:graphic>
      </p:graphicFrame>
    </p:spTree>
    <p:extLst>
      <p:ext uri="{BB962C8B-B14F-4D97-AF65-F5344CB8AC3E}">
        <p14:creationId xmlns:p14="http://schemas.microsoft.com/office/powerpoint/2010/main" val="10285716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16</a:t>
            </a:fld>
            <a:endParaRPr lang="en-US" altLang="zh-CN"/>
          </a:p>
        </p:txBody>
      </p:sp>
      <p:sp>
        <p:nvSpPr>
          <p:cNvPr id="3" name="矩形 2"/>
          <p:cNvSpPr/>
          <p:nvPr/>
        </p:nvSpPr>
        <p:spPr>
          <a:xfrm>
            <a:off x="889342" y="380015"/>
            <a:ext cx="7272808" cy="2610971"/>
          </a:xfrm>
          <a:prstGeom prst="rect">
            <a:avLst/>
          </a:prstGeom>
        </p:spPr>
        <p:txBody>
          <a:bodyPr wrap="square">
            <a:spAutoFit/>
          </a:bodyPr>
          <a:lstStyle/>
          <a:p>
            <a:pPr algn="l">
              <a:lnSpc>
                <a:spcPct val="150000"/>
              </a:lnSpc>
              <a:spcAft>
                <a:spcPts val="200"/>
              </a:spcAft>
            </a:pPr>
            <a:r>
              <a:rPr lang="zh-CN" altLang="zh-CN" sz="2800" b="1" kern="100" dirty="0">
                <a:ea typeface="仿宋" panose="02010609060101010101" pitchFamily="49" charset="-122"/>
              </a:rPr>
              <a:t>书中例题</a:t>
            </a:r>
            <a:r>
              <a:rPr lang="en-US" altLang="zh-CN" sz="2800" b="1" kern="100" dirty="0">
                <a:ea typeface="仿宋" panose="02010609060101010101" pitchFamily="49" charset="-122"/>
              </a:rPr>
              <a:t>10.14(p.468)</a:t>
            </a:r>
            <a:endParaRPr lang="zh-CN" altLang="zh-CN" sz="2800" b="1" kern="100" dirty="0">
              <a:ea typeface="仿宋" panose="02010609060101010101" pitchFamily="49" charset="-122"/>
            </a:endParaRPr>
          </a:p>
          <a:p>
            <a:pPr algn="l">
              <a:lnSpc>
                <a:spcPct val="125000"/>
              </a:lnSpc>
            </a:pPr>
            <a:r>
              <a:rPr lang="zh-CN" altLang="zh-CN" kern="100" dirty="0">
                <a:ea typeface="仿宋" panose="02010609060101010101" pitchFamily="49" charset="-122"/>
                <a:cs typeface="Times New Roman" panose="02020603050405020304" pitchFamily="18" charset="0"/>
              </a:rPr>
              <a:t>两个同轴螺线管</a:t>
            </a:r>
            <a:r>
              <a:rPr lang="en-US" altLang="zh-CN" kern="100" dirty="0">
                <a:ea typeface="仿宋" panose="02010609060101010101" pitchFamily="49" charset="-122"/>
              </a:rPr>
              <a:t>1</a:t>
            </a:r>
            <a:r>
              <a:rPr lang="zh-CN" altLang="zh-CN" kern="100" dirty="0">
                <a:ea typeface="仿宋" panose="02010609060101010101" pitchFamily="49" charset="-122"/>
                <a:cs typeface="Times New Roman" panose="02020603050405020304" pitchFamily="18" charset="0"/>
              </a:rPr>
              <a:t>和</a:t>
            </a:r>
            <a:r>
              <a:rPr lang="en-US" altLang="zh-CN" kern="100" dirty="0">
                <a:ea typeface="仿宋" panose="02010609060101010101" pitchFamily="49" charset="-122"/>
              </a:rPr>
              <a:t>2</a:t>
            </a:r>
            <a:r>
              <a:rPr lang="zh-CN" altLang="zh-CN" kern="100" dirty="0">
                <a:ea typeface="仿宋" panose="02010609060101010101" pitchFamily="49" charset="-122"/>
                <a:cs typeface="Times New Roman" panose="02020603050405020304" pitchFamily="18" charset="0"/>
              </a:rPr>
              <a:t>同绕在一个半径为</a:t>
            </a:r>
            <a:r>
              <a:rPr lang="en-US" altLang="zh-CN" kern="100" dirty="0">
                <a:ea typeface="仿宋" panose="02010609060101010101" pitchFamily="49" charset="-122"/>
              </a:rPr>
              <a:t>R</a:t>
            </a:r>
            <a:r>
              <a:rPr lang="zh-CN" altLang="zh-CN" kern="100" dirty="0">
                <a:ea typeface="仿宋" panose="02010609060101010101" pitchFamily="49" charset="-122"/>
                <a:cs typeface="Times New Roman" panose="02020603050405020304" pitchFamily="18" charset="0"/>
              </a:rPr>
              <a:t>的长磁介质棒上，绕向相同，截面积等于磁介质棒的截面积，螺线管长分别为</a:t>
            </a:r>
            <a:r>
              <a:rPr lang="en-US" altLang="zh-CN" kern="100" dirty="0">
                <a:ea typeface="仿宋" panose="02010609060101010101" pitchFamily="49" charset="-122"/>
              </a:rPr>
              <a:t>l</a:t>
            </a:r>
            <a:r>
              <a:rPr lang="en-US" altLang="zh-CN" kern="100" baseline="-25000" dirty="0">
                <a:ea typeface="仿宋" panose="02010609060101010101" pitchFamily="49" charset="-122"/>
              </a:rPr>
              <a:t>1</a:t>
            </a:r>
            <a:r>
              <a:rPr lang="zh-CN" altLang="zh-CN" kern="100" dirty="0">
                <a:ea typeface="仿宋" panose="02010609060101010101" pitchFamily="49" charset="-122"/>
                <a:cs typeface="Times New Roman" panose="02020603050405020304" pitchFamily="18" charset="0"/>
              </a:rPr>
              <a:t>和</a:t>
            </a:r>
            <a:r>
              <a:rPr lang="en-US" altLang="zh-CN" kern="100" dirty="0">
                <a:ea typeface="仿宋" panose="02010609060101010101" pitchFamily="49" charset="-122"/>
              </a:rPr>
              <a:t>l</a:t>
            </a:r>
            <a:r>
              <a:rPr lang="en-US" altLang="zh-CN" kern="100" baseline="-25000" dirty="0">
                <a:ea typeface="仿宋" panose="02010609060101010101" pitchFamily="49" charset="-122"/>
              </a:rPr>
              <a:t>2</a:t>
            </a:r>
            <a:r>
              <a:rPr lang="zh-CN" altLang="zh-CN" kern="100" dirty="0">
                <a:ea typeface="仿宋" panose="02010609060101010101" pitchFamily="49" charset="-122"/>
                <a:cs typeface="Times New Roman" panose="02020603050405020304" pitchFamily="18" charset="0"/>
              </a:rPr>
              <a:t>，单位长度上的匝数分别为</a:t>
            </a:r>
            <a:r>
              <a:rPr lang="en-US" altLang="zh-CN" kern="100" dirty="0">
                <a:ea typeface="仿宋" panose="02010609060101010101" pitchFamily="49" charset="-122"/>
              </a:rPr>
              <a:t>n</a:t>
            </a:r>
            <a:r>
              <a:rPr lang="en-US" altLang="zh-CN" kern="100" baseline="-25000" dirty="0">
                <a:ea typeface="仿宋" panose="02010609060101010101" pitchFamily="49" charset="-122"/>
              </a:rPr>
              <a:t>1</a:t>
            </a:r>
            <a:r>
              <a:rPr lang="zh-CN" altLang="zh-CN" kern="100" dirty="0">
                <a:ea typeface="仿宋" panose="02010609060101010101" pitchFamily="49" charset="-122"/>
                <a:cs typeface="Times New Roman" panose="02020603050405020304" pitchFamily="18" charset="0"/>
              </a:rPr>
              <a:t>和</a:t>
            </a:r>
            <a:r>
              <a:rPr lang="en-US" altLang="zh-CN" kern="100" dirty="0">
                <a:ea typeface="仿宋" panose="02010609060101010101" pitchFamily="49" charset="-122"/>
              </a:rPr>
              <a:t>n</a:t>
            </a:r>
            <a:r>
              <a:rPr lang="en-US" altLang="zh-CN" kern="100" baseline="-25000" dirty="0">
                <a:ea typeface="仿宋" panose="02010609060101010101" pitchFamily="49" charset="-122"/>
              </a:rPr>
              <a:t>2</a:t>
            </a:r>
            <a:r>
              <a:rPr lang="zh-CN" altLang="zh-CN" kern="100" dirty="0">
                <a:ea typeface="仿宋" panose="02010609060101010101" pitchFamily="49" charset="-122"/>
                <a:cs typeface="Times New Roman" panose="02020603050405020304" pitchFamily="18" charset="0"/>
              </a:rPr>
              <a:t>，且</a:t>
            </a:r>
            <a:r>
              <a:rPr lang="en-US" altLang="zh-CN" kern="100" dirty="0">
                <a:ea typeface="仿宋" panose="02010609060101010101" pitchFamily="49" charset="-122"/>
              </a:rPr>
              <a:t>l</a:t>
            </a:r>
            <a:r>
              <a:rPr lang="en-US" altLang="zh-CN" kern="100" baseline="-25000" dirty="0">
                <a:ea typeface="仿宋" panose="02010609060101010101" pitchFamily="49" charset="-122"/>
              </a:rPr>
              <a:t>1</a:t>
            </a:r>
            <a:r>
              <a:rPr lang="en-US" altLang="zh-CN" kern="100" dirty="0">
                <a:ea typeface="仿宋" panose="02010609060101010101" pitchFamily="49" charset="-122"/>
              </a:rPr>
              <a:t>&gt;&gt;R</a:t>
            </a:r>
            <a:r>
              <a:rPr lang="zh-CN" altLang="zh-CN" kern="100" dirty="0">
                <a:ea typeface="仿宋" panose="02010609060101010101" pitchFamily="49" charset="-122"/>
                <a:cs typeface="Times New Roman" panose="02020603050405020304" pitchFamily="18" charset="0"/>
              </a:rPr>
              <a:t>；</a:t>
            </a:r>
            <a:r>
              <a:rPr lang="en-US" altLang="zh-CN" kern="100" dirty="0">
                <a:ea typeface="仿宋" panose="02010609060101010101" pitchFamily="49" charset="-122"/>
              </a:rPr>
              <a:t>l</a:t>
            </a:r>
            <a:r>
              <a:rPr lang="en-US" altLang="zh-CN" kern="100" baseline="-25000" dirty="0">
                <a:ea typeface="仿宋" panose="02010609060101010101" pitchFamily="49" charset="-122"/>
              </a:rPr>
              <a:t>2</a:t>
            </a:r>
            <a:r>
              <a:rPr lang="en-US" altLang="zh-CN" kern="100" dirty="0">
                <a:ea typeface="仿宋" panose="02010609060101010101" pitchFamily="49" charset="-122"/>
              </a:rPr>
              <a:t> &gt;&gt;R</a:t>
            </a:r>
            <a:endParaRPr lang="zh-CN" altLang="en-US" dirty="0">
              <a:ea typeface="仿宋"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3892866"/>
            <a:ext cx="4141440" cy="2705584"/>
          </a:xfrm>
          <a:prstGeom prst="rect">
            <a:avLst/>
          </a:prstGeom>
        </p:spPr>
      </p:pic>
      <p:sp>
        <p:nvSpPr>
          <p:cNvPr id="5" name="矩形 4"/>
          <p:cNvSpPr/>
          <p:nvPr/>
        </p:nvSpPr>
        <p:spPr>
          <a:xfrm>
            <a:off x="889342" y="2939436"/>
            <a:ext cx="4033475" cy="461665"/>
          </a:xfrm>
          <a:prstGeom prst="rect">
            <a:avLst/>
          </a:prstGeom>
        </p:spPr>
        <p:txBody>
          <a:bodyPr wrap="none">
            <a:spAutoFit/>
          </a:bodyPr>
          <a:lstStyle/>
          <a:p>
            <a:r>
              <a:rPr lang="zh-CN" altLang="zh-CN" kern="100" dirty="0">
                <a:ea typeface="仿宋" panose="02010609060101010101" pitchFamily="49" charset="-122"/>
                <a:cs typeface="Times New Roman" panose="02020603050405020304" pitchFamily="18" charset="0"/>
              </a:rPr>
              <a:t>求：（</a:t>
            </a:r>
            <a:r>
              <a:rPr lang="en-US" altLang="zh-CN" kern="100" dirty="0">
                <a:ea typeface="仿宋" panose="02010609060101010101" pitchFamily="49" charset="-122"/>
              </a:rPr>
              <a:t>1</a:t>
            </a:r>
            <a:r>
              <a:rPr lang="zh-CN" altLang="zh-CN" kern="100" dirty="0">
                <a:ea typeface="仿宋" panose="02010609060101010101" pitchFamily="49" charset="-122"/>
                <a:cs typeface="Times New Roman" panose="02020603050405020304" pitchFamily="18" charset="0"/>
              </a:rPr>
              <a:t>）证明</a:t>
            </a:r>
            <a:r>
              <a:rPr lang="en-US" altLang="zh-CN" kern="100" dirty="0" smtClean="0">
                <a:ea typeface="仿宋" panose="02010609060101010101" pitchFamily="49" charset="-122"/>
              </a:rPr>
              <a:t>M</a:t>
            </a:r>
            <a:r>
              <a:rPr lang="en-US" altLang="zh-CN" kern="100" baseline="-25000" dirty="0" smtClean="0">
                <a:ea typeface="仿宋" panose="02010609060101010101" pitchFamily="49" charset="-122"/>
              </a:rPr>
              <a:t>12</a:t>
            </a:r>
            <a:r>
              <a:rPr lang="zh-CN" altLang="zh-CN" kern="100" dirty="0" smtClean="0">
                <a:ea typeface="仿宋" panose="02010609060101010101" pitchFamily="49" charset="-122"/>
                <a:cs typeface="Times New Roman" panose="02020603050405020304" pitchFamily="18" charset="0"/>
              </a:rPr>
              <a:t>＝</a:t>
            </a:r>
            <a:r>
              <a:rPr lang="en-US" altLang="zh-CN" kern="100" dirty="0" smtClean="0">
                <a:ea typeface="仿宋" panose="02010609060101010101" pitchFamily="49" charset="-122"/>
              </a:rPr>
              <a:t>M</a:t>
            </a:r>
            <a:r>
              <a:rPr lang="en-US" altLang="zh-CN" kern="100" baseline="-25000" dirty="0" smtClean="0">
                <a:ea typeface="仿宋" panose="02010609060101010101" pitchFamily="49" charset="-122"/>
              </a:rPr>
              <a:t>21</a:t>
            </a:r>
            <a:r>
              <a:rPr lang="zh-CN" altLang="zh-CN" kern="100" dirty="0" smtClean="0">
                <a:ea typeface="仿宋" panose="02010609060101010101" pitchFamily="49" charset="-122"/>
                <a:cs typeface="Times New Roman" panose="02020603050405020304" pitchFamily="18" charset="0"/>
              </a:rPr>
              <a:t>＝</a:t>
            </a:r>
            <a:r>
              <a:rPr lang="en-US" altLang="zh-CN" kern="100" dirty="0">
                <a:ea typeface="仿宋" panose="02010609060101010101" pitchFamily="49" charset="-122"/>
              </a:rPr>
              <a:t>M</a:t>
            </a:r>
            <a:endParaRPr lang="zh-CN" altLang="en-US" dirty="0">
              <a:ea typeface="仿宋" panose="02010609060101010101" pitchFamily="49" charset="-122"/>
            </a:endParaRPr>
          </a:p>
        </p:txBody>
      </p:sp>
      <p:sp>
        <p:nvSpPr>
          <p:cNvPr id="7" name="矩形 6"/>
          <p:cNvSpPr/>
          <p:nvPr/>
        </p:nvSpPr>
        <p:spPr>
          <a:xfrm>
            <a:off x="1583668" y="3496107"/>
            <a:ext cx="6172200" cy="461665"/>
          </a:xfrm>
          <a:prstGeom prst="rect">
            <a:avLst/>
          </a:prstGeom>
        </p:spPr>
        <p:txBody>
          <a:bodyPr wrap="square">
            <a:spAutoFit/>
          </a:bodyPr>
          <a:lstStyle/>
          <a:p>
            <a:r>
              <a:rPr lang="zh-CN" altLang="zh-CN" kern="100" dirty="0">
                <a:ea typeface="仿宋" panose="02010609060101010101" pitchFamily="49" charset="-122"/>
                <a:cs typeface="Times New Roman" panose="02020603050405020304" pitchFamily="18" charset="0"/>
              </a:rPr>
              <a:t>（</a:t>
            </a:r>
            <a:r>
              <a:rPr lang="en-US" altLang="zh-CN" kern="100" dirty="0">
                <a:ea typeface="仿宋" panose="02010609060101010101" pitchFamily="49" charset="-122"/>
              </a:rPr>
              <a:t>2</a:t>
            </a:r>
            <a:r>
              <a:rPr lang="zh-CN" altLang="zh-CN" kern="100" dirty="0">
                <a:ea typeface="仿宋" panose="02010609060101010101" pitchFamily="49" charset="-122"/>
                <a:cs typeface="Times New Roman" panose="02020603050405020304" pitchFamily="18" charset="0"/>
              </a:rPr>
              <a:t>）两个线圈的自感</a:t>
            </a:r>
            <a:r>
              <a:rPr lang="en-US" altLang="zh-CN" kern="100" dirty="0">
                <a:ea typeface="仿宋" panose="02010609060101010101" pitchFamily="49" charset="-122"/>
              </a:rPr>
              <a:t>L</a:t>
            </a:r>
            <a:r>
              <a:rPr lang="en-US" altLang="zh-CN" kern="100" baseline="-25000" dirty="0">
                <a:ea typeface="仿宋" panose="02010609060101010101" pitchFamily="49" charset="-122"/>
              </a:rPr>
              <a:t>1</a:t>
            </a:r>
            <a:r>
              <a:rPr lang="zh-CN" altLang="zh-CN" kern="100" dirty="0">
                <a:ea typeface="仿宋" panose="02010609060101010101" pitchFamily="49" charset="-122"/>
                <a:cs typeface="Times New Roman" panose="02020603050405020304" pitchFamily="18" charset="0"/>
              </a:rPr>
              <a:t>和</a:t>
            </a:r>
            <a:r>
              <a:rPr lang="en-US" altLang="zh-CN" kern="100" dirty="0">
                <a:ea typeface="仿宋" panose="02010609060101010101" pitchFamily="49" charset="-122"/>
              </a:rPr>
              <a:t>L</a:t>
            </a:r>
            <a:r>
              <a:rPr lang="en-US" altLang="zh-CN" kern="100" baseline="-25000" dirty="0">
                <a:ea typeface="仿宋" panose="02010609060101010101" pitchFamily="49" charset="-122"/>
              </a:rPr>
              <a:t>2</a:t>
            </a:r>
            <a:r>
              <a:rPr lang="zh-CN" altLang="zh-CN" kern="100" dirty="0">
                <a:ea typeface="仿宋" panose="02010609060101010101" pitchFamily="49" charset="-122"/>
                <a:cs typeface="Times New Roman" panose="02020603050405020304" pitchFamily="18" charset="0"/>
              </a:rPr>
              <a:t>与</a:t>
            </a:r>
            <a:r>
              <a:rPr lang="en-US" altLang="zh-CN" kern="100" dirty="0">
                <a:ea typeface="仿宋" panose="02010609060101010101" pitchFamily="49" charset="-122"/>
              </a:rPr>
              <a:t>M</a:t>
            </a:r>
            <a:r>
              <a:rPr lang="zh-CN" altLang="zh-CN" kern="100" dirty="0">
                <a:ea typeface="仿宋" panose="02010609060101010101" pitchFamily="49" charset="-122"/>
                <a:cs typeface="Times New Roman" panose="02020603050405020304" pitchFamily="18" charset="0"/>
              </a:rPr>
              <a:t>之间的关系。</a:t>
            </a:r>
            <a:endParaRPr lang="zh-CN" altLang="en-US" dirty="0">
              <a:ea typeface="仿宋" panose="02010609060101010101" pitchFamily="49" charset="-122"/>
            </a:endParaRPr>
          </a:p>
        </p:txBody>
      </p:sp>
    </p:spTree>
    <p:extLst>
      <p:ext uri="{BB962C8B-B14F-4D97-AF65-F5344CB8AC3E}">
        <p14:creationId xmlns:p14="http://schemas.microsoft.com/office/powerpoint/2010/main" val="9273934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17</a:t>
            </a:fld>
            <a:endParaRPr lang="en-US" altLang="zh-CN"/>
          </a:p>
        </p:txBody>
      </p:sp>
      <p:sp>
        <p:nvSpPr>
          <p:cNvPr id="3" name="矩形 2"/>
          <p:cNvSpPr/>
          <p:nvPr/>
        </p:nvSpPr>
        <p:spPr>
          <a:xfrm>
            <a:off x="899592" y="944724"/>
            <a:ext cx="7110536" cy="461665"/>
          </a:xfrm>
          <a:prstGeom prst="rect">
            <a:avLst/>
          </a:prstGeom>
        </p:spPr>
        <p:txBody>
          <a:bodyPr wrap="square">
            <a:spAutoFit/>
          </a:bodyPr>
          <a:lstStyle/>
          <a:p>
            <a:r>
              <a:rPr lang="zh-CN" altLang="zh-CN" kern="100" dirty="0">
                <a:ea typeface="仿宋" panose="02010609060101010101" pitchFamily="49" charset="-122"/>
                <a:cs typeface="Times New Roman" panose="02020603050405020304" pitchFamily="18" charset="0"/>
              </a:rPr>
              <a:t>解：螺线管</a:t>
            </a:r>
            <a:r>
              <a:rPr lang="en-US" altLang="zh-CN" kern="100" dirty="0">
                <a:ea typeface="仿宋" panose="02010609060101010101" pitchFamily="49" charset="-122"/>
              </a:rPr>
              <a:t>1</a:t>
            </a:r>
            <a:r>
              <a:rPr lang="zh-CN" altLang="zh-CN" kern="100" dirty="0">
                <a:ea typeface="仿宋" panose="02010609060101010101" pitchFamily="49" charset="-122"/>
                <a:cs typeface="Times New Roman" panose="02020603050405020304" pitchFamily="18" charset="0"/>
              </a:rPr>
              <a:t>中通有电流</a:t>
            </a:r>
            <a:r>
              <a:rPr lang="en-US" altLang="zh-CN" kern="100" dirty="0">
                <a:ea typeface="仿宋" panose="02010609060101010101" pitchFamily="49" charset="-122"/>
              </a:rPr>
              <a:t>I</a:t>
            </a:r>
            <a:r>
              <a:rPr lang="en-US" altLang="zh-CN" kern="100" baseline="-25000" dirty="0">
                <a:ea typeface="仿宋" panose="02010609060101010101" pitchFamily="49" charset="-122"/>
              </a:rPr>
              <a:t>1</a:t>
            </a:r>
            <a:r>
              <a:rPr lang="zh-CN" altLang="zh-CN" kern="100" dirty="0">
                <a:ea typeface="仿宋" panose="02010609060101010101" pitchFamily="49" charset="-122"/>
                <a:cs typeface="Times New Roman" panose="02020603050405020304" pitchFamily="18" charset="0"/>
              </a:rPr>
              <a:t>，它产生的磁感应强度为：</a:t>
            </a:r>
            <a:endParaRPr lang="zh-CN" altLang="en-US" dirty="0">
              <a:ea typeface="仿宋" panose="02010609060101010101"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887932452"/>
              </p:ext>
            </p:extLst>
          </p:nvPr>
        </p:nvGraphicFramePr>
        <p:xfrm>
          <a:off x="3455876" y="1520788"/>
          <a:ext cx="1605997" cy="576064"/>
        </p:xfrm>
        <a:graphic>
          <a:graphicData uri="http://schemas.openxmlformats.org/presentationml/2006/ole">
            <mc:AlternateContent xmlns:mc="http://schemas.openxmlformats.org/markup-compatibility/2006">
              <mc:Choice xmlns:v="urn:schemas-microsoft-com:vml" Requires="v">
                <p:oleObj spid="_x0000_s127485" name="Equation" r:id="rId3" imgW="634725" imgH="228501" progId="Equation.DSMT4">
                  <p:embed/>
                </p:oleObj>
              </mc:Choice>
              <mc:Fallback>
                <p:oleObj name="Equation" r:id="rId3" imgW="634725" imgH="228501"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5876" y="1520788"/>
                        <a:ext cx="1605997" cy="576064"/>
                      </a:xfrm>
                      <a:prstGeom prst="rect">
                        <a:avLst/>
                      </a:prstGeom>
                      <a:noFill/>
                    </p:spPr>
                  </p:pic>
                </p:oleObj>
              </mc:Fallback>
            </mc:AlternateContent>
          </a:graphicData>
        </a:graphic>
      </p:graphicFrame>
      <p:sp>
        <p:nvSpPr>
          <p:cNvPr id="6" name="矩形 5"/>
          <p:cNvSpPr/>
          <p:nvPr/>
        </p:nvSpPr>
        <p:spPr>
          <a:xfrm>
            <a:off x="1403648" y="2211251"/>
            <a:ext cx="4339650" cy="461665"/>
          </a:xfrm>
          <a:prstGeom prst="rect">
            <a:avLst/>
          </a:prstGeom>
        </p:spPr>
        <p:txBody>
          <a:bodyPr wrap="none">
            <a:spAutoFit/>
          </a:bodyPr>
          <a:lstStyle/>
          <a:p>
            <a:r>
              <a:rPr lang="zh-CN" altLang="zh-CN" kern="100" dirty="0">
                <a:ea typeface="仿宋" panose="02010609060101010101" pitchFamily="49" charset="-122"/>
                <a:cs typeface="Times New Roman" panose="02020603050405020304" pitchFamily="18" charset="0"/>
              </a:rPr>
              <a:t>穿过线圈</a:t>
            </a:r>
            <a:r>
              <a:rPr lang="en-US" altLang="zh-CN" kern="100" dirty="0">
                <a:ea typeface="仿宋" panose="02010609060101010101" pitchFamily="49" charset="-122"/>
                <a:cs typeface="Times New Roman" panose="02020603050405020304" pitchFamily="18" charset="0"/>
              </a:rPr>
              <a:t>2</a:t>
            </a:r>
            <a:r>
              <a:rPr lang="zh-CN" altLang="zh-CN" kern="100" dirty="0">
                <a:ea typeface="仿宋" panose="02010609060101010101" pitchFamily="49" charset="-122"/>
                <a:cs typeface="Times New Roman" panose="02020603050405020304" pitchFamily="18" charset="0"/>
              </a:rPr>
              <a:t>每一匝的磁通量为：</a:t>
            </a:r>
            <a:endParaRPr lang="zh-CN" altLang="en-US" kern="100" dirty="0">
              <a:ea typeface="仿宋" panose="02010609060101010101" pitchFamily="49" charset="-122"/>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001280935"/>
              </p:ext>
            </p:extLst>
          </p:nvPr>
        </p:nvGraphicFramePr>
        <p:xfrm>
          <a:off x="2681129" y="2787315"/>
          <a:ext cx="3547461" cy="608633"/>
        </p:xfrm>
        <a:graphic>
          <a:graphicData uri="http://schemas.openxmlformats.org/presentationml/2006/ole">
            <mc:AlternateContent xmlns:mc="http://schemas.openxmlformats.org/markup-compatibility/2006">
              <mc:Choice xmlns:v="urn:schemas-microsoft-com:vml" Requires="v">
                <p:oleObj spid="_x0000_s127486" name="Equation" r:id="rId5" imgW="1396800" imgH="241200" progId="Equation.DSMT4">
                  <p:embed/>
                </p:oleObj>
              </mc:Choice>
              <mc:Fallback>
                <p:oleObj name="Equation" r:id="rId5" imgW="1396800" imgH="241200" progId="Equation.DSMT4">
                  <p:embed/>
                  <p:pic>
                    <p:nvPicPr>
                      <p:cNvPr id="0" name="Object 3"/>
                      <p:cNvPicPr>
                        <a:picLocks noChangeAspect="1" noChangeArrowheads="1"/>
                      </p:cNvPicPr>
                      <p:nvPr/>
                    </p:nvPicPr>
                    <p:blipFill>
                      <a:blip r:embed="rId6"/>
                      <a:srcRect/>
                      <a:stretch>
                        <a:fillRect/>
                      </a:stretch>
                    </p:blipFill>
                    <p:spPr bwMode="auto">
                      <a:xfrm>
                        <a:off x="2681129" y="2787315"/>
                        <a:ext cx="3547461" cy="608633"/>
                      </a:xfrm>
                      <a:prstGeom prst="rect">
                        <a:avLst/>
                      </a:prstGeom>
                      <a:noFill/>
                    </p:spPr>
                  </p:pic>
                </p:oleObj>
              </mc:Fallback>
            </mc:AlternateContent>
          </a:graphicData>
        </a:graphic>
      </p:graphicFrame>
      <p:sp>
        <p:nvSpPr>
          <p:cNvPr id="9" name="矩形 8"/>
          <p:cNvSpPr/>
          <p:nvPr/>
        </p:nvSpPr>
        <p:spPr>
          <a:xfrm>
            <a:off x="1403648" y="3518038"/>
            <a:ext cx="3724096" cy="461665"/>
          </a:xfrm>
          <a:prstGeom prst="rect">
            <a:avLst/>
          </a:prstGeom>
        </p:spPr>
        <p:txBody>
          <a:bodyPr wrap="none">
            <a:spAutoFit/>
          </a:bodyPr>
          <a:lstStyle/>
          <a:p>
            <a:r>
              <a:rPr lang="zh-CN" altLang="zh-CN" kern="100" dirty="0">
                <a:ea typeface="仿宋" panose="02010609060101010101" pitchFamily="49" charset="-122"/>
                <a:cs typeface="Times New Roman" panose="02020603050405020304" pitchFamily="18" charset="0"/>
              </a:rPr>
              <a:t>穿过线圈</a:t>
            </a:r>
            <a:r>
              <a:rPr lang="en-US" altLang="zh-CN" kern="100" dirty="0">
                <a:ea typeface="仿宋" panose="02010609060101010101" pitchFamily="49" charset="-122"/>
                <a:cs typeface="Times New Roman" panose="02020603050405020304" pitchFamily="18" charset="0"/>
              </a:rPr>
              <a:t>2</a:t>
            </a:r>
            <a:r>
              <a:rPr lang="zh-CN" altLang="zh-CN" kern="100" dirty="0">
                <a:ea typeface="仿宋" panose="02010609060101010101" pitchFamily="49" charset="-122"/>
                <a:cs typeface="Times New Roman" panose="02020603050405020304" pitchFamily="18" charset="0"/>
              </a:rPr>
              <a:t>的总磁通量为：</a:t>
            </a:r>
            <a:endParaRPr lang="zh-CN" altLang="en-US" kern="100" dirty="0">
              <a:ea typeface="仿宋" panose="02010609060101010101" pitchFamily="49" charset="-122"/>
              <a:cs typeface="Times New Roman" panose="02020603050405020304" pitchFamily="18" charset="0"/>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959661996"/>
              </p:ext>
            </p:extLst>
          </p:nvPr>
        </p:nvGraphicFramePr>
        <p:xfrm>
          <a:off x="1727684" y="4070839"/>
          <a:ext cx="6050753" cy="599933"/>
        </p:xfrm>
        <a:graphic>
          <a:graphicData uri="http://schemas.openxmlformats.org/presentationml/2006/ole">
            <mc:AlternateContent xmlns:mc="http://schemas.openxmlformats.org/markup-compatibility/2006">
              <mc:Choice xmlns:v="urn:schemas-microsoft-com:vml" Requires="v">
                <p:oleObj spid="_x0000_s127487" name="Equation" r:id="rId7" imgW="2425680" imgH="241200" progId="Equation.DSMT4">
                  <p:embed/>
                </p:oleObj>
              </mc:Choice>
              <mc:Fallback>
                <p:oleObj name="Equation" r:id="rId7" imgW="2425680" imgH="241200" progId="Equation.DSMT4">
                  <p:embed/>
                  <p:pic>
                    <p:nvPicPr>
                      <p:cNvPr id="0" name="Object 5"/>
                      <p:cNvPicPr>
                        <a:picLocks noChangeAspect="1" noChangeArrowheads="1"/>
                      </p:cNvPicPr>
                      <p:nvPr/>
                    </p:nvPicPr>
                    <p:blipFill>
                      <a:blip r:embed="rId8"/>
                      <a:srcRect/>
                      <a:stretch>
                        <a:fillRect/>
                      </a:stretch>
                    </p:blipFill>
                    <p:spPr bwMode="auto">
                      <a:xfrm>
                        <a:off x="1727684" y="4070839"/>
                        <a:ext cx="6050753" cy="599933"/>
                      </a:xfrm>
                      <a:prstGeom prst="rect">
                        <a:avLst/>
                      </a:prstGeom>
                      <a:noFill/>
                    </p:spPr>
                  </p:pic>
                </p:oleObj>
              </mc:Fallback>
            </mc:AlternateContent>
          </a:graphicData>
        </a:graphic>
      </p:graphicFrame>
      <p:sp>
        <p:nvSpPr>
          <p:cNvPr id="12" name="矩形 11"/>
          <p:cNvSpPr/>
          <p:nvPr/>
        </p:nvSpPr>
        <p:spPr>
          <a:xfrm>
            <a:off x="1403648" y="4776874"/>
            <a:ext cx="2646878" cy="461665"/>
          </a:xfrm>
          <a:prstGeom prst="rect">
            <a:avLst/>
          </a:prstGeom>
        </p:spPr>
        <p:txBody>
          <a:bodyPr wrap="none">
            <a:spAutoFit/>
          </a:bodyPr>
          <a:lstStyle/>
          <a:p>
            <a:r>
              <a:rPr lang="zh-CN" altLang="zh-CN" kern="100" dirty="0">
                <a:ea typeface="仿宋" panose="02010609060101010101" pitchFamily="49" charset="-122"/>
                <a:cs typeface="Times New Roman" panose="02020603050405020304" pitchFamily="18" charset="0"/>
              </a:rPr>
              <a:t>根据互感的定义：</a:t>
            </a:r>
            <a:endParaRPr lang="zh-CN" altLang="en-US" kern="100" dirty="0">
              <a:ea typeface="仿宋" panose="02010609060101010101" pitchFamily="49" charset="-122"/>
              <a:cs typeface="Times New Roman" panose="02020603050405020304" pitchFamily="18" charset="0"/>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2669474268"/>
              </p:ext>
            </p:extLst>
          </p:nvPr>
        </p:nvGraphicFramePr>
        <p:xfrm>
          <a:off x="2123728" y="5353758"/>
          <a:ext cx="5072063" cy="1027113"/>
        </p:xfrm>
        <a:graphic>
          <a:graphicData uri="http://schemas.openxmlformats.org/presentationml/2006/ole">
            <mc:AlternateContent xmlns:mc="http://schemas.openxmlformats.org/markup-compatibility/2006">
              <mc:Choice xmlns:v="urn:schemas-microsoft-com:vml" Requires="v">
                <p:oleObj spid="_x0000_s127488" name="Equation" r:id="rId9" imgW="2133360" imgH="431640" progId="Equation.DSMT4">
                  <p:embed/>
                </p:oleObj>
              </mc:Choice>
              <mc:Fallback>
                <p:oleObj name="Equation" r:id="rId9" imgW="2133360" imgH="431640" progId="Equation.DSMT4">
                  <p:embed/>
                  <p:pic>
                    <p:nvPicPr>
                      <p:cNvPr id="0" name="Object 7"/>
                      <p:cNvPicPr>
                        <a:picLocks noChangeAspect="1" noChangeArrowheads="1"/>
                      </p:cNvPicPr>
                      <p:nvPr/>
                    </p:nvPicPr>
                    <p:blipFill>
                      <a:blip r:embed="rId10"/>
                      <a:srcRect/>
                      <a:stretch>
                        <a:fillRect/>
                      </a:stretch>
                    </p:blipFill>
                    <p:spPr bwMode="auto">
                      <a:xfrm>
                        <a:off x="2123728" y="5353758"/>
                        <a:ext cx="5072063" cy="1027113"/>
                      </a:xfrm>
                      <a:prstGeom prst="rect">
                        <a:avLst/>
                      </a:prstGeom>
                      <a:noFill/>
                    </p:spPr>
                  </p:pic>
                </p:oleObj>
              </mc:Fallback>
            </mc:AlternateContent>
          </a:graphicData>
        </a:graphic>
      </p:graphicFrame>
    </p:spTree>
    <p:extLst>
      <p:ext uri="{BB962C8B-B14F-4D97-AF65-F5344CB8AC3E}">
        <p14:creationId xmlns:p14="http://schemas.microsoft.com/office/powerpoint/2010/main" val="8826122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18</a:t>
            </a:fld>
            <a:endParaRPr lang="en-US" altLang="zh-CN"/>
          </a:p>
        </p:txBody>
      </p:sp>
      <p:sp>
        <p:nvSpPr>
          <p:cNvPr id="3" name="矩形 2"/>
          <p:cNvSpPr/>
          <p:nvPr/>
        </p:nvSpPr>
        <p:spPr>
          <a:xfrm>
            <a:off x="971600" y="800708"/>
            <a:ext cx="6714492" cy="461665"/>
          </a:xfrm>
          <a:prstGeom prst="rect">
            <a:avLst/>
          </a:prstGeom>
        </p:spPr>
        <p:txBody>
          <a:bodyPr wrap="square">
            <a:spAutoFit/>
          </a:bodyPr>
          <a:lstStyle/>
          <a:p>
            <a:r>
              <a:rPr lang="zh-CN" altLang="zh-CN" kern="100" dirty="0">
                <a:ea typeface="仿宋" panose="02010609060101010101" pitchFamily="49" charset="-122"/>
                <a:cs typeface="Times New Roman" panose="02020603050405020304" pitchFamily="18" charset="0"/>
              </a:rPr>
              <a:t>螺线管</a:t>
            </a:r>
            <a:r>
              <a:rPr lang="en-US" altLang="zh-CN" kern="100" dirty="0">
                <a:ea typeface="仿宋" panose="02010609060101010101" pitchFamily="49" charset="-122"/>
              </a:rPr>
              <a:t>2</a:t>
            </a:r>
            <a:r>
              <a:rPr lang="zh-CN" altLang="zh-CN" kern="100" dirty="0">
                <a:ea typeface="仿宋" panose="02010609060101010101" pitchFamily="49" charset="-122"/>
                <a:cs typeface="Times New Roman" panose="02020603050405020304" pitchFamily="18" charset="0"/>
              </a:rPr>
              <a:t>中通有电流</a:t>
            </a:r>
            <a:r>
              <a:rPr lang="en-US" altLang="zh-CN" kern="100" dirty="0">
                <a:ea typeface="仿宋" panose="02010609060101010101" pitchFamily="49" charset="-122"/>
              </a:rPr>
              <a:t>I</a:t>
            </a:r>
            <a:r>
              <a:rPr lang="en-US" altLang="zh-CN" kern="100" baseline="-25000" dirty="0">
                <a:ea typeface="仿宋" panose="02010609060101010101" pitchFamily="49" charset="-122"/>
              </a:rPr>
              <a:t>2</a:t>
            </a:r>
            <a:r>
              <a:rPr lang="zh-CN" altLang="zh-CN" kern="100" dirty="0">
                <a:ea typeface="仿宋" panose="02010609060101010101" pitchFamily="49" charset="-122"/>
                <a:cs typeface="Times New Roman" panose="02020603050405020304" pitchFamily="18" charset="0"/>
              </a:rPr>
              <a:t>，它产生的磁感应强度为：</a:t>
            </a:r>
            <a:endParaRPr lang="zh-CN" altLang="en-US" dirty="0">
              <a:ea typeface="仿宋" panose="02010609060101010101"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474939761"/>
              </p:ext>
            </p:extLst>
          </p:nvPr>
        </p:nvGraphicFramePr>
        <p:xfrm>
          <a:off x="3419872" y="1412776"/>
          <a:ext cx="1548173" cy="510897"/>
        </p:xfrm>
        <a:graphic>
          <a:graphicData uri="http://schemas.openxmlformats.org/presentationml/2006/ole">
            <mc:AlternateContent xmlns:mc="http://schemas.openxmlformats.org/markup-compatibility/2006">
              <mc:Choice xmlns:v="urn:schemas-microsoft-com:vml" Requires="v">
                <p:oleObj spid="_x0000_s129514" name="Equation" r:id="rId3" imgW="685800" imgH="228600" progId="Equation.DSMT4">
                  <p:embed/>
                </p:oleObj>
              </mc:Choice>
              <mc:Fallback>
                <p:oleObj name="Equation" r:id="rId3" imgW="685800" imgH="228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1412776"/>
                        <a:ext cx="1548173" cy="510897"/>
                      </a:xfrm>
                      <a:prstGeom prst="rect">
                        <a:avLst/>
                      </a:prstGeom>
                      <a:noFill/>
                    </p:spPr>
                  </p:pic>
                </p:oleObj>
              </mc:Fallback>
            </mc:AlternateContent>
          </a:graphicData>
        </a:graphic>
      </p:graphicFrame>
      <p:sp>
        <p:nvSpPr>
          <p:cNvPr id="6" name="矩形 5"/>
          <p:cNvSpPr/>
          <p:nvPr/>
        </p:nvSpPr>
        <p:spPr>
          <a:xfrm>
            <a:off x="971600" y="2056245"/>
            <a:ext cx="4339650" cy="461665"/>
          </a:xfrm>
          <a:prstGeom prst="rect">
            <a:avLst/>
          </a:prstGeom>
        </p:spPr>
        <p:txBody>
          <a:bodyPr wrap="none">
            <a:spAutoFit/>
          </a:bodyPr>
          <a:lstStyle/>
          <a:p>
            <a:r>
              <a:rPr lang="zh-CN" altLang="zh-CN" kern="100" dirty="0">
                <a:ea typeface="仿宋" panose="02010609060101010101" pitchFamily="49" charset="-122"/>
                <a:cs typeface="Times New Roman" panose="02020603050405020304" pitchFamily="18" charset="0"/>
              </a:rPr>
              <a:t>穿过线圈</a:t>
            </a:r>
            <a:r>
              <a:rPr lang="en-US" altLang="zh-CN" kern="100" dirty="0">
                <a:ea typeface="仿宋" panose="02010609060101010101" pitchFamily="49" charset="-122"/>
                <a:cs typeface="Times New Roman" panose="02020603050405020304" pitchFamily="18" charset="0"/>
              </a:rPr>
              <a:t>1</a:t>
            </a:r>
            <a:r>
              <a:rPr lang="zh-CN" altLang="zh-CN" kern="100" dirty="0">
                <a:ea typeface="仿宋" panose="02010609060101010101" pitchFamily="49" charset="-122"/>
                <a:cs typeface="Times New Roman" panose="02020603050405020304" pitchFamily="18" charset="0"/>
              </a:rPr>
              <a:t>每一匝的磁通量为：</a:t>
            </a:r>
            <a:endParaRPr lang="zh-CN" altLang="en-US" kern="100" dirty="0">
              <a:ea typeface="仿宋" panose="02010609060101010101" pitchFamily="49" charset="-122"/>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4011748870"/>
              </p:ext>
            </p:extLst>
          </p:nvPr>
        </p:nvGraphicFramePr>
        <p:xfrm>
          <a:off x="2699792" y="2650482"/>
          <a:ext cx="3415287" cy="571938"/>
        </p:xfrm>
        <a:graphic>
          <a:graphicData uri="http://schemas.openxmlformats.org/presentationml/2006/ole">
            <mc:AlternateContent xmlns:mc="http://schemas.openxmlformats.org/markup-compatibility/2006">
              <mc:Choice xmlns:v="urn:schemas-microsoft-com:vml" Requires="v">
                <p:oleObj spid="_x0000_s129515" name="Equation" r:id="rId5" imgW="1434960" imgH="241200" progId="Equation.DSMT4">
                  <p:embed/>
                </p:oleObj>
              </mc:Choice>
              <mc:Fallback>
                <p:oleObj name="Equation" r:id="rId5" imgW="1434960" imgH="241200" progId="Equation.DSMT4">
                  <p:embed/>
                  <p:pic>
                    <p:nvPicPr>
                      <p:cNvPr id="0" name="Object 3"/>
                      <p:cNvPicPr>
                        <a:picLocks noChangeAspect="1" noChangeArrowheads="1"/>
                      </p:cNvPicPr>
                      <p:nvPr/>
                    </p:nvPicPr>
                    <p:blipFill>
                      <a:blip r:embed="rId6"/>
                      <a:srcRect/>
                      <a:stretch>
                        <a:fillRect/>
                      </a:stretch>
                    </p:blipFill>
                    <p:spPr bwMode="auto">
                      <a:xfrm>
                        <a:off x="2699792" y="2650482"/>
                        <a:ext cx="3415287" cy="571938"/>
                      </a:xfrm>
                      <a:prstGeom prst="rect">
                        <a:avLst/>
                      </a:prstGeom>
                      <a:noFill/>
                    </p:spPr>
                  </p:pic>
                </p:oleObj>
              </mc:Fallback>
            </mc:AlternateContent>
          </a:graphicData>
        </a:graphic>
      </p:graphicFrame>
      <p:sp>
        <p:nvSpPr>
          <p:cNvPr id="9" name="Rectangle 5"/>
          <p:cNvSpPr>
            <a:spLocks noChangeArrowheads="1"/>
          </p:cNvSpPr>
          <p:nvPr/>
        </p:nvSpPr>
        <p:spPr bwMode="auto">
          <a:xfrm>
            <a:off x="971600" y="3326768"/>
            <a:ext cx="6630341" cy="96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5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螺线管端口外的磁场很快衰减为</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0</a:t>
            </a:r>
            <a:endParaRPr kumimoji="0" lang="en-US" altLang="zh-CN" dirty="0">
              <a:ea typeface="仿宋" panose="02010609060101010101" pitchFamily="49" charset="-122"/>
              <a:cs typeface="Times New Roman" panose="02020603050405020304" pitchFamily="18" charset="0"/>
            </a:endParaRPr>
          </a:p>
          <a:p>
            <a:pPr marL="0" marR="0" lvl="0" indent="0" algn="l" defTabSz="914400" rtl="0" eaLnBrk="0" fontAlgn="base" latinLnBrk="0" hangingPunct="0">
              <a:lnSpc>
                <a:spcPct val="125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∴磁场穿过线圈</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1</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的只有</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n</a:t>
            </a:r>
            <a:r>
              <a:rPr kumimoji="0" lang="en-US" altLang="zh-CN" b="0" i="0" u="none" strike="noStrike" cap="none" normalizeH="0" baseline="-30000" dirty="0" smtClean="0">
                <a:ln>
                  <a:noFill/>
                </a:ln>
                <a:solidFill>
                  <a:schemeClr val="tx1"/>
                </a:solidFill>
                <a:effectLst/>
                <a:ea typeface="仿宋" panose="02010609060101010101" pitchFamily="49" charset="-122"/>
                <a:cs typeface="Times New Roman" panose="02020603050405020304" pitchFamily="18" charset="0"/>
              </a:rPr>
              <a:t>1</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l</a:t>
            </a:r>
            <a:r>
              <a:rPr kumimoji="0" lang="en-US" altLang="zh-CN" b="0" i="0" u="none" strike="noStrike" cap="none" normalizeH="0" baseline="-30000" dirty="0" smtClean="0">
                <a:ln>
                  <a:noFill/>
                </a:ln>
                <a:solidFill>
                  <a:schemeClr val="tx1"/>
                </a:solidFill>
                <a:effectLst/>
                <a:ea typeface="仿宋" panose="02010609060101010101" pitchFamily="49" charset="-122"/>
                <a:cs typeface="Times New Roman" panose="02020603050405020304" pitchFamily="18" charset="0"/>
              </a:rPr>
              <a:t>2</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匝，其总磁通量为：</a:t>
            </a:r>
            <a:endParaRPr kumimoji="0" lang="zh-CN" altLang="en-US" b="0" i="0" u="none" strike="noStrike" cap="none" normalizeH="0" baseline="0" dirty="0" smtClean="0">
              <a:ln>
                <a:noFill/>
              </a:ln>
              <a:solidFill>
                <a:schemeClr val="tx1"/>
              </a:solidFill>
              <a:effectLst/>
              <a:ea typeface="仿宋" panose="02010609060101010101" pitchFamily="49" charset="-122"/>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3965998732"/>
              </p:ext>
            </p:extLst>
          </p:nvPr>
        </p:nvGraphicFramePr>
        <p:xfrm>
          <a:off x="1750585" y="4399779"/>
          <a:ext cx="5724635" cy="622243"/>
        </p:xfrm>
        <a:graphic>
          <a:graphicData uri="http://schemas.openxmlformats.org/presentationml/2006/ole">
            <mc:AlternateContent xmlns:mc="http://schemas.openxmlformats.org/markup-compatibility/2006">
              <mc:Choice xmlns:v="urn:schemas-microsoft-com:vml" Requires="v">
                <p:oleObj spid="_x0000_s129516" name="Equation" r:id="rId7" imgW="2209680" imgH="241200" progId="Equation.DSMT4">
                  <p:embed/>
                </p:oleObj>
              </mc:Choice>
              <mc:Fallback>
                <p:oleObj name="Equation" r:id="rId7" imgW="2209680" imgH="241200" progId="Equation.DSMT4">
                  <p:embed/>
                  <p:pic>
                    <p:nvPicPr>
                      <p:cNvPr id="0" name="Object 6"/>
                      <p:cNvPicPr>
                        <a:picLocks noChangeAspect="1" noChangeArrowheads="1"/>
                      </p:cNvPicPr>
                      <p:nvPr/>
                    </p:nvPicPr>
                    <p:blipFill>
                      <a:blip r:embed="rId8"/>
                      <a:srcRect/>
                      <a:stretch>
                        <a:fillRect/>
                      </a:stretch>
                    </p:blipFill>
                    <p:spPr bwMode="auto">
                      <a:xfrm>
                        <a:off x="1750585" y="4399779"/>
                        <a:ext cx="5724635" cy="622243"/>
                      </a:xfrm>
                      <a:prstGeom prst="rect">
                        <a:avLst/>
                      </a:prstGeom>
                      <a:noFill/>
                    </p:spPr>
                  </p:pic>
                </p:oleObj>
              </mc:Fallback>
            </mc:AlternateContent>
          </a:graphicData>
        </a:graphic>
      </p:graphicFrame>
      <p:sp>
        <p:nvSpPr>
          <p:cNvPr id="12" name="矩形 11"/>
          <p:cNvSpPr/>
          <p:nvPr/>
        </p:nvSpPr>
        <p:spPr>
          <a:xfrm>
            <a:off x="971600" y="5173545"/>
            <a:ext cx="2646878" cy="461665"/>
          </a:xfrm>
          <a:prstGeom prst="rect">
            <a:avLst/>
          </a:prstGeom>
        </p:spPr>
        <p:txBody>
          <a:bodyPr wrap="none">
            <a:spAutoFit/>
          </a:bodyPr>
          <a:lstStyle/>
          <a:p>
            <a:r>
              <a:rPr kumimoji="0" lang="zh-CN" altLang="zh-CN" dirty="0">
                <a:ea typeface="仿宋" panose="02010609060101010101" pitchFamily="49" charset="-122"/>
                <a:cs typeface="Times New Roman" panose="02020603050405020304" pitchFamily="18" charset="0"/>
              </a:rPr>
              <a:t>根据互感的定义：</a:t>
            </a:r>
            <a:endParaRPr kumimoji="0" lang="zh-CN" altLang="en-US" dirty="0">
              <a:ea typeface="仿宋" panose="02010609060101010101" pitchFamily="49" charset="-122"/>
              <a:cs typeface="Times New Roman" panose="02020603050405020304" pitchFamily="18" charset="0"/>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2982817630"/>
              </p:ext>
            </p:extLst>
          </p:nvPr>
        </p:nvGraphicFramePr>
        <p:xfrm>
          <a:off x="1817688" y="5659438"/>
          <a:ext cx="5192712" cy="1046162"/>
        </p:xfrm>
        <a:graphic>
          <a:graphicData uri="http://schemas.openxmlformats.org/presentationml/2006/ole">
            <mc:AlternateContent xmlns:mc="http://schemas.openxmlformats.org/markup-compatibility/2006">
              <mc:Choice xmlns:v="urn:schemas-microsoft-com:vml" Requires="v">
                <p:oleObj spid="_x0000_s129517" name="Equation" r:id="rId9" imgW="2145960" imgH="431640" progId="Equation.DSMT4">
                  <p:embed/>
                </p:oleObj>
              </mc:Choice>
              <mc:Fallback>
                <p:oleObj name="Equation" r:id="rId9" imgW="2145960" imgH="431640" progId="Equation.DSMT4">
                  <p:embed/>
                  <p:pic>
                    <p:nvPicPr>
                      <p:cNvPr id="0" name="Object 8"/>
                      <p:cNvPicPr>
                        <a:picLocks noChangeAspect="1" noChangeArrowheads="1"/>
                      </p:cNvPicPr>
                      <p:nvPr/>
                    </p:nvPicPr>
                    <p:blipFill>
                      <a:blip r:embed="rId10"/>
                      <a:srcRect/>
                      <a:stretch>
                        <a:fillRect/>
                      </a:stretch>
                    </p:blipFill>
                    <p:spPr bwMode="auto">
                      <a:xfrm>
                        <a:off x="1817688" y="5659438"/>
                        <a:ext cx="5192712" cy="1046162"/>
                      </a:xfrm>
                      <a:prstGeom prst="rect">
                        <a:avLst/>
                      </a:prstGeom>
                      <a:noFill/>
                    </p:spPr>
                  </p:pic>
                </p:oleObj>
              </mc:Fallback>
            </mc:AlternateContent>
          </a:graphicData>
        </a:graphic>
      </p:graphicFrame>
    </p:spTree>
    <p:extLst>
      <p:ext uri="{BB962C8B-B14F-4D97-AF65-F5344CB8AC3E}">
        <p14:creationId xmlns:p14="http://schemas.microsoft.com/office/powerpoint/2010/main" val="32133780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19</a:t>
            </a:fld>
            <a:endParaRPr lang="en-US" altLang="zh-CN" dirty="0"/>
          </a:p>
        </p:txBody>
      </p:sp>
      <p:sp>
        <p:nvSpPr>
          <p:cNvPr id="3" name="Rectangle 2"/>
          <p:cNvSpPr>
            <a:spLocks noChangeArrowheads="1"/>
          </p:cNvSpPr>
          <p:nvPr/>
        </p:nvSpPr>
        <p:spPr bwMode="auto">
          <a:xfrm>
            <a:off x="1079612" y="886541"/>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chemeClr val="tx1"/>
                </a:solidFill>
                <a:effectLst/>
                <a:cs typeface="Times New Roman" panose="02020603050405020304" pitchFamily="18" charset="0"/>
              </a:rPr>
              <a:t>∴</a:t>
            </a:r>
            <a:r>
              <a:rPr kumimoji="0" lang="en-US" altLang="zh-CN" b="0" i="0" u="none" strike="noStrike" cap="none" normalizeH="0" baseline="0" dirty="0" smtClean="0">
                <a:ln>
                  <a:noFill/>
                </a:ln>
                <a:solidFill>
                  <a:schemeClr val="tx1"/>
                </a:solidFill>
                <a:effectLst/>
                <a:cs typeface="Times New Roman" panose="02020603050405020304" pitchFamily="18" charset="0"/>
              </a:rPr>
              <a:t>	</a:t>
            </a:r>
            <a:endParaRPr kumimoji="0" lang="en-US" altLang="zh-CN"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648287043"/>
              </p:ext>
            </p:extLst>
          </p:nvPr>
        </p:nvGraphicFramePr>
        <p:xfrm>
          <a:off x="2663788" y="831140"/>
          <a:ext cx="2498047" cy="572469"/>
        </p:xfrm>
        <a:graphic>
          <a:graphicData uri="http://schemas.openxmlformats.org/presentationml/2006/ole">
            <mc:AlternateContent xmlns:mc="http://schemas.openxmlformats.org/markup-compatibility/2006">
              <mc:Choice xmlns:v="urn:schemas-microsoft-com:vml" Requires="v">
                <p:oleObj spid="_x0000_s130634" name="Equation" r:id="rId3" imgW="990600" imgH="228600" progId="Equation.DSMT4">
                  <p:embed/>
                </p:oleObj>
              </mc:Choice>
              <mc:Fallback>
                <p:oleObj name="Equation" r:id="rId3" imgW="990600" imgH="228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3788" y="831140"/>
                        <a:ext cx="2498047" cy="572469"/>
                      </a:xfrm>
                      <a:prstGeom prst="rect">
                        <a:avLst/>
                      </a:prstGeom>
                      <a:noFill/>
                    </p:spPr>
                  </p:pic>
                </p:oleObj>
              </mc:Fallback>
            </mc:AlternateContent>
          </a:graphicData>
        </a:graphic>
      </p:graphicFrame>
      <p:sp>
        <p:nvSpPr>
          <p:cNvPr id="6" name="矩形 5"/>
          <p:cNvSpPr/>
          <p:nvPr/>
        </p:nvSpPr>
        <p:spPr>
          <a:xfrm>
            <a:off x="1079612" y="1592796"/>
            <a:ext cx="6172200" cy="461665"/>
          </a:xfrm>
          <a:prstGeom prst="rect">
            <a:avLst/>
          </a:prstGeom>
        </p:spPr>
        <p:txBody>
          <a:bodyPr wrap="square">
            <a:spAutoFit/>
          </a:bodyPr>
          <a:lstStyle/>
          <a:p>
            <a:r>
              <a:rPr lang="zh-CN" altLang="zh-CN" kern="100" dirty="0">
                <a:ea typeface="仿宋" panose="02010609060101010101" pitchFamily="49" charset="-122"/>
                <a:cs typeface="Times New Roman" panose="02020603050405020304" pitchFamily="18" charset="0"/>
              </a:rPr>
              <a:t>（</a:t>
            </a:r>
            <a:r>
              <a:rPr lang="en-US" altLang="zh-CN" kern="100" dirty="0">
                <a:ea typeface="仿宋" panose="02010609060101010101" pitchFamily="49" charset="-122"/>
              </a:rPr>
              <a:t>2</a:t>
            </a:r>
            <a:r>
              <a:rPr lang="zh-CN" altLang="zh-CN" kern="100" dirty="0">
                <a:ea typeface="仿宋" panose="02010609060101010101" pitchFamily="49" charset="-122"/>
                <a:cs typeface="Times New Roman" panose="02020603050405020304" pitchFamily="18" charset="0"/>
              </a:rPr>
              <a:t>）两个线圈的自感</a:t>
            </a:r>
            <a:r>
              <a:rPr lang="en-US" altLang="zh-CN" kern="100" dirty="0">
                <a:ea typeface="仿宋" panose="02010609060101010101" pitchFamily="49" charset="-122"/>
              </a:rPr>
              <a:t>L</a:t>
            </a:r>
            <a:r>
              <a:rPr lang="en-US" altLang="zh-CN" kern="100" baseline="-25000" dirty="0">
                <a:ea typeface="仿宋" panose="02010609060101010101" pitchFamily="49" charset="-122"/>
              </a:rPr>
              <a:t>1</a:t>
            </a:r>
            <a:r>
              <a:rPr lang="zh-CN" altLang="zh-CN" kern="100" dirty="0">
                <a:ea typeface="仿宋" panose="02010609060101010101" pitchFamily="49" charset="-122"/>
                <a:cs typeface="Times New Roman" panose="02020603050405020304" pitchFamily="18" charset="0"/>
              </a:rPr>
              <a:t>和</a:t>
            </a:r>
            <a:r>
              <a:rPr lang="en-US" altLang="zh-CN" kern="100" dirty="0">
                <a:ea typeface="仿宋" panose="02010609060101010101" pitchFamily="49" charset="-122"/>
              </a:rPr>
              <a:t>L</a:t>
            </a:r>
            <a:r>
              <a:rPr lang="en-US" altLang="zh-CN" kern="100" baseline="-25000" dirty="0">
                <a:ea typeface="仿宋" panose="02010609060101010101" pitchFamily="49" charset="-122"/>
              </a:rPr>
              <a:t>2</a:t>
            </a:r>
            <a:r>
              <a:rPr lang="zh-CN" altLang="zh-CN" kern="100" dirty="0">
                <a:ea typeface="仿宋" panose="02010609060101010101" pitchFamily="49" charset="-122"/>
                <a:cs typeface="Times New Roman" panose="02020603050405020304" pitchFamily="18" charset="0"/>
              </a:rPr>
              <a:t>与</a:t>
            </a:r>
            <a:r>
              <a:rPr lang="en-US" altLang="zh-CN" kern="100" dirty="0">
                <a:ea typeface="仿宋" panose="02010609060101010101" pitchFamily="49" charset="-122"/>
              </a:rPr>
              <a:t>M</a:t>
            </a:r>
            <a:r>
              <a:rPr lang="zh-CN" altLang="zh-CN" kern="100" dirty="0">
                <a:ea typeface="仿宋" panose="02010609060101010101" pitchFamily="49" charset="-122"/>
                <a:cs typeface="Times New Roman" panose="02020603050405020304" pitchFamily="18" charset="0"/>
              </a:rPr>
              <a:t>之间的关系。</a:t>
            </a:r>
            <a:endParaRPr lang="zh-CN" altLang="en-US" dirty="0">
              <a:ea typeface="仿宋" panose="02010609060101010101" pitchFamily="49" charset="-122"/>
            </a:endParaRPr>
          </a:p>
        </p:txBody>
      </p:sp>
      <p:sp>
        <p:nvSpPr>
          <p:cNvPr id="7" name="矩形 6"/>
          <p:cNvSpPr/>
          <p:nvPr/>
        </p:nvSpPr>
        <p:spPr>
          <a:xfrm>
            <a:off x="1295636" y="2225817"/>
            <a:ext cx="5490356" cy="461665"/>
          </a:xfrm>
          <a:prstGeom prst="rect">
            <a:avLst/>
          </a:prstGeom>
        </p:spPr>
        <p:txBody>
          <a:bodyPr wrap="square">
            <a:spAutoFit/>
          </a:bodyPr>
          <a:lstStyle/>
          <a:p>
            <a:r>
              <a:rPr lang="zh-CN" altLang="zh-CN" kern="100" dirty="0">
                <a:ea typeface="仿宋" panose="02010609060101010101" pitchFamily="49" charset="-122"/>
                <a:cs typeface="Times New Roman" panose="02020603050405020304" pitchFamily="18" charset="0"/>
              </a:rPr>
              <a:t>由例</a:t>
            </a:r>
            <a:r>
              <a:rPr lang="en-US" altLang="zh-CN" kern="100" dirty="0">
                <a:ea typeface="仿宋" panose="02010609060101010101" pitchFamily="49" charset="-122"/>
                <a:cs typeface="Times New Roman" panose="02020603050405020304" pitchFamily="18" charset="0"/>
              </a:rPr>
              <a:t>10.11</a:t>
            </a:r>
            <a:r>
              <a:rPr lang="zh-CN" altLang="zh-CN" kern="100" dirty="0">
                <a:ea typeface="仿宋" panose="02010609060101010101" pitchFamily="49" charset="-122"/>
                <a:cs typeface="Times New Roman" panose="02020603050405020304" pitchFamily="18" charset="0"/>
              </a:rPr>
              <a:t>（</a:t>
            </a:r>
            <a:r>
              <a:rPr lang="en-US" altLang="zh-CN" kern="100" dirty="0">
                <a:ea typeface="仿宋" panose="02010609060101010101" pitchFamily="49" charset="-122"/>
                <a:cs typeface="Times New Roman" panose="02020603050405020304" pitchFamily="18" charset="0"/>
              </a:rPr>
              <a:t>p3</a:t>
            </a:r>
            <a:r>
              <a:rPr lang="zh-CN" altLang="zh-CN" kern="100" dirty="0">
                <a:ea typeface="仿宋" panose="02010609060101010101" pitchFamily="49" charset="-122"/>
                <a:cs typeface="Times New Roman" panose="02020603050405020304" pitchFamily="18" charset="0"/>
              </a:rPr>
              <a:t>）得到长螺线管的自感为：</a:t>
            </a:r>
          </a:p>
        </p:txBody>
      </p:sp>
      <p:graphicFrame>
        <p:nvGraphicFramePr>
          <p:cNvPr id="9" name="对象 8"/>
          <p:cNvGraphicFramePr>
            <a:graphicFrameLocks noChangeAspect="1"/>
          </p:cNvGraphicFramePr>
          <p:nvPr>
            <p:extLst>
              <p:ext uri="{D42A27DB-BD31-4B8C-83A1-F6EECF244321}">
                <p14:modId xmlns:p14="http://schemas.microsoft.com/office/powerpoint/2010/main" val="2207343231"/>
              </p:ext>
            </p:extLst>
          </p:nvPr>
        </p:nvGraphicFramePr>
        <p:xfrm>
          <a:off x="2654729" y="2858838"/>
          <a:ext cx="3418643" cy="572500"/>
        </p:xfrm>
        <a:graphic>
          <a:graphicData uri="http://schemas.openxmlformats.org/presentationml/2006/ole">
            <mc:AlternateContent xmlns:mc="http://schemas.openxmlformats.org/markup-compatibility/2006">
              <mc:Choice xmlns:v="urn:schemas-microsoft-com:vml" Requires="v">
                <p:oleObj spid="_x0000_s130635" name="Equation" r:id="rId5" imgW="1435100" imgH="241300" progId="Equation.DSMT4">
                  <p:embed/>
                </p:oleObj>
              </mc:Choice>
              <mc:Fallback>
                <p:oleObj name="Equation" r:id="rId5" imgW="1435100" imgH="2413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4729" y="2858838"/>
                        <a:ext cx="3418643" cy="572500"/>
                      </a:xfrm>
                      <a:prstGeom prst="rect">
                        <a:avLst/>
                      </a:prstGeom>
                      <a:noFill/>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128212043"/>
              </p:ext>
            </p:extLst>
          </p:nvPr>
        </p:nvGraphicFramePr>
        <p:xfrm>
          <a:off x="2676665" y="3602694"/>
          <a:ext cx="3465648" cy="546386"/>
        </p:xfrm>
        <a:graphic>
          <a:graphicData uri="http://schemas.openxmlformats.org/presentationml/2006/ole">
            <mc:AlternateContent xmlns:mc="http://schemas.openxmlformats.org/markup-compatibility/2006">
              <mc:Choice xmlns:v="urn:schemas-microsoft-com:vml" Requires="v">
                <p:oleObj spid="_x0000_s130636" name="Equation" r:id="rId7" imgW="1524000" imgH="241300" progId="Equation.DSMT4">
                  <p:embed/>
                </p:oleObj>
              </mc:Choice>
              <mc:Fallback>
                <p:oleObj name="Equation" r:id="rId7" imgW="1524000" imgH="2413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76665" y="3602694"/>
                        <a:ext cx="3465648" cy="546386"/>
                      </a:xfrm>
                      <a:prstGeom prst="rect">
                        <a:avLst/>
                      </a:prstGeom>
                      <a:noFill/>
                    </p:spPr>
                  </p:pic>
                </p:oleObj>
              </mc:Fallback>
            </mc:AlternateContent>
          </a:graphicData>
        </a:graphic>
      </p:graphicFrame>
      <p:sp>
        <p:nvSpPr>
          <p:cNvPr id="12" name="矩形 11"/>
          <p:cNvSpPr/>
          <p:nvPr/>
        </p:nvSpPr>
        <p:spPr>
          <a:xfrm>
            <a:off x="1295636" y="4408862"/>
            <a:ext cx="1997663" cy="461665"/>
          </a:xfrm>
          <a:prstGeom prst="rect">
            <a:avLst/>
          </a:prstGeom>
        </p:spPr>
        <p:txBody>
          <a:bodyPr wrap="none">
            <a:spAutoFit/>
          </a:bodyPr>
          <a:lstStyle/>
          <a:p>
            <a:r>
              <a:rPr lang="zh-CN" altLang="zh-CN" kern="100" dirty="0">
                <a:ea typeface="仿宋" panose="02010609060101010101" pitchFamily="49" charset="-122"/>
                <a:cs typeface="Times New Roman" panose="02020603050405020304" pitchFamily="18" charset="0"/>
              </a:rPr>
              <a:t>与</a:t>
            </a:r>
            <a:r>
              <a:rPr lang="en-US" altLang="zh-CN" kern="100" dirty="0">
                <a:ea typeface="仿宋" panose="02010609060101010101" pitchFamily="49" charset="-122"/>
                <a:cs typeface="Times New Roman" panose="02020603050405020304" pitchFamily="18" charset="0"/>
              </a:rPr>
              <a:t>M</a:t>
            </a:r>
            <a:r>
              <a:rPr lang="zh-CN" altLang="zh-CN" kern="100" dirty="0">
                <a:ea typeface="仿宋" panose="02010609060101010101" pitchFamily="49" charset="-122"/>
                <a:cs typeface="Times New Roman" panose="02020603050405020304" pitchFamily="18" charset="0"/>
              </a:rPr>
              <a:t>比较得：</a:t>
            </a:r>
            <a:endParaRPr lang="zh-CN" altLang="en-US" kern="100" dirty="0">
              <a:ea typeface="仿宋" panose="02010609060101010101" pitchFamily="49" charset="-122"/>
              <a:cs typeface="Times New Roman" panose="02020603050405020304" pitchFamily="18" charset="0"/>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1019091279"/>
              </p:ext>
            </p:extLst>
          </p:nvPr>
        </p:nvGraphicFramePr>
        <p:xfrm>
          <a:off x="3957195" y="4347577"/>
          <a:ext cx="2201102" cy="1092855"/>
        </p:xfrm>
        <a:graphic>
          <a:graphicData uri="http://schemas.openxmlformats.org/presentationml/2006/ole">
            <mc:AlternateContent xmlns:mc="http://schemas.openxmlformats.org/markup-compatibility/2006">
              <mc:Choice xmlns:v="urn:schemas-microsoft-com:vml" Requires="v">
                <p:oleObj spid="_x0000_s130637" name="Equation" r:id="rId9" imgW="977476" imgH="482391" progId="Equation.DSMT4">
                  <p:embed/>
                </p:oleObj>
              </mc:Choice>
              <mc:Fallback>
                <p:oleObj name="Equation" r:id="rId9" imgW="977476" imgH="482391"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7195" y="4347577"/>
                        <a:ext cx="2201102" cy="1092855"/>
                      </a:xfrm>
                      <a:prstGeom prst="rect">
                        <a:avLst/>
                      </a:prstGeom>
                      <a:noFill/>
                    </p:spPr>
                  </p:pic>
                </p:oleObj>
              </mc:Fallback>
            </mc:AlternateContent>
          </a:graphicData>
        </a:graphic>
      </p:graphicFrame>
      <p:sp>
        <p:nvSpPr>
          <p:cNvPr id="15" name="矩形 14"/>
          <p:cNvSpPr/>
          <p:nvPr/>
        </p:nvSpPr>
        <p:spPr>
          <a:xfrm>
            <a:off x="1325833" y="5780373"/>
            <a:ext cx="1723549" cy="461665"/>
          </a:xfrm>
          <a:prstGeom prst="rect">
            <a:avLst/>
          </a:prstGeom>
        </p:spPr>
        <p:txBody>
          <a:bodyPr wrap="none">
            <a:spAutoFit/>
          </a:bodyPr>
          <a:lstStyle/>
          <a:p>
            <a:r>
              <a:rPr lang="zh-CN" altLang="zh-CN" kern="100" dirty="0">
                <a:ea typeface="仿宋" panose="02010609060101010101" pitchFamily="49" charset="-122"/>
                <a:cs typeface="Times New Roman" panose="02020603050405020304" pitchFamily="18" charset="0"/>
              </a:rPr>
              <a:t>还可写成：</a:t>
            </a:r>
            <a:endParaRPr lang="zh-CN" altLang="en-US" kern="100" dirty="0">
              <a:ea typeface="仿宋" panose="02010609060101010101" pitchFamily="49" charset="-122"/>
              <a:cs typeface="Times New Roman" panose="02020603050405020304" pitchFamily="18" charset="0"/>
            </a:endParaRPr>
          </a:p>
        </p:txBody>
      </p:sp>
      <p:graphicFrame>
        <p:nvGraphicFramePr>
          <p:cNvPr id="17" name="对象 16"/>
          <p:cNvGraphicFramePr>
            <a:graphicFrameLocks noChangeAspect="1"/>
          </p:cNvGraphicFramePr>
          <p:nvPr>
            <p:extLst>
              <p:ext uri="{D42A27DB-BD31-4B8C-83A1-F6EECF244321}">
                <p14:modId xmlns:p14="http://schemas.microsoft.com/office/powerpoint/2010/main" val="2467904923"/>
              </p:ext>
            </p:extLst>
          </p:nvPr>
        </p:nvGraphicFramePr>
        <p:xfrm>
          <a:off x="3486278" y="5676026"/>
          <a:ext cx="2028254" cy="670355"/>
        </p:xfrm>
        <a:graphic>
          <a:graphicData uri="http://schemas.openxmlformats.org/presentationml/2006/ole">
            <mc:AlternateContent xmlns:mc="http://schemas.openxmlformats.org/markup-compatibility/2006">
              <mc:Choice xmlns:v="urn:schemas-microsoft-com:vml" Requires="v">
                <p:oleObj spid="_x0000_s130638" name="Equation" r:id="rId11" imgW="812447" imgH="266584" progId="Equation.DSMT4">
                  <p:embed/>
                </p:oleObj>
              </mc:Choice>
              <mc:Fallback>
                <p:oleObj name="Equation" r:id="rId11" imgW="812447" imgH="266584"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86278" y="5676026"/>
                        <a:ext cx="2028254" cy="670355"/>
                      </a:xfrm>
                      <a:prstGeom prst="rect">
                        <a:avLst/>
                      </a:prstGeom>
                      <a:noFill/>
                    </p:spPr>
                  </p:pic>
                </p:oleObj>
              </mc:Fallback>
            </mc:AlternateContent>
          </a:graphicData>
        </a:graphic>
      </p:graphicFrame>
      <p:sp>
        <p:nvSpPr>
          <p:cNvPr id="18" name="矩形 17"/>
          <p:cNvSpPr/>
          <p:nvPr/>
        </p:nvSpPr>
        <p:spPr>
          <a:xfrm>
            <a:off x="5951428" y="5780372"/>
            <a:ext cx="3108543" cy="461665"/>
          </a:xfrm>
          <a:prstGeom prst="rect">
            <a:avLst/>
          </a:prstGeom>
        </p:spPr>
        <p:txBody>
          <a:bodyPr wrap="none">
            <a:spAutoFit/>
          </a:bodyPr>
          <a:lstStyle/>
          <a:p>
            <a:r>
              <a:rPr lang="zh-CN" altLang="zh-CN" kern="100" dirty="0">
                <a:ea typeface="仿宋" panose="02010609060101010101" pitchFamily="49" charset="-122"/>
                <a:cs typeface="Times New Roman" panose="02020603050405020304" pitchFamily="18" charset="0"/>
              </a:rPr>
              <a:t>其中</a:t>
            </a:r>
            <a:r>
              <a:rPr lang="en-US" altLang="zh-CN" kern="100" dirty="0">
                <a:ea typeface="仿宋" panose="02010609060101010101" pitchFamily="49" charset="-122"/>
                <a:cs typeface="Times New Roman" panose="02020603050405020304" pitchFamily="18" charset="0"/>
              </a:rPr>
              <a:t>k</a:t>
            </a:r>
            <a:r>
              <a:rPr lang="zh-CN" altLang="zh-CN" kern="100" dirty="0">
                <a:ea typeface="仿宋" panose="02010609060101010101" pitchFamily="49" charset="-122"/>
                <a:cs typeface="Times New Roman" panose="02020603050405020304" pitchFamily="18" charset="0"/>
              </a:rPr>
              <a:t>称为耦合系数</a:t>
            </a:r>
            <a:r>
              <a:rPr lang="zh-CN" altLang="zh-CN" kern="100" dirty="0">
                <a:cs typeface="Times New Roman" panose="02020603050405020304" pitchFamily="18" charset="0"/>
              </a:rPr>
              <a:t>。</a:t>
            </a:r>
            <a:endParaRPr lang="zh-CN" altLang="en-US" dirty="0"/>
          </a:p>
        </p:txBody>
      </p:sp>
    </p:spTree>
    <p:extLst>
      <p:ext uri="{BB962C8B-B14F-4D97-AF65-F5344CB8AC3E}">
        <p14:creationId xmlns:p14="http://schemas.microsoft.com/office/powerpoint/2010/main" val="670857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2</a:t>
            </a:fld>
            <a:endParaRPr lang="en-US" altLang="zh-CN"/>
          </a:p>
        </p:txBody>
      </p:sp>
      <p:sp>
        <p:nvSpPr>
          <p:cNvPr id="4" name="矩形 3"/>
          <p:cNvSpPr/>
          <p:nvPr/>
        </p:nvSpPr>
        <p:spPr>
          <a:xfrm>
            <a:off x="719572" y="1076436"/>
            <a:ext cx="3480440" cy="830997"/>
          </a:xfrm>
          <a:prstGeom prst="rect">
            <a:avLst/>
          </a:prstGeom>
        </p:spPr>
        <p:txBody>
          <a:bodyPr wrap="none">
            <a:spAutoFit/>
          </a:bodyPr>
          <a:lstStyle/>
          <a:p>
            <a:pPr algn="l">
              <a:lnSpc>
                <a:spcPct val="150000"/>
              </a:lnSpc>
            </a:pPr>
            <a:r>
              <a:rPr lang="zh-CN" altLang="en-US" sz="3200" b="1" kern="0" dirty="0">
                <a:solidFill>
                  <a:srgbClr val="0000FF"/>
                </a:solidFill>
                <a:latin typeface="仿宋" panose="02010609060101010101" pitchFamily="49" charset="-122"/>
                <a:ea typeface="仿宋" panose="02010609060101010101" pitchFamily="49" charset="-122"/>
              </a:rPr>
              <a:t>一</a:t>
            </a:r>
            <a:r>
              <a:rPr lang="zh-CN" altLang="en-US" sz="3200" b="1" kern="0" dirty="0" smtClean="0">
                <a:solidFill>
                  <a:srgbClr val="0000FF"/>
                </a:solidFill>
                <a:latin typeface="仿宋" panose="02010609060101010101" pitchFamily="49" charset="-122"/>
                <a:ea typeface="仿宋" panose="02010609060101010101" pitchFamily="49" charset="-122"/>
              </a:rPr>
              <a:t>、线圈的磁通量</a:t>
            </a:r>
            <a:endParaRPr lang="en-US" altLang="zh-CN" sz="3200" b="1" kern="0" dirty="0">
              <a:solidFill>
                <a:srgbClr val="0000FF"/>
              </a:solidFill>
              <a:latin typeface="仿宋" panose="02010609060101010101" pitchFamily="49" charset="-122"/>
              <a:ea typeface="仿宋" panose="02010609060101010101" pitchFamily="49" charset="-122"/>
            </a:endParaRPr>
          </a:p>
        </p:txBody>
      </p:sp>
      <p:sp>
        <p:nvSpPr>
          <p:cNvPr id="5" name="标题 4"/>
          <p:cNvSpPr txBox="1">
            <a:spLocks/>
          </p:cNvSpPr>
          <p:nvPr/>
        </p:nvSpPr>
        <p:spPr>
          <a:xfrm>
            <a:off x="503548" y="212483"/>
            <a:ext cx="7772400" cy="604822"/>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nSpc>
                <a:spcPct val="150000"/>
              </a:lnSpc>
            </a:pPr>
            <a:r>
              <a:rPr lang="en-US" altLang="zh-CN" sz="3600" kern="0" dirty="0" smtClean="0">
                <a:latin typeface="仿宋" panose="02010609060101010101" pitchFamily="49" charset="-122"/>
                <a:ea typeface="仿宋" panose="02010609060101010101" pitchFamily="49" charset="-122"/>
              </a:rPr>
              <a:t>§3.</a:t>
            </a:r>
            <a:r>
              <a:rPr lang="zh-CN" altLang="en-US" sz="3600" kern="0" dirty="0" smtClean="0">
                <a:latin typeface="仿宋" panose="02010609060101010101" pitchFamily="49" charset="-122"/>
                <a:ea typeface="仿宋" panose="02010609060101010101" pitchFamily="49" charset="-122"/>
              </a:rPr>
              <a:t>自感</a:t>
            </a:r>
            <a:r>
              <a:rPr lang="zh-CN" altLang="en-US" sz="3600" kern="0" dirty="0">
                <a:latin typeface="仿宋" panose="02010609060101010101" pitchFamily="49" charset="-122"/>
                <a:ea typeface="仿宋" panose="02010609060101010101" pitchFamily="49" charset="-122"/>
              </a:rPr>
              <a:t>和互感</a:t>
            </a:r>
            <a:endParaRPr lang="en-US" altLang="zh-CN" sz="3600" kern="0" dirty="0" smtClean="0">
              <a:latin typeface="仿宋" panose="02010609060101010101" pitchFamily="49" charset="-122"/>
              <a:ea typeface="仿宋" panose="02010609060101010101" pitchFamily="49" charset="-122"/>
            </a:endParaRPr>
          </a:p>
        </p:txBody>
      </p:sp>
      <mc:AlternateContent xmlns:mc="http://schemas.openxmlformats.org/markup-compatibility/2006" xmlns:a14="http://schemas.microsoft.com/office/drawing/2010/main">
        <mc:Choice Requires="a14">
          <p:sp>
            <p:nvSpPr>
              <p:cNvPr id="8" name="TextBox 5"/>
              <p:cNvSpPr txBox="1"/>
              <p:nvPr/>
            </p:nvSpPr>
            <p:spPr>
              <a:xfrm>
                <a:off x="503548" y="1907433"/>
                <a:ext cx="8136904" cy="5667321"/>
              </a:xfrm>
              <a:prstGeom prst="rect">
                <a:avLst/>
              </a:prstGeom>
              <a:noFill/>
            </p:spPr>
            <p:txBody>
              <a:bodyPr wrap="square" rtlCol="0">
                <a:spAutoFit/>
              </a:bodyPr>
              <a:lstStyle/>
              <a:p>
                <a:pPr marL="457200" indent="-457200" algn="l">
                  <a:lnSpc>
                    <a:spcPct val="125000"/>
                  </a:lnSpc>
                  <a:buFont typeface="Arial" pitchFamily="34" charset="0"/>
                  <a:buChar char="•"/>
                </a:pPr>
                <a:r>
                  <a:rPr lang="zh-CN" altLang="en-US" dirty="0" smtClean="0">
                    <a:ea typeface="仿宋" panose="02010609060101010101" pitchFamily="49" charset="-122"/>
                  </a:rPr>
                  <a:t>设线圈共有</a:t>
                </a:r>
                <a:r>
                  <a:rPr lang="en-US" altLang="zh-CN" i="1" dirty="0" smtClean="0">
                    <a:ea typeface="仿宋" panose="02010609060101010101" pitchFamily="49" charset="-122"/>
                  </a:rPr>
                  <a:t>N</a:t>
                </a:r>
                <a:r>
                  <a:rPr lang="zh-CN" altLang="en-US" dirty="0" smtClean="0">
                    <a:ea typeface="仿宋" panose="02010609060101010101" pitchFamily="49" charset="-122"/>
                  </a:rPr>
                  <a:t>匝，各匝围成的曲面的磁通量分别为：</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a:rPr>
                          <m:t>𝜑</m:t>
                        </m:r>
                      </m:e>
                      <m:sub>
                        <m:r>
                          <a:rPr lang="en-US" altLang="zh-CN" b="0" i="1" smtClean="0">
                            <a:latin typeface="Cambria Math"/>
                          </a:rPr>
                          <m:t>1</m:t>
                        </m:r>
                      </m:sub>
                    </m:sSub>
                    <m:sSub>
                      <m:sSubPr>
                        <m:ctrlPr>
                          <a:rPr lang="en-US" altLang="zh-CN" i="1" smtClean="0">
                            <a:latin typeface="Cambria Math" panose="02040503050406030204" pitchFamily="18" charset="0"/>
                          </a:rPr>
                        </m:ctrlPr>
                      </m:sSubPr>
                      <m:e>
                        <m:r>
                          <a:rPr lang="zh-CN" altLang="en-US" b="0" i="1" smtClean="0">
                            <a:latin typeface="Cambria Math"/>
                          </a:rPr>
                          <m:t>，</m:t>
                        </m:r>
                        <m:r>
                          <a:rPr lang="zh-CN" altLang="en-US" i="1" smtClean="0">
                            <a:latin typeface="Cambria Math"/>
                          </a:rPr>
                          <m:t>𝜑</m:t>
                        </m:r>
                      </m:e>
                      <m:sub>
                        <m:r>
                          <a:rPr lang="en-US" altLang="zh-CN" b="0" i="1" smtClean="0">
                            <a:latin typeface="Cambria Math"/>
                          </a:rPr>
                          <m:t>2</m:t>
                        </m:r>
                      </m:sub>
                    </m:sSub>
                    <m:sSub>
                      <m:sSubPr>
                        <m:ctrlPr>
                          <a:rPr lang="en-US" altLang="zh-CN" i="1">
                            <a:latin typeface="Cambria Math" panose="02040503050406030204" pitchFamily="18" charset="0"/>
                          </a:rPr>
                        </m:ctrlPr>
                      </m:sSubPr>
                      <m:e>
                        <m:r>
                          <a:rPr lang="zh-CN" altLang="en-US" i="1">
                            <a:latin typeface="Cambria Math"/>
                          </a:rPr>
                          <m:t>，</m:t>
                        </m:r>
                        <m:r>
                          <a:rPr lang="zh-CN" altLang="en-US" i="1">
                            <a:latin typeface="Cambria Math"/>
                          </a:rPr>
                          <m:t>𝜑</m:t>
                        </m:r>
                      </m:e>
                      <m:sub>
                        <m:r>
                          <a:rPr lang="en-US" altLang="zh-CN" b="0" i="1" smtClean="0">
                            <a:latin typeface="Cambria Math"/>
                          </a:rPr>
                          <m:t>,3</m:t>
                        </m:r>
                      </m:sub>
                    </m:sSub>
                    <m:sSub>
                      <m:sSubPr>
                        <m:ctrlPr>
                          <a:rPr lang="en-US" altLang="zh-CN" i="1">
                            <a:latin typeface="Cambria Math" panose="02040503050406030204" pitchFamily="18" charset="0"/>
                          </a:rPr>
                        </m:ctrlPr>
                      </m:sSubPr>
                      <m:e>
                        <m:r>
                          <a:rPr lang="en-US" altLang="zh-CN" b="0" i="1" smtClean="0">
                            <a:latin typeface="Cambria Math"/>
                          </a:rPr>
                          <m:t>……</m:t>
                        </m:r>
                        <m:r>
                          <a:rPr lang="zh-CN" altLang="en-US" i="1">
                            <a:latin typeface="Cambria Math"/>
                          </a:rPr>
                          <m:t>𝜑</m:t>
                        </m:r>
                      </m:e>
                      <m:sub>
                        <m:r>
                          <a:rPr lang="en-US" altLang="zh-CN" b="0" i="1" smtClean="0">
                            <a:latin typeface="Cambria Math"/>
                          </a:rPr>
                          <m:t>𝑁</m:t>
                        </m:r>
                      </m:sub>
                    </m:sSub>
                  </m:oMath>
                </a14:m>
                <a:r>
                  <a:rPr lang="zh-CN" altLang="en-US" dirty="0" smtClean="0">
                    <a:ea typeface="仿宋" panose="02010609060101010101" pitchFamily="49" charset="-122"/>
                  </a:rPr>
                  <a:t>（内部有磁场），则该线圈总的磁通量应为各匝磁通量的代数和，即</a:t>
                </a:r>
                <a14:m>
                  <m:oMath xmlns:m="http://schemas.openxmlformats.org/officeDocument/2006/math">
                    <m:r>
                      <a:rPr lang="zh-CN" altLang="en-US" i="1" smtClean="0">
                        <a:latin typeface="Cambria Math"/>
                      </a:rPr>
                      <m:t>𝜓</m:t>
                    </m:r>
                    <m:r>
                      <a:rPr lang="en-US" altLang="zh-CN" b="0" i="1" smtClean="0">
                        <a:latin typeface="Cambria Math"/>
                      </a:rPr>
                      <m:t>=</m:t>
                    </m:r>
                  </m:oMath>
                </a14:m>
                <a:r>
                  <a:rPr lang="en-US" altLang="zh-CN" dirty="0">
                    <a:ea typeface="仿宋" panose="02010609060101010101" pitchFamily="49" charset="-122"/>
                  </a:rPr>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a:rPr>
                          <m:t>𝜑</m:t>
                        </m:r>
                      </m:e>
                      <m:sub>
                        <m:r>
                          <a:rPr lang="en-US" altLang="zh-CN" i="1">
                            <a:latin typeface="Cambria Math"/>
                          </a:rPr>
                          <m:t>1</m:t>
                        </m:r>
                      </m:sub>
                    </m:sSub>
                    <m:sSub>
                      <m:sSubPr>
                        <m:ctrlPr>
                          <a:rPr lang="en-US" altLang="zh-CN" i="1">
                            <a:latin typeface="Cambria Math" panose="02040503050406030204" pitchFamily="18" charset="0"/>
                          </a:rPr>
                        </m:ctrlPr>
                      </m:sSubPr>
                      <m:e>
                        <m:r>
                          <a:rPr lang="en-US" altLang="zh-CN" b="0" i="1" smtClean="0">
                            <a:latin typeface="Cambria Math"/>
                          </a:rPr>
                          <m:t>+</m:t>
                        </m:r>
                        <m:r>
                          <a:rPr lang="zh-CN" altLang="en-US" i="1">
                            <a:latin typeface="Cambria Math"/>
                          </a:rPr>
                          <m:t>𝜑</m:t>
                        </m:r>
                      </m:e>
                      <m:sub>
                        <m:r>
                          <a:rPr lang="en-US" altLang="zh-CN" i="1">
                            <a:latin typeface="Cambria Math"/>
                          </a:rPr>
                          <m:t>2</m:t>
                        </m:r>
                      </m:sub>
                    </m:sSub>
                    <m:sSub>
                      <m:sSubPr>
                        <m:ctrlPr>
                          <a:rPr lang="en-US" altLang="zh-CN" i="1">
                            <a:latin typeface="Cambria Math" panose="02040503050406030204" pitchFamily="18" charset="0"/>
                          </a:rPr>
                        </m:ctrlPr>
                      </m:sSubPr>
                      <m:e>
                        <m:r>
                          <a:rPr lang="en-US" altLang="zh-CN" b="0" i="1" smtClean="0">
                            <a:latin typeface="Cambria Math"/>
                          </a:rPr>
                          <m:t>+</m:t>
                        </m:r>
                        <m:r>
                          <a:rPr lang="zh-CN" altLang="en-US" i="1">
                            <a:latin typeface="Cambria Math"/>
                          </a:rPr>
                          <m:t>𝜑</m:t>
                        </m:r>
                      </m:e>
                      <m:sub>
                        <m:r>
                          <a:rPr lang="en-US" altLang="zh-CN" i="1">
                            <a:latin typeface="Cambria Math"/>
                          </a:rPr>
                          <m:t>3</m:t>
                        </m:r>
                      </m:sub>
                    </m:sSub>
                    <m:sSub>
                      <m:sSubPr>
                        <m:ctrlPr>
                          <a:rPr lang="en-US" altLang="zh-CN" i="1">
                            <a:latin typeface="Cambria Math" panose="02040503050406030204" pitchFamily="18" charset="0"/>
                          </a:rPr>
                        </m:ctrlPr>
                      </m:sSubPr>
                      <m:e>
                        <m:r>
                          <a:rPr lang="en-US" altLang="zh-CN" b="0" i="1" smtClean="0">
                            <a:latin typeface="Cambria Math"/>
                          </a:rPr>
                          <m:t>+</m:t>
                        </m:r>
                        <m:r>
                          <a:rPr lang="en-US" altLang="zh-CN" i="1">
                            <a:latin typeface="Cambria Math"/>
                          </a:rPr>
                          <m:t>…</m:t>
                        </m:r>
                        <m:r>
                          <a:rPr lang="en-US" altLang="zh-CN" b="0" i="1" smtClean="0">
                            <a:latin typeface="Cambria Math"/>
                          </a:rPr>
                          <m:t>+</m:t>
                        </m:r>
                        <m:r>
                          <a:rPr lang="zh-CN" altLang="en-US" i="1">
                            <a:latin typeface="Cambria Math"/>
                          </a:rPr>
                          <m:t>𝜑</m:t>
                        </m:r>
                      </m:e>
                      <m:sub>
                        <m:r>
                          <a:rPr lang="en-US" altLang="zh-CN" i="1">
                            <a:latin typeface="Cambria Math"/>
                          </a:rPr>
                          <m:t>𝑁</m:t>
                        </m:r>
                      </m:sub>
                    </m:sSub>
                  </m:oMath>
                </a14:m>
                <a:r>
                  <a:rPr lang="en-US" altLang="zh-CN" dirty="0" smtClean="0">
                    <a:ea typeface="仿宋" panose="02010609060101010101" pitchFamily="49" charset="-122"/>
                  </a:rPr>
                  <a:t> </a:t>
                </a:r>
                <a:r>
                  <a:rPr lang="en-US" altLang="zh-CN" dirty="0" smtClean="0">
                    <a:solidFill>
                      <a:srgbClr val="C00000"/>
                    </a:solidFill>
                    <a:ea typeface="仿宋" panose="02010609060101010101" pitchFamily="49" charset="-122"/>
                  </a:rPr>
                  <a:t>——</a:t>
                </a:r>
                <a:r>
                  <a:rPr lang="zh-CN" altLang="en-US" b="1" dirty="0" smtClean="0">
                    <a:solidFill>
                      <a:srgbClr val="C00000"/>
                    </a:solidFill>
                    <a:ea typeface="仿宋" panose="02010609060101010101" pitchFamily="49" charset="-122"/>
                  </a:rPr>
                  <a:t>线圈的全磁通</a:t>
                </a:r>
                <a:r>
                  <a:rPr lang="zh-CN" altLang="en-US" dirty="0" smtClean="0">
                    <a:ea typeface="仿宋" panose="02010609060101010101" pitchFamily="49" charset="-122"/>
                  </a:rPr>
                  <a:t>。</a:t>
                </a:r>
                <a:endParaRPr lang="en-US" altLang="zh-CN" dirty="0" smtClean="0">
                  <a:ea typeface="仿宋" panose="02010609060101010101" pitchFamily="49" charset="-122"/>
                </a:endParaRPr>
              </a:p>
              <a:p>
                <a:pPr marL="457200" indent="-457200" algn="l">
                  <a:lnSpc>
                    <a:spcPct val="125000"/>
                  </a:lnSpc>
                  <a:buFont typeface="Arial" pitchFamily="34" charset="0"/>
                  <a:buChar char="•"/>
                </a:pPr>
                <a:r>
                  <a:rPr lang="zh-CN" altLang="en-US" dirty="0" smtClean="0">
                    <a:ea typeface="仿宋" panose="02010609060101010101" pitchFamily="49" charset="-122"/>
                  </a:rPr>
                  <a:t>若每匝导线的磁通量都相同，并记作</a:t>
                </a:r>
                <a14:m>
                  <m:oMath xmlns:m="http://schemas.openxmlformats.org/officeDocument/2006/math">
                    <m:r>
                      <a:rPr lang="zh-CN" altLang="en-US" i="1" smtClean="0">
                        <a:latin typeface="Cambria Math"/>
                      </a:rPr>
                      <m:t>𝜑</m:t>
                    </m:r>
                  </m:oMath>
                </a14:m>
                <a:r>
                  <a:rPr lang="zh-CN" altLang="en-US" dirty="0" smtClean="0">
                    <a:ea typeface="仿宋" panose="02010609060101010101" pitchFamily="49" charset="-122"/>
                  </a:rPr>
                  <a:t>，则线圈的全磁通为：</a:t>
                </a:r>
                <a14:m>
                  <m:oMath xmlns:m="http://schemas.openxmlformats.org/officeDocument/2006/math">
                    <m:r>
                      <a:rPr lang="zh-CN" altLang="en-US" i="1">
                        <a:latin typeface="Cambria Math"/>
                      </a:rPr>
                      <m:t>𝜓</m:t>
                    </m:r>
                    <m:r>
                      <a:rPr lang="en-US" altLang="zh-CN" b="0" i="1" smtClean="0">
                        <a:latin typeface="Cambria Math"/>
                      </a:rPr>
                      <m:t>=</m:t>
                    </m:r>
                    <m:r>
                      <a:rPr lang="en-US" altLang="zh-CN" b="0" i="1" smtClean="0">
                        <a:latin typeface="Cambria Math"/>
                      </a:rPr>
                      <m:t>𝑁</m:t>
                    </m:r>
                    <m:r>
                      <a:rPr lang="zh-CN" altLang="en-US" i="1">
                        <a:latin typeface="Cambria Math"/>
                      </a:rPr>
                      <m:t>𝜑</m:t>
                    </m:r>
                    <m:r>
                      <a:rPr lang="zh-CN" altLang="en-US" b="0" i="1" smtClean="0">
                        <a:latin typeface="Cambria Math"/>
                      </a:rPr>
                      <m:t>。</m:t>
                    </m:r>
                  </m:oMath>
                </a14:m>
                <a:endParaRPr lang="en-US" altLang="zh-CN" dirty="0" smtClean="0">
                  <a:ea typeface="仿宋" panose="02010609060101010101" pitchFamily="49" charset="-122"/>
                </a:endParaRPr>
              </a:p>
              <a:p>
                <a:pPr marL="457200" indent="-457200" algn="l">
                  <a:lnSpc>
                    <a:spcPct val="125000"/>
                  </a:lnSpc>
                  <a:buFont typeface="Arial" pitchFamily="34" charset="0"/>
                  <a:buChar char="•"/>
                </a:pPr>
                <a:r>
                  <a:rPr lang="zh-CN" altLang="en-US" dirty="0" smtClean="0">
                    <a:ea typeface="仿宋" panose="02010609060101010101" pitchFamily="49" charset="-122"/>
                  </a:rPr>
                  <a:t>此时，如果磁场随时间变化，则由法拉第定律知</a:t>
                </a:r>
                <a:r>
                  <a:rPr lang="zh-CN" altLang="en-US" dirty="0">
                    <a:ea typeface="仿宋" panose="02010609060101010101" pitchFamily="49" charset="-122"/>
                  </a:rPr>
                  <a:t>，</a:t>
                </a:r>
                <a:r>
                  <a:rPr lang="zh-CN" altLang="en-US" dirty="0" smtClean="0">
                    <a:ea typeface="仿宋" panose="02010609060101010101" pitchFamily="49" charset="-122"/>
                  </a:rPr>
                  <a:t>线圈总的感应电动势为：</a:t>
                </a:r>
                <a:endParaRPr lang="en-US" altLang="zh-CN" dirty="0" smtClean="0">
                  <a:ea typeface="仿宋" panose="02010609060101010101" pitchFamily="49" charset="-122"/>
                </a:endParaRPr>
              </a:p>
              <a:p>
                <a:pPr algn="l">
                  <a:lnSpc>
                    <a:spcPct val="125000"/>
                  </a:lnSpc>
                </a:pPr>
                <a14:m>
                  <m:oMathPara xmlns:m="http://schemas.openxmlformats.org/officeDocument/2006/math">
                    <m:oMathParaPr>
                      <m:jc m:val="centerGroup"/>
                    </m:oMathParaPr>
                    <m:oMath xmlns:m="http://schemas.openxmlformats.org/officeDocument/2006/math">
                      <m:r>
                        <a:rPr lang="zh-CN" altLang="en-US" i="1" smtClean="0">
                          <a:latin typeface="Cambria Math"/>
                        </a:rPr>
                        <m:t>𝜀</m:t>
                      </m:r>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𝑑</m:t>
                          </m:r>
                          <m:r>
                            <a:rPr lang="zh-CN" altLang="en-US" b="0" i="1" smtClean="0">
                              <a:latin typeface="Cambria Math"/>
                            </a:rPr>
                            <m:t>𝜓</m:t>
                          </m:r>
                        </m:num>
                        <m:den>
                          <m:r>
                            <a:rPr lang="en-US" altLang="zh-CN" b="0" i="1" smtClean="0">
                              <a:latin typeface="Cambria Math"/>
                            </a:rPr>
                            <m:t>𝑑𝑡</m:t>
                          </m:r>
                        </m:den>
                      </m:f>
                      <m:r>
                        <a:rPr lang="en-US" altLang="zh-CN" b="0" i="1" smtClean="0">
                          <a:latin typeface="Cambria Math"/>
                        </a:rPr>
                        <m:t>=−</m:t>
                      </m:r>
                      <m:r>
                        <a:rPr lang="en-US" altLang="zh-CN" b="0" i="1" smtClean="0">
                          <a:latin typeface="Cambria Math"/>
                        </a:rPr>
                        <m:t>𝑁</m:t>
                      </m:r>
                      <m:f>
                        <m:fPr>
                          <m:ctrlPr>
                            <a:rPr lang="en-US" altLang="zh-CN" b="0" i="1" smtClean="0">
                              <a:latin typeface="Cambria Math" panose="02040503050406030204" pitchFamily="18" charset="0"/>
                            </a:rPr>
                          </m:ctrlPr>
                        </m:fPr>
                        <m:num>
                          <m:r>
                            <a:rPr lang="en-US" altLang="zh-CN" b="0" i="1" smtClean="0">
                              <a:latin typeface="Cambria Math"/>
                            </a:rPr>
                            <m:t>𝑑</m:t>
                          </m:r>
                          <m:r>
                            <a:rPr lang="zh-CN" altLang="en-US" b="0" i="1" smtClean="0">
                              <a:latin typeface="Cambria Math"/>
                            </a:rPr>
                            <m:t>𝜑</m:t>
                          </m:r>
                        </m:num>
                        <m:den>
                          <m:r>
                            <a:rPr lang="en-US" altLang="zh-CN" b="0" i="1" smtClean="0">
                              <a:latin typeface="Cambria Math"/>
                            </a:rPr>
                            <m:t>𝑑𝑡</m:t>
                          </m:r>
                        </m:den>
                      </m:f>
                    </m:oMath>
                  </m:oMathPara>
                </a14:m>
                <a:endParaRPr lang="en-US" altLang="zh-CN" dirty="0" smtClean="0">
                  <a:ea typeface="仿宋" panose="02010609060101010101" pitchFamily="49" charset="-122"/>
                </a:endParaRPr>
              </a:p>
              <a:p>
                <a:endParaRPr lang="en-US" altLang="zh-CN" sz="3200" dirty="0" smtClean="0"/>
              </a:p>
              <a:p>
                <a:endParaRPr lang="zh-CN" altLang="en-US" sz="3200" dirty="0"/>
              </a:p>
            </p:txBody>
          </p:sp>
        </mc:Choice>
        <mc:Fallback xmlns="">
          <p:sp>
            <p:nvSpPr>
              <p:cNvPr id="8" name="TextBox 5"/>
              <p:cNvSpPr txBox="1">
                <a:spLocks noRot="1" noChangeAspect="1" noMove="1" noResize="1" noEditPoints="1" noAdjustHandles="1" noChangeArrowheads="1" noChangeShapeType="1" noTextEdit="1"/>
              </p:cNvSpPr>
              <p:nvPr/>
            </p:nvSpPr>
            <p:spPr>
              <a:xfrm>
                <a:off x="503548" y="1907433"/>
                <a:ext cx="8136904" cy="5667321"/>
              </a:xfrm>
              <a:prstGeom prst="rect">
                <a:avLst/>
              </a:prstGeom>
              <a:blipFill rotWithShape="0">
                <a:blip r:embed="rId2"/>
                <a:stretch>
                  <a:fillRect l="-1049" t="-4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945218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20</a:t>
            </a:fld>
            <a:endParaRPr lang="en-US" altLang="zh-CN"/>
          </a:p>
        </p:txBody>
      </p:sp>
      <p:sp>
        <p:nvSpPr>
          <p:cNvPr id="3" name="Rectangle 22"/>
          <p:cNvSpPr>
            <a:spLocks noChangeArrowheads="1"/>
          </p:cNvSpPr>
          <p:nvPr/>
        </p:nvSpPr>
        <p:spPr bwMode="auto">
          <a:xfrm>
            <a:off x="625288" y="682558"/>
            <a:ext cx="494718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800" b="1"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书中例题</a:t>
            </a:r>
            <a:r>
              <a:rPr kumimoji="0" lang="en-US" altLang="zh-CN" sz="2800" b="1"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10.15(p.469)</a:t>
            </a:r>
            <a:r>
              <a:rPr kumimoji="0" lang="zh-CN" altLang="en-US" sz="2800" b="1"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（重点）</a:t>
            </a:r>
            <a:endParaRPr kumimoji="0" lang="zh-CN" altLang="en-US" sz="2800" b="0" i="0" u="none" strike="noStrike" cap="none" normalizeH="0" dirty="0" smtClean="0">
              <a:ln>
                <a:noFill/>
              </a:ln>
              <a:solidFill>
                <a:schemeClr val="tx1"/>
              </a:solidFill>
              <a:effectLst/>
              <a:ea typeface="仿宋"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b="0" i="0" u="none" strike="noStrike" cap="none" normalizeH="0" baseline="0" dirty="0" smtClean="0">
              <a:ln>
                <a:noFill/>
              </a:ln>
              <a:solidFill>
                <a:schemeClr val="tx1"/>
              </a:solidFill>
              <a:effectLst/>
              <a:latin typeface="Arial" panose="020B0604020202020204" pitchFamily="34" charset="0"/>
            </a:endParaRPr>
          </a:p>
        </p:txBody>
      </p:sp>
      <p:grpSp>
        <p:nvGrpSpPr>
          <p:cNvPr id="4" name="Group 1"/>
          <p:cNvGrpSpPr>
            <a:grpSpLocks/>
          </p:cNvGrpSpPr>
          <p:nvPr/>
        </p:nvGrpSpPr>
        <p:grpSpPr bwMode="auto">
          <a:xfrm>
            <a:off x="5724128" y="2463620"/>
            <a:ext cx="2988332" cy="2736304"/>
            <a:chOff x="5652" y="2871"/>
            <a:chExt cx="3000" cy="3270"/>
          </a:xfrm>
        </p:grpSpPr>
        <p:sp>
          <p:nvSpPr>
            <p:cNvPr id="5" name="Line 21"/>
            <p:cNvSpPr>
              <a:spLocks noChangeShapeType="1"/>
            </p:cNvSpPr>
            <p:nvPr/>
          </p:nvSpPr>
          <p:spPr bwMode="auto">
            <a:xfrm flipV="1">
              <a:off x="6060" y="2901"/>
              <a:ext cx="0" cy="295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Text Box 20"/>
            <p:cNvSpPr txBox="1">
              <a:spLocks noChangeArrowheads="1"/>
            </p:cNvSpPr>
            <p:nvPr/>
          </p:nvSpPr>
          <p:spPr bwMode="auto">
            <a:xfrm>
              <a:off x="6957" y="5451"/>
              <a:ext cx="555" cy="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cs typeface="Times New Roman" panose="02020603050405020304" pitchFamily="18" charset="0"/>
                </a:rPr>
                <a:t>a</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7" name="Text Box 19"/>
            <p:cNvSpPr txBox="1">
              <a:spLocks noChangeArrowheads="1"/>
            </p:cNvSpPr>
            <p:nvPr/>
          </p:nvSpPr>
          <p:spPr bwMode="auto">
            <a:xfrm>
              <a:off x="6267" y="2946"/>
              <a:ext cx="555" cy="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cs typeface="Times New Roman" panose="02020603050405020304" pitchFamily="18" charset="0"/>
                </a:rPr>
                <a:t>r</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8" name="Text Box 18"/>
            <p:cNvSpPr txBox="1">
              <a:spLocks noChangeArrowheads="1"/>
            </p:cNvSpPr>
            <p:nvPr/>
          </p:nvSpPr>
          <p:spPr bwMode="auto">
            <a:xfrm>
              <a:off x="6657" y="2871"/>
              <a:ext cx="630" cy="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cs typeface="Times New Roman" panose="02020603050405020304" pitchFamily="18" charset="0"/>
                </a:rPr>
                <a:t>dr</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9" name="Rectangle 17"/>
            <p:cNvSpPr>
              <a:spLocks noChangeArrowheads="1"/>
            </p:cNvSpPr>
            <p:nvPr/>
          </p:nvSpPr>
          <p:spPr bwMode="auto">
            <a:xfrm>
              <a:off x="6630" y="3711"/>
              <a:ext cx="1095" cy="154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Line 16"/>
            <p:cNvSpPr>
              <a:spLocks noChangeShapeType="1"/>
            </p:cNvSpPr>
            <p:nvPr/>
          </p:nvSpPr>
          <p:spPr bwMode="auto">
            <a:xfrm>
              <a:off x="8100" y="3726"/>
              <a:ext cx="0" cy="1530"/>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15"/>
            <p:cNvSpPr>
              <a:spLocks noChangeShapeType="1"/>
            </p:cNvSpPr>
            <p:nvPr/>
          </p:nvSpPr>
          <p:spPr bwMode="auto">
            <a:xfrm>
              <a:off x="6075" y="5091"/>
              <a:ext cx="555" cy="0"/>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14"/>
            <p:cNvSpPr>
              <a:spLocks noChangeArrowheads="1"/>
            </p:cNvSpPr>
            <p:nvPr/>
          </p:nvSpPr>
          <p:spPr bwMode="auto">
            <a:xfrm>
              <a:off x="6885" y="3711"/>
              <a:ext cx="143" cy="1530"/>
            </a:xfrm>
            <a:prstGeom prst="rect">
              <a:avLst/>
            </a:prstGeom>
            <a:solidFill>
              <a:srgbClr val="3366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Line 13"/>
            <p:cNvSpPr>
              <a:spLocks noChangeShapeType="1"/>
            </p:cNvSpPr>
            <p:nvPr/>
          </p:nvSpPr>
          <p:spPr bwMode="auto">
            <a:xfrm>
              <a:off x="6090" y="3531"/>
              <a:ext cx="780" cy="0"/>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12"/>
            <p:cNvSpPr>
              <a:spLocks noChangeShapeType="1"/>
            </p:cNvSpPr>
            <p:nvPr/>
          </p:nvSpPr>
          <p:spPr bwMode="auto">
            <a:xfrm>
              <a:off x="6885" y="3381"/>
              <a:ext cx="0" cy="3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11"/>
            <p:cNvSpPr>
              <a:spLocks noChangeShapeType="1"/>
            </p:cNvSpPr>
            <p:nvPr/>
          </p:nvSpPr>
          <p:spPr bwMode="auto">
            <a:xfrm>
              <a:off x="7035" y="3396"/>
              <a:ext cx="0" cy="3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10"/>
            <p:cNvSpPr>
              <a:spLocks noChangeShapeType="1"/>
            </p:cNvSpPr>
            <p:nvPr/>
          </p:nvSpPr>
          <p:spPr bwMode="auto">
            <a:xfrm>
              <a:off x="7830" y="3711"/>
              <a:ext cx="51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9"/>
            <p:cNvSpPr>
              <a:spLocks noChangeShapeType="1"/>
            </p:cNvSpPr>
            <p:nvPr/>
          </p:nvSpPr>
          <p:spPr bwMode="auto">
            <a:xfrm>
              <a:off x="7830" y="5256"/>
              <a:ext cx="51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8"/>
            <p:cNvSpPr>
              <a:spLocks noChangeShapeType="1"/>
            </p:cNvSpPr>
            <p:nvPr/>
          </p:nvSpPr>
          <p:spPr bwMode="auto">
            <a:xfrm flipV="1">
              <a:off x="6645" y="5646"/>
              <a:ext cx="1080" cy="0"/>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7"/>
            <p:cNvSpPr>
              <a:spLocks noChangeShapeType="1"/>
            </p:cNvSpPr>
            <p:nvPr/>
          </p:nvSpPr>
          <p:spPr bwMode="auto">
            <a:xfrm>
              <a:off x="7740" y="5361"/>
              <a:ext cx="0" cy="4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Text Box 6"/>
            <p:cNvSpPr txBox="1">
              <a:spLocks noChangeArrowheads="1"/>
            </p:cNvSpPr>
            <p:nvPr/>
          </p:nvSpPr>
          <p:spPr bwMode="auto">
            <a:xfrm>
              <a:off x="8097" y="4056"/>
              <a:ext cx="555" cy="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cs typeface="Times New Roman" panose="02020603050405020304" pitchFamily="18" charset="0"/>
                </a:rPr>
                <a:t>L</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21" name="Text Box 5"/>
            <p:cNvSpPr txBox="1">
              <a:spLocks noChangeArrowheads="1"/>
            </p:cNvSpPr>
            <p:nvPr/>
          </p:nvSpPr>
          <p:spPr bwMode="auto">
            <a:xfrm>
              <a:off x="6147" y="4476"/>
              <a:ext cx="555" cy="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cs typeface="Times New Roman" panose="02020603050405020304" pitchFamily="18" charset="0"/>
                </a:rPr>
                <a:t>d</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22" name="Text Box 4"/>
            <p:cNvSpPr txBox="1">
              <a:spLocks noChangeArrowheads="1"/>
            </p:cNvSpPr>
            <p:nvPr/>
          </p:nvSpPr>
          <p:spPr bwMode="auto">
            <a:xfrm>
              <a:off x="5652" y="3786"/>
              <a:ext cx="555" cy="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cs typeface="Times New Roman" panose="02020603050405020304" pitchFamily="18" charset="0"/>
                </a:rPr>
                <a:t>i</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23" name="Line 3"/>
            <p:cNvSpPr>
              <a:spLocks noChangeShapeType="1"/>
            </p:cNvSpPr>
            <p:nvPr/>
          </p:nvSpPr>
          <p:spPr bwMode="auto">
            <a:xfrm flipV="1">
              <a:off x="7035" y="3495"/>
              <a:ext cx="285" cy="15"/>
            </a:xfrm>
            <a:prstGeom prst="line">
              <a:avLst/>
            </a:prstGeom>
            <a:noFill/>
            <a:ln w="9525">
              <a:solidFill>
                <a:srgbClr val="000000"/>
              </a:solidFill>
              <a:round/>
              <a:headEnd type="arrow"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Line 2"/>
            <p:cNvSpPr>
              <a:spLocks noChangeShapeType="1"/>
            </p:cNvSpPr>
            <p:nvPr/>
          </p:nvSpPr>
          <p:spPr bwMode="auto">
            <a:xfrm>
              <a:off x="6645" y="5361"/>
              <a:ext cx="0" cy="4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5" name="Rectangle 29"/>
          <p:cNvSpPr>
            <a:spLocks noChangeArrowheads="1"/>
          </p:cNvSpPr>
          <p:nvPr/>
        </p:nvSpPr>
        <p:spPr bwMode="auto">
          <a:xfrm>
            <a:off x="625288" y="1232171"/>
            <a:ext cx="7848525" cy="143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5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矩形线圈</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ABCD</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，长为</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l</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，宽为</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a</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，匝数为</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N</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，放在一长直导线旁边与之共面，长直导线是很大的回路的一部分，矩形线圈中通有电流</a:t>
            </a:r>
            <a:r>
              <a:rPr kumimoji="0" lang="en-US" altLang="zh-CN" b="0" i="0" u="none" strike="noStrike" cap="none" normalizeH="0" baseline="0" dirty="0" err="1" smtClean="0">
                <a:ln>
                  <a:noFill/>
                </a:ln>
                <a:solidFill>
                  <a:schemeClr val="tx1"/>
                </a:solidFill>
                <a:effectLst/>
                <a:ea typeface="仿宋" panose="02010609060101010101" pitchFamily="49" charset="-122"/>
                <a:cs typeface="Times New Roman" panose="02020603050405020304" pitchFamily="18" charset="0"/>
              </a:rPr>
              <a:t>i</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I</a:t>
            </a:r>
            <a:r>
              <a:rPr kumimoji="0" lang="en-US" altLang="zh-CN" b="0" i="0" u="none" strike="noStrike" cap="none" normalizeH="0" baseline="-30000" dirty="0" smtClean="0">
                <a:ln>
                  <a:noFill/>
                </a:ln>
                <a:solidFill>
                  <a:schemeClr val="tx1"/>
                </a:solidFill>
                <a:effectLst/>
                <a:ea typeface="仿宋" panose="02010609060101010101" pitchFamily="49" charset="-122"/>
                <a:cs typeface="Times New Roman" panose="02020603050405020304" pitchFamily="18" charset="0"/>
              </a:rPr>
              <a:t>0</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cosωt</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a:t>
            </a:r>
            <a:endParaRPr kumimoji="0" lang="zh-CN" altLang="en-US" b="0" i="0" u="none" strike="noStrike" cap="none" normalizeH="0" baseline="0" dirty="0" smtClean="0">
              <a:ln>
                <a:noFill/>
              </a:ln>
              <a:solidFill>
                <a:schemeClr val="tx1"/>
              </a:solidFill>
              <a:effectLst/>
              <a:latin typeface="Arial" panose="020B0604020202020204" pitchFamily="34" charset="0"/>
              <a:ea typeface="仿宋" panose="02010609060101010101" pitchFamily="49" charset="-122"/>
            </a:endParaRPr>
          </a:p>
        </p:txBody>
      </p:sp>
      <p:sp>
        <p:nvSpPr>
          <p:cNvPr id="26" name="矩形 25"/>
          <p:cNvSpPr/>
          <p:nvPr/>
        </p:nvSpPr>
        <p:spPr>
          <a:xfrm>
            <a:off x="653711" y="2792874"/>
            <a:ext cx="4493538" cy="461665"/>
          </a:xfrm>
          <a:prstGeom prst="rect">
            <a:avLst/>
          </a:prstGeom>
        </p:spPr>
        <p:txBody>
          <a:bodyPr wrap="none">
            <a:spAutoFit/>
          </a:bodyPr>
          <a:lstStyle/>
          <a:p>
            <a:pPr algn="just">
              <a:spcAft>
                <a:spcPts val="0"/>
              </a:spcAft>
            </a:pPr>
            <a:r>
              <a:rPr lang="zh-CN" altLang="zh-CN" kern="100" dirty="0">
                <a:latin typeface="仿宋" panose="02010609060101010101" pitchFamily="49" charset="-122"/>
                <a:ea typeface="仿宋" panose="02010609060101010101" pitchFamily="49" charset="-122"/>
              </a:rPr>
              <a:t>求：长直导线中的互感电动势。</a:t>
            </a:r>
          </a:p>
        </p:txBody>
      </p:sp>
      <p:sp>
        <p:nvSpPr>
          <p:cNvPr id="27" name="矩形 26"/>
          <p:cNvSpPr/>
          <p:nvPr/>
        </p:nvSpPr>
        <p:spPr>
          <a:xfrm>
            <a:off x="625288" y="3445571"/>
            <a:ext cx="2954655"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rPr>
              <a:t>解：由互感电动势：</a:t>
            </a:r>
            <a:endParaRPr lang="zh-CN" altLang="en-US" kern="100" dirty="0">
              <a:latin typeface="仿宋" panose="02010609060101010101" pitchFamily="49" charset="-122"/>
              <a:ea typeface="仿宋" panose="02010609060101010101" pitchFamily="49" charset="-122"/>
            </a:endParaRPr>
          </a:p>
        </p:txBody>
      </p:sp>
      <p:graphicFrame>
        <p:nvGraphicFramePr>
          <p:cNvPr id="29" name="对象 28"/>
          <p:cNvGraphicFramePr>
            <a:graphicFrameLocks noChangeAspect="1"/>
          </p:cNvGraphicFramePr>
          <p:nvPr>
            <p:extLst>
              <p:ext uri="{D42A27DB-BD31-4B8C-83A1-F6EECF244321}">
                <p14:modId xmlns:p14="http://schemas.microsoft.com/office/powerpoint/2010/main" val="1606690889"/>
              </p:ext>
            </p:extLst>
          </p:nvPr>
        </p:nvGraphicFramePr>
        <p:xfrm>
          <a:off x="2218701" y="3934598"/>
          <a:ext cx="1941120" cy="954110"/>
        </p:xfrm>
        <a:graphic>
          <a:graphicData uri="http://schemas.openxmlformats.org/presentationml/2006/ole">
            <mc:AlternateContent xmlns:mc="http://schemas.openxmlformats.org/markup-compatibility/2006">
              <mc:Choice xmlns:v="urn:schemas-microsoft-com:vml" Requires="v">
                <p:oleObj spid="_x0000_s131216" name="Equation" r:id="rId3" imgW="812447" imgH="393529" progId="Equation.DSMT4">
                  <p:embed/>
                </p:oleObj>
              </mc:Choice>
              <mc:Fallback>
                <p:oleObj name="Equation" r:id="rId3" imgW="812447" imgH="393529" progId="Equation.DSMT4">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8701" y="3934598"/>
                        <a:ext cx="1941120" cy="954110"/>
                      </a:xfrm>
                      <a:prstGeom prst="rect">
                        <a:avLst/>
                      </a:prstGeom>
                      <a:noFill/>
                    </p:spPr>
                  </p:pic>
                </p:oleObj>
              </mc:Fallback>
            </mc:AlternateContent>
          </a:graphicData>
        </a:graphic>
      </p:graphicFrame>
      <p:sp>
        <p:nvSpPr>
          <p:cNvPr id="30" name="矩形 29"/>
          <p:cNvSpPr/>
          <p:nvPr/>
        </p:nvSpPr>
        <p:spPr>
          <a:xfrm>
            <a:off x="1218458" y="4935547"/>
            <a:ext cx="3254417" cy="523220"/>
          </a:xfrm>
          <a:prstGeom prst="rect">
            <a:avLst/>
          </a:prstGeom>
        </p:spPr>
        <p:txBody>
          <a:bodyPr wrap="none">
            <a:spAutoFit/>
          </a:bodyPr>
          <a:lstStyle/>
          <a:p>
            <a:r>
              <a:rPr lang="zh-CN" altLang="zh-CN" kern="100" dirty="0">
                <a:ea typeface="仿宋" panose="02010609060101010101" pitchFamily="49" charset="-122"/>
                <a:cs typeface="Times New Roman" panose="02020603050405020304" pitchFamily="18" charset="0"/>
              </a:rPr>
              <a:t>只要知道</a:t>
            </a:r>
            <a:r>
              <a:rPr lang="en-US" altLang="zh-CN" kern="100" dirty="0">
                <a:ea typeface="仿宋" panose="02010609060101010101" pitchFamily="49" charset="-122"/>
              </a:rPr>
              <a:t>M</a:t>
            </a:r>
            <a:r>
              <a:rPr lang="zh-CN" altLang="zh-CN" kern="100" dirty="0">
                <a:ea typeface="仿宋" panose="02010609060101010101" pitchFamily="49" charset="-122"/>
                <a:cs typeface="Times New Roman" panose="02020603050405020304" pitchFamily="18" charset="0"/>
              </a:rPr>
              <a:t>就能求出</a:t>
            </a:r>
            <a:r>
              <a:rPr lang="en-US" altLang="zh-CN" sz="2800" kern="100" dirty="0" err="1">
                <a:ea typeface="仿宋" panose="02010609060101010101" pitchFamily="49" charset="-122"/>
              </a:rPr>
              <a:t>ε</a:t>
            </a:r>
            <a:r>
              <a:rPr lang="en-US" altLang="zh-CN" kern="100" baseline="-25000" dirty="0" err="1">
                <a:ea typeface="仿宋" panose="02010609060101010101" pitchFamily="49" charset="-122"/>
              </a:rPr>
              <a:t>M</a:t>
            </a:r>
            <a:endParaRPr lang="zh-CN" altLang="en-US" dirty="0">
              <a:ea typeface="仿宋" panose="02010609060101010101" pitchFamily="49" charset="-122"/>
            </a:endParaRPr>
          </a:p>
        </p:txBody>
      </p:sp>
      <p:sp>
        <p:nvSpPr>
          <p:cNvPr id="31" name="矩形 30"/>
          <p:cNvSpPr/>
          <p:nvPr/>
        </p:nvSpPr>
        <p:spPr>
          <a:xfrm>
            <a:off x="1136548" y="5546118"/>
            <a:ext cx="7255355" cy="968663"/>
          </a:xfrm>
          <a:prstGeom prst="rect">
            <a:avLst/>
          </a:prstGeom>
        </p:spPr>
        <p:txBody>
          <a:bodyPr wrap="square">
            <a:spAutoFit/>
          </a:bodyPr>
          <a:lstStyle/>
          <a:p>
            <a:pPr algn="just">
              <a:lnSpc>
                <a:spcPct val="125000"/>
              </a:lnSpc>
              <a:spcAft>
                <a:spcPts val="0"/>
              </a:spcAft>
            </a:pPr>
            <a:r>
              <a:rPr lang="zh-CN" altLang="zh-CN" kern="100" dirty="0">
                <a:ea typeface="仿宋" panose="02010609060101010101" pitchFamily="49" charset="-122"/>
              </a:rPr>
              <a:t>矩形线圈对直导线的</a:t>
            </a:r>
            <a:r>
              <a:rPr lang="zh-CN" altLang="zh-CN" kern="100" dirty="0" smtClean="0">
                <a:ea typeface="仿宋" panose="02010609060101010101" pitchFamily="49" charset="-122"/>
              </a:rPr>
              <a:t>互感不好</a:t>
            </a:r>
            <a:r>
              <a:rPr lang="zh-CN" altLang="zh-CN" kern="100" dirty="0">
                <a:ea typeface="仿宋" panose="02010609060101010101" pitchFamily="49" charset="-122"/>
              </a:rPr>
              <a:t>计算，但</a:t>
            </a:r>
            <a:r>
              <a:rPr lang="en-US" altLang="zh-CN" kern="100" dirty="0">
                <a:ea typeface="仿宋" panose="02010609060101010101" pitchFamily="49" charset="-122"/>
              </a:rPr>
              <a:t>M</a:t>
            </a:r>
            <a:r>
              <a:rPr lang="en-US" altLang="zh-CN" kern="100" baseline="-25000" dirty="0">
                <a:ea typeface="仿宋" panose="02010609060101010101" pitchFamily="49" charset="-122"/>
              </a:rPr>
              <a:t>12</a:t>
            </a:r>
            <a:r>
              <a:rPr lang="zh-CN" altLang="zh-CN" kern="100" dirty="0">
                <a:ea typeface="仿宋" panose="02010609060101010101" pitchFamily="49" charset="-122"/>
              </a:rPr>
              <a:t>＝</a:t>
            </a:r>
            <a:r>
              <a:rPr lang="en-US" altLang="zh-CN" kern="100" dirty="0">
                <a:ea typeface="仿宋" panose="02010609060101010101" pitchFamily="49" charset="-122"/>
              </a:rPr>
              <a:t>M</a:t>
            </a:r>
            <a:r>
              <a:rPr lang="en-US" altLang="zh-CN" kern="100" baseline="-25000" dirty="0">
                <a:ea typeface="仿宋" panose="02010609060101010101" pitchFamily="49" charset="-122"/>
              </a:rPr>
              <a:t>21</a:t>
            </a:r>
            <a:r>
              <a:rPr lang="zh-CN" altLang="zh-CN" kern="100" dirty="0">
                <a:ea typeface="仿宋" panose="02010609060101010101" pitchFamily="49" charset="-122"/>
              </a:rPr>
              <a:t>＝</a:t>
            </a:r>
            <a:r>
              <a:rPr lang="en-US" altLang="zh-CN" kern="100" dirty="0">
                <a:ea typeface="仿宋" panose="02010609060101010101" pitchFamily="49" charset="-122"/>
              </a:rPr>
              <a:t>M</a:t>
            </a:r>
            <a:r>
              <a:rPr lang="zh-CN" altLang="zh-CN" kern="100" dirty="0">
                <a:ea typeface="仿宋" panose="02010609060101010101" pitchFamily="49" charset="-122"/>
              </a:rPr>
              <a:t>，可计算长直导线对矩形线圈的互感。</a:t>
            </a:r>
          </a:p>
        </p:txBody>
      </p:sp>
    </p:spTree>
    <p:extLst>
      <p:ext uri="{BB962C8B-B14F-4D97-AF65-F5344CB8AC3E}">
        <p14:creationId xmlns:p14="http://schemas.microsoft.com/office/powerpoint/2010/main" val="296704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P spid="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21</a:t>
            </a:fld>
            <a:endParaRPr lang="en-US" altLang="zh-CN"/>
          </a:p>
        </p:txBody>
      </p:sp>
      <p:sp>
        <p:nvSpPr>
          <p:cNvPr id="3" name="Rectangle 2"/>
          <p:cNvSpPr>
            <a:spLocks noChangeArrowheads="1"/>
          </p:cNvSpPr>
          <p:nvPr/>
        </p:nvSpPr>
        <p:spPr bwMode="auto">
          <a:xfrm>
            <a:off x="1043608" y="1068921"/>
            <a:ext cx="71609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在距长直导线为</a:t>
            </a:r>
            <a:r>
              <a:rPr kumimoji="0" lang="en-US" altLang="zh-CN"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r</a:t>
            </a:r>
            <a:r>
              <a:rPr kumimoji="0" lang="zh-CN" altLang="en-US"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的矩形面积元</a:t>
            </a:r>
            <a:r>
              <a:rPr kumimoji="0" lang="en-US" altLang="zh-CN"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ds</a:t>
            </a:r>
            <a:r>
              <a:rPr kumimoji="0" lang="zh-CN" altLang="en-US"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a:t>
            </a:r>
            <a:r>
              <a:rPr kumimoji="0" lang="en-US" altLang="zh-CN" b="0" i="0" u="none" strike="noStrike" cap="none" normalizeH="0" dirty="0" err="1" smtClean="0">
                <a:ln>
                  <a:noFill/>
                </a:ln>
                <a:solidFill>
                  <a:schemeClr val="tx1"/>
                </a:solidFill>
                <a:effectLst/>
                <a:ea typeface="仿宋" panose="02010609060101010101" pitchFamily="49" charset="-122"/>
                <a:cs typeface="Times New Roman" panose="02020603050405020304" pitchFamily="18" charset="0"/>
              </a:rPr>
              <a:t>Ldr</a:t>
            </a:r>
            <a:r>
              <a:rPr kumimoji="0" lang="zh-CN" altLang="en-US"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，磁感应强度</a:t>
            </a:r>
            <a:endParaRPr kumimoji="0" lang="zh-CN" altLang="en-US" b="0" i="0" u="none" strike="noStrike" cap="none" normalizeH="0" dirty="0" smtClean="0">
              <a:ln>
                <a:noFill/>
              </a:ln>
              <a:solidFill>
                <a:schemeClr val="tx1"/>
              </a:solidFill>
              <a:effectLst/>
              <a:ea typeface="仿宋" panose="02010609060101010101" pitchFamily="49"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539873179"/>
              </p:ext>
            </p:extLst>
          </p:nvPr>
        </p:nvGraphicFramePr>
        <p:xfrm>
          <a:off x="3743907" y="1749013"/>
          <a:ext cx="1134381" cy="779887"/>
        </p:xfrm>
        <a:graphic>
          <a:graphicData uri="http://schemas.openxmlformats.org/presentationml/2006/ole">
            <mc:AlternateContent xmlns:mc="http://schemas.openxmlformats.org/markup-compatibility/2006">
              <mc:Choice xmlns:v="urn:schemas-microsoft-com:vml" Requires="v">
                <p:oleObj spid="_x0000_s132440" name="Equation" r:id="rId3" imgW="571252" imgH="393529" progId="Equation.DSMT4">
                  <p:embed/>
                </p:oleObj>
              </mc:Choice>
              <mc:Fallback>
                <p:oleObj name="Equation" r:id="rId3" imgW="571252" imgH="393529"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3907" y="1749013"/>
                        <a:ext cx="1134381" cy="779887"/>
                      </a:xfrm>
                      <a:prstGeom prst="rect">
                        <a:avLst/>
                      </a:prstGeom>
                      <a:noFill/>
                    </p:spPr>
                  </p:pic>
                </p:oleObj>
              </mc:Fallback>
            </mc:AlternateContent>
          </a:graphicData>
        </a:graphic>
      </p:graphicFrame>
      <p:sp>
        <p:nvSpPr>
          <p:cNvPr id="5" name="Rectangle 3"/>
          <p:cNvSpPr>
            <a:spLocks noChangeArrowheads="1"/>
          </p:cNvSpPr>
          <p:nvPr/>
        </p:nvSpPr>
        <p:spPr bwMode="auto">
          <a:xfrm>
            <a:off x="1043608" y="2747327"/>
            <a:ext cx="39212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dirty="0">
                <a:ea typeface="仿宋" panose="02010609060101010101" pitchFamily="49" charset="-122"/>
                <a:cs typeface="Times New Roman" panose="02020603050405020304" pitchFamily="18" charset="0"/>
              </a:rPr>
              <a:t>穿过面积元</a:t>
            </a:r>
            <a:r>
              <a:rPr kumimoji="0" lang="en-US" altLang="zh-CN" dirty="0">
                <a:ea typeface="仿宋" panose="02010609060101010101" pitchFamily="49" charset="-122"/>
                <a:cs typeface="Times New Roman" panose="02020603050405020304" pitchFamily="18" charset="0"/>
              </a:rPr>
              <a:t>ds</a:t>
            </a:r>
            <a:r>
              <a:rPr kumimoji="0" lang="zh-CN" altLang="en-US" dirty="0">
                <a:ea typeface="仿宋" panose="02010609060101010101" pitchFamily="49" charset="-122"/>
                <a:cs typeface="Times New Roman" panose="02020603050405020304" pitchFamily="18" charset="0"/>
              </a:rPr>
              <a:t>的磁通量为： </a:t>
            </a:r>
          </a:p>
        </p:txBody>
      </p:sp>
      <p:graphicFrame>
        <p:nvGraphicFramePr>
          <p:cNvPr id="7" name="对象 6"/>
          <p:cNvGraphicFramePr>
            <a:graphicFrameLocks noChangeAspect="1"/>
          </p:cNvGraphicFramePr>
          <p:nvPr>
            <p:extLst>
              <p:ext uri="{D42A27DB-BD31-4B8C-83A1-F6EECF244321}">
                <p14:modId xmlns:p14="http://schemas.microsoft.com/office/powerpoint/2010/main" val="2862138063"/>
              </p:ext>
            </p:extLst>
          </p:nvPr>
        </p:nvGraphicFramePr>
        <p:xfrm>
          <a:off x="3095836" y="3296344"/>
          <a:ext cx="3267611" cy="898593"/>
        </p:xfrm>
        <a:graphic>
          <a:graphicData uri="http://schemas.openxmlformats.org/presentationml/2006/ole">
            <mc:AlternateContent xmlns:mc="http://schemas.openxmlformats.org/markup-compatibility/2006">
              <mc:Choice xmlns:v="urn:schemas-microsoft-com:vml" Requires="v">
                <p:oleObj spid="_x0000_s132441" name="Equation" r:id="rId5" imgW="1435100" imgH="393700" progId="Equation.DSMT4">
                  <p:embed/>
                </p:oleObj>
              </mc:Choice>
              <mc:Fallback>
                <p:oleObj name="Equation" r:id="rId5" imgW="1435100" imgH="3937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5836" y="3296344"/>
                        <a:ext cx="3267611" cy="898593"/>
                      </a:xfrm>
                      <a:prstGeom prst="rect">
                        <a:avLst/>
                      </a:prstGeom>
                      <a:noFill/>
                    </p:spPr>
                  </p:pic>
                </p:oleObj>
              </mc:Fallback>
            </mc:AlternateContent>
          </a:graphicData>
        </a:graphic>
      </p:graphicFrame>
      <p:sp>
        <p:nvSpPr>
          <p:cNvPr id="8" name="矩形 7"/>
          <p:cNvSpPr/>
          <p:nvPr/>
        </p:nvSpPr>
        <p:spPr>
          <a:xfrm>
            <a:off x="1043608" y="4266834"/>
            <a:ext cx="3877985" cy="461665"/>
          </a:xfrm>
          <a:prstGeom prst="rect">
            <a:avLst/>
          </a:prstGeom>
        </p:spPr>
        <p:txBody>
          <a:bodyPr wrap="none">
            <a:spAutoFit/>
          </a:bodyPr>
          <a:lstStyle/>
          <a:p>
            <a:pPr algn="l" eaLnBrk="0" hangingPunct="0"/>
            <a:r>
              <a:rPr kumimoji="0" lang="zh-CN" altLang="zh-CN" dirty="0">
                <a:ea typeface="仿宋" panose="02010609060101010101" pitchFamily="49" charset="-122"/>
                <a:cs typeface="Times New Roman" panose="02020603050405020304" pitchFamily="18" charset="0"/>
              </a:rPr>
              <a:t>穿过矩形线圈的磁通量为：</a:t>
            </a:r>
            <a:endParaRPr kumimoji="0" lang="zh-CN" altLang="en-US" dirty="0">
              <a:ea typeface="仿宋" panose="02010609060101010101" pitchFamily="49" charset="-122"/>
              <a:cs typeface="Times New Roman" panose="02020603050405020304" pitchFamily="18" charset="0"/>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4260084745"/>
              </p:ext>
            </p:extLst>
          </p:nvPr>
        </p:nvGraphicFramePr>
        <p:xfrm>
          <a:off x="2411760" y="4986985"/>
          <a:ext cx="4697966" cy="830830"/>
        </p:xfrm>
        <a:graphic>
          <a:graphicData uri="http://schemas.openxmlformats.org/presentationml/2006/ole">
            <mc:AlternateContent xmlns:mc="http://schemas.openxmlformats.org/markup-compatibility/2006">
              <mc:Choice xmlns:v="urn:schemas-microsoft-com:vml" Requires="v">
                <p:oleObj spid="_x0000_s132442" name="Equation" r:id="rId7" imgW="2235200" imgH="393700" progId="Equation.DSMT4">
                  <p:embed/>
                </p:oleObj>
              </mc:Choice>
              <mc:Fallback>
                <p:oleObj name="Equation" r:id="rId7" imgW="2235200" imgH="3937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760" y="4986985"/>
                        <a:ext cx="4697966" cy="830830"/>
                      </a:xfrm>
                      <a:prstGeom prst="rect">
                        <a:avLst/>
                      </a:prstGeom>
                      <a:noFill/>
                    </p:spPr>
                  </p:pic>
                </p:oleObj>
              </mc:Fallback>
            </mc:AlternateContent>
          </a:graphicData>
        </a:graphic>
      </p:graphicFrame>
    </p:spTree>
    <p:extLst>
      <p:ext uri="{BB962C8B-B14F-4D97-AF65-F5344CB8AC3E}">
        <p14:creationId xmlns:p14="http://schemas.microsoft.com/office/powerpoint/2010/main" val="37726381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22</a:t>
            </a:fld>
            <a:endParaRPr lang="en-US" altLang="zh-CN"/>
          </a:p>
        </p:txBody>
      </p:sp>
      <p:sp>
        <p:nvSpPr>
          <p:cNvPr id="3" name="矩形 2"/>
          <p:cNvSpPr/>
          <p:nvPr/>
        </p:nvSpPr>
        <p:spPr>
          <a:xfrm>
            <a:off x="827584" y="836712"/>
            <a:ext cx="6172200" cy="461665"/>
          </a:xfrm>
          <a:prstGeom prst="rect">
            <a:avLst/>
          </a:prstGeom>
        </p:spPr>
        <p:txBody>
          <a:bodyPr wrap="squar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电流的磁场在矩形线圈中产生的总磁通为：</a:t>
            </a:r>
            <a:endParaRPr lang="zh-CN" altLang="en-US" dirty="0">
              <a:latin typeface="仿宋" panose="02010609060101010101" pitchFamily="49" charset="-122"/>
              <a:ea typeface="仿宋" panose="02010609060101010101"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080743763"/>
              </p:ext>
            </p:extLst>
          </p:nvPr>
        </p:nvGraphicFramePr>
        <p:xfrm>
          <a:off x="2807804" y="1448780"/>
          <a:ext cx="3047903" cy="864096"/>
        </p:xfrm>
        <a:graphic>
          <a:graphicData uri="http://schemas.openxmlformats.org/presentationml/2006/ole">
            <mc:AlternateContent xmlns:mc="http://schemas.openxmlformats.org/markup-compatibility/2006">
              <mc:Choice xmlns:v="urn:schemas-microsoft-com:vml" Requires="v">
                <p:oleObj spid="_x0000_s133457" name="Equation" r:id="rId3" imgW="1396394" imgH="393529" progId="Equation.DSMT4">
                  <p:embed/>
                </p:oleObj>
              </mc:Choice>
              <mc:Fallback>
                <p:oleObj name="Equation" r:id="rId3" imgW="1396394" imgH="393529"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7804" y="1448780"/>
                        <a:ext cx="3047903" cy="864096"/>
                      </a:xfrm>
                      <a:prstGeom prst="rect">
                        <a:avLst/>
                      </a:prstGeom>
                      <a:noFill/>
                    </p:spPr>
                  </p:pic>
                </p:oleObj>
              </mc:Fallback>
            </mc:AlternateContent>
          </a:graphicData>
        </a:graphic>
      </p:graphicFrame>
      <p:sp>
        <p:nvSpPr>
          <p:cNvPr id="6" name="矩形 5"/>
          <p:cNvSpPr/>
          <p:nvPr/>
        </p:nvSpPr>
        <p:spPr>
          <a:xfrm>
            <a:off x="827584" y="2477401"/>
            <a:ext cx="5437584" cy="461665"/>
          </a:xfrm>
          <a:prstGeom prst="rect">
            <a:avLst/>
          </a:prstGeom>
        </p:spPr>
        <p:txBody>
          <a:bodyPr wrap="squar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长直导线与矩形线圈之间的互感为：</a:t>
            </a:r>
            <a:endParaRPr lang="zh-CN" altLang="en-US" dirty="0">
              <a:latin typeface="仿宋" panose="02010609060101010101" pitchFamily="49" charset="-122"/>
              <a:ea typeface="仿宋" panose="02010609060101010101"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4032795397"/>
              </p:ext>
            </p:extLst>
          </p:nvPr>
        </p:nvGraphicFramePr>
        <p:xfrm>
          <a:off x="2813771" y="3103591"/>
          <a:ext cx="2647816" cy="809055"/>
        </p:xfrm>
        <a:graphic>
          <a:graphicData uri="http://schemas.openxmlformats.org/presentationml/2006/ole">
            <mc:AlternateContent xmlns:mc="http://schemas.openxmlformats.org/markup-compatibility/2006">
              <mc:Choice xmlns:v="urn:schemas-microsoft-com:vml" Requires="v">
                <p:oleObj spid="_x0000_s133458" name="Equation" r:id="rId5" imgW="1295400" imgH="393700" progId="Equation.DSMT4">
                  <p:embed/>
                </p:oleObj>
              </mc:Choice>
              <mc:Fallback>
                <p:oleObj name="Equation" r:id="rId5" imgW="1295400" imgH="3937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3771" y="3103591"/>
                        <a:ext cx="2647816" cy="809055"/>
                      </a:xfrm>
                      <a:prstGeom prst="rect">
                        <a:avLst/>
                      </a:prstGeom>
                      <a:noFill/>
                    </p:spPr>
                  </p:pic>
                </p:oleObj>
              </mc:Fallback>
            </mc:AlternateContent>
          </a:graphicData>
        </a:graphic>
      </p:graphicFrame>
      <p:sp>
        <p:nvSpPr>
          <p:cNvPr id="9" name="矩形 8"/>
          <p:cNvSpPr/>
          <p:nvPr/>
        </p:nvSpPr>
        <p:spPr>
          <a:xfrm>
            <a:off x="1043769" y="4073427"/>
            <a:ext cx="7426829" cy="968663"/>
          </a:xfrm>
          <a:prstGeom prst="rect">
            <a:avLst/>
          </a:prstGeom>
        </p:spPr>
        <p:txBody>
          <a:bodyPr wrap="square">
            <a:spAutoFit/>
          </a:bodyPr>
          <a:lstStyle/>
          <a:p>
            <a:pPr algn="l">
              <a:lnSpc>
                <a:spcPct val="125000"/>
              </a:lnSpc>
            </a:pPr>
            <a:r>
              <a:rPr lang="zh-CN" altLang="zh-CN" kern="100" dirty="0">
                <a:ea typeface="仿宋" panose="02010609060101010101" pitchFamily="49" charset="-122"/>
                <a:cs typeface="Times New Roman" panose="02020603050405020304" pitchFamily="18" charset="0"/>
              </a:rPr>
              <a:t>矩形线圈中的电流</a:t>
            </a:r>
            <a:r>
              <a:rPr lang="en-US" altLang="zh-CN" kern="100" dirty="0" err="1">
                <a:ea typeface="仿宋" panose="02010609060101010101" pitchFamily="49" charset="-122"/>
              </a:rPr>
              <a:t>i</a:t>
            </a:r>
            <a:r>
              <a:rPr lang="zh-CN" altLang="zh-CN" kern="100" dirty="0">
                <a:ea typeface="仿宋" panose="02010609060101010101" pitchFamily="49" charset="-122"/>
                <a:cs typeface="Times New Roman" panose="02020603050405020304" pitchFamily="18" charset="0"/>
              </a:rPr>
              <a:t>＝</a:t>
            </a:r>
            <a:r>
              <a:rPr lang="en-US" altLang="zh-CN" kern="100" dirty="0">
                <a:ea typeface="仿宋" panose="02010609060101010101" pitchFamily="49" charset="-122"/>
              </a:rPr>
              <a:t>I</a:t>
            </a:r>
            <a:r>
              <a:rPr lang="en-US" altLang="zh-CN" kern="100" baseline="-25000" dirty="0">
                <a:ea typeface="仿宋" panose="02010609060101010101" pitchFamily="49" charset="-122"/>
              </a:rPr>
              <a:t>0</a:t>
            </a:r>
            <a:r>
              <a:rPr lang="en-US" altLang="zh-CN" kern="100" dirty="0">
                <a:ea typeface="仿宋" panose="02010609060101010101" pitchFamily="49" charset="-122"/>
              </a:rPr>
              <a:t> </a:t>
            </a:r>
            <a:r>
              <a:rPr lang="en-US" altLang="zh-CN" kern="100" dirty="0" err="1">
                <a:ea typeface="仿宋" panose="02010609060101010101" pitchFamily="49" charset="-122"/>
              </a:rPr>
              <a:t>cosωt</a:t>
            </a:r>
            <a:r>
              <a:rPr lang="zh-CN" altLang="zh-CN" kern="100" dirty="0">
                <a:ea typeface="仿宋" panose="02010609060101010101" pitchFamily="49" charset="-122"/>
                <a:cs typeface="Times New Roman" panose="02020603050405020304" pitchFamily="18" charset="0"/>
              </a:rPr>
              <a:t>在长直导线中产生的互感电动势为：</a:t>
            </a:r>
            <a:endParaRPr lang="zh-CN" altLang="en-US" dirty="0">
              <a:ea typeface="仿宋" panose="02010609060101010101" pitchFamily="49" charset="-122"/>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1568527018"/>
              </p:ext>
            </p:extLst>
          </p:nvPr>
        </p:nvGraphicFramePr>
        <p:xfrm>
          <a:off x="2519772" y="4851914"/>
          <a:ext cx="5289138" cy="1724404"/>
        </p:xfrm>
        <a:graphic>
          <a:graphicData uri="http://schemas.openxmlformats.org/presentationml/2006/ole">
            <mc:AlternateContent xmlns:mc="http://schemas.openxmlformats.org/markup-compatibility/2006">
              <mc:Choice xmlns:v="urn:schemas-microsoft-com:vml" Requires="v">
                <p:oleObj spid="_x0000_s133459" name="Equation" r:id="rId7" imgW="2501900" imgH="812800" progId="Equation.DSMT4">
                  <p:embed/>
                </p:oleObj>
              </mc:Choice>
              <mc:Fallback>
                <p:oleObj name="Equation" r:id="rId7" imgW="2501900" imgH="8128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9772" y="4851914"/>
                        <a:ext cx="5289138" cy="1724404"/>
                      </a:xfrm>
                      <a:prstGeom prst="rect">
                        <a:avLst/>
                      </a:prstGeom>
                      <a:noFill/>
                    </p:spPr>
                  </p:pic>
                </p:oleObj>
              </mc:Fallback>
            </mc:AlternateContent>
          </a:graphicData>
        </a:graphic>
      </p:graphicFrame>
    </p:spTree>
    <p:extLst>
      <p:ext uri="{BB962C8B-B14F-4D97-AF65-F5344CB8AC3E}">
        <p14:creationId xmlns:p14="http://schemas.microsoft.com/office/powerpoint/2010/main" val="28825734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23</a:t>
            </a:fld>
            <a:endParaRPr lang="en-US" altLang="zh-CN"/>
          </a:p>
        </p:txBody>
      </p:sp>
      <p:sp>
        <p:nvSpPr>
          <p:cNvPr id="3" name="Rectangle 13"/>
          <p:cNvSpPr>
            <a:spLocks noChangeArrowheads="1"/>
          </p:cNvSpPr>
          <p:nvPr/>
        </p:nvSpPr>
        <p:spPr bwMode="auto">
          <a:xfrm>
            <a:off x="740699" y="639953"/>
            <a:ext cx="770485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ts val="600"/>
              </a:spcBef>
              <a:spcAft>
                <a:spcPct val="0"/>
              </a:spcAft>
              <a:buClrTx/>
              <a:buSzTx/>
              <a:buFontTx/>
              <a:buNone/>
              <a:tabLst/>
            </a:pPr>
            <a:r>
              <a:rPr kumimoji="0" lang="zh-CN" sz="2800" b="1"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书中例题</a:t>
            </a:r>
            <a:r>
              <a:rPr kumimoji="0" lang="en-US" altLang="zh-CN" sz="2800" b="1"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10.16(p.470)</a:t>
            </a:r>
            <a:endParaRPr kumimoji="0" lang="en-US" altLang="zh-CN" sz="2800" b="0" i="0" u="none" strike="noStrike" cap="none" normalizeH="0" baseline="0" dirty="0" smtClean="0">
              <a:ln>
                <a:noFill/>
              </a:ln>
              <a:solidFill>
                <a:schemeClr val="tx1"/>
              </a:solidFill>
              <a:effectLst/>
              <a:ea typeface="仿宋" panose="02010609060101010101" pitchFamily="49" charset="-122"/>
            </a:endParaRPr>
          </a:p>
          <a:p>
            <a:pPr marL="0" marR="0" lvl="0" indent="0" algn="l" defTabSz="914400" rtl="0" eaLnBrk="0" fontAlgn="base" latinLnBrk="0" hangingPunct="0">
              <a:lnSpc>
                <a:spcPct val="125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半径分别为</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R</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和</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r</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R&gt;&gt;r</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）的两个同轴线圈，相距为</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d</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，且</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d&gt;&gt;R</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，大线圈中通有电流</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I</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I</a:t>
            </a:r>
            <a:r>
              <a:rPr kumimoji="0" lang="en-US" altLang="zh-CN" b="0" i="0" u="none" strike="noStrike" cap="none" normalizeH="0" baseline="-30000" dirty="0" smtClean="0">
                <a:ln>
                  <a:noFill/>
                </a:ln>
                <a:solidFill>
                  <a:schemeClr val="tx1"/>
                </a:solidFill>
                <a:effectLst/>
                <a:ea typeface="仿宋" panose="02010609060101010101" pitchFamily="49" charset="-122"/>
                <a:cs typeface="Times New Roman" panose="02020603050405020304" pitchFamily="18" charset="0"/>
              </a:rPr>
              <a:t>0</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sint</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a:t>
            </a:r>
            <a:endParaRPr kumimoji="0" lang="zh-CN" altLang="en-US" b="0" i="0" u="none" strike="noStrike" cap="none" normalizeH="0" baseline="0" dirty="0" smtClean="0">
              <a:ln>
                <a:noFill/>
              </a:ln>
              <a:solidFill>
                <a:schemeClr val="tx1"/>
              </a:solidFill>
              <a:effectLst/>
              <a:ea typeface="仿宋"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grpSp>
        <p:nvGrpSpPr>
          <p:cNvPr id="4" name="Group 1"/>
          <p:cNvGrpSpPr>
            <a:grpSpLocks/>
          </p:cNvGrpSpPr>
          <p:nvPr/>
        </p:nvGrpSpPr>
        <p:grpSpPr bwMode="auto">
          <a:xfrm>
            <a:off x="6219825" y="2564904"/>
            <a:ext cx="1988579" cy="2808312"/>
            <a:chOff x="6510" y="7635"/>
            <a:chExt cx="2025" cy="3000"/>
          </a:xfrm>
        </p:grpSpPr>
        <p:sp>
          <p:nvSpPr>
            <p:cNvPr id="5" name="Oval 12"/>
            <p:cNvSpPr>
              <a:spLocks noChangeArrowheads="1"/>
            </p:cNvSpPr>
            <p:nvPr/>
          </p:nvSpPr>
          <p:spPr bwMode="auto">
            <a:xfrm>
              <a:off x="6570" y="10035"/>
              <a:ext cx="1875" cy="600"/>
            </a:xfrm>
            <a:prstGeom prst="ellipse">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Oval 11"/>
            <p:cNvSpPr>
              <a:spLocks noChangeArrowheads="1"/>
            </p:cNvSpPr>
            <p:nvPr/>
          </p:nvSpPr>
          <p:spPr bwMode="auto">
            <a:xfrm>
              <a:off x="7170" y="8040"/>
              <a:ext cx="660" cy="270"/>
            </a:xfrm>
            <a:prstGeom prst="ellipse">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Line 10"/>
            <p:cNvSpPr>
              <a:spLocks noChangeShapeType="1"/>
            </p:cNvSpPr>
            <p:nvPr/>
          </p:nvSpPr>
          <p:spPr bwMode="auto">
            <a:xfrm>
              <a:off x="7500" y="8160"/>
              <a:ext cx="34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Line 9"/>
            <p:cNvSpPr>
              <a:spLocks noChangeShapeType="1"/>
            </p:cNvSpPr>
            <p:nvPr/>
          </p:nvSpPr>
          <p:spPr bwMode="auto">
            <a:xfrm>
              <a:off x="7515" y="8160"/>
              <a:ext cx="0" cy="21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8"/>
            <p:cNvSpPr>
              <a:spLocks noChangeShapeType="1"/>
            </p:cNvSpPr>
            <p:nvPr/>
          </p:nvSpPr>
          <p:spPr bwMode="auto">
            <a:xfrm>
              <a:off x="7950" y="10065"/>
              <a:ext cx="165" cy="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7"/>
            <p:cNvSpPr>
              <a:spLocks noChangeShapeType="1"/>
            </p:cNvSpPr>
            <p:nvPr/>
          </p:nvSpPr>
          <p:spPr bwMode="auto">
            <a:xfrm flipV="1">
              <a:off x="7965" y="10050"/>
              <a:ext cx="210" cy="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6"/>
            <p:cNvSpPr>
              <a:spLocks noChangeShapeType="1"/>
            </p:cNvSpPr>
            <p:nvPr/>
          </p:nvSpPr>
          <p:spPr bwMode="auto">
            <a:xfrm flipH="1" flipV="1">
              <a:off x="6780" y="10155"/>
              <a:ext cx="735" cy="1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Text Box 5"/>
            <p:cNvSpPr txBox="1">
              <a:spLocks noChangeArrowheads="1"/>
            </p:cNvSpPr>
            <p:nvPr/>
          </p:nvSpPr>
          <p:spPr bwMode="auto">
            <a:xfrm>
              <a:off x="7530" y="8835"/>
              <a:ext cx="570"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3" name="Text Box 4"/>
            <p:cNvSpPr txBox="1">
              <a:spLocks noChangeArrowheads="1"/>
            </p:cNvSpPr>
            <p:nvPr/>
          </p:nvSpPr>
          <p:spPr bwMode="auto">
            <a:xfrm>
              <a:off x="7965" y="9495"/>
              <a:ext cx="570"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4" name="Text Box 3"/>
            <p:cNvSpPr txBox="1">
              <a:spLocks noChangeArrowheads="1"/>
            </p:cNvSpPr>
            <p:nvPr/>
          </p:nvSpPr>
          <p:spPr bwMode="auto">
            <a:xfrm>
              <a:off x="6510" y="9570"/>
              <a:ext cx="570"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5" name="Text Box 2"/>
            <p:cNvSpPr txBox="1">
              <a:spLocks noChangeArrowheads="1"/>
            </p:cNvSpPr>
            <p:nvPr/>
          </p:nvSpPr>
          <p:spPr bwMode="auto">
            <a:xfrm>
              <a:off x="7680" y="7635"/>
              <a:ext cx="570"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grpSp>
      <p:sp>
        <p:nvSpPr>
          <p:cNvPr id="16" name="Rectangle 18"/>
          <p:cNvSpPr>
            <a:spLocks noChangeArrowheads="1"/>
          </p:cNvSpPr>
          <p:nvPr/>
        </p:nvSpPr>
        <p:spPr bwMode="auto">
          <a:xfrm>
            <a:off x="757859" y="2319308"/>
            <a:ext cx="4339650" cy="96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l" eaLnBrk="0" hangingPunct="0">
              <a:lnSpc>
                <a:spcPct val="125000"/>
              </a:lnSpc>
            </a:pPr>
            <a:r>
              <a:rPr kumimoji="0" lang="zh-CN" dirty="0">
                <a:ea typeface="仿宋" panose="02010609060101010101" pitchFamily="49" charset="-122"/>
                <a:cs typeface="Times New Roman" panose="02020603050405020304" pitchFamily="18" charset="0"/>
              </a:rPr>
              <a:t>求：（</a:t>
            </a:r>
            <a:r>
              <a:rPr kumimoji="0" lang="en-US" altLang="zh-CN" dirty="0">
                <a:ea typeface="仿宋" panose="02010609060101010101" pitchFamily="49" charset="-122"/>
                <a:cs typeface="Times New Roman" panose="02020603050405020304" pitchFamily="18" charset="0"/>
              </a:rPr>
              <a:t>1</a:t>
            </a:r>
            <a:r>
              <a:rPr kumimoji="0" lang="zh-CN" altLang="en-US" dirty="0">
                <a:ea typeface="仿宋" panose="02010609060101010101" pitchFamily="49" charset="-122"/>
                <a:cs typeface="Times New Roman" panose="02020603050405020304" pitchFamily="18" charset="0"/>
              </a:rPr>
              <a:t>）两线圈的互感系数；</a:t>
            </a:r>
          </a:p>
          <a:p>
            <a:pPr algn="l" eaLnBrk="0" hangingPunct="0">
              <a:lnSpc>
                <a:spcPct val="125000"/>
              </a:lnSpc>
            </a:pPr>
            <a:r>
              <a:rPr kumimoji="0" lang="zh-CN" altLang="en-US" dirty="0">
                <a:ea typeface="仿宋" panose="02010609060101010101" pitchFamily="49" charset="-122"/>
                <a:cs typeface="Times New Roman" panose="02020603050405020304" pitchFamily="18" charset="0"/>
              </a:rPr>
              <a:t>（</a:t>
            </a:r>
            <a:r>
              <a:rPr kumimoji="0" lang="en-US" altLang="zh-CN" dirty="0">
                <a:ea typeface="仿宋" panose="02010609060101010101" pitchFamily="49" charset="-122"/>
                <a:cs typeface="Times New Roman" panose="02020603050405020304" pitchFamily="18" charset="0"/>
              </a:rPr>
              <a:t>2</a:t>
            </a:r>
            <a:r>
              <a:rPr kumimoji="0" lang="zh-CN" altLang="en-US" dirty="0">
                <a:ea typeface="仿宋" panose="02010609060101010101" pitchFamily="49" charset="-122"/>
                <a:cs typeface="Times New Roman" panose="02020603050405020304" pitchFamily="18" charset="0"/>
              </a:rPr>
              <a:t>）小线圈中的互感电动势。</a:t>
            </a:r>
          </a:p>
        </p:txBody>
      </p:sp>
      <p:sp>
        <p:nvSpPr>
          <p:cNvPr id="17" name="Rectangle 20"/>
          <p:cNvSpPr>
            <a:spLocks noChangeArrowheads="1"/>
          </p:cNvSpPr>
          <p:nvPr/>
        </p:nvSpPr>
        <p:spPr bwMode="auto">
          <a:xfrm>
            <a:off x="93143" y="3411771"/>
            <a:ext cx="5057795"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711200"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711200" defTabSz="914400" latinLnBrk="0">
              <a:lnSpc>
                <a:spcPct val="125000"/>
              </a:lnSpc>
              <a:buClrTx/>
              <a:buSzTx/>
              <a:buFontTx/>
              <a:buNone/>
              <a:tabLst/>
            </a:pPr>
            <a:r>
              <a:rPr kumimoji="0" lang="zh-CN" dirty="0">
                <a:latin typeface="Times New Roman" pitchFamily="18" charset="0"/>
                <a:ea typeface="仿宋" panose="02010609060101010101" pitchFamily="49" charset="-122"/>
                <a:cs typeface="Times New Roman" panose="02020603050405020304" pitchFamily="18" charset="0"/>
              </a:rPr>
              <a:t>解：（</a:t>
            </a:r>
            <a:r>
              <a:rPr kumimoji="0" lang="en-US" altLang="zh-CN" dirty="0">
                <a:latin typeface="Times New Roman" pitchFamily="18" charset="0"/>
                <a:ea typeface="仿宋" panose="02010609060101010101" pitchFamily="49" charset="-122"/>
                <a:cs typeface="Times New Roman" panose="02020603050405020304" pitchFamily="18" charset="0"/>
              </a:rPr>
              <a:t>1</a:t>
            </a:r>
            <a:r>
              <a:rPr kumimoji="0" lang="zh-CN" altLang="en-US" dirty="0">
                <a:latin typeface="Times New Roman" pitchFamily="18" charset="0"/>
                <a:ea typeface="仿宋" panose="02010609060101010101" pitchFamily="49" charset="-122"/>
                <a:cs typeface="Times New Roman" panose="02020603050405020304" pitchFamily="18" charset="0"/>
              </a:rPr>
              <a:t>）大线圈中的电流在小</a:t>
            </a:r>
          </a:p>
          <a:p>
            <a:pPr marL="0" marR="0" lvl="0" indent="711200" defTabSz="914400" latinLnBrk="0">
              <a:lnSpc>
                <a:spcPct val="125000"/>
              </a:lnSpc>
              <a:buClrTx/>
              <a:buSzTx/>
              <a:buFontTx/>
              <a:buNone/>
              <a:tabLst/>
            </a:pPr>
            <a:r>
              <a:rPr kumimoji="0" lang="zh-CN" altLang="en-US" dirty="0">
                <a:latin typeface="Times New Roman" pitchFamily="18" charset="0"/>
                <a:ea typeface="仿宋" panose="02010609060101010101" pitchFamily="49" charset="-122"/>
                <a:cs typeface="Times New Roman" panose="02020603050405020304" pitchFamily="18" charset="0"/>
              </a:rPr>
              <a:t>线圈中心处产生的磁感应强度</a:t>
            </a:r>
          </a:p>
          <a:p>
            <a:pPr marL="0" marR="0" lvl="0" indent="711200" defTabSz="914400" latinLnBrk="0">
              <a:lnSpc>
                <a:spcPct val="125000"/>
              </a:lnSpc>
              <a:buClrTx/>
              <a:buSzTx/>
              <a:buFontTx/>
              <a:buNone/>
              <a:tabLst/>
            </a:pPr>
            <a:r>
              <a:rPr kumimoji="0" lang="zh-CN" altLang="en-US" dirty="0">
                <a:latin typeface="Times New Roman" pitchFamily="18" charset="0"/>
                <a:ea typeface="仿宋" panose="02010609060101010101" pitchFamily="49" charset="-122"/>
                <a:cs typeface="Times New Roman" panose="02020603050405020304" pitchFamily="18" charset="0"/>
              </a:rPr>
              <a:t>的大小为：（例</a:t>
            </a:r>
            <a:r>
              <a:rPr kumimoji="0" lang="en-US" altLang="zh-CN" dirty="0">
                <a:latin typeface="Times New Roman" pitchFamily="18" charset="0"/>
                <a:ea typeface="仿宋" panose="02010609060101010101" pitchFamily="49" charset="-122"/>
                <a:cs typeface="Times New Roman" panose="02020603050405020304" pitchFamily="18" charset="0"/>
              </a:rPr>
              <a:t>9.2</a:t>
            </a:r>
            <a:r>
              <a:rPr kumimoji="0" lang="zh-CN" altLang="en-US" dirty="0">
                <a:latin typeface="Times New Roman" pitchFamily="18" charset="0"/>
                <a:ea typeface="仿宋" panose="02010609060101010101" pitchFamily="49" charset="-122"/>
                <a:cs typeface="Times New Roman" panose="02020603050405020304" pitchFamily="18" charset="0"/>
              </a:rPr>
              <a:t>）</a:t>
            </a:r>
          </a:p>
          <a:p>
            <a:pPr marL="0" marR="0" lvl="0" indent="711200" algn="l" defTabSz="914400" rtl="0" eaLnBrk="0" fontAlgn="base" latinLnBrk="0" hangingPunct="0">
              <a:lnSpc>
                <a:spcPct val="100000"/>
              </a:lnSpc>
              <a:spcBef>
                <a:spcPct val="0"/>
              </a:spcBef>
              <a:spcAft>
                <a:spcPct val="0"/>
              </a:spcAft>
              <a:buClrTx/>
              <a:buSzTx/>
              <a:buFontTx/>
              <a:buNone/>
              <a:tabLst/>
            </a:pPr>
            <a:endParaRPr kumimoji="0" lang="zh-CN" altLang="en-US" b="0" i="0" u="none" strike="noStrike" cap="none" normalizeH="0" baseline="0" dirty="0" smtClean="0">
              <a:ln>
                <a:noFill/>
              </a:ln>
              <a:solidFill>
                <a:schemeClr val="tx1"/>
              </a:solidFill>
              <a:effectLst/>
            </a:endParaRPr>
          </a:p>
        </p:txBody>
      </p:sp>
      <p:graphicFrame>
        <p:nvGraphicFramePr>
          <p:cNvPr id="18" name="对象 17"/>
          <p:cNvGraphicFramePr>
            <a:graphicFrameLocks noChangeAspect="1"/>
          </p:cNvGraphicFramePr>
          <p:nvPr>
            <p:extLst>
              <p:ext uri="{D42A27DB-BD31-4B8C-83A1-F6EECF244321}">
                <p14:modId xmlns:p14="http://schemas.microsoft.com/office/powerpoint/2010/main" val="721872697"/>
              </p:ext>
            </p:extLst>
          </p:nvPr>
        </p:nvGraphicFramePr>
        <p:xfrm>
          <a:off x="1887614" y="5008135"/>
          <a:ext cx="2705513" cy="1098120"/>
        </p:xfrm>
        <a:graphic>
          <a:graphicData uri="http://schemas.openxmlformats.org/presentationml/2006/ole">
            <mc:AlternateContent xmlns:mc="http://schemas.openxmlformats.org/markup-compatibility/2006">
              <mc:Choice xmlns:v="urn:schemas-microsoft-com:vml" Requires="v">
                <p:oleObj spid="_x0000_s134273" name="Equation" r:id="rId3" imgW="1218671" imgH="495085" progId="Equation.DSMT4">
                  <p:embed/>
                </p:oleObj>
              </mc:Choice>
              <mc:Fallback>
                <p:oleObj name="Equation" r:id="rId3" imgW="1218671" imgH="495085" progId="Equation.DSMT4">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7614" y="5008135"/>
                        <a:ext cx="2705513" cy="1098120"/>
                      </a:xfrm>
                      <a:prstGeom prst="rect">
                        <a:avLst/>
                      </a:prstGeom>
                      <a:noFill/>
                    </p:spPr>
                  </p:pic>
                </p:oleObj>
              </mc:Fallback>
            </mc:AlternateContent>
          </a:graphicData>
        </a:graphic>
      </p:graphicFrame>
    </p:spTree>
    <p:extLst>
      <p:ext uri="{BB962C8B-B14F-4D97-AF65-F5344CB8AC3E}">
        <p14:creationId xmlns:p14="http://schemas.microsoft.com/office/powerpoint/2010/main" val="423554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24</a:t>
            </a:fld>
            <a:endParaRPr lang="en-US" altLang="zh-CN"/>
          </a:p>
        </p:txBody>
      </p:sp>
      <p:sp>
        <p:nvSpPr>
          <p:cNvPr id="3" name="矩形 2"/>
          <p:cNvSpPr/>
          <p:nvPr/>
        </p:nvSpPr>
        <p:spPr>
          <a:xfrm>
            <a:off x="935596" y="980728"/>
            <a:ext cx="7272808" cy="952184"/>
          </a:xfrm>
          <a:prstGeom prst="rect">
            <a:avLst/>
          </a:prstGeom>
        </p:spPr>
        <p:txBody>
          <a:bodyPr wrap="square">
            <a:spAutoFit/>
          </a:bodyPr>
          <a:lstStyle/>
          <a:p>
            <a:pPr algn="l">
              <a:lnSpc>
                <a:spcPct val="125000"/>
              </a:lnSpc>
              <a:spcAft>
                <a:spcPts val="0"/>
              </a:spcAft>
            </a:pPr>
            <a:r>
              <a:rPr lang="zh-CN" altLang="zh-CN" kern="100" dirty="0">
                <a:latin typeface="仿宋" panose="02010609060101010101" pitchFamily="49" charset="-122"/>
                <a:ea typeface="仿宋" panose="02010609060101010101" pitchFamily="49" charset="-122"/>
              </a:rPr>
              <a:t>由于两线圈相距很远，小线圈又小，故可认为小线圈中的磁场是均匀分布的，因此小线圈的磁通量为：</a:t>
            </a:r>
          </a:p>
        </p:txBody>
      </p:sp>
      <p:graphicFrame>
        <p:nvGraphicFramePr>
          <p:cNvPr id="5" name="对象 4"/>
          <p:cNvGraphicFramePr>
            <a:graphicFrameLocks noChangeAspect="1"/>
          </p:cNvGraphicFramePr>
          <p:nvPr>
            <p:extLst>
              <p:ext uri="{D42A27DB-BD31-4B8C-83A1-F6EECF244321}">
                <p14:modId xmlns:p14="http://schemas.microsoft.com/office/powerpoint/2010/main" val="2344351501"/>
              </p:ext>
            </p:extLst>
          </p:nvPr>
        </p:nvGraphicFramePr>
        <p:xfrm>
          <a:off x="2339752" y="2060848"/>
          <a:ext cx="3871734" cy="1008112"/>
        </p:xfrm>
        <a:graphic>
          <a:graphicData uri="http://schemas.openxmlformats.org/presentationml/2006/ole">
            <mc:AlternateContent xmlns:mc="http://schemas.openxmlformats.org/markup-compatibility/2006">
              <mc:Choice xmlns:v="urn:schemas-microsoft-com:vml" Requires="v">
                <p:oleObj spid="_x0000_s135496" name="Equation" r:id="rId3" imgW="1904174" imgH="495085" progId="Equation.DSMT4">
                  <p:embed/>
                </p:oleObj>
              </mc:Choice>
              <mc:Fallback>
                <p:oleObj name="Equation" r:id="rId3" imgW="1904174" imgH="495085"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2060848"/>
                        <a:ext cx="3871734" cy="1008112"/>
                      </a:xfrm>
                      <a:prstGeom prst="rect">
                        <a:avLst/>
                      </a:prstGeom>
                      <a:noFill/>
                    </p:spPr>
                  </p:pic>
                </p:oleObj>
              </mc:Fallback>
            </mc:AlternateContent>
          </a:graphicData>
        </a:graphic>
      </p:graphicFrame>
      <p:sp>
        <p:nvSpPr>
          <p:cNvPr id="6" name="矩形 5"/>
          <p:cNvSpPr/>
          <p:nvPr/>
        </p:nvSpPr>
        <p:spPr>
          <a:xfrm>
            <a:off x="935596" y="3100625"/>
            <a:ext cx="2646878"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根据互感的定义：</a:t>
            </a:r>
            <a:endParaRPr lang="zh-CN" altLang="en-US" dirty="0">
              <a:latin typeface="仿宋" panose="02010609060101010101" pitchFamily="49" charset="-122"/>
              <a:ea typeface="仿宋" panose="02010609060101010101"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957556638"/>
              </p:ext>
            </p:extLst>
          </p:nvPr>
        </p:nvGraphicFramePr>
        <p:xfrm>
          <a:off x="2339752" y="3682230"/>
          <a:ext cx="4935161" cy="1047773"/>
        </p:xfrm>
        <a:graphic>
          <a:graphicData uri="http://schemas.openxmlformats.org/presentationml/2006/ole">
            <mc:AlternateContent xmlns:mc="http://schemas.openxmlformats.org/markup-compatibility/2006">
              <mc:Choice xmlns:v="urn:schemas-microsoft-com:vml" Requires="v">
                <p:oleObj spid="_x0000_s135497" name="Equation" r:id="rId5" imgW="2336800" imgH="495300" progId="Equation.DSMT4">
                  <p:embed/>
                </p:oleObj>
              </mc:Choice>
              <mc:Fallback>
                <p:oleObj name="Equation" r:id="rId5" imgW="2336800" imgH="4953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752" y="3682230"/>
                        <a:ext cx="4935161" cy="1047773"/>
                      </a:xfrm>
                      <a:prstGeom prst="rect">
                        <a:avLst/>
                      </a:prstGeom>
                      <a:noFill/>
                    </p:spPr>
                  </p:pic>
                </p:oleObj>
              </mc:Fallback>
            </mc:AlternateContent>
          </a:graphicData>
        </a:graphic>
      </p:graphicFrame>
      <p:sp>
        <p:nvSpPr>
          <p:cNvPr id="9" name="矩形 8"/>
          <p:cNvSpPr/>
          <p:nvPr/>
        </p:nvSpPr>
        <p:spPr>
          <a:xfrm>
            <a:off x="935349" y="4806306"/>
            <a:ext cx="4647426"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2</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）小线圈中的互感电动势为：</a:t>
            </a:r>
            <a:endParaRPr lang="zh-CN" altLang="en-US" dirty="0">
              <a:latin typeface="仿宋" panose="02010609060101010101" pitchFamily="49" charset="-122"/>
              <a:ea typeface="仿宋" panose="02010609060101010101" pitchFamily="49" charset="-122"/>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4242293416"/>
              </p:ext>
            </p:extLst>
          </p:nvPr>
        </p:nvGraphicFramePr>
        <p:xfrm>
          <a:off x="2368643" y="5504701"/>
          <a:ext cx="4406713" cy="875306"/>
        </p:xfrm>
        <a:graphic>
          <a:graphicData uri="http://schemas.openxmlformats.org/presentationml/2006/ole">
            <mc:AlternateContent xmlns:mc="http://schemas.openxmlformats.org/markup-compatibility/2006">
              <mc:Choice xmlns:v="urn:schemas-microsoft-com:vml" Requires="v">
                <p:oleObj spid="_x0000_s135498" name="Equation" r:id="rId7" imgW="2095500" imgH="419100" progId="Equation.DSMT4">
                  <p:embed/>
                </p:oleObj>
              </mc:Choice>
              <mc:Fallback>
                <p:oleObj name="Equation" r:id="rId7" imgW="2095500" imgH="4191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8643" y="5504701"/>
                        <a:ext cx="4406713" cy="875306"/>
                      </a:xfrm>
                      <a:prstGeom prst="rect">
                        <a:avLst/>
                      </a:prstGeom>
                      <a:noFill/>
                    </p:spPr>
                  </p:pic>
                </p:oleObj>
              </mc:Fallback>
            </mc:AlternateContent>
          </a:graphicData>
        </a:graphic>
      </p:graphicFrame>
    </p:spTree>
    <p:extLst>
      <p:ext uri="{BB962C8B-B14F-4D97-AF65-F5344CB8AC3E}">
        <p14:creationId xmlns:p14="http://schemas.microsoft.com/office/powerpoint/2010/main" val="28026441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25</a:t>
            </a:fld>
            <a:endParaRPr lang="en-US" altLang="zh-CN"/>
          </a:p>
        </p:txBody>
      </p:sp>
      <p:sp>
        <p:nvSpPr>
          <p:cNvPr id="3" name="矩形 2"/>
          <p:cNvSpPr/>
          <p:nvPr/>
        </p:nvSpPr>
        <p:spPr>
          <a:xfrm>
            <a:off x="719572" y="1268760"/>
            <a:ext cx="2656496" cy="830997"/>
          </a:xfrm>
          <a:prstGeom prst="rect">
            <a:avLst/>
          </a:prstGeom>
        </p:spPr>
        <p:txBody>
          <a:bodyPr wrap="none">
            <a:spAutoFit/>
          </a:bodyPr>
          <a:lstStyle/>
          <a:p>
            <a:pPr algn="l">
              <a:lnSpc>
                <a:spcPct val="150000"/>
              </a:lnSpc>
            </a:pPr>
            <a:r>
              <a:rPr lang="zh-CN" altLang="en-US" sz="3200" b="1" kern="0" dirty="0">
                <a:solidFill>
                  <a:srgbClr val="0000FF"/>
                </a:solidFill>
                <a:latin typeface="仿宋" panose="02010609060101010101" pitchFamily="49" charset="-122"/>
                <a:ea typeface="仿宋" panose="02010609060101010101" pitchFamily="49" charset="-122"/>
              </a:rPr>
              <a:t>一</a:t>
            </a:r>
            <a:r>
              <a:rPr lang="zh-CN" altLang="en-US" sz="3200" b="1" kern="0" dirty="0" smtClean="0">
                <a:solidFill>
                  <a:srgbClr val="0000FF"/>
                </a:solidFill>
                <a:latin typeface="仿宋" panose="02010609060101010101" pitchFamily="49" charset="-122"/>
                <a:ea typeface="仿宋" panose="02010609060101010101" pitchFamily="49" charset="-122"/>
              </a:rPr>
              <a:t>、自感磁能</a:t>
            </a:r>
            <a:endParaRPr lang="en-US" altLang="zh-CN" sz="3200" b="1" kern="0" dirty="0">
              <a:solidFill>
                <a:srgbClr val="0000FF"/>
              </a:solidFill>
              <a:latin typeface="仿宋" panose="02010609060101010101" pitchFamily="49" charset="-122"/>
              <a:ea typeface="仿宋" panose="02010609060101010101" pitchFamily="49" charset="-122"/>
            </a:endParaRPr>
          </a:p>
        </p:txBody>
      </p:sp>
      <p:sp>
        <p:nvSpPr>
          <p:cNvPr id="4" name="标题 4"/>
          <p:cNvSpPr txBox="1">
            <a:spLocks/>
          </p:cNvSpPr>
          <p:nvPr/>
        </p:nvSpPr>
        <p:spPr>
          <a:xfrm>
            <a:off x="467544" y="471614"/>
            <a:ext cx="7772400" cy="604822"/>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nSpc>
                <a:spcPct val="150000"/>
              </a:lnSpc>
            </a:pPr>
            <a:r>
              <a:rPr lang="en-US" altLang="zh-CN" sz="3600" kern="0" dirty="0" smtClean="0">
                <a:latin typeface="仿宋" panose="02010609060101010101" pitchFamily="49" charset="-122"/>
                <a:ea typeface="仿宋" panose="02010609060101010101" pitchFamily="49" charset="-122"/>
              </a:rPr>
              <a:t>§4.</a:t>
            </a:r>
            <a:r>
              <a:rPr lang="zh-CN" altLang="en-US" sz="3600" kern="0" dirty="0">
                <a:latin typeface="仿宋" panose="02010609060101010101" pitchFamily="49" charset="-122"/>
                <a:ea typeface="仿宋" panose="02010609060101010101" pitchFamily="49" charset="-122"/>
              </a:rPr>
              <a:t>磁场的能量</a:t>
            </a:r>
            <a:endParaRPr lang="en-US" altLang="zh-CN" sz="3600" kern="0" dirty="0" smtClean="0">
              <a:latin typeface="仿宋" panose="02010609060101010101" pitchFamily="49" charset="-122"/>
              <a:ea typeface="仿宋" panose="02010609060101010101" pitchFamily="49" charset="-122"/>
            </a:endParaRPr>
          </a:p>
        </p:txBody>
      </p:sp>
      <p:sp>
        <p:nvSpPr>
          <p:cNvPr id="5" name="矩形 4"/>
          <p:cNvSpPr/>
          <p:nvPr/>
        </p:nvSpPr>
        <p:spPr>
          <a:xfrm>
            <a:off x="807604" y="2099757"/>
            <a:ext cx="7650596" cy="4247317"/>
          </a:xfrm>
          <a:prstGeom prst="rect">
            <a:avLst/>
          </a:prstGeom>
        </p:spPr>
        <p:txBody>
          <a:bodyPr wrap="square">
            <a:spAutoFit/>
          </a:bodyPr>
          <a:lstStyle/>
          <a:p>
            <a:pPr marL="457200" indent="-457200" algn="l">
              <a:lnSpc>
                <a:spcPct val="125000"/>
              </a:lnSpc>
              <a:buFont typeface="Arial" pitchFamily="34" charset="0"/>
              <a:buChar char="•"/>
            </a:pPr>
            <a:r>
              <a:rPr lang="zh-CN" altLang="en-US" dirty="0">
                <a:latin typeface="仿宋" panose="02010609060101010101" pitchFamily="49" charset="-122"/>
                <a:ea typeface="仿宋" panose="02010609060101010101" pitchFamily="49" charset="-122"/>
              </a:rPr>
              <a:t>电容可以储能，等于充电过程中电源反抗静电力所做的功；同样电感也可以储能，等于电流建立过程中，电源反抗感应电动势所做的功。</a:t>
            </a:r>
            <a:endParaRPr lang="en-US" altLang="zh-CN" dirty="0">
              <a:latin typeface="仿宋" panose="02010609060101010101" pitchFamily="49" charset="-122"/>
              <a:ea typeface="仿宋" panose="02010609060101010101" pitchFamily="49" charset="-122"/>
            </a:endParaRPr>
          </a:p>
          <a:p>
            <a:pPr marL="457200" indent="-457200" algn="l">
              <a:lnSpc>
                <a:spcPct val="125000"/>
              </a:lnSpc>
              <a:buFont typeface="Arial" pitchFamily="34" charset="0"/>
              <a:buChar char="•"/>
            </a:pPr>
            <a:r>
              <a:rPr lang="zh-CN" altLang="en-US" dirty="0">
                <a:latin typeface="仿宋" panose="02010609060101010101" pitchFamily="49" charset="-122"/>
                <a:ea typeface="仿宋" panose="02010609060101010101" pitchFamily="49" charset="-122"/>
              </a:rPr>
              <a:t>当一个线圈中通过一定电流时，线圈就储存有能量，这叫做</a:t>
            </a:r>
            <a:r>
              <a:rPr lang="zh-CN" altLang="en-US" b="1" dirty="0">
                <a:solidFill>
                  <a:srgbClr val="C00000"/>
                </a:solidFill>
                <a:latin typeface="仿宋" panose="02010609060101010101" pitchFamily="49" charset="-122"/>
                <a:ea typeface="仿宋" panose="02010609060101010101" pitchFamily="49" charset="-122"/>
              </a:rPr>
              <a:t>自感储能</a:t>
            </a:r>
            <a:r>
              <a:rPr lang="zh-CN" altLang="en-US" dirty="0">
                <a:latin typeface="仿宋" panose="02010609060101010101" pitchFamily="49" charset="-122"/>
                <a:ea typeface="仿宋" panose="02010609060101010101" pitchFamily="49" charset="-122"/>
              </a:rPr>
              <a:t>。等于电流建立过程中，外力反抗自感电动势所做的功</a:t>
            </a:r>
            <a:r>
              <a:rPr lang="zh-CN" altLang="en-US"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pPr marL="457200" indent="-457200" algn="l">
              <a:lnSpc>
                <a:spcPct val="125000"/>
              </a:lnSpc>
              <a:buFont typeface="Arial" pitchFamily="34" charset="0"/>
              <a:buChar char="•"/>
            </a:pPr>
            <a:r>
              <a:rPr lang="zh-CN" altLang="zh-CN" dirty="0">
                <a:ea typeface="仿宋" panose="02010609060101010101" pitchFamily="49" charset="-122"/>
              </a:rPr>
              <a:t>接通电源后，在</a:t>
            </a:r>
            <a:r>
              <a:rPr lang="en-US" altLang="zh-CN" dirty="0" err="1">
                <a:ea typeface="仿宋" panose="02010609060101010101" pitchFamily="49" charset="-122"/>
              </a:rPr>
              <a:t>dt</a:t>
            </a:r>
            <a:r>
              <a:rPr lang="zh-CN" altLang="zh-CN" dirty="0">
                <a:ea typeface="仿宋" panose="02010609060101010101" pitchFamily="49" charset="-122"/>
              </a:rPr>
              <a:t>时间内，电源克服自感电动势</a:t>
            </a:r>
            <a:r>
              <a:rPr lang="en-US" altLang="zh-CN" dirty="0" err="1">
                <a:ea typeface="仿宋" panose="02010609060101010101" pitchFamily="49" charset="-122"/>
              </a:rPr>
              <a:t>ε</a:t>
            </a:r>
            <a:r>
              <a:rPr lang="en-US" altLang="zh-CN" baseline="-25000" dirty="0" err="1">
                <a:ea typeface="仿宋" panose="02010609060101010101" pitchFamily="49" charset="-122"/>
              </a:rPr>
              <a:t>L</a:t>
            </a:r>
            <a:r>
              <a:rPr lang="zh-CN" altLang="zh-CN" dirty="0">
                <a:ea typeface="仿宋" panose="02010609060101010101" pitchFamily="49" charset="-122"/>
              </a:rPr>
              <a:t>所作的元功为：</a:t>
            </a:r>
            <a:endParaRPr lang="zh-CN" altLang="en-US" dirty="0">
              <a:ea typeface="仿宋" panose="02010609060101010101" pitchFamily="49" charset="-122"/>
            </a:endParaRPr>
          </a:p>
          <a:p>
            <a:pPr marL="457200" indent="-457200" algn="l">
              <a:lnSpc>
                <a:spcPct val="125000"/>
              </a:lnSpc>
              <a:buFont typeface="Arial" pitchFamily="34" charset="0"/>
              <a:buChar char="•"/>
            </a:pPr>
            <a:endParaRPr lang="en-US" altLang="zh-CN" dirty="0"/>
          </a:p>
        </p:txBody>
      </p:sp>
      <p:sp>
        <p:nvSpPr>
          <p:cNvPr id="6" name="Rectangle 2"/>
          <p:cNvSpPr>
            <a:spLocks noChangeArrowheads="1"/>
          </p:cNvSpPr>
          <p:nvPr/>
        </p:nvSpPr>
        <p:spPr bwMode="auto">
          <a:xfrm>
            <a:off x="3121207" y="606891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539122055"/>
              </p:ext>
            </p:extLst>
          </p:nvPr>
        </p:nvGraphicFramePr>
        <p:xfrm>
          <a:off x="2519772" y="5941409"/>
          <a:ext cx="2028001" cy="613982"/>
        </p:xfrm>
        <a:graphic>
          <a:graphicData uri="http://schemas.openxmlformats.org/presentationml/2006/ole">
            <mc:AlternateContent xmlns:mc="http://schemas.openxmlformats.org/markup-compatibility/2006">
              <mc:Choice xmlns:v="urn:schemas-microsoft-com:vml" Requires="v">
                <p:oleObj spid="_x0000_s136298" name="Equation" r:id="rId3" imgW="749300" imgH="228600" progId="Equation.DSMT4">
                  <p:embed/>
                </p:oleObj>
              </mc:Choice>
              <mc:Fallback>
                <p:oleObj name="Equation" r:id="rId3" imgW="749300" imgH="228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9772" y="5941409"/>
                        <a:ext cx="2028001" cy="613982"/>
                      </a:xfrm>
                      <a:prstGeom prst="rect">
                        <a:avLst/>
                      </a:prstGeom>
                      <a:noFill/>
                    </p:spPr>
                  </p:pic>
                </p:oleObj>
              </mc:Fallback>
            </mc:AlternateContent>
          </a:graphicData>
        </a:graphic>
      </p:graphicFrame>
      <p:sp>
        <p:nvSpPr>
          <p:cNvPr id="8" name="矩形 7"/>
          <p:cNvSpPr/>
          <p:nvPr/>
        </p:nvSpPr>
        <p:spPr>
          <a:xfrm>
            <a:off x="4851550" y="6017567"/>
            <a:ext cx="2816797" cy="461665"/>
          </a:xfrm>
          <a:prstGeom prst="rect">
            <a:avLst/>
          </a:prstGeom>
        </p:spPr>
        <p:txBody>
          <a:bodyPr wrap="none">
            <a:spAutoFit/>
          </a:bodyPr>
          <a:lstStyle/>
          <a:p>
            <a:r>
              <a:rPr lang="zh-CN" altLang="en-US" dirty="0">
                <a:ea typeface="仿宋" panose="02010609060101010101" pitchFamily="49" charset="-122"/>
              </a:rPr>
              <a:t>（</a:t>
            </a:r>
            <a:r>
              <a:rPr lang="en-US" altLang="zh-CN" i="1" dirty="0" err="1" smtClean="0">
                <a:ea typeface="仿宋" panose="02010609060101010101" pitchFamily="49" charset="-122"/>
              </a:rPr>
              <a:t>i</a:t>
            </a:r>
            <a:r>
              <a:rPr lang="zh-CN" altLang="en-US" dirty="0" smtClean="0">
                <a:ea typeface="仿宋" panose="02010609060101010101" pitchFamily="49" charset="-122"/>
              </a:rPr>
              <a:t>为</a:t>
            </a:r>
            <a:r>
              <a:rPr lang="en-US" altLang="zh-CN" i="1" dirty="0" smtClean="0">
                <a:ea typeface="仿宋" panose="02010609060101010101" pitchFamily="49" charset="-122"/>
              </a:rPr>
              <a:t>t</a:t>
            </a:r>
            <a:r>
              <a:rPr lang="zh-CN" altLang="en-US" dirty="0" smtClean="0">
                <a:ea typeface="仿宋" panose="02010609060101010101" pitchFamily="49" charset="-122"/>
              </a:rPr>
              <a:t>时刻的电流）</a:t>
            </a:r>
            <a:endParaRPr lang="zh-CN" altLang="en-US" dirty="0"/>
          </a:p>
        </p:txBody>
      </p:sp>
    </p:spTree>
    <p:extLst>
      <p:ext uri="{BB962C8B-B14F-4D97-AF65-F5344CB8AC3E}">
        <p14:creationId xmlns:p14="http://schemas.microsoft.com/office/powerpoint/2010/main" val="2153577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26</a:t>
            </a:fld>
            <a:endParaRPr lang="en-US" altLang="zh-CN"/>
          </a:p>
        </p:txBody>
      </p:sp>
      <p:graphicFrame>
        <p:nvGraphicFramePr>
          <p:cNvPr id="4" name="对象 3"/>
          <p:cNvGraphicFramePr>
            <a:graphicFrameLocks noChangeAspect="1"/>
          </p:cNvGraphicFramePr>
          <p:nvPr>
            <p:extLst>
              <p:ext uri="{D42A27DB-BD31-4B8C-83A1-F6EECF244321}">
                <p14:modId xmlns:p14="http://schemas.microsoft.com/office/powerpoint/2010/main" val="3373324825"/>
              </p:ext>
            </p:extLst>
          </p:nvPr>
        </p:nvGraphicFramePr>
        <p:xfrm>
          <a:off x="2411760" y="683611"/>
          <a:ext cx="1709569" cy="972108"/>
        </p:xfrm>
        <a:graphic>
          <a:graphicData uri="http://schemas.openxmlformats.org/presentationml/2006/ole">
            <mc:AlternateContent xmlns:mc="http://schemas.openxmlformats.org/markup-compatibility/2006">
              <mc:Choice xmlns:v="urn:schemas-microsoft-com:vml" Requires="v">
                <p:oleObj spid="_x0000_s137823" name="Equation" r:id="rId3" imgW="698197" imgH="393529" progId="Equation.DSMT4">
                  <p:embed/>
                </p:oleObj>
              </mc:Choice>
              <mc:Fallback>
                <p:oleObj name="Equation" r:id="rId3" imgW="698197" imgH="393529"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683611"/>
                        <a:ext cx="1709569" cy="972108"/>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134034373"/>
              </p:ext>
            </p:extLst>
          </p:nvPr>
        </p:nvGraphicFramePr>
        <p:xfrm>
          <a:off x="5076056" y="971801"/>
          <a:ext cx="1610668" cy="460191"/>
        </p:xfrm>
        <a:graphic>
          <a:graphicData uri="http://schemas.openxmlformats.org/presentationml/2006/ole">
            <mc:AlternateContent xmlns:mc="http://schemas.openxmlformats.org/markup-compatibility/2006">
              <mc:Choice xmlns:v="urn:schemas-microsoft-com:vml" Requires="v">
                <p:oleObj spid="_x0000_s137824" name="Equation" r:id="rId5" imgW="621760" imgH="177646" progId="Equation.DSMT4">
                  <p:embed/>
                </p:oleObj>
              </mc:Choice>
              <mc:Fallback>
                <p:oleObj name="Equation" r:id="rId5" imgW="621760" imgH="177646"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056" y="971801"/>
                        <a:ext cx="1610668" cy="460191"/>
                      </a:xfrm>
                      <a:prstGeom prst="rect">
                        <a:avLst/>
                      </a:prstGeom>
                      <a:noFill/>
                    </p:spPr>
                  </p:pic>
                </p:oleObj>
              </mc:Fallback>
            </mc:AlternateContent>
          </a:graphicData>
        </a:graphic>
      </p:graphicFrame>
      <p:sp>
        <p:nvSpPr>
          <p:cNvPr id="7" name="矩形 6"/>
          <p:cNvSpPr/>
          <p:nvPr/>
        </p:nvSpPr>
        <p:spPr>
          <a:xfrm>
            <a:off x="934266" y="1680027"/>
            <a:ext cx="7560840" cy="968663"/>
          </a:xfrm>
          <a:prstGeom prst="rect">
            <a:avLst/>
          </a:prstGeom>
        </p:spPr>
        <p:txBody>
          <a:bodyPr wrap="square">
            <a:spAutoFit/>
          </a:bodyPr>
          <a:lstStyle/>
          <a:p>
            <a:pPr marL="342900" indent="-342900" algn="l">
              <a:lnSpc>
                <a:spcPct val="125000"/>
              </a:lnSpc>
              <a:buFont typeface="Arial" panose="020B0604020202020204" pitchFamily="34" charset="0"/>
              <a:buChar char="•"/>
            </a:pPr>
            <a:r>
              <a:rPr lang="zh-CN" altLang="zh-CN" kern="100" dirty="0">
                <a:ea typeface="仿宋" panose="02010609060101010101" pitchFamily="49" charset="-122"/>
                <a:cs typeface="Times New Roman" panose="02020603050405020304" pitchFamily="18" charset="0"/>
              </a:rPr>
              <a:t>电流由</a:t>
            </a:r>
            <a:r>
              <a:rPr lang="en-US" altLang="zh-CN" kern="100" dirty="0">
                <a:ea typeface="仿宋" panose="02010609060101010101" pitchFamily="49" charset="-122"/>
              </a:rPr>
              <a:t>0</a:t>
            </a:r>
            <a:r>
              <a:rPr lang="zh-CN" altLang="zh-CN" kern="100" dirty="0">
                <a:ea typeface="仿宋" panose="02010609060101010101" pitchFamily="49" charset="-122"/>
                <a:cs typeface="Times New Roman" panose="02020603050405020304" pitchFamily="18" charset="0"/>
              </a:rPr>
              <a:t>到</a:t>
            </a:r>
            <a:r>
              <a:rPr lang="en-US" altLang="zh-CN" kern="100" dirty="0">
                <a:ea typeface="仿宋" panose="02010609060101010101" pitchFamily="49" charset="-122"/>
              </a:rPr>
              <a:t>I</a:t>
            </a:r>
            <a:r>
              <a:rPr lang="zh-CN" altLang="zh-CN" kern="100" dirty="0">
                <a:ea typeface="仿宋" panose="02010609060101010101" pitchFamily="49" charset="-122"/>
                <a:cs typeface="Times New Roman" panose="02020603050405020304" pitchFamily="18" charset="0"/>
              </a:rPr>
              <a:t>的过程中，电源克服自感电动势所作的功为：</a:t>
            </a:r>
            <a:endParaRPr lang="zh-CN" altLang="en-US" dirty="0">
              <a:ea typeface="仿宋" panose="02010609060101010101" pitchFamily="49"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366193382"/>
              </p:ext>
            </p:extLst>
          </p:nvPr>
        </p:nvGraphicFramePr>
        <p:xfrm>
          <a:off x="2951249" y="2347546"/>
          <a:ext cx="2757290" cy="929784"/>
        </p:xfrm>
        <a:graphic>
          <a:graphicData uri="http://schemas.openxmlformats.org/presentationml/2006/ole">
            <mc:AlternateContent xmlns:mc="http://schemas.openxmlformats.org/markup-compatibility/2006">
              <mc:Choice xmlns:v="urn:schemas-microsoft-com:vml" Requires="v">
                <p:oleObj spid="_x0000_s137825" name="Equation" r:id="rId7" imgW="1180588" imgH="393529" progId="Equation.DSMT4">
                  <p:embed/>
                </p:oleObj>
              </mc:Choice>
              <mc:Fallback>
                <p:oleObj name="Equation" r:id="rId7" imgW="1180588" imgH="393529"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51249" y="2347546"/>
                        <a:ext cx="2757290" cy="929784"/>
                      </a:xfrm>
                      <a:prstGeom prst="rect">
                        <a:avLst/>
                      </a:prstGeom>
                      <a:noFill/>
                    </p:spPr>
                  </p:pic>
                </p:oleObj>
              </mc:Fallback>
            </mc:AlternateContent>
          </a:graphicData>
        </a:graphic>
      </p:graphicFrame>
      <p:sp>
        <p:nvSpPr>
          <p:cNvPr id="11" name="矩形 10"/>
          <p:cNvSpPr/>
          <p:nvPr/>
        </p:nvSpPr>
        <p:spPr>
          <a:xfrm>
            <a:off x="934266" y="3322247"/>
            <a:ext cx="7606640" cy="1430328"/>
          </a:xfrm>
          <a:prstGeom prst="rect">
            <a:avLst/>
          </a:prstGeom>
        </p:spPr>
        <p:txBody>
          <a:bodyPr wrap="square">
            <a:spAutoFit/>
          </a:bodyPr>
          <a:lstStyle/>
          <a:p>
            <a:pPr marL="342900" indent="-342900" algn="l">
              <a:lnSpc>
                <a:spcPct val="125000"/>
              </a:lnSpc>
              <a:buFont typeface="Arial" panose="020B0604020202020204" pitchFamily="34" charset="0"/>
              <a:buChar char="•"/>
            </a:pPr>
            <a:r>
              <a:rPr lang="zh-CN" altLang="zh-CN" kern="100" dirty="0">
                <a:ea typeface="仿宋" panose="02010609060101010101" pitchFamily="49" charset="-122"/>
                <a:cs typeface="Times New Roman" panose="02020603050405020304" pitchFamily="18" charset="0"/>
              </a:rPr>
              <a:t>当切断电源后，经过一段时间，线圈中的电流才由</a:t>
            </a:r>
            <a:r>
              <a:rPr lang="en-US" altLang="zh-CN" kern="100" dirty="0">
                <a:ea typeface="仿宋" panose="02010609060101010101" pitchFamily="49" charset="-122"/>
                <a:cs typeface="Times New Roman" panose="02020603050405020304" pitchFamily="18" charset="0"/>
              </a:rPr>
              <a:t>I</a:t>
            </a:r>
            <a:r>
              <a:rPr lang="zh-CN" altLang="zh-CN" kern="100" dirty="0">
                <a:ea typeface="仿宋" panose="02010609060101010101" pitchFamily="49" charset="-122"/>
                <a:cs typeface="Times New Roman" panose="02020603050405020304" pitchFamily="18" charset="0"/>
              </a:rPr>
              <a:t>减小到</a:t>
            </a:r>
            <a:r>
              <a:rPr lang="en-US" altLang="zh-CN" kern="100" dirty="0">
                <a:ea typeface="仿宋" panose="02010609060101010101" pitchFamily="49" charset="-122"/>
                <a:cs typeface="Times New Roman" panose="02020603050405020304" pitchFamily="18" charset="0"/>
              </a:rPr>
              <a:t>0</a:t>
            </a:r>
            <a:r>
              <a:rPr lang="zh-CN" altLang="zh-CN" kern="100" dirty="0">
                <a:ea typeface="仿宋" panose="02010609060101010101" pitchFamily="49" charset="-122"/>
                <a:cs typeface="Times New Roman" panose="02020603050405020304" pitchFamily="18" charset="0"/>
              </a:rPr>
              <a:t>，这段时间内，自感电动势会阻碍电流的减小，自感电动势所作的功为：</a:t>
            </a:r>
            <a:endParaRPr lang="zh-CN" altLang="en-US" kern="100" dirty="0">
              <a:ea typeface="仿宋" panose="02010609060101010101" pitchFamily="49" charset="-122"/>
              <a:cs typeface="Times New Roman" panose="02020603050405020304" pitchFamily="18" charset="0"/>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2485548595"/>
              </p:ext>
            </p:extLst>
          </p:nvPr>
        </p:nvGraphicFramePr>
        <p:xfrm>
          <a:off x="2757481" y="4935762"/>
          <a:ext cx="1926704" cy="611358"/>
        </p:xfrm>
        <a:graphic>
          <a:graphicData uri="http://schemas.openxmlformats.org/presentationml/2006/ole">
            <mc:AlternateContent xmlns:mc="http://schemas.openxmlformats.org/markup-compatibility/2006">
              <mc:Choice xmlns:v="urn:schemas-microsoft-com:vml" Requires="v">
                <p:oleObj spid="_x0000_s137826" name="Equation" r:id="rId9" imgW="711200" imgH="228600" progId="Equation.DSMT4">
                  <p:embed/>
                </p:oleObj>
              </mc:Choice>
              <mc:Fallback>
                <p:oleObj name="Equation" r:id="rId9" imgW="711200" imgH="22860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57481" y="4935762"/>
                        <a:ext cx="1926704" cy="611358"/>
                      </a:xfrm>
                      <a:prstGeom prst="rect">
                        <a:avLst/>
                      </a:prstGeom>
                      <a:noFill/>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565054052"/>
              </p:ext>
            </p:extLst>
          </p:nvPr>
        </p:nvGraphicFramePr>
        <p:xfrm>
          <a:off x="5532674" y="4739299"/>
          <a:ext cx="1548416" cy="880472"/>
        </p:xfrm>
        <a:graphic>
          <a:graphicData uri="http://schemas.openxmlformats.org/presentationml/2006/ole">
            <mc:AlternateContent xmlns:mc="http://schemas.openxmlformats.org/markup-compatibility/2006">
              <mc:Choice xmlns:v="urn:schemas-microsoft-com:vml" Requires="v">
                <p:oleObj spid="_x0000_s137827" name="Equation" r:id="rId11" imgW="698197" imgH="393529" progId="Equation.DSMT4">
                  <p:embed/>
                </p:oleObj>
              </mc:Choice>
              <mc:Fallback>
                <p:oleObj name="Equation" r:id="rId11" imgW="698197" imgH="393529" progId="Equation.DSMT4">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2674" y="4739299"/>
                        <a:ext cx="1548416" cy="880472"/>
                      </a:xfrm>
                      <a:prstGeom prst="rect">
                        <a:avLst/>
                      </a:prstGeom>
                      <a:noFill/>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696226868"/>
              </p:ext>
            </p:extLst>
          </p:nvPr>
        </p:nvGraphicFramePr>
        <p:xfrm>
          <a:off x="3720833" y="5668388"/>
          <a:ext cx="1987706" cy="474132"/>
        </p:xfrm>
        <a:graphic>
          <a:graphicData uri="http://schemas.openxmlformats.org/presentationml/2006/ole">
            <mc:AlternateContent xmlns:mc="http://schemas.openxmlformats.org/markup-compatibility/2006">
              <mc:Choice xmlns:v="urn:schemas-microsoft-com:vml" Requires="v">
                <p:oleObj spid="_x0000_s137828" name="Equation" r:id="rId12" imgW="748975" imgH="177723" progId="Equation.DSMT4">
                  <p:embed/>
                </p:oleObj>
              </mc:Choice>
              <mc:Fallback>
                <p:oleObj name="Equation" r:id="rId12" imgW="748975" imgH="177723" progId="Equation.DSMT4">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20833" y="5668388"/>
                        <a:ext cx="1987706" cy="474132"/>
                      </a:xfrm>
                      <a:prstGeom prst="rect">
                        <a:avLst/>
                      </a:prstGeom>
                      <a:noFill/>
                    </p:spPr>
                  </p:pic>
                </p:oleObj>
              </mc:Fallback>
            </mc:AlternateContent>
          </a:graphicData>
        </a:graphic>
      </p:graphicFrame>
    </p:spTree>
    <p:extLst>
      <p:ext uri="{BB962C8B-B14F-4D97-AF65-F5344CB8AC3E}">
        <p14:creationId xmlns:p14="http://schemas.microsoft.com/office/powerpoint/2010/main" val="355639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27</a:t>
            </a:fld>
            <a:endParaRPr lang="en-US" altLang="zh-CN"/>
          </a:p>
        </p:txBody>
      </p:sp>
      <p:sp>
        <p:nvSpPr>
          <p:cNvPr id="3" name="矩形 2"/>
          <p:cNvSpPr/>
          <p:nvPr/>
        </p:nvSpPr>
        <p:spPr>
          <a:xfrm>
            <a:off x="883523" y="2168860"/>
            <a:ext cx="7645962" cy="968663"/>
          </a:xfrm>
          <a:prstGeom prst="rect">
            <a:avLst/>
          </a:prstGeom>
        </p:spPr>
        <p:txBody>
          <a:bodyPr wrap="square">
            <a:spAutoFit/>
          </a:bodyPr>
          <a:lstStyle/>
          <a:p>
            <a:pPr marL="342900" indent="-342900" algn="l">
              <a:lnSpc>
                <a:spcPct val="125000"/>
              </a:lnSpc>
              <a:buFont typeface="Arial" panose="020B0604020202020204" pitchFamily="34" charset="0"/>
              <a:buChar char="•"/>
            </a:pPr>
            <a:r>
              <a:rPr lang="zh-CN" altLang="zh-CN" kern="100" dirty="0">
                <a:ea typeface="仿宋" panose="02010609060101010101" pitchFamily="49" charset="-122"/>
                <a:cs typeface="Times New Roman" panose="02020603050405020304" pitchFamily="18" charset="0"/>
              </a:rPr>
              <a:t>这表明自感电动势所作的功，等于通电过程中，线圈所储存的能量。</a:t>
            </a:r>
            <a:endParaRPr lang="zh-CN" altLang="en-US" kern="100" dirty="0">
              <a:ea typeface="仿宋" panose="02010609060101010101" pitchFamily="49" charset="-122"/>
              <a:cs typeface="Times New Roman" panose="02020603050405020304" pitchFamily="18" charset="0"/>
            </a:endParaRPr>
          </a:p>
        </p:txBody>
      </p:sp>
      <p:sp>
        <p:nvSpPr>
          <p:cNvPr id="4" name="矩形 3"/>
          <p:cNvSpPr/>
          <p:nvPr/>
        </p:nvSpPr>
        <p:spPr>
          <a:xfrm>
            <a:off x="883523" y="728700"/>
            <a:ext cx="6515980" cy="506998"/>
          </a:xfrm>
          <a:prstGeom prst="rect">
            <a:avLst/>
          </a:prstGeom>
        </p:spPr>
        <p:txBody>
          <a:bodyPr wrap="square">
            <a:spAutoFit/>
          </a:bodyPr>
          <a:lstStyle/>
          <a:p>
            <a:pPr marL="342900" indent="-342900" algn="l">
              <a:lnSpc>
                <a:spcPct val="125000"/>
              </a:lnSpc>
              <a:buFont typeface="Arial" panose="020B0604020202020204" pitchFamily="34" charset="0"/>
              <a:buChar char="•"/>
            </a:pPr>
            <a:r>
              <a:rPr lang="zh-CN" altLang="zh-CN" kern="100" dirty="0">
                <a:ea typeface="仿宋" panose="02010609060101010101" pitchFamily="49" charset="-122"/>
                <a:cs typeface="Times New Roman" panose="02020603050405020304" pitchFamily="18" charset="0"/>
              </a:rPr>
              <a:t>在此过程中，自感电动势所作功的总和为：</a:t>
            </a:r>
            <a:endParaRPr lang="zh-CN" altLang="en-US" kern="100" dirty="0">
              <a:ea typeface="仿宋" panose="02010609060101010101" pitchFamily="49"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501496435"/>
              </p:ext>
            </p:extLst>
          </p:nvPr>
        </p:nvGraphicFramePr>
        <p:xfrm>
          <a:off x="2519772" y="1340768"/>
          <a:ext cx="2741270" cy="828092"/>
        </p:xfrm>
        <a:graphic>
          <a:graphicData uri="http://schemas.openxmlformats.org/presentationml/2006/ole">
            <mc:AlternateContent xmlns:mc="http://schemas.openxmlformats.org/markup-compatibility/2006">
              <mc:Choice xmlns:v="urn:schemas-microsoft-com:vml" Requires="v">
                <p:oleObj spid="_x0000_s138540" name="Equation" r:id="rId3" imgW="1320227" imgH="393529" progId="Equation.DSMT4">
                  <p:embed/>
                </p:oleObj>
              </mc:Choice>
              <mc:Fallback>
                <p:oleObj name="Equation" r:id="rId3" imgW="1320227" imgH="393529"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9772" y="1340768"/>
                        <a:ext cx="2741270" cy="828092"/>
                      </a:xfrm>
                      <a:prstGeom prst="rect">
                        <a:avLst/>
                      </a:prstGeom>
                      <a:noFill/>
                    </p:spPr>
                  </p:pic>
                </p:oleObj>
              </mc:Fallback>
            </mc:AlternateContent>
          </a:graphicData>
        </a:graphic>
      </p:graphicFrame>
      <p:sp>
        <p:nvSpPr>
          <p:cNvPr id="8" name="矩形 7"/>
          <p:cNvSpPr/>
          <p:nvPr/>
        </p:nvSpPr>
        <p:spPr>
          <a:xfrm>
            <a:off x="883523" y="3137523"/>
            <a:ext cx="7663378" cy="1430328"/>
          </a:xfrm>
          <a:prstGeom prst="rect">
            <a:avLst/>
          </a:prstGeom>
        </p:spPr>
        <p:txBody>
          <a:bodyPr wrap="square">
            <a:spAutoFit/>
          </a:bodyPr>
          <a:lstStyle/>
          <a:p>
            <a:pPr marL="342900" indent="-342900" algn="l">
              <a:lnSpc>
                <a:spcPct val="125000"/>
              </a:lnSpc>
              <a:buFont typeface="Arial" panose="020B0604020202020204" pitchFamily="34" charset="0"/>
              <a:buChar char="•"/>
            </a:pPr>
            <a:r>
              <a:rPr lang="zh-CN" altLang="zh-CN" kern="100" dirty="0">
                <a:ea typeface="仿宋" panose="02010609060101010101" pitchFamily="49" charset="-122"/>
                <a:cs typeface="Times New Roman" panose="02020603050405020304" pitchFamily="18" charset="0"/>
              </a:rPr>
              <a:t>在通电过程中，线圈中产生了磁场，一部分能量储存在磁场中；在断电过程中，磁场中的能量又被释放出来</a:t>
            </a:r>
            <a:r>
              <a:rPr lang="zh-CN" altLang="zh-CN" kern="100" dirty="0">
                <a:cs typeface="Times New Roman" panose="02020603050405020304" pitchFamily="18" charset="0"/>
              </a:rPr>
              <a:t>。</a:t>
            </a:r>
            <a:endParaRPr lang="zh-CN" altLang="en-US" dirty="0"/>
          </a:p>
        </p:txBody>
      </p:sp>
      <p:sp>
        <p:nvSpPr>
          <p:cNvPr id="9" name="矩形 8"/>
          <p:cNvSpPr/>
          <p:nvPr/>
        </p:nvSpPr>
        <p:spPr>
          <a:xfrm>
            <a:off x="883523" y="4577128"/>
            <a:ext cx="7812868" cy="553998"/>
          </a:xfrm>
          <a:prstGeom prst="rect">
            <a:avLst/>
          </a:prstGeom>
        </p:spPr>
        <p:txBody>
          <a:bodyPr wrap="square">
            <a:spAutoFit/>
          </a:bodyPr>
          <a:lstStyle/>
          <a:p>
            <a:pPr marL="342900" indent="-342900" algn="l">
              <a:lnSpc>
                <a:spcPct val="125000"/>
              </a:lnSpc>
              <a:buFont typeface="Arial" panose="020B0604020202020204" pitchFamily="34" charset="0"/>
              <a:buChar char="•"/>
            </a:pPr>
            <a:r>
              <a:rPr lang="zh-CN" altLang="zh-CN" kern="100" dirty="0">
                <a:ea typeface="仿宋" panose="02010609060101010101" pitchFamily="49" charset="-122"/>
                <a:cs typeface="Times New Roman" panose="02020603050405020304" pitchFamily="18" charset="0"/>
              </a:rPr>
              <a:t>一个自感为</a:t>
            </a:r>
            <a:r>
              <a:rPr lang="en-US" altLang="zh-CN" kern="100" dirty="0">
                <a:ea typeface="仿宋" panose="02010609060101010101" pitchFamily="49" charset="-122"/>
                <a:cs typeface="Times New Roman" panose="02020603050405020304" pitchFamily="18" charset="0"/>
              </a:rPr>
              <a:t>L</a:t>
            </a:r>
            <a:r>
              <a:rPr lang="zh-CN" altLang="zh-CN" kern="100" dirty="0">
                <a:ea typeface="仿宋" panose="02010609060101010101" pitchFamily="49" charset="-122"/>
                <a:cs typeface="Times New Roman" panose="02020603050405020304" pitchFamily="18" charset="0"/>
              </a:rPr>
              <a:t>，通过的电流为</a:t>
            </a:r>
            <a:r>
              <a:rPr lang="en-US" altLang="zh-CN" kern="100" dirty="0">
                <a:ea typeface="仿宋" panose="02010609060101010101" pitchFamily="49" charset="-122"/>
                <a:cs typeface="Times New Roman" panose="02020603050405020304" pitchFamily="18" charset="0"/>
              </a:rPr>
              <a:t>I</a:t>
            </a:r>
            <a:r>
              <a:rPr lang="zh-CN" altLang="zh-CN" kern="100" dirty="0">
                <a:ea typeface="仿宋" panose="02010609060101010101" pitchFamily="49" charset="-122"/>
                <a:cs typeface="Times New Roman" panose="02020603050405020304" pitchFamily="18" charset="0"/>
              </a:rPr>
              <a:t>的线圈中储存的磁能为：</a:t>
            </a:r>
            <a:endParaRPr lang="zh-CN" altLang="en-US" kern="100" dirty="0">
              <a:ea typeface="仿宋" panose="02010609060101010101" pitchFamily="49" charset="-122"/>
              <a:cs typeface="Times New Roman" panose="02020603050405020304" pitchFamily="18" charset="0"/>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548896709"/>
              </p:ext>
            </p:extLst>
          </p:nvPr>
        </p:nvGraphicFramePr>
        <p:xfrm>
          <a:off x="3923928" y="5131126"/>
          <a:ext cx="1511388" cy="834862"/>
        </p:xfrm>
        <a:graphic>
          <a:graphicData uri="http://schemas.openxmlformats.org/presentationml/2006/ole">
            <mc:AlternateContent xmlns:mc="http://schemas.openxmlformats.org/markup-compatibility/2006">
              <mc:Choice xmlns:v="urn:schemas-microsoft-com:vml" Requires="v">
                <p:oleObj spid="_x0000_s138541" name="Equation" r:id="rId5" imgW="723586" imgH="393529" progId="Equation.DSMT4">
                  <p:embed/>
                </p:oleObj>
              </mc:Choice>
              <mc:Fallback>
                <p:oleObj name="Equation" r:id="rId5" imgW="723586" imgH="393529"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3928" y="5131126"/>
                        <a:ext cx="1511388" cy="834862"/>
                      </a:xfrm>
                      <a:prstGeom prst="rect">
                        <a:avLst/>
                      </a:prstGeom>
                      <a:noFill/>
                    </p:spPr>
                  </p:pic>
                </p:oleObj>
              </mc:Fallback>
            </mc:AlternateContent>
          </a:graphicData>
        </a:graphic>
      </p:graphicFrame>
      <p:sp>
        <p:nvSpPr>
          <p:cNvPr id="12" name="矩形 11"/>
          <p:cNvSpPr/>
          <p:nvPr/>
        </p:nvSpPr>
        <p:spPr>
          <a:xfrm>
            <a:off x="883523" y="5965988"/>
            <a:ext cx="4839786" cy="506998"/>
          </a:xfrm>
          <a:prstGeom prst="rect">
            <a:avLst/>
          </a:prstGeom>
        </p:spPr>
        <p:txBody>
          <a:bodyPr wrap="none">
            <a:spAutoFit/>
          </a:bodyPr>
          <a:lstStyle/>
          <a:p>
            <a:pPr marL="342900" indent="-342900" algn="l">
              <a:lnSpc>
                <a:spcPct val="125000"/>
              </a:lnSpc>
              <a:buFont typeface="Arial" panose="020B0604020202020204" pitchFamily="34" charset="0"/>
              <a:buChar char="•"/>
            </a:pPr>
            <a:r>
              <a:rPr lang="zh-CN" altLang="zh-CN" kern="100" dirty="0">
                <a:solidFill>
                  <a:srgbClr val="0000CC"/>
                </a:solidFill>
                <a:ea typeface="仿宋" panose="02010609060101010101" pitchFamily="49" charset="-122"/>
                <a:cs typeface="Times New Roman" panose="02020603050405020304" pitchFamily="18" charset="0"/>
              </a:rPr>
              <a:t>类比：电容器中储存的电能为：</a:t>
            </a:r>
            <a:endParaRPr lang="zh-CN" altLang="en-US" kern="100" dirty="0">
              <a:solidFill>
                <a:srgbClr val="0000CC"/>
              </a:solidFill>
              <a:ea typeface="仿宋" panose="02010609060101010101" pitchFamily="49" charset="-122"/>
              <a:cs typeface="Times New Roman" panose="02020603050405020304" pitchFamily="18" charset="0"/>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1832485615"/>
              </p:ext>
            </p:extLst>
          </p:nvPr>
        </p:nvGraphicFramePr>
        <p:xfrm>
          <a:off x="6048164" y="5831743"/>
          <a:ext cx="1594789" cy="833313"/>
        </p:xfrm>
        <a:graphic>
          <a:graphicData uri="http://schemas.openxmlformats.org/presentationml/2006/ole">
            <mc:AlternateContent xmlns:mc="http://schemas.openxmlformats.org/markup-compatibility/2006">
              <mc:Choice xmlns:v="urn:schemas-microsoft-com:vml" Requires="v">
                <p:oleObj spid="_x0000_s138542" name="Equation" r:id="rId7" imgW="761669" imgH="393529" progId="Equation.DSMT4">
                  <p:embed/>
                </p:oleObj>
              </mc:Choice>
              <mc:Fallback>
                <p:oleObj name="Equation" r:id="rId7" imgW="761669" imgH="393529"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48164" y="5831743"/>
                        <a:ext cx="1594789" cy="833313"/>
                      </a:xfrm>
                      <a:prstGeom prst="rect">
                        <a:avLst/>
                      </a:prstGeom>
                      <a:noFill/>
                    </p:spPr>
                  </p:pic>
                </p:oleObj>
              </mc:Fallback>
            </mc:AlternateContent>
          </a:graphicData>
        </a:graphic>
      </p:graphicFrame>
    </p:spTree>
    <p:extLst>
      <p:ext uri="{BB962C8B-B14F-4D97-AF65-F5344CB8AC3E}">
        <p14:creationId xmlns:p14="http://schemas.microsoft.com/office/powerpoint/2010/main" val="2430393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28</a:t>
            </a:fld>
            <a:endParaRPr lang="en-US" altLang="zh-CN"/>
          </a:p>
        </p:txBody>
      </p:sp>
      <p:sp>
        <p:nvSpPr>
          <p:cNvPr id="3" name="矩形 2"/>
          <p:cNvSpPr/>
          <p:nvPr/>
        </p:nvSpPr>
        <p:spPr>
          <a:xfrm>
            <a:off x="530286" y="345124"/>
            <a:ext cx="2658100" cy="830997"/>
          </a:xfrm>
          <a:prstGeom prst="rect">
            <a:avLst/>
          </a:prstGeom>
        </p:spPr>
        <p:txBody>
          <a:bodyPr wrap="none">
            <a:spAutoFit/>
          </a:bodyPr>
          <a:lstStyle/>
          <a:p>
            <a:pPr algn="l">
              <a:lnSpc>
                <a:spcPct val="150000"/>
              </a:lnSpc>
            </a:pPr>
            <a:r>
              <a:rPr lang="zh-CN" altLang="en-US" sz="3200" b="1" kern="0" dirty="0">
                <a:solidFill>
                  <a:srgbClr val="0000FF"/>
                </a:solidFill>
                <a:latin typeface="仿宋" panose="02010609060101010101" pitchFamily="49" charset="-122"/>
                <a:ea typeface="仿宋" panose="02010609060101010101" pitchFamily="49" charset="-122"/>
              </a:rPr>
              <a:t>二</a:t>
            </a:r>
            <a:r>
              <a:rPr lang="zh-CN" altLang="en-US" sz="3200" b="1" kern="0" dirty="0" smtClean="0">
                <a:solidFill>
                  <a:srgbClr val="0000FF"/>
                </a:solidFill>
                <a:latin typeface="仿宋" panose="02010609060101010101" pitchFamily="49" charset="-122"/>
                <a:ea typeface="仿宋" panose="02010609060101010101" pitchFamily="49" charset="-122"/>
              </a:rPr>
              <a:t>、互感磁能</a:t>
            </a:r>
            <a:endParaRPr lang="en-US" altLang="zh-CN" sz="3200" b="1" kern="0" dirty="0">
              <a:solidFill>
                <a:srgbClr val="0000FF"/>
              </a:solidFill>
              <a:latin typeface="仿宋" panose="02010609060101010101" pitchFamily="49" charset="-122"/>
              <a:ea typeface="仿宋" panose="02010609060101010101" pitchFamily="49" charset="-122"/>
            </a:endParaRPr>
          </a:p>
        </p:txBody>
      </p:sp>
      <p:grpSp>
        <p:nvGrpSpPr>
          <p:cNvPr id="11" name="组合 10"/>
          <p:cNvGrpSpPr/>
          <p:nvPr/>
        </p:nvGrpSpPr>
        <p:grpSpPr>
          <a:xfrm>
            <a:off x="950913" y="1157288"/>
            <a:ext cx="7423150" cy="1801812"/>
            <a:chOff x="1058925" y="1463666"/>
            <a:chExt cx="7423150" cy="1801812"/>
          </a:xfrm>
        </p:grpSpPr>
        <p:graphicFrame>
          <p:nvGraphicFramePr>
            <p:cNvPr id="4" name="对象 3"/>
            <p:cNvGraphicFramePr>
              <a:graphicFrameLocks noChangeAspect="1"/>
            </p:cNvGraphicFramePr>
            <p:nvPr>
              <p:extLst>
                <p:ext uri="{D42A27DB-BD31-4B8C-83A1-F6EECF244321}">
                  <p14:modId xmlns:p14="http://schemas.microsoft.com/office/powerpoint/2010/main" val="4146443518"/>
                </p:ext>
              </p:extLst>
            </p:nvPr>
          </p:nvGraphicFramePr>
          <p:xfrm>
            <a:off x="1058925" y="1463666"/>
            <a:ext cx="7423150" cy="1801812"/>
          </p:xfrm>
          <a:graphic>
            <a:graphicData uri="http://schemas.openxmlformats.org/presentationml/2006/ole">
              <mc:AlternateContent xmlns:mc="http://schemas.openxmlformats.org/markup-compatibility/2006">
                <mc:Choice xmlns:v="urn:schemas-microsoft-com:vml" Requires="v">
                  <p:oleObj spid="_x0000_s176194" name="Equation" r:id="rId3" imgW="3974760" imgH="965160" progId="Equation.DSMT4">
                    <p:embed/>
                  </p:oleObj>
                </mc:Choice>
                <mc:Fallback>
                  <p:oleObj name="Equation" r:id="rId3" imgW="3974760" imgH="965160" progId="Equation.DSMT4">
                    <p:embed/>
                    <p:pic>
                      <p:nvPicPr>
                        <p:cNvPr id="0" name=""/>
                        <p:cNvPicPr/>
                        <p:nvPr/>
                      </p:nvPicPr>
                      <p:blipFill>
                        <a:blip r:embed="rId4"/>
                        <a:stretch>
                          <a:fillRect/>
                        </a:stretch>
                      </p:blipFill>
                      <p:spPr>
                        <a:xfrm>
                          <a:off x="1058925" y="1463666"/>
                          <a:ext cx="7423150" cy="1801812"/>
                        </a:xfrm>
                        <a:prstGeom prst="rect">
                          <a:avLst/>
                        </a:prstGeom>
                      </p:spPr>
                    </p:pic>
                  </p:oleObj>
                </mc:Fallback>
              </mc:AlternateContent>
            </a:graphicData>
          </a:graphic>
        </p:graphicFrame>
        <p:sp>
          <p:nvSpPr>
            <p:cNvPr id="5" name="矩形 4"/>
            <p:cNvSpPr/>
            <p:nvPr/>
          </p:nvSpPr>
          <p:spPr>
            <a:xfrm>
              <a:off x="1161422" y="1763457"/>
              <a:ext cx="338555" cy="276999"/>
            </a:xfrm>
            <a:prstGeom prst="rect">
              <a:avLst/>
            </a:prstGeom>
          </p:spPr>
          <p:txBody>
            <a:bodyPr wrap="none">
              <a:spAutoFit/>
            </a:bodyPr>
            <a:lstStyle/>
            <a:p>
              <a:r>
                <a:rPr lang="zh-CN" altLang="en-US" sz="1200" kern="100" dirty="0" smtClean="0">
                  <a:ea typeface="仿宋" panose="02010609060101010101" pitchFamily="49" charset="-122"/>
                  <a:cs typeface="Times New Roman" panose="02020603050405020304" pitchFamily="18" charset="0"/>
                </a:rPr>
                <a:t>互</a:t>
              </a:r>
              <a:endParaRPr lang="zh-CN" altLang="en-US" sz="1200" dirty="0"/>
            </a:p>
          </p:txBody>
        </p:sp>
      </p:grpSp>
      <p:grpSp>
        <p:nvGrpSpPr>
          <p:cNvPr id="9" name="组合 8"/>
          <p:cNvGrpSpPr/>
          <p:nvPr/>
        </p:nvGrpSpPr>
        <p:grpSpPr>
          <a:xfrm>
            <a:off x="1187624" y="3148761"/>
            <a:ext cx="5192713" cy="1552575"/>
            <a:chOff x="1187624" y="3388597"/>
            <a:chExt cx="5192713" cy="1552575"/>
          </a:xfrm>
        </p:grpSpPr>
        <p:graphicFrame>
          <p:nvGraphicFramePr>
            <p:cNvPr id="6" name="对象 5"/>
            <p:cNvGraphicFramePr>
              <a:graphicFrameLocks noChangeAspect="1"/>
            </p:cNvGraphicFramePr>
            <p:nvPr>
              <p:extLst>
                <p:ext uri="{D42A27DB-BD31-4B8C-83A1-F6EECF244321}">
                  <p14:modId xmlns:p14="http://schemas.microsoft.com/office/powerpoint/2010/main" val="4103603448"/>
                </p:ext>
              </p:extLst>
            </p:nvPr>
          </p:nvGraphicFramePr>
          <p:xfrm>
            <a:off x="1187624" y="3388597"/>
            <a:ext cx="5192713" cy="1552575"/>
          </p:xfrm>
          <a:graphic>
            <a:graphicData uri="http://schemas.openxmlformats.org/presentationml/2006/ole">
              <mc:AlternateContent xmlns:mc="http://schemas.openxmlformats.org/markup-compatibility/2006">
                <mc:Choice xmlns:v="urn:schemas-microsoft-com:vml" Requires="v">
                  <p:oleObj spid="_x0000_s176195" name="Equation" r:id="rId5" imgW="2717640" imgH="812520" progId="Equation.DSMT4">
                    <p:embed/>
                  </p:oleObj>
                </mc:Choice>
                <mc:Fallback>
                  <p:oleObj name="Equation" r:id="rId5" imgW="2717640" imgH="812520" progId="Equation.DSMT4">
                    <p:embed/>
                    <p:pic>
                      <p:nvPicPr>
                        <p:cNvPr id="0" name=""/>
                        <p:cNvPicPr/>
                        <p:nvPr/>
                      </p:nvPicPr>
                      <p:blipFill>
                        <a:blip r:embed="rId6"/>
                        <a:stretch>
                          <a:fillRect/>
                        </a:stretch>
                      </p:blipFill>
                      <p:spPr>
                        <a:xfrm>
                          <a:off x="1187624" y="3388597"/>
                          <a:ext cx="5192713" cy="1552575"/>
                        </a:xfrm>
                        <a:prstGeom prst="rect">
                          <a:avLst/>
                        </a:prstGeom>
                      </p:spPr>
                    </p:pic>
                  </p:oleObj>
                </mc:Fallback>
              </mc:AlternateContent>
            </a:graphicData>
          </a:graphic>
        </p:graphicFrame>
        <p:sp>
          <p:nvSpPr>
            <p:cNvPr id="7" name="矩形 6"/>
            <p:cNvSpPr/>
            <p:nvPr/>
          </p:nvSpPr>
          <p:spPr>
            <a:xfrm>
              <a:off x="2735796" y="3721764"/>
              <a:ext cx="338555" cy="276999"/>
            </a:xfrm>
            <a:prstGeom prst="rect">
              <a:avLst/>
            </a:prstGeom>
          </p:spPr>
          <p:txBody>
            <a:bodyPr wrap="none">
              <a:spAutoFit/>
            </a:bodyPr>
            <a:lstStyle/>
            <a:p>
              <a:r>
                <a:rPr lang="zh-CN" altLang="en-US" sz="1200" kern="100" dirty="0" smtClean="0">
                  <a:ea typeface="仿宋" panose="02010609060101010101" pitchFamily="49" charset="-122"/>
                  <a:cs typeface="Times New Roman" panose="02020603050405020304" pitchFamily="18" charset="0"/>
                </a:rPr>
                <a:t>互</a:t>
              </a:r>
              <a:endParaRPr lang="zh-CN" altLang="en-US" sz="1200" dirty="0"/>
            </a:p>
          </p:txBody>
        </p:sp>
        <p:sp>
          <p:nvSpPr>
            <p:cNvPr id="8" name="矩形 7"/>
            <p:cNvSpPr/>
            <p:nvPr/>
          </p:nvSpPr>
          <p:spPr>
            <a:xfrm>
              <a:off x="2015716" y="3722660"/>
              <a:ext cx="338554" cy="276999"/>
            </a:xfrm>
            <a:prstGeom prst="rect">
              <a:avLst/>
            </a:prstGeom>
          </p:spPr>
          <p:txBody>
            <a:bodyPr wrap="none">
              <a:spAutoFit/>
            </a:bodyPr>
            <a:lstStyle/>
            <a:p>
              <a:r>
                <a:rPr lang="zh-CN" altLang="en-US" sz="1200" kern="100" dirty="0">
                  <a:ea typeface="仿宋" panose="02010609060101010101" pitchFamily="49" charset="-122"/>
                  <a:cs typeface="Times New Roman" panose="02020603050405020304" pitchFamily="18" charset="0"/>
                </a:rPr>
                <a:t>自</a:t>
              </a:r>
              <a:endParaRPr lang="zh-CN" altLang="en-US" sz="1200" dirty="0"/>
            </a:p>
          </p:txBody>
        </p:sp>
      </p:grpSp>
      <p:graphicFrame>
        <p:nvGraphicFramePr>
          <p:cNvPr id="10" name="对象 9"/>
          <p:cNvGraphicFramePr>
            <a:graphicFrameLocks noChangeAspect="1"/>
          </p:cNvGraphicFramePr>
          <p:nvPr>
            <p:extLst>
              <p:ext uri="{D42A27DB-BD31-4B8C-83A1-F6EECF244321}">
                <p14:modId xmlns:p14="http://schemas.microsoft.com/office/powerpoint/2010/main" val="1788828521"/>
              </p:ext>
            </p:extLst>
          </p:nvPr>
        </p:nvGraphicFramePr>
        <p:xfrm>
          <a:off x="1222688" y="5120794"/>
          <a:ext cx="3703326" cy="1079115"/>
        </p:xfrm>
        <a:graphic>
          <a:graphicData uri="http://schemas.openxmlformats.org/presentationml/2006/ole">
            <mc:AlternateContent xmlns:mc="http://schemas.openxmlformats.org/markup-compatibility/2006">
              <mc:Choice xmlns:v="urn:schemas-microsoft-com:vml" Requires="v">
                <p:oleObj spid="_x0000_s176196" name="Equation" r:id="rId7" imgW="1917360" imgH="558720" progId="Equation.DSMT4">
                  <p:embed/>
                </p:oleObj>
              </mc:Choice>
              <mc:Fallback>
                <p:oleObj name="Equation" r:id="rId7" imgW="1917360" imgH="558720" progId="Equation.DSMT4">
                  <p:embed/>
                  <p:pic>
                    <p:nvPicPr>
                      <p:cNvPr id="0" name=""/>
                      <p:cNvPicPr/>
                      <p:nvPr/>
                    </p:nvPicPr>
                    <p:blipFill>
                      <a:blip r:embed="rId8"/>
                      <a:stretch>
                        <a:fillRect/>
                      </a:stretch>
                    </p:blipFill>
                    <p:spPr>
                      <a:xfrm>
                        <a:off x="1222688" y="5120794"/>
                        <a:ext cx="3703326" cy="1079115"/>
                      </a:xfrm>
                      <a:prstGeom prst="rect">
                        <a:avLst/>
                      </a:prstGeom>
                    </p:spPr>
                  </p:pic>
                </p:oleObj>
              </mc:Fallback>
            </mc:AlternateContent>
          </a:graphicData>
        </a:graphic>
      </p:graphicFrame>
    </p:spTree>
    <p:extLst>
      <p:ext uri="{BB962C8B-B14F-4D97-AF65-F5344CB8AC3E}">
        <p14:creationId xmlns:p14="http://schemas.microsoft.com/office/powerpoint/2010/main" val="411187749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29</a:t>
            </a:fld>
            <a:endParaRPr lang="en-US" altLang="zh-CN"/>
          </a:p>
        </p:txBody>
      </p:sp>
      <p:sp>
        <p:nvSpPr>
          <p:cNvPr id="3" name="矩形 2"/>
          <p:cNvSpPr/>
          <p:nvPr/>
        </p:nvSpPr>
        <p:spPr>
          <a:xfrm>
            <a:off x="503548" y="440668"/>
            <a:ext cx="3324949" cy="737510"/>
          </a:xfrm>
          <a:prstGeom prst="rect">
            <a:avLst/>
          </a:prstGeom>
        </p:spPr>
        <p:txBody>
          <a:bodyPr wrap="none">
            <a:spAutoFit/>
          </a:bodyPr>
          <a:lstStyle/>
          <a:p>
            <a:pPr algn="l">
              <a:lnSpc>
                <a:spcPct val="150000"/>
              </a:lnSpc>
            </a:pPr>
            <a:r>
              <a:rPr lang="zh-CN" altLang="en-US" sz="3200" b="1" kern="0" dirty="0" smtClean="0">
                <a:solidFill>
                  <a:srgbClr val="0000FF"/>
                </a:solidFill>
                <a:latin typeface="仿宋" panose="02010609060101010101" pitchFamily="49" charset="-122"/>
                <a:ea typeface="仿宋" panose="02010609060101010101" pitchFamily="49" charset="-122"/>
              </a:rPr>
              <a:t>证明 </a:t>
            </a:r>
            <a:r>
              <a:rPr lang="en-US" altLang="zh-CN" sz="3200" b="1" i="1" kern="0" dirty="0" smtClean="0">
                <a:solidFill>
                  <a:srgbClr val="0000FF"/>
                </a:solidFill>
                <a:latin typeface="+mj-lt"/>
                <a:ea typeface="仿宋" panose="02010609060101010101" pitchFamily="49" charset="-122"/>
              </a:rPr>
              <a:t>M</a:t>
            </a:r>
            <a:r>
              <a:rPr lang="en-US" altLang="zh-CN" sz="3200" b="1" kern="0" baseline="-25000" dirty="0" smtClean="0">
                <a:solidFill>
                  <a:srgbClr val="0000FF"/>
                </a:solidFill>
                <a:latin typeface="+mj-lt"/>
                <a:ea typeface="仿宋" panose="02010609060101010101" pitchFamily="49" charset="-122"/>
              </a:rPr>
              <a:t>12</a:t>
            </a:r>
            <a:r>
              <a:rPr lang="en-US" altLang="zh-CN" sz="3200" b="1" kern="0" dirty="0" smtClean="0">
                <a:solidFill>
                  <a:srgbClr val="0000FF"/>
                </a:solidFill>
                <a:latin typeface="+mj-lt"/>
                <a:ea typeface="仿宋" panose="02010609060101010101" pitchFamily="49" charset="-122"/>
              </a:rPr>
              <a:t>=</a:t>
            </a:r>
            <a:r>
              <a:rPr lang="en-US" altLang="zh-CN" sz="3200" b="1" i="1" kern="0" dirty="0" smtClean="0">
                <a:solidFill>
                  <a:srgbClr val="0000FF"/>
                </a:solidFill>
                <a:latin typeface="+mj-lt"/>
                <a:ea typeface="仿宋" panose="02010609060101010101" pitchFamily="49" charset="-122"/>
              </a:rPr>
              <a:t>M</a:t>
            </a:r>
            <a:r>
              <a:rPr lang="en-US" altLang="zh-CN" sz="3200" b="1" kern="0" baseline="-25000" dirty="0" smtClean="0">
                <a:solidFill>
                  <a:srgbClr val="0000FF"/>
                </a:solidFill>
                <a:latin typeface="+mj-lt"/>
                <a:ea typeface="仿宋" panose="02010609060101010101" pitchFamily="49" charset="-122"/>
              </a:rPr>
              <a:t>21</a:t>
            </a:r>
            <a:r>
              <a:rPr lang="en-US" altLang="zh-CN" sz="3200" b="1" kern="0" dirty="0" smtClean="0">
                <a:solidFill>
                  <a:srgbClr val="0000FF"/>
                </a:solidFill>
                <a:latin typeface="+mj-lt"/>
                <a:ea typeface="仿宋" panose="02010609060101010101" pitchFamily="49" charset="-122"/>
              </a:rPr>
              <a:t>=</a:t>
            </a:r>
            <a:r>
              <a:rPr lang="en-US" altLang="zh-CN" sz="3200" b="1" i="1" kern="0" dirty="0" smtClean="0">
                <a:solidFill>
                  <a:srgbClr val="0000FF"/>
                </a:solidFill>
                <a:latin typeface="+mj-lt"/>
                <a:ea typeface="仿宋" panose="02010609060101010101" pitchFamily="49" charset="-122"/>
              </a:rPr>
              <a:t>M</a:t>
            </a:r>
            <a:endParaRPr lang="en-US" altLang="zh-CN" sz="3200" b="1" i="1" kern="0" dirty="0">
              <a:solidFill>
                <a:srgbClr val="0000FF"/>
              </a:solidFill>
              <a:latin typeface="+mj-lt"/>
              <a:ea typeface="仿宋" panose="02010609060101010101" pitchFamily="49" charset="-122"/>
            </a:endParaRPr>
          </a:p>
        </p:txBody>
      </p:sp>
      <p:sp>
        <p:nvSpPr>
          <p:cNvPr id="4" name="矩形 3"/>
          <p:cNvSpPr/>
          <p:nvPr/>
        </p:nvSpPr>
        <p:spPr>
          <a:xfrm>
            <a:off x="519645" y="1268760"/>
            <a:ext cx="6515980" cy="506998"/>
          </a:xfrm>
          <a:prstGeom prst="rect">
            <a:avLst/>
          </a:prstGeom>
        </p:spPr>
        <p:txBody>
          <a:bodyPr wrap="square">
            <a:spAutoFit/>
          </a:bodyPr>
          <a:lstStyle/>
          <a:p>
            <a:pPr marL="342900" indent="-342900" algn="l">
              <a:lnSpc>
                <a:spcPct val="125000"/>
              </a:lnSpc>
              <a:buFont typeface="Arial" panose="020B0604020202020204" pitchFamily="34" charset="0"/>
              <a:buChar char="•"/>
            </a:pPr>
            <a:r>
              <a:rPr lang="en-US" altLang="zh-CN" kern="100" dirty="0" smtClean="0">
                <a:ea typeface="仿宋" panose="02010609060101010101" pitchFamily="49" charset="-122"/>
                <a:cs typeface="Times New Roman" panose="02020603050405020304" pitchFamily="18" charset="0"/>
              </a:rPr>
              <a:t>A        L</a:t>
            </a:r>
            <a:r>
              <a:rPr lang="en-US" altLang="zh-CN" kern="100" baseline="-25000" dirty="0" smtClean="0">
                <a:ea typeface="仿宋" panose="02010609060101010101" pitchFamily="49" charset="-122"/>
                <a:cs typeface="Times New Roman" panose="02020603050405020304" pitchFamily="18" charset="0"/>
              </a:rPr>
              <a:t>1</a:t>
            </a:r>
            <a:r>
              <a:rPr lang="zh-CN" altLang="en-US" kern="100" dirty="0" smtClean="0">
                <a:ea typeface="仿宋" panose="02010609060101010101" pitchFamily="49" charset="-122"/>
                <a:cs typeface="Times New Roman" panose="02020603050405020304" pitchFamily="18" charset="0"/>
              </a:rPr>
              <a:t>（无</a:t>
            </a:r>
            <a:r>
              <a:rPr lang="en-US" altLang="zh-CN" kern="100" dirty="0" smtClean="0">
                <a:ea typeface="仿宋" panose="02010609060101010101" pitchFamily="49" charset="-122"/>
                <a:cs typeface="Times New Roman" panose="02020603050405020304" pitchFamily="18" charset="0"/>
              </a:rPr>
              <a:t>L</a:t>
            </a:r>
            <a:r>
              <a:rPr lang="en-US" altLang="zh-CN" kern="100" baseline="-25000" dirty="0" smtClean="0">
                <a:ea typeface="仿宋" panose="02010609060101010101" pitchFamily="49" charset="-122"/>
                <a:cs typeface="Times New Roman" panose="02020603050405020304" pitchFamily="18" charset="0"/>
              </a:rPr>
              <a:t>2</a:t>
            </a:r>
            <a:r>
              <a:rPr lang="zh-CN" altLang="en-US" kern="100" dirty="0" smtClean="0">
                <a:ea typeface="仿宋" panose="02010609060101010101" pitchFamily="49" charset="-122"/>
                <a:cs typeface="Times New Roman" panose="02020603050405020304" pitchFamily="18" charset="0"/>
              </a:rPr>
              <a:t>）</a:t>
            </a:r>
            <a:r>
              <a:rPr lang="en-US" altLang="zh-CN" kern="100" dirty="0" smtClean="0">
                <a:ea typeface="仿宋" panose="02010609060101010101" pitchFamily="49" charset="-122"/>
                <a:cs typeface="Times New Roman" panose="02020603050405020304" pitchFamily="18" charset="0"/>
              </a:rPr>
              <a:t>, 0    I</a:t>
            </a:r>
            <a:r>
              <a:rPr lang="en-US" altLang="zh-CN" kern="100" baseline="-25000" dirty="0" smtClean="0">
                <a:ea typeface="仿宋" panose="02010609060101010101" pitchFamily="49" charset="-122"/>
                <a:cs typeface="Times New Roman" panose="02020603050405020304" pitchFamily="18" charset="0"/>
              </a:rPr>
              <a:t>1</a:t>
            </a:r>
            <a:r>
              <a:rPr lang="en-US" altLang="zh-CN" kern="100" dirty="0" smtClean="0">
                <a:ea typeface="仿宋" panose="02010609060101010101" pitchFamily="49" charset="-122"/>
                <a:cs typeface="Times New Roman" panose="02020603050405020304" pitchFamily="18" charset="0"/>
              </a:rPr>
              <a:t>,    </a:t>
            </a:r>
            <a:endParaRPr lang="zh-CN" altLang="en-US" kern="100" dirty="0">
              <a:ea typeface="仿宋" panose="02010609060101010101" pitchFamily="49" charset="-122"/>
              <a:cs typeface="Times New Roman" panose="02020603050405020304" pitchFamily="18" charset="0"/>
            </a:endParaRPr>
          </a:p>
        </p:txBody>
      </p:sp>
      <p:cxnSp>
        <p:nvCxnSpPr>
          <p:cNvPr id="6" name="直接箭头连接符 5"/>
          <p:cNvCxnSpPr/>
          <p:nvPr/>
        </p:nvCxnSpPr>
        <p:spPr bwMode="auto">
          <a:xfrm flipV="1">
            <a:off x="3671900" y="1376772"/>
            <a:ext cx="0" cy="32403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aphicFrame>
        <p:nvGraphicFramePr>
          <p:cNvPr id="9" name="对象 8"/>
          <p:cNvGraphicFramePr>
            <a:graphicFrameLocks noChangeAspect="1"/>
          </p:cNvGraphicFramePr>
          <p:nvPr>
            <p:extLst>
              <p:ext uri="{D42A27DB-BD31-4B8C-83A1-F6EECF244321}">
                <p14:modId xmlns:p14="http://schemas.microsoft.com/office/powerpoint/2010/main" val="1997147473"/>
              </p:ext>
            </p:extLst>
          </p:nvPr>
        </p:nvGraphicFramePr>
        <p:xfrm>
          <a:off x="4418387" y="1233002"/>
          <a:ext cx="631304" cy="611576"/>
        </p:xfrm>
        <a:graphic>
          <a:graphicData uri="http://schemas.openxmlformats.org/presentationml/2006/ole">
            <mc:AlternateContent xmlns:mc="http://schemas.openxmlformats.org/markup-compatibility/2006">
              <mc:Choice xmlns:v="urn:schemas-microsoft-com:vml" Requires="v">
                <p:oleObj spid="_x0000_s177254" name="Equation" r:id="rId3" imgW="406080" imgH="393480" progId="Equation.DSMT4">
                  <p:embed/>
                </p:oleObj>
              </mc:Choice>
              <mc:Fallback>
                <p:oleObj name="Equation" r:id="rId3" imgW="406080" imgH="393480" progId="Equation.DSMT4">
                  <p:embed/>
                  <p:pic>
                    <p:nvPicPr>
                      <p:cNvPr id="0" name=""/>
                      <p:cNvPicPr/>
                      <p:nvPr/>
                    </p:nvPicPr>
                    <p:blipFill>
                      <a:blip r:embed="rId4"/>
                      <a:stretch>
                        <a:fillRect/>
                      </a:stretch>
                    </p:blipFill>
                    <p:spPr>
                      <a:xfrm>
                        <a:off x="4418387" y="1233002"/>
                        <a:ext cx="631304" cy="611576"/>
                      </a:xfrm>
                      <a:prstGeom prst="rect">
                        <a:avLst/>
                      </a:prstGeom>
                    </p:spPr>
                  </p:pic>
                </p:oleObj>
              </mc:Fallback>
            </mc:AlternateContent>
          </a:graphicData>
        </a:graphic>
      </p:graphicFrame>
      <p:cxnSp>
        <p:nvCxnSpPr>
          <p:cNvPr id="11" name="直接箭头连接符 10"/>
          <p:cNvCxnSpPr/>
          <p:nvPr/>
        </p:nvCxnSpPr>
        <p:spPr bwMode="auto">
          <a:xfrm flipV="1">
            <a:off x="5976156" y="1935640"/>
            <a:ext cx="0" cy="32403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13" name="组合 12"/>
          <p:cNvGrpSpPr/>
          <p:nvPr/>
        </p:nvGrpSpPr>
        <p:grpSpPr>
          <a:xfrm>
            <a:off x="1691680" y="1811338"/>
            <a:ext cx="6515980" cy="611187"/>
            <a:chOff x="1691680" y="1811338"/>
            <a:chExt cx="6515980" cy="611187"/>
          </a:xfrm>
        </p:grpSpPr>
        <p:sp>
          <p:nvSpPr>
            <p:cNvPr id="10" name="矩形 9"/>
            <p:cNvSpPr/>
            <p:nvPr/>
          </p:nvSpPr>
          <p:spPr>
            <a:xfrm>
              <a:off x="1691680" y="1844159"/>
              <a:ext cx="6515980" cy="506998"/>
            </a:xfrm>
            <a:prstGeom prst="rect">
              <a:avLst/>
            </a:prstGeom>
          </p:spPr>
          <p:txBody>
            <a:bodyPr wrap="square">
              <a:spAutoFit/>
            </a:bodyPr>
            <a:lstStyle/>
            <a:p>
              <a:pPr algn="l">
                <a:lnSpc>
                  <a:spcPct val="125000"/>
                </a:lnSpc>
              </a:pPr>
              <a:r>
                <a:rPr lang="en-US" altLang="zh-CN" kern="100" dirty="0" smtClean="0">
                  <a:ea typeface="仿宋" panose="02010609060101010101" pitchFamily="49" charset="-122"/>
                  <a:cs typeface="Times New Roman" panose="02020603050405020304" pitchFamily="18" charset="0"/>
                </a:rPr>
                <a:t>L</a:t>
              </a:r>
              <a:r>
                <a:rPr lang="en-US" altLang="zh-CN" kern="100" baseline="-25000" dirty="0" smtClean="0">
                  <a:ea typeface="仿宋" panose="02010609060101010101" pitchFamily="49" charset="-122"/>
                  <a:cs typeface="Times New Roman" panose="02020603050405020304" pitchFamily="18" charset="0"/>
                </a:rPr>
                <a:t>2</a:t>
              </a:r>
              <a:r>
                <a:rPr lang="en-US" altLang="zh-CN" kern="100" dirty="0" smtClean="0">
                  <a:ea typeface="仿宋" panose="02010609060101010101" pitchFamily="49" charset="-122"/>
                  <a:cs typeface="Times New Roman" panose="02020603050405020304" pitchFamily="18" charset="0"/>
                </a:rPr>
                <a:t> </a:t>
              </a:r>
              <a:r>
                <a:rPr lang="zh-CN" altLang="en-US" kern="100" dirty="0" smtClean="0">
                  <a:ea typeface="仿宋" panose="02010609060101010101" pitchFamily="49" charset="-122"/>
                  <a:cs typeface="Times New Roman" panose="02020603050405020304" pitchFamily="18" charset="0"/>
                </a:rPr>
                <a:t>（</a:t>
              </a:r>
              <a:r>
                <a:rPr lang="en-US" altLang="zh-CN" kern="100" dirty="0" smtClean="0">
                  <a:ea typeface="仿宋" panose="02010609060101010101" pitchFamily="49" charset="-122"/>
                  <a:cs typeface="Times New Roman" panose="02020603050405020304" pitchFamily="18" charset="0"/>
                </a:rPr>
                <a:t>L</a:t>
              </a:r>
              <a:r>
                <a:rPr lang="en-US" altLang="zh-CN" kern="100" baseline="-25000" dirty="0" smtClean="0">
                  <a:ea typeface="仿宋" panose="02010609060101010101" pitchFamily="49" charset="-122"/>
                  <a:cs typeface="Times New Roman" panose="02020603050405020304" pitchFamily="18" charset="0"/>
                </a:rPr>
                <a:t>1</a:t>
              </a:r>
              <a:r>
                <a:rPr lang="zh-CN" altLang="en-US" kern="100" dirty="0" smtClean="0">
                  <a:ea typeface="仿宋" panose="02010609060101010101" pitchFamily="49" charset="-122"/>
                  <a:cs typeface="Times New Roman" panose="02020603050405020304" pitchFamily="18" charset="0"/>
                </a:rPr>
                <a:t>已在，保持</a:t>
              </a:r>
              <a:r>
                <a:rPr lang="en-US" altLang="zh-CN" kern="100" dirty="0" smtClean="0">
                  <a:ea typeface="仿宋" panose="02010609060101010101" pitchFamily="49" charset="-122"/>
                  <a:cs typeface="Times New Roman" panose="02020603050405020304" pitchFamily="18" charset="0"/>
                </a:rPr>
                <a:t>I</a:t>
              </a:r>
              <a:r>
                <a:rPr lang="en-US" altLang="zh-CN" kern="100" baseline="-25000" dirty="0" smtClean="0">
                  <a:ea typeface="仿宋" panose="02010609060101010101" pitchFamily="49" charset="-122"/>
                  <a:cs typeface="Times New Roman" panose="02020603050405020304" pitchFamily="18" charset="0"/>
                </a:rPr>
                <a:t>1</a:t>
              </a:r>
              <a:r>
                <a:rPr lang="zh-CN" altLang="en-US" kern="100" dirty="0" smtClean="0">
                  <a:ea typeface="仿宋" panose="02010609060101010101" pitchFamily="49" charset="-122"/>
                  <a:cs typeface="Times New Roman" panose="02020603050405020304" pitchFamily="18" charset="0"/>
                </a:rPr>
                <a:t>不变），</a:t>
              </a:r>
              <a:r>
                <a:rPr lang="en-US" altLang="zh-CN" kern="100" dirty="0" smtClean="0">
                  <a:ea typeface="仿宋" panose="02010609060101010101" pitchFamily="49" charset="-122"/>
                  <a:cs typeface="Times New Roman" panose="02020603050405020304" pitchFamily="18" charset="0"/>
                </a:rPr>
                <a:t>0    I</a:t>
              </a:r>
              <a:r>
                <a:rPr lang="en-US" altLang="zh-CN" kern="100" baseline="-25000" dirty="0" smtClean="0">
                  <a:ea typeface="仿宋" panose="02010609060101010101" pitchFamily="49" charset="-122"/>
                  <a:cs typeface="Times New Roman" panose="02020603050405020304" pitchFamily="18" charset="0"/>
                </a:rPr>
                <a:t>2</a:t>
              </a:r>
              <a:r>
                <a:rPr lang="zh-CN" altLang="en-US" kern="100" dirty="0" smtClean="0">
                  <a:ea typeface="仿宋" panose="02010609060101010101" pitchFamily="49" charset="-122"/>
                  <a:cs typeface="Times New Roman" panose="02020603050405020304" pitchFamily="18" charset="0"/>
                </a:rPr>
                <a:t>，</a:t>
              </a:r>
              <a:endParaRPr lang="zh-CN" altLang="en-US" kern="100" dirty="0">
                <a:ea typeface="仿宋" panose="02010609060101010101" pitchFamily="49" charset="-122"/>
                <a:cs typeface="Times New Roman" panose="02020603050405020304" pitchFamily="18" charset="0"/>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3730943409"/>
                </p:ext>
              </p:extLst>
            </p:nvPr>
          </p:nvGraphicFramePr>
          <p:xfrm>
            <a:off x="6575425" y="1811338"/>
            <a:ext cx="671513" cy="611187"/>
          </p:xfrm>
          <a:graphic>
            <a:graphicData uri="http://schemas.openxmlformats.org/presentationml/2006/ole">
              <mc:AlternateContent xmlns:mc="http://schemas.openxmlformats.org/markup-compatibility/2006">
                <mc:Choice xmlns:v="urn:schemas-microsoft-com:vml" Requires="v">
                  <p:oleObj spid="_x0000_s177255" name="Equation" r:id="rId5" imgW="431640" imgH="393480" progId="Equation.DSMT4">
                    <p:embed/>
                  </p:oleObj>
                </mc:Choice>
                <mc:Fallback>
                  <p:oleObj name="Equation" r:id="rId5" imgW="431640" imgH="393480" progId="Equation.DSMT4">
                    <p:embed/>
                    <p:pic>
                      <p:nvPicPr>
                        <p:cNvPr id="0" name=""/>
                        <p:cNvPicPr/>
                        <p:nvPr/>
                      </p:nvPicPr>
                      <p:blipFill>
                        <a:blip r:embed="rId6"/>
                        <a:stretch>
                          <a:fillRect/>
                        </a:stretch>
                      </p:blipFill>
                      <p:spPr>
                        <a:xfrm>
                          <a:off x="6575425" y="1811338"/>
                          <a:ext cx="671513" cy="611187"/>
                        </a:xfrm>
                        <a:prstGeom prst="rect">
                          <a:avLst/>
                        </a:prstGeom>
                      </p:spPr>
                    </p:pic>
                  </p:oleObj>
                </mc:Fallback>
              </mc:AlternateContent>
            </a:graphicData>
          </a:graphic>
        </p:graphicFrame>
      </p:grpSp>
      <p:grpSp>
        <p:nvGrpSpPr>
          <p:cNvPr id="17" name="组合 16"/>
          <p:cNvGrpSpPr/>
          <p:nvPr/>
        </p:nvGrpSpPr>
        <p:grpSpPr>
          <a:xfrm>
            <a:off x="1691680" y="2449094"/>
            <a:ext cx="6515980" cy="646760"/>
            <a:chOff x="1691680" y="2449094"/>
            <a:chExt cx="6515980" cy="646760"/>
          </a:xfrm>
        </p:grpSpPr>
        <p:sp>
          <p:nvSpPr>
            <p:cNvPr id="14" name="矩形 13"/>
            <p:cNvSpPr/>
            <p:nvPr/>
          </p:nvSpPr>
          <p:spPr>
            <a:xfrm>
              <a:off x="1691680" y="2455346"/>
              <a:ext cx="6515980" cy="506998"/>
            </a:xfrm>
            <a:prstGeom prst="rect">
              <a:avLst/>
            </a:prstGeom>
          </p:spPr>
          <p:txBody>
            <a:bodyPr wrap="square">
              <a:spAutoFit/>
            </a:bodyPr>
            <a:lstStyle/>
            <a:p>
              <a:pPr algn="l">
                <a:lnSpc>
                  <a:spcPct val="125000"/>
                </a:lnSpc>
              </a:pPr>
              <a:r>
                <a:rPr lang="en-US" altLang="zh-CN" kern="100" dirty="0" smtClean="0">
                  <a:ea typeface="仿宋" panose="02010609060101010101" pitchFamily="49" charset="-122"/>
                  <a:cs typeface="Times New Roman" panose="02020603050405020304" pitchFamily="18" charset="0"/>
                </a:rPr>
                <a:t>L</a:t>
              </a:r>
              <a:r>
                <a:rPr lang="en-US" altLang="zh-CN" kern="100" baseline="-25000" dirty="0">
                  <a:ea typeface="仿宋" panose="02010609060101010101" pitchFamily="49" charset="-122"/>
                  <a:cs typeface="Times New Roman" panose="02020603050405020304" pitchFamily="18" charset="0"/>
                </a:rPr>
                <a:t>1</a:t>
              </a:r>
              <a:r>
                <a:rPr lang="en-US" altLang="zh-CN" kern="100" dirty="0" smtClean="0">
                  <a:ea typeface="仿宋" panose="02010609060101010101" pitchFamily="49" charset="-122"/>
                  <a:cs typeface="Times New Roman" panose="02020603050405020304" pitchFamily="18" charset="0"/>
                </a:rPr>
                <a:t> </a:t>
              </a:r>
              <a:r>
                <a:rPr lang="zh-CN" altLang="en-US" kern="100" dirty="0" smtClean="0">
                  <a:ea typeface="仿宋" panose="02010609060101010101" pitchFamily="49" charset="-122"/>
                  <a:cs typeface="Times New Roman" panose="02020603050405020304" pitchFamily="18" charset="0"/>
                </a:rPr>
                <a:t>反抗       ，</a:t>
              </a:r>
              <a:endParaRPr lang="zh-CN" altLang="en-US" kern="100" dirty="0">
                <a:ea typeface="仿宋" panose="02010609060101010101" pitchFamily="49" charset="-122"/>
                <a:cs typeface="Times New Roman" panose="02020603050405020304" pitchFamily="18" charset="0"/>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4128301862"/>
                </p:ext>
              </p:extLst>
            </p:nvPr>
          </p:nvGraphicFramePr>
          <p:xfrm>
            <a:off x="2843808" y="2507215"/>
            <a:ext cx="400231" cy="450259"/>
          </p:xfrm>
          <a:graphic>
            <a:graphicData uri="http://schemas.openxmlformats.org/presentationml/2006/ole">
              <mc:AlternateContent xmlns:mc="http://schemas.openxmlformats.org/markup-compatibility/2006">
                <mc:Choice xmlns:v="urn:schemas-microsoft-com:vml" Requires="v">
                  <p:oleObj spid="_x0000_s177256" name="Equation" r:id="rId7" imgW="203040" imgH="228600" progId="Equation.DSMT4">
                    <p:embed/>
                  </p:oleObj>
                </mc:Choice>
                <mc:Fallback>
                  <p:oleObj name="Equation" r:id="rId7" imgW="203040" imgH="228600" progId="Equation.DSMT4">
                    <p:embed/>
                    <p:pic>
                      <p:nvPicPr>
                        <p:cNvPr id="0" name=""/>
                        <p:cNvPicPr/>
                        <p:nvPr/>
                      </p:nvPicPr>
                      <p:blipFill>
                        <a:blip r:embed="rId8"/>
                        <a:stretch>
                          <a:fillRect/>
                        </a:stretch>
                      </p:blipFill>
                      <p:spPr>
                        <a:xfrm>
                          <a:off x="2843808" y="2507215"/>
                          <a:ext cx="400231" cy="450259"/>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4194192929"/>
                </p:ext>
              </p:extLst>
            </p:nvPr>
          </p:nvGraphicFramePr>
          <p:xfrm>
            <a:off x="3566084" y="2449094"/>
            <a:ext cx="3651065" cy="646760"/>
          </p:xfrm>
          <a:graphic>
            <a:graphicData uri="http://schemas.openxmlformats.org/presentationml/2006/ole">
              <mc:AlternateContent xmlns:mc="http://schemas.openxmlformats.org/markup-compatibility/2006">
                <mc:Choice xmlns:v="urn:schemas-microsoft-com:vml" Requires="v">
                  <p:oleObj spid="_x0000_s177257" name="Equation" r:id="rId9" imgW="2222280" imgH="393480" progId="Equation.DSMT4">
                    <p:embed/>
                  </p:oleObj>
                </mc:Choice>
                <mc:Fallback>
                  <p:oleObj name="Equation" r:id="rId9" imgW="2222280" imgH="393480" progId="Equation.DSMT4">
                    <p:embed/>
                    <p:pic>
                      <p:nvPicPr>
                        <p:cNvPr id="0" name=""/>
                        <p:cNvPicPr/>
                        <p:nvPr/>
                      </p:nvPicPr>
                      <p:blipFill>
                        <a:blip r:embed="rId10"/>
                        <a:stretch>
                          <a:fillRect/>
                        </a:stretch>
                      </p:blipFill>
                      <p:spPr>
                        <a:xfrm>
                          <a:off x="3566084" y="2449094"/>
                          <a:ext cx="3651065" cy="646760"/>
                        </a:xfrm>
                        <a:prstGeom prst="rect">
                          <a:avLst/>
                        </a:prstGeom>
                      </p:spPr>
                    </p:pic>
                  </p:oleObj>
                </mc:Fallback>
              </mc:AlternateContent>
            </a:graphicData>
          </a:graphic>
        </p:graphicFrame>
      </p:grpSp>
      <p:grpSp>
        <p:nvGrpSpPr>
          <p:cNvPr id="21" name="组合 20"/>
          <p:cNvGrpSpPr/>
          <p:nvPr/>
        </p:nvGrpSpPr>
        <p:grpSpPr>
          <a:xfrm>
            <a:off x="570507" y="3302000"/>
            <a:ext cx="6515980" cy="612775"/>
            <a:chOff x="570507" y="3302000"/>
            <a:chExt cx="6515980" cy="612775"/>
          </a:xfrm>
        </p:grpSpPr>
        <p:sp>
          <p:nvSpPr>
            <p:cNvPr id="18" name="矩形 17"/>
            <p:cNvSpPr/>
            <p:nvPr/>
          </p:nvSpPr>
          <p:spPr>
            <a:xfrm>
              <a:off x="570507" y="3331245"/>
              <a:ext cx="6515980" cy="553998"/>
            </a:xfrm>
            <a:prstGeom prst="rect">
              <a:avLst/>
            </a:prstGeom>
          </p:spPr>
          <p:txBody>
            <a:bodyPr wrap="square">
              <a:spAutoFit/>
            </a:bodyPr>
            <a:lstStyle/>
            <a:p>
              <a:pPr marL="342900" indent="-342900" algn="l">
                <a:lnSpc>
                  <a:spcPct val="125000"/>
                </a:lnSpc>
                <a:buFont typeface="Arial" panose="020B0604020202020204" pitchFamily="34" charset="0"/>
                <a:buChar char="•"/>
              </a:pPr>
              <a:r>
                <a:rPr lang="en-US" altLang="zh-CN" kern="100" dirty="0">
                  <a:ea typeface="仿宋" panose="02010609060101010101" pitchFamily="49" charset="-122"/>
                  <a:cs typeface="Times New Roman" panose="02020603050405020304" pitchFamily="18" charset="0"/>
                </a:rPr>
                <a:t>B</a:t>
              </a:r>
              <a:r>
                <a:rPr lang="en-US" altLang="zh-CN" kern="100" dirty="0" smtClean="0">
                  <a:ea typeface="仿宋" panose="02010609060101010101" pitchFamily="49" charset="-122"/>
                  <a:cs typeface="Times New Roman" panose="02020603050405020304" pitchFamily="18" charset="0"/>
                </a:rPr>
                <a:t>        L</a:t>
              </a:r>
              <a:r>
                <a:rPr lang="en-US" altLang="zh-CN" kern="100" baseline="-25000" dirty="0">
                  <a:ea typeface="仿宋" panose="02010609060101010101" pitchFamily="49" charset="-122"/>
                  <a:cs typeface="Times New Roman" panose="02020603050405020304" pitchFamily="18" charset="0"/>
                </a:rPr>
                <a:t>2</a:t>
              </a:r>
              <a:r>
                <a:rPr lang="zh-CN" altLang="en-US" kern="100" dirty="0" smtClean="0">
                  <a:ea typeface="仿宋" panose="02010609060101010101" pitchFamily="49" charset="-122"/>
                  <a:cs typeface="Times New Roman" panose="02020603050405020304" pitchFamily="18" charset="0"/>
                </a:rPr>
                <a:t>（无</a:t>
              </a:r>
              <a:r>
                <a:rPr lang="en-US" altLang="zh-CN" kern="100" dirty="0" smtClean="0">
                  <a:ea typeface="仿宋" panose="02010609060101010101" pitchFamily="49" charset="-122"/>
                  <a:cs typeface="Times New Roman" panose="02020603050405020304" pitchFamily="18" charset="0"/>
                </a:rPr>
                <a:t>L</a:t>
              </a:r>
              <a:r>
                <a:rPr lang="en-US" altLang="zh-CN" kern="100" baseline="-25000" dirty="0" smtClean="0">
                  <a:ea typeface="仿宋" panose="02010609060101010101" pitchFamily="49" charset="-122"/>
                  <a:cs typeface="Times New Roman" panose="02020603050405020304" pitchFamily="18" charset="0"/>
                </a:rPr>
                <a:t>1</a:t>
              </a:r>
              <a:r>
                <a:rPr lang="zh-CN" altLang="en-US" kern="100" dirty="0" smtClean="0">
                  <a:ea typeface="仿宋" panose="02010609060101010101" pitchFamily="49" charset="-122"/>
                  <a:cs typeface="Times New Roman" panose="02020603050405020304" pitchFamily="18" charset="0"/>
                </a:rPr>
                <a:t>）</a:t>
              </a:r>
              <a:r>
                <a:rPr lang="en-US" altLang="zh-CN" kern="100" dirty="0" smtClean="0">
                  <a:ea typeface="仿宋" panose="02010609060101010101" pitchFamily="49" charset="-122"/>
                  <a:cs typeface="Times New Roman" panose="02020603050405020304" pitchFamily="18" charset="0"/>
                </a:rPr>
                <a:t>, 0    I</a:t>
              </a:r>
              <a:r>
                <a:rPr lang="en-US" altLang="zh-CN" kern="100" baseline="-25000" dirty="0">
                  <a:ea typeface="仿宋" panose="02010609060101010101" pitchFamily="49" charset="-122"/>
                  <a:cs typeface="Times New Roman" panose="02020603050405020304" pitchFamily="18" charset="0"/>
                </a:rPr>
                <a:t>2</a:t>
              </a:r>
              <a:r>
                <a:rPr lang="en-US" altLang="zh-CN" kern="100" dirty="0" smtClean="0">
                  <a:ea typeface="仿宋" panose="02010609060101010101" pitchFamily="49" charset="-122"/>
                  <a:cs typeface="Times New Roman" panose="02020603050405020304" pitchFamily="18" charset="0"/>
                </a:rPr>
                <a:t>,    </a:t>
              </a:r>
              <a:endParaRPr lang="zh-CN" altLang="en-US" kern="100" dirty="0">
                <a:ea typeface="仿宋" panose="02010609060101010101" pitchFamily="49" charset="-122"/>
                <a:cs typeface="Times New Roman" panose="02020603050405020304" pitchFamily="18" charset="0"/>
              </a:endParaRPr>
            </a:p>
          </p:txBody>
        </p:sp>
        <p:cxnSp>
          <p:nvCxnSpPr>
            <p:cNvPr id="19" name="直接箭头连接符 18"/>
            <p:cNvCxnSpPr/>
            <p:nvPr/>
          </p:nvCxnSpPr>
          <p:spPr bwMode="auto">
            <a:xfrm flipV="1">
              <a:off x="3767690" y="3446226"/>
              <a:ext cx="0" cy="32403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aphicFrame>
          <p:nvGraphicFramePr>
            <p:cNvPr id="20" name="对象 19"/>
            <p:cNvGraphicFramePr>
              <a:graphicFrameLocks noChangeAspect="1"/>
            </p:cNvGraphicFramePr>
            <p:nvPr>
              <p:extLst>
                <p:ext uri="{D42A27DB-BD31-4B8C-83A1-F6EECF244321}">
                  <p14:modId xmlns:p14="http://schemas.microsoft.com/office/powerpoint/2010/main" val="2005077567"/>
                </p:ext>
              </p:extLst>
            </p:nvPr>
          </p:nvGraphicFramePr>
          <p:xfrm>
            <a:off x="4460875" y="3302000"/>
            <a:ext cx="671513" cy="612775"/>
          </p:xfrm>
          <a:graphic>
            <a:graphicData uri="http://schemas.openxmlformats.org/presentationml/2006/ole">
              <mc:AlternateContent xmlns:mc="http://schemas.openxmlformats.org/markup-compatibility/2006">
                <mc:Choice xmlns:v="urn:schemas-microsoft-com:vml" Requires="v">
                  <p:oleObj spid="_x0000_s177258" name="Equation" r:id="rId11" imgW="431640" imgH="393480" progId="Equation.DSMT4">
                    <p:embed/>
                  </p:oleObj>
                </mc:Choice>
                <mc:Fallback>
                  <p:oleObj name="Equation" r:id="rId11" imgW="431640" imgH="393480" progId="Equation.DSMT4">
                    <p:embed/>
                    <p:pic>
                      <p:nvPicPr>
                        <p:cNvPr id="0" name=""/>
                        <p:cNvPicPr/>
                        <p:nvPr/>
                      </p:nvPicPr>
                      <p:blipFill>
                        <a:blip r:embed="rId12"/>
                        <a:stretch>
                          <a:fillRect/>
                        </a:stretch>
                      </p:blipFill>
                      <p:spPr>
                        <a:xfrm>
                          <a:off x="4460875" y="3302000"/>
                          <a:ext cx="671513" cy="612775"/>
                        </a:xfrm>
                        <a:prstGeom prst="rect">
                          <a:avLst/>
                        </a:prstGeom>
                      </p:spPr>
                    </p:pic>
                  </p:oleObj>
                </mc:Fallback>
              </mc:AlternateContent>
            </a:graphicData>
          </a:graphic>
        </p:graphicFrame>
      </p:grpSp>
      <p:grpSp>
        <p:nvGrpSpPr>
          <p:cNvPr id="25" name="组合 24"/>
          <p:cNvGrpSpPr/>
          <p:nvPr/>
        </p:nvGrpSpPr>
        <p:grpSpPr>
          <a:xfrm>
            <a:off x="1791701" y="3927457"/>
            <a:ext cx="6515980" cy="627186"/>
            <a:chOff x="1791701" y="3927457"/>
            <a:chExt cx="6515980" cy="627186"/>
          </a:xfrm>
        </p:grpSpPr>
        <p:sp>
          <p:nvSpPr>
            <p:cNvPr id="22" name="矩形 21"/>
            <p:cNvSpPr/>
            <p:nvPr/>
          </p:nvSpPr>
          <p:spPr>
            <a:xfrm>
              <a:off x="1791701" y="4000645"/>
              <a:ext cx="6515980" cy="553998"/>
            </a:xfrm>
            <a:prstGeom prst="rect">
              <a:avLst/>
            </a:prstGeom>
          </p:spPr>
          <p:txBody>
            <a:bodyPr wrap="square">
              <a:spAutoFit/>
            </a:bodyPr>
            <a:lstStyle/>
            <a:p>
              <a:pPr algn="l">
                <a:lnSpc>
                  <a:spcPct val="125000"/>
                </a:lnSpc>
              </a:pPr>
              <a:r>
                <a:rPr lang="en-US" altLang="zh-CN" kern="100" dirty="0" smtClean="0">
                  <a:ea typeface="仿宋" panose="02010609060101010101" pitchFamily="49" charset="-122"/>
                  <a:cs typeface="Times New Roman" panose="02020603050405020304" pitchFamily="18" charset="0"/>
                </a:rPr>
                <a:t>L</a:t>
              </a:r>
              <a:r>
                <a:rPr lang="en-US" altLang="zh-CN" kern="100" baseline="-25000" dirty="0">
                  <a:ea typeface="仿宋" panose="02010609060101010101" pitchFamily="49" charset="-122"/>
                  <a:cs typeface="Times New Roman" panose="02020603050405020304" pitchFamily="18" charset="0"/>
                </a:rPr>
                <a:t>1</a:t>
              </a:r>
              <a:r>
                <a:rPr lang="en-US" altLang="zh-CN" kern="100" dirty="0" smtClean="0">
                  <a:ea typeface="仿宋" panose="02010609060101010101" pitchFamily="49" charset="-122"/>
                  <a:cs typeface="Times New Roman" panose="02020603050405020304" pitchFamily="18" charset="0"/>
                </a:rPr>
                <a:t> </a:t>
              </a:r>
              <a:r>
                <a:rPr lang="zh-CN" altLang="en-US" kern="100" dirty="0" smtClean="0">
                  <a:ea typeface="仿宋" panose="02010609060101010101" pitchFamily="49" charset="-122"/>
                  <a:cs typeface="Times New Roman" panose="02020603050405020304" pitchFamily="18" charset="0"/>
                </a:rPr>
                <a:t>（</a:t>
              </a:r>
              <a:r>
                <a:rPr lang="en-US" altLang="zh-CN" kern="100" dirty="0" smtClean="0">
                  <a:ea typeface="仿宋" panose="02010609060101010101" pitchFamily="49" charset="-122"/>
                  <a:cs typeface="Times New Roman" panose="02020603050405020304" pitchFamily="18" charset="0"/>
                </a:rPr>
                <a:t>L</a:t>
              </a:r>
              <a:r>
                <a:rPr lang="en-US" altLang="zh-CN" kern="100" baseline="-25000" dirty="0">
                  <a:ea typeface="仿宋" panose="02010609060101010101" pitchFamily="49" charset="-122"/>
                  <a:cs typeface="Times New Roman" panose="02020603050405020304" pitchFamily="18" charset="0"/>
                </a:rPr>
                <a:t>2</a:t>
              </a:r>
              <a:r>
                <a:rPr lang="zh-CN" altLang="en-US" kern="100" dirty="0" smtClean="0">
                  <a:ea typeface="仿宋" panose="02010609060101010101" pitchFamily="49" charset="-122"/>
                  <a:cs typeface="Times New Roman" panose="02020603050405020304" pitchFamily="18" charset="0"/>
                </a:rPr>
                <a:t>已在，保持</a:t>
              </a:r>
              <a:r>
                <a:rPr lang="en-US" altLang="zh-CN" kern="100" dirty="0" smtClean="0">
                  <a:ea typeface="仿宋" panose="02010609060101010101" pitchFamily="49" charset="-122"/>
                  <a:cs typeface="Times New Roman" panose="02020603050405020304" pitchFamily="18" charset="0"/>
                </a:rPr>
                <a:t>I</a:t>
              </a:r>
              <a:r>
                <a:rPr lang="en-US" altLang="zh-CN" kern="100" baseline="-25000" dirty="0">
                  <a:ea typeface="仿宋" panose="02010609060101010101" pitchFamily="49" charset="-122"/>
                  <a:cs typeface="Times New Roman" panose="02020603050405020304" pitchFamily="18" charset="0"/>
                </a:rPr>
                <a:t>2</a:t>
              </a:r>
              <a:r>
                <a:rPr lang="zh-CN" altLang="en-US" kern="100" dirty="0" smtClean="0">
                  <a:ea typeface="仿宋" panose="02010609060101010101" pitchFamily="49" charset="-122"/>
                  <a:cs typeface="Times New Roman" panose="02020603050405020304" pitchFamily="18" charset="0"/>
                </a:rPr>
                <a:t>不变），</a:t>
              </a:r>
              <a:r>
                <a:rPr lang="en-US" altLang="zh-CN" kern="100" dirty="0" smtClean="0">
                  <a:ea typeface="仿宋" panose="02010609060101010101" pitchFamily="49" charset="-122"/>
                  <a:cs typeface="Times New Roman" panose="02020603050405020304" pitchFamily="18" charset="0"/>
                </a:rPr>
                <a:t>0    I</a:t>
              </a:r>
              <a:r>
                <a:rPr lang="en-US" altLang="zh-CN" kern="100" baseline="-25000" dirty="0">
                  <a:ea typeface="仿宋" panose="02010609060101010101" pitchFamily="49" charset="-122"/>
                  <a:cs typeface="Times New Roman" panose="02020603050405020304" pitchFamily="18" charset="0"/>
                </a:rPr>
                <a:t>1</a:t>
              </a:r>
              <a:r>
                <a:rPr lang="zh-CN" altLang="en-US" kern="100" dirty="0" smtClean="0">
                  <a:ea typeface="仿宋" panose="02010609060101010101" pitchFamily="49" charset="-122"/>
                  <a:cs typeface="Times New Roman" panose="02020603050405020304" pitchFamily="18" charset="0"/>
                </a:rPr>
                <a:t>，</a:t>
              </a:r>
              <a:endParaRPr lang="zh-CN" altLang="en-US" kern="100" dirty="0">
                <a:ea typeface="仿宋" panose="02010609060101010101" pitchFamily="49" charset="-122"/>
                <a:cs typeface="Times New Roman" panose="02020603050405020304" pitchFamily="18" charset="0"/>
              </a:endParaRPr>
            </a:p>
          </p:txBody>
        </p:sp>
        <p:cxnSp>
          <p:nvCxnSpPr>
            <p:cNvPr id="23" name="直接箭头连接符 22"/>
            <p:cNvCxnSpPr/>
            <p:nvPr/>
          </p:nvCxnSpPr>
          <p:spPr bwMode="auto">
            <a:xfrm flipV="1">
              <a:off x="6120172" y="4092126"/>
              <a:ext cx="0" cy="32403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aphicFrame>
          <p:nvGraphicFramePr>
            <p:cNvPr id="24" name="对象 23"/>
            <p:cNvGraphicFramePr>
              <a:graphicFrameLocks noChangeAspect="1"/>
            </p:cNvGraphicFramePr>
            <p:nvPr>
              <p:extLst>
                <p:ext uri="{D42A27DB-BD31-4B8C-83A1-F6EECF244321}">
                  <p14:modId xmlns:p14="http://schemas.microsoft.com/office/powerpoint/2010/main" val="509735855"/>
                </p:ext>
              </p:extLst>
            </p:nvPr>
          </p:nvGraphicFramePr>
          <p:xfrm>
            <a:off x="6863714" y="3927457"/>
            <a:ext cx="631304" cy="611576"/>
          </p:xfrm>
          <a:graphic>
            <a:graphicData uri="http://schemas.openxmlformats.org/presentationml/2006/ole">
              <mc:AlternateContent xmlns:mc="http://schemas.openxmlformats.org/markup-compatibility/2006">
                <mc:Choice xmlns:v="urn:schemas-microsoft-com:vml" Requires="v">
                  <p:oleObj spid="_x0000_s177259" name="Equation" r:id="rId13" imgW="406080" imgH="393480" progId="Equation.DSMT4">
                    <p:embed/>
                  </p:oleObj>
                </mc:Choice>
                <mc:Fallback>
                  <p:oleObj name="Equation" r:id="rId13" imgW="406080" imgH="393480" progId="Equation.DSMT4">
                    <p:embed/>
                    <p:pic>
                      <p:nvPicPr>
                        <p:cNvPr id="0" name=""/>
                        <p:cNvPicPr/>
                        <p:nvPr/>
                      </p:nvPicPr>
                      <p:blipFill>
                        <a:blip r:embed="rId4"/>
                        <a:stretch>
                          <a:fillRect/>
                        </a:stretch>
                      </p:blipFill>
                      <p:spPr>
                        <a:xfrm>
                          <a:off x="6863714" y="3927457"/>
                          <a:ext cx="631304" cy="611576"/>
                        </a:xfrm>
                        <a:prstGeom prst="rect">
                          <a:avLst/>
                        </a:prstGeom>
                      </p:spPr>
                    </p:pic>
                  </p:oleObj>
                </mc:Fallback>
              </mc:AlternateContent>
            </a:graphicData>
          </a:graphic>
        </p:graphicFrame>
      </p:grpSp>
      <p:grpSp>
        <p:nvGrpSpPr>
          <p:cNvPr id="26" name="组合 25"/>
          <p:cNvGrpSpPr/>
          <p:nvPr/>
        </p:nvGrpSpPr>
        <p:grpSpPr>
          <a:xfrm>
            <a:off x="1807190" y="4754761"/>
            <a:ext cx="6515980" cy="646760"/>
            <a:chOff x="1691680" y="2449094"/>
            <a:chExt cx="6515980" cy="646760"/>
          </a:xfrm>
        </p:grpSpPr>
        <p:sp>
          <p:nvSpPr>
            <p:cNvPr id="27" name="矩形 26"/>
            <p:cNvSpPr/>
            <p:nvPr/>
          </p:nvSpPr>
          <p:spPr>
            <a:xfrm>
              <a:off x="1691680" y="2455346"/>
              <a:ext cx="6515980" cy="553998"/>
            </a:xfrm>
            <a:prstGeom prst="rect">
              <a:avLst/>
            </a:prstGeom>
          </p:spPr>
          <p:txBody>
            <a:bodyPr wrap="square">
              <a:spAutoFit/>
            </a:bodyPr>
            <a:lstStyle/>
            <a:p>
              <a:pPr algn="l">
                <a:lnSpc>
                  <a:spcPct val="125000"/>
                </a:lnSpc>
              </a:pPr>
              <a:r>
                <a:rPr lang="en-US" altLang="zh-CN" kern="100" dirty="0" smtClean="0">
                  <a:ea typeface="仿宋" panose="02010609060101010101" pitchFamily="49" charset="-122"/>
                  <a:cs typeface="Times New Roman" panose="02020603050405020304" pitchFamily="18" charset="0"/>
                </a:rPr>
                <a:t>L</a:t>
              </a:r>
              <a:r>
                <a:rPr lang="en-US" altLang="zh-CN" kern="100" baseline="-25000" dirty="0" smtClean="0">
                  <a:ea typeface="仿宋" panose="02010609060101010101" pitchFamily="49" charset="-122"/>
                  <a:cs typeface="Times New Roman" panose="02020603050405020304" pitchFamily="18" charset="0"/>
                </a:rPr>
                <a:t>2</a:t>
              </a:r>
              <a:r>
                <a:rPr lang="en-US" altLang="zh-CN" kern="100" dirty="0" smtClean="0">
                  <a:ea typeface="仿宋" panose="02010609060101010101" pitchFamily="49" charset="-122"/>
                  <a:cs typeface="Times New Roman" panose="02020603050405020304" pitchFamily="18" charset="0"/>
                </a:rPr>
                <a:t> </a:t>
              </a:r>
              <a:r>
                <a:rPr lang="zh-CN" altLang="en-US" kern="100" dirty="0" smtClean="0">
                  <a:ea typeface="仿宋" panose="02010609060101010101" pitchFamily="49" charset="-122"/>
                  <a:cs typeface="Times New Roman" panose="02020603050405020304" pitchFamily="18" charset="0"/>
                </a:rPr>
                <a:t>反抗       ，</a:t>
              </a:r>
              <a:endParaRPr lang="zh-CN" altLang="en-US" kern="100" dirty="0">
                <a:ea typeface="仿宋" panose="02010609060101010101" pitchFamily="49" charset="-122"/>
                <a:cs typeface="Times New Roman" panose="02020603050405020304" pitchFamily="18" charset="0"/>
              </a:endParaRPr>
            </a:p>
          </p:txBody>
        </p:sp>
        <p:graphicFrame>
          <p:nvGraphicFramePr>
            <p:cNvPr id="28" name="对象 27"/>
            <p:cNvGraphicFramePr>
              <a:graphicFrameLocks noChangeAspect="1"/>
            </p:cNvGraphicFramePr>
            <p:nvPr>
              <p:extLst>
                <p:ext uri="{D42A27DB-BD31-4B8C-83A1-F6EECF244321}">
                  <p14:modId xmlns:p14="http://schemas.microsoft.com/office/powerpoint/2010/main" val="3257933701"/>
                </p:ext>
              </p:extLst>
            </p:nvPr>
          </p:nvGraphicFramePr>
          <p:xfrm>
            <a:off x="2843808" y="2507215"/>
            <a:ext cx="400231" cy="450259"/>
          </p:xfrm>
          <a:graphic>
            <a:graphicData uri="http://schemas.openxmlformats.org/presentationml/2006/ole">
              <mc:AlternateContent xmlns:mc="http://schemas.openxmlformats.org/markup-compatibility/2006">
                <mc:Choice xmlns:v="urn:schemas-microsoft-com:vml" Requires="v">
                  <p:oleObj spid="_x0000_s177260" name="Equation" r:id="rId14" imgW="203040" imgH="228600" progId="Equation.DSMT4">
                    <p:embed/>
                  </p:oleObj>
                </mc:Choice>
                <mc:Fallback>
                  <p:oleObj name="Equation" r:id="rId14" imgW="203040" imgH="228600" progId="Equation.DSMT4">
                    <p:embed/>
                    <p:pic>
                      <p:nvPicPr>
                        <p:cNvPr id="0" name=""/>
                        <p:cNvPicPr/>
                        <p:nvPr/>
                      </p:nvPicPr>
                      <p:blipFill>
                        <a:blip r:embed="rId15"/>
                        <a:stretch>
                          <a:fillRect/>
                        </a:stretch>
                      </p:blipFill>
                      <p:spPr>
                        <a:xfrm>
                          <a:off x="2843808" y="2507215"/>
                          <a:ext cx="400231" cy="450259"/>
                        </a:xfrm>
                        <a:prstGeom prst="rect">
                          <a:avLst/>
                        </a:prstGeom>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1780625519"/>
                </p:ext>
              </p:extLst>
            </p:nvPr>
          </p:nvGraphicFramePr>
          <p:xfrm>
            <a:off x="3566084" y="2449094"/>
            <a:ext cx="3651065" cy="646760"/>
          </p:xfrm>
          <a:graphic>
            <a:graphicData uri="http://schemas.openxmlformats.org/presentationml/2006/ole">
              <mc:AlternateContent xmlns:mc="http://schemas.openxmlformats.org/markup-compatibility/2006">
                <mc:Choice xmlns:v="urn:schemas-microsoft-com:vml" Requires="v">
                  <p:oleObj spid="_x0000_s177261" name="Equation" r:id="rId16" imgW="2222280" imgH="393480" progId="Equation.DSMT4">
                    <p:embed/>
                  </p:oleObj>
                </mc:Choice>
                <mc:Fallback>
                  <p:oleObj name="Equation" r:id="rId16" imgW="2222280" imgH="393480" progId="Equation.DSMT4">
                    <p:embed/>
                    <p:pic>
                      <p:nvPicPr>
                        <p:cNvPr id="0" name=""/>
                        <p:cNvPicPr/>
                        <p:nvPr/>
                      </p:nvPicPr>
                      <p:blipFill>
                        <a:blip r:embed="rId17"/>
                        <a:stretch>
                          <a:fillRect/>
                        </a:stretch>
                      </p:blipFill>
                      <p:spPr>
                        <a:xfrm>
                          <a:off x="3566084" y="2449094"/>
                          <a:ext cx="3651065" cy="646760"/>
                        </a:xfrm>
                        <a:prstGeom prst="rect">
                          <a:avLst/>
                        </a:prstGeom>
                      </p:spPr>
                    </p:pic>
                  </p:oleObj>
                </mc:Fallback>
              </mc:AlternateContent>
            </a:graphicData>
          </a:graphic>
        </p:graphicFrame>
      </p:grpSp>
    </p:spTree>
    <p:extLst>
      <p:ext uri="{BB962C8B-B14F-4D97-AF65-F5344CB8AC3E}">
        <p14:creationId xmlns:p14="http://schemas.microsoft.com/office/powerpoint/2010/main" val="2880485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7216259" y="6521913"/>
            <a:ext cx="1905000" cy="457200"/>
          </a:xfrm>
        </p:spPr>
        <p:txBody>
          <a:bodyPr/>
          <a:lstStyle/>
          <a:p>
            <a:pPr>
              <a:defRPr/>
            </a:pPr>
            <a:fld id="{DC3A563B-4F8C-46EA-BA1B-9CAF9F169970}" type="slidenum">
              <a:rPr lang="en-US" altLang="zh-CN" smtClean="0"/>
              <a:pPr>
                <a:defRPr/>
              </a:pPr>
              <a:t>3</a:t>
            </a:fld>
            <a:endParaRPr lang="en-US" altLang="zh-CN"/>
          </a:p>
        </p:txBody>
      </p:sp>
      <p:grpSp>
        <p:nvGrpSpPr>
          <p:cNvPr id="6" name="组合 5"/>
          <p:cNvGrpSpPr/>
          <p:nvPr/>
        </p:nvGrpSpPr>
        <p:grpSpPr>
          <a:xfrm>
            <a:off x="1334785" y="2495865"/>
            <a:ext cx="3287962" cy="2475035"/>
            <a:chOff x="5316486" y="899208"/>
            <a:chExt cx="3287962" cy="2475035"/>
          </a:xfrm>
        </p:grpSpPr>
        <p:grpSp>
          <p:nvGrpSpPr>
            <p:cNvPr id="7" name="Group 68"/>
            <p:cNvGrpSpPr>
              <a:grpSpLocks/>
            </p:cNvGrpSpPr>
            <p:nvPr/>
          </p:nvGrpSpPr>
          <p:grpSpPr bwMode="auto">
            <a:xfrm>
              <a:off x="5316486" y="899208"/>
              <a:ext cx="3287962" cy="2475035"/>
              <a:chOff x="144" y="972"/>
              <a:chExt cx="1872" cy="1356"/>
            </a:xfrm>
          </p:grpSpPr>
          <p:sp>
            <p:nvSpPr>
              <p:cNvPr id="9" name="Line 15"/>
              <p:cNvSpPr>
                <a:spLocks noChangeShapeType="1"/>
              </p:cNvSpPr>
              <p:nvPr/>
            </p:nvSpPr>
            <p:spPr bwMode="auto">
              <a:xfrm>
                <a:off x="1104" y="1572"/>
                <a:ext cx="672" cy="0"/>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16"/>
              <p:cNvSpPr>
                <a:spLocks noChangeShapeType="1"/>
              </p:cNvSpPr>
              <p:nvPr/>
            </p:nvSpPr>
            <p:spPr bwMode="auto">
              <a:xfrm>
                <a:off x="144" y="1560"/>
                <a:ext cx="336"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29"/>
              <p:cNvSpPr>
                <a:spLocks noChangeArrowheads="1"/>
              </p:cNvSpPr>
              <p:nvPr/>
            </p:nvSpPr>
            <p:spPr bwMode="auto">
              <a:xfrm rot="5400000">
                <a:off x="745" y="1453"/>
                <a:ext cx="693" cy="143"/>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 name="Group 30"/>
              <p:cNvGrpSpPr>
                <a:grpSpLocks/>
              </p:cNvGrpSpPr>
              <p:nvPr/>
            </p:nvGrpSpPr>
            <p:grpSpPr bwMode="auto">
              <a:xfrm rot="5400000">
                <a:off x="359" y="1468"/>
                <a:ext cx="717" cy="114"/>
                <a:chOff x="924" y="1392"/>
                <a:chExt cx="744" cy="152"/>
              </a:xfrm>
            </p:grpSpPr>
            <p:sp>
              <p:nvSpPr>
                <p:cNvPr id="42" name="Freeform 31"/>
                <p:cNvSpPr>
                  <a:spLocks/>
                </p:cNvSpPr>
                <p:nvPr/>
              </p:nvSpPr>
              <p:spPr bwMode="auto">
                <a:xfrm>
                  <a:off x="924" y="1392"/>
                  <a:ext cx="384" cy="152"/>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Freeform 32"/>
                <p:cNvSpPr>
                  <a:spLocks/>
                </p:cNvSpPr>
                <p:nvPr/>
              </p:nvSpPr>
              <p:spPr bwMode="auto">
                <a:xfrm flipH="1">
                  <a:off x="1284" y="1392"/>
                  <a:ext cx="384" cy="152"/>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 name="Line 33"/>
              <p:cNvSpPr>
                <a:spLocks noChangeShapeType="1"/>
              </p:cNvSpPr>
              <p:nvPr/>
            </p:nvSpPr>
            <p:spPr bwMode="auto">
              <a:xfrm rot="5400000">
                <a:off x="596" y="1559"/>
                <a:ext cx="139"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34"/>
              <p:cNvSpPr>
                <a:spLocks/>
              </p:cNvSpPr>
              <p:nvPr/>
            </p:nvSpPr>
            <p:spPr bwMode="auto">
              <a:xfrm rot="5400000">
                <a:off x="361" y="1293"/>
                <a:ext cx="370" cy="113"/>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35"/>
              <p:cNvSpPr>
                <a:spLocks noChangeShapeType="1"/>
              </p:cNvSpPr>
              <p:nvPr/>
            </p:nvSpPr>
            <p:spPr bwMode="auto">
              <a:xfrm rot="5400000">
                <a:off x="427" y="1535"/>
                <a:ext cx="138"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Freeform 36"/>
              <p:cNvSpPr>
                <a:spLocks/>
              </p:cNvSpPr>
              <p:nvPr/>
            </p:nvSpPr>
            <p:spPr bwMode="auto">
              <a:xfrm rot="5400000">
                <a:off x="798" y="1293"/>
                <a:ext cx="370" cy="114"/>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Freeform 37"/>
              <p:cNvSpPr>
                <a:spLocks/>
              </p:cNvSpPr>
              <p:nvPr/>
            </p:nvSpPr>
            <p:spPr bwMode="auto">
              <a:xfrm rot="5400000" flipH="1">
                <a:off x="798" y="1640"/>
                <a:ext cx="370" cy="114"/>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38"/>
              <p:cNvSpPr>
                <a:spLocks noChangeShapeType="1"/>
              </p:cNvSpPr>
              <p:nvPr/>
            </p:nvSpPr>
            <p:spPr bwMode="auto">
              <a:xfrm rot="5400000">
                <a:off x="862" y="1547"/>
                <a:ext cx="139"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Freeform 39"/>
              <p:cNvSpPr>
                <a:spLocks/>
              </p:cNvSpPr>
              <p:nvPr/>
            </p:nvSpPr>
            <p:spPr bwMode="auto">
              <a:xfrm rot="5400000">
                <a:off x="708" y="1293"/>
                <a:ext cx="370" cy="114"/>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Freeform 40"/>
              <p:cNvSpPr>
                <a:spLocks/>
              </p:cNvSpPr>
              <p:nvPr/>
            </p:nvSpPr>
            <p:spPr bwMode="auto">
              <a:xfrm rot="5400000" flipH="1">
                <a:off x="708" y="1640"/>
                <a:ext cx="370" cy="114"/>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41"/>
              <p:cNvSpPr>
                <a:spLocks noChangeShapeType="1"/>
              </p:cNvSpPr>
              <p:nvPr/>
            </p:nvSpPr>
            <p:spPr bwMode="auto">
              <a:xfrm rot="5400000">
                <a:off x="772" y="1547"/>
                <a:ext cx="139"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 name="Group 42"/>
              <p:cNvGrpSpPr>
                <a:grpSpLocks/>
              </p:cNvGrpSpPr>
              <p:nvPr/>
            </p:nvGrpSpPr>
            <p:grpSpPr bwMode="auto">
              <a:xfrm rot="5400000">
                <a:off x="269" y="1468"/>
                <a:ext cx="717" cy="113"/>
                <a:chOff x="924" y="1392"/>
                <a:chExt cx="744" cy="152"/>
              </a:xfrm>
            </p:grpSpPr>
            <p:sp>
              <p:nvSpPr>
                <p:cNvPr id="40" name="Freeform 43"/>
                <p:cNvSpPr>
                  <a:spLocks/>
                </p:cNvSpPr>
                <p:nvPr/>
              </p:nvSpPr>
              <p:spPr bwMode="auto">
                <a:xfrm>
                  <a:off x="924" y="1392"/>
                  <a:ext cx="384" cy="152"/>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Freeform 44"/>
                <p:cNvSpPr>
                  <a:spLocks/>
                </p:cNvSpPr>
                <p:nvPr/>
              </p:nvSpPr>
              <p:spPr bwMode="auto">
                <a:xfrm flipH="1">
                  <a:off x="1284" y="1392"/>
                  <a:ext cx="384" cy="152"/>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3" name="Line 45"/>
              <p:cNvSpPr>
                <a:spLocks noChangeShapeType="1"/>
              </p:cNvSpPr>
              <p:nvPr/>
            </p:nvSpPr>
            <p:spPr bwMode="auto">
              <a:xfrm rot="5400000">
                <a:off x="507" y="1559"/>
                <a:ext cx="139"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4" name="Group 46"/>
              <p:cNvGrpSpPr>
                <a:grpSpLocks/>
              </p:cNvGrpSpPr>
              <p:nvPr/>
            </p:nvGrpSpPr>
            <p:grpSpPr bwMode="auto">
              <a:xfrm rot="5400000">
                <a:off x="448" y="1468"/>
                <a:ext cx="717" cy="113"/>
                <a:chOff x="924" y="1392"/>
                <a:chExt cx="744" cy="152"/>
              </a:xfrm>
            </p:grpSpPr>
            <p:sp>
              <p:nvSpPr>
                <p:cNvPr id="38" name="Freeform 47"/>
                <p:cNvSpPr>
                  <a:spLocks/>
                </p:cNvSpPr>
                <p:nvPr/>
              </p:nvSpPr>
              <p:spPr bwMode="auto">
                <a:xfrm>
                  <a:off x="924" y="1392"/>
                  <a:ext cx="384" cy="152"/>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Freeform 48"/>
                <p:cNvSpPr>
                  <a:spLocks/>
                </p:cNvSpPr>
                <p:nvPr/>
              </p:nvSpPr>
              <p:spPr bwMode="auto">
                <a:xfrm flipH="1">
                  <a:off x="1284" y="1392"/>
                  <a:ext cx="384" cy="152"/>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 name="Line 49"/>
              <p:cNvSpPr>
                <a:spLocks noChangeShapeType="1"/>
              </p:cNvSpPr>
              <p:nvPr/>
            </p:nvSpPr>
            <p:spPr bwMode="auto">
              <a:xfrm rot="5400000">
                <a:off x="686" y="1559"/>
                <a:ext cx="139"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Freeform 50"/>
              <p:cNvSpPr>
                <a:spLocks/>
              </p:cNvSpPr>
              <p:nvPr/>
            </p:nvSpPr>
            <p:spPr bwMode="auto">
              <a:xfrm>
                <a:off x="484" y="1596"/>
                <a:ext cx="112" cy="720"/>
              </a:xfrm>
              <a:custGeom>
                <a:avLst/>
                <a:gdLst>
                  <a:gd name="T0" fmla="*/ 8 w 112"/>
                  <a:gd name="T1" fmla="*/ 0 h 720"/>
                  <a:gd name="T2" fmla="*/ 8 w 112"/>
                  <a:gd name="T3" fmla="*/ 144 h 720"/>
                  <a:gd name="T4" fmla="*/ 56 w 112"/>
                  <a:gd name="T5" fmla="*/ 288 h 720"/>
                  <a:gd name="T6" fmla="*/ 104 w 112"/>
                  <a:gd name="T7" fmla="*/ 432 h 720"/>
                  <a:gd name="T8" fmla="*/ 104 w 112"/>
                  <a:gd name="T9" fmla="*/ 720 h 720"/>
                </a:gdLst>
                <a:ahLst/>
                <a:cxnLst>
                  <a:cxn ang="0">
                    <a:pos x="T0" y="T1"/>
                  </a:cxn>
                  <a:cxn ang="0">
                    <a:pos x="T2" y="T3"/>
                  </a:cxn>
                  <a:cxn ang="0">
                    <a:pos x="T4" y="T5"/>
                  </a:cxn>
                  <a:cxn ang="0">
                    <a:pos x="T6" y="T7"/>
                  </a:cxn>
                  <a:cxn ang="0">
                    <a:pos x="T8" y="T9"/>
                  </a:cxn>
                </a:cxnLst>
                <a:rect l="0" t="0" r="r" b="b"/>
                <a:pathLst>
                  <a:path w="112" h="720">
                    <a:moveTo>
                      <a:pt x="8" y="0"/>
                    </a:moveTo>
                    <a:cubicBezTo>
                      <a:pt x="4" y="48"/>
                      <a:pt x="0" y="96"/>
                      <a:pt x="8" y="144"/>
                    </a:cubicBezTo>
                    <a:cubicBezTo>
                      <a:pt x="16" y="192"/>
                      <a:pt x="40" y="240"/>
                      <a:pt x="56" y="288"/>
                    </a:cubicBezTo>
                    <a:cubicBezTo>
                      <a:pt x="72" y="336"/>
                      <a:pt x="96" y="360"/>
                      <a:pt x="104" y="432"/>
                    </a:cubicBezTo>
                    <a:cubicBezTo>
                      <a:pt x="112" y="504"/>
                      <a:pt x="104" y="672"/>
                      <a:pt x="104" y="720"/>
                    </a:cubicBezTo>
                  </a:path>
                </a:pathLst>
              </a:custGeom>
              <a:noFill/>
              <a:ln w="28575" cmpd="sng">
                <a:solidFill>
                  <a:schemeClr val="tx1"/>
                </a:solidFill>
                <a:round/>
                <a:headEnd type="none" w="med" len="med"/>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51"/>
              <p:cNvSpPr>
                <a:spLocks noChangeShapeType="1"/>
              </p:cNvSpPr>
              <p:nvPr/>
            </p:nvSpPr>
            <p:spPr bwMode="auto">
              <a:xfrm>
                <a:off x="1068" y="1896"/>
                <a:ext cx="0" cy="432"/>
              </a:xfrm>
              <a:prstGeom prst="line">
                <a:avLst/>
              </a:prstGeom>
              <a:noFill/>
              <a:ln w="28575">
                <a:solidFill>
                  <a:schemeClr val="tx1"/>
                </a:solidFill>
                <a:round/>
                <a:headEnd type="arrow"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Freeform 54"/>
              <p:cNvSpPr>
                <a:spLocks/>
              </p:cNvSpPr>
              <p:nvPr/>
            </p:nvSpPr>
            <p:spPr bwMode="auto">
              <a:xfrm>
                <a:off x="204" y="1272"/>
                <a:ext cx="300" cy="120"/>
              </a:xfrm>
              <a:custGeom>
                <a:avLst/>
                <a:gdLst>
                  <a:gd name="T0" fmla="*/ 0 w 192"/>
                  <a:gd name="T1" fmla="*/ 0 h 144"/>
                  <a:gd name="T2" fmla="*/ 96 w 192"/>
                  <a:gd name="T3" fmla="*/ 96 h 144"/>
                  <a:gd name="T4" fmla="*/ 192 w 192"/>
                  <a:gd name="T5" fmla="*/ 144 h 144"/>
                </a:gdLst>
                <a:ahLst/>
                <a:cxnLst>
                  <a:cxn ang="0">
                    <a:pos x="T0" y="T1"/>
                  </a:cxn>
                  <a:cxn ang="0">
                    <a:pos x="T2" y="T3"/>
                  </a:cxn>
                  <a:cxn ang="0">
                    <a:pos x="T4" y="T5"/>
                  </a:cxn>
                </a:cxnLst>
                <a:rect l="0" t="0" r="r" b="b"/>
                <a:pathLst>
                  <a:path w="192" h="144">
                    <a:moveTo>
                      <a:pt x="0" y="0"/>
                    </a:moveTo>
                    <a:cubicBezTo>
                      <a:pt x="32" y="36"/>
                      <a:pt x="64" y="72"/>
                      <a:pt x="96" y="96"/>
                    </a:cubicBezTo>
                    <a:cubicBezTo>
                      <a:pt x="128" y="120"/>
                      <a:pt x="168" y="136"/>
                      <a:pt x="192" y="144"/>
                    </a:cubicBez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Freeform 56"/>
              <p:cNvSpPr>
                <a:spLocks/>
              </p:cNvSpPr>
              <p:nvPr/>
            </p:nvSpPr>
            <p:spPr bwMode="auto">
              <a:xfrm flipH="1">
                <a:off x="1104" y="1164"/>
                <a:ext cx="624" cy="264"/>
              </a:xfrm>
              <a:custGeom>
                <a:avLst/>
                <a:gdLst>
                  <a:gd name="T0" fmla="*/ 0 w 192"/>
                  <a:gd name="T1" fmla="*/ 0 h 144"/>
                  <a:gd name="T2" fmla="*/ 96 w 192"/>
                  <a:gd name="T3" fmla="*/ 96 h 144"/>
                  <a:gd name="T4" fmla="*/ 192 w 192"/>
                  <a:gd name="T5" fmla="*/ 144 h 144"/>
                </a:gdLst>
                <a:ahLst/>
                <a:cxnLst>
                  <a:cxn ang="0">
                    <a:pos x="T0" y="T1"/>
                  </a:cxn>
                  <a:cxn ang="0">
                    <a:pos x="T2" y="T3"/>
                  </a:cxn>
                  <a:cxn ang="0">
                    <a:pos x="T4" y="T5"/>
                  </a:cxn>
                </a:cxnLst>
                <a:rect l="0" t="0" r="r" b="b"/>
                <a:pathLst>
                  <a:path w="192" h="144">
                    <a:moveTo>
                      <a:pt x="0" y="0"/>
                    </a:moveTo>
                    <a:cubicBezTo>
                      <a:pt x="32" y="36"/>
                      <a:pt x="64" y="72"/>
                      <a:pt x="96" y="96"/>
                    </a:cubicBezTo>
                    <a:cubicBezTo>
                      <a:pt x="128" y="120"/>
                      <a:pt x="168" y="136"/>
                      <a:pt x="192" y="144"/>
                    </a:cubicBezTo>
                  </a:path>
                </a:pathLst>
              </a:custGeom>
              <a:noFill/>
              <a:ln w="28575" cmpd="sng">
                <a:solidFill>
                  <a:srgbClr val="0000FF"/>
                </a:solidFill>
                <a:round/>
                <a:headEnd type="triangle" w="sm" len="lg"/>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Freeform 57"/>
              <p:cNvSpPr>
                <a:spLocks/>
              </p:cNvSpPr>
              <p:nvPr/>
            </p:nvSpPr>
            <p:spPr bwMode="auto">
              <a:xfrm flipV="1">
                <a:off x="204" y="1704"/>
                <a:ext cx="300" cy="120"/>
              </a:xfrm>
              <a:custGeom>
                <a:avLst/>
                <a:gdLst>
                  <a:gd name="T0" fmla="*/ 0 w 192"/>
                  <a:gd name="T1" fmla="*/ 0 h 144"/>
                  <a:gd name="T2" fmla="*/ 96 w 192"/>
                  <a:gd name="T3" fmla="*/ 96 h 144"/>
                  <a:gd name="T4" fmla="*/ 192 w 192"/>
                  <a:gd name="T5" fmla="*/ 144 h 144"/>
                </a:gdLst>
                <a:ahLst/>
                <a:cxnLst>
                  <a:cxn ang="0">
                    <a:pos x="T0" y="T1"/>
                  </a:cxn>
                  <a:cxn ang="0">
                    <a:pos x="T2" y="T3"/>
                  </a:cxn>
                  <a:cxn ang="0">
                    <a:pos x="T4" y="T5"/>
                  </a:cxn>
                </a:cxnLst>
                <a:rect l="0" t="0" r="r" b="b"/>
                <a:pathLst>
                  <a:path w="192" h="144">
                    <a:moveTo>
                      <a:pt x="0" y="0"/>
                    </a:moveTo>
                    <a:cubicBezTo>
                      <a:pt x="32" y="36"/>
                      <a:pt x="64" y="72"/>
                      <a:pt x="96" y="96"/>
                    </a:cubicBezTo>
                    <a:cubicBezTo>
                      <a:pt x="128" y="120"/>
                      <a:pt x="168" y="136"/>
                      <a:pt x="192" y="144"/>
                    </a:cubicBez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Freeform 59"/>
              <p:cNvSpPr>
                <a:spLocks/>
              </p:cNvSpPr>
              <p:nvPr/>
            </p:nvSpPr>
            <p:spPr bwMode="auto">
              <a:xfrm flipH="1" flipV="1">
                <a:off x="1104" y="1716"/>
                <a:ext cx="624" cy="264"/>
              </a:xfrm>
              <a:custGeom>
                <a:avLst/>
                <a:gdLst>
                  <a:gd name="T0" fmla="*/ 0 w 192"/>
                  <a:gd name="T1" fmla="*/ 0 h 144"/>
                  <a:gd name="T2" fmla="*/ 96 w 192"/>
                  <a:gd name="T3" fmla="*/ 96 h 144"/>
                  <a:gd name="T4" fmla="*/ 192 w 192"/>
                  <a:gd name="T5" fmla="*/ 144 h 144"/>
                </a:gdLst>
                <a:ahLst/>
                <a:cxnLst>
                  <a:cxn ang="0">
                    <a:pos x="T0" y="T1"/>
                  </a:cxn>
                  <a:cxn ang="0">
                    <a:pos x="T2" y="T3"/>
                  </a:cxn>
                  <a:cxn ang="0">
                    <a:pos x="T4" y="T5"/>
                  </a:cxn>
                </a:cxnLst>
                <a:rect l="0" t="0" r="r" b="b"/>
                <a:pathLst>
                  <a:path w="192" h="144">
                    <a:moveTo>
                      <a:pt x="0" y="0"/>
                    </a:moveTo>
                    <a:cubicBezTo>
                      <a:pt x="32" y="36"/>
                      <a:pt x="64" y="72"/>
                      <a:pt x="96" y="96"/>
                    </a:cubicBezTo>
                    <a:cubicBezTo>
                      <a:pt x="128" y="120"/>
                      <a:pt x="168" y="136"/>
                      <a:pt x="192" y="144"/>
                    </a:cubicBezTo>
                  </a:path>
                </a:pathLst>
              </a:custGeom>
              <a:noFill/>
              <a:ln w="28575" cmpd="sng">
                <a:solidFill>
                  <a:srgbClr val="0000FF"/>
                </a:solidFill>
                <a:round/>
                <a:headEnd type="triangle" w="sm" len="lg"/>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Freeform 61"/>
              <p:cNvSpPr>
                <a:spLocks/>
              </p:cNvSpPr>
              <p:nvPr/>
            </p:nvSpPr>
            <p:spPr bwMode="auto">
              <a:xfrm>
                <a:off x="300" y="1044"/>
                <a:ext cx="216" cy="168"/>
              </a:xfrm>
              <a:custGeom>
                <a:avLst/>
                <a:gdLst>
                  <a:gd name="T0" fmla="*/ 0 w 192"/>
                  <a:gd name="T1" fmla="*/ 0 h 144"/>
                  <a:gd name="T2" fmla="*/ 96 w 192"/>
                  <a:gd name="T3" fmla="*/ 96 h 144"/>
                  <a:gd name="T4" fmla="*/ 192 w 192"/>
                  <a:gd name="T5" fmla="*/ 144 h 144"/>
                </a:gdLst>
                <a:ahLst/>
                <a:cxnLst>
                  <a:cxn ang="0">
                    <a:pos x="T0" y="T1"/>
                  </a:cxn>
                  <a:cxn ang="0">
                    <a:pos x="T2" y="T3"/>
                  </a:cxn>
                  <a:cxn ang="0">
                    <a:pos x="T4" y="T5"/>
                  </a:cxn>
                </a:cxnLst>
                <a:rect l="0" t="0" r="r" b="b"/>
                <a:pathLst>
                  <a:path w="192" h="144">
                    <a:moveTo>
                      <a:pt x="0" y="0"/>
                    </a:moveTo>
                    <a:cubicBezTo>
                      <a:pt x="32" y="36"/>
                      <a:pt x="64" y="72"/>
                      <a:pt x="96" y="96"/>
                    </a:cubicBezTo>
                    <a:cubicBezTo>
                      <a:pt x="128" y="120"/>
                      <a:pt x="168" y="136"/>
                      <a:pt x="192" y="144"/>
                    </a:cubicBez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Freeform 62"/>
              <p:cNvSpPr>
                <a:spLocks/>
              </p:cNvSpPr>
              <p:nvPr/>
            </p:nvSpPr>
            <p:spPr bwMode="auto">
              <a:xfrm flipH="1">
                <a:off x="1080" y="972"/>
                <a:ext cx="312" cy="264"/>
              </a:xfrm>
              <a:custGeom>
                <a:avLst/>
                <a:gdLst>
                  <a:gd name="T0" fmla="*/ 0 w 192"/>
                  <a:gd name="T1" fmla="*/ 0 h 144"/>
                  <a:gd name="T2" fmla="*/ 96 w 192"/>
                  <a:gd name="T3" fmla="*/ 96 h 144"/>
                  <a:gd name="T4" fmla="*/ 192 w 192"/>
                  <a:gd name="T5" fmla="*/ 144 h 144"/>
                </a:gdLst>
                <a:ahLst/>
                <a:cxnLst>
                  <a:cxn ang="0">
                    <a:pos x="T0" y="T1"/>
                  </a:cxn>
                  <a:cxn ang="0">
                    <a:pos x="T2" y="T3"/>
                  </a:cxn>
                  <a:cxn ang="0">
                    <a:pos x="T4" y="T5"/>
                  </a:cxn>
                </a:cxnLst>
                <a:rect l="0" t="0" r="r" b="b"/>
                <a:pathLst>
                  <a:path w="192" h="144">
                    <a:moveTo>
                      <a:pt x="0" y="0"/>
                    </a:moveTo>
                    <a:cubicBezTo>
                      <a:pt x="32" y="36"/>
                      <a:pt x="64" y="72"/>
                      <a:pt x="96" y="96"/>
                    </a:cubicBezTo>
                    <a:cubicBezTo>
                      <a:pt x="128" y="120"/>
                      <a:pt x="168" y="136"/>
                      <a:pt x="192" y="144"/>
                    </a:cubicBezTo>
                  </a:path>
                </a:pathLst>
              </a:custGeom>
              <a:noFill/>
              <a:ln w="28575" cmpd="sng">
                <a:solidFill>
                  <a:srgbClr val="0000FF"/>
                </a:solidFill>
                <a:round/>
                <a:headEnd type="triangle" w="sm" len="lg"/>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Freeform 64"/>
              <p:cNvSpPr>
                <a:spLocks/>
              </p:cNvSpPr>
              <p:nvPr/>
            </p:nvSpPr>
            <p:spPr bwMode="auto">
              <a:xfrm flipV="1">
                <a:off x="300" y="1860"/>
                <a:ext cx="216" cy="168"/>
              </a:xfrm>
              <a:custGeom>
                <a:avLst/>
                <a:gdLst>
                  <a:gd name="T0" fmla="*/ 0 w 192"/>
                  <a:gd name="T1" fmla="*/ 0 h 144"/>
                  <a:gd name="T2" fmla="*/ 96 w 192"/>
                  <a:gd name="T3" fmla="*/ 96 h 144"/>
                  <a:gd name="T4" fmla="*/ 192 w 192"/>
                  <a:gd name="T5" fmla="*/ 144 h 144"/>
                </a:gdLst>
                <a:ahLst/>
                <a:cxnLst>
                  <a:cxn ang="0">
                    <a:pos x="T0" y="T1"/>
                  </a:cxn>
                  <a:cxn ang="0">
                    <a:pos x="T2" y="T3"/>
                  </a:cxn>
                  <a:cxn ang="0">
                    <a:pos x="T4" y="T5"/>
                  </a:cxn>
                </a:cxnLst>
                <a:rect l="0" t="0" r="r" b="b"/>
                <a:pathLst>
                  <a:path w="192" h="144">
                    <a:moveTo>
                      <a:pt x="0" y="0"/>
                    </a:moveTo>
                    <a:cubicBezTo>
                      <a:pt x="32" y="36"/>
                      <a:pt x="64" y="72"/>
                      <a:pt x="96" y="96"/>
                    </a:cubicBezTo>
                    <a:cubicBezTo>
                      <a:pt x="128" y="120"/>
                      <a:pt x="168" y="136"/>
                      <a:pt x="192" y="144"/>
                    </a:cubicBez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Freeform 65"/>
              <p:cNvSpPr>
                <a:spLocks/>
              </p:cNvSpPr>
              <p:nvPr/>
            </p:nvSpPr>
            <p:spPr bwMode="auto">
              <a:xfrm flipH="1" flipV="1">
                <a:off x="1080" y="1836"/>
                <a:ext cx="312" cy="264"/>
              </a:xfrm>
              <a:custGeom>
                <a:avLst/>
                <a:gdLst>
                  <a:gd name="T0" fmla="*/ 0 w 192"/>
                  <a:gd name="T1" fmla="*/ 0 h 144"/>
                  <a:gd name="T2" fmla="*/ 96 w 192"/>
                  <a:gd name="T3" fmla="*/ 96 h 144"/>
                  <a:gd name="T4" fmla="*/ 192 w 192"/>
                  <a:gd name="T5" fmla="*/ 144 h 144"/>
                </a:gdLst>
                <a:ahLst/>
                <a:cxnLst>
                  <a:cxn ang="0">
                    <a:pos x="T0" y="T1"/>
                  </a:cxn>
                  <a:cxn ang="0">
                    <a:pos x="T2" y="T3"/>
                  </a:cxn>
                  <a:cxn ang="0">
                    <a:pos x="T4" y="T5"/>
                  </a:cxn>
                </a:cxnLst>
                <a:rect l="0" t="0" r="r" b="b"/>
                <a:pathLst>
                  <a:path w="192" h="144">
                    <a:moveTo>
                      <a:pt x="0" y="0"/>
                    </a:moveTo>
                    <a:cubicBezTo>
                      <a:pt x="32" y="36"/>
                      <a:pt x="64" y="72"/>
                      <a:pt x="96" y="96"/>
                    </a:cubicBezTo>
                    <a:cubicBezTo>
                      <a:pt x="128" y="120"/>
                      <a:pt x="168" y="136"/>
                      <a:pt x="192" y="144"/>
                    </a:cubicBezTo>
                  </a:path>
                </a:pathLst>
              </a:custGeom>
              <a:noFill/>
              <a:ln w="28575" cmpd="sng">
                <a:solidFill>
                  <a:srgbClr val="0000FF"/>
                </a:solidFill>
                <a:round/>
                <a:headEnd type="triangle" w="sm" len="lg"/>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Text Box 66"/>
              <p:cNvSpPr txBox="1">
                <a:spLocks noChangeArrowheads="1"/>
              </p:cNvSpPr>
              <p:nvPr/>
            </p:nvSpPr>
            <p:spPr bwMode="auto">
              <a:xfrm>
                <a:off x="1536" y="1572"/>
                <a:ext cx="480"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i="1" dirty="0">
                    <a:solidFill>
                      <a:srgbClr val="0000FF"/>
                    </a:solidFill>
                    <a:sym typeface="Symbol" pitchFamily="18" charset="2"/>
                  </a:rPr>
                  <a:t></a:t>
                </a:r>
                <a:endParaRPr lang="en-US" altLang="zh-CN" sz="2800" b="1" dirty="0">
                  <a:solidFill>
                    <a:srgbClr val="0000FF"/>
                  </a:solidFill>
                </a:endParaRPr>
              </a:p>
            </p:txBody>
          </p:sp>
          <p:sp>
            <p:nvSpPr>
              <p:cNvPr id="37" name="Text Box 67"/>
              <p:cNvSpPr txBox="1">
                <a:spLocks noChangeArrowheads="1"/>
              </p:cNvSpPr>
              <p:nvPr/>
            </p:nvSpPr>
            <p:spPr bwMode="auto">
              <a:xfrm>
                <a:off x="828" y="2004"/>
                <a:ext cx="337"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i="1" dirty="0" err="1">
                    <a:solidFill>
                      <a:srgbClr val="0000FF"/>
                    </a:solidFill>
                  </a:rPr>
                  <a:t>i</a:t>
                </a:r>
                <a:endParaRPr lang="en-US" altLang="zh-CN" sz="2800" b="1" dirty="0">
                  <a:solidFill>
                    <a:srgbClr val="0000FF"/>
                  </a:solidFill>
                </a:endParaRPr>
              </a:p>
            </p:txBody>
          </p:sp>
        </p:grpSp>
        <p:sp>
          <p:nvSpPr>
            <p:cNvPr id="8" name="Text Box 66"/>
            <p:cNvSpPr txBox="1">
              <a:spLocks noChangeArrowheads="1"/>
            </p:cNvSpPr>
            <p:nvPr/>
          </p:nvSpPr>
          <p:spPr bwMode="auto">
            <a:xfrm>
              <a:off x="7293302" y="1068728"/>
              <a:ext cx="5146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i="1" dirty="0">
                  <a:solidFill>
                    <a:srgbClr val="0000FF"/>
                  </a:solidFill>
                  <a:sym typeface="Symbol" pitchFamily="18" charset="2"/>
                </a:rPr>
                <a:t>B</a:t>
              </a:r>
              <a:endParaRPr lang="en-US" altLang="zh-CN" sz="2800" b="1" dirty="0">
                <a:solidFill>
                  <a:srgbClr val="0000FF"/>
                </a:solidFill>
              </a:endParaRPr>
            </a:p>
          </p:txBody>
        </p:sp>
      </p:grpSp>
      <p:sp>
        <p:nvSpPr>
          <p:cNvPr id="44" name="矩形 43"/>
          <p:cNvSpPr/>
          <p:nvPr/>
        </p:nvSpPr>
        <p:spPr>
          <a:xfrm>
            <a:off x="704642" y="1413708"/>
            <a:ext cx="7848872" cy="1477328"/>
          </a:xfrm>
          <a:prstGeom prst="rect">
            <a:avLst/>
          </a:prstGeom>
        </p:spPr>
        <p:txBody>
          <a:bodyPr wrap="square">
            <a:spAutoFit/>
          </a:bodyPr>
          <a:lstStyle/>
          <a:p>
            <a:pPr marL="457200" indent="-457200" algn="l">
              <a:lnSpc>
                <a:spcPct val="125000"/>
              </a:lnSpc>
              <a:buClr>
                <a:srgbClr val="0000CC"/>
              </a:buClr>
              <a:buFont typeface="Wingdings" panose="05000000000000000000" pitchFamily="2" charset="2"/>
              <a:buChar char="Ø"/>
            </a:pPr>
            <a:r>
              <a:rPr lang="zh-CN" altLang="en-US" kern="100" dirty="0">
                <a:latin typeface="仿宋" panose="02010609060101010101" pitchFamily="49" charset="-122"/>
                <a:ea typeface="仿宋" panose="02010609060101010101" pitchFamily="49" charset="-122"/>
                <a:cs typeface="Times New Roman" panose="02020603050405020304" pitchFamily="18" charset="0"/>
              </a:rPr>
              <a:t>导体回路中由于电流的变化而在自身回路中产生感应电动势的现象称为</a:t>
            </a:r>
            <a:r>
              <a:rPr lang="zh-CN" altLang="en-US" b="1" kern="100" dirty="0">
                <a:solidFill>
                  <a:srgbClr val="C00000"/>
                </a:solidFill>
                <a:latin typeface="仿宋" panose="02010609060101010101" pitchFamily="49" charset="-122"/>
                <a:ea typeface="仿宋" panose="02010609060101010101" pitchFamily="49" charset="-122"/>
                <a:cs typeface="Times New Roman" panose="02020603050405020304" pitchFamily="18" charset="0"/>
              </a:rPr>
              <a:t>自感</a:t>
            </a:r>
            <a:r>
              <a:rPr lang="zh-CN" altLang="en-US" kern="100" dirty="0">
                <a:latin typeface="仿宋" panose="02010609060101010101" pitchFamily="49" charset="-122"/>
                <a:ea typeface="仿宋" panose="02010609060101010101" pitchFamily="49" charset="-122"/>
                <a:cs typeface="Times New Roman" panose="02020603050405020304" pitchFamily="18" charset="0"/>
              </a:rPr>
              <a:t>，这种电动势成为</a:t>
            </a:r>
            <a:r>
              <a:rPr lang="zh-CN" altLang="en-US" b="1" kern="100" dirty="0">
                <a:solidFill>
                  <a:srgbClr val="C00000"/>
                </a:solidFill>
                <a:latin typeface="仿宋" panose="02010609060101010101" pitchFamily="49" charset="-122"/>
                <a:ea typeface="仿宋" panose="02010609060101010101" pitchFamily="49" charset="-122"/>
                <a:cs typeface="Times New Roman" panose="02020603050405020304" pitchFamily="18" charset="0"/>
              </a:rPr>
              <a:t>自感电动势</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a:t>
            </a:r>
            <a:endParaRPr lang="en-US" altLang="zh-CN" kern="100" dirty="0" smtClean="0">
              <a:latin typeface="仿宋" panose="02010609060101010101" pitchFamily="49" charset="-122"/>
              <a:ea typeface="仿宋" panose="02010609060101010101" pitchFamily="49" charset="-122"/>
              <a:cs typeface="Times New Roman" panose="02020603050405020304" pitchFamily="18" charset="0"/>
            </a:endParaRPr>
          </a:p>
          <a:p>
            <a:pPr marL="457200" indent="-457200" algn="l">
              <a:lnSpc>
                <a:spcPct val="125000"/>
              </a:lnSpc>
              <a:buClr>
                <a:srgbClr val="0000CC"/>
              </a:buClr>
              <a:buFont typeface="Wingdings" panose="05000000000000000000" pitchFamily="2" charset="2"/>
              <a:buChar char="Ø"/>
            </a:pPr>
            <a:endParaRPr lang="en-US" altLang="zh-CN" kern="100" dirty="0" smtClean="0">
              <a:latin typeface="仿宋" panose="02010609060101010101" pitchFamily="49" charset="-122"/>
              <a:ea typeface="仿宋" panose="02010609060101010101" pitchFamily="49" charset="-122"/>
              <a:cs typeface="Times New Roman" panose="02020603050405020304" pitchFamily="18" charset="0"/>
            </a:endParaRPr>
          </a:p>
        </p:txBody>
      </p:sp>
      <p:sp>
        <p:nvSpPr>
          <p:cNvPr id="45" name="矩形 44"/>
          <p:cNvSpPr/>
          <p:nvPr/>
        </p:nvSpPr>
        <p:spPr>
          <a:xfrm>
            <a:off x="704642" y="551541"/>
            <a:ext cx="1832553" cy="715581"/>
          </a:xfrm>
          <a:prstGeom prst="rect">
            <a:avLst/>
          </a:prstGeom>
        </p:spPr>
        <p:txBody>
          <a:bodyPr wrap="none">
            <a:spAutoFit/>
          </a:bodyPr>
          <a:lstStyle/>
          <a:p>
            <a:pPr algn="l">
              <a:lnSpc>
                <a:spcPct val="150000"/>
              </a:lnSpc>
            </a:pPr>
            <a:r>
              <a:rPr lang="zh-CN" altLang="en-US" sz="3200" b="1" kern="0" dirty="0">
                <a:solidFill>
                  <a:srgbClr val="0000FF"/>
                </a:solidFill>
                <a:latin typeface="仿宋" panose="02010609060101010101" pitchFamily="49" charset="-122"/>
                <a:ea typeface="仿宋" panose="02010609060101010101" pitchFamily="49" charset="-122"/>
              </a:rPr>
              <a:t>二</a:t>
            </a:r>
            <a:r>
              <a:rPr lang="zh-CN" altLang="en-US" sz="3200" b="1" kern="0" dirty="0" smtClean="0">
                <a:solidFill>
                  <a:srgbClr val="0000FF"/>
                </a:solidFill>
                <a:latin typeface="仿宋" panose="02010609060101010101" pitchFamily="49" charset="-122"/>
                <a:ea typeface="仿宋" panose="02010609060101010101" pitchFamily="49" charset="-122"/>
              </a:rPr>
              <a:t>、自感</a:t>
            </a:r>
            <a:endParaRPr lang="en-US" altLang="zh-CN" sz="3200" b="1" kern="0" dirty="0">
              <a:solidFill>
                <a:srgbClr val="0000FF"/>
              </a:solidFill>
              <a:latin typeface="仿宋" panose="02010609060101010101" pitchFamily="49" charset="-122"/>
              <a:ea typeface="仿宋" panose="02010609060101010101" pitchFamily="49" charset="-122"/>
            </a:endParaRPr>
          </a:p>
        </p:txBody>
      </p:sp>
      <p:pic>
        <p:nvPicPr>
          <p:cNvPr id="46" name="图片 45"/>
          <p:cNvPicPr>
            <a:picLocks noChangeAspect="1"/>
          </p:cNvPicPr>
          <p:nvPr/>
        </p:nvPicPr>
        <p:blipFill>
          <a:blip r:embed="rId3"/>
          <a:stretch>
            <a:fillRect/>
          </a:stretch>
        </p:blipFill>
        <p:spPr>
          <a:xfrm>
            <a:off x="5277935" y="2499614"/>
            <a:ext cx="2678439" cy="2794264"/>
          </a:xfrm>
          <a:prstGeom prst="rect">
            <a:avLst/>
          </a:prstGeom>
        </p:spPr>
      </p:pic>
      <p:sp>
        <p:nvSpPr>
          <p:cNvPr id="47" name="矩形 46"/>
          <p:cNvSpPr/>
          <p:nvPr/>
        </p:nvSpPr>
        <p:spPr>
          <a:xfrm>
            <a:off x="723528" y="5601997"/>
            <a:ext cx="7664895" cy="1015663"/>
          </a:xfrm>
          <a:prstGeom prst="rect">
            <a:avLst/>
          </a:prstGeom>
        </p:spPr>
        <p:txBody>
          <a:bodyPr wrap="square">
            <a:spAutoFit/>
          </a:bodyPr>
          <a:lstStyle/>
          <a:p>
            <a:pPr algn="just">
              <a:lnSpc>
                <a:spcPct val="125000"/>
              </a:lnSpc>
              <a:spcAft>
                <a:spcPts val="0"/>
              </a:spcAft>
            </a:pPr>
            <a:r>
              <a:rPr lang="zh-CN" altLang="zh-CN" b="1" kern="100" dirty="0">
                <a:latin typeface="仿宋" panose="02010609060101010101" pitchFamily="49" charset="-122"/>
                <a:ea typeface="仿宋" panose="02010609060101010101" pitchFamily="49" charset="-122"/>
                <a:cs typeface="Times New Roman" panose="02020603050405020304" pitchFamily="18" charset="0"/>
              </a:rPr>
              <a:t>实验：</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合上</a:t>
            </a:r>
            <a:r>
              <a:rPr lang="en-US" altLang="zh-CN" kern="100" dirty="0">
                <a:latin typeface="仿宋" panose="02010609060101010101" pitchFamily="49" charset="-122"/>
                <a:ea typeface="仿宋" panose="02010609060101010101" pitchFamily="49" charset="-122"/>
                <a:cs typeface="Times New Roman" panose="02020603050405020304" pitchFamily="18" charset="0"/>
              </a:rPr>
              <a:t>K</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后，</a:t>
            </a:r>
            <a:r>
              <a:rPr lang="en-US" altLang="zh-CN" kern="100" dirty="0">
                <a:latin typeface="仿宋" panose="02010609060101010101" pitchFamily="49" charset="-122"/>
                <a:ea typeface="仿宋" panose="02010609060101010101" pitchFamily="49" charset="-122"/>
                <a:cs typeface="Times New Roman" panose="02020603050405020304" pitchFamily="18" charset="0"/>
              </a:rPr>
              <a:t>S1</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立即点亮</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smtClean="0">
                <a:latin typeface="仿宋" panose="02010609060101010101" pitchFamily="49" charset="-122"/>
                <a:ea typeface="仿宋" panose="02010609060101010101" pitchFamily="49" charset="-122"/>
                <a:cs typeface="Times New Roman" panose="02020603050405020304" pitchFamily="18" charset="0"/>
              </a:rPr>
              <a:t>S2</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比</a:t>
            </a:r>
            <a:r>
              <a:rPr lang="en-US" altLang="zh-CN" kern="100" dirty="0">
                <a:latin typeface="仿宋" panose="02010609060101010101" pitchFamily="49" charset="-122"/>
                <a:ea typeface="仿宋" panose="02010609060101010101" pitchFamily="49" charset="-122"/>
                <a:cs typeface="Times New Roman" panose="02020603050405020304" pitchFamily="18" charset="0"/>
              </a:rPr>
              <a:t>S1</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亮的慢。从该装置可</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明显看到</a:t>
            </a:r>
            <a:r>
              <a:rPr lang="en-US" altLang="zh-CN" kern="100" dirty="0">
                <a:latin typeface="仿宋" panose="02010609060101010101" pitchFamily="49" charset="-122"/>
                <a:ea typeface="仿宋" panose="02010609060101010101" pitchFamily="49" charset="-122"/>
                <a:cs typeface="Times New Roman" panose="02020603050405020304" pitchFamily="18" charset="0"/>
              </a:rPr>
              <a:t>L</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有阻碍电流增加的作用。</a:t>
            </a:r>
          </a:p>
        </p:txBody>
      </p:sp>
      <p:grpSp>
        <p:nvGrpSpPr>
          <p:cNvPr id="48" name="组合 47"/>
          <p:cNvGrpSpPr/>
          <p:nvPr/>
        </p:nvGrpSpPr>
        <p:grpSpPr>
          <a:xfrm>
            <a:off x="455613" y="5004914"/>
            <a:ext cx="4543055" cy="486829"/>
            <a:chOff x="399738" y="4555207"/>
            <a:chExt cx="6928162" cy="1106041"/>
          </a:xfrm>
        </p:grpSpPr>
        <p:graphicFrame>
          <p:nvGraphicFramePr>
            <p:cNvPr id="49" name="对象 48"/>
            <p:cNvGraphicFramePr>
              <a:graphicFrameLocks noChangeAspect="1"/>
            </p:cNvGraphicFramePr>
            <p:nvPr>
              <p:extLst>
                <p:ext uri="{D42A27DB-BD31-4B8C-83A1-F6EECF244321}">
                  <p14:modId xmlns:p14="http://schemas.microsoft.com/office/powerpoint/2010/main" val="3585016797"/>
                </p:ext>
              </p:extLst>
            </p:nvPr>
          </p:nvGraphicFramePr>
          <p:xfrm>
            <a:off x="1619672" y="4805003"/>
            <a:ext cx="1231900" cy="722312"/>
          </p:xfrm>
          <a:graphic>
            <a:graphicData uri="http://schemas.openxmlformats.org/presentationml/2006/ole">
              <mc:AlternateContent xmlns:mc="http://schemas.openxmlformats.org/markup-compatibility/2006">
                <mc:Choice xmlns:v="urn:schemas-microsoft-com:vml" Requires="v">
                  <p:oleObj spid="_x0000_s168336" name="Equation" r:id="rId4" imgW="190440" imgH="152280" progId="Equation.DSMT4">
                    <p:embed/>
                  </p:oleObj>
                </mc:Choice>
                <mc:Fallback>
                  <p:oleObj name="Equation" r:id="rId4" imgW="190440" imgH="152280" progId="Equation.DSMT4">
                    <p:embed/>
                    <p:pic>
                      <p:nvPicPr>
                        <p:cNvPr id="0" name=""/>
                        <p:cNvPicPr>
                          <a:picLocks noChangeAspect="1" noChangeArrowheads="1"/>
                        </p:cNvPicPr>
                        <p:nvPr/>
                      </p:nvPicPr>
                      <p:blipFill>
                        <a:blip r:embed="rId5"/>
                        <a:srcRect/>
                        <a:stretch>
                          <a:fillRect/>
                        </a:stretch>
                      </p:blipFill>
                      <p:spPr bwMode="auto">
                        <a:xfrm>
                          <a:off x="1619672" y="4805003"/>
                          <a:ext cx="1231900"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 name="对象 49"/>
            <p:cNvGraphicFramePr>
              <a:graphicFrameLocks noChangeAspect="1"/>
            </p:cNvGraphicFramePr>
            <p:nvPr>
              <p:extLst>
                <p:ext uri="{D42A27DB-BD31-4B8C-83A1-F6EECF244321}">
                  <p14:modId xmlns:p14="http://schemas.microsoft.com/office/powerpoint/2010/main" val="4014200741"/>
                </p:ext>
              </p:extLst>
            </p:nvPr>
          </p:nvGraphicFramePr>
          <p:xfrm>
            <a:off x="2231740" y="4555207"/>
            <a:ext cx="985838" cy="963613"/>
          </p:xfrm>
          <a:graphic>
            <a:graphicData uri="http://schemas.openxmlformats.org/presentationml/2006/ole">
              <mc:AlternateContent xmlns:mc="http://schemas.openxmlformats.org/markup-compatibility/2006">
                <mc:Choice xmlns:v="urn:schemas-microsoft-com:vml" Requires="v">
                  <p:oleObj spid="_x0000_s168337" name="Equation" r:id="rId6" imgW="152280" imgH="203040" progId="Equation.DSMT4">
                    <p:embed/>
                  </p:oleObj>
                </mc:Choice>
                <mc:Fallback>
                  <p:oleObj name="Equation" r:id="rId6" imgW="152280" imgH="203040" progId="Equation.DSMT4">
                    <p:embed/>
                    <p:pic>
                      <p:nvPicPr>
                        <p:cNvPr id="0" name=""/>
                        <p:cNvPicPr>
                          <a:picLocks noChangeAspect="1" noChangeArrowheads="1"/>
                        </p:cNvPicPr>
                        <p:nvPr/>
                      </p:nvPicPr>
                      <p:blipFill>
                        <a:blip r:embed="rId7"/>
                        <a:srcRect/>
                        <a:stretch>
                          <a:fillRect/>
                        </a:stretch>
                      </p:blipFill>
                      <p:spPr bwMode="auto">
                        <a:xfrm>
                          <a:off x="2231740" y="4555207"/>
                          <a:ext cx="985838"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 name="对象 50"/>
            <p:cNvGraphicFramePr>
              <a:graphicFrameLocks noChangeAspect="1"/>
            </p:cNvGraphicFramePr>
            <p:nvPr>
              <p:extLst>
                <p:ext uri="{D42A27DB-BD31-4B8C-83A1-F6EECF244321}">
                  <p14:modId xmlns:p14="http://schemas.microsoft.com/office/powerpoint/2010/main" val="1018033128"/>
                </p:ext>
              </p:extLst>
            </p:nvPr>
          </p:nvGraphicFramePr>
          <p:xfrm>
            <a:off x="3628132" y="4771231"/>
            <a:ext cx="1231900" cy="722312"/>
          </p:xfrm>
          <a:graphic>
            <a:graphicData uri="http://schemas.openxmlformats.org/presentationml/2006/ole">
              <mc:AlternateContent xmlns:mc="http://schemas.openxmlformats.org/markup-compatibility/2006">
                <mc:Choice xmlns:v="urn:schemas-microsoft-com:vml" Requires="v">
                  <p:oleObj spid="_x0000_s168338" name="Equation" r:id="rId8" imgW="190440" imgH="152280" progId="Equation.DSMT4">
                    <p:embed/>
                  </p:oleObj>
                </mc:Choice>
                <mc:Fallback>
                  <p:oleObj name="Equation" r:id="rId8" imgW="190440" imgH="15228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28132" y="4771231"/>
                          <a:ext cx="1231900"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 name="对象 51"/>
            <p:cNvGraphicFramePr>
              <a:graphicFrameLocks noChangeAspect="1"/>
            </p:cNvGraphicFramePr>
            <p:nvPr>
              <p:extLst>
                <p:ext uri="{D42A27DB-BD31-4B8C-83A1-F6EECF244321}">
                  <p14:modId xmlns:p14="http://schemas.microsoft.com/office/powerpoint/2010/main" val="2262103163"/>
                </p:ext>
              </p:extLst>
            </p:nvPr>
          </p:nvGraphicFramePr>
          <p:xfrm>
            <a:off x="5760131" y="4807235"/>
            <a:ext cx="1231900" cy="722313"/>
          </p:xfrm>
          <a:graphic>
            <a:graphicData uri="http://schemas.openxmlformats.org/presentationml/2006/ole">
              <mc:AlternateContent xmlns:mc="http://schemas.openxmlformats.org/markup-compatibility/2006">
                <mc:Choice xmlns:v="urn:schemas-microsoft-com:vml" Requires="v">
                  <p:oleObj spid="_x0000_s168339" name="Equation" r:id="rId10" imgW="190417" imgH="152334" progId="Equation.DSMT4">
                    <p:embed/>
                  </p:oleObj>
                </mc:Choice>
                <mc:Fallback>
                  <p:oleObj name="Equation" r:id="rId10" imgW="190417" imgH="152334"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60131" y="4807235"/>
                          <a:ext cx="1231900"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 name="对象 52"/>
            <p:cNvGraphicFramePr>
              <a:graphicFrameLocks noChangeAspect="1"/>
            </p:cNvGraphicFramePr>
            <p:nvPr>
              <p:extLst>
                <p:ext uri="{D42A27DB-BD31-4B8C-83A1-F6EECF244321}">
                  <p14:modId xmlns:p14="http://schemas.microsoft.com/office/powerpoint/2010/main" val="1991796405"/>
                </p:ext>
              </p:extLst>
            </p:nvPr>
          </p:nvGraphicFramePr>
          <p:xfrm>
            <a:off x="4427984" y="4780681"/>
            <a:ext cx="985838" cy="782638"/>
          </p:xfrm>
          <a:graphic>
            <a:graphicData uri="http://schemas.openxmlformats.org/presentationml/2006/ole">
              <mc:AlternateContent xmlns:mc="http://schemas.openxmlformats.org/markup-compatibility/2006">
                <mc:Choice xmlns:v="urn:schemas-microsoft-com:vml" Requires="v">
                  <p:oleObj spid="_x0000_s168340" name="Equation" r:id="rId11" imgW="152280" imgH="164880" progId="Equation.DSMT4">
                    <p:embed/>
                  </p:oleObj>
                </mc:Choice>
                <mc:Fallback>
                  <p:oleObj name="Equation" r:id="rId11" imgW="152280" imgH="164880" progId="Equation.DSMT4">
                    <p:embed/>
                    <p:pic>
                      <p:nvPicPr>
                        <p:cNvPr id="0" name=""/>
                        <p:cNvPicPr>
                          <a:picLocks noChangeAspect="1" noChangeArrowheads="1"/>
                        </p:cNvPicPr>
                        <p:nvPr/>
                      </p:nvPicPr>
                      <p:blipFill>
                        <a:blip r:embed="rId12"/>
                        <a:srcRect/>
                        <a:stretch>
                          <a:fillRect/>
                        </a:stretch>
                      </p:blipFill>
                      <p:spPr bwMode="auto">
                        <a:xfrm>
                          <a:off x="4427984" y="4780681"/>
                          <a:ext cx="985838"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 name="对象 53"/>
            <p:cNvGraphicFramePr>
              <a:graphicFrameLocks noChangeAspect="1"/>
            </p:cNvGraphicFramePr>
            <p:nvPr>
              <p:extLst>
                <p:ext uri="{D42A27DB-BD31-4B8C-83A1-F6EECF244321}">
                  <p14:modId xmlns:p14="http://schemas.microsoft.com/office/powerpoint/2010/main" val="4087018802"/>
                </p:ext>
              </p:extLst>
            </p:nvPr>
          </p:nvGraphicFramePr>
          <p:xfrm>
            <a:off x="6507163" y="4843239"/>
            <a:ext cx="820737" cy="663575"/>
          </p:xfrm>
          <a:graphic>
            <a:graphicData uri="http://schemas.openxmlformats.org/presentationml/2006/ole">
              <mc:AlternateContent xmlns:mc="http://schemas.openxmlformats.org/markup-compatibility/2006">
                <mc:Choice xmlns:v="urn:schemas-microsoft-com:vml" Requires="v">
                  <p:oleObj spid="_x0000_s168341" name="Equation" r:id="rId13" imgW="126720" imgH="139680" progId="Equation.DSMT4">
                    <p:embed/>
                  </p:oleObj>
                </mc:Choice>
                <mc:Fallback>
                  <p:oleObj name="Equation" r:id="rId13" imgW="126720" imgH="139680" progId="Equation.DSMT4">
                    <p:embed/>
                    <p:pic>
                      <p:nvPicPr>
                        <p:cNvPr id="0" name=""/>
                        <p:cNvPicPr>
                          <a:picLocks noChangeAspect="1" noChangeArrowheads="1"/>
                        </p:cNvPicPr>
                        <p:nvPr/>
                      </p:nvPicPr>
                      <p:blipFill>
                        <a:blip r:embed="rId14"/>
                        <a:srcRect/>
                        <a:stretch>
                          <a:fillRect/>
                        </a:stretch>
                      </p:blipFill>
                      <p:spPr bwMode="auto">
                        <a:xfrm>
                          <a:off x="6507163" y="4843239"/>
                          <a:ext cx="820737"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 name="对象 54"/>
            <p:cNvGraphicFramePr>
              <a:graphicFrameLocks noChangeAspect="1"/>
            </p:cNvGraphicFramePr>
            <p:nvPr>
              <p:extLst>
                <p:ext uri="{D42A27DB-BD31-4B8C-83A1-F6EECF244321}">
                  <p14:modId xmlns:p14="http://schemas.microsoft.com/office/powerpoint/2010/main" val="1737496003"/>
                </p:ext>
              </p:extLst>
            </p:nvPr>
          </p:nvGraphicFramePr>
          <p:xfrm>
            <a:off x="399738" y="4664485"/>
            <a:ext cx="1808440" cy="959379"/>
          </p:xfrm>
          <a:graphic>
            <a:graphicData uri="http://schemas.openxmlformats.org/presentationml/2006/ole">
              <mc:AlternateContent xmlns:mc="http://schemas.openxmlformats.org/markup-compatibility/2006">
                <mc:Choice xmlns:v="urn:schemas-microsoft-com:vml" Requires="v">
                  <p:oleObj spid="_x0000_s168342" name="Equation" r:id="rId15" imgW="279360" imgH="203040" progId="Equation.DSMT4">
                    <p:embed/>
                  </p:oleObj>
                </mc:Choice>
                <mc:Fallback>
                  <p:oleObj name="Equation" r:id="rId15" imgW="279360" imgH="203040" progId="Equation.DSMT4">
                    <p:embed/>
                    <p:pic>
                      <p:nvPicPr>
                        <p:cNvPr id="0" name=""/>
                        <p:cNvPicPr>
                          <a:picLocks noChangeAspect="1" noChangeArrowheads="1"/>
                        </p:cNvPicPr>
                        <p:nvPr/>
                      </p:nvPicPr>
                      <p:blipFill>
                        <a:blip r:embed="rId16"/>
                        <a:srcRect/>
                        <a:stretch>
                          <a:fillRect/>
                        </a:stretch>
                      </p:blipFill>
                      <p:spPr bwMode="auto">
                        <a:xfrm>
                          <a:off x="399738" y="4664485"/>
                          <a:ext cx="1808440" cy="959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 name="对象 55"/>
            <p:cNvGraphicFramePr>
              <a:graphicFrameLocks noChangeAspect="1"/>
            </p:cNvGraphicFramePr>
            <p:nvPr>
              <p:extLst>
                <p:ext uri="{D42A27DB-BD31-4B8C-83A1-F6EECF244321}">
                  <p14:modId xmlns:p14="http://schemas.microsoft.com/office/powerpoint/2010/main" val="2042080912"/>
                </p:ext>
              </p:extLst>
            </p:nvPr>
          </p:nvGraphicFramePr>
          <p:xfrm>
            <a:off x="2735796" y="4627215"/>
            <a:ext cx="1314450" cy="962025"/>
          </p:xfrm>
          <a:graphic>
            <a:graphicData uri="http://schemas.openxmlformats.org/presentationml/2006/ole">
              <mc:AlternateContent xmlns:mc="http://schemas.openxmlformats.org/markup-compatibility/2006">
                <mc:Choice xmlns:v="urn:schemas-microsoft-com:vml" Requires="v">
                  <p:oleObj spid="_x0000_s168343" name="Equation" r:id="rId17" imgW="203040" imgH="203040" progId="Equation.DSMT4">
                    <p:embed/>
                  </p:oleObj>
                </mc:Choice>
                <mc:Fallback>
                  <p:oleObj name="Equation" r:id="rId17" imgW="203040" imgH="20304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35796" y="4627215"/>
                          <a:ext cx="13144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 name="对象 56"/>
            <p:cNvGraphicFramePr>
              <a:graphicFrameLocks noChangeAspect="1"/>
            </p:cNvGraphicFramePr>
            <p:nvPr>
              <p:extLst>
                <p:ext uri="{D42A27DB-BD31-4B8C-83A1-F6EECF244321}">
                  <p14:modId xmlns:p14="http://schemas.microsoft.com/office/powerpoint/2010/main" val="1478555503"/>
                </p:ext>
              </p:extLst>
            </p:nvPr>
          </p:nvGraphicFramePr>
          <p:xfrm>
            <a:off x="4864596" y="4699223"/>
            <a:ext cx="1314450" cy="962025"/>
          </p:xfrm>
          <a:graphic>
            <a:graphicData uri="http://schemas.openxmlformats.org/presentationml/2006/ole">
              <mc:AlternateContent xmlns:mc="http://schemas.openxmlformats.org/markup-compatibility/2006">
                <mc:Choice xmlns:v="urn:schemas-microsoft-com:vml" Requires="v">
                  <p:oleObj spid="_x0000_s168344" name="Equation" r:id="rId19" imgW="203024" imgH="203024" progId="Equation.DSMT4">
                    <p:embed/>
                  </p:oleObj>
                </mc:Choice>
                <mc:Fallback>
                  <p:oleObj name="Equation" r:id="rId19" imgW="203024" imgH="203024"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64596" y="4699223"/>
                          <a:ext cx="13144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25729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30</a:t>
            </a:fld>
            <a:endParaRPr lang="en-US" altLang="zh-CN"/>
          </a:p>
        </p:txBody>
      </p:sp>
      <p:sp>
        <p:nvSpPr>
          <p:cNvPr id="3" name="矩形 2"/>
          <p:cNvSpPr/>
          <p:nvPr/>
        </p:nvSpPr>
        <p:spPr>
          <a:xfrm>
            <a:off x="899592" y="548680"/>
            <a:ext cx="4716356" cy="830997"/>
          </a:xfrm>
          <a:prstGeom prst="rect">
            <a:avLst/>
          </a:prstGeom>
        </p:spPr>
        <p:txBody>
          <a:bodyPr wrap="none">
            <a:spAutoFit/>
          </a:bodyPr>
          <a:lstStyle/>
          <a:p>
            <a:pPr algn="l">
              <a:lnSpc>
                <a:spcPct val="150000"/>
              </a:lnSpc>
            </a:pPr>
            <a:r>
              <a:rPr lang="zh-CN" altLang="en-US" sz="3200" b="1" kern="0" dirty="0">
                <a:solidFill>
                  <a:srgbClr val="0000FF"/>
                </a:solidFill>
                <a:latin typeface="仿宋" panose="02010609060101010101" pitchFamily="49" charset="-122"/>
                <a:ea typeface="仿宋" panose="02010609060101010101" pitchFamily="49" charset="-122"/>
              </a:rPr>
              <a:t>三</a:t>
            </a:r>
            <a:r>
              <a:rPr lang="zh-CN" altLang="en-US" sz="3200" b="1" kern="0" dirty="0" smtClean="0">
                <a:solidFill>
                  <a:srgbClr val="0000FF"/>
                </a:solidFill>
                <a:latin typeface="仿宋" panose="02010609060101010101" pitchFamily="49" charset="-122"/>
                <a:ea typeface="仿宋" panose="02010609060101010101" pitchFamily="49" charset="-122"/>
              </a:rPr>
              <a:t>、磁场</a:t>
            </a:r>
            <a:r>
              <a:rPr lang="zh-CN" altLang="en-US" sz="3200" b="1" kern="0" dirty="0">
                <a:solidFill>
                  <a:srgbClr val="0000FF"/>
                </a:solidFill>
                <a:latin typeface="仿宋" panose="02010609060101010101" pitchFamily="49" charset="-122"/>
                <a:ea typeface="仿宋" panose="02010609060101010101" pitchFamily="49" charset="-122"/>
              </a:rPr>
              <a:t>的能量（重点）</a:t>
            </a:r>
            <a:endParaRPr lang="en-US" altLang="zh-CN" sz="3200" b="1" kern="0" dirty="0">
              <a:solidFill>
                <a:srgbClr val="0000FF"/>
              </a:solidFill>
              <a:latin typeface="仿宋" panose="02010609060101010101" pitchFamily="49" charset="-122"/>
              <a:ea typeface="仿宋" panose="02010609060101010101" pitchFamily="49" charset="-122"/>
            </a:endParaRPr>
          </a:p>
        </p:txBody>
      </p:sp>
      <p:sp>
        <p:nvSpPr>
          <p:cNvPr id="4" name="Rectangle 2"/>
          <p:cNvSpPr>
            <a:spLocks noChangeArrowheads="1"/>
          </p:cNvSpPr>
          <p:nvPr/>
        </p:nvSpPr>
        <p:spPr bwMode="auto">
          <a:xfrm>
            <a:off x="762905" y="1601954"/>
            <a:ext cx="29931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长直螺线管的自感</a:t>
            </a:r>
            <a:endPar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202151592"/>
              </p:ext>
            </p:extLst>
          </p:nvPr>
        </p:nvGraphicFramePr>
        <p:xfrm>
          <a:off x="3985406" y="1570644"/>
          <a:ext cx="1475996" cy="527141"/>
        </p:xfrm>
        <a:graphic>
          <a:graphicData uri="http://schemas.openxmlformats.org/presentationml/2006/ole">
            <mc:AlternateContent xmlns:mc="http://schemas.openxmlformats.org/markup-compatibility/2006">
              <mc:Choice xmlns:v="urn:schemas-microsoft-com:vml" Requires="v">
                <p:oleObj spid="_x0000_s139645" name="Equation" r:id="rId3" imgW="672808" imgH="241195" progId="Equation.DSMT4">
                  <p:embed/>
                </p:oleObj>
              </mc:Choice>
              <mc:Fallback>
                <p:oleObj name="Equation" r:id="rId3" imgW="672808" imgH="241195"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5406" y="1570644"/>
                        <a:ext cx="1475996" cy="527141"/>
                      </a:xfrm>
                      <a:prstGeom prst="rect">
                        <a:avLst/>
                      </a:prstGeom>
                      <a:noFill/>
                    </p:spPr>
                  </p:pic>
                </p:oleObj>
              </mc:Fallback>
            </mc:AlternateContent>
          </a:graphicData>
        </a:graphic>
      </p:graphicFrame>
      <p:sp>
        <p:nvSpPr>
          <p:cNvPr id="6" name="Rectangle 3"/>
          <p:cNvSpPr>
            <a:spLocks noChangeArrowheads="1"/>
          </p:cNvSpPr>
          <p:nvPr/>
        </p:nvSpPr>
        <p:spPr bwMode="auto">
          <a:xfrm>
            <a:off x="5489108" y="1589075"/>
            <a:ext cx="25328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 (</a:t>
            </a:r>
            <a:r>
              <a:rPr kumimoji="0" lang="zh-CN" altLang="en-US"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例 </a:t>
            </a:r>
            <a:r>
              <a:rPr kumimoji="0" lang="en-US" altLang="zh-CN"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10.11, p.465)</a:t>
            </a:r>
            <a:r>
              <a:rPr kumimoji="0" lang="en-US" altLang="zh-CN" b="0" i="0" u="none" strike="noStrike" cap="none" normalizeH="0" dirty="0" smtClean="0">
                <a:ln>
                  <a:noFill/>
                </a:ln>
                <a:solidFill>
                  <a:schemeClr val="tx1"/>
                </a:solidFill>
                <a:effectLst/>
                <a:ea typeface="仿宋" panose="02010609060101010101" pitchFamily="49" charset="-122"/>
              </a:rPr>
              <a:t> </a:t>
            </a:r>
          </a:p>
        </p:txBody>
      </p:sp>
      <p:graphicFrame>
        <p:nvGraphicFramePr>
          <p:cNvPr id="8" name="对象 7"/>
          <p:cNvGraphicFramePr>
            <a:graphicFrameLocks noChangeAspect="1"/>
          </p:cNvGraphicFramePr>
          <p:nvPr>
            <p:extLst>
              <p:ext uri="{D42A27DB-BD31-4B8C-83A1-F6EECF244321}">
                <p14:modId xmlns:p14="http://schemas.microsoft.com/office/powerpoint/2010/main" val="1222966295"/>
              </p:ext>
            </p:extLst>
          </p:nvPr>
        </p:nvGraphicFramePr>
        <p:xfrm>
          <a:off x="2735796" y="2349796"/>
          <a:ext cx="3265093" cy="880816"/>
        </p:xfrm>
        <a:graphic>
          <a:graphicData uri="http://schemas.openxmlformats.org/presentationml/2006/ole">
            <mc:AlternateContent xmlns:mc="http://schemas.openxmlformats.org/markup-compatibility/2006">
              <mc:Choice xmlns:v="urn:schemas-microsoft-com:vml" Requires="v">
                <p:oleObj spid="_x0000_s139646" name="Equation" r:id="rId5" imgW="1473200" imgH="393700" progId="Equation.DSMT4">
                  <p:embed/>
                </p:oleObj>
              </mc:Choice>
              <mc:Fallback>
                <p:oleObj name="Equation" r:id="rId5" imgW="1473200" imgH="3937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5796" y="2349796"/>
                        <a:ext cx="3265093" cy="880816"/>
                      </a:xfrm>
                      <a:prstGeom prst="rect">
                        <a:avLst/>
                      </a:prstGeom>
                      <a:noFill/>
                    </p:spPr>
                  </p:pic>
                </p:oleObj>
              </mc:Fallback>
            </mc:AlternateContent>
          </a:graphicData>
        </a:graphic>
      </p:graphicFrame>
      <p:sp>
        <p:nvSpPr>
          <p:cNvPr id="9" name="矩形 8"/>
          <p:cNvSpPr/>
          <p:nvPr/>
        </p:nvSpPr>
        <p:spPr>
          <a:xfrm>
            <a:off x="549341" y="3240321"/>
            <a:ext cx="7638001" cy="461665"/>
          </a:xfrm>
          <a:prstGeom prst="rect">
            <a:avLst/>
          </a:prstGeom>
        </p:spPr>
        <p:txBody>
          <a:bodyPr wrap="square">
            <a:spAutoFit/>
          </a:bodyPr>
          <a:lstStyle/>
          <a:p>
            <a:pPr marL="342900" indent="-342900">
              <a:buFont typeface="Arial" panose="020B0604020202020204" pitchFamily="34" charset="0"/>
              <a:buChar char="•"/>
            </a:pPr>
            <a:r>
              <a:rPr lang="zh-CN" altLang="zh-CN" kern="100" dirty="0">
                <a:ea typeface="仿宋" panose="02010609060101010101" pitchFamily="49" charset="-122"/>
                <a:cs typeface="Times New Roman" panose="02020603050405020304" pitchFamily="18" charset="0"/>
              </a:rPr>
              <a:t>在长直螺线管中：</a:t>
            </a:r>
            <a:r>
              <a:rPr lang="en-US" altLang="zh-CN" kern="100" dirty="0">
                <a:ea typeface="仿宋" panose="02010609060101010101" pitchFamily="49" charset="-122"/>
              </a:rPr>
              <a:t>H</a:t>
            </a:r>
            <a:r>
              <a:rPr lang="zh-CN" altLang="zh-CN" kern="100" dirty="0">
                <a:ea typeface="仿宋" panose="02010609060101010101" pitchFamily="49" charset="-122"/>
                <a:cs typeface="Times New Roman" panose="02020603050405020304" pitchFamily="18" charset="0"/>
              </a:rPr>
              <a:t>＝</a:t>
            </a:r>
            <a:r>
              <a:rPr lang="en-US" altLang="zh-CN" kern="100" dirty="0" err="1">
                <a:ea typeface="仿宋" panose="02010609060101010101" pitchFamily="49" charset="-122"/>
              </a:rPr>
              <a:t>nI</a:t>
            </a:r>
            <a:r>
              <a:rPr lang="zh-CN" altLang="zh-CN" kern="100" dirty="0">
                <a:ea typeface="仿宋" panose="02010609060101010101" pitchFamily="49" charset="-122"/>
                <a:cs typeface="Times New Roman" panose="02020603050405020304" pitchFamily="18" charset="0"/>
              </a:rPr>
              <a:t>，</a:t>
            </a:r>
            <a:r>
              <a:rPr lang="en-US" altLang="zh-CN" kern="100" dirty="0">
                <a:ea typeface="仿宋" panose="02010609060101010101" pitchFamily="49" charset="-122"/>
              </a:rPr>
              <a:t>B</a:t>
            </a:r>
            <a:r>
              <a:rPr lang="zh-CN" altLang="zh-CN" kern="100" dirty="0">
                <a:ea typeface="仿宋" panose="02010609060101010101" pitchFamily="49" charset="-122"/>
                <a:cs typeface="Times New Roman" panose="02020603050405020304" pitchFamily="18" charset="0"/>
              </a:rPr>
              <a:t>＝</a:t>
            </a:r>
            <a:r>
              <a:rPr lang="en-US" altLang="zh-CN" kern="100" dirty="0" err="1">
                <a:ea typeface="仿宋" panose="02010609060101010101" pitchFamily="49" charset="-122"/>
              </a:rPr>
              <a:t>μnI</a:t>
            </a:r>
            <a:r>
              <a:rPr lang="zh-CN" altLang="zh-CN" kern="100" dirty="0">
                <a:ea typeface="仿宋" panose="02010609060101010101" pitchFamily="49" charset="-122"/>
                <a:cs typeface="Times New Roman" panose="02020603050405020304" pitchFamily="18" charset="0"/>
              </a:rPr>
              <a:t>，代入上式得：</a:t>
            </a:r>
            <a:endParaRPr lang="zh-CN" altLang="en-US" dirty="0">
              <a:ea typeface="仿宋" panose="02010609060101010101" pitchFamily="49" charset="-122"/>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1887731808"/>
              </p:ext>
            </p:extLst>
          </p:nvPr>
        </p:nvGraphicFramePr>
        <p:xfrm>
          <a:off x="2735796" y="3774170"/>
          <a:ext cx="1744566" cy="843207"/>
        </p:xfrm>
        <a:graphic>
          <a:graphicData uri="http://schemas.openxmlformats.org/presentationml/2006/ole">
            <mc:AlternateContent xmlns:mc="http://schemas.openxmlformats.org/markup-compatibility/2006">
              <mc:Choice xmlns:v="urn:schemas-microsoft-com:vml" Requires="v">
                <p:oleObj spid="_x0000_s139647" name="Equation" r:id="rId7" imgW="825500" imgH="393700" progId="Equation.DSMT4">
                  <p:embed/>
                </p:oleObj>
              </mc:Choice>
              <mc:Fallback>
                <p:oleObj name="Equation" r:id="rId7" imgW="825500" imgH="3937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35796" y="3774170"/>
                        <a:ext cx="1744566" cy="843207"/>
                      </a:xfrm>
                      <a:prstGeom prst="rect">
                        <a:avLst/>
                      </a:prstGeom>
                      <a:noFill/>
                    </p:spPr>
                  </p:pic>
                </p:oleObj>
              </mc:Fallback>
            </mc:AlternateContent>
          </a:graphicData>
        </a:graphic>
      </p:graphicFrame>
      <p:sp>
        <p:nvSpPr>
          <p:cNvPr id="12" name="矩形 11"/>
          <p:cNvSpPr/>
          <p:nvPr/>
        </p:nvSpPr>
        <p:spPr>
          <a:xfrm>
            <a:off x="924439" y="4756476"/>
            <a:ext cx="7597929" cy="461665"/>
          </a:xfrm>
          <a:prstGeom prst="rect">
            <a:avLst/>
          </a:prstGeom>
        </p:spPr>
        <p:txBody>
          <a:bodyPr wrap="square">
            <a:spAutoFit/>
          </a:bodyPr>
          <a:lstStyle/>
          <a:p>
            <a:pPr marL="342900" indent="-342900">
              <a:buFont typeface="Arial" panose="020B0604020202020204" pitchFamily="34" charset="0"/>
              <a:buChar char="•"/>
            </a:pPr>
            <a:r>
              <a:rPr lang="zh-CN" altLang="zh-CN" kern="1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在电容器中，能量储存在电场中，电场的能量密度为：</a:t>
            </a:r>
            <a:endParaRPr lang="zh-CN" altLang="en-US" dirty="0">
              <a:latin typeface="仿宋" panose="02010609060101010101" pitchFamily="49" charset="-122"/>
              <a:ea typeface="仿宋" panose="02010609060101010101" pitchFamily="49" charset="-122"/>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3582315687"/>
              </p:ext>
            </p:extLst>
          </p:nvPr>
        </p:nvGraphicFramePr>
        <p:xfrm>
          <a:off x="2748391" y="5382336"/>
          <a:ext cx="1822183" cy="886903"/>
        </p:xfrm>
        <a:graphic>
          <a:graphicData uri="http://schemas.openxmlformats.org/presentationml/2006/ole">
            <mc:AlternateContent xmlns:mc="http://schemas.openxmlformats.org/markup-compatibility/2006">
              <mc:Choice xmlns:v="urn:schemas-microsoft-com:vml" Requires="v">
                <p:oleObj spid="_x0000_s139648" name="Equation" r:id="rId9" imgW="812447" imgH="393529" progId="Equation.DSMT4">
                  <p:embed/>
                </p:oleObj>
              </mc:Choice>
              <mc:Fallback>
                <p:oleObj name="Equation" r:id="rId9" imgW="812447" imgH="393529"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8391" y="5382336"/>
                        <a:ext cx="1822183" cy="886903"/>
                      </a:xfrm>
                      <a:prstGeom prst="rect">
                        <a:avLst/>
                      </a:prstGeom>
                      <a:noFill/>
                    </p:spPr>
                  </p:pic>
                </p:oleObj>
              </mc:Fallback>
            </mc:AlternateContent>
          </a:graphicData>
        </a:graphic>
      </p:graphicFrame>
    </p:spTree>
    <p:extLst>
      <p:ext uri="{BB962C8B-B14F-4D97-AF65-F5344CB8AC3E}">
        <p14:creationId xmlns:p14="http://schemas.microsoft.com/office/powerpoint/2010/main" val="12578569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31</a:t>
            </a:fld>
            <a:endParaRPr lang="en-US" altLang="zh-CN"/>
          </a:p>
        </p:txBody>
      </p:sp>
      <p:sp>
        <p:nvSpPr>
          <p:cNvPr id="3" name="矩形 2"/>
          <p:cNvSpPr/>
          <p:nvPr/>
        </p:nvSpPr>
        <p:spPr>
          <a:xfrm>
            <a:off x="683568" y="785900"/>
            <a:ext cx="7632848" cy="461665"/>
          </a:xfrm>
          <a:prstGeom prst="rect">
            <a:avLst/>
          </a:prstGeom>
        </p:spPr>
        <p:txBody>
          <a:bodyPr wrap="square">
            <a:spAutoFit/>
          </a:bodyPr>
          <a:lstStyle/>
          <a:p>
            <a:pPr marL="342900" indent="-342900" algn="just">
              <a:spcAft>
                <a:spcPts val="0"/>
              </a:spcAft>
              <a:buFont typeface="Arial" panose="020B0604020202020204" pitchFamily="34" charset="0"/>
              <a:buChar char="•"/>
            </a:pPr>
            <a:r>
              <a:rPr lang="zh-CN" altLang="zh-CN" kern="100" dirty="0">
                <a:latin typeface="仿宋" panose="02010609060101010101" pitchFamily="49" charset="-122"/>
                <a:ea typeface="仿宋" panose="02010609060101010101" pitchFamily="49" charset="-122"/>
              </a:rPr>
              <a:t>在电感器中，能量储存在磁场中，磁场的能量密度为：</a:t>
            </a:r>
          </a:p>
        </p:txBody>
      </p:sp>
      <p:sp>
        <p:nvSpPr>
          <p:cNvPr id="4" name="Rectangle 2"/>
          <p:cNvSpPr>
            <a:spLocks noChangeArrowheads="1"/>
          </p:cNvSpPr>
          <p:nvPr/>
        </p:nvSpPr>
        <p:spPr bwMode="auto">
          <a:xfrm>
            <a:off x="3563888" y="180882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58179584"/>
              </p:ext>
            </p:extLst>
          </p:nvPr>
        </p:nvGraphicFramePr>
        <p:xfrm>
          <a:off x="3167844" y="1332728"/>
          <a:ext cx="1853879" cy="864096"/>
        </p:xfrm>
        <a:graphic>
          <a:graphicData uri="http://schemas.openxmlformats.org/presentationml/2006/ole">
            <mc:AlternateContent xmlns:mc="http://schemas.openxmlformats.org/markup-compatibility/2006">
              <mc:Choice xmlns:v="urn:schemas-microsoft-com:vml" Requires="v">
                <p:oleObj spid="_x0000_s140572" name="Equation" r:id="rId3" imgW="850531" imgH="393529" progId="Equation.DSMT4">
                  <p:embed/>
                </p:oleObj>
              </mc:Choice>
              <mc:Fallback>
                <p:oleObj name="Equation" r:id="rId3" imgW="850531" imgH="393529"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7844" y="1332728"/>
                        <a:ext cx="1853879" cy="864096"/>
                      </a:xfrm>
                      <a:prstGeom prst="rect">
                        <a:avLst/>
                      </a:prstGeom>
                      <a:noFill/>
                    </p:spPr>
                  </p:pic>
                </p:oleObj>
              </mc:Fallback>
            </mc:AlternateContent>
          </a:graphicData>
        </a:graphic>
      </p:graphicFrame>
      <p:sp>
        <p:nvSpPr>
          <p:cNvPr id="6" name="矩形 5"/>
          <p:cNvSpPr/>
          <p:nvPr/>
        </p:nvSpPr>
        <p:spPr>
          <a:xfrm>
            <a:off x="839214" y="2196824"/>
            <a:ext cx="7605464" cy="1015663"/>
          </a:xfrm>
          <a:prstGeom prst="rect">
            <a:avLst/>
          </a:prstGeom>
        </p:spPr>
        <p:txBody>
          <a:bodyPr wrap="square">
            <a:spAutoFit/>
          </a:bodyPr>
          <a:lstStyle/>
          <a:p>
            <a:pPr marL="342900" indent="-342900" algn="l">
              <a:lnSpc>
                <a:spcPct val="125000"/>
              </a:lnSpc>
              <a:buFont typeface="Arial" panose="020B0604020202020204" pitchFamily="34" charset="0"/>
              <a:buChar char="•"/>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此式虽然是从长直螺线管中的磁场推导出来的，但它是</a:t>
            </a:r>
            <a:r>
              <a:rPr lang="zh-CN" altLang="zh-CN" b="1" kern="100" dirty="0">
                <a:solidFill>
                  <a:srgbClr val="C00000"/>
                </a:solidFill>
                <a:latin typeface="仿宋" panose="02010609060101010101" pitchFamily="49" charset="-122"/>
                <a:ea typeface="仿宋" panose="02010609060101010101" pitchFamily="49" charset="-122"/>
                <a:cs typeface="Times New Roman" panose="02020603050405020304" pitchFamily="18" charset="0"/>
              </a:rPr>
              <a:t>磁场能量密度的普遍表达式</a:t>
            </a:r>
            <a:r>
              <a:rPr lang="zh-CN" altLang="zh-CN" kern="100" dirty="0">
                <a:solidFill>
                  <a:srgbClr val="000080"/>
                </a:solidFill>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sp>
        <p:nvSpPr>
          <p:cNvPr id="7" name="矩形 6"/>
          <p:cNvSpPr/>
          <p:nvPr/>
        </p:nvSpPr>
        <p:spPr>
          <a:xfrm>
            <a:off x="853946" y="3267815"/>
            <a:ext cx="7858513" cy="1015663"/>
          </a:xfrm>
          <a:prstGeom prst="rect">
            <a:avLst/>
          </a:prstGeom>
        </p:spPr>
        <p:txBody>
          <a:bodyPr wrap="square">
            <a:spAutoFit/>
          </a:bodyPr>
          <a:lstStyle/>
          <a:p>
            <a:pPr marL="342900" indent="-342900" algn="l">
              <a:lnSpc>
                <a:spcPct val="125000"/>
              </a:lnSpc>
              <a:buFont typeface="Arial" panose="020B0604020202020204" pitchFamily="34" charset="0"/>
              <a:buChar char="•"/>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对于非均匀磁场，可把空间分为体元</a:t>
            </a:r>
            <a:r>
              <a:rPr lang="en-US" altLang="zh-CN" kern="100" dirty="0" err="1">
                <a:latin typeface="+mn-lt"/>
                <a:ea typeface="仿宋" panose="02010609060101010101" pitchFamily="49" charset="-122"/>
                <a:cs typeface="Times New Roman" panose="02020603050405020304" pitchFamily="18" charset="0"/>
              </a:rPr>
              <a:t>dV</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，其中的磁能为：</a:t>
            </a:r>
            <a:endParaRPr lang="zh-CN" altLang="en-US" kern="100" dirty="0">
              <a:latin typeface="仿宋" panose="02010609060101010101" pitchFamily="49" charset="-122"/>
              <a:ea typeface="仿宋" panose="02010609060101010101" pitchFamily="49" charset="-122"/>
              <a:cs typeface="Times New Roman" panose="02020603050405020304" pitchFamily="18" charset="0"/>
            </a:endParaRPr>
          </a:p>
        </p:txBody>
      </p:sp>
      <p:sp>
        <p:nvSpPr>
          <p:cNvPr id="8" name="Rectangle 4"/>
          <p:cNvSpPr>
            <a:spLocks noChangeArrowheads="1"/>
          </p:cNvSpPr>
          <p:nvPr/>
        </p:nvSpPr>
        <p:spPr bwMode="auto">
          <a:xfrm>
            <a:off x="3167844" y="416174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418474874"/>
              </p:ext>
            </p:extLst>
          </p:nvPr>
        </p:nvGraphicFramePr>
        <p:xfrm>
          <a:off x="2789069" y="4062586"/>
          <a:ext cx="3705754" cy="893932"/>
        </p:xfrm>
        <a:graphic>
          <a:graphicData uri="http://schemas.openxmlformats.org/presentationml/2006/ole">
            <mc:AlternateContent xmlns:mc="http://schemas.openxmlformats.org/markup-compatibility/2006">
              <mc:Choice xmlns:v="urn:schemas-microsoft-com:vml" Requires="v">
                <p:oleObj spid="_x0000_s140573" name="Equation" r:id="rId5" imgW="1637589" imgH="393529" progId="Equation.DSMT4">
                  <p:embed/>
                </p:oleObj>
              </mc:Choice>
              <mc:Fallback>
                <p:oleObj name="Equation" r:id="rId5" imgW="1637589" imgH="393529"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9069" y="4062586"/>
                        <a:ext cx="3705754" cy="893932"/>
                      </a:xfrm>
                      <a:prstGeom prst="rect">
                        <a:avLst/>
                      </a:prstGeom>
                      <a:noFill/>
                    </p:spPr>
                  </p:pic>
                </p:oleObj>
              </mc:Fallback>
            </mc:AlternateContent>
          </a:graphicData>
        </a:graphic>
      </p:graphicFrame>
      <p:sp>
        <p:nvSpPr>
          <p:cNvPr id="10" name="矩形 9"/>
          <p:cNvSpPr/>
          <p:nvPr/>
        </p:nvSpPr>
        <p:spPr>
          <a:xfrm>
            <a:off x="878838" y="4802179"/>
            <a:ext cx="3215945" cy="506998"/>
          </a:xfrm>
          <a:prstGeom prst="rect">
            <a:avLst/>
          </a:prstGeom>
        </p:spPr>
        <p:txBody>
          <a:bodyPr wrap="none">
            <a:spAutoFit/>
          </a:bodyPr>
          <a:lstStyle/>
          <a:p>
            <a:pPr marL="342900" indent="-342900" algn="l">
              <a:lnSpc>
                <a:spcPct val="125000"/>
              </a:lnSpc>
              <a:buFont typeface="Arial" panose="020B0604020202020204" pitchFamily="34" charset="0"/>
              <a:buChar char="•"/>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体积</a:t>
            </a:r>
            <a:r>
              <a:rPr lang="en-US" altLang="zh-CN" kern="100" dirty="0">
                <a:latin typeface="仿宋" panose="02010609060101010101" pitchFamily="49" charset="-122"/>
                <a:ea typeface="仿宋" panose="02010609060101010101" pitchFamily="49" charset="-122"/>
                <a:cs typeface="Times New Roman" panose="02020603050405020304" pitchFamily="18" charset="0"/>
              </a:rPr>
              <a:t>V</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中的磁能为：</a:t>
            </a:r>
          </a:p>
        </p:txBody>
      </p:sp>
      <p:graphicFrame>
        <p:nvGraphicFramePr>
          <p:cNvPr id="12" name="对象 11"/>
          <p:cNvGraphicFramePr>
            <a:graphicFrameLocks noChangeAspect="1"/>
          </p:cNvGraphicFramePr>
          <p:nvPr>
            <p:extLst>
              <p:ext uri="{D42A27DB-BD31-4B8C-83A1-F6EECF244321}">
                <p14:modId xmlns:p14="http://schemas.microsoft.com/office/powerpoint/2010/main" val="2165593066"/>
              </p:ext>
            </p:extLst>
          </p:nvPr>
        </p:nvGraphicFramePr>
        <p:xfrm>
          <a:off x="2792629" y="5475219"/>
          <a:ext cx="3727192" cy="962858"/>
        </p:xfrm>
        <a:graphic>
          <a:graphicData uri="http://schemas.openxmlformats.org/presentationml/2006/ole">
            <mc:AlternateContent xmlns:mc="http://schemas.openxmlformats.org/markup-compatibility/2006">
              <mc:Choice xmlns:v="urn:schemas-microsoft-com:vml" Requires="v">
                <p:oleObj spid="_x0000_s140574" name="Equation" r:id="rId7" imgW="1726920" imgH="444240" progId="Equation.DSMT4">
                  <p:embed/>
                </p:oleObj>
              </mc:Choice>
              <mc:Fallback>
                <p:oleObj name="Equation" r:id="rId7" imgW="1726920" imgH="444240" progId="Equation.DSMT4">
                  <p:embed/>
                  <p:pic>
                    <p:nvPicPr>
                      <p:cNvPr id="0" name="Object 5"/>
                      <p:cNvPicPr>
                        <a:picLocks noChangeAspect="1" noChangeArrowheads="1"/>
                      </p:cNvPicPr>
                      <p:nvPr/>
                    </p:nvPicPr>
                    <p:blipFill>
                      <a:blip r:embed="rId8"/>
                      <a:srcRect/>
                      <a:stretch>
                        <a:fillRect/>
                      </a:stretch>
                    </p:blipFill>
                    <p:spPr bwMode="auto">
                      <a:xfrm>
                        <a:off x="2792629" y="5475219"/>
                        <a:ext cx="3727192" cy="962858"/>
                      </a:xfrm>
                      <a:prstGeom prst="rect">
                        <a:avLst/>
                      </a:prstGeom>
                      <a:noFill/>
                    </p:spPr>
                  </p:pic>
                </p:oleObj>
              </mc:Fallback>
            </mc:AlternateContent>
          </a:graphicData>
        </a:graphic>
      </p:graphicFrame>
    </p:spTree>
    <p:extLst>
      <p:ext uri="{BB962C8B-B14F-4D97-AF65-F5344CB8AC3E}">
        <p14:creationId xmlns:p14="http://schemas.microsoft.com/office/powerpoint/2010/main" val="19254701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32</a:t>
            </a:fld>
            <a:endParaRPr lang="en-US" altLang="zh-CN"/>
          </a:p>
        </p:txBody>
      </p:sp>
      <p:sp>
        <p:nvSpPr>
          <p:cNvPr id="3" name="矩形 2"/>
          <p:cNvSpPr/>
          <p:nvPr/>
        </p:nvSpPr>
        <p:spPr>
          <a:xfrm>
            <a:off x="827584" y="584684"/>
            <a:ext cx="7290556" cy="1661993"/>
          </a:xfrm>
          <a:prstGeom prst="rect">
            <a:avLst/>
          </a:prstGeom>
        </p:spPr>
        <p:txBody>
          <a:bodyPr wrap="square">
            <a:spAutoFit/>
          </a:bodyPr>
          <a:lstStyle/>
          <a:p>
            <a:pPr algn="just">
              <a:lnSpc>
                <a:spcPct val="150000"/>
              </a:lnSpc>
              <a:spcAft>
                <a:spcPts val="0"/>
              </a:spcAft>
            </a:pPr>
            <a:r>
              <a:rPr lang="zh-CN" altLang="zh-CN" sz="2800" b="1" kern="100" dirty="0">
                <a:ea typeface="仿宋" panose="02010609060101010101" pitchFamily="49" charset="-122"/>
              </a:rPr>
              <a:t>书中例题</a:t>
            </a:r>
            <a:r>
              <a:rPr lang="en-US" altLang="zh-CN" sz="2800" b="1" kern="100" dirty="0">
                <a:ea typeface="仿宋" panose="02010609060101010101" pitchFamily="49" charset="-122"/>
              </a:rPr>
              <a:t>10.17(p.474)</a:t>
            </a:r>
            <a:endParaRPr lang="zh-CN" altLang="zh-CN" sz="2800" b="1" kern="100" dirty="0">
              <a:ea typeface="仿宋" panose="02010609060101010101" pitchFamily="49" charset="-122"/>
            </a:endParaRPr>
          </a:p>
          <a:p>
            <a:pPr algn="just">
              <a:lnSpc>
                <a:spcPct val="125000"/>
              </a:lnSpc>
              <a:spcAft>
                <a:spcPts val="0"/>
              </a:spcAft>
            </a:pPr>
            <a:r>
              <a:rPr lang="zh-CN" altLang="zh-CN" kern="100" dirty="0">
                <a:ea typeface="仿宋" panose="02010609060101010101" pitchFamily="49" charset="-122"/>
              </a:rPr>
              <a:t>长直同轴电缆，半径分别为</a:t>
            </a:r>
            <a:r>
              <a:rPr lang="en-US" altLang="zh-CN" kern="100" dirty="0">
                <a:ea typeface="仿宋" panose="02010609060101010101" pitchFamily="49" charset="-122"/>
              </a:rPr>
              <a:t>R</a:t>
            </a:r>
            <a:r>
              <a:rPr lang="en-US" altLang="zh-CN" kern="100" baseline="-25000" dirty="0">
                <a:ea typeface="仿宋" panose="02010609060101010101" pitchFamily="49" charset="-122"/>
              </a:rPr>
              <a:t>1</a:t>
            </a:r>
            <a:r>
              <a:rPr lang="zh-CN" altLang="zh-CN" kern="100" dirty="0">
                <a:ea typeface="仿宋" panose="02010609060101010101" pitchFamily="49" charset="-122"/>
              </a:rPr>
              <a:t>和</a:t>
            </a:r>
            <a:r>
              <a:rPr lang="en-US" altLang="zh-CN" kern="100" dirty="0">
                <a:ea typeface="仿宋" panose="02010609060101010101" pitchFamily="49" charset="-122"/>
              </a:rPr>
              <a:t>R</a:t>
            </a:r>
            <a:r>
              <a:rPr lang="en-US" altLang="zh-CN" kern="100" baseline="-25000" dirty="0">
                <a:ea typeface="仿宋" panose="02010609060101010101" pitchFamily="49" charset="-122"/>
              </a:rPr>
              <a:t>2</a:t>
            </a:r>
            <a:r>
              <a:rPr lang="zh-CN" altLang="zh-CN" kern="100" dirty="0">
                <a:ea typeface="仿宋" panose="02010609060101010101" pitchFamily="49" charset="-122"/>
              </a:rPr>
              <a:t>，中间介质的磁导率为</a:t>
            </a:r>
            <a:r>
              <a:rPr lang="en-US" altLang="zh-CN" kern="100" dirty="0">
                <a:ea typeface="仿宋" panose="02010609060101010101" pitchFamily="49" charset="-122"/>
              </a:rPr>
              <a:t>μ</a:t>
            </a:r>
            <a:r>
              <a:rPr lang="zh-CN" altLang="zh-CN" kern="100" dirty="0">
                <a:ea typeface="仿宋" panose="02010609060101010101" pitchFamily="49" charset="-122"/>
              </a:rPr>
              <a:t>。在内外筒中通以大小相等，方向相反的电流</a:t>
            </a:r>
            <a:r>
              <a:rPr lang="en-US" altLang="zh-CN" kern="100" dirty="0">
                <a:ea typeface="仿宋" panose="02010609060101010101" pitchFamily="49" charset="-122"/>
              </a:rPr>
              <a:t>I</a:t>
            </a:r>
            <a:r>
              <a:rPr lang="zh-CN" altLang="zh-CN" kern="100" dirty="0">
                <a:ea typeface="仿宋" panose="02010609060101010101" pitchFamily="49" charset="-122"/>
              </a:rPr>
              <a:t>。</a:t>
            </a:r>
          </a:p>
        </p:txBody>
      </p:sp>
      <p:grpSp>
        <p:nvGrpSpPr>
          <p:cNvPr id="4" name="Group 2"/>
          <p:cNvGrpSpPr>
            <a:grpSpLocks/>
          </p:cNvGrpSpPr>
          <p:nvPr/>
        </p:nvGrpSpPr>
        <p:grpSpPr bwMode="auto">
          <a:xfrm>
            <a:off x="6228184" y="2600908"/>
            <a:ext cx="2230016" cy="2266710"/>
            <a:chOff x="6210" y="2721"/>
            <a:chExt cx="2565" cy="2520"/>
          </a:xfrm>
        </p:grpSpPr>
        <p:sp>
          <p:nvSpPr>
            <p:cNvPr id="5" name="Rectangle 3"/>
            <p:cNvSpPr>
              <a:spLocks noChangeArrowheads="1"/>
            </p:cNvSpPr>
            <p:nvPr/>
          </p:nvSpPr>
          <p:spPr bwMode="auto">
            <a:xfrm>
              <a:off x="6210" y="3021"/>
              <a:ext cx="1575" cy="1875"/>
            </a:xfrm>
            <a:prstGeom prst="rect">
              <a:avLst/>
            </a:prstGeom>
            <a:solidFill>
              <a:srgbClr val="0000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Oval 4"/>
            <p:cNvSpPr>
              <a:spLocks noChangeArrowheads="1"/>
            </p:cNvSpPr>
            <p:nvPr/>
          </p:nvSpPr>
          <p:spPr bwMode="auto">
            <a:xfrm>
              <a:off x="6225" y="2721"/>
              <a:ext cx="1560" cy="555"/>
            </a:xfrm>
            <a:prstGeom prst="ellipse">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Oval 5"/>
            <p:cNvSpPr>
              <a:spLocks noChangeArrowheads="1"/>
            </p:cNvSpPr>
            <p:nvPr/>
          </p:nvSpPr>
          <p:spPr bwMode="auto">
            <a:xfrm>
              <a:off x="6225" y="4686"/>
              <a:ext cx="1560" cy="555"/>
            </a:xfrm>
            <a:prstGeom prst="ellipse">
              <a:avLst/>
            </a:prstGeom>
            <a:solidFill>
              <a:srgbClr val="0000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Line 6"/>
            <p:cNvSpPr>
              <a:spLocks noChangeShapeType="1"/>
            </p:cNvSpPr>
            <p:nvPr/>
          </p:nvSpPr>
          <p:spPr bwMode="auto">
            <a:xfrm>
              <a:off x="6210" y="2991"/>
              <a:ext cx="0" cy="19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7"/>
            <p:cNvSpPr>
              <a:spLocks noChangeShapeType="1"/>
            </p:cNvSpPr>
            <p:nvPr/>
          </p:nvSpPr>
          <p:spPr bwMode="auto">
            <a:xfrm>
              <a:off x="7770" y="3051"/>
              <a:ext cx="0" cy="19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Oval 8"/>
            <p:cNvSpPr>
              <a:spLocks noChangeArrowheads="1"/>
            </p:cNvSpPr>
            <p:nvPr/>
          </p:nvSpPr>
          <p:spPr bwMode="auto">
            <a:xfrm>
              <a:off x="6585" y="2871"/>
              <a:ext cx="810" cy="240"/>
            </a:xfrm>
            <a:prstGeom prst="ellipse">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Line 9"/>
            <p:cNvSpPr>
              <a:spLocks noChangeShapeType="1"/>
            </p:cNvSpPr>
            <p:nvPr/>
          </p:nvSpPr>
          <p:spPr bwMode="auto">
            <a:xfrm>
              <a:off x="6585" y="2976"/>
              <a:ext cx="0" cy="19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10"/>
            <p:cNvSpPr>
              <a:spLocks noChangeShapeType="1"/>
            </p:cNvSpPr>
            <p:nvPr/>
          </p:nvSpPr>
          <p:spPr bwMode="auto">
            <a:xfrm>
              <a:off x="7395" y="2991"/>
              <a:ext cx="0" cy="19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Oval 11"/>
            <p:cNvSpPr>
              <a:spLocks noChangeArrowheads="1"/>
            </p:cNvSpPr>
            <p:nvPr/>
          </p:nvSpPr>
          <p:spPr bwMode="auto">
            <a:xfrm>
              <a:off x="6600" y="4791"/>
              <a:ext cx="810" cy="240"/>
            </a:xfrm>
            <a:prstGeom prst="ellipse">
              <a:avLst/>
            </a:prstGeom>
            <a:solidFill>
              <a:srgbClr val="3366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Rectangle 12"/>
            <p:cNvSpPr>
              <a:spLocks noChangeArrowheads="1"/>
            </p:cNvSpPr>
            <p:nvPr/>
          </p:nvSpPr>
          <p:spPr bwMode="auto">
            <a:xfrm>
              <a:off x="7530" y="3030"/>
              <a:ext cx="75" cy="1875"/>
            </a:xfrm>
            <a:prstGeom prst="rect">
              <a:avLst/>
            </a:prstGeom>
            <a:solidFill>
              <a:srgbClr val="00FFFF">
                <a:alpha val="50000"/>
              </a:srgb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Line 13"/>
            <p:cNvSpPr>
              <a:spLocks noChangeShapeType="1"/>
            </p:cNvSpPr>
            <p:nvPr/>
          </p:nvSpPr>
          <p:spPr bwMode="auto">
            <a:xfrm>
              <a:off x="7785" y="2985"/>
              <a:ext cx="5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14"/>
            <p:cNvSpPr>
              <a:spLocks noChangeShapeType="1"/>
            </p:cNvSpPr>
            <p:nvPr/>
          </p:nvSpPr>
          <p:spPr bwMode="auto">
            <a:xfrm>
              <a:off x="7800" y="4920"/>
              <a:ext cx="5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15"/>
            <p:cNvSpPr>
              <a:spLocks noChangeShapeType="1"/>
            </p:cNvSpPr>
            <p:nvPr/>
          </p:nvSpPr>
          <p:spPr bwMode="auto">
            <a:xfrm>
              <a:off x="8205" y="2985"/>
              <a:ext cx="0" cy="1935"/>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Text Box 16"/>
            <p:cNvSpPr txBox="1">
              <a:spLocks noChangeArrowheads="1"/>
            </p:cNvSpPr>
            <p:nvPr/>
          </p:nvSpPr>
          <p:spPr bwMode="auto">
            <a:xfrm>
              <a:off x="8220" y="3600"/>
              <a:ext cx="555"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l</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9" name="Oval 17"/>
            <p:cNvSpPr>
              <a:spLocks noChangeArrowheads="1"/>
            </p:cNvSpPr>
            <p:nvPr/>
          </p:nvSpPr>
          <p:spPr bwMode="auto">
            <a:xfrm>
              <a:off x="6405" y="2793"/>
              <a:ext cx="1185" cy="390"/>
            </a:xfrm>
            <a:prstGeom prst="ellipse">
              <a:avLst/>
            </a:prstGeom>
            <a:noFill/>
            <a:ln w="19050">
              <a:solidFill>
                <a:srgbClr val="3366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Oval 18"/>
            <p:cNvSpPr>
              <a:spLocks noChangeArrowheads="1"/>
            </p:cNvSpPr>
            <p:nvPr/>
          </p:nvSpPr>
          <p:spPr bwMode="auto">
            <a:xfrm>
              <a:off x="6405" y="4728"/>
              <a:ext cx="1185" cy="390"/>
            </a:xfrm>
            <a:prstGeom prst="ellipse">
              <a:avLst/>
            </a:prstGeom>
            <a:noFill/>
            <a:ln w="19050">
              <a:solidFill>
                <a:srgbClr val="3366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19"/>
            <p:cNvSpPr>
              <a:spLocks noChangeArrowheads="1"/>
            </p:cNvSpPr>
            <p:nvPr/>
          </p:nvSpPr>
          <p:spPr bwMode="auto">
            <a:xfrm>
              <a:off x="6390" y="3015"/>
              <a:ext cx="75" cy="1875"/>
            </a:xfrm>
            <a:prstGeom prst="rect">
              <a:avLst/>
            </a:prstGeom>
            <a:solidFill>
              <a:srgbClr val="00FFFF">
                <a:alpha val="50000"/>
              </a:srgb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2" name="Rectangle 3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1" name="Rectangle 40"/>
          <p:cNvSpPr>
            <a:spLocks noChangeArrowheads="1"/>
          </p:cNvSpPr>
          <p:nvPr/>
        </p:nvSpPr>
        <p:spPr bwMode="auto">
          <a:xfrm>
            <a:off x="786575" y="2332600"/>
            <a:ext cx="4270721" cy="96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5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求：长为</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l</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一段的电缆内所储存</a:t>
            </a:r>
            <a:endParaRPr kumimoji="0" lang="zh-CN" altLang="en-US" b="0" i="0" u="none" strike="noStrike" cap="none" normalizeH="0" baseline="0" dirty="0" smtClean="0">
              <a:ln>
                <a:noFill/>
              </a:ln>
              <a:solidFill>
                <a:schemeClr val="tx1"/>
              </a:solidFill>
              <a:effectLst/>
              <a:ea typeface="仿宋" panose="02010609060101010101" pitchFamily="49" charset="-122"/>
            </a:endParaRPr>
          </a:p>
          <a:p>
            <a:pPr marL="0" marR="0" lvl="0" indent="0" algn="l" defTabSz="914400" rtl="0" eaLnBrk="0" fontAlgn="base" latinLnBrk="0" hangingPunct="0">
              <a:lnSpc>
                <a:spcPct val="125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的磁场能</a:t>
            </a:r>
            <a:r>
              <a:rPr kumimoji="0" lang="en-US" altLang="zh-CN" b="0" i="0" u="none" strike="noStrike" cap="none" normalizeH="0" baseline="0" dirty="0" err="1" smtClean="0">
                <a:ln>
                  <a:noFill/>
                </a:ln>
                <a:solidFill>
                  <a:schemeClr val="tx1"/>
                </a:solidFill>
                <a:effectLst/>
                <a:ea typeface="仿宋" panose="02010609060101010101" pitchFamily="49" charset="-122"/>
                <a:cs typeface="Times New Roman" panose="02020603050405020304" pitchFamily="18" charset="0"/>
              </a:rPr>
              <a:t>W</a:t>
            </a:r>
            <a:r>
              <a:rPr kumimoji="0" lang="en-US" altLang="zh-CN" b="0" i="0" u="none" strike="noStrike" cap="none" normalizeH="0" baseline="-30000" dirty="0" err="1" smtClean="0">
                <a:ln>
                  <a:noFill/>
                </a:ln>
                <a:solidFill>
                  <a:schemeClr val="tx1"/>
                </a:solidFill>
                <a:effectLst/>
                <a:ea typeface="仿宋" panose="02010609060101010101" pitchFamily="49" charset="-122"/>
                <a:cs typeface="Times New Roman" panose="02020603050405020304" pitchFamily="18" charset="0"/>
              </a:rPr>
              <a:t>m</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，及自感系数。</a:t>
            </a:r>
            <a:endParaRPr kumimoji="0" lang="zh-CN" altLang="en-US" b="0" i="0" u="none" strike="noStrike" cap="none" normalizeH="0" baseline="0" dirty="0" smtClean="0">
              <a:ln>
                <a:noFill/>
              </a:ln>
              <a:solidFill>
                <a:schemeClr val="tx1"/>
              </a:solidFill>
              <a:effectLst/>
              <a:latin typeface="Arial" panose="020B0604020202020204" pitchFamily="34" charset="0"/>
              <a:ea typeface="仿宋" panose="02010609060101010101" pitchFamily="49" charset="-122"/>
            </a:endParaRPr>
          </a:p>
        </p:txBody>
      </p:sp>
      <p:sp>
        <p:nvSpPr>
          <p:cNvPr id="42" name="矩形 41"/>
          <p:cNvSpPr/>
          <p:nvPr/>
        </p:nvSpPr>
        <p:spPr>
          <a:xfrm>
            <a:off x="820994" y="3414441"/>
            <a:ext cx="4572000" cy="1477328"/>
          </a:xfrm>
          <a:prstGeom prst="rect">
            <a:avLst/>
          </a:prstGeom>
        </p:spPr>
        <p:txBody>
          <a:bodyPr>
            <a:spAutoFit/>
          </a:bodyPr>
          <a:lstStyle/>
          <a:p>
            <a:pPr algn="l" eaLnBrk="0" hangingPunct="0">
              <a:lnSpc>
                <a:spcPct val="125000"/>
              </a:lnSpc>
            </a:pPr>
            <a:r>
              <a:rPr kumimoji="0" lang="zh-CN" altLang="zh-CN" dirty="0">
                <a:ea typeface="仿宋" panose="02010609060101010101" pitchFamily="49" charset="-122"/>
                <a:cs typeface="Times New Roman" panose="02020603050405020304" pitchFamily="18" charset="0"/>
              </a:rPr>
              <a:t>解：由磁介质中的安培环路定理</a:t>
            </a:r>
          </a:p>
          <a:p>
            <a:pPr algn="l" eaLnBrk="0" hangingPunct="0">
              <a:lnSpc>
                <a:spcPct val="125000"/>
              </a:lnSpc>
            </a:pPr>
            <a:r>
              <a:rPr kumimoji="0" lang="zh-CN" altLang="zh-CN" dirty="0">
                <a:ea typeface="仿宋" panose="02010609060101010101" pitchFamily="49" charset="-122"/>
                <a:cs typeface="Times New Roman" panose="02020603050405020304" pitchFamily="18" charset="0"/>
              </a:rPr>
              <a:t>离轴线</a:t>
            </a:r>
            <a:r>
              <a:rPr kumimoji="0" lang="en-US" altLang="zh-CN" dirty="0">
                <a:ea typeface="仿宋" panose="02010609060101010101" pitchFamily="49" charset="-122"/>
                <a:cs typeface="Times New Roman" panose="02020603050405020304" pitchFamily="18" charset="0"/>
              </a:rPr>
              <a:t>r</a:t>
            </a:r>
            <a:r>
              <a:rPr kumimoji="0" lang="zh-CN" altLang="zh-CN" dirty="0">
                <a:ea typeface="仿宋" panose="02010609060101010101" pitchFamily="49" charset="-122"/>
                <a:cs typeface="Times New Roman" panose="02020603050405020304" pitchFamily="18" charset="0"/>
              </a:rPr>
              <a:t>处的磁场强度与磁感应</a:t>
            </a:r>
          </a:p>
          <a:p>
            <a:pPr algn="l" eaLnBrk="0" hangingPunct="0">
              <a:lnSpc>
                <a:spcPct val="125000"/>
              </a:lnSpc>
            </a:pPr>
            <a:r>
              <a:rPr kumimoji="0" lang="zh-CN" altLang="zh-CN" dirty="0">
                <a:ea typeface="仿宋" panose="02010609060101010101" pitchFamily="49" charset="-122"/>
                <a:cs typeface="Times New Roman" panose="02020603050405020304" pitchFamily="18" charset="0"/>
              </a:rPr>
              <a:t>强度大小为</a:t>
            </a:r>
            <a:r>
              <a:rPr kumimoji="0" lang="zh-CN" altLang="zh-CN" dirty="0" smtClean="0">
                <a:ea typeface="仿宋" panose="02010609060101010101" pitchFamily="49" charset="-122"/>
                <a:cs typeface="Times New Roman" panose="02020603050405020304" pitchFamily="18" charset="0"/>
              </a:rPr>
              <a:t>：</a:t>
            </a:r>
            <a:endParaRPr kumimoji="0" lang="zh-CN" altLang="en-US" dirty="0">
              <a:ea typeface="仿宋" panose="02010609060101010101" pitchFamily="49" charset="-122"/>
              <a:cs typeface="Times New Roman" panose="02020603050405020304" pitchFamily="18" charset="0"/>
            </a:endParaRPr>
          </a:p>
        </p:txBody>
      </p:sp>
      <p:graphicFrame>
        <p:nvGraphicFramePr>
          <p:cNvPr id="44" name="对象 43"/>
          <p:cNvGraphicFramePr>
            <a:graphicFrameLocks noChangeAspect="1"/>
          </p:cNvGraphicFramePr>
          <p:nvPr>
            <p:extLst>
              <p:ext uri="{D42A27DB-BD31-4B8C-83A1-F6EECF244321}">
                <p14:modId xmlns:p14="http://schemas.microsoft.com/office/powerpoint/2010/main" val="3833646852"/>
              </p:ext>
            </p:extLst>
          </p:nvPr>
        </p:nvGraphicFramePr>
        <p:xfrm>
          <a:off x="1517779" y="4957831"/>
          <a:ext cx="1404156" cy="919964"/>
        </p:xfrm>
        <a:graphic>
          <a:graphicData uri="http://schemas.openxmlformats.org/presentationml/2006/ole">
            <mc:AlternateContent xmlns:mc="http://schemas.openxmlformats.org/markup-compatibility/2006">
              <mc:Choice xmlns:v="urn:schemas-microsoft-com:vml" Requires="v">
                <p:oleObj spid="_x0000_s141535" name="Equation" r:id="rId3" imgW="596641" imgH="393529" progId="Equation.DSMT4">
                  <p:embed/>
                </p:oleObj>
              </mc:Choice>
              <mc:Fallback>
                <p:oleObj name="Equation" r:id="rId3" imgW="596641" imgH="393529" progId="Equation.DSMT4">
                  <p:embed/>
                  <p:pic>
                    <p:nvPicPr>
                      <p:cNvPr id="0" name="Object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7779" y="4957831"/>
                        <a:ext cx="1404156" cy="919964"/>
                      </a:xfrm>
                      <a:prstGeom prst="rect">
                        <a:avLst/>
                      </a:prstGeom>
                      <a:noFill/>
                    </p:spPr>
                  </p:pic>
                </p:oleObj>
              </mc:Fallback>
            </mc:AlternateContent>
          </a:graphicData>
        </a:graphic>
      </p:graphicFrame>
      <p:graphicFrame>
        <p:nvGraphicFramePr>
          <p:cNvPr id="46" name="对象 45"/>
          <p:cNvGraphicFramePr>
            <a:graphicFrameLocks noChangeAspect="1"/>
          </p:cNvGraphicFramePr>
          <p:nvPr>
            <p:extLst>
              <p:ext uri="{D42A27DB-BD31-4B8C-83A1-F6EECF244321}">
                <p14:modId xmlns:p14="http://schemas.microsoft.com/office/powerpoint/2010/main" val="1645432713"/>
              </p:ext>
            </p:extLst>
          </p:nvPr>
        </p:nvGraphicFramePr>
        <p:xfrm>
          <a:off x="3851920" y="5004947"/>
          <a:ext cx="2013625" cy="825731"/>
        </p:xfrm>
        <a:graphic>
          <a:graphicData uri="http://schemas.openxmlformats.org/presentationml/2006/ole">
            <mc:AlternateContent xmlns:mc="http://schemas.openxmlformats.org/markup-compatibility/2006">
              <mc:Choice xmlns:v="urn:schemas-microsoft-com:vml" Requires="v">
                <p:oleObj spid="_x0000_s141536" name="Equation" r:id="rId5" imgW="952087" imgH="393529" progId="Equation.DSMT4">
                  <p:embed/>
                </p:oleObj>
              </mc:Choice>
              <mc:Fallback>
                <p:oleObj name="Equation" r:id="rId5" imgW="952087" imgH="393529" progId="Equation.DSMT4">
                  <p:embed/>
                  <p:pic>
                    <p:nvPicPr>
                      <p:cNvPr id="0" name="Object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920" y="5004947"/>
                        <a:ext cx="2013625" cy="825731"/>
                      </a:xfrm>
                      <a:prstGeom prst="rect">
                        <a:avLst/>
                      </a:prstGeom>
                      <a:noFill/>
                    </p:spPr>
                  </p:pic>
                </p:oleObj>
              </mc:Fallback>
            </mc:AlternateContent>
          </a:graphicData>
        </a:graphic>
      </p:graphicFrame>
    </p:spTree>
    <p:extLst>
      <p:ext uri="{BB962C8B-B14F-4D97-AF65-F5344CB8AC3E}">
        <p14:creationId xmlns:p14="http://schemas.microsoft.com/office/powerpoint/2010/main" val="23133776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33</a:t>
            </a:fld>
            <a:endParaRPr lang="en-US" altLang="zh-CN"/>
          </a:p>
        </p:txBody>
      </p:sp>
      <p:sp>
        <p:nvSpPr>
          <p:cNvPr id="3" name="矩形 2"/>
          <p:cNvSpPr/>
          <p:nvPr/>
        </p:nvSpPr>
        <p:spPr>
          <a:xfrm>
            <a:off x="1007604" y="800708"/>
            <a:ext cx="3262432"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此处磁场能量密度为：</a:t>
            </a:r>
            <a:endParaRPr lang="zh-CN" altLang="en-US" dirty="0">
              <a:latin typeface="仿宋" panose="02010609060101010101" pitchFamily="49" charset="-122"/>
              <a:ea typeface="仿宋" panose="02010609060101010101"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766102942"/>
              </p:ext>
            </p:extLst>
          </p:nvPr>
        </p:nvGraphicFramePr>
        <p:xfrm>
          <a:off x="2663788" y="1277544"/>
          <a:ext cx="2916324" cy="972108"/>
        </p:xfrm>
        <a:graphic>
          <a:graphicData uri="http://schemas.openxmlformats.org/presentationml/2006/ole">
            <mc:AlternateContent xmlns:mc="http://schemas.openxmlformats.org/markup-compatibility/2006">
              <mc:Choice xmlns:v="urn:schemas-microsoft-com:vml" Requires="v">
                <p:oleObj spid="_x0000_s142611" name="Equation" r:id="rId3" imgW="1257300" imgH="419100" progId="Equation.DSMT4">
                  <p:embed/>
                </p:oleObj>
              </mc:Choice>
              <mc:Fallback>
                <p:oleObj name="Equation" r:id="rId3" imgW="1257300" imgH="4191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3788" y="1277544"/>
                        <a:ext cx="2916324" cy="972108"/>
                      </a:xfrm>
                      <a:prstGeom prst="rect">
                        <a:avLst/>
                      </a:prstGeom>
                      <a:noFill/>
                    </p:spPr>
                  </p:pic>
                </p:oleObj>
              </mc:Fallback>
            </mc:AlternateContent>
          </a:graphicData>
        </a:graphic>
      </p:graphicFrame>
      <p:sp>
        <p:nvSpPr>
          <p:cNvPr id="6" name="矩形 5"/>
          <p:cNvSpPr/>
          <p:nvPr/>
        </p:nvSpPr>
        <p:spPr>
          <a:xfrm>
            <a:off x="973699" y="2420888"/>
            <a:ext cx="4955204"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两导体间磁场能量密度是</a:t>
            </a:r>
            <a:r>
              <a:rPr lang="en-US" altLang="zh-CN" kern="100" dirty="0">
                <a:latin typeface="仿宋" panose="02010609060101010101" pitchFamily="49" charset="-122"/>
                <a:ea typeface="仿宋" panose="02010609060101010101" pitchFamily="49" charset="-122"/>
              </a:rPr>
              <a:t>r</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的函数。</a:t>
            </a:r>
            <a:endParaRPr lang="zh-CN" altLang="en-US" dirty="0">
              <a:latin typeface="仿宋" panose="02010609060101010101" pitchFamily="49" charset="-122"/>
              <a:ea typeface="仿宋" panose="02010609060101010101" pitchFamily="49" charset="-122"/>
            </a:endParaRPr>
          </a:p>
        </p:txBody>
      </p:sp>
      <p:sp>
        <p:nvSpPr>
          <p:cNvPr id="7" name="矩形 6"/>
          <p:cNvSpPr/>
          <p:nvPr/>
        </p:nvSpPr>
        <p:spPr>
          <a:xfrm>
            <a:off x="1007604" y="2998988"/>
            <a:ext cx="7554646" cy="1042080"/>
          </a:xfrm>
          <a:prstGeom prst="rect">
            <a:avLst/>
          </a:prstGeom>
        </p:spPr>
        <p:txBody>
          <a:bodyPr wrap="square">
            <a:spAutoFit/>
          </a:bodyPr>
          <a:lstStyle/>
          <a:p>
            <a:pPr algn="l">
              <a:lnSpc>
                <a:spcPct val="125000"/>
              </a:lnSpc>
            </a:pPr>
            <a:r>
              <a:rPr lang="zh-CN" altLang="zh-CN" kern="100" dirty="0">
                <a:ea typeface="仿宋" panose="02010609060101010101" pitchFamily="49" charset="-122"/>
                <a:cs typeface="Times New Roman" panose="02020603050405020304" pitchFamily="18" charset="0"/>
              </a:rPr>
              <a:t>取半径为</a:t>
            </a:r>
            <a:r>
              <a:rPr lang="en-US" altLang="zh-CN" kern="100" dirty="0">
                <a:ea typeface="仿宋" panose="02010609060101010101" pitchFamily="49" charset="-122"/>
              </a:rPr>
              <a:t>r</a:t>
            </a:r>
            <a:r>
              <a:rPr lang="zh-CN" altLang="zh-CN" kern="100" dirty="0">
                <a:ea typeface="仿宋" panose="02010609060101010101" pitchFamily="49" charset="-122"/>
                <a:cs typeface="Times New Roman" panose="02020603050405020304" pitchFamily="18" charset="0"/>
              </a:rPr>
              <a:t>，厚度为</a:t>
            </a:r>
            <a:r>
              <a:rPr lang="en-US" altLang="zh-CN" kern="100" dirty="0" err="1">
                <a:ea typeface="仿宋" panose="02010609060101010101" pitchFamily="49" charset="-122"/>
              </a:rPr>
              <a:t>dr</a:t>
            </a:r>
            <a:r>
              <a:rPr lang="zh-CN" altLang="zh-CN" kern="100" dirty="0">
                <a:ea typeface="仿宋" panose="02010609060101010101" pitchFamily="49" charset="-122"/>
                <a:cs typeface="Times New Roman" panose="02020603050405020304" pitchFamily="18" charset="0"/>
              </a:rPr>
              <a:t>，长为</a:t>
            </a:r>
            <a:r>
              <a:rPr lang="en-US" altLang="zh-CN" kern="100" dirty="0">
                <a:ea typeface="仿宋" panose="02010609060101010101" pitchFamily="49" charset="-122"/>
              </a:rPr>
              <a:t>l</a:t>
            </a:r>
            <a:r>
              <a:rPr lang="zh-CN" altLang="zh-CN" kern="100" dirty="0">
                <a:ea typeface="仿宋" panose="02010609060101010101" pitchFamily="49" charset="-122"/>
                <a:cs typeface="Times New Roman" panose="02020603050405020304" pitchFamily="18" charset="0"/>
              </a:rPr>
              <a:t>的薄圆柱壳，该体元的体积为</a:t>
            </a:r>
            <a:r>
              <a:rPr lang="en-US" altLang="zh-CN" kern="100" dirty="0" err="1">
                <a:ea typeface="仿宋" panose="02010609060101010101" pitchFamily="49" charset="-122"/>
              </a:rPr>
              <a:t>dV</a:t>
            </a:r>
            <a:r>
              <a:rPr lang="zh-CN" altLang="zh-CN" kern="100" dirty="0">
                <a:ea typeface="仿宋" panose="02010609060101010101" pitchFamily="49" charset="-122"/>
                <a:cs typeface="Times New Roman" panose="02020603050405020304" pitchFamily="18" charset="0"/>
              </a:rPr>
              <a:t>＝</a:t>
            </a:r>
            <a:r>
              <a:rPr lang="en-US" altLang="zh-CN" kern="100" dirty="0">
                <a:ea typeface="仿宋" panose="02010609060101010101" pitchFamily="49" charset="-122"/>
              </a:rPr>
              <a:t>2</a:t>
            </a:r>
            <a:r>
              <a:rPr lang="en-US" altLang="zh-CN" sz="2800" kern="100" dirty="0">
                <a:ea typeface="仿宋" panose="02010609060101010101" pitchFamily="49" charset="-122"/>
              </a:rPr>
              <a:t>π</a:t>
            </a:r>
            <a:r>
              <a:rPr lang="en-US" altLang="zh-CN" kern="100" dirty="0" err="1">
                <a:ea typeface="仿宋" panose="02010609060101010101" pitchFamily="49" charset="-122"/>
              </a:rPr>
              <a:t>rldr</a:t>
            </a:r>
            <a:r>
              <a:rPr lang="zh-CN" altLang="zh-CN" kern="100" dirty="0">
                <a:ea typeface="仿宋" panose="02010609060101010101" pitchFamily="49" charset="-122"/>
                <a:cs typeface="Times New Roman" panose="02020603050405020304" pitchFamily="18" charset="0"/>
              </a:rPr>
              <a:t>，其磁场能量为：</a:t>
            </a:r>
            <a:endParaRPr lang="zh-CN" altLang="en-US" dirty="0">
              <a:ea typeface="仿宋" panose="02010609060101010101" pitchFamily="49" charset="-122"/>
            </a:endParaRPr>
          </a:p>
        </p:txBody>
      </p:sp>
      <p:sp>
        <p:nvSpPr>
          <p:cNvPr id="8" name="Rectangle 4"/>
          <p:cNvSpPr>
            <a:spLocks noChangeArrowheads="1"/>
          </p:cNvSpPr>
          <p:nvPr/>
        </p:nvSpPr>
        <p:spPr bwMode="auto">
          <a:xfrm>
            <a:off x="2663788" y="427319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62935732"/>
              </p:ext>
            </p:extLst>
          </p:nvPr>
        </p:nvGraphicFramePr>
        <p:xfrm>
          <a:off x="2483662" y="4120762"/>
          <a:ext cx="4752126" cy="811988"/>
        </p:xfrm>
        <a:graphic>
          <a:graphicData uri="http://schemas.openxmlformats.org/presentationml/2006/ole">
            <mc:AlternateContent xmlns:mc="http://schemas.openxmlformats.org/markup-compatibility/2006">
              <mc:Choice xmlns:v="urn:schemas-microsoft-com:vml" Requires="v">
                <p:oleObj spid="_x0000_s142612" name="Equation" r:id="rId5" imgW="2451100" imgH="419100" progId="Equation.DSMT4">
                  <p:embed/>
                </p:oleObj>
              </mc:Choice>
              <mc:Fallback>
                <p:oleObj name="Equation" r:id="rId5" imgW="2451100" imgH="4191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3662" y="4120762"/>
                        <a:ext cx="4752126" cy="811988"/>
                      </a:xfrm>
                      <a:prstGeom prst="rect">
                        <a:avLst/>
                      </a:prstGeom>
                      <a:noFill/>
                    </p:spPr>
                  </p:pic>
                </p:oleObj>
              </mc:Fallback>
            </mc:AlternateContent>
          </a:graphicData>
        </a:graphic>
      </p:graphicFrame>
      <p:sp>
        <p:nvSpPr>
          <p:cNvPr id="10" name="矩形 9"/>
          <p:cNvSpPr/>
          <p:nvPr/>
        </p:nvSpPr>
        <p:spPr>
          <a:xfrm>
            <a:off x="1151620" y="5072967"/>
            <a:ext cx="4955204" cy="461665"/>
          </a:xfrm>
          <a:prstGeom prst="rect">
            <a:avLst/>
          </a:prstGeom>
        </p:spPr>
        <p:txBody>
          <a:bodyPr wrap="square">
            <a:spAutoFit/>
          </a:bodyPr>
          <a:lstStyle/>
          <a:p>
            <a:r>
              <a:rPr lang="zh-CN" altLang="zh-CN" kern="100" dirty="0">
                <a:ea typeface="仿宋" panose="02010609060101010101" pitchFamily="49" charset="-122"/>
                <a:cs typeface="Times New Roman" panose="02020603050405020304" pitchFamily="18" charset="0"/>
              </a:rPr>
              <a:t>长为</a:t>
            </a:r>
            <a:r>
              <a:rPr lang="en-US" altLang="zh-CN" kern="100" dirty="0">
                <a:ea typeface="仿宋" panose="02010609060101010101" pitchFamily="49" charset="-122"/>
                <a:cs typeface="Times New Roman" panose="02020603050405020304" pitchFamily="18" charset="0"/>
              </a:rPr>
              <a:t>l</a:t>
            </a:r>
            <a:r>
              <a:rPr lang="zh-CN" altLang="zh-CN" kern="100" dirty="0">
                <a:ea typeface="仿宋" panose="02010609060101010101" pitchFamily="49" charset="-122"/>
                <a:cs typeface="Times New Roman" panose="02020603050405020304" pitchFamily="18" charset="0"/>
              </a:rPr>
              <a:t>的一段导线内的总磁场能量为：</a:t>
            </a:r>
            <a:endParaRPr lang="zh-CN" altLang="en-US" kern="100" dirty="0">
              <a:ea typeface="仿宋" panose="02010609060101010101" pitchFamily="49" charset="-122"/>
              <a:cs typeface="Times New Roman" panose="02020603050405020304" pitchFamily="18" charset="0"/>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2524307150"/>
              </p:ext>
            </p:extLst>
          </p:nvPr>
        </p:nvGraphicFramePr>
        <p:xfrm>
          <a:off x="2212890" y="5599413"/>
          <a:ext cx="5144073" cy="935286"/>
        </p:xfrm>
        <a:graphic>
          <a:graphicData uri="http://schemas.openxmlformats.org/presentationml/2006/ole">
            <mc:AlternateContent xmlns:mc="http://schemas.openxmlformats.org/markup-compatibility/2006">
              <mc:Choice xmlns:v="urn:schemas-microsoft-com:vml" Requires="v">
                <p:oleObj spid="_x0000_s142613" name="Equation" r:id="rId7" imgW="2489200" imgH="457200" progId="Equation.DSMT4">
                  <p:embed/>
                </p:oleObj>
              </mc:Choice>
              <mc:Fallback>
                <p:oleObj name="Equation" r:id="rId7" imgW="2489200" imgH="457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2890" y="5599413"/>
                        <a:ext cx="5144073" cy="935286"/>
                      </a:xfrm>
                      <a:prstGeom prst="rect">
                        <a:avLst/>
                      </a:prstGeom>
                      <a:noFill/>
                    </p:spPr>
                  </p:pic>
                </p:oleObj>
              </mc:Fallback>
            </mc:AlternateContent>
          </a:graphicData>
        </a:graphic>
      </p:graphicFrame>
    </p:spTree>
    <p:extLst>
      <p:ext uri="{BB962C8B-B14F-4D97-AF65-F5344CB8AC3E}">
        <p14:creationId xmlns:p14="http://schemas.microsoft.com/office/powerpoint/2010/main" val="1780500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34</a:t>
            </a:fld>
            <a:endParaRPr lang="en-US" altLang="zh-CN"/>
          </a:p>
        </p:txBody>
      </p:sp>
      <p:sp>
        <p:nvSpPr>
          <p:cNvPr id="3" name="矩形 2"/>
          <p:cNvSpPr/>
          <p:nvPr/>
        </p:nvSpPr>
        <p:spPr>
          <a:xfrm>
            <a:off x="1115616" y="980728"/>
            <a:ext cx="2954655"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根据自感中的磁能：</a:t>
            </a:r>
            <a:endParaRPr lang="zh-CN" altLang="en-US" dirty="0">
              <a:latin typeface="仿宋" panose="02010609060101010101" pitchFamily="49" charset="-122"/>
              <a:ea typeface="仿宋" panose="02010609060101010101"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877780260"/>
              </p:ext>
            </p:extLst>
          </p:nvPr>
        </p:nvGraphicFramePr>
        <p:xfrm>
          <a:off x="3190345" y="1628800"/>
          <a:ext cx="1759851" cy="972108"/>
        </p:xfrm>
        <a:graphic>
          <a:graphicData uri="http://schemas.openxmlformats.org/presentationml/2006/ole">
            <mc:AlternateContent xmlns:mc="http://schemas.openxmlformats.org/markup-compatibility/2006">
              <mc:Choice xmlns:v="urn:schemas-microsoft-com:vml" Requires="v">
                <p:oleObj spid="_x0000_s143542" name="Equation" r:id="rId3" imgW="723586" imgH="393529" progId="Equation.DSMT4">
                  <p:embed/>
                </p:oleObj>
              </mc:Choice>
              <mc:Fallback>
                <p:oleObj name="Equation" r:id="rId3" imgW="723586" imgH="393529"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0345" y="1628800"/>
                        <a:ext cx="1759851" cy="972108"/>
                      </a:xfrm>
                      <a:prstGeom prst="rect">
                        <a:avLst/>
                      </a:prstGeom>
                      <a:noFill/>
                    </p:spPr>
                  </p:pic>
                </p:oleObj>
              </mc:Fallback>
            </mc:AlternateContent>
          </a:graphicData>
        </a:graphic>
      </p:graphicFrame>
      <p:sp>
        <p:nvSpPr>
          <p:cNvPr id="6" name="矩形 5"/>
          <p:cNvSpPr/>
          <p:nvPr/>
        </p:nvSpPr>
        <p:spPr>
          <a:xfrm>
            <a:off x="1115616" y="3104964"/>
            <a:ext cx="1107996" cy="461665"/>
          </a:xfrm>
          <a:prstGeom prst="rect">
            <a:avLst/>
          </a:prstGeom>
        </p:spPr>
        <p:txBody>
          <a:bodyPr wrap="none">
            <a:spAutoFit/>
          </a:bodyPr>
          <a:lstStyle/>
          <a:p>
            <a:r>
              <a:rPr lang="zh-CN" altLang="zh-CN" kern="100" dirty="0">
                <a:cs typeface="Times New Roman" panose="02020603050405020304" pitchFamily="18" charset="0"/>
              </a:rPr>
              <a:t>∴</a:t>
            </a:r>
            <a:r>
              <a:rPr lang="en-US" altLang="zh-CN" kern="100" dirty="0"/>
              <a:t>	</a:t>
            </a:r>
            <a:endParaRPr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3996488763"/>
              </p:ext>
            </p:extLst>
          </p:nvPr>
        </p:nvGraphicFramePr>
        <p:xfrm>
          <a:off x="2793310" y="2888940"/>
          <a:ext cx="2553922" cy="869714"/>
        </p:xfrm>
        <a:graphic>
          <a:graphicData uri="http://schemas.openxmlformats.org/presentationml/2006/ole">
            <mc:AlternateContent xmlns:mc="http://schemas.openxmlformats.org/markup-compatibility/2006">
              <mc:Choice xmlns:v="urn:schemas-microsoft-com:vml" Requires="v">
                <p:oleObj spid="_x0000_s143543" name="Equation" r:id="rId5" imgW="1269720" imgH="431640" progId="Equation.DSMT4">
                  <p:embed/>
                </p:oleObj>
              </mc:Choice>
              <mc:Fallback>
                <p:oleObj name="Equation" r:id="rId5" imgW="1269720" imgH="431640" progId="Equation.DSMT4">
                  <p:embed/>
                  <p:pic>
                    <p:nvPicPr>
                      <p:cNvPr id="0" name="Object 3"/>
                      <p:cNvPicPr>
                        <a:picLocks noChangeAspect="1" noChangeArrowheads="1"/>
                      </p:cNvPicPr>
                      <p:nvPr/>
                    </p:nvPicPr>
                    <p:blipFill>
                      <a:blip r:embed="rId6"/>
                      <a:srcRect/>
                      <a:stretch>
                        <a:fillRect/>
                      </a:stretch>
                    </p:blipFill>
                    <p:spPr bwMode="auto">
                      <a:xfrm>
                        <a:off x="2793310" y="2888940"/>
                        <a:ext cx="2553922" cy="869714"/>
                      </a:xfrm>
                      <a:prstGeom prst="rect">
                        <a:avLst/>
                      </a:prstGeom>
                      <a:noFill/>
                    </p:spPr>
                  </p:pic>
                </p:oleObj>
              </mc:Fallback>
            </mc:AlternateContent>
          </a:graphicData>
        </a:graphic>
      </p:graphicFrame>
    </p:spTree>
    <p:extLst>
      <p:ext uri="{BB962C8B-B14F-4D97-AF65-F5344CB8AC3E}">
        <p14:creationId xmlns:p14="http://schemas.microsoft.com/office/powerpoint/2010/main" val="15322857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35</a:t>
            </a:fld>
            <a:endParaRPr lang="en-US" altLang="zh-CN"/>
          </a:p>
        </p:txBody>
      </p:sp>
      <p:sp>
        <p:nvSpPr>
          <p:cNvPr id="3" name="Rectangle 36"/>
          <p:cNvSpPr>
            <a:spLocks noChangeArrowheads="1"/>
          </p:cNvSpPr>
          <p:nvPr/>
        </p:nvSpPr>
        <p:spPr bwMode="auto">
          <a:xfrm>
            <a:off x="575556" y="845913"/>
            <a:ext cx="3504486"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800" b="1"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书中例题</a:t>
            </a:r>
            <a:r>
              <a:rPr kumimoji="0" lang="en-US" altLang="zh-CN" sz="2800" b="1"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10.18(p.474)</a:t>
            </a:r>
            <a:endParaRPr kumimoji="0" lang="en-US" altLang="zh-CN" sz="2800" b="0" i="0" u="none" strike="noStrike" cap="none" normalizeH="0" dirty="0" smtClean="0">
              <a:ln>
                <a:noFill/>
              </a:ln>
              <a:solidFill>
                <a:schemeClr val="tx1"/>
              </a:solidFill>
              <a:effectLst/>
              <a:ea typeface="仿宋"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smtClean="0">
              <a:ln>
                <a:noFill/>
              </a:ln>
              <a:solidFill>
                <a:schemeClr val="tx1"/>
              </a:solidFill>
              <a:effectLst/>
              <a:latin typeface="Arial" panose="020B0604020202020204" pitchFamily="34" charset="0"/>
            </a:endParaRPr>
          </a:p>
        </p:txBody>
      </p:sp>
      <p:grpSp>
        <p:nvGrpSpPr>
          <p:cNvPr id="4" name="Group 1"/>
          <p:cNvGrpSpPr>
            <a:grpSpLocks/>
          </p:cNvGrpSpPr>
          <p:nvPr/>
        </p:nvGrpSpPr>
        <p:grpSpPr bwMode="auto">
          <a:xfrm>
            <a:off x="5700700" y="3068960"/>
            <a:ext cx="2757500" cy="2592288"/>
            <a:chOff x="5970" y="5415"/>
            <a:chExt cx="2640" cy="3210"/>
          </a:xfrm>
        </p:grpSpPr>
        <p:sp>
          <p:nvSpPr>
            <p:cNvPr id="5" name="Oval 35"/>
            <p:cNvSpPr>
              <a:spLocks noChangeArrowheads="1"/>
            </p:cNvSpPr>
            <p:nvPr/>
          </p:nvSpPr>
          <p:spPr bwMode="auto">
            <a:xfrm>
              <a:off x="6315" y="5967"/>
              <a:ext cx="143" cy="46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Oval 34"/>
            <p:cNvSpPr>
              <a:spLocks noChangeArrowheads="1"/>
            </p:cNvSpPr>
            <p:nvPr/>
          </p:nvSpPr>
          <p:spPr bwMode="auto">
            <a:xfrm>
              <a:off x="6405" y="5982"/>
              <a:ext cx="143" cy="46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Oval 33"/>
            <p:cNvSpPr>
              <a:spLocks noChangeArrowheads="1"/>
            </p:cNvSpPr>
            <p:nvPr/>
          </p:nvSpPr>
          <p:spPr bwMode="auto">
            <a:xfrm>
              <a:off x="6510" y="5982"/>
              <a:ext cx="143" cy="46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Oval 32"/>
            <p:cNvSpPr>
              <a:spLocks noChangeArrowheads="1"/>
            </p:cNvSpPr>
            <p:nvPr/>
          </p:nvSpPr>
          <p:spPr bwMode="auto">
            <a:xfrm>
              <a:off x="6600" y="5982"/>
              <a:ext cx="143" cy="46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Oval 31"/>
            <p:cNvSpPr>
              <a:spLocks noChangeArrowheads="1"/>
            </p:cNvSpPr>
            <p:nvPr/>
          </p:nvSpPr>
          <p:spPr bwMode="auto">
            <a:xfrm>
              <a:off x="6690" y="5997"/>
              <a:ext cx="143" cy="46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Line 30"/>
            <p:cNvSpPr>
              <a:spLocks noChangeShapeType="1"/>
            </p:cNvSpPr>
            <p:nvPr/>
          </p:nvSpPr>
          <p:spPr bwMode="auto">
            <a:xfrm>
              <a:off x="6840" y="6237"/>
              <a:ext cx="8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29"/>
            <p:cNvSpPr>
              <a:spLocks noChangeShapeType="1"/>
            </p:cNvSpPr>
            <p:nvPr/>
          </p:nvSpPr>
          <p:spPr bwMode="auto">
            <a:xfrm flipH="1">
              <a:off x="5970" y="6222"/>
              <a:ext cx="33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28"/>
            <p:cNvSpPr>
              <a:spLocks noChangeShapeType="1"/>
            </p:cNvSpPr>
            <p:nvPr/>
          </p:nvSpPr>
          <p:spPr bwMode="auto">
            <a:xfrm>
              <a:off x="8160" y="6252"/>
              <a:ext cx="4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27"/>
            <p:cNvSpPr>
              <a:spLocks noChangeShapeType="1"/>
            </p:cNvSpPr>
            <p:nvPr/>
          </p:nvSpPr>
          <p:spPr bwMode="auto">
            <a:xfrm>
              <a:off x="8595" y="6252"/>
              <a:ext cx="0" cy="15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26"/>
            <p:cNvSpPr>
              <a:spLocks noChangeShapeType="1"/>
            </p:cNvSpPr>
            <p:nvPr/>
          </p:nvSpPr>
          <p:spPr bwMode="auto">
            <a:xfrm>
              <a:off x="5970" y="6252"/>
              <a:ext cx="0" cy="18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25"/>
            <p:cNvSpPr>
              <a:spLocks noChangeShapeType="1"/>
            </p:cNvSpPr>
            <p:nvPr/>
          </p:nvSpPr>
          <p:spPr bwMode="auto">
            <a:xfrm flipH="1">
              <a:off x="5970" y="7497"/>
              <a:ext cx="163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6" name="Group 22"/>
            <p:cNvGrpSpPr>
              <a:grpSpLocks/>
            </p:cNvGrpSpPr>
            <p:nvPr/>
          </p:nvGrpSpPr>
          <p:grpSpPr bwMode="auto">
            <a:xfrm>
              <a:off x="6465" y="7872"/>
              <a:ext cx="120" cy="450"/>
              <a:chOff x="5970" y="9195"/>
              <a:chExt cx="120" cy="450"/>
            </a:xfrm>
          </p:grpSpPr>
          <p:sp>
            <p:nvSpPr>
              <p:cNvPr id="37" name="Line 24"/>
              <p:cNvSpPr>
                <a:spLocks noChangeShapeType="1"/>
              </p:cNvSpPr>
              <p:nvPr/>
            </p:nvSpPr>
            <p:spPr bwMode="auto">
              <a:xfrm flipH="1">
                <a:off x="5970" y="9195"/>
                <a:ext cx="0" cy="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Line 23"/>
              <p:cNvSpPr>
                <a:spLocks noChangeShapeType="1"/>
              </p:cNvSpPr>
              <p:nvPr/>
            </p:nvSpPr>
            <p:spPr bwMode="auto">
              <a:xfrm>
                <a:off x="6090" y="9345"/>
                <a:ext cx="0" cy="19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 name="Group 19"/>
            <p:cNvGrpSpPr>
              <a:grpSpLocks/>
            </p:cNvGrpSpPr>
            <p:nvPr/>
          </p:nvGrpSpPr>
          <p:grpSpPr bwMode="auto">
            <a:xfrm>
              <a:off x="6705" y="7872"/>
              <a:ext cx="120" cy="450"/>
              <a:chOff x="5970" y="9195"/>
              <a:chExt cx="120" cy="450"/>
            </a:xfrm>
          </p:grpSpPr>
          <p:sp>
            <p:nvSpPr>
              <p:cNvPr id="35" name="Line 21"/>
              <p:cNvSpPr>
                <a:spLocks noChangeShapeType="1"/>
              </p:cNvSpPr>
              <p:nvPr/>
            </p:nvSpPr>
            <p:spPr bwMode="auto">
              <a:xfrm flipH="1">
                <a:off x="5970" y="9195"/>
                <a:ext cx="0" cy="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Line 20"/>
              <p:cNvSpPr>
                <a:spLocks noChangeShapeType="1"/>
              </p:cNvSpPr>
              <p:nvPr/>
            </p:nvSpPr>
            <p:spPr bwMode="auto">
              <a:xfrm>
                <a:off x="6090" y="9345"/>
                <a:ext cx="0" cy="19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 name="Group 16"/>
            <p:cNvGrpSpPr>
              <a:grpSpLocks/>
            </p:cNvGrpSpPr>
            <p:nvPr/>
          </p:nvGrpSpPr>
          <p:grpSpPr bwMode="auto">
            <a:xfrm>
              <a:off x="6960" y="7887"/>
              <a:ext cx="135" cy="450"/>
              <a:chOff x="5970" y="9195"/>
              <a:chExt cx="120" cy="450"/>
            </a:xfrm>
          </p:grpSpPr>
          <p:sp>
            <p:nvSpPr>
              <p:cNvPr id="33" name="Line 18"/>
              <p:cNvSpPr>
                <a:spLocks noChangeShapeType="1"/>
              </p:cNvSpPr>
              <p:nvPr/>
            </p:nvSpPr>
            <p:spPr bwMode="auto">
              <a:xfrm flipH="1">
                <a:off x="5970" y="9195"/>
                <a:ext cx="0" cy="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Line 17"/>
              <p:cNvSpPr>
                <a:spLocks noChangeShapeType="1"/>
              </p:cNvSpPr>
              <p:nvPr/>
            </p:nvSpPr>
            <p:spPr bwMode="auto">
              <a:xfrm>
                <a:off x="6090" y="9345"/>
                <a:ext cx="0" cy="19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9" name="Line 15"/>
            <p:cNvSpPr>
              <a:spLocks noChangeShapeType="1"/>
            </p:cNvSpPr>
            <p:nvPr/>
          </p:nvSpPr>
          <p:spPr bwMode="auto">
            <a:xfrm>
              <a:off x="5970" y="8082"/>
              <a:ext cx="4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14"/>
            <p:cNvSpPr>
              <a:spLocks noChangeShapeType="1"/>
            </p:cNvSpPr>
            <p:nvPr/>
          </p:nvSpPr>
          <p:spPr bwMode="auto">
            <a:xfrm>
              <a:off x="7110" y="8112"/>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13"/>
            <p:cNvSpPr>
              <a:spLocks noChangeShapeType="1"/>
            </p:cNvSpPr>
            <p:nvPr/>
          </p:nvSpPr>
          <p:spPr bwMode="auto">
            <a:xfrm>
              <a:off x="8070" y="7782"/>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12"/>
            <p:cNvSpPr>
              <a:spLocks noChangeShapeType="1"/>
            </p:cNvSpPr>
            <p:nvPr/>
          </p:nvSpPr>
          <p:spPr bwMode="auto">
            <a:xfrm flipV="1">
              <a:off x="7635" y="7752"/>
              <a:ext cx="450" cy="3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Text Box 11"/>
            <p:cNvSpPr txBox="1">
              <a:spLocks noChangeArrowheads="1"/>
            </p:cNvSpPr>
            <p:nvPr/>
          </p:nvSpPr>
          <p:spPr bwMode="auto">
            <a:xfrm>
              <a:off x="7620" y="5430"/>
              <a:ext cx="810"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cs typeface="Times New Roman" panose="02020603050405020304" pitchFamily="18" charset="0"/>
                </a:rPr>
                <a:t>R</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24" name="Text Box 10"/>
            <p:cNvSpPr txBox="1">
              <a:spLocks noChangeArrowheads="1"/>
            </p:cNvSpPr>
            <p:nvPr/>
          </p:nvSpPr>
          <p:spPr bwMode="auto">
            <a:xfrm>
              <a:off x="6360" y="5415"/>
              <a:ext cx="810"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cs typeface="Times New Roman" panose="02020603050405020304" pitchFamily="18" charset="0"/>
                </a:rPr>
                <a:t>L</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25" name="Text Box 9"/>
            <p:cNvSpPr txBox="1">
              <a:spLocks noChangeArrowheads="1"/>
            </p:cNvSpPr>
            <p:nvPr/>
          </p:nvSpPr>
          <p:spPr bwMode="auto">
            <a:xfrm>
              <a:off x="6465" y="7335"/>
              <a:ext cx="52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cs typeface="Times New Roman" panose="02020603050405020304" pitchFamily="18" charset="0"/>
                </a:rPr>
                <a:t>ε</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26" name="Text Box 8"/>
            <p:cNvSpPr txBox="1">
              <a:spLocks noChangeArrowheads="1"/>
            </p:cNvSpPr>
            <p:nvPr/>
          </p:nvSpPr>
          <p:spPr bwMode="auto">
            <a:xfrm>
              <a:off x="7875" y="7170"/>
              <a:ext cx="480"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cs typeface="Times New Roman" panose="02020603050405020304" pitchFamily="18" charset="0"/>
                </a:rPr>
                <a:t>K</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27" name="Rectangle 7"/>
            <p:cNvSpPr>
              <a:spLocks noChangeArrowheads="1"/>
            </p:cNvSpPr>
            <p:nvPr/>
          </p:nvSpPr>
          <p:spPr bwMode="auto">
            <a:xfrm>
              <a:off x="7680" y="6129"/>
              <a:ext cx="495" cy="21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Oval 6"/>
            <p:cNvSpPr>
              <a:spLocks noChangeArrowheads="1"/>
            </p:cNvSpPr>
            <p:nvPr/>
          </p:nvSpPr>
          <p:spPr bwMode="auto">
            <a:xfrm>
              <a:off x="7545" y="7419"/>
              <a:ext cx="128" cy="12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Oval 5"/>
            <p:cNvSpPr>
              <a:spLocks noChangeArrowheads="1"/>
            </p:cNvSpPr>
            <p:nvPr/>
          </p:nvSpPr>
          <p:spPr bwMode="auto">
            <a:xfrm>
              <a:off x="7575" y="8034"/>
              <a:ext cx="128" cy="12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Oval 4"/>
            <p:cNvSpPr>
              <a:spLocks noChangeArrowheads="1"/>
            </p:cNvSpPr>
            <p:nvPr/>
          </p:nvSpPr>
          <p:spPr bwMode="auto">
            <a:xfrm>
              <a:off x="7980" y="7749"/>
              <a:ext cx="128" cy="12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Text Box 3"/>
            <p:cNvSpPr txBox="1">
              <a:spLocks noChangeArrowheads="1"/>
            </p:cNvSpPr>
            <p:nvPr/>
          </p:nvSpPr>
          <p:spPr bwMode="auto">
            <a:xfrm>
              <a:off x="7470" y="8010"/>
              <a:ext cx="480"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cs typeface="Times New Roman" panose="02020603050405020304" pitchFamily="18" charset="0"/>
                </a:rPr>
                <a:t>1</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32" name="Text Box 2"/>
            <p:cNvSpPr txBox="1">
              <a:spLocks noChangeArrowheads="1"/>
            </p:cNvSpPr>
            <p:nvPr/>
          </p:nvSpPr>
          <p:spPr bwMode="auto">
            <a:xfrm>
              <a:off x="7410" y="6810"/>
              <a:ext cx="480"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cs typeface="Times New Roman" panose="02020603050405020304" pitchFamily="18" charset="0"/>
                </a:rPr>
                <a:t>2</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grpSp>
      <p:sp>
        <p:nvSpPr>
          <p:cNvPr id="39" name="Rectangle 43"/>
          <p:cNvSpPr>
            <a:spLocks noChangeArrowheads="1"/>
          </p:cNvSpPr>
          <p:nvPr/>
        </p:nvSpPr>
        <p:spPr bwMode="auto">
          <a:xfrm>
            <a:off x="575556" y="1423689"/>
            <a:ext cx="7882644" cy="1428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5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在电路中，电阻为</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R</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，自感为</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L</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，开关在</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1</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处时，电路中稳定的电流为</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I</a:t>
            </a:r>
            <a:r>
              <a:rPr kumimoji="0" lang="en-US" altLang="zh-CN" b="0" i="0" u="none" strike="noStrike" cap="none" normalizeH="0" baseline="-30000" dirty="0" smtClean="0">
                <a:ln>
                  <a:noFill/>
                </a:ln>
                <a:solidFill>
                  <a:schemeClr val="tx1"/>
                </a:solidFill>
                <a:effectLst/>
                <a:ea typeface="仿宋" panose="02010609060101010101" pitchFamily="49" charset="-122"/>
                <a:cs typeface="Times New Roman" panose="02020603050405020304" pitchFamily="18" charset="0"/>
              </a:rPr>
              <a:t>0</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，将开关打到</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2</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后，试证明电阻上放出的焦耳尔热等于电感中储存的磁能。</a:t>
            </a:r>
            <a:endParaRPr kumimoji="0" lang="zh-CN" altLang="en-US" b="0" i="0" u="none" strike="noStrike" cap="none" normalizeH="0" baseline="0" dirty="0" smtClean="0">
              <a:ln>
                <a:noFill/>
              </a:ln>
              <a:solidFill>
                <a:schemeClr val="tx1"/>
              </a:solidFill>
              <a:effectLst/>
              <a:latin typeface="Arial" panose="020B0604020202020204" pitchFamily="34" charset="0"/>
              <a:ea typeface="仿宋" panose="02010609060101010101" pitchFamily="49" charset="-122"/>
            </a:endParaRPr>
          </a:p>
        </p:txBody>
      </p:sp>
      <p:sp>
        <p:nvSpPr>
          <p:cNvPr id="40" name="Rectangle 45"/>
          <p:cNvSpPr>
            <a:spLocks noChangeArrowheads="1"/>
          </p:cNvSpPr>
          <p:nvPr/>
        </p:nvSpPr>
        <p:spPr bwMode="auto">
          <a:xfrm>
            <a:off x="594728" y="2966348"/>
            <a:ext cx="4447933" cy="96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eaLnBrk="0" hangingPunct="0">
              <a:lnSpc>
                <a:spcPct val="125000"/>
              </a:lnSpc>
            </a:pPr>
            <a:r>
              <a:rPr kumimoji="0" lang="zh-CN" dirty="0">
                <a:ea typeface="仿宋" panose="02010609060101010101" pitchFamily="49" charset="-122"/>
                <a:cs typeface="Times New Roman" panose="02020603050405020304" pitchFamily="18" charset="0"/>
              </a:rPr>
              <a:t>证明：开关由</a:t>
            </a:r>
            <a:r>
              <a:rPr kumimoji="0" lang="en-US" altLang="zh-CN" dirty="0">
                <a:ea typeface="仿宋" panose="02010609060101010101" pitchFamily="49" charset="-122"/>
                <a:cs typeface="Times New Roman" panose="02020603050405020304" pitchFamily="18" charset="0"/>
              </a:rPr>
              <a:t>1</a:t>
            </a:r>
            <a:r>
              <a:rPr kumimoji="0" lang="zh-CN" altLang="en-US" dirty="0">
                <a:ea typeface="仿宋" panose="02010609060101010101" pitchFamily="49" charset="-122"/>
                <a:cs typeface="Times New Roman" panose="02020603050405020304" pitchFamily="18" charset="0"/>
              </a:rPr>
              <a:t>打到</a:t>
            </a:r>
            <a:r>
              <a:rPr kumimoji="0" lang="en-US" altLang="zh-CN" dirty="0">
                <a:ea typeface="仿宋" panose="02010609060101010101" pitchFamily="49" charset="-122"/>
                <a:cs typeface="Times New Roman" panose="02020603050405020304" pitchFamily="18" charset="0"/>
              </a:rPr>
              <a:t>2</a:t>
            </a:r>
            <a:r>
              <a:rPr kumimoji="0" lang="zh-CN" altLang="en-US" dirty="0">
                <a:ea typeface="仿宋" panose="02010609060101010101" pitchFamily="49" charset="-122"/>
                <a:cs typeface="Times New Roman" panose="02020603050405020304" pitchFamily="18" charset="0"/>
              </a:rPr>
              <a:t>后，</a:t>
            </a:r>
            <a:r>
              <a:rPr kumimoji="0" lang="zh-CN" altLang="en-US" dirty="0" smtClean="0">
                <a:ea typeface="仿宋" panose="02010609060101010101" pitchFamily="49" charset="-122"/>
                <a:cs typeface="Times New Roman" panose="02020603050405020304" pitchFamily="18" charset="0"/>
              </a:rPr>
              <a:t>电流</a:t>
            </a:r>
            <a:r>
              <a:rPr kumimoji="0" lang="en-US" altLang="zh-CN" dirty="0" smtClean="0">
                <a:ea typeface="仿宋" panose="02010609060101010101" pitchFamily="49" charset="-122"/>
                <a:cs typeface="Times New Roman" panose="02020603050405020304" pitchFamily="18" charset="0"/>
              </a:rPr>
              <a:t>I</a:t>
            </a:r>
            <a:r>
              <a:rPr kumimoji="0" lang="zh-CN" altLang="en-US" dirty="0">
                <a:ea typeface="仿宋" panose="02010609060101010101" pitchFamily="49" charset="-122"/>
                <a:cs typeface="Times New Roman" panose="02020603050405020304" pitchFamily="18" charset="0"/>
              </a:rPr>
              <a:t>逐渐变为</a:t>
            </a:r>
            <a:r>
              <a:rPr kumimoji="0" lang="en-US" altLang="zh-CN" dirty="0">
                <a:ea typeface="仿宋" panose="02010609060101010101" pitchFamily="49" charset="-122"/>
                <a:cs typeface="Times New Roman" panose="02020603050405020304" pitchFamily="18" charset="0"/>
              </a:rPr>
              <a:t>0</a:t>
            </a:r>
            <a:r>
              <a:rPr kumimoji="0" lang="zh-CN" altLang="en-US" dirty="0">
                <a:ea typeface="仿宋" panose="02010609060101010101" pitchFamily="49" charset="-122"/>
                <a:cs typeface="Times New Roman" panose="02020603050405020304" pitchFamily="18" charset="0"/>
              </a:rPr>
              <a:t>，根据欧姆定律：</a:t>
            </a:r>
          </a:p>
        </p:txBody>
      </p:sp>
      <p:graphicFrame>
        <p:nvGraphicFramePr>
          <p:cNvPr id="41" name="对象 40"/>
          <p:cNvGraphicFramePr>
            <a:graphicFrameLocks noChangeAspect="1"/>
          </p:cNvGraphicFramePr>
          <p:nvPr>
            <p:extLst>
              <p:ext uri="{D42A27DB-BD31-4B8C-83A1-F6EECF244321}">
                <p14:modId xmlns:p14="http://schemas.microsoft.com/office/powerpoint/2010/main" val="1612759271"/>
              </p:ext>
            </p:extLst>
          </p:nvPr>
        </p:nvGraphicFramePr>
        <p:xfrm>
          <a:off x="2199923" y="3935011"/>
          <a:ext cx="1237541" cy="583412"/>
        </p:xfrm>
        <a:graphic>
          <a:graphicData uri="http://schemas.openxmlformats.org/presentationml/2006/ole">
            <mc:AlternateContent xmlns:mc="http://schemas.openxmlformats.org/markup-compatibility/2006">
              <mc:Choice xmlns:v="urn:schemas-microsoft-com:vml" Requires="v">
                <p:oleObj spid="_x0000_s144690" name="Equation" r:id="rId3" imgW="482391" imgH="228501" progId="Equation.DSMT4">
                  <p:embed/>
                </p:oleObj>
              </mc:Choice>
              <mc:Fallback>
                <p:oleObj name="Equation" r:id="rId3" imgW="482391" imgH="228501" progId="Equation.DSMT4">
                  <p:embed/>
                  <p:pic>
                    <p:nvPicPr>
                      <p:cNvPr id="0" name="Object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9923" y="3935011"/>
                        <a:ext cx="1237541" cy="583412"/>
                      </a:xfrm>
                      <a:prstGeom prst="rect">
                        <a:avLst/>
                      </a:prstGeom>
                      <a:noFill/>
                    </p:spPr>
                  </p:pic>
                </p:oleObj>
              </mc:Fallback>
            </mc:AlternateContent>
          </a:graphicData>
        </a:graphic>
      </p:graphicFrame>
      <p:graphicFrame>
        <p:nvGraphicFramePr>
          <p:cNvPr id="43" name="对象 42"/>
          <p:cNvGraphicFramePr>
            <a:graphicFrameLocks noChangeAspect="1"/>
          </p:cNvGraphicFramePr>
          <p:nvPr>
            <p:extLst>
              <p:ext uri="{D42A27DB-BD31-4B8C-83A1-F6EECF244321}">
                <p14:modId xmlns:p14="http://schemas.microsoft.com/office/powerpoint/2010/main" val="2308653320"/>
              </p:ext>
            </p:extLst>
          </p:nvPr>
        </p:nvGraphicFramePr>
        <p:xfrm>
          <a:off x="1425003" y="4527949"/>
          <a:ext cx="1745210" cy="992375"/>
        </p:xfrm>
        <a:graphic>
          <a:graphicData uri="http://schemas.openxmlformats.org/presentationml/2006/ole">
            <mc:AlternateContent xmlns:mc="http://schemas.openxmlformats.org/markup-compatibility/2006">
              <mc:Choice xmlns:v="urn:schemas-microsoft-com:vml" Requires="v">
                <p:oleObj spid="_x0000_s144691" name="Equation" r:id="rId5" imgW="698197" imgH="393529" progId="Equation.DSMT4">
                  <p:embed/>
                </p:oleObj>
              </mc:Choice>
              <mc:Fallback>
                <p:oleObj name="Equation" r:id="rId5" imgW="698197" imgH="393529" progId="Equation.DSMT4">
                  <p:embed/>
                  <p:pic>
                    <p:nvPicPr>
                      <p:cNvPr id="0" name="Object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5003" y="4527949"/>
                        <a:ext cx="1745210" cy="992375"/>
                      </a:xfrm>
                      <a:prstGeom prst="rect">
                        <a:avLst/>
                      </a:prstGeom>
                      <a:noFill/>
                    </p:spPr>
                  </p:pic>
                </p:oleObj>
              </mc:Fallback>
            </mc:AlternateContent>
          </a:graphicData>
        </a:graphic>
      </p:graphicFrame>
      <p:sp>
        <p:nvSpPr>
          <p:cNvPr id="44" name="矩形 43"/>
          <p:cNvSpPr/>
          <p:nvPr/>
        </p:nvSpPr>
        <p:spPr>
          <a:xfrm>
            <a:off x="771855" y="4793305"/>
            <a:ext cx="492443"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将</a:t>
            </a:r>
            <a:endParaRPr lang="zh-CN" altLang="en-US" dirty="0">
              <a:latin typeface="仿宋" panose="02010609060101010101" pitchFamily="49" charset="-122"/>
              <a:ea typeface="仿宋" panose="02010609060101010101" pitchFamily="49" charset="-122"/>
            </a:endParaRPr>
          </a:p>
        </p:txBody>
      </p:sp>
      <p:sp>
        <p:nvSpPr>
          <p:cNvPr id="45" name="矩形 44"/>
          <p:cNvSpPr/>
          <p:nvPr/>
        </p:nvSpPr>
        <p:spPr>
          <a:xfrm>
            <a:off x="3413075" y="4822318"/>
            <a:ext cx="1415772"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代入得：</a:t>
            </a:r>
            <a:endParaRPr lang="zh-CN" altLang="en-US" dirty="0">
              <a:latin typeface="仿宋" panose="02010609060101010101" pitchFamily="49" charset="-122"/>
              <a:ea typeface="仿宋" panose="02010609060101010101" pitchFamily="49" charset="-122"/>
            </a:endParaRPr>
          </a:p>
        </p:txBody>
      </p:sp>
      <p:sp>
        <p:nvSpPr>
          <p:cNvPr id="46" name="Rectangle 50"/>
          <p:cNvSpPr>
            <a:spLocks noChangeArrowheads="1"/>
          </p:cNvSpPr>
          <p:nvPr/>
        </p:nvSpPr>
        <p:spPr bwMode="auto">
          <a:xfrm>
            <a:off x="2289125" y="56188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7" name="对象 46"/>
          <p:cNvGraphicFramePr>
            <a:graphicFrameLocks noChangeAspect="1"/>
          </p:cNvGraphicFramePr>
          <p:nvPr>
            <p:extLst>
              <p:ext uri="{D42A27DB-BD31-4B8C-83A1-F6EECF244321}">
                <p14:modId xmlns:p14="http://schemas.microsoft.com/office/powerpoint/2010/main" val="608305302"/>
              </p:ext>
            </p:extLst>
          </p:nvPr>
        </p:nvGraphicFramePr>
        <p:xfrm>
          <a:off x="1730723" y="5587878"/>
          <a:ext cx="2038350" cy="1001901"/>
        </p:xfrm>
        <a:graphic>
          <a:graphicData uri="http://schemas.openxmlformats.org/presentationml/2006/ole">
            <mc:AlternateContent xmlns:mc="http://schemas.openxmlformats.org/markup-compatibility/2006">
              <mc:Choice xmlns:v="urn:schemas-microsoft-com:vml" Requires="v">
                <p:oleObj spid="_x0000_s144692" name="Equation" r:id="rId7" imgW="812447" imgH="393529" progId="Equation.DSMT4">
                  <p:embed/>
                </p:oleObj>
              </mc:Choice>
              <mc:Fallback>
                <p:oleObj name="Equation" r:id="rId7" imgW="812447" imgH="393529" progId="Equation.DSMT4">
                  <p:embed/>
                  <p:pic>
                    <p:nvPicPr>
                      <p:cNvPr id="0" name="Object 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0723" y="5587878"/>
                        <a:ext cx="2038350" cy="1001901"/>
                      </a:xfrm>
                      <a:prstGeom prst="rect">
                        <a:avLst/>
                      </a:prstGeom>
                      <a:noFill/>
                    </p:spPr>
                  </p:pic>
                </p:oleObj>
              </mc:Fallback>
            </mc:AlternateContent>
          </a:graphicData>
        </a:graphic>
      </p:graphicFrame>
    </p:spTree>
    <p:extLst>
      <p:ext uri="{BB962C8B-B14F-4D97-AF65-F5344CB8AC3E}">
        <p14:creationId xmlns:p14="http://schemas.microsoft.com/office/powerpoint/2010/main" val="4035092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10"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500"/>
                                        <p:tgtEl>
                                          <p:spTgt spid="44"/>
                                        </p:tgtEl>
                                      </p:cBhvr>
                                    </p:animEffect>
                                  </p:childTnLst>
                                </p:cTn>
                              </p:par>
                              <p:par>
                                <p:cTn id="17" presetID="10"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4" grpId="0"/>
      <p:bldP spid="4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36</a:t>
            </a:fld>
            <a:endParaRPr lang="en-US" altLang="zh-CN"/>
          </a:p>
        </p:txBody>
      </p:sp>
      <p:sp>
        <p:nvSpPr>
          <p:cNvPr id="3" name="矩形 2"/>
          <p:cNvSpPr/>
          <p:nvPr/>
        </p:nvSpPr>
        <p:spPr>
          <a:xfrm>
            <a:off x="755576" y="980728"/>
            <a:ext cx="5562364" cy="461665"/>
          </a:xfrm>
          <a:prstGeom prst="rect">
            <a:avLst/>
          </a:prstGeom>
        </p:spPr>
        <p:txBody>
          <a:bodyPr wrap="square">
            <a:spAutoFit/>
          </a:bodyPr>
          <a:lstStyle/>
          <a:p>
            <a:r>
              <a:rPr lang="zh-CN" altLang="zh-CN" kern="100" dirty="0">
                <a:ea typeface="仿宋" panose="02010609060101010101" pitchFamily="49" charset="-122"/>
                <a:cs typeface="Times New Roman" panose="02020603050405020304" pitchFamily="18" charset="0"/>
              </a:rPr>
              <a:t>当</a:t>
            </a:r>
            <a:r>
              <a:rPr lang="en-US" altLang="zh-CN" kern="100" dirty="0">
                <a:ea typeface="仿宋" panose="02010609060101010101" pitchFamily="49" charset="-122"/>
              </a:rPr>
              <a:t>t</a:t>
            </a:r>
            <a:r>
              <a:rPr lang="zh-CN" altLang="zh-CN" kern="100" dirty="0">
                <a:ea typeface="仿宋" panose="02010609060101010101" pitchFamily="49" charset="-122"/>
                <a:cs typeface="Times New Roman" panose="02020603050405020304" pitchFamily="18" charset="0"/>
              </a:rPr>
              <a:t>＝</a:t>
            </a:r>
            <a:r>
              <a:rPr lang="en-US" altLang="zh-CN" kern="100" dirty="0">
                <a:ea typeface="仿宋" panose="02010609060101010101" pitchFamily="49" charset="-122"/>
              </a:rPr>
              <a:t>0</a:t>
            </a:r>
            <a:r>
              <a:rPr lang="zh-CN" altLang="zh-CN" kern="100" dirty="0">
                <a:ea typeface="仿宋" panose="02010609060101010101" pitchFamily="49" charset="-122"/>
                <a:cs typeface="Times New Roman" panose="02020603050405020304" pitchFamily="18" charset="0"/>
              </a:rPr>
              <a:t>时，</a:t>
            </a:r>
            <a:r>
              <a:rPr lang="en-US" altLang="zh-CN" kern="100" dirty="0">
                <a:ea typeface="仿宋" panose="02010609060101010101" pitchFamily="49" charset="-122"/>
              </a:rPr>
              <a:t>I</a:t>
            </a:r>
            <a:r>
              <a:rPr lang="zh-CN" altLang="zh-CN" kern="100" dirty="0">
                <a:ea typeface="仿宋" panose="02010609060101010101" pitchFamily="49" charset="-122"/>
                <a:cs typeface="Times New Roman" panose="02020603050405020304" pitchFamily="18" charset="0"/>
              </a:rPr>
              <a:t>＝</a:t>
            </a:r>
            <a:r>
              <a:rPr lang="en-US" altLang="zh-CN" kern="100" dirty="0">
                <a:ea typeface="仿宋" panose="02010609060101010101" pitchFamily="49" charset="-122"/>
              </a:rPr>
              <a:t>I</a:t>
            </a:r>
            <a:r>
              <a:rPr lang="en-US" altLang="zh-CN" kern="100" baseline="-25000" dirty="0">
                <a:ea typeface="仿宋" panose="02010609060101010101" pitchFamily="49" charset="-122"/>
              </a:rPr>
              <a:t>0</a:t>
            </a:r>
            <a:r>
              <a:rPr lang="zh-CN" altLang="zh-CN" kern="100" dirty="0">
                <a:ea typeface="仿宋" panose="02010609060101010101" pitchFamily="49" charset="-122"/>
                <a:cs typeface="Times New Roman" panose="02020603050405020304" pitchFamily="18" charset="0"/>
              </a:rPr>
              <a:t>，该微分方程的解为：</a:t>
            </a:r>
            <a:endParaRPr lang="zh-CN" altLang="en-US" dirty="0">
              <a:ea typeface="仿宋" panose="02010609060101010101"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445260125"/>
              </p:ext>
            </p:extLst>
          </p:nvPr>
        </p:nvGraphicFramePr>
        <p:xfrm>
          <a:off x="2987824" y="1628800"/>
          <a:ext cx="1980220" cy="721955"/>
        </p:xfrm>
        <a:graphic>
          <a:graphicData uri="http://schemas.openxmlformats.org/presentationml/2006/ole">
            <mc:AlternateContent xmlns:mc="http://schemas.openxmlformats.org/markup-compatibility/2006">
              <mc:Choice xmlns:v="urn:schemas-microsoft-com:vml" Requires="v">
                <p:oleObj spid="_x0000_s146607" name="Equation" r:id="rId3" imgW="660113" imgH="241195" progId="Equation.DSMT4">
                  <p:embed/>
                </p:oleObj>
              </mc:Choice>
              <mc:Fallback>
                <p:oleObj name="Equation" r:id="rId3" imgW="660113" imgH="241195"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1628800"/>
                        <a:ext cx="1980220" cy="721955"/>
                      </a:xfrm>
                      <a:prstGeom prst="rect">
                        <a:avLst/>
                      </a:prstGeom>
                      <a:noFill/>
                    </p:spPr>
                  </p:pic>
                </p:oleObj>
              </mc:Fallback>
            </mc:AlternateContent>
          </a:graphicData>
        </a:graphic>
      </p:graphicFrame>
      <p:sp>
        <p:nvSpPr>
          <p:cNvPr id="6" name="矩形 5"/>
          <p:cNvSpPr/>
          <p:nvPr/>
        </p:nvSpPr>
        <p:spPr>
          <a:xfrm>
            <a:off x="971600" y="2383313"/>
            <a:ext cx="3775393" cy="461665"/>
          </a:xfrm>
          <a:prstGeom prst="rect">
            <a:avLst/>
          </a:prstGeom>
        </p:spPr>
        <p:txBody>
          <a:bodyPr wrap="none">
            <a:spAutoFit/>
          </a:bodyPr>
          <a:lstStyle/>
          <a:p>
            <a:r>
              <a:rPr lang="zh-CN" altLang="zh-CN" kern="100" dirty="0">
                <a:ea typeface="仿宋" panose="02010609060101010101" pitchFamily="49" charset="-122"/>
                <a:cs typeface="Times New Roman" panose="02020603050405020304" pitchFamily="18" charset="0"/>
              </a:rPr>
              <a:t>电阻</a:t>
            </a:r>
            <a:r>
              <a:rPr lang="en-US" altLang="zh-CN" kern="100" dirty="0">
                <a:ea typeface="仿宋" panose="02010609060101010101" pitchFamily="49" charset="-122"/>
                <a:cs typeface="Times New Roman" panose="02020603050405020304" pitchFamily="18" charset="0"/>
              </a:rPr>
              <a:t>R</a:t>
            </a:r>
            <a:r>
              <a:rPr lang="zh-CN" altLang="zh-CN" kern="100" dirty="0">
                <a:ea typeface="仿宋" panose="02010609060101010101" pitchFamily="49" charset="-122"/>
                <a:cs typeface="Times New Roman" panose="02020603050405020304" pitchFamily="18" charset="0"/>
              </a:rPr>
              <a:t>上放出的焦耳热为：</a:t>
            </a:r>
            <a:endParaRPr lang="zh-CN" altLang="en-US" kern="100" dirty="0">
              <a:ea typeface="仿宋" panose="02010609060101010101" pitchFamily="49" charset="-122"/>
              <a:cs typeface="Times New Roman" panose="02020603050405020304" pitchFamily="18" charset="0"/>
            </a:endParaRPr>
          </a:p>
        </p:txBody>
      </p:sp>
      <p:sp>
        <p:nvSpPr>
          <p:cNvPr id="7" name="Rectangle 4"/>
          <p:cNvSpPr>
            <a:spLocks noChangeArrowheads="1"/>
          </p:cNvSpPr>
          <p:nvPr/>
        </p:nvSpPr>
        <p:spPr bwMode="auto">
          <a:xfrm>
            <a:off x="2987824" y="329249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977313904"/>
              </p:ext>
            </p:extLst>
          </p:nvPr>
        </p:nvGraphicFramePr>
        <p:xfrm>
          <a:off x="1873250" y="3033713"/>
          <a:ext cx="5434013" cy="993775"/>
        </p:xfrm>
        <a:graphic>
          <a:graphicData uri="http://schemas.openxmlformats.org/presentationml/2006/ole">
            <mc:AlternateContent xmlns:mc="http://schemas.openxmlformats.org/markup-compatibility/2006">
              <mc:Choice xmlns:v="urn:schemas-microsoft-com:vml" Requires="v">
                <p:oleObj spid="_x0000_s146608" name="Equation" r:id="rId5" imgW="2286000" imgH="419040" progId="Equation.DSMT4">
                  <p:embed/>
                </p:oleObj>
              </mc:Choice>
              <mc:Fallback>
                <p:oleObj name="Equation" r:id="rId5" imgW="2286000" imgH="419040" progId="Equation.DSMT4">
                  <p:embed/>
                  <p:pic>
                    <p:nvPicPr>
                      <p:cNvPr id="0" name="Object 3"/>
                      <p:cNvPicPr>
                        <a:picLocks noChangeAspect="1" noChangeArrowheads="1"/>
                      </p:cNvPicPr>
                      <p:nvPr/>
                    </p:nvPicPr>
                    <p:blipFill>
                      <a:blip r:embed="rId6"/>
                      <a:srcRect/>
                      <a:stretch>
                        <a:fillRect/>
                      </a:stretch>
                    </p:blipFill>
                    <p:spPr bwMode="auto">
                      <a:xfrm>
                        <a:off x="1873250" y="3033713"/>
                        <a:ext cx="5434013" cy="993775"/>
                      </a:xfrm>
                      <a:prstGeom prst="rect">
                        <a:avLst/>
                      </a:prstGeom>
                      <a:noFill/>
                    </p:spPr>
                  </p:pic>
                </p:oleObj>
              </mc:Fallback>
            </mc:AlternateContent>
          </a:graphicData>
        </a:graphic>
      </p:graphicFrame>
      <p:sp>
        <p:nvSpPr>
          <p:cNvPr id="9" name="矩形 8"/>
          <p:cNvSpPr/>
          <p:nvPr/>
        </p:nvSpPr>
        <p:spPr>
          <a:xfrm>
            <a:off x="979782" y="4287663"/>
            <a:ext cx="4373312" cy="461665"/>
          </a:xfrm>
          <a:prstGeom prst="rect">
            <a:avLst/>
          </a:prstGeom>
        </p:spPr>
        <p:txBody>
          <a:bodyPr wrap="none">
            <a:spAutoFit/>
          </a:bodyPr>
          <a:lstStyle/>
          <a:p>
            <a:r>
              <a:rPr lang="zh-CN" altLang="zh-CN" kern="100" dirty="0">
                <a:ea typeface="仿宋" panose="02010609060101010101" pitchFamily="49" charset="-122"/>
                <a:cs typeface="Times New Roman" panose="02020603050405020304" pitchFamily="18" charset="0"/>
              </a:rPr>
              <a:t>正好等于自感</a:t>
            </a:r>
            <a:r>
              <a:rPr lang="en-US" altLang="zh-CN" kern="100" dirty="0">
                <a:ea typeface="仿宋" panose="02010609060101010101" pitchFamily="49" charset="-122"/>
                <a:cs typeface="Times New Roman" panose="02020603050405020304" pitchFamily="18" charset="0"/>
              </a:rPr>
              <a:t>L</a:t>
            </a:r>
            <a:r>
              <a:rPr lang="zh-CN" altLang="zh-CN" kern="100" dirty="0">
                <a:ea typeface="仿宋" panose="02010609060101010101" pitchFamily="49" charset="-122"/>
                <a:cs typeface="Times New Roman" panose="02020603050405020304" pitchFamily="18" charset="0"/>
              </a:rPr>
              <a:t>中储存的磁能。</a:t>
            </a:r>
            <a:endParaRPr lang="zh-CN" altLang="en-US" kern="100" dirty="0">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0273818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37</a:t>
            </a:fld>
            <a:endParaRPr lang="en-US" altLang="zh-CN"/>
          </a:p>
        </p:txBody>
      </p:sp>
      <p:sp>
        <p:nvSpPr>
          <p:cNvPr id="3" name="标题 4"/>
          <p:cNvSpPr txBox="1">
            <a:spLocks/>
          </p:cNvSpPr>
          <p:nvPr/>
        </p:nvSpPr>
        <p:spPr>
          <a:xfrm>
            <a:off x="472181" y="410848"/>
            <a:ext cx="7772400" cy="604822"/>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nSpc>
                <a:spcPct val="150000"/>
              </a:lnSpc>
            </a:pPr>
            <a:r>
              <a:rPr lang="en-US" altLang="zh-CN" sz="3600" kern="0" dirty="0" smtClean="0">
                <a:latin typeface="仿宋" panose="02010609060101010101" pitchFamily="49" charset="-122"/>
                <a:ea typeface="仿宋" panose="02010609060101010101" pitchFamily="49" charset="-122"/>
              </a:rPr>
              <a:t>§4.</a:t>
            </a:r>
            <a:r>
              <a:rPr lang="zh-CN" altLang="en-US" sz="3600" kern="0" dirty="0" smtClean="0">
                <a:latin typeface="仿宋" panose="02010609060101010101" pitchFamily="49" charset="-122"/>
                <a:ea typeface="仿宋" panose="02010609060101010101" pitchFamily="49" charset="-122"/>
              </a:rPr>
              <a:t>麦克斯韦</a:t>
            </a:r>
            <a:r>
              <a:rPr lang="zh-CN" altLang="en-US" sz="3600" kern="0" dirty="0">
                <a:latin typeface="仿宋" panose="02010609060101010101" pitchFamily="49" charset="-122"/>
                <a:ea typeface="仿宋" panose="02010609060101010101" pitchFamily="49" charset="-122"/>
              </a:rPr>
              <a:t>电磁场理论</a:t>
            </a:r>
            <a:endParaRPr lang="en-US" altLang="zh-CN" sz="3600" kern="0" dirty="0" smtClean="0">
              <a:latin typeface="仿宋" panose="02010609060101010101" pitchFamily="49" charset="-122"/>
              <a:ea typeface="仿宋" panose="02010609060101010101" pitchFamily="49" charset="-122"/>
            </a:endParaRPr>
          </a:p>
        </p:txBody>
      </p:sp>
      <p:sp>
        <p:nvSpPr>
          <p:cNvPr id="5" name="内容占位符 2"/>
          <p:cNvSpPr txBox="1">
            <a:spLocks/>
          </p:cNvSpPr>
          <p:nvPr/>
        </p:nvSpPr>
        <p:spPr>
          <a:xfrm>
            <a:off x="755576" y="1390995"/>
            <a:ext cx="7956711" cy="4504999"/>
          </a:xfrm>
          <a:prstGeom prst="rect">
            <a:avLst/>
          </a:prstGeom>
        </p:spPr>
        <p:txBody>
          <a:bodyPr>
            <a:no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nSpc>
                <a:spcPct val="110000"/>
              </a:lnSpc>
              <a:spcBef>
                <a:spcPts val="0"/>
              </a:spcBef>
              <a:spcAft>
                <a:spcPts val="1200"/>
              </a:spcAft>
            </a:pPr>
            <a:r>
              <a:rPr lang="zh-CN" altLang="en-US" sz="2400" kern="0" dirty="0" smtClean="0">
                <a:latin typeface="Times New Roman" panose="02020603050405020304" pitchFamily="18" charset="0"/>
                <a:ea typeface="仿宋" panose="02010609060101010101" pitchFamily="49" charset="-122"/>
              </a:rPr>
              <a:t>人们对自然界电磁现象的认识有一个过程：</a:t>
            </a:r>
            <a:endParaRPr lang="en-US" altLang="zh-CN" sz="2400" kern="0" dirty="0" smtClean="0">
              <a:latin typeface="Times New Roman" panose="02020603050405020304" pitchFamily="18" charset="0"/>
              <a:ea typeface="仿宋" panose="02010609060101010101" pitchFamily="49" charset="-122"/>
            </a:endParaRPr>
          </a:p>
          <a:p>
            <a:pPr marL="0" indent="0">
              <a:lnSpc>
                <a:spcPct val="110000"/>
              </a:lnSpc>
              <a:spcBef>
                <a:spcPts val="0"/>
              </a:spcBef>
              <a:spcAft>
                <a:spcPts val="1200"/>
              </a:spcAft>
              <a:buFontTx/>
              <a:buNone/>
            </a:pPr>
            <a:r>
              <a:rPr lang="zh-CN" altLang="en-US" sz="2400" kern="0" dirty="0" smtClean="0">
                <a:latin typeface="Times New Roman" panose="02020603050405020304" pitchFamily="18" charset="0"/>
                <a:ea typeface="仿宋" panose="02010609060101010101" pitchFamily="49" charset="-122"/>
              </a:rPr>
              <a:t>起初：电、磁无关。</a:t>
            </a:r>
            <a:endParaRPr lang="en-US" altLang="zh-CN" sz="2400" kern="0" dirty="0" smtClean="0">
              <a:latin typeface="Times New Roman" panose="02020603050405020304" pitchFamily="18" charset="0"/>
              <a:ea typeface="仿宋" panose="02010609060101010101" pitchFamily="49" charset="-122"/>
            </a:endParaRPr>
          </a:p>
          <a:p>
            <a:pPr marL="0" indent="0">
              <a:lnSpc>
                <a:spcPct val="110000"/>
              </a:lnSpc>
              <a:spcBef>
                <a:spcPts val="0"/>
              </a:spcBef>
              <a:spcAft>
                <a:spcPts val="1200"/>
              </a:spcAft>
              <a:buFontTx/>
              <a:buNone/>
            </a:pPr>
            <a:r>
              <a:rPr lang="en-US" altLang="zh-CN" sz="2400" kern="0" dirty="0" smtClean="0">
                <a:latin typeface="Times New Roman" panose="02020603050405020304" pitchFamily="18" charset="0"/>
                <a:ea typeface="仿宋" panose="02010609060101010101" pitchFamily="49" charset="-122"/>
              </a:rPr>
              <a:t>1820</a:t>
            </a:r>
            <a:r>
              <a:rPr lang="zh-CN" altLang="en-US" sz="2400" kern="0" dirty="0" smtClean="0">
                <a:latin typeface="Times New Roman" panose="02020603050405020304" pitchFamily="18" charset="0"/>
                <a:ea typeface="仿宋" panose="02010609060101010101" pitchFamily="49" charset="-122"/>
              </a:rPr>
              <a:t>年：奥斯特发现了电流的磁效应。（运动电荷可以产生磁场）</a:t>
            </a:r>
            <a:endParaRPr lang="en-US" altLang="zh-CN" sz="2400" kern="0" dirty="0" smtClean="0">
              <a:latin typeface="Times New Roman" panose="02020603050405020304" pitchFamily="18" charset="0"/>
              <a:ea typeface="仿宋" panose="02010609060101010101" pitchFamily="49" charset="-122"/>
            </a:endParaRPr>
          </a:p>
          <a:p>
            <a:pPr marL="0" indent="0">
              <a:lnSpc>
                <a:spcPct val="110000"/>
              </a:lnSpc>
              <a:spcBef>
                <a:spcPts val="0"/>
              </a:spcBef>
              <a:spcAft>
                <a:spcPts val="1200"/>
              </a:spcAft>
              <a:buFontTx/>
              <a:buNone/>
            </a:pPr>
            <a:r>
              <a:rPr lang="en-US" altLang="zh-CN" sz="2400" kern="0" dirty="0" smtClean="0">
                <a:latin typeface="Times New Roman" panose="02020603050405020304" pitchFamily="18" charset="0"/>
                <a:ea typeface="仿宋" panose="02010609060101010101" pitchFamily="49" charset="-122"/>
              </a:rPr>
              <a:t>1831</a:t>
            </a:r>
            <a:r>
              <a:rPr lang="zh-CN" altLang="en-US" sz="2400" kern="0" dirty="0" smtClean="0">
                <a:latin typeface="Times New Roman" panose="02020603050405020304" pitchFamily="18" charset="0"/>
                <a:ea typeface="仿宋" panose="02010609060101010101" pitchFamily="49" charset="-122"/>
              </a:rPr>
              <a:t>年：法拉第发现电磁感应定律。</a:t>
            </a:r>
            <a:r>
              <a:rPr lang="en-US" altLang="zh-CN" sz="2400" kern="0" dirty="0" smtClean="0">
                <a:latin typeface="Times New Roman" panose="02020603050405020304" pitchFamily="18" charset="0"/>
                <a:ea typeface="仿宋" panose="02010609060101010101" pitchFamily="49" charset="-122"/>
              </a:rPr>
              <a:t>Maxwell</a:t>
            </a:r>
            <a:r>
              <a:rPr lang="zh-CN" altLang="en-US" sz="2400" kern="0" dirty="0" smtClean="0">
                <a:latin typeface="Times New Roman" panose="02020603050405020304" pitchFamily="18" charset="0"/>
                <a:ea typeface="仿宋" panose="02010609060101010101" pitchFamily="49" charset="-122"/>
              </a:rPr>
              <a:t>提出变化的磁场可以产生电场</a:t>
            </a:r>
            <a:r>
              <a:rPr lang="en-US" altLang="zh-CN" sz="2400" kern="0" dirty="0" smtClean="0">
                <a:latin typeface="Times New Roman" panose="02020603050405020304" pitchFamily="18" charset="0"/>
                <a:ea typeface="仿宋" panose="02010609060101010101" pitchFamily="49" charset="-122"/>
              </a:rPr>
              <a:t>——</a:t>
            </a:r>
            <a:r>
              <a:rPr lang="zh-CN" altLang="en-US" sz="2400" kern="0" dirty="0" smtClean="0">
                <a:latin typeface="Times New Roman" panose="02020603050405020304" pitchFamily="18" charset="0"/>
                <a:ea typeface="仿宋" panose="02010609060101010101" pitchFamily="49" charset="-122"/>
              </a:rPr>
              <a:t>涡旋电场。</a:t>
            </a:r>
            <a:endParaRPr lang="en-US" altLang="zh-CN" sz="2400" kern="0" dirty="0" smtClean="0">
              <a:latin typeface="Times New Roman" panose="02020603050405020304" pitchFamily="18" charset="0"/>
              <a:ea typeface="仿宋" panose="02010609060101010101" pitchFamily="49" charset="-122"/>
            </a:endParaRPr>
          </a:p>
          <a:p>
            <a:pPr marL="0" indent="0">
              <a:lnSpc>
                <a:spcPct val="110000"/>
              </a:lnSpc>
              <a:spcBef>
                <a:spcPts val="0"/>
              </a:spcBef>
              <a:spcAft>
                <a:spcPts val="1200"/>
              </a:spcAft>
              <a:buFontTx/>
              <a:buNone/>
            </a:pPr>
            <a:r>
              <a:rPr lang="en-US" altLang="zh-CN" sz="2400" kern="0" dirty="0" smtClean="0">
                <a:latin typeface="Times New Roman" panose="02020603050405020304" pitchFamily="18" charset="0"/>
                <a:ea typeface="仿宋" panose="02010609060101010101" pitchFamily="49" charset="-122"/>
              </a:rPr>
              <a:t>1865</a:t>
            </a:r>
            <a:r>
              <a:rPr lang="zh-CN" altLang="en-US" sz="2400" kern="0" dirty="0" smtClean="0">
                <a:latin typeface="Times New Roman" panose="02020603050405020304" pitchFamily="18" charset="0"/>
                <a:ea typeface="仿宋" panose="02010609060101010101" pitchFamily="49" charset="-122"/>
              </a:rPr>
              <a:t>年：麦克斯韦提出，变化的电场可以产生磁场。预言了电磁波的存在，总结出了电磁场的基本方程（麦克斯韦电磁场方程组）</a:t>
            </a:r>
            <a:r>
              <a:rPr lang="en-US" altLang="zh-CN" sz="2400" kern="0" dirty="0" smtClean="0">
                <a:latin typeface="Times New Roman" panose="02020603050405020304" pitchFamily="18" charset="0"/>
                <a:ea typeface="仿宋" panose="02010609060101010101" pitchFamily="49" charset="-122"/>
              </a:rPr>
              <a:t>——</a:t>
            </a:r>
            <a:r>
              <a:rPr lang="zh-CN" altLang="en-US" sz="2400" kern="0" dirty="0" smtClean="0">
                <a:latin typeface="Times New Roman" panose="02020603050405020304" pitchFamily="18" charset="0"/>
                <a:ea typeface="仿宋" panose="02010609060101010101" pitchFamily="49" charset="-122"/>
              </a:rPr>
              <a:t>可解决所有宏观电磁场问题，计算出了电磁波传播速度等于光速。</a:t>
            </a:r>
            <a:endParaRPr lang="en-US" altLang="zh-CN" sz="2400" kern="0" dirty="0" smtClean="0">
              <a:latin typeface="Times New Roman" panose="02020603050405020304" pitchFamily="18" charset="0"/>
              <a:ea typeface="仿宋" panose="02010609060101010101" pitchFamily="49" charset="-122"/>
            </a:endParaRPr>
          </a:p>
          <a:p>
            <a:pPr marL="0" indent="0">
              <a:lnSpc>
                <a:spcPct val="110000"/>
              </a:lnSpc>
              <a:spcBef>
                <a:spcPts val="0"/>
              </a:spcBef>
              <a:spcAft>
                <a:spcPts val="1200"/>
              </a:spcAft>
              <a:buFontTx/>
              <a:buNone/>
            </a:pPr>
            <a:r>
              <a:rPr lang="en-US" altLang="zh-CN" sz="2400" kern="0" dirty="0" smtClean="0">
                <a:latin typeface="Times New Roman" panose="02020603050405020304" pitchFamily="18" charset="0"/>
                <a:ea typeface="仿宋" panose="02010609060101010101" pitchFamily="49" charset="-122"/>
              </a:rPr>
              <a:t>1888</a:t>
            </a:r>
            <a:r>
              <a:rPr lang="zh-CN" altLang="en-US" sz="2400" kern="0" dirty="0" smtClean="0">
                <a:latin typeface="Times New Roman" panose="02020603050405020304" pitchFamily="18" charset="0"/>
                <a:ea typeface="仿宋" panose="02010609060101010101" pitchFamily="49" charset="-122"/>
              </a:rPr>
              <a:t>年：赫兹用实验验证了电磁波的存在。</a:t>
            </a:r>
            <a:endParaRPr lang="en-US" altLang="zh-CN" sz="2400" kern="0" dirty="0">
              <a:latin typeface="Times New Roman" panose="02020603050405020304" pitchFamily="18" charset="0"/>
              <a:ea typeface="仿宋" panose="02010609060101010101" pitchFamily="49" charset="-122"/>
            </a:endParaRPr>
          </a:p>
        </p:txBody>
      </p:sp>
    </p:spTree>
    <p:extLst>
      <p:ext uri="{BB962C8B-B14F-4D97-AF65-F5344CB8AC3E}">
        <p14:creationId xmlns:p14="http://schemas.microsoft.com/office/powerpoint/2010/main" val="25198186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38</a:t>
            </a:fld>
            <a:endParaRPr lang="en-US" altLang="zh-CN"/>
          </a:p>
        </p:txBody>
      </p:sp>
      <p:sp>
        <p:nvSpPr>
          <p:cNvPr id="3" name="矩形 2"/>
          <p:cNvSpPr/>
          <p:nvPr/>
        </p:nvSpPr>
        <p:spPr>
          <a:xfrm>
            <a:off x="791580" y="980728"/>
            <a:ext cx="7218548" cy="3738652"/>
          </a:xfrm>
          <a:prstGeom prst="rect">
            <a:avLst/>
          </a:prstGeom>
        </p:spPr>
        <p:txBody>
          <a:bodyPr wrap="square">
            <a:spAutoFit/>
          </a:bodyPr>
          <a:lstStyle/>
          <a:p>
            <a:pPr marL="342900" indent="-342900" algn="l">
              <a:lnSpc>
                <a:spcPct val="125000"/>
              </a:lnSpc>
              <a:buFont typeface="Arial" panose="020B0604020202020204" pitchFamily="34" charset="0"/>
              <a:buChar char="•"/>
            </a:pPr>
            <a:r>
              <a:rPr lang="zh-CN" altLang="en-US" dirty="0">
                <a:ea typeface="仿宋" panose="02010609060101010101" pitchFamily="49" charset="-122"/>
              </a:rPr>
              <a:t>麦克斯韦电磁场方程组，由</a:t>
            </a:r>
            <a:r>
              <a:rPr lang="en-US" altLang="zh-CN" dirty="0">
                <a:ea typeface="仿宋" panose="02010609060101010101" pitchFamily="49" charset="-122"/>
              </a:rPr>
              <a:t>15</a:t>
            </a:r>
            <a:r>
              <a:rPr lang="zh-CN" altLang="en-US" dirty="0">
                <a:ea typeface="仿宋" panose="02010609060101010101" pitchFamily="49" charset="-122"/>
              </a:rPr>
              <a:t>个方程组成：</a:t>
            </a:r>
            <a:endParaRPr lang="en-US" altLang="zh-CN" dirty="0">
              <a:ea typeface="仿宋" panose="02010609060101010101" pitchFamily="49" charset="-122"/>
            </a:endParaRPr>
          </a:p>
          <a:p>
            <a:pPr marL="1527175" indent="-1527175" algn="l">
              <a:lnSpc>
                <a:spcPct val="125000"/>
              </a:lnSpc>
              <a:buNone/>
            </a:pPr>
            <a:r>
              <a:rPr lang="zh-CN" altLang="en-US" dirty="0">
                <a:ea typeface="仿宋" panose="02010609060101010101" pitchFamily="49" charset="-122"/>
              </a:rPr>
              <a:t>基本方程（</a:t>
            </a:r>
            <a:r>
              <a:rPr lang="en-US" altLang="zh-CN" dirty="0">
                <a:ea typeface="仿宋" panose="02010609060101010101" pitchFamily="49" charset="-122"/>
              </a:rPr>
              <a:t>4</a:t>
            </a:r>
            <a:r>
              <a:rPr lang="zh-CN" altLang="en-US" dirty="0">
                <a:ea typeface="仿宋" panose="02010609060101010101" pitchFamily="49" charset="-122"/>
              </a:rPr>
              <a:t>个积分形式，</a:t>
            </a:r>
            <a:r>
              <a:rPr lang="en-US" altLang="zh-CN" dirty="0">
                <a:ea typeface="仿宋" panose="02010609060101010101" pitchFamily="49" charset="-122"/>
              </a:rPr>
              <a:t>4</a:t>
            </a:r>
            <a:r>
              <a:rPr lang="zh-CN" altLang="en-US" dirty="0">
                <a:ea typeface="仿宋" panose="02010609060101010101" pitchFamily="49" charset="-122"/>
              </a:rPr>
              <a:t>个微分形式）</a:t>
            </a:r>
            <a:r>
              <a:rPr lang="en-US" altLang="zh-CN" dirty="0">
                <a:ea typeface="仿宋" panose="02010609060101010101" pitchFamily="49" charset="-122"/>
              </a:rPr>
              <a:t>——</a:t>
            </a:r>
            <a:r>
              <a:rPr lang="zh-CN" altLang="en-US" dirty="0">
                <a:ea typeface="仿宋" panose="02010609060101010101" pitchFamily="49" charset="-122"/>
              </a:rPr>
              <a:t>电磁普适方程。（对宏观电磁问题普遍适用）</a:t>
            </a:r>
            <a:endParaRPr lang="en-US" altLang="zh-CN" dirty="0">
              <a:ea typeface="仿宋" panose="02010609060101010101" pitchFamily="49" charset="-122"/>
            </a:endParaRPr>
          </a:p>
          <a:p>
            <a:pPr marL="0" indent="0" algn="l">
              <a:lnSpc>
                <a:spcPct val="125000"/>
              </a:lnSpc>
              <a:buNone/>
            </a:pPr>
            <a:endParaRPr lang="en-US" altLang="zh-CN" dirty="0">
              <a:ea typeface="仿宋" panose="02010609060101010101" pitchFamily="49" charset="-122"/>
            </a:endParaRPr>
          </a:p>
          <a:p>
            <a:pPr marL="1527175" indent="-1527175" algn="l">
              <a:lnSpc>
                <a:spcPct val="125000"/>
              </a:lnSpc>
              <a:buNone/>
            </a:pPr>
            <a:r>
              <a:rPr lang="zh-CN" altLang="en-US" dirty="0">
                <a:ea typeface="仿宋" panose="02010609060101010101" pitchFamily="49" charset="-122"/>
              </a:rPr>
              <a:t>物质方程（</a:t>
            </a:r>
            <a:r>
              <a:rPr lang="en-US" altLang="zh-CN" dirty="0">
                <a:ea typeface="仿宋" panose="02010609060101010101" pitchFamily="49" charset="-122"/>
              </a:rPr>
              <a:t>3</a:t>
            </a:r>
            <a:r>
              <a:rPr lang="zh-CN" altLang="en-US" dirty="0">
                <a:ea typeface="仿宋" panose="02010609060101010101" pitchFamily="49" charset="-122"/>
              </a:rPr>
              <a:t>个）</a:t>
            </a:r>
            <a:r>
              <a:rPr lang="en-US" altLang="zh-CN" dirty="0">
                <a:ea typeface="仿宋" panose="02010609060101010101" pitchFamily="49" charset="-122"/>
              </a:rPr>
              <a:t>——</a:t>
            </a:r>
            <a:r>
              <a:rPr lang="zh-CN" altLang="en-US" dirty="0">
                <a:ea typeface="仿宋" panose="02010609060101010101" pitchFamily="49" charset="-122"/>
              </a:rPr>
              <a:t>物性方程（反映电磁场与物质相互作用）</a:t>
            </a:r>
            <a:endParaRPr lang="en-US" altLang="zh-CN" dirty="0">
              <a:ea typeface="仿宋" panose="02010609060101010101" pitchFamily="49" charset="-122"/>
            </a:endParaRPr>
          </a:p>
          <a:p>
            <a:pPr marL="0" indent="0" algn="l">
              <a:lnSpc>
                <a:spcPct val="125000"/>
              </a:lnSpc>
              <a:buNone/>
            </a:pPr>
            <a:endParaRPr lang="en-US" altLang="zh-CN" dirty="0">
              <a:ea typeface="仿宋" panose="02010609060101010101" pitchFamily="49" charset="-122"/>
            </a:endParaRPr>
          </a:p>
          <a:p>
            <a:pPr marL="1527175" indent="-1527175" algn="l">
              <a:lnSpc>
                <a:spcPct val="125000"/>
              </a:lnSpc>
              <a:buNone/>
            </a:pPr>
            <a:r>
              <a:rPr lang="zh-CN" altLang="en-US" dirty="0">
                <a:ea typeface="仿宋" panose="02010609060101010101" pitchFamily="49" charset="-122"/>
              </a:rPr>
              <a:t>边界条件（</a:t>
            </a:r>
            <a:r>
              <a:rPr lang="en-US" altLang="zh-CN" dirty="0">
                <a:ea typeface="仿宋" panose="02010609060101010101" pitchFamily="49" charset="-122"/>
              </a:rPr>
              <a:t>4</a:t>
            </a:r>
            <a:r>
              <a:rPr lang="zh-CN" altLang="en-US" dirty="0">
                <a:ea typeface="仿宋" panose="02010609060101010101" pitchFamily="49" charset="-122"/>
              </a:rPr>
              <a:t>个）</a:t>
            </a:r>
            <a:r>
              <a:rPr lang="en-US" altLang="zh-CN" dirty="0">
                <a:ea typeface="仿宋" panose="02010609060101010101" pitchFamily="49" charset="-122"/>
              </a:rPr>
              <a:t>——</a:t>
            </a:r>
            <a:r>
              <a:rPr lang="zh-CN" altLang="en-US" dirty="0">
                <a:ea typeface="仿宋" panose="02010609060101010101" pitchFamily="49" charset="-122"/>
              </a:rPr>
              <a:t>（电磁场在边界上面的性质）</a:t>
            </a:r>
            <a:endParaRPr lang="en-US" altLang="zh-CN" dirty="0">
              <a:ea typeface="仿宋" panose="02010609060101010101" pitchFamily="49" charset="-122"/>
            </a:endParaRPr>
          </a:p>
        </p:txBody>
      </p:sp>
    </p:spTree>
    <p:extLst>
      <p:ext uri="{BB962C8B-B14F-4D97-AF65-F5344CB8AC3E}">
        <p14:creationId xmlns:p14="http://schemas.microsoft.com/office/powerpoint/2010/main" val="39751796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title"/>
          </p:nvPr>
        </p:nvSpPr>
        <p:spPr>
          <a:xfrm>
            <a:off x="179512" y="332656"/>
            <a:ext cx="8640960" cy="936104"/>
          </a:xfrm>
        </p:spPr>
        <p:txBody>
          <a:bodyPr>
            <a:normAutofit/>
          </a:bodyPr>
          <a:lstStyle/>
          <a:p>
            <a:pPr algn="l"/>
            <a:r>
              <a:rPr lang="zh-CN" altLang="en-US" sz="3600" b="1" dirty="0">
                <a:solidFill>
                  <a:srgbClr val="0000FF"/>
                </a:solidFill>
                <a:latin typeface="Times New Roman" panose="02020603050405020304" pitchFamily="18" charset="0"/>
                <a:ea typeface="仿宋" panose="02010609060101010101" pitchFamily="49" charset="-122"/>
              </a:rPr>
              <a:t>一</a:t>
            </a:r>
            <a:r>
              <a:rPr lang="zh-CN" altLang="en-US" sz="3600" b="1" dirty="0" smtClean="0">
                <a:solidFill>
                  <a:srgbClr val="0000FF"/>
                </a:solidFill>
                <a:latin typeface="Times New Roman" panose="02020603050405020304" pitchFamily="18" charset="0"/>
                <a:ea typeface="仿宋" panose="02010609060101010101" pitchFamily="49" charset="-122"/>
              </a:rPr>
              <a:t>、位移电流</a:t>
            </a:r>
            <a:endParaRPr lang="zh-CN" altLang="en-US" sz="3600" b="1" dirty="0">
              <a:solidFill>
                <a:srgbClr val="0000FF"/>
              </a:solidFill>
              <a:latin typeface="Times New Roman" panose="02020603050405020304" pitchFamily="18" charset="0"/>
              <a:ea typeface="仿宋" panose="02010609060101010101" pitchFamily="49" charset="-122"/>
            </a:endParaRPr>
          </a:p>
        </p:txBody>
      </p:sp>
      <p:sp>
        <p:nvSpPr>
          <p:cNvPr id="3" name="TextBox 2"/>
          <p:cNvSpPr txBox="1"/>
          <p:nvPr/>
        </p:nvSpPr>
        <p:spPr>
          <a:xfrm>
            <a:off x="503548" y="1305172"/>
            <a:ext cx="8532948" cy="4662815"/>
          </a:xfrm>
          <a:prstGeom prst="rect">
            <a:avLst/>
          </a:prstGeom>
          <a:noFill/>
        </p:spPr>
        <p:txBody>
          <a:bodyPr wrap="square" rtlCol="0">
            <a:spAutoFit/>
          </a:bodyPr>
          <a:lstStyle/>
          <a:p>
            <a:pPr marL="457200" indent="-457200" algn="l">
              <a:lnSpc>
                <a:spcPct val="125000"/>
              </a:lnSpc>
              <a:buFont typeface="Arial" pitchFamily="34" charset="0"/>
              <a:buChar char="•"/>
            </a:pPr>
            <a:r>
              <a:rPr lang="zh-CN" altLang="en-US" sz="2800" b="1" dirty="0" smtClean="0">
                <a:solidFill>
                  <a:srgbClr val="FF0000"/>
                </a:solidFill>
                <a:ea typeface="仿宋" panose="02010609060101010101" pitchFamily="49" charset="-122"/>
              </a:rPr>
              <a:t>传导电流：</a:t>
            </a:r>
            <a:r>
              <a:rPr lang="zh-CN" altLang="en-US" sz="2800" dirty="0" smtClean="0">
                <a:ea typeface="仿宋" panose="02010609060101010101" pitchFamily="49" charset="-122"/>
              </a:rPr>
              <a:t>电荷宏观定向运动。</a:t>
            </a:r>
            <a:endParaRPr lang="en-US" altLang="zh-CN" sz="2800" dirty="0" smtClean="0">
              <a:ea typeface="仿宋" panose="02010609060101010101" pitchFamily="49" charset="-122"/>
            </a:endParaRPr>
          </a:p>
          <a:p>
            <a:pPr marL="457200" indent="-457200" algn="l">
              <a:lnSpc>
                <a:spcPct val="125000"/>
              </a:lnSpc>
              <a:buFont typeface="Arial" pitchFamily="34" charset="0"/>
              <a:buChar char="•"/>
            </a:pPr>
            <a:r>
              <a:rPr lang="zh-CN" altLang="en-US" sz="2800" b="1" dirty="0" smtClean="0">
                <a:solidFill>
                  <a:srgbClr val="FF0000"/>
                </a:solidFill>
                <a:ea typeface="仿宋" panose="02010609060101010101" pitchFamily="49" charset="-122"/>
              </a:rPr>
              <a:t>磁化电流：</a:t>
            </a:r>
            <a:r>
              <a:rPr lang="zh-CN" altLang="en-US" sz="2800" dirty="0" smtClean="0">
                <a:ea typeface="仿宋" panose="02010609060101010101" pitchFamily="49" charset="-122"/>
              </a:rPr>
              <a:t>分子电流有序排列的宏观表现。</a:t>
            </a:r>
            <a:endParaRPr lang="en-US" altLang="zh-CN" sz="2800" dirty="0" smtClean="0">
              <a:ea typeface="仿宋" panose="02010609060101010101" pitchFamily="49" charset="-122"/>
            </a:endParaRPr>
          </a:p>
          <a:p>
            <a:pPr marL="457200" indent="-457200" algn="l">
              <a:lnSpc>
                <a:spcPct val="125000"/>
              </a:lnSpc>
              <a:buFont typeface="Arial" pitchFamily="34" charset="0"/>
              <a:buChar char="•"/>
            </a:pPr>
            <a:r>
              <a:rPr lang="zh-CN" altLang="en-US" sz="2800" b="1" dirty="0" smtClean="0">
                <a:solidFill>
                  <a:srgbClr val="FF0000"/>
                </a:solidFill>
                <a:ea typeface="仿宋" panose="02010609060101010101" pitchFamily="49" charset="-122"/>
              </a:rPr>
              <a:t>位移电流：</a:t>
            </a:r>
            <a:r>
              <a:rPr lang="zh-CN" altLang="en-US" sz="2800" dirty="0" smtClean="0">
                <a:ea typeface="仿宋" panose="02010609060101010101" pitchFamily="49" charset="-122"/>
              </a:rPr>
              <a:t>电场随时间变化而产生的电流。</a:t>
            </a:r>
            <a:endParaRPr lang="en-US" altLang="zh-CN" sz="2800" dirty="0" smtClean="0">
              <a:ea typeface="仿宋" panose="02010609060101010101" pitchFamily="49" charset="-122"/>
            </a:endParaRPr>
          </a:p>
          <a:p>
            <a:endParaRPr lang="en-US" altLang="zh-CN" sz="3200" dirty="0" smtClean="0"/>
          </a:p>
          <a:p>
            <a:endParaRPr lang="en-US" altLang="zh-CN" sz="3200" dirty="0" smtClean="0"/>
          </a:p>
          <a:p>
            <a:endParaRPr lang="en-US" altLang="zh-CN" sz="3200" dirty="0"/>
          </a:p>
          <a:p>
            <a:endParaRPr lang="en-US" altLang="zh-CN" sz="3200" dirty="0" smtClean="0"/>
          </a:p>
          <a:p>
            <a:endParaRPr lang="en-US" altLang="zh-CN" sz="3200" dirty="0" smtClean="0"/>
          </a:p>
          <a:p>
            <a:endParaRPr lang="en-US" altLang="zh-CN" sz="3200" dirty="0"/>
          </a:p>
        </p:txBody>
      </p:sp>
      <p:grpSp>
        <p:nvGrpSpPr>
          <p:cNvPr id="10" name="组合 9"/>
          <p:cNvGrpSpPr/>
          <p:nvPr/>
        </p:nvGrpSpPr>
        <p:grpSpPr>
          <a:xfrm>
            <a:off x="6240214" y="3068960"/>
            <a:ext cx="2508252" cy="2481041"/>
            <a:chOff x="6240214" y="3068960"/>
            <a:chExt cx="2508252" cy="2481041"/>
          </a:xfrm>
        </p:grpSpPr>
        <p:grpSp>
          <p:nvGrpSpPr>
            <p:cNvPr id="37" name="Group 46"/>
            <p:cNvGrpSpPr>
              <a:grpSpLocks/>
            </p:cNvGrpSpPr>
            <p:nvPr/>
          </p:nvGrpSpPr>
          <p:grpSpPr bwMode="auto">
            <a:xfrm>
              <a:off x="6445003" y="3416401"/>
              <a:ext cx="2303463" cy="2133600"/>
              <a:chOff x="3877" y="1008"/>
              <a:chExt cx="1451" cy="1344"/>
            </a:xfrm>
          </p:grpSpPr>
          <p:graphicFrame>
            <p:nvGraphicFramePr>
              <p:cNvPr id="38" name="Object 19"/>
              <p:cNvGraphicFramePr>
                <a:graphicFrameLocks/>
              </p:cNvGraphicFramePr>
              <p:nvPr>
                <p:extLst/>
              </p:nvPr>
            </p:nvGraphicFramePr>
            <p:xfrm>
              <a:off x="3877" y="1613"/>
              <a:ext cx="322" cy="537"/>
            </p:xfrm>
            <a:graphic>
              <a:graphicData uri="http://schemas.openxmlformats.org/presentationml/2006/ole">
                <mc:AlternateContent xmlns:mc="http://schemas.openxmlformats.org/markup-compatibility/2006">
                  <mc:Choice xmlns:v="urn:schemas-microsoft-com:vml" Requires="v">
                    <p:oleObj spid="_x0000_s147842" name="Equation" r:id="rId3" imgW="152280" imgH="241200" progId="Equation.DSMT4">
                      <p:embed/>
                    </p:oleObj>
                  </mc:Choice>
                  <mc:Fallback>
                    <p:oleObj name="Equation" r:id="rId3" imgW="152280" imgH="241200" progId="Equation.DSMT4">
                      <p:embed/>
                      <p:pic>
                        <p:nvPicPr>
                          <p:cNvPr id="0" name=""/>
                          <p:cNvPicPr>
                            <a:picLocks noChangeArrowheads="1"/>
                          </p:cNvPicPr>
                          <p:nvPr/>
                        </p:nvPicPr>
                        <p:blipFill>
                          <a:blip r:embed="rId4"/>
                          <a:srcRect/>
                          <a:stretch>
                            <a:fillRect/>
                          </a:stretch>
                        </p:blipFill>
                        <p:spPr bwMode="auto">
                          <a:xfrm>
                            <a:off x="3877" y="1613"/>
                            <a:ext cx="322" cy="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9" name="Group 44"/>
              <p:cNvGrpSpPr>
                <a:grpSpLocks/>
              </p:cNvGrpSpPr>
              <p:nvPr/>
            </p:nvGrpSpPr>
            <p:grpSpPr bwMode="auto">
              <a:xfrm>
                <a:off x="3888" y="1008"/>
                <a:ext cx="1440" cy="1344"/>
                <a:chOff x="3166" y="1098"/>
                <a:chExt cx="2304" cy="1584"/>
              </a:xfrm>
            </p:grpSpPr>
            <p:sp>
              <p:nvSpPr>
                <p:cNvPr id="40" name="Line 4"/>
                <p:cNvSpPr>
                  <a:spLocks noChangeShapeType="1"/>
                </p:cNvSpPr>
                <p:nvPr/>
              </p:nvSpPr>
              <p:spPr bwMode="auto">
                <a:xfrm>
                  <a:off x="4174" y="1098"/>
                  <a:ext cx="0" cy="1008"/>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1" name="Line 5"/>
                <p:cNvSpPr>
                  <a:spLocks noChangeShapeType="1"/>
                </p:cNvSpPr>
                <p:nvPr/>
              </p:nvSpPr>
              <p:spPr bwMode="auto">
                <a:xfrm>
                  <a:off x="4798" y="1098"/>
                  <a:ext cx="0" cy="1008"/>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2" name="Line 6"/>
                <p:cNvSpPr>
                  <a:spLocks noChangeShapeType="1"/>
                </p:cNvSpPr>
                <p:nvPr/>
              </p:nvSpPr>
              <p:spPr bwMode="auto">
                <a:xfrm>
                  <a:off x="3166" y="1674"/>
                  <a:ext cx="1008"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4" name="Line 7"/>
                <p:cNvSpPr>
                  <a:spLocks noChangeShapeType="1"/>
                </p:cNvSpPr>
                <p:nvPr/>
              </p:nvSpPr>
              <p:spPr bwMode="auto">
                <a:xfrm>
                  <a:off x="4798" y="1674"/>
                  <a:ext cx="672"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5" name="Line 8"/>
                <p:cNvSpPr>
                  <a:spLocks noChangeShapeType="1"/>
                </p:cNvSpPr>
                <p:nvPr/>
              </p:nvSpPr>
              <p:spPr bwMode="auto">
                <a:xfrm>
                  <a:off x="3166" y="1674"/>
                  <a:ext cx="0" cy="864"/>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6" name="Line 9"/>
                <p:cNvSpPr>
                  <a:spLocks noChangeShapeType="1"/>
                </p:cNvSpPr>
                <p:nvPr/>
              </p:nvSpPr>
              <p:spPr bwMode="auto">
                <a:xfrm>
                  <a:off x="3166" y="2538"/>
                  <a:ext cx="768"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7" name="Line 10"/>
                <p:cNvSpPr>
                  <a:spLocks noChangeShapeType="1"/>
                </p:cNvSpPr>
                <p:nvPr/>
              </p:nvSpPr>
              <p:spPr bwMode="auto">
                <a:xfrm>
                  <a:off x="3934" y="2394"/>
                  <a:ext cx="0" cy="288"/>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8" name="Line 11"/>
                <p:cNvSpPr>
                  <a:spLocks noChangeShapeType="1"/>
                </p:cNvSpPr>
                <p:nvPr/>
              </p:nvSpPr>
              <p:spPr bwMode="auto">
                <a:xfrm>
                  <a:off x="4030" y="2490"/>
                  <a:ext cx="0" cy="96"/>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9" name="Line 12"/>
                <p:cNvSpPr>
                  <a:spLocks noChangeShapeType="1"/>
                </p:cNvSpPr>
                <p:nvPr/>
              </p:nvSpPr>
              <p:spPr bwMode="auto">
                <a:xfrm>
                  <a:off x="4030" y="2538"/>
                  <a:ext cx="720"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0" name="Line 13"/>
                <p:cNvSpPr>
                  <a:spLocks noChangeShapeType="1"/>
                </p:cNvSpPr>
                <p:nvPr/>
              </p:nvSpPr>
              <p:spPr bwMode="auto">
                <a:xfrm flipV="1">
                  <a:off x="4750" y="2346"/>
                  <a:ext cx="288" cy="192"/>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1" name="Line 14"/>
                <p:cNvSpPr>
                  <a:spLocks noChangeShapeType="1"/>
                </p:cNvSpPr>
                <p:nvPr/>
              </p:nvSpPr>
              <p:spPr bwMode="auto">
                <a:xfrm>
                  <a:off x="4942" y="2538"/>
                  <a:ext cx="528"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2" name="Line 15"/>
                <p:cNvSpPr>
                  <a:spLocks noChangeShapeType="1"/>
                </p:cNvSpPr>
                <p:nvPr/>
              </p:nvSpPr>
              <p:spPr bwMode="auto">
                <a:xfrm>
                  <a:off x="5470" y="1674"/>
                  <a:ext cx="0" cy="864"/>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3" name="Line 16"/>
                <p:cNvSpPr>
                  <a:spLocks noChangeShapeType="1"/>
                </p:cNvSpPr>
                <p:nvPr/>
              </p:nvSpPr>
              <p:spPr bwMode="auto">
                <a:xfrm>
                  <a:off x="4942" y="2250"/>
                  <a:ext cx="192" cy="192"/>
                </a:xfrm>
                <a:prstGeom prst="line">
                  <a:avLst/>
                </a:prstGeom>
                <a:noFill/>
                <a:ln w="127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4" name="Line 20"/>
                <p:cNvSpPr>
                  <a:spLocks noChangeShapeType="1"/>
                </p:cNvSpPr>
                <p:nvPr/>
              </p:nvSpPr>
              <p:spPr bwMode="auto">
                <a:xfrm>
                  <a:off x="3166" y="2010"/>
                  <a:ext cx="0" cy="240"/>
                </a:xfrm>
                <a:prstGeom prst="line">
                  <a:avLst/>
                </a:prstGeom>
                <a:noFill/>
                <a:ln w="38100">
                  <a:solidFill>
                    <a:srgbClr val="FF0066"/>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grpSp>
          <p:nvGrpSpPr>
            <p:cNvPr id="58" name="Group 43"/>
            <p:cNvGrpSpPr>
              <a:grpSpLocks/>
            </p:cNvGrpSpPr>
            <p:nvPr/>
          </p:nvGrpSpPr>
          <p:grpSpPr bwMode="auto">
            <a:xfrm>
              <a:off x="6240214" y="3764065"/>
              <a:ext cx="904875" cy="684213"/>
              <a:chOff x="3172" y="1419"/>
              <a:chExt cx="570" cy="431"/>
            </a:xfrm>
          </p:grpSpPr>
          <p:sp>
            <p:nvSpPr>
              <p:cNvPr id="59" name="Line 17"/>
              <p:cNvSpPr>
                <a:spLocks noChangeShapeType="1"/>
              </p:cNvSpPr>
              <p:nvPr/>
            </p:nvSpPr>
            <p:spPr bwMode="auto">
              <a:xfrm>
                <a:off x="3742" y="1578"/>
                <a:ext cx="0" cy="144"/>
              </a:xfrm>
              <a:prstGeom prst="line">
                <a:avLst/>
              </a:prstGeom>
              <a:noFill/>
              <a:ln w="38100">
                <a:solidFill>
                  <a:srgbClr val="CC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0" name="Oval 25"/>
              <p:cNvSpPr>
                <a:spLocks noChangeArrowheads="1"/>
              </p:cNvSpPr>
              <p:nvPr/>
            </p:nvSpPr>
            <p:spPr bwMode="auto">
              <a:xfrm>
                <a:off x="3518" y="1498"/>
                <a:ext cx="208" cy="352"/>
              </a:xfrm>
              <a:prstGeom prst="ellipse">
                <a:avLst/>
              </a:prstGeom>
              <a:noFill/>
              <a:ln w="508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aphicFrame>
            <p:nvGraphicFramePr>
              <p:cNvPr id="61" name="Object 26"/>
              <p:cNvGraphicFramePr>
                <a:graphicFrameLocks/>
              </p:cNvGraphicFramePr>
              <p:nvPr>
                <p:extLst/>
              </p:nvPr>
            </p:nvGraphicFramePr>
            <p:xfrm>
              <a:off x="3172" y="1419"/>
              <a:ext cx="279" cy="279"/>
            </p:xfrm>
            <a:graphic>
              <a:graphicData uri="http://schemas.openxmlformats.org/presentationml/2006/ole">
                <mc:AlternateContent xmlns:mc="http://schemas.openxmlformats.org/markup-compatibility/2006">
                  <mc:Choice xmlns:v="urn:schemas-microsoft-com:vml" Requires="v">
                    <p:oleObj spid="_x0000_s147843" name="Equation" r:id="rId5" imgW="152280" imgH="152280" progId="Equation.2">
                      <p:embed/>
                    </p:oleObj>
                  </mc:Choice>
                  <mc:Fallback>
                    <p:oleObj name="Equation" r:id="rId5" imgW="152280" imgH="152280" progId="Equation.2">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2" y="1419"/>
                            <a:ext cx="279"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62" name="Object 27"/>
            <p:cNvGraphicFramePr>
              <a:graphicFrameLocks/>
            </p:cNvGraphicFramePr>
            <p:nvPr>
              <p:extLst>
                <p:ext uri="{D42A27DB-BD31-4B8C-83A1-F6EECF244321}">
                  <p14:modId xmlns:p14="http://schemas.microsoft.com/office/powerpoint/2010/main" val="2424303271"/>
                </p:ext>
              </p:extLst>
            </p:nvPr>
          </p:nvGraphicFramePr>
          <p:xfrm>
            <a:off x="6954589" y="3337026"/>
            <a:ext cx="533400" cy="685800"/>
          </p:xfrm>
          <a:graphic>
            <a:graphicData uri="http://schemas.openxmlformats.org/presentationml/2006/ole">
              <mc:AlternateContent xmlns:mc="http://schemas.openxmlformats.org/markup-compatibility/2006">
                <mc:Choice xmlns:v="urn:schemas-microsoft-com:vml" Requires="v">
                  <p:oleObj spid="_x0000_s147844" name="公式" r:id="rId7" imgW="164880" imgH="203040" progId="Equation.3">
                    <p:embed/>
                  </p:oleObj>
                </mc:Choice>
                <mc:Fallback>
                  <p:oleObj name="公式" r:id="rId7" imgW="164880" imgH="20304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54589" y="3337026"/>
                          <a:ext cx="533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 name="Object 30"/>
            <p:cNvGraphicFramePr>
              <a:graphicFrameLocks/>
            </p:cNvGraphicFramePr>
            <p:nvPr>
              <p:extLst>
                <p:ext uri="{D42A27DB-BD31-4B8C-83A1-F6EECF244321}">
                  <p14:modId xmlns:p14="http://schemas.microsoft.com/office/powerpoint/2010/main" val="313076433"/>
                </p:ext>
              </p:extLst>
            </p:nvPr>
          </p:nvGraphicFramePr>
          <p:xfrm>
            <a:off x="7618271" y="3276470"/>
            <a:ext cx="406400" cy="762000"/>
          </p:xfrm>
          <a:graphic>
            <a:graphicData uri="http://schemas.openxmlformats.org/presentationml/2006/ole">
              <mc:AlternateContent xmlns:mc="http://schemas.openxmlformats.org/markup-compatibility/2006">
                <mc:Choice xmlns:v="urn:schemas-microsoft-com:vml" Requires="v">
                  <p:oleObj spid="_x0000_s147845" name="Equation" r:id="rId9" imgW="177480" imgH="228600" progId="Equation.DSMT4">
                    <p:embed/>
                  </p:oleObj>
                </mc:Choice>
                <mc:Fallback>
                  <p:oleObj name="Equation" r:id="rId9" imgW="177480" imgH="228600" progId="Equation.DSMT4">
                    <p:embed/>
                    <p:pic>
                      <p:nvPicPr>
                        <p:cNvPr id="0" name=""/>
                        <p:cNvPicPr>
                          <a:picLocks noChangeArrowheads="1"/>
                        </p:cNvPicPr>
                        <p:nvPr/>
                      </p:nvPicPr>
                      <p:blipFill>
                        <a:blip r:embed="rId10"/>
                        <a:srcRect/>
                        <a:stretch>
                          <a:fillRect/>
                        </a:stretch>
                      </p:blipFill>
                      <p:spPr bwMode="auto">
                        <a:xfrm>
                          <a:off x="7618271" y="3276470"/>
                          <a:ext cx="406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 name="任意多边形 63"/>
            <p:cNvSpPr/>
            <p:nvPr/>
          </p:nvSpPr>
          <p:spPr>
            <a:xfrm>
              <a:off x="6956900" y="3882801"/>
              <a:ext cx="358198" cy="591671"/>
            </a:xfrm>
            <a:custGeom>
              <a:avLst/>
              <a:gdLst>
                <a:gd name="connsiteX0" fmla="*/ 0 w 358198"/>
                <a:gd name="connsiteY0" fmla="*/ 0 h 591671"/>
                <a:gd name="connsiteX1" fmla="*/ 236668 w 358198"/>
                <a:gd name="connsiteY1" fmla="*/ 32273 h 591671"/>
                <a:gd name="connsiteX2" fmla="*/ 333487 w 358198"/>
                <a:gd name="connsiteY2" fmla="*/ 182880 h 591671"/>
                <a:gd name="connsiteX3" fmla="*/ 355002 w 358198"/>
                <a:gd name="connsiteY3" fmla="*/ 387275 h 591671"/>
                <a:gd name="connsiteX4" fmla="*/ 279699 w 358198"/>
                <a:gd name="connsiteY4" fmla="*/ 516367 h 591671"/>
                <a:gd name="connsiteX5" fmla="*/ 10757 w 358198"/>
                <a:gd name="connsiteY5" fmla="*/ 591671 h 591671"/>
                <a:gd name="connsiteX6" fmla="*/ 10757 w 358198"/>
                <a:gd name="connsiteY6" fmla="*/ 591671 h 591671"/>
                <a:gd name="connsiteX7" fmla="*/ 10757 w 358198"/>
                <a:gd name="connsiteY7" fmla="*/ 580913 h 591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98" h="591671">
                  <a:moveTo>
                    <a:pt x="0" y="0"/>
                  </a:moveTo>
                  <a:cubicBezTo>
                    <a:pt x="90543" y="896"/>
                    <a:pt x="181087" y="1793"/>
                    <a:pt x="236668" y="32273"/>
                  </a:cubicBezTo>
                  <a:cubicBezTo>
                    <a:pt x="292249" y="62753"/>
                    <a:pt x="313765" y="123713"/>
                    <a:pt x="333487" y="182880"/>
                  </a:cubicBezTo>
                  <a:cubicBezTo>
                    <a:pt x="353209" y="242047"/>
                    <a:pt x="363967" y="331694"/>
                    <a:pt x="355002" y="387275"/>
                  </a:cubicBezTo>
                  <a:cubicBezTo>
                    <a:pt x="346037" y="442856"/>
                    <a:pt x="337073" y="482301"/>
                    <a:pt x="279699" y="516367"/>
                  </a:cubicBezTo>
                  <a:cubicBezTo>
                    <a:pt x="222325" y="550433"/>
                    <a:pt x="10757" y="591671"/>
                    <a:pt x="10757" y="591671"/>
                  </a:cubicBezTo>
                  <a:lnTo>
                    <a:pt x="10757" y="591671"/>
                  </a:lnTo>
                  <a:lnTo>
                    <a:pt x="10757" y="580913"/>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64"/>
            <p:cNvSpPr/>
            <p:nvPr/>
          </p:nvSpPr>
          <p:spPr>
            <a:xfrm>
              <a:off x="6913869" y="3068960"/>
              <a:ext cx="717152" cy="1958354"/>
            </a:xfrm>
            <a:custGeom>
              <a:avLst/>
              <a:gdLst>
                <a:gd name="connsiteX0" fmla="*/ 0 w 717152"/>
                <a:gd name="connsiteY0" fmla="*/ 813841 h 1958354"/>
                <a:gd name="connsiteX1" fmla="*/ 193638 w 717152"/>
                <a:gd name="connsiteY1" fmla="*/ 189898 h 1958354"/>
                <a:gd name="connsiteX2" fmla="*/ 613186 w 717152"/>
                <a:gd name="connsiteY2" fmla="*/ 125352 h 1958354"/>
                <a:gd name="connsiteX3" fmla="*/ 710005 w 717152"/>
                <a:gd name="connsiteY3" fmla="*/ 1760514 h 1958354"/>
                <a:gd name="connsiteX4" fmla="*/ 473337 w 717152"/>
                <a:gd name="connsiteY4" fmla="*/ 1889606 h 1958354"/>
                <a:gd name="connsiteX5" fmla="*/ 43031 w 717152"/>
                <a:gd name="connsiteY5" fmla="*/ 1394754 h 1958354"/>
                <a:gd name="connsiteX6" fmla="*/ 43031 w 717152"/>
                <a:gd name="connsiteY6" fmla="*/ 1394754 h 1958354"/>
                <a:gd name="connsiteX7" fmla="*/ 43031 w 717152"/>
                <a:gd name="connsiteY7" fmla="*/ 1394754 h 195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152" h="1958354">
                  <a:moveTo>
                    <a:pt x="0" y="813841"/>
                  </a:moveTo>
                  <a:cubicBezTo>
                    <a:pt x="45720" y="559243"/>
                    <a:pt x="91440" y="304646"/>
                    <a:pt x="193638" y="189898"/>
                  </a:cubicBezTo>
                  <a:cubicBezTo>
                    <a:pt x="295836" y="75150"/>
                    <a:pt x="527125" y="-136417"/>
                    <a:pt x="613186" y="125352"/>
                  </a:cubicBezTo>
                  <a:cubicBezTo>
                    <a:pt x="699247" y="387121"/>
                    <a:pt x="733313" y="1466472"/>
                    <a:pt x="710005" y="1760514"/>
                  </a:cubicBezTo>
                  <a:cubicBezTo>
                    <a:pt x="686697" y="2054556"/>
                    <a:pt x="584499" y="1950566"/>
                    <a:pt x="473337" y="1889606"/>
                  </a:cubicBezTo>
                  <a:cubicBezTo>
                    <a:pt x="362175" y="1828646"/>
                    <a:pt x="43031" y="1394754"/>
                    <a:pt x="43031" y="1394754"/>
                  </a:cubicBezTo>
                  <a:lnTo>
                    <a:pt x="43031" y="1394754"/>
                  </a:lnTo>
                  <a:lnTo>
                    <a:pt x="43031" y="1394754"/>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p:cNvSpPr/>
          <p:nvPr/>
        </p:nvSpPr>
        <p:spPr>
          <a:xfrm>
            <a:off x="674660" y="4822762"/>
            <a:ext cx="4801314" cy="1477328"/>
          </a:xfrm>
          <a:prstGeom prst="rect">
            <a:avLst/>
          </a:prstGeom>
        </p:spPr>
        <p:txBody>
          <a:bodyPr wrap="none">
            <a:spAutoFit/>
          </a:bodyPr>
          <a:lstStyle/>
          <a:p>
            <a:pPr algn="l">
              <a:lnSpc>
                <a:spcPct val="125000"/>
              </a:lnSpc>
            </a:pPr>
            <a:r>
              <a:rPr lang="zh-CN" altLang="en-US" dirty="0">
                <a:ea typeface="仿宋" panose="02010609060101010101" pitchFamily="49" charset="-122"/>
              </a:rPr>
              <a:t>其中电流</a:t>
            </a:r>
            <a:r>
              <a:rPr lang="en-US" altLang="zh-CN" dirty="0">
                <a:ea typeface="仿宋" panose="02010609060101010101" pitchFamily="49" charset="-122"/>
              </a:rPr>
              <a:t>I</a:t>
            </a:r>
            <a:r>
              <a:rPr lang="zh-CN" altLang="en-US" dirty="0">
                <a:ea typeface="仿宋" panose="02010609060101010101" pitchFamily="49" charset="-122"/>
              </a:rPr>
              <a:t>是穿过闭合曲线</a:t>
            </a:r>
            <a:r>
              <a:rPr lang="en-US" altLang="zh-CN" dirty="0">
                <a:ea typeface="仿宋" panose="02010609060101010101" pitchFamily="49" charset="-122"/>
              </a:rPr>
              <a:t>L</a:t>
            </a:r>
            <a:r>
              <a:rPr lang="zh-CN" altLang="en-US" dirty="0">
                <a:ea typeface="仿宋" panose="02010609060101010101" pitchFamily="49" charset="-122"/>
              </a:rPr>
              <a:t>为</a:t>
            </a:r>
          </a:p>
          <a:p>
            <a:pPr algn="l">
              <a:lnSpc>
                <a:spcPct val="125000"/>
              </a:lnSpc>
            </a:pPr>
            <a:r>
              <a:rPr lang="zh-CN" altLang="en-US" dirty="0">
                <a:ea typeface="仿宋" panose="02010609060101010101" pitchFamily="49" charset="-122"/>
              </a:rPr>
              <a:t>边界的任意曲面</a:t>
            </a:r>
            <a:r>
              <a:rPr lang="en-US" altLang="zh-CN" dirty="0">
                <a:ea typeface="仿宋" panose="02010609060101010101" pitchFamily="49" charset="-122"/>
              </a:rPr>
              <a:t>S</a:t>
            </a:r>
            <a:r>
              <a:rPr lang="zh-CN" altLang="en-US" dirty="0">
                <a:ea typeface="仿宋" panose="02010609060101010101" pitchFamily="49" charset="-122"/>
              </a:rPr>
              <a:t>的传导电流。</a:t>
            </a:r>
          </a:p>
          <a:p>
            <a:pPr algn="l">
              <a:lnSpc>
                <a:spcPct val="125000"/>
              </a:lnSpc>
            </a:pPr>
            <a:r>
              <a:rPr lang="zh-CN" altLang="en-US" dirty="0" smtClean="0">
                <a:ea typeface="仿宋" panose="02010609060101010101" pitchFamily="49" charset="-122"/>
              </a:rPr>
              <a:t>对非稳恒状态是否成立，为什么？</a:t>
            </a:r>
            <a:endParaRPr lang="en-US" altLang="zh-CN" dirty="0" smtClean="0">
              <a:ea typeface="仿宋" panose="02010609060101010101" pitchFamily="49" charset="-122"/>
            </a:endParaRPr>
          </a:p>
        </p:txBody>
      </p:sp>
      <p:sp>
        <p:nvSpPr>
          <p:cNvPr id="7" name="矩形 6"/>
          <p:cNvSpPr/>
          <p:nvPr/>
        </p:nvSpPr>
        <p:spPr>
          <a:xfrm>
            <a:off x="674660" y="3206818"/>
            <a:ext cx="5428461" cy="506998"/>
          </a:xfrm>
          <a:prstGeom prst="rect">
            <a:avLst/>
          </a:prstGeom>
        </p:spPr>
        <p:txBody>
          <a:bodyPr wrap="square">
            <a:spAutoFit/>
          </a:bodyPr>
          <a:lstStyle/>
          <a:p>
            <a:pPr algn="l">
              <a:lnSpc>
                <a:spcPct val="125000"/>
              </a:lnSpc>
            </a:pPr>
            <a:r>
              <a:rPr lang="zh-CN" altLang="en-US" dirty="0" smtClean="0">
                <a:latin typeface="仿宋" panose="02010609060101010101" pitchFamily="49" charset="-122"/>
                <a:ea typeface="仿宋" panose="02010609060101010101" pitchFamily="49" charset="-122"/>
              </a:rPr>
              <a:t>恒定电流</a:t>
            </a:r>
            <a:r>
              <a:rPr lang="zh-CN" altLang="en-US" dirty="0">
                <a:latin typeface="仿宋" panose="02010609060101010101" pitchFamily="49" charset="-122"/>
                <a:ea typeface="仿宋" panose="02010609060101010101" pitchFamily="49" charset="-122"/>
              </a:rPr>
              <a:t>产生的磁场尊从安培环路定理：</a:t>
            </a:r>
            <a:endParaRPr lang="zh-CN" altLang="en-US" dirty="0"/>
          </a:p>
        </p:txBody>
      </p:sp>
      <p:sp>
        <p:nvSpPr>
          <p:cNvPr id="8" name="Rectangle 30"/>
          <p:cNvSpPr>
            <a:spLocks noChangeArrowheads="1"/>
          </p:cNvSpPr>
          <p:nvPr/>
        </p:nvSpPr>
        <p:spPr bwMode="auto">
          <a:xfrm>
            <a:off x="2375756" y="437683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017238364"/>
              </p:ext>
            </p:extLst>
          </p:nvPr>
        </p:nvGraphicFramePr>
        <p:xfrm>
          <a:off x="2158447" y="3985521"/>
          <a:ext cx="2197717" cy="824144"/>
        </p:xfrm>
        <a:graphic>
          <a:graphicData uri="http://schemas.openxmlformats.org/presentationml/2006/ole">
            <mc:AlternateContent xmlns:mc="http://schemas.openxmlformats.org/markup-compatibility/2006">
              <mc:Choice xmlns:v="urn:schemas-microsoft-com:vml" Requires="v">
                <p:oleObj spid="_x0000_s147846" name="Equation" r:id="rId11" imgW="977760" imgH="368280" progId="Equation.DSMT4">
                  <p:embed/>
                </p:oleObj>
              </mc:Choice>
              <mc:Fallback>
                <p:oleObj name="Equation" r:id="rId11" imgW="977760" imgH="368280" progId="Equation.DSMT4">
                  <p:embed/>
                  <p:pic>
                    <p:nvPicPr>
                      <p:cNvPr id="0" name="Object 29"/>
                      <p:cNvPicPr>
                        <a:picLocks noChangeAspect="1" noChangeArrowheads="1"/>
                      </p:cNvPicPr>
                      <p:nvPr/>
                    </p:nvPicPr>
                    <p:blipFill>
                      <a:blip r:embed="rId12"/>
                      <a:srcRect/>
                      <a:stretch>
                        <a:fillRect/>
                      </a:stretch>
                    </p:blipFill>
                    <p:spPr bwMode="auto">
                      <a:xfrm>
                        <a:off x="2158447" y="3985521"/>
                        <a:ext cx="2197717" cy="824144"/>
                      </a:xfrm>
                      <a:prstGeom prst="rect">
                        <a:avLst/>
                      </a:prstGeom>
                      <a:noFill/>
                    </p:spPr>
                  </p:pic>
                </p:oleObj>
              </mc:Fallback>
            </mc:AlternateContent>
          </a:graphicData>
        </a:graphic>
      </p:graphicFrame>
    </p:spTree>
    <p:extLst>
      <p:ext uri="{BB962C8B-B14F-4D97-AF65-F5344CB8AC3E}">
        <p14:creationId xmlns:p14="http://schemas.microsoft.com/office/powerpoint/2010/main" val="40596047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4</a:t>
            </a:fld>
            <a:endParaRPr lang="en-US" altLang="zh-CN"/>
          </a:p>
        </p:txBody>
      </p:sp>
      <p:sp>
        <p:nvSpPr>
          <p:cNvPr id="3" name="矩形 2"/>
          <p:cNvSpPr/>
          <p:nvPr/>
        </p:nvSpPr>
        <p:spPr>
          <a:xfrm>
            <a:off x="755576" y="567229"/>
            <a:ext cx="7702624" cy="2015936"/>
          </a:xfrm>
          <a:prstGeom prst="rect">
            <a:avLst/>
          </a:prstGeom>
        </p:spPr>
        <p:txBody>
          <a:bodyPr wrap="square">
            <a:spAutoFit/>
          </a:bodyPr>
          <a:lstStyle/>
          <a:p>
            <a:pPr algn="l">
              <a:lnSpc>
                <a:spcPct val="125000"/>
              </a:lnSpc>
              <a:spcAft>
                <a:spcPts val="0"/>
              </a:spcAft>
            </a:pPr>
            <a:r>
              <a:rPr lang="zh-CN" altLang="zh-CN" sz="2800" b="1" kern="100" dirty="0">
                <a:solidFill>
                  <a:srgbClr val="0000CC"/>
                </a:solidFill>
                <a:ea typeface="仿宋" panose="02010609060101010101" pitchFamily="49" charset="-122"/>
              </a:rPr>
              <a:t>自感的定义：</a:t>
            </a:r>
          </a:p>
          <a:p>
            <a:pPr algn="l">
              <a:lnSpc>
                <a:spcPct val="125000"/>
              </a:lnSpc>
            </a:pPr>
            <a:r>
              <a:rPr lang="zh-CN" altLang="zh-CN" kern="100" dirty="0">
                <a:ea typeface="仿宋" panose="02010609060101010101" pitchFamily="49" charset="-122"/>
                <a:cs typeface="Times New Roman" panose="02020603050405020304" pitchFamily="18" charset="0"/>
              </a:rPr>
              <a:t>根据比奥－萨伐尔定律，电流</a:t>
            </a:r>
            <a:r>
              <a:rPr lang="en-US" altLang="zh-CN" kern="100" dirty="0">
                <a:ea typeface="仿宋" panose="02010609060101010101" pitchFamily="49" charset="-122"/>
              </a:rPr>
              <a:t>I</a:t>
            </a:r>
            <a:r>
              <a:rPr lang="zh-CN" altLang="zh-CN" kern="100" dirty="0">
                <a:ea typeface="仿宋" panose="02010609060101010101" pitchFamily="49" charset="-122"/>
                <a:cs typeface="Times New Roman" panose="02020603050405020304" pitchFamily="18" charset="0"/>
              </a:rPr>
              <a:t>产生的磁感应强度正比于电流</a:t>
            </a:r>
            <a:r>
              <a:rPr lang="en-US" altLang="zh-CN" kern="100" dirty="0">
                <a:ea typeface="仿宋" panose="02010609060101010101" pitchFamily="49" charset="-122"/>
              </a:rPr>
              <a:t>I</a:t>
            </a:r>
            <a:r>
              <a:rPr lang="zh-CN" altLang="zh-CN" kern="100" dirty="0">
                <a:ea typeface="仿宋" panose="02010609060101010101" pitchFamily="49" charset="-122"/>
                <a:cs typeface="Times New Roman" panose="02020603050405020304" pitchFamily="18" charset="0"/>
              </a:rPr>
              <a:t>，所以在自身回路中产生的总磁通量也正比于回路中的电流</a:t>
            </a:r>
            <a:r>
              <a:rPr lang="en-US" altLang="zh-CN" kern="100" dirty="0">
                <a:ea typeface="仿宋" panose="02010609060101010101" pitchFamily="49" charset="-122"/>
              </a:rPr>
              <a:t>I</a:t>
            </a:r>
            <a:r>
              <a:rPr lang="zh-CN" altLang="zh-CN" kern="100" dirty="0">
                <a:ea typeface="仿宋" panose="02010609060101010101" pitchFamily="49" charset="-122"/>
                <a:cs typeface="Times New Roman" panose="02020603050405020304" pitchFamily="18" charset="0"/>
              </a:rPr>
              <a:t>。</a:t>
            </a:r>
            <a:endParaRPr lang="zh-CN" altLang="en-US" dirty="0">
              <a:ea typeface="仿宋" panose="02010609060101010101" pitchFamily="49" charset="-122"/>
            </a:endParaRPr>
          </a:p>
        </p:txBody>
      </p:sp>
      <p:sp>
        <p:nvSpPr>
          <p:cNvPr id="4" name="Rectangle 2"/>
          <p:cNvSpPr>
            <a:spLocks noChangeArrowheads="1"/>
          </p:cNvSpPr>
          <p:nvPr/>
        </p:nvSpPr>
        <p:spPr bwMode="auto">
          <a:xfrm>
            <a:off x="-1" y="-1"/>
            <a:ext cx="1495318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609852065"/>
              </p:ext>
            </p:extLst>
          </p:nvPr>
        </p:nvGraphicFramePr>
        <p:xfrm>
          <a:off x="3599892" y="2592949"/>
          <a:ext cx="1296144" cy="444945"/>
        </p:xfrm>
        <a:graphic>
          <a:graphicData uri="http://schemas.openxmlformats.org/presentationml/2006/ole">
            <mc:AlternateContent xmlns:mc="http://schemas.openxmlformats.org/markup-compatibility/2006">
              <mc:Choice xmlns:v="urn:schemas-microsoft-com:vml" Requires="v">
                <p:oleObj spid="_x0000_s111778" name="Equation" r:id="rId3" imgW="482391" imgH="165028" progId="Equation.DSMT4">
                  <p:embed/>
                </p:oleObj>
              </mc:Choice>
              <mc:Fallback>
                <p:oleObj name="Equation" r:id="rId3" imgW="482391" imgH="165028"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9892" y="2592949"/>
                        <a:ext cx="1296144" cy="444945"/>
                      </a:xfrm>
                      <a:prstGeom prst="rect">
                        <a:avLst/>
                      </a:prstGeom>
                      <a:noFill/>
                    </p:spPr>
                  </p:pic>
                </p:oleObj>
              </mc:Fallback>
            </mc:AlternateContent>
          </a:graphicData>
        </a:graphic>
      </p:graphicFrame>
      <p:sp>
        <p:nvSpPr>
          <p:cNvPr id="6" name="矩形 5"/>
          <p:cNvSpPr/>
          <p:nvPr/>
        </p:nvSpPr>
        <p:spPr>
          <a:xfrm>
            <a:off x="755576" y="3248980"/>
            <a:ext cx="7702624" cy="1477328"/>
          </a:xfrm>
          <a:prstGeom prst="rect">
            <a:avLst/>
          </a:prstGeom>
        </p:spPr>
        <p:txBody>
          <a:bodyPr wrap="square">
            <a:spAutoFit/>
          </a:bodyPr>
          <a:lstStyle/>
          <a:p>
            <a:pPr marL="342900" indent="-342900" algn="l">
              <a:lnSpc>
                <a:spcPct val="125000"/>
              </a:lnSpc>
              <a:buFont typeface="Arial" panose="020B0604020202020204" pitchFamily="34" charset="0"/>
              <a:buChar char="•"/>
            </a:pPr>
            <a:r>
              <a:rPr lang="en-US" altLang="zh-CN" dirty="0" smtClean="0">
                <a:ea typeface="仿宋" panose="02010609060101010101" pitchFamily="49" charset="-122"/>
              </a:rPr>
              <a:t> </a:t>
            </a:r>
            <a:r>
              <a:rPr lang="zh-CN" altLang="en-US" dirty="0" smtClean="0">
                <a:ea typeface="仿宋" panose="02010609060101010101" pitchFamily="49" charset="-122"/>
              </a:rPr>
              <a:t>与</a:t>
            </a:r>
            <a:r>
              <a:rPr lang="zh-CN" altLang="en-US" dirty="0">
                <a:ea typeface="仿宋" panose="02010609060101010101" pitchFamily="49" charset="-122"/>
              </a:rPr>
              <a:t>线圈本身的特性有关：匝数、形状、大小、介质情况等。</a:t>
            </a:r>
          </a:p>
          <a:p>
            <a:pPr marL="342900" indent="-342900" algn="l">
              <a:lnSpc>
                <a:spcPct val="125000"/>
              </a:lnSpc>
              <a:buFont typeface="Arial" panose="020B0604020202020204" pitchFamily="34" charset="0"/>
              <a:buChar char="•"/>
            </a:pPr>
            <a:r>
              <a:rPr lang="en-US" altLang="zh-CN" dirty="0">
                <a:ea typeface="仿宋" panose="02010609060101010101" pitchFamily="49" charset="-122"/>
              </a:rPr>
              <a:t>L</a:t>
            </a:r>
            <a:r>
              <a:rPr lang="zh-CN" altLang="en-US" dirty="0">
                <a:ea typeface="仿宋" panose="02010609060101010101" pitchFamily="49" charset="-122"/>
              </a:rPr>
              <a:t>的单位：</a:t>
            </a:r>
            <a:r>
              <a:rPr lang="en-US" altLang="zh-CN" dirty="0">
                <a:ea typeface="仿宋" panose="02010609060101010101" pitchFamily="49" charset="-122"/>
              </a:rPr>
              <a:t>H</a:t>
            </a:r>
            <a:r>
              <a:rPr lang="zh-CN" altLang="en-US" dirty="0">
                <a:ea typeface="仿宋" panose="02010609060101010101" pitchFamily="49" charset="-122"/>
              </a:rPr>
              <a:t>（亨</a:t>
            </a:r>
            <a:r>
              <a:rPr lang="zh-CN" altLang="en-US" dirty="0" smtClean="0">
                <a:ea typeface="仿宋" panose="02010609060101010101" pitchFamily="49" charset="-122"/>
              </a:rPr>
              <a:t>）</a:t>
            </a:r>
            <a:endParaRPr lang="zh-CN" altLang="en-US" dirty="0">
              <a:ea typeface="仿宋" panose="02010609060101010101" pitchFamily="49" charset="-122"/>
            </a:endParaRPr>
          </a:p>
        </p:txBody>
      </p:sp>
    </p:spTree>
    <p:extLst>
      <p:ext uri="{BB962C8B-B14F-4D97-AF65-F5344CB8AC3E}">
        <p14:creationId xmlns:p14="http://schemas.microsoft.com/office/powerpoint/2010/main" val="4637407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575556" y="1583361"/>
                <a:ext cx="7837375" cy="4934043"/>
              </a:xfrm>
              <a:prstGeom prst="rect">
                <a:avLst/>
              </a:prstGeom>
              <a:noFill/>
            </p:spPr>
            <p:txBody>
              <a:bodyPr wrap="square" rtlCol="0">
                <a:spAutoFit/>
              </a:bodyPr>
              <a:lstStyle/>
              <a:p>
                <a:pPr marL="457200" indent="-457200" algn="l">
                  <a:lnSpc>
                    <a:spcPct val="125000"/>
                  </a:lnSpc>
                  <a:buFont typeface="Arial" pitchFamily="34" charset="0"/>
                  <a:buChar char="•"/>
                </a:pPr>
                <a:r>
                  <a:rPr lang="zh-CN" altLang="en-US" dirty="0" smtClean="0">
                    <a:ea typeface="仿宋" panose="02010609060101010101" pitchFamily="49" charset="-122"/>
                  </a:rPr>
                  <a:t>开关闭合电容充电时，电源正极流出的传导电流，终止于左极板上，左极板上就会有正电荷的积累。设</a:t>
                </a:r>
                <a:r>
                  <a:rPr lang="en-US" altLang="zh-CN" dirty="0" smtClean="0">
                    <a:ea typeface="仿宋" panose="02010609060101010101" pitchFamily="49" charset="-122"/>
                  </a:rPr>
                  <a:t>t</a:t>
                </a:r>
                <a:r>
                  <a:rPr lang="zh-CN" altLang="en-US" dirty="0" smtClean="0">
                    <a:ea typeface="仿宋" panose="02010609060101010101" pitchFamily="49" charset="-122"/>
                  </a:rPr>
                  <a:t>时刻电流为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𝑖</m:t>
                        </m:r>
                      </m:e>
                      <m:sub>
                        <m:r>
                          <a:rPr lang="en-US" altLang="zh-CN" b="0" i="1" smtClean="0">
                            <a:latin typeface="Cambria Math"/>
                          </a:rPr>
                          <m:t>𝑓</m:t>
                        </m:r>
                      </m:sub>
                    </m:sSub>
                    <m:d>
                      <m:dPr>
                        <m:ctrlPr>
                          <a:rPr lang="en-US" altLang="zh-CN" b="0" i="1" smtClean="0">
                            <a:latin typeface="Cambria Math" panose="02040503050406030204" pitchFamily="18" charset="0"/>
                          </a:rPr>
                        </m:ctrlPr>
                      </m:dPr>
                      <m:e>
                        <m:r>
                          <a:rPr lang="en-US" altLang="zh-CN" b="0" i="1" smtClean="0">
                            <a:latin typeface="Cambria Math"/>
                          </a:rPr>
                          <m:t>𝑡</m:t>
                        </m:r>
                      </m:e>
                    </m:d>
                    <m:r>
                      <a:rPr lang="en-US" altLang="zh-CN" b="0" i="1" smtClean="0">
                        <a:latin typeface="Cambria Math"/>
                      </a:rPr>
                      <m:t>.</m:t>
                    </m:r>
                    <m:r>
                      <a:rPr lang="zh-CN" altLang="en-US" b="0" i="1" smtClean="0">
                        <a:latin typeface="Cambria Math"/>
                      </a:rPr>
                      <m:t>则</m:t>
                    </m:r>
                  </m:oMath>
                </a14:m>
                <a:r>
                  <a:rPr lang="en-US" altLang="zh-CN" dirty="0" smtClean="0">
                    <a:ea typeface="仿宋" panose="02010609060101010101" pitchFamily="49" charset="-122"/>
                  </a:rPr>
                  <a:t>t</a:t>
                </a:r>
                <a:r>
                  <a:rPr lang="zh-CN" altLang="en-US" dirty="0" smtClean="0">
                    <a:ea typeface="仿宋" panose="02010609060101010101" pitchFamily="49" charset="-122"/>
                  </a:rPr>
                  <a:t>时刻左极板的电量为：</a:t>
                </a:r>
                <a:endParaRPr lang="en-US" altLang="zh-CN" dirty="0" smtClean="0">
                  <a:ea typeface="仿宋" panose="02010609060101010101" pitchFamily="49" charset="-122"/>
                </a:endParaRPr>
              </a:p>
              <a:p>
                <a:pPr>
                  <a:lnSpc>
                    <a:spcPct val="125000"/>
                  </a:lnSpc>
                </a:pPr>
                <a:endParaRPr lang="en-US" altLang="zh-CN" dirty="0"/>
              </a:p>
              <a:p>
                <a:r>
                  <a:rPr lang="en-US" altLang="zh-CN" sz="3200" dirty="0" smtClean="0"/>
                  <a:t>                            </a:t>
                </a:r>
                <a:r>
                  <a:rPr lang="zh-CN" altLang="en-US" sz="3200" dirty="0" smtClean="0"/>
                  <a:t> </a:t>
                </a:r>
                <a:endParaRPr lang="en-US" altLang="zh-CN" sz="3200" dirty="0" smtClean="0"/>
              </a:p>
              <a:p>
                <a:endParaRPr lang="en-US" altLang="zh-CN" sz="3200" dirty="0"/>
              </a:p>
              <a:p>
                <a:endParaRPr lang="en-US" altLang="zh-CN" sz="3200" dirty="0" smtClean="0"/>
              </a:p>
              <a:p>
                <a:endParaRPr lang="en-US" altLang="zh-CN" sz="3200" dirty="0"/>
              </a:p>
              <a:p>
                <a:endParaRPr lang="en-US" altLang="zh-CN" sz="3200" dirty="0" smtClean="0"/>
              </a:p>
              <a:p>
                <a:endParaRPr lang="zh-CN" altLang="en-US" sz="3200" dirty="0"/>
              </a:p>
            </p:txBody>
          </p:sp>
        </mc:Choice>
        <mc:Fallback xmlns="">
          <p:sp>
            <p:nvSpPr>
              <p:cNvPr id="2" name="TextBox 1"/>
              <p:cNvSpPr txBox="1">
                <a:spLocks noRot="1" noChangeAspect="1" noMove="1" noResize="1" noEditPoints="1" noAdjustHandles="1" noChangeArrowheads="1" noChangeShapeType="1" noTextEdit="1"/>
              </p:cNvSpPr>
              <p:nvPr/>
            </p:nvSpPr>
            <p:spPr>
              <a:xfrm>
                <a:off x="575556" y="1583361"/>
                <a:ext cx="7837375" cy="4934043"/>
              </a:xfrm>
              <a:prstGeom prst="rect">
                <a:avLst/>
              </a:prstGeom>
              <a:blipFill rotWithShape="0">
                <a:blip r:embed="rId3"/>
                <a:stretch>
                  <a:fillRect l="-1011" t="-494"/>
                </a:stretch>
              </a:blipFill>
            </p:spPr>
            <p:txBody>
              <a:bodyPr/>
              <a:lstStyle/>
              <a:p>
                <a:r>
                  <a:rPr lang="zh-CN" altLang="en-US">
                    <a:noFill/>
                  </a:rPr>
                  <a:t> </a:t>
                </a:r>
              </a:p>
            </p:txBody>
          </p:sp>
        </mc:Fallback>
      </mc:AlternateContent>
      <p:graphicFrame>
        <p:nvGraphicFramePr>
          <p:cNvPr id="3" name="对象 2"/>
          <p:cNvGraphicFramePr>
            <a:graphicFrameLocks noChangeAspect="1"/>
          </p:cNvGraphicFramePr>
          <p:nvPr>
            <p:extLst>
              <p:ext uri="{D42A27DB-BD31-4B8C-83A1-F6EECF244321}">
                <p14:modId xmlns:p14="http://schemas.microsoft.com/office/powerpoint/2010/main" val="1895031541"/>
              </p:ext>
            </p:extLst>
          </p:nvPr>
        </p:nvGraphicFramePr>
        <p:xfrm>
          <a:off x="886598" y="3237842"/>
          <a:ext cx="1893888" cy="879475"/>
        </p:xfrm>
        <a:graphic>
          <a:graphicData uri="http://schemas.openxmlformats.org/presentationml/2006/ole">
            <mc:AlternateContent xmlns:mc="http://schemas.openxmlformats.org/markup-compatibility/2006">
              <mc:Choice xmlns:v="urn:schemas-microsoft-com:vml" Requires="v">
                <p:oleObj spid="_x0000_s162124" name="Equation" r:id="rId4" imgW="711000" imgH="330120" progId="Equation.DSMT4">
                  <p:embed/>
                </p:oleObj>
              </mc:Choice>
              <mc:Fallback>
                <p:oleObj name="Equation" r:id="rId4" imgW="711000" imgH="330120" progId="Equation.DSMT4">
                  <p:embed/>
                  <p:pic>
                    <p:nvPicPr>
                      <p:cNvPr id="0" name=""/>
                      <p:cNvPicPr/>
                      <p:nvPr/>
                    </p:nvPicPr>
                    <p:blipFill>
                      <a:blip r:embed="rId5"/>
                      <a:stretch>
                        <a:fillRect/>
                      </a:stretch>
                    </p:blipFill>
                    <p:spPr>
                      <a:xfrm>
                        <a:off x="886598" y="3237842"/>
                        <a:ext cx="1893888" cy="87947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699712877"/>
              </p:ext>
            </p:extLst>
          </p:nvPr>
        </p:nvGraphicFramePr>
        <p:xfrm>
          <a:off x="3606874" y="3137611"/>
          <a:ext cx="1520825" cy="1116012"/>
        </p:xfrm>
        <a:graphic>
          <a:graphicData uri="http://schemas.openxmlformats.org/presentationml/2006/ole">
            <mc:AlternateContent xmlns:mc="http://schemas.openxmlformats.org/markup-compatibility/2006">
              <mc:Choice xmlns:v="urn:schemas-microsoft-com:vml" Requires="v">
                <p:oleObj spid="_x0000_s162125" name="Equation" r:id="rId6" imgW="571320" imgH="419040" progId="Equation.DSMT4">
                  <p:embed/>
                </p:oleObj>
              </mc:Choice>
              <mc:Fallback>
                <p:oleObj name="Equation" r:id="rId6" imgW="571320" imgH="419040" progId="Equation.DSMT4">
                  <p:embed/>
                  <p:pic>
                    <p:nvPicPr>
                      <p:cNvPr id="0" name=""/>
                      <p:cNvPicPr>
                        <a:picLocks noChangeAspect="1" noChangeArrowheads="1"/>
                      </p:cNvPicPr>
                      <p:nvPr/>
                    </p:nvPicPr>
                    <p:blipFill>
                      <a:blip r:embed="rId7"/>
                      <a:srcRect/>
                      <a:stretch>
                        <a:fillRect/>
                      </a:stretch>
                    </p:blipFill>
                    <p:spPr bwMode="auto">
                      <a:xfrm>
                        <a:off x="3606874" y="3137611"/>
                        <a:ext cx="1520825"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9" name="Group 46"/>
          <p:cNvGrpSpPr>
            <a:grpSpLocks/>
          </p:cNvGrpSpPr>
          <p:nvPr/>
        </p:nvGrpSpPr>
        <p:grpSpPr bwMode="auto">
          <a:xfrm>
            <a:off x="6077024" y="2879576"/>
            <a:ext cx="2311400" cy="2133600"/>
            <a:chOff x="3872" y="1008"/>
            <a:chExt cx="1456" cy="1344"/>
          </a:xfrm>
        </p:grpSpPr>
        <p:graphicFrame>
          <p:nvGraphicFramePr>
            <p:cNvPr id="40" name="Object 19"/>
            <p:cNvGraphicFramePr>
              <a:graphicFrameLocks/>
            </p:cNvGraphicFramePr>
            <p:nvPr>
              <p:extLst/>
            </p:nvPr>
          </p:nvGraphicFramePr>
          <p:xfrm>
            <a:off x="3872" y="1629"/>
            <a:ext cx="322" cy="537"/>
          </p:xfrm>
          <a:graphic>
            <a:graphicData uri="http://schemas.openxmlformats.org/presentationml/2006/ole">
              <mc:AlternateContent xmlns:mc="http://schemas.openxmlformats.org/markup-compatibility/2006">
                <mc:Choice xmlns:v="urn:schemas-microsoft-com:vml" Requires="v">
                  <p:oleObj spid="_x0000_s162126" name="Equation" r:id="rId8" imgW="152280" imgH="241200" progId="Equation.DSMT4">
                    <p:embed/>
                  </p:oleObj>
                </mc:Choice>
                <mc:Fallback>
                  <p:oleObj name="Equation" r:id="rId8" imgW="152280" imgH="241200" progId="Equation.DSMT4">
                    <p:embed/>
                    <p:pic>
                      <p:nvPicPr>
                        <p:cNvPr id="0" name=""/>
                        <p:cNvPicPr>
                          <a:picLocks noChangeArrowheads="1"/>
                        </p:cNvPicPr>
                        <p:nvPr/>
                      </p:nvPicPr>
                      <p:blipFill>
                        <a:blip r:embed="rId9"/>
                        <a:srcRect/>
                        <a:stretch>
                          <a:fillRect/>
                        </a:stretch>
                      </p:blipFill>
                      <p:spPr bwMode="auto">
                        <a:xfrm>
                          <a:off x="3872" y="1629"/>
                          <a:ext cx="322" cy="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1" name="Group 44"/>
            <p:cNvGrpSpPr>
              <a:grpSpLocks/>
            </p:cNvGrpSpPr>
            <p:nvPr/>
          </p:nvGrpSpPr>
          <p:grpSpPr bwMode="auto">
            <a:xfrm>
              <a:off x="3888" y="1008"/>
              <a:ext cx="1440" cy="1344"/>
              <a:chOff x="3166" y="1098"/>
              <a:chExt cx="2304" cy="1584"/>
            </a:xfrm>
          </p:grpSpPr>
          <p:sp>
            <p:nvSpPr>
              <p:cNvPr id="42" name="Line 4"/>
              <p:cNvSpPr>
                <a:spLocks noChangeShapeType="1"/>
              </p:cNvSpPr>
              <p:nvPr/>
            </p:nvSpPr>
            <p:spPr bwMode="auto">
              <a:xfrm>
                <a:off x="4174" y="1098"/>
                <a:ext cx="0" cy="1008"/>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3" name="Line 5"/>
              <p:cNvSpPr>
                <a:spLocks noChangeShapeType="1"/>
              </p:cNvSpPr>
              <p:nvPr/>
            </p:nvSpPr>
            <p:spPr bwMode="auto">
              <a:xfrm>
                <a:off x="4798" y="1098"/>
                <a:ext cx="0" cy="1008"/>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4" name="Line 6"/>
              <p:cNvSpPr>
                <a:spLocks noChangeShapeType="1"/>
              </p:cNvSpPr>
              <p:nvPr/>
            </p:nvSpPr>
            <p:spPr bwMode="auto">
              <a:xfrm>
                <a:off x="3166" y="1674"/>
                <a:ext cx="1008"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5" name="Line 7"/>
              <p:cNvSpPr>
                <a:spLocks noChangeShapeType="1"/>
              </p:cNvSpPr>
              <p:nvPr/>
            </p:nvSpPr>
            <p:spPr bwMode="auto">
              <a:xfrm>
                <a:off x="4798" y="1674"/>
                <a:ext cx="672"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6" name="Line 8"/>
              <p:cNvSpPr>
                <a:spLocks noChangeShapeType="1"/>
              </p:cNvSpPr>
              <p:nvPr/>
            </p:nvSpPr>
            <p:spPr bwMode="auto">
              <a:xfrm>
                <a:off x="3166" y="1674"/>
                <a:ext cx="0" cy="864"/>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7" name="Line 9"/>
              <p:cNvSpPr>
                <a:spLocks noChangeShapeType="1"/>
              </p:cNvSpPr>
              <p:nvPr/>
            </p:nvSpPr>
            <p:spPr bwMode="auto">
              <a:xfrm>
                <a:off x="3166" y="2538"/>
                <a:ext cx="768"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8" name="Line 10"/>
              <p:cNvSpPr>
                <a:spLocks noChangeShapeType="1"/>
              </p:cNvSpPr>
              <p:nvPr/>
            </p:nvSpPr>
            <p:spPr bwMode="auto">
              <a:xfrm>
                <a:off x="3934" y="2394"/>
                <a:ext cx="0" cy="288"/>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9" name="Line 11"/>
              <p:cNvSpPr>
                <a:spLocks noChangeShapeType="1"/>
              </p:cNvSpPr>
              <p:nvPr/>
            </p:nvSpPr>
            <p:spPr bwMode="auto">
              <a:xfrm>
                <a:off x="4030" y="2490"/>
                <a:ext cx="0" cy="96"/>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5" name="Line 12"/>
              <p:cNvSpPr>
                <a:spLocks noChangeShapeType="1"/>
              </p:cNvSpPr>
              <p:nvPr/>
            </p:nvSpPr>
            <p:spPr bwMode="auto">
              <a:xfrm>
                <a:off x="4030" y="2538"/>
                <a:ext cx="720"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6" name="Line 13"/>
              <p:cNvSpPr>
                <a:spLocks noChangeShapeType="1"/>
              </p:cNvSpPr>
              <p:nvPr/>
            </p:nvSpPr>
            <p:spPr bwMode="auto">
              <a:xfrm flipV="1">
                <a:off x="4750" y="2346"/>
                <a:ext cx="288" cy="192"/>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7" name="Line 14"/>
              <p:cNvSpPr>
                <a:spLocks noChangeShapeType="1"/>
              </p:cNvSpPr>
              <p:nvPr/>
            </p:nvSpPr>
            <p:spPr bwMode="auto">
              <a:xfrm>
                <a:off x="4942" y="2538"/>
                <a:ext cx="528"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8" name="Line 15"/>
              <p:cNvSpPr>
                <a:spLocks noChangeShapeType="1"/>
              </p:cNvSpPr>
              <p:nvPr/>
            </p:nvSpPr>
            <p:spPr bwMode="auto">
              <a:xfrm>
                <a:off x="5470" y="1674"/>
                <a:ext cx="0" cy="864"/>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9" name="Line 16"/>
              <p:cNvSpPr>
                <a:spLocks noChangeShapeType="1"/>
              </p:cNvSpPr>
              <p:nvPr/>
            </p:nvSpPr>
            <p:spPr bwMode="auto">
              <a:xfrm>
                <a:off x="4942" y="2250"/>
                <a:ext cx="192" cy="192"/>
              </a:xfrm>
              <a:prstGeom prst="line">
                <a:avLst/>
              </a:prstGeom>
              <a:noFill/>
              <a:ln w="127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0" name="Line 20"/>
              <p:cNvSpPr>
                <a:spLocks noChangeShapeType="1"/>
              </p:cNvSpPr>
              <p:nvPr/>
            </p:nvSpPr>
            <p:spPr bwMode="auto">
              <a:xfrm>
                <a:off x="3166" y="2010"/>
                <a:ext cx="0" cy="240"/>
              </a:xfrm>
              <a:prstGeom prst="line">
                <a:avLst/>
              </a:prstGeom>
              <a:noFill/>
              <a:ln w="38100">
                <a:solidFill>
                  <a:srgbClr val="FF0066"/>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grpSp>
        <p:nvGrpSpPr>
          <p:cNvPr id="64" name="Group 43"/>
          <p:cNvGrpSpPr>
            <a:grpSpLocks/>
          </p:cNvGrpSpPr>
          <p:nvPr/>
        </p:nvGrpSpPr>
        <p:grpSpPr bwMode="auto">
          <a:xfrm>
            <a:off x="5880174" y="3227240"/>
            <a:ext cx="904875" cy="684213"/>
            <a:chOff x="3172" y="1419"/>
            <a:chExt cx="570" cy="431"/>
          </a:xfrm>
        </p:grpSpPr>
        <p:sp>
          <p:nvSpPr>
            <p:cNvPr id="65" name="Line 17"/>
            <p:cNvSpPr>
              <a:spLocks noChangeShapeType="1"/>
            </p:cNvSpPr>
            <p:nvPr/>
          </p:nvSpPr>
          <p:spPr bwMode="auto">
            <a:xfrm>
              <a:off x="3742" y="1578"/>
              <a:ext cx="0" cy="144"/>
            </a:xfrm>
            <a:prstGeom prst="line">
              <a:avLst/>
            </a:prstGeom>
            <a:noFill/>
            <a:ln w="38100">
              <a:solidFill>
                <a:srgbClr val="CC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6" name="Oval 25"/>
            <p:cNvSpPr>
              <a:spLocks noChangeArrowheads="1"/>
            </p:cNvSpPr>
            <p:nvPr/>
          </p:nvSpPr>
          <p:spPr bwMode="auto">
            <a:xfrm>
              <a:off x="3518" y="1498"/>
              <a:ext cx="208" cy="352"/>
            </a:xfrm>
            <a:prstGeom prst="ellipse">
              <a:avLst/>
            </a:prstGeom>
            <a:noFill/>
            <a:ln w="508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aphicFrame>
          <p:nvGraphicFramePr>
            <p:cNvPr id="67" name="Object 26"/>
            <p:cNvGraphicFramePr>
              <a:graphicFrameLocks/>
            </p:cNvGraphicFramePr>
            <p:nvPr>
              <p:extLst/>
            </p:nvPr>
          </p:nvGraphicFramePr>
          <p:xfrm>
            <a:off x="3172" y="1419"/>
            <a:ext cx="279" cy="279"/>
          </p:xfrm>
          <a:graphic>
            <a:graphicData uri="http://schemas.openxmlformats.org/presentationml/2006/ole">
              <mc:AlternateContent xmlns:mc="http://schemas.openxmlformats.org/markup-compatibility/2006">
                <mc:Choice xmlns:v="urn:schemas-microsoft-com:vml" Requires="v">
                  <p:oleObj spid="_x0000_s162127" name="Equation" r:id="rId10" imgW="152280" imgH="152280" progId="Equation.2">
                    <p:embed/>
                  </p:oleObj>
                </mc:Choice>
                <mc:Fallback>
                  <p:oleObj name="Equation" r:id="rId10" imgW="152280" imgH="152280" progId="Equation.2">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72" y="1419"/>
                          <a:ext cx="279"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68" name="Object 27"/>
          <p:cNvGraphicFramePr>
            <a:graphicFrameLocks/>
          </p:cNvGraphicFramePr>
          <p:nvPr>
            <p:extLst/>
          </p:nvPr>
        </p:nvGraphicFramePr>
        <p:xfrm>
          <a:off x="6594549" y="2800201"/>
          <a:ext cx="533400" cy="685800"/>
        </p:xfrm>
        <a:graphic>
          <a:graphicData uri="http://schemas.openxmlformats.org/presentationml/2006/ole">
            <mc:AlternateContent xmlns:mc="http://schemas.openxmlformats.org/markup-compatibility/2006">
              <mc:Choice xmlns:v="urn:schemas-microsoft-com:vml" Requires="v">
                <p:oleObj spid="_x0000_s162128" name="公式" r:id="rId12" imgW="164880" imgH="203040" progId="Equation.3">
                  <p:embed/>
                </p:oleObj>
              </mc:Choice>
              <mc:Fallback>
                <p:oleObj name="公式" r:id="rId12" imgW="164880" imgH="203040" progId="Equation.3">
                  <p:embed/>
                  <p:pic>
                    <p:nvPicPr>
                      <p:cNvPr id="0" name=""/>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94549" y="2800201"/>
                        <a:ext cx="533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 name="Object 30"/>
          <p:cNvGraphicFramePr>
            <a:graphicFrameLocks/>
          </p:cNvGraphicFramePr>
          <p:nvPr>
            <p:extLst/>
          </p:nvPr>
        </p:nvGraphicFramePr>
        <p:xfrm>
          <a:off x="7258231" y="2739645"/>
          <a:ext cx="406400" cy="762000"/>
        </p:xfrm>
        <a:graphic>
          <a:graphicData uri="http://schemas.openxmlformats.org/presentationml/2006/ole">
            <mc:AlternateContent xmlns:mc="http://schemas.openxmlformats.org/markup-compatibility/2006">
              <mc:Choice xmlns:v="urn:schemas-microsoft-com:vml" Requires="v">
                <p:oleObj spid="_x0000_s162129" name="Equation" r:id="rId14" imgW="177480" imgH="228600" progId="Equation.DSMT4">
                  <p:embed/>
                </p:oleObj>
              </mc:Choice>
              <mc:Fallback>
                <p:oleObj name="Equation" r:id="rId14" imgW="177480" imgH="228600" progId="Equation.DSMT4">
                  <p:embed/>
                  <p:pic>
                    <p:nvPicPr>
                      <p:cNvPr id="0" name=""/>
                      <p:cNvPicPr>
                        <a:picLocks noChangeArrowheads="1"/>
                      </p:cNvPicPr>
                      <p:nvPr/>
                    </p:nvPicPr>
                    <p:blipFill>
                      <a:blip r:embed="rId15"/>
                      <a:srcRect/>
                      <a:stretch>
                        <a:fillRect/>
                      </a:stretch>
                    </p:blipFill>
                    <p:spPr bwMode="auto">
                      <a:xfrm>
                        <a:off x="7258231" y="2739645"/>
                        <a:ext cx="406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 name="任意多边形 69"/>
          <p:cNvSpPr/>
          <p:nvPr/>
        </p:nvSpPr>
        <p:spPr>
          <a:xfrm>
            <a:off x="6596860" y="3345976"/>
            <a:ext cx="358198" cy="591671"/>
          </a:xfrm>
          <a:custGeom>
            <a:avLst/>
            <a:gdLst>
              <a:gd name="connsiteX0" fmla="*/ 0 w 358198"/>
              <a:gd name="connsiteY0" fmla="*/ 0 h 591671"/>
              <a:gd name="connsiteX1" fmla="*/ 236668 w 358198"/>
              <a:gd name="connsiteY1" fmla="*/ 32273 h 591671"/>
              <a:gd name="connsiteX2" fmla="*/ 333487 w 358198"/>
              <a:gd name="connsiteY2" fmla="*/ 182880 h 591671"/>
              <a:gd name="connsiteX3" fmla="*/ 355002 w 358198"/>
              <a:gd name="connsiteY3" fmla="*/ 387275 h 591671"/>
              <a:gd name="connsiteX4" fmla="*/ 279699 w 358198"/>
              <a:gd name="connsiteY4" fmla="*/ 516367 h 591671"/>
              <a:gd name="connsiteX5" fmla="*/ 10757 w 358198"/>
              <a:gd name="connsiteY5" fmla="*/ 591671 h 591671"/>
              <a:gd name="connsiteX6" fmla="*/ 10757 w 358198"/>
              <a:gd name="connsiteY6" fmla="*/ 591671 h 591671"/>
              <a:gd name="connsiteX7" fmla="*/ 10757 w 358198"/>
              <a:gd name="connsiteY7" fmla="*/ 580913 h 591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98" h="591671">
                <a:moveTo>
                  <a:pt x="0" y="0"/>
                </a:moveTo>
                <a:cubicBezTo>
                  <a:pt x="90543" y="896"/>
                  <a:pt x="181087" y="1793"/>
                  <a:pt x="236668" y="32273"/>
                </a:cubicBezTo>
                <a:cubicBezTo>
                  <a:pt x="292249" y="62753"/>
                  <a:pt x="313765" y="123713"/>
                  <a:pt x="333487" y="182880"/>
                </a:cubicBezTo>
                <a:cubicBezTo>
                  <a:pt x="353209" y="242047"/>
                  <a:pt x="363967" y="331694"/>
                  <a:pt x="355002" y="387275"/>
                </a:cubicBezTo>
                <a:cubicBezTo>
                  <a:pt x="346037" y="442856"/>
                  <a:pt x="337073" y="482301"/>
                  <a:pt x="279699" y="516367"/>
                </a:cubicBezTo>
                <a:cubicBezTo>
                  <a:pt x="222325" y="550433"/>
                  <a:pt x="10757" y="591671"/>
                  <a:pt x="10757" y="591671"/>
                </a:cubicBezTo>
                <a:lnTo>
                  <a:pt x="10757" y="591671"/>
                </a:lnTo>
                <a:lnTo>
                  <a:pt x="10757" y="580913"/>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任意多边形 70"/>
          <p:cNvSpPr/>
          <p:nvPr/>
        </p:nvSpPr>
        <p:spPr>
          <a:xfrm>
            <a:off x="6553829" y="2532135"/>
            <a:ext cx="717152" cy="1958354"/>
          </a:xfrm>
          <a:custGeom>
            <a:avLst/>
            <a:gdLst>
              <a:gd name="connsiteX0" fmla="*/ 0 w 717152"/>
              <a:gd name="connsiteY0" fmla="*/ 813841 h 1958354"/>
              <a:gd name="connsiteX1" fmla="*/ 193638 w 717152"/>
              <a:gd name="connsiteY1" fmla="*/ 189898 h 1958354"/>
              <a:gd name="connsiteX2" fmla="*/ 613186 w 717152"/>
              <a:gd name="connsiteY2" fmla="*/ 125352 h 1958354"/>
              <a:gd name="connsiteX3" fmla="*/ 710005 w 717152"/>
              <a:gd name="connsiteY3" fmla="*/ 1760514 h 1958354"/>
              <a:gd name="connsiteX4" fmla="*/ 473337 w 717152"/>
              <a:gd name="connsiteY4" fmla="*/ 1889606 h 1958354"/>
              <a:gd name="connsiteX5" fmla="*/ 43031 w 717152"/>
              <a:gd name="connsiteY5" fmla="*/ 1394754 h 1958354"/>
              <a:gd name="connsiteX6" fmla="*/ 43031 w 717152"/>
              <a:gd name="connsiteY6" fmla="*/ 1394754 h 1958354"/>
              <a:gd name="connsiteX7" fmla="*/ 43031 w 717152"/>
              <a:gd name="connsiteY7" fmla="*/ 1394754 h 195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152" h="1958354">
                <a:moveTo>
                  <a:pt x="0" y="813841"/>
                </a:moveTo>
                <a:cubicBezTo>
                  <a:pt x="45720" y="559243"/>
                  <a:pt x="91440" y="304646"/>
                  <a:pt x="193638" y="189898"/>
                </a:cubicBezTo>
                <a:cubicBezTo>
                  <a:pt x="295836" y="75150"/>
                  <a:pt x="527125" y="-136417"/>
                  <a:pt x="613186" y="125352"/>
                </a:cubicBezTo>
                <a:cubicBezTo>
                  <a:pt x="699247" y="387121"/>
                  <a:pt x="733313" y="1466472"/>
                  <a:pt x="710005" y="1760514"/>
                </a:cubicBezTo>
                <a:cubicBezTo>
                  <a:pt x="686697" y="2054556"/>
                  <a:pt x="584499" y="1950566"/>
                  <a:pt x="473337" y="1889606"/>
                </a:cubicBezTo>
                <a:cubicBezTo>
                  <a:pt x="362175" y="1828646"/>
                  <a:pt x="43031" y="1394754"/>
                  <a:pt x="43031" y="1394754"/>
                </a:cubicBezTo>
                <a:lnTo>
                  <a:pt x="43031" y="1394754"/>
                </a:lnTo>
                <a:lnTo>
                  <a:pt x="43031" y="1394754"/>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75556" y="724581"/>
            <a:ext cx="6032421" cy="576055"/>
          </a:xfrm>
          <a:prstGeom prst="rect">
            <a:avLst/>
          </a:prstGeom>
        </p:spPr>
        <p:txBody>
          <a:bodyPr wrap="none">
            <a:spAutoFit/>
          </a:bodyPr>
          <a:lstStyle/>
          <a:p>
            <a:pPr marL="457200" indent="-457200" algn="l">
              <a:lnSpc>
                <a:spcPct val="125000"/>
              </a:lnSpc>
              <a:buClr>
                <a:srgbClr val="0000FF"/>
              </a:buClr>
              <a:buFont typeface="Wingdings" panose="05000000000000000000" pitchFamily="2" charset="2"/>
              <a:buChar char="Ø"/>
            </a:pPr>
            <a:r>
              <a:rPr lang="zh-CN" altLang="en-US" sz="2800" kern="100" dirty="0">
                <a:ea typeface="仿宋" panose="02010609060101010101" pitchFamily="49" charset="-122"/>
                <a:cs typeface="Times New Roman" panose="02020603050405020304" pitchFamily="18" charset="0"/>
              </a:rPr>
              <a:t>以电容充电过程为例，加以说明：</a:t>
            </a:r>
          </a:p>
        </p:txBody>
      </p:sp>
      <p:sp>
        <p:nvSpPr>
          <p:cNvPr id="6" name="矩形 5"/>
          <p:cNvSpPr/>
          <p:nvPr/>
        </p:nvSpPr>
        <p:spPr>
          <a:xfrm>
            <a:off x="3018104" y="3511312"/>
            <a:ext cx="492443" cy="461665"/>
          </a:xfrm>
          <a:prstGeom prst="rect">
            <a:avLst/>
          </a:prstGeom>
        </p:spPr>
        <p:txBody>
          <a:bodyPr wrap="none">
            <a:spAutoFit/>
          </a:bodyPr>
          <a:lstStyle/>
          <a:p>
            <a:r>
              <a:rPr lang="zh-CN" altLang="en-US" dirty="0">
                <a:latin typeface="仿宋" panose="02010609060101010101" pitchFamily="49" charset="-122"/>
                <a:ea typeface="仿宋" panose="02010609060101010101" pitchFamily="49" charset="-122"/>
              </a:rPr>
              <a:t>或</a:t>
            </a:r>
          </a:p>
        </p:txBody>
      </p:sp>
      <p:sp>
        <p:nvSpPr>
          <p:cNvPr id="9" name="矩形 8"/>
          <p:cNvSpPr/>
          <p:nvPr/>
        </p:nvSpPr>
        <p:spPr>
          <a:xfrm>
            <a:off x="683609" y="4470600"/>
            <a:ext cx="4572000" cy="1430328"/>
          </a:xfrm>
          <a:prstGeom prst="rect">
            <a:avLst/>
          </a:prstGeom>
        </p:spPr>
        <p:txBody>
          <a:bodyPr>
            <a:spAutoFit/>
          </a:bodyPr>
          <a:lstStyle/>
          <a:p>
            <a:pPr marL="342900" indent="-342900" algn="l">
              <a:lnSpc>
                <a:spcPct val="125000"/>
              </a:lnSpc>
              <a:buFont typeface="Arial" panose="020B0604020202020204" pitchFamily="34" charset="0"/>
              <a:buChar char="•"/>
            </a:pPr>
            <a:r>
              <a:rPr lang="zh-CN" altLang="en-US" dirty="0" smtClean="0">
                <a:ea typeface="仿宋" panose="02010609060101010101" pitchFamily="49" charset="-122"/>
              </a:rPr>
              <a:t>由</a:t>
            </a:r>
            <a:r>
              <a:rPr lang="zh-CN" altLang="en-US" dirty="0">
                <a:ea typeface="仿宋" panose="02010609060101010101" pitchFamily="49" charset="-122"/>
              </a:rPr>
              <a:t>图可看出，同一时刻𝑡，穿过</a:t>
            </a:r>
            <a:r>
              <a:rPr lang="zh-CN" altLang="en-US" dirty="0" smtClean="0">
                <a:ea typeface="仿宋" panose="02010609060101010101" pitchFamily="49" charset="-122"/>
              </a:rPr>
              <a:t>𝑆</a:t>
            </a:r>
            <a:r>
              <a:rPr lang="en-US" altLang="zh-CN" baseline="-25000" dirty="0" smtClean="0">
                <a:ea typeface="仿宋" panose="02010609060101010101" pitchFamily="49" charset="-122"/>
              </a:rPr>
              <a:t>1</a:t>
            </a:r>
            <a:r>
              <a:rPr lang="zh-CN" altLang="en-US" dirty="0" smtClean="0">
                <a:ea typeface="仿宋" panose="02010609060101010101" pitchFamily="49" charset="-122"/>
              </a:rPr>
              <a:t>的</a:t>
            </a:r>
            <a:r>
              <a:rPr lang="zh-CN" altLang="en-US" dirty="0">
                <a:ea typeface="仿宋" panose="02010609060101010101" pitchFamily="49" charset="-122"/>
              </a:rPr>
              <a:t>传导电流为</a:t>
            </a:r>
            <a:r>
              <a:rPr lang="zh-CN" altLang="en-US" dirty="0" smtClean="0">
                <a:ea typeface="仿宋" panose="02010609060101010101" pitchFamily="49" charset="-122"/>
              </a:rPr>
              <a:t>𝑖</a:t>
            </a:r>
            <a:r>
              <a:rPr lang="zh-CN" altLang="en-US" baseline="-25000" dirty="0">
                <a:ea typeface="仿宋" panose="02010609060101010101" pitchFamily="49" charset="-122"/>
              </a:rPr>
              <a:t>𝑓</a:t>
            </a:r>
            <a:r>
              <a:rPr lang="zh-CN" altLang="en-US" dirty="0" smtClean="0">
                <a:ea typeface="仿宋" panose="02010609060101010101" pitchFamily="49" charset="-122"/>
              </a:rPr>
              <a:t> </a:t>
            </a:r>
            <a:r>
              <a:rPr lang="en-US" altLang="zh-CN" dirty="0">
                <a:ea typeface="仿宋" panose="02010609060101010101" pitchFamily="49" charset="-122"/>
              </a:rPr>
              <a:t>(</a:t>
            </a:r>
            <a:r>
              <a:rPr lang="zh-CN" altLang="en-US" dirty="0">
                <a:ea typeface="仿宋" panose="02010609060101010101" pitchFamily="49" charset="-122"/>
              </a:rPr>
              <a:t>𝑡</a:t>
            </a:r>
            <a:r>
              <a:rPr lang="en-US" altLang="zh-CN" dirty="0">
                <a:ea typeface="仿宋" panose="02010609060101010101" pitchFamily="49" charset="-122"/>
              </a:rPr>
              <a:t>)</a:t>
            </a:r>
            <a:r>
              <a:rPr lang="zh-CN" altLang="en-US" dirty="0">
                <a:ea typeface="仿宋" panose="02010609060101010101" pitchFamily="49" charset="-122"/>
              </a:rPr>
              <a:t>，但</a:t>
            </a:r>
            <a:r>
              <a:rPr lang="zh-CN" altLang="en-US" dirty="0" smtClean="0">
                <a:ea typeface="仿宋" panose="02010609060101010101" pitchFamily="49" charset="-122"/>
              </a:rPr>
              <a:t>穿过𝑆</a:t>
            </a:r>
            <a:r>
              <a:rPr lang="en-US" altLang="zh-CN" baseline="-25000" dirty="0" smtClean="0">
                <a:ea typeface="仿宋" panose="02010609060101010101" pitchFamily="49" charset="-122"/>
              </a:rPr>
              <a:t>2</a:t>
            </a:r>
            <a:r>
              <a:rPr lang="en-US" altLang="zh-CN" dirty="0" smtClean="0">
                <a:ea typeface="仿宋" panose="02010609060101010101" pitchFamily="49" charset="-122"/>
              </a:rPr>
              <a:t> </a:t>
            </a:r>
            <a:r>
              <a:rPr lang="zh-CN" altLang="en-US" dirty="0">
                <a:ea typeface="仿宋" panose="02010609060101010101" pitchFamily="49" charset="-122"/>
              </a:rPr>
              <a:t>的</a:t>
            </a:r>
            <a:r>
              <a:rPr lang="zh-CN" altLang="en-US" dirty="0" smtClean="0">
                <a:ea typeface="仿宋" panose="02010609060101010101" pitchFamily="49" charset="-122"/>
              </a:rPr>
              <a:t>传导电流</a:t>
            </a:r>
            <a:r>
              <a:rPr lang="zh-CN" altLang="en-US" dirty="0">
                <a:ea typeface="仿宋" panose="02010609060101010101" pitchFamily="49" charset="-122"/>
              </a:rPr>
              <a:t>为</a:t>
            </a:r>
            <a:r>
              <a:rPr lang="en-US" altLang="zh-CN" dirty="0" smtClean="0">
                <a:ea typeface="仿宋" panose="02010609060101010101" pitchFamily="49" charset="-122"/>
              </a:rPr>
              <a:t>0</a:t>
            </a:r>
            <a:r>
              <a:rPr lang="zh-CN" altLang="en-US" dirty="0" smtClean="0">
                <a:ea typeface="仿宋" panose="02010609060101010101" pitchFamily="49" charset="-122"/>
              </a:rPr>
              <a:t>。</a:t>
            </a:r>
            <a:endParaRPr lang="zh-CN" altLang="en-US" dirty="0">
              <a:ea typeface="仿宋" panose="02010609060101010101" pitchFamily="49" charset="-122"/>
            </a:endParaRPr>
          </a:p>
        </p:txBody>
      </p:sp>
    </p:spTree>
    <p:extLst>
      <p:ext uri="{BB962C8B-B14F-4D97-AF65-F5344CB8AC3E}">
        <p14:creationId xmlns:p14="http://schemas.microsoft.com/office/powerpoint/2010/main" val="11638372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41</a:t>
            </a:fld>
            <a:endParaRPr lang="en-US" altLang="zh-CN"/>
          </a:p>
        </p:txBody>
      </p:sp>
      <p:grpSp>
        <p:nvGrpSpPr>
          <p:cNvPr id="22" name="组合 21"/>
          <p:cNvGrpSpPr/>
          <p:nvPr/>
        </p:nvGrpSpPr>
        <p:grpSpPr>
          <a:xfrm>
            <a:off x="5688124" y="764704"/>
            <a:ext cx="2508252" cy="2481041"/>
            <a:chOff x="6240214" y="3068960"/>
            <a:chExt cx="2508252" cy="2481041"/>
          </a:xfrm>
        </p:grpSpPr>
        <p:grpSp>
          <p:nvGrpSpPr>
            <p:cNvPr id="23" name="Group 46"/>
            <p:cNvGrpSpPr>
              <a:grpSpLocks/>
            </p:cNvGrpSpPr>
            <p:nvPr/>
          </p:nvGrpSpPr>
          <p:grpSpPr bwMode="auto">
            <a:xfrm>
              <a:off x="6445003" y="3416401"/>
              <a:ext cx="2303463" cy="2133600"/>
              <a:chOff x="3877" y="1008"/>
              <a:chExt cx="1451" cy="1344"/>
            </a:xfrm>
          </p:grpSpPr>
          <p:graphicFrame>
            <p:nvGraphicFramePr>
              <p:cNvPr id="32" name="Object 19"/>
              <p:cNvGraphicFramePr>
                <a:graphicFrameLocks/>
              </p:cNvGraphicFramePr>
              <p:nvPr>
                <p:extLst/>
              </p:nvPr>
            </p:nvGraphicFramePr>
            <p:xfrm>
              <a:off x="3877" y="1613"/>
              <a:ext cx="322" cy="537"/>
            </p:xfrm>
            <a:graphic>
              <a:graphicData uri="http://schemas.openxmlformats.org/presentationml/2006/ole">
                <mc:AlternateContent xmlns:mc="http://schemas.openxmlformats.org/markup-compatibility/2006">
                  <mc:Choice xmlns:v="urn:schemas-microsoft-com:vml" Requires="v">
                    <p:oleObj spid="_x0000_s159122" name="Equation" r:id="rId3" imgW="152280" imgH="241200" progId="Equation.DSMT4">
                      <p:embed/>
                    </p:oleObj>
                  </mc:Choice>
                  <mc:Fallback>
                    <p:oleObj name="Equation" r:id="rId3" imgW="152280" imgH="241200" progId="Equation.DSMT4">
                      <p:embed/>
                      <p:pic>
                        <p:nvPicPr>
                          <p:cNvPr id="0" name=""/>
                          <p:cNvPicPr>
                            <a:picLocks noChangeArrowheads="1"/>
                          </p:cNvPicPr>
                          <p:nvPr/>
                        </p:nvPicPr>
                        <p:blipFill>
                          <a:blip r:embed="rId4"/>
                          <a:srcRect/>
                          <a:stretch>
                            <a:fillRect/>
                          </a:stretch>
                        </p:blipFill>
                        <p:spPr bwMode="auto">
                          <a:xfrm>
                            <a:off x="3877" y="1613"/>
                            <a:ext cx="322" cy="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3" name="Group 44"/>
              <p:cNvGrpSpPr>
                <a:grpSpLocks/>
              </p:cNvGrpSpPr>
              <p:nvPr/>
            </p:nvGrpSpPr>
            <p:grpSpPr bwMode="auto">
              <a:xfrm>
                <a:off x="3888" y="1008"/>
                <a:ext cx="1440" cy="1344"/>
                <a:chOff x="3166" y="1098"/>
                <a:chExt cx="2304" cy="1584"/>
              </a:xfrm>
            </p:grpSpPr>
            <p:sp>
              <p:nvSpPr>
                <p:cNvPr id="34" name="Line 4"/>
                <p:cNvSpPr>
                  <a:spLocks noChangeShapeType="1"/>
                </p:cNvSpPr>
                <p:nvPr/>
              </p:nvSpPr>
              <p:spPr bwMode="auto">
                <a:xfrm>
                  <a:off x="4174" y="1098"/>
                  <a:ext cx="0" cy="1008"/>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5" name="Line 5"/>
                <p:cNvSpPr>
                  <a:spLocks noChangeShapeType="1"/>
                </p:cNvSpPr>
                <p:nvPr/>
              </p:nvSpPr>
              <p:spPr bwMode="auto">
                <a:xfrm>
                  <a:off x="4798" y="1098"/>
                  <a:ext cx="0" cy="1008"/>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6" name="Line 6"/>
                <p:cNvSpPr>
                  <a:spLocks noChangeShapeType="1"/>
                </p:cNvSpPr>
                <p:nvPr/>
              </p:nvSpPr>
              <p:spPr bwMode="auto">
                <a:xfrm>
                  <a:off x="3166" y="1674"/>
                  <a:ext cx="1008"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7" name="Line 7"/>
                <p:cNvSpPr>
                  <a:spLocks noChangeShapeType="1"/>
                </p:cNvSpPr>
                <p:nvPr/>
              </p:nvSpPr>
              <p:spPr bwMode="auto">
                <a:xfrm>
                  <a:off x="4798" y="1674"/>
                  <a:ext cx="672"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8" name="Line 8"/>
                <p:cNvSpPr>
                  <a:spLocks noChangeShapeType="1"/>
                </p:cNvSpPr>
                <p:nvPr/>
              </p:nvSpPr>
              <p:spPr bwMode="auto">
                <a:xfrm>
                  <a:off x="3166" y="1674"/>
                  <a:ext cx="0" cy="864"/>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9" name="Line 9"/>
                <p:cNvSpPr>
                  <a:spLocks noChangeShapeType="1"/>
                </p:cNvSpPr>
                <p:nvPr/>
              </p:nvSpPr>
              <p:spPr bwMode="auto">
                <a:xfrm>
                  <a:off x="3166" y="2538"/>
                  <a:ext cx="768"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0" name="Line 10"/>
                <p:cNvSpPr>
                  <a:spLocks noChangeShapeType="1"/>
                </p:cNvSpPr>
                <p:nvPr/>
              </p:nvSpPr>
              <p:spPr bwMode="auto">
                <a:xfrm>
                  <a:off x="3934" y="2394"/>
                  <a:ext cx="0" cy="288"/>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1" name="Line 11"/>
                <p:cNvSpPr>
                  <a:spLocks noChangeShapeType="1"/>
                </p:cNvSpPr>
                <p:nvPr/>
              </p:nvSpPr>
              <p:spPr bwMode="auto">
                <a:xfrm>
                  <a:off x="4030" y="2490"/>
                  <a:ext cx="0" cy="96"/>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2" name="Line 12"/>
                <p:cNvSpPr>
                  <a:spLocks noChangeShapeType="1"/>
                </p:cNvSpPr>
                <p:nvPr/>
              </p:nvSpPr>
              <p:spPr bwMode="auto">
                <a:xfrm>
                  <a:off x="4030" y="2538"/>
                  <a:ext cx="720"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3" name="Line 13"/>
                <p:cNvSpPr>
                  <a:spLocks noChangeShapeType="1"/>
                </p:cNvSpPr>
                <p:nvPr/>
              </p:nvSpPr>
              <p:spPr bwMode="auto">
                <a:xfrm flipV="1">
                  <a:off x="4750" y="2346"/>
                  <a:ext cx="288" cy="192"/>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4" name="Line 14"/>
                <p:cNvSpPr>
                  <a:spLocks noChangeShapeType="1"/>
                </p:cNvSpPr>
                <p:nvPr/>
              </p:nvSpPr>
              <p:spPr bwMode="auto">
                <a:xfrm>
                  <a:off x="4942" y="2538"/>
                  <a:ext cx="528"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5" name="Line 15"/>
                <p:cNvSpPr>
                  <a:spLocks noChangeShapeType="1"/>
                </p:cNvSpPr>
                <p:nvPr/>
              </p:nvSpPr>
              <p:spPr bwMode="auto">
                <a:xfrm>
                  <a:off x="5470" y="1674"/>
                  <a:ext cx="0" cy="864"/>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6" name="Line 16"/>
                <p:cNvSpPr>
                  <a:spLocks noChangeShapeType="1"/>
                </p:cNvSpPr>
                <p:nvPr/>
              </p:nvSpPr>
              <p:spPr bwMode="auto">
                <a:xfrm>
                  <a:off x="4942" y="2250"/>
                  <a:ext cx="192" cy="192"/>
                </a:xfrm>
                <a:prstGeom prst="line">
                  <a:avLst/>
                </a:prstGeom>
                <a:noFill/>
                <a:ln w="127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7" name="Line 20"/>
                <p:cNvSpPr>
                  <a:spLocks noChangeShapeType="1"/>
                </p:cNvSpPr>
                <p:nvPr/>
              </p:nvSpPr>
              <p:spPr bwMode="auto">
                <a:xfrm>
                  <a:off x="3166" y="2010"/>
                  <a:ext cx="0" cy="240"/>
                </a:xfrm>
                <a:prstGeom prst="line">
                  <a:avLst/>
                </a:prstGeom>
                <a:noFill/>
                <a:ln w="38100">
                  <a:solidFill>
                    <a:srgbClr val="FF0066"/>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grpSp>
          <p:nvGrpSpPr>
            <p:cNvPr id="24" name="Group 43"/>
            <p:cNvGrpSpPr>
              <a:grpSpLocks/>
            </p:cNvGrpSpPr>
            <p:nvPr/>
          </p:nvGrpSpPr>
          <p:grpSpPr bwMode="auto">
            <a:xfrm>
              <a:off x="6240214" y="3764065"/>
              <a:ext cx="904875" cy="684213"/>
              <a:chOff x="3172" y="1419"/>
              <a:chExt cx="570" cy="431"/>
            </a:xfrm>
          </p:grpSpPr>
          <p:sp>
            <p:nvSpPr>
              <p:cNvPr id="29" name="Line 17"/>
              <p:cNvSpPr>
                <a:spLocks noChangeShapeType="1"/>
              </p:cNvSpPr>
              <p:nvPr/>
            </p:nvSpPr>
            <p:spPr bwMode="auto">
              <a:xfrm>
                <a:off x="3742" y="1578"/>
                <a:ext cx="0" cy="144"/>
              </a:xfrm>
              <a:prstGeom prst="line">
                <a:avLst/>
              </a:prstGeom>
              <a:noFill/>
              <a:ln w="38100">
                <a:solidFill>
                  <a:srgbClr val="CC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0" name="Oval 25"/>
              <p:cNvSpPr>
                <a:spLocks noChangeArrowheads="1"/>
              </p:cNvSpPr>
              <p:nvPr/>
            </p:nvSpPr>
            <p:spPr bwMode="auto">
              <a:xfrm>
                <a:off x="3518" y="1498"/>
                <a:ext cx="208" cy="352"/>
              </a:xfrm>
              <a:prstGeom prst="ellipse">
                <a:avLst/>
              </a:prstGeom>
              <a:noFill/>
              <a:ln w="508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aphicFrame>
            <p:nvGraphicFramePr>
              <p:cNvPr id="31" name="Object 26"/>
              <p:cNvGraphicFramePr>
                <a:graphicFrameLocks/>
              </p:cNvGraphicFramePr>
              <p:nvPr>
                <p:extLst/>
              </p:nvPr>
            </p:nvGraphicFramePr>
            <p:xfrm>
              <a:off x="3172" y="1419"/>
              <a:ext cx="279" cy="279"/>
            </p:xfrm>
            <a:graphic>
              <a:graphicData uri="http://schemas.openxmlformats.org/presentationml/2006/ole">
                <mc:AlternateContent xmlns:mc="http://schemas.openxmlformats.org/markup-compatibility/2006">
                  <mc:Choice xmlns:v="urn:schemas-microsoft-com:vml" Requires="v">
                    <p:oleObj spid="_x0000_s159123" name="Equation" r:id="rId5" imgW="152280" imgH="152280" progId="Equation.2">
                      <p:embed/>
                    </p:oleObj>
                  </mc:Choice>
                  <mc:Fallback>
                    <p:oleObj name="Equation" r:id="rId5" imgW="152280" imgH="152280" progId="Equation.2">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2" y="1419"/>
                            <a:ext cx="279"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5" name="Object 27"/>
            <p:cNvGraphicFramePr>
              <a:graphicFrameLocks/>
            </p:cNvGraphicFramePr>
            <p:nvPr>
              <p:extLst>
                <p:ext uri="{D42A27DB-BD31-4B8C-83A1-F6EECF244321}">
                  <p14:modId xmlns:p14="http://schemas.microsoft.com/office/powerpoint/2010/main" val="2608912636"/>
                </p:ext>
              </p:extLst>
            </p:nvPr>
          </p:nvGraphicFramePr>
          <p:xfrm>
            <a:off x="6954589" y="3337026"/>
            <a:ext cx="533400" cy="685800"/>
          </p:xfrm>
          <a:graphic>
            <a:graphicData uri="http://schemas.openxmlformats.org/presentationml/2006/ole">
              <mc:AlternateContent xmlns:mc="http://schemas.openxmlformats.org/markup-compatibility/2006">
                <mc:Choice xmlns:v="urn:schemas-microsoft-com:vml" Requires="v">
                  <p:oleObj spid="_x0000_s159124" name="公式" r:id="rId7" imgW="164880" imgH="203040" progId="Equation.3">
                    <p:embed/>
                  </p:oleObj>
                </mc:Choice>
                <mc:Fallback>
                  <p:oleObj name="公式" r:id="rId7" imgW="164880" imgH="20304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54589" y="3337026"/>
                          <a:ext cx="533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30"/>
            <p:cNvGraphicFramePr>
              <a:graphicFrameLocks/>
            </p:cNvGraphicFramePr>
            <p:nvPr>
              <p:extLst>
                <p:ext uri="{D42A27DB-BD31-4B8C-83A1-F6EECF244321}">
                  <p14:modId xmlns:p14="http://schemas.microsoft.com/office/powerpoint/2010/main" val="1009267947"/>
                </p:ext>
              </p:extLst>
            </p:nvPr>
          </p:nvGraphicFramePr>
          <p:xfrm>
            <a:off x="7618271" y="3276470"/>
            <a:ext cx="406400" cy="762000"/>
          </p:xfrm>
          <a:graphic>
            <a:graphicData uri="http://schemas.openxmlformats.org/presentationml/2006/ole">
              <mc:AlternateContent xmlns:mc="http://schemas.openxmlformats.org/markup-compatibility/2006">
                <mc:Choice xmlns:v="urn:schemas-microsoft-com:vml" Requires="v">
                  <p:oleObj spid="_x0000_s159125" name="Equation" r:id="rId9" imgW="177480" imgH="228600" progId="Equation.DSMT4">
                    <p:embed/>
                  </p:oleObj>
                </mc:Choice>
                <mc:Fallback>
                  <p:oleObj name="Equation" r:id="rId9" imgW="177480" imgH="228600" progId="Equation.DSMT4">
                    <p:embed/>
                    <p:pic>
                      <p:nvPicPr>
                        <p:cNvPr id="0" name=""/>
                        <p:cNvPicPr>
                          <a:picLocks noChangeArrowheads="1"/>
                        </p:cNvPicPr>
                        <p:nvPr/>
                      </p:nvPicPr>
                      <p:blipFill>
                        <a:blip r:embed="rId10"/>
                        <a:srcRect/>
                        <a:stretch>
                          <a:fillRect/>
                        </a:stretch>
                      </p:blipFill>
                      <p:spPr bwMode="auto">
                        <a:xfrm>
                          <a:off x="7618271" y="3276470"/>
                          <a:ext cx="406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 name="任意多边形 26"/>
            <p:cNvSpPr/>
            <p:nvPr/>
          </p:nvSpPr>
          <p:spPr>
            <a:xfrm>
              <a:off x="6956900" y="3882801"/>
              <a:ext cx="358198" cy="591671"/>
            </a:xfrm>
            <a:custGeom>
              <a:avLst/>
              <a:gdLst>
                <a:gd name="connsiteX0" fmla="*/ 0 w 358198"/>
                <a:gd name="connsiteY0" fmla="*/ 0 h 591671"/>
                <a:gd name="connsiteX1" fmla="*/ 236668 w 358198"/>
                <a:gd name="connsiteY1" fmla="*/ 32273 h 591671"/>
                <a:gd name="connsiteX2" fmla="*/ 333487 w 358198"/>
                <a:gd name="connsiteY2" fmla="*/ 182880 h 591671"/>
                <a:gd name="connsiteX3" fmla="*/ 355002 w 358198"/>
                <a:gd name="connsiteY3" fmla="*/ 387275 h 591671"/>
                <a:gd name="connsiteX4" fmla="*/ 279699 w 358198"/>
                <a:gd name="connsiteY4" fmla="*/ 516367 h 591671"/>
                <a:gd name="connsiteX5" fmla="*/ 10757 w 358198"/>
                <a:gd name="connsiteY5" fmla="*/ 591671 h 591671"/>
                <a:gd name="connsiteX6" fmla="*/ 10757 w 358198"/>
                <a:gd name="connsiteY6" fmla="*/ 591671 h 591671"/>
                <a:gd name="connsiteX7" fmla="*/ 10757 w 358198"/>
                <a:gd name="connsiteY7" fmla="*/ 580913 h 591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98" h="591671">
                  <a:moveTo>
                    <a:pt x="0" y="0"/>
                  </a:moveTo>
                  <a:cubicBezTo>
                    <a:pt x="90543" y="896"/>
                    <a:pt x="181087" y="1793"/>
                    <a:pt x="236668" y="32273"/>
                  </a:cubicBezTo>
                  <a:cubicBezTo>
                    <a:pt x="292249" y="62753"/>
                    <a:pt x="313765" y="123713"/>
                    <a:pt x="333487" y="182880"/>
                  </a:cubicBezTo>
                  <a:cubicBezTo>
                    <a:pt x="353209" y="242047"/>
                    <a:pt x="363967" y="331694"/>
                    <a:pt x="355002" y="387275"/>
                  </a:cubicBezTo>
                  <a:cubicBezTo>
                    <a:pt x="346037" y="442856"/>
                    <a:pt x="337073" y="482301"/>
                    <a:pt x="279699" y="516367"/>
                  </a:cubicBezTo>
                  <a:cubicBezTo>
                    <a:pt x="222325" y="550433"/>
                    <a:pt x="10757" y="591671"/>
                    <a:pt x="10757" y="591671"/>
                  </a:cubicBezTo>
                  <a:lnTo>
                    <a:pt x="10757" y="591671"/>
                  </a:lnTo>
                  <a:lnTo>
                    <a:pt x="10757" y="580913"/>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6913869" y="3068960"/>
              <a:ext cx="717152" cy="1958354"/>
            </a:xfrm>
            <a:custGeom>
              <a:avLst/>
              <a:gdLst>
                <a:gd name="connsiteX0" fmla="*/ 0 w 717152"/>
                <a:gd name="connsiteY0" fmla="*/ 813841 h 1958354"/>
                <a:gd name="connsiteX1" fmla="*/ 193638 w 717152"/>
                <a:gd name="connsiteY1" fmla="*/ 189898 h 1958354"/>
                <a:gd name="connsiteX2" fmla="*/ 613186 w 717152"/>
                <a:gd name="connsiteY2" fmla="*/ 125352 h 1958354"/>
                <a:gd name="connsiteX3" fmla="*/ 710005 w 717152"/>
                <a:gd name="connsiteY3" fmla="*/ 1760514 h 1958354"/>
                <a:gd name="connsiteX4" fmla="*/ 473337 w 717152"/>
                <a:gd name="connsiteY4" fmla="*/ 1889606 h 1958354"/>
                <a:gd name="connsiteX5" fmla="*/ 43031 w 717152"/>
                <a:gd name="connsiteY5" fmla="*/ 1394754 h 1958354"/>
                <a:gd name="connsiteX6" fmla="*/ 43031 w 717152"/>
                <a:gd name="connsiteY6" fmla="*/ 1394754 h 1958354"/>
                <a:gd name="connsiteX7" fmla="*/ 43031 w 717152"/>
                <a:gd name="connsiteY7" fmla="*/ 1394754 h 195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152" h="1958354">
                  <a:moveTo>
                    <a:pt x="0" y="813841"/>
                  </a:moveTo>
                  <a:cubicBezTo>
                    <a:pt x="45720" y="559243"/>
                    <a:pt x="91440" y="304646"/>
                    <a:pt x="193638" y="189898"/>
                  </a:cubicBezTo>
                  <a:cubicBezTo>
                    <a:pt x="295836" y="75150"/>
                    <a:pt x="527125" y="-136417"/>
                    <a:pt x="613186" y="125352"/>
                  </a:cubicBezTo>
                  <a:cubicBezTo>
                    <a:pt x="699247" y="387121"/>
                    <a:pt x="733313" y="1466472"/>
                    <a:pt x="710005" y="1760514"/>
                  </a:cubicBezTo>
                  <a:cubicBezTo>
                    <a:pt x="686697" y="2054556"/>
                    <a:pt x="584499" y="1950566"/>
                    <a:pt x="473337" y="1889606"/>
                  </a:cubicBezTo>
                  <a:cubicBezTo>
                    <a:pt x="362175" y="1828646"/>
                    <a:pt x="43031" y="1394754"/>
                    <a:pt x="43031" y="1394754"/>
                  </a:cubicBezTo>
                  <a:lnTo>
                    <a:pt x="43031" y="1394754"/>
                  </a:lnTo>
                  <a:lnTo>
                    <a:pt x="43031" y="1394754"/>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矩形 47"/>
          <p:cNvSpPr/>
          <p:nvPr/>
        </p:nvSpPr>
        <p:spPr>
          <a:xfrm>
            <a:off x="760525" y="892087"/>
            <a:ext cx="4572000" cy="2353658"/>
          </a:xfrm>
          <a:prstGeom prst="rect">
            <a:avLst/>
          </a:prstGeom>
        </p:spPr>
        <p:txBody>
          <a:bodyPr>
            <a:spAutoFit/>
          </a:bodyPr>
          <a:lstStyle/>
          <a:p>
            <a:pPr algn="l">
              <a:lnSpc>
                <a:spcPct val="125000"/>
              </a:lnSpc>
              <a:spcAft>
                <a:spcPts val="0"/>
              </a:spcAft>
            </a:pPr>
            <a:r>
              <a:rPr lang="zh-CN" altLang="zh-CN" kern="100" dirty="0">
                <a:ea typeface="仿宋" panose="02010609060101010101" pitchFamily="49" charset="-122"/>
              </a:rPr>
              <a:t>在非稳恒电流的情况下，电容器</a:t>
            </a:r>
          </a:p>
          <a:p>
            <a:pPr algn="l">
              <a:lnSpc>
                <a:spcPct val="125000"/>
              </a:lnSpc>
              <a:spcAft>
                <a:spcPts val="0"/>
              </a:spcAft>
            </a:pPr>
            <a:r>
              <a:rPr lang="zh-CN" altLang="zh-CN" kern="100" dirty="0" smtClean="0">
                <a:ea typeface="仿宋" panose="02010609060101010101" pitchFamily="49" charset="-122"/>
              </a:rPr>
              <a:t>的充放电使交变电流能在回路中</a:t>
            </a:r>
          </a:p>
          <a:p>
            <a:pPr algn="l">
              <a:lnSpc>
                <a:spcPct val="125000"/>
              </a:lnSpc>
            </a:pPr>
            <a:r>
              <a:rPr lang="zh-CN" altLang="zh-CN" kern="100" dirty="0" smtClean="0">
                <a:ea typeface="仿宋" panose="02010609060101010101" pitchFamily="49" charset="-122"/>
                <a:cs typeface="Times New Roman" panose="02020603050405020304" pitchFamily="18" charset="0"/>
              </a:rPr>
              <a:t>流动</a:t>
            </a:r>
            <a:r>
              <a:rPr lang="zh-CN" altLang="zh-CN" kern="100" dirty="0">
                <a:ea typeface="仿宋" panose="02010609060101010101" pitchFamily="49" charset="-122"/>
                <a:cs typeface="Times New Roman" panose="02020603050405020304" pitchFamily="18" charset="0"/>
              </a:rPr>
              <a:t>。如果以</a:t>
            </a:r>
            <a:r>
              <a:rPr lang="en-US" altLang="zh-CN" kern="100" dirty="0">
                <a:ea typeface="仿宋" panose="02010609060101010101" pitchFamily="49" charset="-122"/>
              </a:rPr>
              <a:t>L</a:t>
            </a:r>
            <a:r>
              <a:rPr lang="zh-CN" altLang="zh-CN" kern="100" dirty="0">
                <a:ea typeface="仿宋" panose="02010609060101010101" pitchFamily="49" charset="-122"/>
                <a:cs typeface="Times New Roman" panose="02020603050405020304" pitchFamily="18" charset="0"/>
              </a:rPr>
              <a:t>为边界作</a:t>
            </a:r>
            <a:r>
              <a:rPr lang="en-US" altLang="zh-CN" kern="100" dirty="0">
                <a:ea typeface="仿宋" panose="02010609060101010101" pitchFamily="49" charset="-122"/>
              </a:rPr>
              <a:t>S</a:t>
            </a:r>
            <a:r>
              <a:rPr lang="en-US" altLang="zh-CN" kern="100" baseline="-25000" dirty="0">
                <a:ea typeface="仿宋" panose="02010609060101010101" pitchFamily="49" charset="-122"/>
              </a:rPr>
              <a:t>1</a:t>
            </a:r>
            <a:r>
              <a:rPr lang="zh-CN" altLang="zh-CN" kern="100" dirty="0">
                <a:ea typeface="仿宋" panose="02010609060101010101" pitchFamily="49" charset="-122"/>
                <a:cs typeface="Times New Roman" panose="02020603050405020304" pitchFamily="18" charset="0"/>
              </a:rPr>
              <a:t>和</a:t>
            </a:r>
            <a:r>
              <a:rPr lang="en-US" altLang="zh-CN" kern="100" dirty="0">
                <a:ea typeface="仿宋" panose="02010609060101010101" pitchFamily="49" charset="-122"/>
              </a:rPr>
              <a:t>S</a:t>
            </a:r>
            <a:r>
              <a:rPr lang="en-US" altLang="zh-CN" kern="100" baseline="-25000" dirty="0">
                <a:ea typeface="仿宋" panose="02010609060101010101" pitchFamily="49" charset="-122"/>
              </a:rPr>
              <a:t>2</a:t>
            </a:r>
            <a:r>
              <a:rPr lang="zh-CN" altLang="zh-CN" kern="100" dirty="0">
                <a:ea typeface="仿宋" panose="02010609060101010101" pitchFamily="49" charset="-122"/>
                <a:cs typeface="Times New Roman" panose="02020603050405020304" pitchFamily="18" charset="0"/>
              </a:rPr>
              <a:t>两个曲面。在</a:t>
            </a:r>
            <a:r>
              <a:rPr lang="en-US" altLang="zh-CN" kern="100" dirty="0">
                <a:ea typeface="仿宋" panose="02010609060101010101" pitchFamily="49" charset="-122"/>
              </a:rPr>
              <a:t>S</a:t>
            </a:r>
            <a:r>
              <a:rPr lang="en-US" altLang="zh-CN" kern="100" baseline="-25000" dirty="0">
                <a:ea typeface="仿宋" panose="02010609060101010101" pitchFamily="49" charset="-122"/>
              </a:rPr>
              <a:t>1</a:t>
            </a:r>
            <a:r>
              <a:rPr lang="zh-CN" altLang="zh-CN" kern="100" dirty="0">
                <a:ea typeface="仿宋" panose="02010609060101010101" pitchFamily="49" charset="-122"/>
                <a:cs typeface="Times New Roman" panose="02020603050405020304" pitchFamily="18" charset="0"/>
              </a:rPr>
              <a:t>中有传导电流</a:t>
            </a:r>
            <a:r>
              <a:rPr lang="en-US" altLang="zh-CN" kern="100" dirty="0">
                <a:ea typeface="仿宋" panose="02010609060101010101" pitchFamily="49" charset="-122"/>
              </a:rPr>
              <a:t>I</a:t>
            </a:r>
            <a:r>
              <a:rPr lang="zh-CN" altLang="zh-CN" kern="100" dirty="0">
                <a:ea typeface="仿宋" panose="02010609060101010101" pitchFamily="49" charset="-122"/>
                <a:cs typeface="Times New Roman" panose="02020603050405020304" pitchFamily="18" charset="0"/>
              </a:rPr>
              <a:t>穿过该曲面，故有：</a:t>
            </a:r>
            <a:endParaRPr lang="zh-CN" altLang="en-US" dirty="0">
              <a:ea typeface="仿宋" panose="02010609060101010101" pitchFamily="49" charset="-122"/>
            </a:endParaRPr>
          </a:p>
        </p:txBody>
      </p:sp>
      <p:graphicFrame>
        <p:nvGraphicFramePr>
          <p:cNvPr id="50" name="对象 49"/>
          <p:cNvGraphicFramePr>
            <a:graphicFrameLocks noChangeAspect="1"/>
          </p:cNvGraphicFramePr>
          <p:nvPr>
            <p:extLst>
              <p:ext uri="{D42A27DB-BD31-4B8C-83A1-F6EECF244321}">
                <p14:modId xmlns:p14="http://schemas.microsoft.com/office/powerpoint/2010/main" val="1723172912"/>
              </p:ext>
            </p:extLst>
          </p:nvPr>
        </p:nvGraphicFramePr>
        <p:xfrm>
          <a:off x="2482850" y="3392488"/>
          <a:ext cx="1622425" cy="720725"/>
        </p:xfrm>
        <a:graphic>
          <a:graphicData uri="http://schemas.openxmlformats.org/presentationml/2006/ole">
            <mc:AlternateContent xmlns:mc="http://schemas.openxmlformats.org/markup-compatibility/2006">
              <mc:Choice xmlns:v="urn:schemas-microsoft-com:vml" Requires="v">
                <p:oleObj spid="_x0000_s159126" name="Equation" r:id="rId11" imgW="825480" imgH="368280" progId="Equation.DSMT4">
                  <p:embed/>
                </p:oleObj>
              </mc:Choice>
              <mc:Fallback>
                <p:oleObj name="Equation" r:id="rId11" imgW="825480" imgH="368280" progId="Equation.DSMT4">
                  <p:embed/>
                  <p:pic>
                    <p:nvPicPr>
                      <p:cNvPr id="0" name="Object 14"/>
                      <p:cNvPicPr>
                        <a:picLocks noChangeAspect="1" noChangeArrowheads="1"/>
                      </p:cNvPicPr>
                      <p:nvPr/>
                    </p:nvPicPr>
                    <p:blipFill>
                      <a:blip r:embed="rId12"/>
                      <a:srcRect/>
                      <a:stretch>
                        <a:fillRect/>
                      </a:stretch>
                    </p:blipFill>
                    <p:spPr bwMode="auto">
                      <a:xfrm>
                        <a:off x="2482850" y="3392488"/>
                        <a:ext cx="1622425" cy="720725"/>
                      </a:xfrm>
                      <a:prstGeom prst="rect">
                        <a:avLst/>
                      </a:prstGeom>
                      <a:noFill/>
                    </p:spPr>
                  </p:pic>
                </p:oleObj>
              </mc:Fallback>
            </mc:AlternateContent>
          </a:graphicData>
        </a:graphic>
      </p:graphicFrame>
      <p:sp>
        <p:nvSpPr>
          <p:cNvPr id="51" name="矩形 50"/>
          <p:cNvSpPr/>
          <p:nvPr/>
        </p:nvSpPr>
        <p:spPr>
          <a:xfrm>
            <a:off x="760524" y="4113076"/>
            <a:ext cx="7435851" cy="968663"/>
          </a:xfrm>
          <a:prstGeom prst="rect">
            <a:avLst/>
          </a:prstGeom>
        </p:spPr>
        <p:txBody>
          <a:bodyPr wrap="square">
            <a:spAutoFit/>
          </a:bodyPr>
          <a:lstStyle/>
          <a:p>
            <a:pPr algn="l">
              <a:lnSpc>
                <a:spcPct val="125000"/>
              </a:lnSpc>
            </a:pPr>
            <a:r>
              <a:rPr lang="zh-CN" altLang="zh-CN" kern="100" dirty="0">
                <a:ea typeface="仿宋" panose="02010609060101010101" pitchFamily="49" charset="-122"/>
                <a:cs typeface="Times New Roman" panose="02020603050405020304" pitchFamily="18" charset="0"/>
              </a:rPr>
              <a:t>对于</a:t>
            </a:r>
            <a:r>
              <a:rPr lang="en-US" altLang="zh-CN" kern="100" dirty="0">
                <a:ea typeface="仿宋" panose="02010609060101010101" pitchFamily="49" charset="-122"/>
              </a:rPr>
              <a:t>S</a:t>
            </a:r>
            <a:r>
              <a:rPr lang="en-US" altLang="zh-CN" kern="100" baseline="-25000" dirty="0">
                <a:ea typeface="仿宋" panose="02010609060101010101" pitchFamily="49" charset="-122"/>
              </a:rPr>
              <a:t>2</a:t>
            </a:r>
            <a:r>
              <a:rPr lang="zh-CN" altLang="zh-CN" kern="100" dirty="0">
                <a:ea typeface="仿宋" panose="02010609060101010101" pitchFamily="49" charset="-122"/>
                <a:cs typeface="Times New Roman" panose="02020603050405020304" pitchFamily="18" charset="0"/>
              </a:rPr>
              <a:t>曲面，它伸展到电容器两极板之间，不与载流导线相交，则穿过</a:t>
            </a:r>
            <a:r>
              <a:rPr lang="en-US" altLang="zh-CN" kern="100" dirty="0">
                <a:ea typeface="仿宋" panose="02010609060101010101" pitchFamily="49" charset="-122"/>
              </a:rPr>
              <a:t>S</a:t>
            </a:r>
            <a:r>
              <a:rPr lang="en-US" altLang="zh-CN" kern="100" baseline="-25000" dirty="0">
                <a:ea typeface="仿宋" panose="02010609060101010101" pitchFamily="49" charset="-122"/>
              </a:rPr>
              <a:t>2</a:t>
            </a:r>
            <a:r>
              <a:rPr lang="zh-CN" altLang="zh-CN" kern="100" dirty="0">
                <a:ea typeface="仿宋" panose="02010609060101010101" pitchFamily="49" charset="-122"/>
                <a:cs typeface="Times New Roman" panose="02020603050405020304" pitchFamily="18" charset="0"/>
              </a:rPr>
              <a:t>的传导电流为</a:t>
            </a:r>
            <a:r>
              <a:rPr lang="en-US" altLang="zh-CN" kern="100" dirty="0">
                <a:ea typeface="仿宋" panose="02010609060101010101" pitchFamily="49" charset="-122"/>
              </a:rPr>
              <a:t>0</a:t>
            </a:r>
            <a:r>
              <a:rPr lang="zh-CN" altLang="zh-CN" kern="100" dirty="0">
                <a:ea typeface="仿宋" panose="02010609060101010101" pitchFamily="49" charset="-122"/>
                <a:cs typeface="Times New Roman" panose="02020603050405020304" pitchFamily="18" charset="0"/>
              </a:rPr>
              <a:t>，因此有：</a:t>
            </a:r>
            <a:endParaRPr lang="zh-CN" altLang="en-US" dirty="0">
              <a:ea typeface="仿宋" panose="02010609060101010101" pitchFamily="49" charset="-122"/>
            </a:endParaRPr>
          </a:p>
        </p:txBody>
      </p:sp>
      <p:graphicFrame>
        <p:nvGraphicFramePr>
          <p:cNvPr id="53" name="对象 52"/>
          <p:cNvGraphicFramePr>
            <a:graphicFrameLocks noChangeAspect="1"/>
          </p:cNvGraphicFramePr>
          <p:nvPr>
            <p:extLst>
              <p:ext uri="{D42A27DB-BD31-4B8C-83A1-F6EECF244321}">
                <p14:modId xmlns:p14="http://schemas.microsoft.com/office/powerpoint/2010/main" val="571015140"/>
              </p:ext>
            </p:extLst>
          </p:nvPr>
        </p:nvGraphicFramePr>
        <p:xfrm>
          <a:off x="2551113" y="5330825"/>
          <a:ext cx="1751012" cy="803275"/>
        </p:xfrm>
        <a:graphic>
          <a:graphicData uri="http://schemas.openxmlformats.org/presentationml/2006/ole">
            <mc:AlternateContent xmlns:mc="http://schemas.openxmlformats.org/markup-compatibility/2006">
              <mc:Choice xmlns:v="urn:schemas-microsoft-com:vml" Requires="v">
                <p:oleObj spid="_x0000_s159127" name="Equation" r:id="rId13" imgW="799920" imgH="368280" progId="Equation.DSMT4">
                  <p:embed/>
                </p:oleObj>
              </mc:Choice>
              <mc:Fallback>
                <p:oleObj name="Equation" r:id="rId13" imgW="799920" imgH="368280" progId="Equation.DSMT4">
                  <p:embed/>
                  <p:pic>
                    <p:nvPicPr>
                      <p:cNvPr id="0" name="Object 16"/>
                      <p:cNvPicPr>
                        <a:picLocks noChangeAspect="1" noChangeArrowheads="1"/>
                      </p:cNvPicPr>
                      <p:nvPr/>
                    </p:nvPicPr>
                    <p:blipFill>
                      <a:blip r:embed="rId14"/>
                      <a:srcRect/>
                      <a:stretch>
                        <a:fillRect/>
                      </a:stretch>
                    </p:blipFill>
                    <p:spPr bwMode="auto">
                      <a:xfrm>
                        <a:off x="2551113" y="5330825"/>
                        <a:ext cx="1751012" cy="803275"/>
                      </a:xfrm>
                      <a:prstGeom prst="rect">
                        <a:avLst/>
                      </a:prstGeom>
                      <a:noFill/>
                    </p:spPr>
                  </p:pic>
                </p:oleObj>
              </mc:Fallback>
            </mc:AlternateContent>
          </a:graphicData>
        </a:graphic>
      </p:graphicFrame>
    </p:spTree>
    <p:extLst>
      <p:ext uri="{BB962C8B-B14F-4D97-AF65-F5344CB8AC3E}">
        <p14:creationId xmlns:p14="http://schemas.microsoft.com/office/powerpoint/2010/main" val="8178964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42</a:t>
            </a:fld>
            <a:endParaRPr lang="en-US" altLang="zh-CN"/>
          </a:p>
        </p:txBody>
      </p:sp>
      <p:sp>
        <p:nvSpPr>
          <p:cNvPr id="5" name="矩形 4"/>
          <p:cNvSpPr/>
          <p:nvPr/>
        </p:nvSpPr>
        <p:spPr>
          <a:xfrm>
            <a:off x="701570" y="762353"/>
            <a:ext cx="7488832" cy="968663"/>
          </a:xfrm>
          <a:prstGeom prst="rect">
            <a:avLst/>
          </a:prstGeom>
        </p:spPr>
        <p:txBody>
          <a:bodyPr wrap="square">
            <a:spAutoFit/>
          </a:bodyPr>
          <a:lstStyle/>
          <a:p>
            <a:pPr marL="342900" indent="-342900" algn="l">
              <a:lnSpc>
                <a:spcPct val="125000"/>
              </a:lnSpc>
              <a:buClr>
                <a:srgbClr val="0000FF"/>
              </a:buClr>
              <a:buFont typeface="Wingdings" panose="05000000000000000000" pitchFamily="2" charset="2"/>
              <a:buChar char="Ø"/>
            </a:pPr>
            <a:r>
              <a:rPr lang="zh-CN" altLang="zh-CN" kern="100" dirty="0">
                <a:ea typeface="仿宋" panose="02010609060101010101" pitchFamily="49" charset="-122"/>
                <a:cs typeface="Times New Roman" panose="02020603050405020304" pitchFamily="18" charset="0"/>
              </a:rPr>
              <a:t>由此可见，在非稳恒电流的情况下，同一闭合曲线</a:t>
            </a:r>
            <a:r>
              <a:rPr lang="en-US" altLang="zh-CN" kern="100" dirty="0">
                <a:ea typeface="仿宋" panose="02010609060101010101" pitchFamily="49" charset="-122"/>
              </a:rPr>
              <a:t>L</a:t>
            </a:r>
            <a:r>
              <a:rPr lang="zh-CN" altLang="zh-CN" kern="100" dirty="0">
                <a:ea typeface="仿宋" panose="02010609060101010101" pitchFamily="49" charset="-122"/>
                <a:cs typeface="Times New Roman" panose="02020603050405020304" pitchFamily="18" charset="0"/>
              </a:rPr>
              <a:t>为边界的不同曲面得到的结果完全不同。</a:t>
            </a:r>
            <a:endParaRPr lang="zh-CN" altLang="en-US" dirty="0">
              <a:ea typeface="仿宋" panose="02010609060101010101" pitchFamily="49" charset="-122"/>
            </a:endParaRPr>
          </a:p>
        </p:txBody>
      </p:sp>
      <p:sp>
        <p:nvSpPr>
          <p:cNvPr id="6" name="矩形 5"/>
          <p:cNvSpPr/>
          <p:nvPr/>
        </p:nvSpPr>
        <p:spPr>
          <a:xfrm>
            <a:off x="647564" y="1685391"/>
            <a:ext cx="7596844" cy="1477328"/>
          </a:xfrm>
          <a:prstGeom prst="rect">
            <a:avLst/>
          </a:prstGeom>
        </p:spPr>
        <p:txBody>
          <a:bodyPr wrap="square">
            <a:spAutoFit/>
          </a:bodyPr>
          <a:lstStyle/>
          <a:p>
            <a:pPr marL="342900" indent="-342900" algn="l">
              <a:lnSpc>
                <a:spcPct val="125000"/>
              </a:lnSpc>
              <a:buClr>
                <a:srgbClr val="0000FF"/>
              </a:buClr>
              <a:buFont typeface="Wingdings" panose="05000000000000000000" pitchFamily="2" charset="2"/>
              <a:buChar char="Ø"/>
            </a:pPr>
            <a:r>
              <a:rPr lang="zh-CN" altLang="zh-CN" kern="100" dirty="0">
                <a:ea typeface="仿宋" panose="02010609060101010101" pitchFamily="49" charset="-122"/>
                <a:cs typeface="Times New Roman" panose="02020603050405020304" pitchFamily="18" charset="0"/>
              </a:rPr>
              <a:t>麦克斯韦认为：这一矛盾的产生是由于把传导电流看成是唯一的电流。在电容器的极板之间，虽然没有传导电流，但电场在随时间不断变化。</a:t>
            </a:r>
            <a:endParaRPr lang="zh-CN" altLang="en-US" kern="100" dirty="0">
              <a:ea typeface="仿宋"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TextBox 1"/>
              <p:cNvSpPr txBox="1"/>
              <p:nvPr/>
            </p:nvSpPr>
            <p:spPr>
              <a:xfrm>
                <a:off x="701570" y="3211132"/>
                <a:ext cx="8280920" cy="2862322"/>
              </a:xfrm>
              <a:prstGeom prst="rect">
                <a:avLst/>
              </a:prstGeom>
              <a:noFill/>
              <a:ln w="19050">
                <a:noFill/>
              </a:ln>
            </p:spPr>
            <p:txBody>
              <a:bodyPr wrap="square" rtlCol="0">
                <a:spAutoFit/>
              </a:bodyPr>
              <a:lstStyle/>
              <a:p>
                <a:pPr marL="457200" indent="-457200" algn="l">
                  <a:lnSpc>
                    <a:spcPct val="125000"/>
                  </a:lnSpc>
                  <a:buFont typeface="Arial" pitchFamily="34" charset="0"/>
                  <a:buChar char="•"/>
                </a:pPr>
                <a:r>
                  <a:rPr lang="zh-CN" altLang="en-US" dirty="0" smtClean="0">
                    <a:solidFill>
                      <a:prstClr val="black"/>
                    </a:solidFill>
                    <a:ea typeface="仿宋" panose="02010609060101010101" pitchFamily="49" charset="-122"/>
                  </a:rPr>
                  <a:t>进一步分析： </a:t>
                </a:r>
                <a:endParaRPr lang="en-US" altLang="zh-CN" dirty="0">
                  <a:solidFill>
                    <a:prstClr val="black"/>
                  </a:solidFill>
                  <a:ea typeface="仿宋" panose="02010609060101010101" pitchFamily="49" charset="-122"/>
                </a:endParaRPr>
              </a:p>
              <a:p>
                <a:pPr marL="452438" algn="l">
                  <a:lnSpc>
                    <a:spcPct val="125000"/>
                  </a:lnSpc>
                </a:pPr>
                <a:r>
                  <a:rPr lang="zh-CN" altLang="en-US" dirty="0" smtClean="0">
                    <a:solidFill>
                      <a:prstClr val="black"/>
                    </a:solidFill>
                    <a:ea typeface="仿宋" panose="02010609060101010101" pitchFamily="49" charset="-122"/>
                  </a:rPr>
                  <a:t>如图，电容器充电，选一高斯面：</a:t>
                </a:r>
                <a:endParaRPr lang="en-US" altLang="zh-CN" dirty="0" smtClean="0">
                  <a:solidFill>
                    <a:prstClr val="black"/>
                  </a:solidFill>
                  <a:ea typeface="仿宋" panose="02010609060101010101" pitchFamily="49" charset="-122"/>
                </a:endParaRPr>
              </a:p>
              <a:p>
                <a:pPr marL="452438" algn="l">
                  <a:lnSpc>
                    <a:spcPct val="125000"/>
                  </a:lnSpc>
                </a:pPr>
                <a14:m>
                  <m:oMath xmlns:m="http://schemas.openxmlformats.org/officeDocument/2006/math">
                    <m:sSub>
                      <m:sSubPr>
                        <m:ctrlPr>
                          <a:rPr lang="en-US" altLang="zh-CN" i="1" smtClean="0">
                            <a:solidFill>
                              <a:prstClr val="black"/>
                            </a:solidFill>
                            <a:latin typeface="Cambria Math" panose="02040503050406030204" pitchFamily="18" charset="0"/>
                          </a:rPr>
                        </m:ctrlPr>
                      </m:sSubPr>
                      <m:e>
                        <m:r>
                          <a:rPr lang="en-US" altLang="zh-CN" b="0" i="1" smtClean="0">
                            <a:solidFill>
                              <a:prstClr val="black"/>
                            </a:solidFill>
                            <a:latin typeface="Cambria Math"/>
                          </a:rPr>
                          <m:t>𝑆</m:t>
                        </m:r>
                      </m:e>
                      <m:sub>
                        <m:r>
                          <a:rPr lang="en-US" altLang="zh-CN" b="0" i="1" smtClean="0">
                            <a:solidFill>
                              <a:prstClr val="black"/>
                            </a:solidFill>
                            <a:latin typeface="Cambria Math"/>
                          </a:rPr>
                          <m:t>1</m:t>
                        </m:r>
                      </m:sub>
                    </m:sSub>
                    <m:r>
                      <a:rPr lang="en-US" altLang="zh-CN" b="0" i="1" smtClean="0">
                        <a:solidFill>
                          <a:prstClr val="black"/>
                        </a:solidFill>
                        <a:latin typeface="Cambria Math"/>
                      </a:rPr>
                      <m:t>+</m:t>
                    </m:r>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a:rPr>
                          <m:t>𝑆</m:t>
                        </m:r>
                      </m:e>
                      <m:sub>
                        <m:r>
                          <a:rPr lang="en-US" altLang="zh-CN" b="0" i="1" smtClean="0">
                            <a:solidFill>
                              <a:prstClr val="black"/>
                            </a:solidFill>
                            <a:latin typeface="Cambria Math"/>
                          </a:rPr>
                          <m:t>2</m:t>
                        </m:r>
                      </m:sub>
                    </m:sSub>
                  </m:oMath>
                </a14:m>
                <a:r>
                  <a:rPr lang="zh-CN" altLang="en-US" dirty="0" smtClean="0">
                    <a:solidFill>
                      <a:prstClr val="black"/>
                    </a:solidFill>
                    <a:ea typeface="仿宋" panose="02010609060101010101" pitchFamily="49" charset="-122"/>
                  </a:rPr>
                  <a:t>。</a:t>
                </a:r>
                <a:endParaRPr lang="en-US" altLang="zh-CN" dirty="0" smtClean="0">
                  <a:solidFill>
                    <a:prstClr val="black"/>
                  </a:solidFill>
                  <a:ea typeface="仿宋" panose="02010609060101010101" pitchFamily="49" charset="-122"/>
                </a:endParaRPr>
              </a:p>
              <a:p>
                <a:pPr marL="457200" indent="-457200" algn="l">
                  <a:lnSpc>
                    <a:spcPct val="125000"/>
                  </a:lnSpc>
                  <a:buFont typeface="Arial" pitchFamily="34" charset="0"/>
                  <a:buChar char="•"/>
                </a:pPr>
                <a:r>
                  <a:rPr lang="zh-CN" altLang="en-US" dirty="0" smtClean="0">
                    <a:solidFill>
                      <a:prstClr val="black"/>
                    </a:solidFill>
                    <a:ea typeface="仿宋" panose="02010609060101010101" pitchFamily="49" charset="-122"/>
                  </a:rPr>
                  <a:t>高斯定理：</a:t>
                </a:r>
                <a:endParaRPr lang="en-US" altLang="zh-CN" dirty="0" smtClean="0">
                  <a:solidFill>
                    <a:prstClr val="black"/>
                  </a:solidFill>
                  <a:ea typeface="仿宋" panose="02010609060101010101" pitchFamily="49" charset="-122"/>
                </a:endParaRPr>
              </a:p>
              <a:p>
                <a:pPr algn="l">
                  <a:lnSpc>
                    <a:spcPct val="125000"/>
                  </a:lnSpc>
                </a:pPr>
                <a:r>
                  <a:rPr lang="en-US" altLang="zh-CN" dirty="0">
                    <a:solidFill>
                      <a:prstClr val="black"/>
                    </a:solidFill>
                    <a:ea typeface="仿宋" panose="02010609060101010101" pitchFamily="49" charset="-122"/>
                  </a:rPr>
                  <a:t> </a:t>
                </a:r>
                <a:endParaRPr lang="en-US" altLang="zh-CN" dirty="0" smtClean="0">
                  <a:solidFill>
                    <a:prstClr val="black"/>
                  </a:solidFill>
                  <a:ea typeface="仿宋" panose="02010609060101010101" pitchFamily="49" charset="-122"/>
                </a:endParaRPr>
              </a:p>
              <a:p>
                <a:pPr algn="l">
                  <a:lnSpc>
                    <a:spcPct val="125000"/>
                  </a:lnSpc>
                </a:pPr>
                <a14:m>
                  <m:oMath xmlns:m="http://schemas.openxmlformats.org/officeDocument/2006/math">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a:rPr>
                          <m:t>𝑆</m:t>
                        </m:r>
                      </m:e>
                      <m:sub>
                        <m:r>
                          <a:rPr lang="en-US" altLang="zh-CN" i="1">
                            <a:solidFill>
                              <a:prstClr val="black"/>
                            </a:solidFill>
                            <a:latin typeface="Cambria Math"/>
                          </a:rPr>
                          <m:t>1</m:t>
                        </m:r>
                      </m:sub>
                    </m:sSub>
                  </m:oMath>
                </a14:m>
                <a:r>
                  <a:rPr lang="zh-CN" altLang="en-US" dirty="0" smtClean="0">
                    <a:solidFill>
                      <a:prstClr val="black"/>
                    </a:solidFill>
                    <a:ea typeface="仿宋" panose="02010609060101010101" pitchFamily="49" charset="-122"/>
                  </a:rPr>
                  <a:t>的电位移矢量通量为</a:t>
                </a:r>
                <a:r>
                  <a:rPr lang="en-US" altLang="zh-CN" dirty="0" smtClean="0">
                    <a:solidFill>
                      <a:prstClr val="black"/>
                    </a:solidFill>
                    <a:ea typeface="仿宋" panose="02010609060101010101" pitchFamily="49" charset="-122"/>
                  </a:rPr>
                  <a:t>0</a:t>
                </a:r>
                <a:r>
                  <a:rPr lang="zh-CN" altLang="en-US" dirty="0" smtClean="0">
                    <a:solidFill>
                      <a:prstClr val="black"/>
                    </a:solidFill>
                    <a:ea typeface="仿宋" panose="02010609060101010101" pitchFamily="49" charset="-122"/>
                  </a:rPr>
                  <a:t>，</a:t>
                </a:r>
                <a:endParaRPr lang="zh-CN" altLang="en-US" dirty="0">
                  <a:solidFill>
                    <a:prstClr val="black"/>
                  </a:solidFill>
                  <a:ea typeface="仿宋" panose="02010609060101010101" pitchFamily="49" charset="-122"/>
                </a:endParaRPr>
              </a:p>
            </p:txBody>
          </p:sp>
        </mc:Choice>
        <mc:Fallback xmlns="">
          <p:sp>
            <p:nvSpPr>
              <p:cNvPr id="14" name="TextBox 1"/>
              <p:cNvSpPr txBox="1">
                <a:spLocks noRot="1" noChangeAspect="1" noMove="1" noResize="1" noEditPoints="1" noAdjustHandles="1" noChangeArrowheads="1" noChangeShapeType="1" noTextEdit="1"/>
              </p:cNvSpPr>
              <p:nvPr/>
            </p:nvSpPr>
            <p:spPr>
              <a:xfrm>
                <a:off x="701570" y="3211132"/>
                <a:ext cx="8280920" cy="2862322"/>
              </a:xfrm>
              <a:prstGeom prst="rect">
                <a:avLst/>
              </a:prstGeom>
              <a:blipFill rotWithShape="0">
                <a:blip r:embed="rId3"/>
                <a:stretch>
                  <a:fillRect l="-957" t="-853" b="-2559"/>
                </a:stretch>
              </a:blipFill>
              <a:ln w="19050">
                <a:noFill/>
              </a:ln>
            </p:spPr>
            <p:txBody>
              <a:bodyPr/>
              <a:lstStyle/>
              <a:p>
                <a:r>
                  <a:rPr lang="zh-CN" altLang="en-US">
                    <a:noFill/>
                  </a:rPr>
                  <a:t> </a:t>
                </a:r>
              </a:p>
            </p:txBody>
          </p:sp>
        </mc:Fallback>
      </mc:AlternateContent>
      <p:graphicFrame>
        <p:nvGraphicFramePr>
          <p:cNvPr id="15" name="对象 14"/>
          <p:cNvGraphicFramePr>
            <a:graphicFrameLocks noChangeAspect="1"/>
          </p:cNvGraphicFramePr>
          <p:nvPr>
            <p:extLst>
              <p:ext uri="{D42A27DB-BD31-4B8C-83A1-F6EECF244321}">
                <p14:modId xmlns:p14="http://schemas.microsoft.com/office/powerpoint/2010/main" val="1306851727"/>
              </p:ext>
            </p:extLst>
          </p:nvPr>
        </p:nvGraphicFramePr>
        <p:xfrm>
          <a:off x="2913450" y="4436018"/>
          <a:ext cx="2424113" cy="1000125"/>
        </p:xfrm>
        <a:graphic>
          <a:graphicData uri="http://schemas.openxmlformats.org/presentationml/2006/ole">
            <mc:AlternateContent xmlns:mc="http://schemas.openxmlformats.org/markup-compatibility/2006">
              <mc:Choice xmlns:v="urn:schemas-microsoft-com:vml" Requires="v">
                <p:oleObj spid="_x0000_s160067" name="Equation" r:id="rId4" imgW="952200" imgH="393480" progId="Equation.DSMT4">
                  <p:embed/>
                </p:oleObj>
              </mc:Choice>
              <mc:Fallback>
                <p:oleObj name="Equation" r:id="rId4" imgW="952200" imgH="393480" progId="Equation.DSMT4">
                  <p:embed/>
                  <p:pic>
                    <p:nvPicPr>
                      <p:cNvPr id="0" name=""/>
                      <p:cNvPicPr/>
                      <p:nvPr/>
                    </p:nvPicPr>
                    <p:blipFill>
                      <a:blip r:embed="rId5"/>
                      <a:stretch>
                        <a:fillRect/>
                      </a:stretch>
                    </p:blipFill>
                    <p:spPr>
                      <a:xfrm>
                        <a:off x="2913450" y="4436018"/>
                        <a:ext cx="2424113" cy="1000125"/>
                      </a:xfrm>
                      <a:prstGeom prst="rect">
                        <a:avLst/>
                      </a:prstGeom>
                    </p:spPr>
                  </p:pic>
                </p:oleObj>
              </mc:Fallback>
            </mc:AlternateContent>
          </a:graphicData>
        </a:graphic>
      </p:graphicFrame>
      <p:grpSp>
        <p:nvGrpSpPr>
          <p:cNvPr id="16" name="组合 15"/>
          <p:cNvGrpSpPr/>
          <p:nvPr/>
        </p:nvGrpSpPr>
        <p:grpSpPr>
          <a:xfrm>
            <a:off x="5946161" y="3176558"/>
            <a:ext cx="2508250" cy="2481041"/>
            <a:chOff x="5580112" y="875951"/>
            <a:chExt cx="2508250" cy="2481041"/>
          </a:xfrm>
        </p:grpSpPr>
        <p:grpSp>
          <p:nvGrpSpPr>
            <p:cNvPr id="17" name="Group 46"/>
            <p:cNvGrpSpPr>
              <a:grpSpLocks/>
            </p:cNvGrpSpPr>
            <p:nvPr/>
          </p:nvGrpSpPr>
          <p:grpSpPr bwMode="auto">
            <a:xfrm>
              <a:off x="5776962" y="1223392"/>
              <a:ext cx="2311400" cy="2133600"/>
              <a:chOff x="3872" y="1008"/>
              <a:chExt cx="1456" cy="1344"/>
            </a:xfrm>
          </p:grpSpPr>
          <p:graphicFrame>
            <p:nvGraphicFramePr>
              <p:cNvPr id="26" name="Object 19"/>
              <p:cNvGraphicFramePr>
                <a:graphicFrameLocks/>
              </p:cNvGraphicFramePr>
              <p:nvPr>
                <p:extLst>
                  <p:ext uri="{D42A27DB-BD31-4B8C-83A1-F6EECF244321}">
                    <p14:modId xmlns:p14="http://schemas.microsoft.com/office/powerpoint/2010/main" val="548441833"/>
                  </p:ext>
                </p:extLst>
              </p:nvPr>
            </p:nvGraphicFramePr>
            <p:xfrm>
              <a:off x="3872" y="1629"/>
              <a:ext cx="322" cy="537"/>
            </p:xfrm>
            <a:graphic>
              <a:graphicData uri="http://schemas.openxmlformats.org/presentationml/2006/ole">
                <mc:AlternateContent xmlns:mc="http://schemas.openxmlformats.org/markup-compatibility/2006">
                  <mc:Choice xmlns:v="urn:schemas-microsoft-com:vml" Requires="v">
                    <p:oleObj spid="_x0000_s160068" name="Equation" r:id="rId6" imgW="152280" imgH="241200" progId="Equation.DSMT4">
                      <p:embed/>
                    </p:oleObj>
                  </mc:Choice>
                  <mc:Fallback>
                    <p:oleObj name="Equation" r:id="rId6" imgW="152280" imgH="241200" progId="Equation.DSMT4">
                      <p:embed/>
                      <p:pic>
                        <p:nvPicPr>
                          <p:cNvPr id="0" name=""/>
                          <p:cNvPicPr>
                            <a:picLocks noChangeArrowheads="1"/>
                          </p:cNvPicPr>
                          <p:nvPr/>
                        </p:nvPicPr>
                        <p:blipFill>
                          <a:blip r:embed="rId7"/>
                          <a:srcRect/>
                          <a:stretch>
                            <a:fillRect/>
                          </a:stretch>
                        </p:blipFill>
                        <p:spPr bwMode="auto">
                          <a:xfrm>
                            <a:off x="3872" y="1629"/>
                            <a:ext cx="322" cy="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7" name="Group 44"/>
              <p:cNvGrpSpPr>
                <a:grpSpLocks/>
              </p:cNvGrpSpPr>
              <p:nvPr/>
            </p:nvGrpSpPr>
            <p:grpSpPr bwMode="auto">
              <a:xfrm>
                <a:off x="3888" y="1008"/>
                <a:ext cx="1440" cy="1344"/>
                <a:chOff x="3166" y="1098"/>
                <a:chExt cx="2304" cy="1584"/>
              </a:xfrm>
            </p:grpSpPr>
            <p:sp>
              <p:nvSpPr>
                <p:cNvPr id="28" name="Line 4"/>
                <p:cNvSpPr>
                  <a:spLocks noChangeShapeType="1"/>
                </p:cNvSpPr>
                <p:nvPr/>
              </p:nvSpPr>
              <p:spPr bwMode="auto">
                <a:xfrm>
                  <a:off x="4174" y="1098"/>
                  <a:ext cx="0" cy="1008"/>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9" name="Line 5"/>
                <p:cNvSpPr>
                  <a:spLocks noChangeShapeType="1"/>
                </p:cNvSpPr>
                <p:nvPr/>
              </p:nvSpPr>
              <p:spPr bwMode="auto">
                <a:xfrm>
                  <a:off x="4798" y="1098"/>
                  <a:ext cx="0" cy="1008"/>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0" name="Line 6"/>
                <p:cNvSpPr>
                  <a:spLocks noChangeShapeType="1"/>
                </p:cNvSpPr>
                <p:nvPr/>
              </p:nvSpPr>
              <p:spPr bwMode="auto">
                <a:xfrm>
                  <a:off x="3166" y="1674"/>
                  <a:ext cx="1008"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1" name="Line 7"/>
                <p:cNvSpPr>
                  <a:spLocks noChangeShapeType="1"/>
                </p:cNvSpPr>
                <p:nvPr/>
              </p:nvSpPr>
              <p:spPr bwMode="auto">
                <a:xfrm>
                  <a:off x="4798" y="1674"/>
                  <a:ext cx="672"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2" name="Line 8"/>
                <p:cNvSpPr>
                  <a:spLocks noChangeShapeType="1"/>
                </p:cNvSpPr>
                <p:nvPr/>
              </p:nvSpPr>
              <p:spPr bwMode="auto">
                <a:xfrm>
                  <a:off x="3166" y="1674"/>
                  <a:ext cx="0" cy="864"/>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3" name="Line 9"/>
                <p:cNvSpPr>
                  <a:spLocks noChangeShapeType="1"/>
                </p:cNvSpPr>
                <p:nvPr/>
              </p:nvSpPr>
              <p:spPr bwMode="auto">
                <a:xfrm>
                  <a:off x="3166" y="2538"/>
                  <a:ext cx="768"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4" name="Line 10"/>
                <p:cNvSpPr>
                  <a:spLocks noChangeShapeType="1"/>
                </p:cNvSpPr>
                <p:nvPr/>
              </p:nvSpPr>
              <p:spPr bwMode="auto">
                <a:xfrm>
                  <a:off x="3934" y="2394"/>
                  <a:ext cx="0" cy="288"/>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5" name="Line 11"/>
                <p:cNvSpPr>
                  <a:spLocks noChangeShapeType="1"/>
                </p:cNvSpPr>
                <p:nvPr/>
              </p:nvSpPr>
              <p:spPr bwMode="auto">
                <a:xfrm>
                  <a:off x="4030" y="2490"/>
                  <a:ext cx="0" cy="96"/>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6" name="Line 12"/>
                <p:cNvSpPr>
                  <a:spLocks noChangeShapeType="1"/>
                </p:cNvSpPr>
                <p:nvPr/>
              </p:nvSpPr>
              <p:spPr bwMode="auto">
                <a:xfrm>
                  <a:off x="4030" y="2538"/>
                  <a:ext cx="720"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7" name="Line 13"/>
                <p:cNvSpPr>
                  <a:spLocks noChangeShapeType="1"/>
                </p:cNvSpPr>
                <p:nvPr/>
              </p:nvSpPr>
              <p:spPr bwMode="auto">
                <a:xfrm flipV="1">
                  <a:off x="4750" y="2346"/>
                  <a:ext cx="288" cy="192"/>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8" name="Line 14"/>
                <p:cNvSpPr>
                  <a:spLocks noChangeShapeType="1"/>
                </p:cNvSpPr>
                <p:nvPr/>
              </p:nvSpPr>
              <p:spPr bwMode="auto">
                <a:xfrm>
                  <a:off x="4942" y="2538"/>
                  <a:ext cx="528"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9" name="Line 15"/>
                <p:cNvSpPr>
                  <a:spLocks noChangeShapeType="1"/>
                </p:cNvSpPr>
                <p:nvPr/>
              </p:nvSpPr>
              <p:spPr bwMode="auto">
                <a:xfrm>
                  <a:off x="5470" y="1674"/>
                  <a:ext cx="0" cy="864"/>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0" name="Line 16"/>
                <p:cNvSpPr>
                  <a:spLocks noChangeShapeType="1"/>
                </p:cNvSpPr>
                <p:nvPr/>
              </p:nvSpPr>
              <p:spPr bwMode="auto">
                <a:xfrm>
                  <a:off x="4942" y="2250"/>
                  <a:ext cx="192" cy="192"/>
                </a:xfrm>
                <a:prstGeom prst="line">
                  <a:avLst/>
                </a:prstGeom>
                <a:noFill/>
                <a:ln w="127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1" name="Line 20"/>
                <p:cNvSpPr>
                  <a:spLocks noChangeShapeType="1"/>
                </p:cNvSpPr>
                <p:nvPr/>
              </p:nvSpPr>
              <p:spPr bwMode="auto">
                <a:xfrm>
                  <a:off x="3166" y="2010"/>
                  <a:ext cx="0" cy="240"/>
                </a:xfrm>
                <a:prstGeom prst="line">
                  <a:avLst/>
                </a:prstGeom>
                <a:noFill/>
                <a:ln w="38100">
                  <a:solidFill>
                    <a:srgbClr val="FF0066"/>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grpSp>
          <p:nvGrpSpPr>
            <p:cNvPr id="18" name="Group 43"/>
            <p:cNvGrpSpPr>
              <a:grpSpLocks/>
            </p:cNvGrpSpPr>
            <p:nvPr/>
          </p:nvGrpSpPr>
          <p:grpSpPr bwMode="auto">
            <a:xfrm>
              <a:off x="5580112" y="1571056"/>
              <a:ext cx="904875" cy="684213"/>
              <a:chOff x="3172" y="1419"/>
              <a:chExt cx="570" cy="431"/>
            </a:xfrm>
          </p:grpSpPr>
          <p:sp>
            <p:nvSpPr>
              <p:cNvPr id="23" name="Line 17"/>
              <p:cNvSpPr>
                <a:spLocks noChangeShapeType="1"/>
              </p:cNvSpPr>
              <p:nvPr/>
            </p:nvSpPr>
            <p:spPr bwMode="auto">
              <a:xfrm>
                <a:off x="3742" y="1578"/>
                <a:ext cx="0" cy="144"/>
              </a:xfrm>
              <a:prstGeom prst="line">
                <a:avLst/>
              </a:prstGeom>
              <a:noFill/>
              <a:ln w="38100">
                <a:solidFill>
                  <a:srgbClr val="CC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4" name="Oval 25"/>
              <p:cNvSpPr>
                <a:spLocks noChangeArrowheads="1"/>
              </p:cNvSpPr>
              <p:nvPr/>
            </p:nvSpPr>
            <p:spPr bwMode="auto">
              <a:xfrm>
                <a:off x="3518" y="1498"/>
                <a:ext cx="208" cy="352"/>
              </a:xfrm>
              <a:prstGeom prst="ellipse">
                <a:avLst/>
              </a:prstGeom>
              <a:noFill/>
              <a:ln w="508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aphicFrame>
            <p:nvGraphicFramePr>
              <p:cNvPr id="25" name="Object 26"/>
              <p:cNvGraphicFramePr>
                <a:graphicFrameLocks/>
              </p:cNvGraphicFramePr>
              <p:nvPr>
                <p:extLst>
                  <p:ext uri="{D42A27DB-BD31-4B8C-83A1-F6EECF244321}">
                    <p14:modId xmlns:p14="http://schemas.microsoft.com/office/powerpoint/2010/main" val="1568311328"/>
                  </p:ext>
                </p:extLst>
              </p:nvPr>
            </p:nvGraphicFramePr>
            <p:xfrm>
              <a:off x="3172" y="1419"/>
              <a:ext cx="279" cy="279"/>
            </p:xfrm>
            <a:graphic>
              <a:graphicData uri="http://schemas.openxmlformats.org/presentationml/2006/ole">
                <mc:AlternateContent xmlns:mc="http://schemas.openxmlformats.org/markup-compatibility/2006">
                  <mc:Choice xmlns:v="urn:schemas-microsoft-com:vml" Requires="v">
                    <p:oleObj spid="_x0000_s160069" name="Equation" r:id="rId8" imgW="152280" imgH="152280" progId="Equation.2">
                      <p:embed/>
                    </p:oleObj>
                  </mc:Choice>
                  <mc:Fallback>
                    <p:oleObj name="Equation" r:id="rId8" imgW="152280" imgH="152280" progId="Equation.2">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72" y="1419"/>
                            <a:ext cx="279"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9" name="Object 27"/>
            <p:cNvGraphicFramePr>
              <a:graphicFrameLocks/>
            </p:cNvGraphicFramePr>
            <p:nvPr>
              <p:extLst>
                <p:ext uri="{D42A27DB-BD31-4B8C-83A1-F6EECF244321}">
                  <p14:modId xmlns:p14="http://schemas.microsoft.com/office/powerpoint/2010/main" val="4209312105"/>
                </p:ext>
              </p:extLst>
            </p:nvPr>
          </p:nvGraphicFramePr>
          <p:xfrm>
            <a:off x="6294487" y="1144017"/>
            <a:ext cx="533400" cy="685800"/>
          </p:xfrm>
          <a:graphic>
            <a:graphicData uri="http://schemas.openxmlformats.org/presentationml/2006/ole">
              <mc:AlternateContent xmlns:mc="http://schemas.openxmlformats.org/markup-compatibility/2006">
                <mc:Choice xmlns:v="urn:schemas-microsoft-com:vml" Requires="v">
                  <p:oleObj spid="_x0000_s160070" name="公式" r:id="rId10" imgW="164880" imgH="203040" progId="Equation.3">
                    <p:embed/>
                  </p:oleObj>
                </mc:Choice>
                <mc:Fallback>
                  <p:oleObj name="公式" r:id="rId10" imgW="164880" imgH="203040" progId="Equation.3">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94487" y="1144017"/>
                          <a:ext cx="533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30"/>
            <p:cNvGraphicFramePr>
              <a:graphicFrameLocks/>
            </p:cNvGraphicFramePr>
            <p:nvPr>
              <p:extLst>
                <p:ext uri="{D42A27DB-BD31-4B8C-83A1-F6EECF244321}">
                  <p14:modId xmlns:p14="http://schemas.microsoft.com/office/powerpoint/2010/main" val="1367764478"/>
                </p:ext>
              </p:extLst>
            </p:nvPr>
          </p:nvGraphicFramePr>
          <p:xfrm>
            <a:off x="6958169" y="1083461"/>
            <a:ext cx="406400" cy="762000"/>
          </p:xfrm>
          <a:graphic>
            <a:graphicData uri="http://schemas.openxmlformats.org/presentationml/2006/ole">
              <mc:AlternateContent xmlns:mc="http://schemas.openxmlformats.org/markup-compatibility/2006">
                <mc:Choice xmlns:v="urn:schemas-microsoft-com:vml" Requires="v">
                  <p:oleObj spid="_x0000_s160071" name="Equation" r:id="rId12" imgW="177480" imgH="228600" progId="Equation.DSMT4">
                    <p:embed/>
                  </p:oleObj>
                </mc:Choice>
                <mc:Fallback>
                  <p:oleObj name="Equation" r:id="rId12" imgW="177480" imgH="228600" progId="Equation.DSMT4">
                    <p:embed/>
                    <p:pic>
                      <p:nvPicPr>
                        <p:cNvPr id="0" name=""/>
                        <p:cNvPicPr>
                          <a:picLocks noChangeArrowheads="1"/>
                        </p:cNvPicPr>
                        <p:nvPr/>
                      </p:nvPicPr>
                      <p:blipFill>
                        <a:blip r:embed="rId13"/>
                        <a:srcRect/>
                        <a:stretch>
                          <a:fillRect/>
                        </a:stretch>
                      </p:blipFill>
                      <p:spPr bwMode="auto">
                        <a:xfrm>
                          <a:off x="6958169" y="1083461"/>
                          <a:ext cx="406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任意多边形 20"/>
            <p:cNvSpPr/>
            <p:nvPr/>
          </p:nvSpPr>
          <p:spPr>
            <a:xfrm>
              <a:off x="6296798" y="1689792"/>
              <a:ext cx="358198" cy="591671"/>
            </a:xfrm>
            <a:custGeom>
              <a:avLst/>
              <a:gdLst>
                <a:gd name="connsiteX0" fmla="*/ 0 w 358198"/>
                <a:gd name="connsiteY0" fmla="*/ 0 h 591671"/>
                <a:gd name="connsiteX1" fmla="*/ 236668 w 358198"/>
                <a:gd name="connsiteY1" fmla="*/ 32273 h 591671"/>
                <a:gd name="connsiteX2" fmla="*/ 333487 w 358198"/>
                <a:gd name="connsiteY2" fmla="*/ 182880 h 591671"/>
                <a:gd name="connsiteX3" fmla="*/ 355002 w 358198"/>
                <a:gd name="connsiteY3" fmla="*/ 387275 h 591671"/>
                <a:gd name="connsiteX4" fmla="*/ 279699 w 358198"/>
                <a:gd name="connsiteY4" fmla="*/ 516367 h 591671"/>
                <a:gd name="connsiteX5" fmla="*/ 10757 w 358198"/>
                <a:gd name="connsiteY5" fmla="*/ 591671 h 591671"/>
                <a:gd name="connsiteX6" fmla="*/ 10757 w 358198"/>
                <a:gd name="connsiteY6" fmla="*/ 591671 h 591671"/>
                <a:gd name="connsiteX7" fmla="*/ 10757 w 358198"/>
                <a:gd name="connsiteY7" fmla="*/ 580913 h 591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98" h="591671">
                  <a:moveTo>
                    <a:pt x="0" y="0"/>
                  </a:moveTo>
                  <a:cubicBezTo>
                    <a:pt x="90543" y="896"/>
                    <a:pt x="181087" y="1793"/>
                    <a:pt x="236668" y="32273"/>
                  </a:cubicBezTo>
                  <a:cubicBezTo>
                    <a:pt x="292249" y="62753"/>
                    <a:pt x="313765" y="123713"/>
                    <a:pt x="333487" y="182880"/>
                  </a:cubicBezTo>
                  <a:cubicBezTo>
                    <a:pt x="353209" y="242047"/>
                    <a:pt x="363967" y="331694"/>
                    <a:pt x="355002" y="387275"/>
                  </a:cubicBezTo>
                  <a:cubicBezTo>
                    <a:pt x="346037" y="442856"/>
                    <a:pt x="337073" y="482301"/>
                    <a:pt x="279699" y="516367"/>
                  </a:cubicBezTo>
                  <a:cubicBezTo>
                    <a:pt x="222325" y="550433"/>
                    <a:pt x="10757" y="591671"/>
                    <a:pt x="10757" y="591671"/>
                  </a:cubicBezTo>
                  <a:lnTo>
                    <a:pt x="10757" y="591671"/>
                  </a:lnTo>
                  <a:lnTo>
                    <a:pt x="10757" y="580913"/>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6253767" y="875951"/>
              <a:ext cx="717152" cy="1958354"/>
            </a:xfrm>
            <a:custGeom>
              <a:avLst/>
              <a:gdLst>
                <a:gd name="connsiteX0" fmla="*/ 0 w 717152"/>
                <a:gd name="connsiteY0" fmla="*/ 813841 h 1958354"/>
                <a:gd name="connsiteX1" fmla="*/ 193638 w 717152"/>
                <a:gd name="connsiteY1" fmla="*/ 189898 h 1958354"/>
                <a:gd name="connsiteX2" fmla="*/ 613186 w 717152"/>
                <a:gd name="connsiteY2" fmla="*/ 125352 h 1958354"/>
                <a:gd name="connsiteX3" fmla="*/ 710005 w 717152"/>
                <a:gd name="connsiteY3" fmla="*/ 1760514 h 1958354"/>
                <a:gd name="connsiteX4" fmla="*/ 473337 w 717152"/>
                <a:gd name="connsiteY4" fmla="*/ 1889606 h 1958354"/>
                <a:gd name="connsiteX5" fmla="*/ 43031 w 717152"/>
                <a:gd name="connsiteY5" fmla="*/ 1394754 h 1958354"/>
                <a:gd name="connsiteX6" fmla="*/ 43031 w 717152"/>
                <a:gd name="connsiteY6" fmla="*/ 1394754 h 1958354"/>
                <a:gd name="connsiteX7" fmla="*/ 43031 w 717152"/>
                <a:gd name="connsiteY7" fmla="*/ 1394754 h 195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152" h="1958354">
                  <a:moveTo>
                    <a:pt x="0" y="813841"/>
                  </a:moveTo>
                  <a:cubicBezTo>
                    <a:pt x="45720" y="559243"/>
                    <a:pt x="91440" y="304646"/>
                    <a:pt x="193638" y="189898"/>
                  </a:cubicBezTo>
                  <a:cubicBezTo>
                    <a:pt x="295836" y="75150"/>
                    <a:pt x="527125" y="-136417"/>
                    <a:pt x="613186" y="125352"/>
                  </a:cubicBezTo>
                  <a:cubicBezTo>
                    <a:pt x="699247" y="387121"/>
                    <a:pt x="733313" y="1466472"/>
                    <a:pt x="710005" y="1760514"/>
                  </a:cubicBezTo>
                  <a:cubicBezTo>
                    <a:pt x="686697" y="2054556"/>
                    <a:pt x="584499" y="1950566"/>
                    <a:pt x="473337" y="1889606"/>
                  </a:cubicBezTo>
                  <a:cubicBezTo>
                    <a:pt x="362175" y="1828646"/>
                    <a:pt x="43031" y="1394754"/>
                    <a:pt x="43031" y="1394754"/>
                  </a:cubicBezTo>
                  <a:lnTo>
                    <a:pt x="43031" y="1394754"/>
                  </a:lnTo>
                  <a:lnTo>
                    <a:pt x="43031" y="1394754"/>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42" name="对象 41"/>
          <p:cNvGraphicFramePr>
            <a:graphicFrameLocks noChangeAspect="1"/>
          </p:cNvGraphicFramePr>
          <p:nvPr>
            <p:extLst>
              <p:ext uri="{D42A27DB-BD31-4B8C-83A1-F6EECF244321}">
                <p14:modId xmlns:p14="http://schemas.microsoft.com/office/powerpoint/2010/main" val="54031716"/>
              </p:ext>
            </p:extLst>
          </p:nvPr>
        </p:nvGraphicFramePr>
        <p:xfrm>
          <a:off x="4222098" y="5691048"/>
          <a:ext cx="2273338" cy="927264"/>
        </p:xfrm>
        <a:graphic>
          <a:graphicData uri="http://schemas.openxmlformats.org/presentationml/2006/ole">
            <mc:AlternateContent xmlns:mc="http://schemas.openxmlformats.org/markup-compatibility/2006">
              <mc:Choice xmlns:v="urn:schemas-microsoft-com:vml" Requires="v">
                <p:oleObj spid="_x0000_s160072" name="Equation" r:id="rId14" imgW="965160" imgH="393480" progId="Equation.DSMT4">
                  <p:embed/>
                </p:oleObj>
              </mc:Choice>
              <mc:Fallback>
                <p:oleObj name="Equation" r:id="rId14" imgW="965160" imgH="393480" progId="Equation.DSMT4">
                  <p:embed/>
                  <p:pic>
                    <p:nvPicPr>
                      <p:cNvPr id="0" name=""/>
                      <p:cNvPicPr>
                        <a:picLocks noChangeAspect="1" noChangeArrowheads="1"/>
                      </p:cNvPicPr>
                      <p:nvPr/>
                    </p:nvPicPr>
                    <p:blipFill>
                      <a:blip r:embed="rId15"/>
                      <a:srcRect/>
                      <a:stretch>
                        <a:fillRect/>
                      </a:stretch>
                    </p:blipFill>
                    <p:spPr bwMode="auto">
                      <a:xfrm>
                        <a:off x="4222098" y="5691048"/>
                        <a:ext cx="2273338" cy="927264"/>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8501348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43</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3357084827"/>
              </p:ext>
            </p:extLst>
          </p:nvPr>
        </p:nvGraphicFramePr>
        <p:xfrm>
          <a:off x="863588" y="844991"/>
          <a:ext cx="5580620" cy="1120764"/>
        </p:xfrm>
        <a:graphic>
          <a:graphicData uri="http://schemas.openxmlformats.org/presentationml/2006/ole">
            <mc:AlternateContent xmlns:mc="http://schemas.openxmlformats.org/markup-compatibility/2006">
              <mc:Choice xmlns:v="urn:schemas-microsoft-com:vml" Requires="v">
                <p:oleObj spid="_x0000_s165204" name="Equation" r:id="rId3" imgW="2400120" imgH="482400" progId="Equation.DSMT4">
                  <p:embed/>
                </p:oleObj>
              </mc:Choice>
              <mc:Fallback>
                <p:oleObj name="Equation" r:id="rId3" imgW="2400120" imgH="482400" progId="Equation.DSMT4">
                  <p:embed/>
                  <p:pic>
                    <p:nvPicPr>
                      <p:cNvPr id="0" name=""/>
                      <p:cNvPicPr>
                        <a:picLocks noChangeAspect="1" noChangeArrowheads="1"/>
                      </p:cNvPicPr>
                      <p:nvPr/>
                    </p:nvPicPr>
                    <p:blipFill>
                      <a:blip r:embed="rId4"/>
                      <a:srcRect/>
                      <a:stretch>
                        <a:fillRect/>
                      </a:stretch>
                    </p:blipFill>
                    <p:spPr bwMode="auto">
                      <a:xfrm>
                        <a:off x="863588" y="844991"/>
                        <a:ext cx="5580620" cy="1120764"/>
                      </a:xfrm>
                      <a:prstGeom prst="rect">
                        <a:avLst/>
                      </a:prstGeom>
                      <a:noFill/>
                      <a:ln>
                        <a:noFill/>
                      </a:ln>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313700162"/>
              </p:ext>
            </p:extLst>
          </p:nvPr>
        </p:nvGraphicFramePr>
        <p:xfrm>
          <a:off x="863588" y="1965755"/>
          <a:ext cx="6480720" cy="987892"/>
        </p:xfrm>
        <a:graphic>
          <a:graphicData uri="http://schemas.openxmlformats.org/presentationml/2006/ole">
            <mc:AlternateContent xmlns:mc="http://schemas.openxmlformats.org/markup-compatibility/2006">
              <mc:Choice xmlns:v="urn:schemas-microsoft-com:vml" Requires="v">
                <p:oleObj spid="_x0000_s165205" name="Equation" r:id="rId5" imgW="3162240" imgH="482400" progId="Equation.DSMT4">
                  <p:embed/>
                </p:oleObj>
              </mc:Choice>
              <mc:Fallback>
                <p:oleObj name="Equation" r:id="rId5" imgW="3162240" imgH="482400" progId="Equation.DSMT4">
                  <p:embed/>
                  <p:pic>
                    <p:nvPicPr>
                      <p:cNvPr id="0" name=""/>
                      <p:cNvPicPr>
                        <a:picLocks noChangeAspect="1" noChangeArrowheads="1"/>
                      </p:cNvPicPr>
                      <p:nvPr/>
                    </p:nvPicPr>
                    <p:blipFill>
                      <a:blip r:embed="rId6"/>
                      <a:srcRect/>
                      <a:stretch>
                        <a:fillRect/>
                      </a:stretch>
                    </p:blipFill>
                    <p:spPr bwMode="auto">
                      <a:xfrm>
                        <a:off x="863588" y="1965755"/>
                        <a:ext cx="6480720" cy="987892"/>
                      </a:xfrm>
                      <a:prstGeom prst="rect">
                        <a:avLst/>
                      </a:prstGeom>
                      <a:noFill/>
                      <a:ln>
                        <a:noFill/>
                      </a:ln>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2667483833"/>
              </p:ext>
            </p:extLst>
          </p:nvPr>
        </p:nvGraphicFramePr>
        <p:xfrm>
          <a:off x="881456" y="3012784"/>
          <a:ext cx="7056784" cy="1061627"/>
        </p:xfrm>
        <a:graphic>
          <a:graphicData uri="http://schemas.openxmlformats.org/presentationml/2006/ole">
            <mc:AlternateContent xmlns:mc="http://schemas.openxmlformats.org/markup-compatibility/2006">
              <mc:Choice xmlns:v="urn:schemas-microsoft-com:vml" Requires="v">
                <p:oleObj spid="_x0000_s165206" name="Equation" r:id="rId7" imgW="3124080" imgH="469800" progId="Equation.DSMT4">
                  <p:embed/>
                </p:oleObj>
              </mc:Choice>
              <mc:Fallback>
                <p:oleObj name="Equation" r:id="rId7" imgW="3124080" imgH="469800" progId="Equation.DSMT4">
                  <p:embed/>
                  <p:pic>
                    <p:nvPicPr>
                      <p:cNvPr id="0" name=""/>
                      <p:cNvPicPr/>
                      <p:nvPr/>
                    </p:nvPicPr>
                    <p:blipFill>
                      <a:blip r:embed="rId8"/>
                      <a:stretch>
                        <a:fillRect/>
                      </a:stretch>
                    </p:blipFill>
                    <p:spPr>
                      <a:xfrm>
                        <a:off x="881456" y="3012784"/>
                        <a:ext cx="7056784" cy="1061627"/>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464174355"/>
              </p:ext>
            </p:extLst>
          </p:nvPr>
        </p:nvGraphicFramePr>
        <p:xfrm>
          <a:off x="852737" y="4074411"/>
          <a:ext cx="4727376" cy="1105905"/>
        </p:xfrm>
        <a:graphic>
          <a:graphicData uri="http://schemas.openxmlformats.org/presentationml/2006/ole">
            <mc:AlternateContent xmlns:mc="http://schemas.openxmlformats.org/markup-compatibility/2006">
              <mc:Choice xmlns:v="urn:schemas-microsoft-com:vml" Requires="v">
                <p:oleObj spid="_x0000_s165207" name="Equation" r:id="rId9" imgW="2006280" imgH="469800" progId="Equation.DSMT4">
                  <p:embed/>
                </p:oleObj>
              </mc:Choice>
              <mc:Fallback>
                <p:oleObj name="Equation" r:id="rId9" imgW="2006280" imgH="469800" progId="Equation.DSMT4">
                  <p:embed/>
                  <p:pic>
                    <p:nvPicPr>
                      <p:cNvPr id="0" name=""/>
                      <p:cNvPicPr>
                        <a:picLocks noChangeAspect="1" noChangeArrowheads="1"/>
                      </p:cNvPicPr>
                      <p:nvPr/>
                    </p:nvPicPr>
                    <p:blipFill>
                      <a:blip r:embed="rId10"/>
                      <a:srcRect/>
                      <a:stretch>
                        <a:fillRect/>
                      </a:stretch>
                    </p:blipFill>
                    <p:spPr bwMode="auto">
                      <a:xfrm>
                        <a:off x="852737" y="4074411"/>
                        <a:ext cx="4727376" cy="1105905"/>
                      </a:xfrm>
                      <a:prstGeom prst="rect">
                        <a:avLst/>
                      </a:prstGeom>
                      <a:noFill/>
                      <a:ln>
                        <a:noFill/>
                      </a:ln>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2102737529"/>
              </p:ext>
            </p:extLst>
          </p:nvPr>
        </p:nvGraphicFramePr>
        <p:xfrm>
          <a:off x="863588" y="5242033"/>
          <a:ext cx="1692188" cy="929453"/>
        </p:xfrm>
        <a:graphic>
          <a:graphicData uri="http://schemas.openxmlformats.org/presentationml/2006/ole">
            <mc:AlternateContent xmlns:mc="http://schemas.openxmlformats.org/markup-compatibility/2006">
              <mc:Choice xmlns:v="urn:schemas-microsoft-com:vml" Requires="v">
                <p:oleObj spid="_x0000_s165208" name="Equation" r:id="rId11" imgW="761760" imgH="419040" progId="Equation.DSMT4">
                  <p:embed/>
                </p:oleObj>
              </mc:Choice>
              <mc:Fallback>
                <p:oleObj name="Equation" r:id="rId11" imgW="761760" imgH="419040" progId="Equation.DSMT4">
                  <p:embed/>
                  <p:pic>
                    <p:nvPicPr>
                      <p:cNvPr id="0" name=""/>
                      <p:cNvPicPr>
                        <a:picLocks noChangeAspect="1" noChangeArrowheads="1"/>
                      </p:cNvPicPr>
                      <p:nvPr/>
                    </p:nvPicPr>
                    <p:blipFill>
                      <a:blip r:embed="rId12"/>
                      <a:srcRect/>
                      <a:stretch>
                        <a:fillRect/>
                      </a:stretch>
                    </p:blipFill>
                    <p:spPr bwMode="auto">
                      <a:xfrm>
                        <a:off x="863588" y="5242033"/>
                        <a:ext cx="1692188" cy="929453"/>
                      </a:xfrm>
                      <a:prstGeom prst="rect">
                        <a:avLst/>
                      </a:prstGeom>
                      <a:noFill/>
                      <a:ln>
                        <a:noFill/>
                      </a:ln>
                      <a:ex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1343554307"/>
              </p:ext>
            </p:extLst>
          </p:nvPr>
        </p:nvGraphicFramePr>
        <p:xfrm>
          <a:off x="6545204" y="5398249"/>
          <a:ext cx="1729609" cy="773237"/>
        </p:xfrm>
        <a:graphic>
          <a:graphicData uri="http://schemas.openxmlformats.org/presentationml/2006/ole">
            <mc:AlternateContent xmlns:mc="http://schemas.openxmlformats.org/markup-compatibility/2006">
              <mc:Choice xmlns:v="urn:schemas-microsoft-com:vml" Requires="v">
                <p:oleObj spid="_x0000_s165209" name="Equation" r:id="rId13" imgW="850680" imgH="380880" progId="Equation.DSMT4">
                  <p:embed/>
                </p:oleObj>
              </mc:Choice>
              <mc:Fallback>
                <p:oleObj name="Equation" r:id="rId13" imgW="850680" imgH="380880" progId="Equation.DSMT4">
                  <p:embed/>
                  <p:pic>
                    <p:nvPicPr>
                      <p:cNvPr id="0" name=""/>
                      <p:cNvPicPr>
                        <a:picLocks noChangeAspect="1" noChangeArrowheads="1"/>
                      </p:cNvPicPr>
                      <p:nvPr/>
                    </p:nvPicPr>
                    <p:blipFill>
                      <a:blip r:embed="rId14"/>
                      <a:srcRect/>
                      <a:stretch>
                        <a:fillRect/>
                      </a:stretch>
                    </p:blipFill>
                    <p:spPr bwMode="auto">
                      <a:xfrm>
                        <a:off x="6545204" y="5398249"/>
                        <a:ext cx="1729609" cy="773237"/>
                      </a:xfrm>
                      <a:prstGeom prst="rect">
                        <a:avLst/>
                      </a:prstGeom>
                      <a:noFill/>
                      <a:ln>
                        <a:noFill/>
                      </a:ln>
                      <a:ex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866938806"/>
              </p:ext>
            </p:extLst>
          </p:nvPr>
        </p:nvGraphicFramePr>
        <p:xfrm>
          <a:off x="3038322" y="5528523"/>
          <a:ext cx="3024336" cy="432429"/>
        </p:xfrm>
        <a:graphic>
          <a:graphicData uri="http://schemas.openxmlformats.org/presentationml/2006/ole">
            <mc:AlternateContent xmlns:mc="http://schemas.openxmlformats.org/markup-compatibility/2006">
              <mc:Choice xmlns:v="urn:schemas-microsoft-com:vml" Requires="v">
                <p:oleObj spid="_x0000_s165210" name="Equation" r:id="rId15" imgW="1422360" imgH="203040" progId="Equation.DSMT4">
                  <p:embed/>
                </p:oleObj>
              </mc:Choice>
              <mc:Fallback>
                <p:oleObj name="Equation" r:id="rId15" imgW="1422360" imgH="203040" progId="Equation.DSMT4">
                  <p:embed/>
                  <p:pic>
                    <p:nvPicPr>
                      <p:cNvPr id="0" name=""/>
                      <p:cNvPicPr>
                        <a:picLocks noChangeAspect="1" noChangeArrowheads="1"/>
                      </p:cNvPicPr>
                      <p:nvPr/>
                    </p:nvPicPr>
                    <p:blipFill>
                      <a:blip r:embed="rId16"/>
                      <a:srcRect/>
                      <a:stretch>
                        <a:fillRect/>
                      </a:stretch>
                    </p:blipFill>
                    <p:spPr bwMode="auto">
                      <a:xfrm>
                        <a:off x="3038322" y="5528523"/>
                        <a:ext cx="3024336" cy="432429"/>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5874324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44</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2517204199"/>
              </p:ext>
            </p:extLst>
          </p:nvPr>
        </p:nvGraphicFramePr>
        <p:xfrm>
          <a:off x="1115616" y="661375"/>
          <a:ext cx="3168352" cy="908975"/>
        </p:xfrm>
        <a:graphic>
          <a:graphicData uri="http://schemas.openxmlformats.org/presentationml/2006/ole">
            <mc:AlternateContent xmlns:mc="http://schemas.openxmlformats.org/markup-compatibility/2006">
              <mc:Choice xmlns:v="urn:schemas-microsoft-com:vml" Requires="v">
                <p:oleObj spid="_x0000_s165984" name="Equation" r:id="rId3" imgW="1549080" imgH="444240" progId="Equation.DSMT4">
                  <p:embed/>
                </p:oleObj>
              </mc:Choice>
              <mc:Fallback>
                <p:oleObj name="Equation" r:id="rId3" imgW="1549080" imgH="444240" progId="Equation.DSMT4">
                  <p:embed/>
                  <p:pic>
                    <p:nvPicPr>
                      <p:cNvPr id="0" name=""/>
                      <p:cNvPicPr/>
                      <p:nvPr/>
                    </p:nvPicPr>
                    <p:blipFill>
                      <a:blip r:embed="rId4"/>
                      <a:stretch>
                        <a:fillRect/>
                      </a:stretch>
                    </p:blipFill>
                    <p:spPr>
                      <a:xfrm>
                        <a:off x="1115616" y="661375"/>
                        <a:ext cx="3168352" cy="908975"/>
                      </a:xfrm>
                      <a:prstGeom prst="rect">
                        <a:avLst/>
                      </a:prstGeom>
                    </p:spPr>
                  </p:pic>
                </p:oleObj>
              </mc:Fallback>
            </mc:AlternateContent>
          </a:graphicData>
        </a:graphic>
      </p:graphicFrame>
      <p:sp>
        <p:nvSpPr>
          <p:cNvPr id="6" name="矩形 5"/>
          <p:cNvSpPr/>
          <p:nvPr/>
        </p:nvSpPr>
        <p:spPr>
          <a:xfrm>
            <a:off x="683568" y="1650869"/>
            <a:ext cx="7316944" cy="1015663"/>
          </a:xfrm>
          <a:prstGeom prst="rect">
            <a:avLst/>
          </a:prstGeom>
        </p:spPr>
        <p:txBody>
          <a:bodyPr wrap="square">
            <a:spAutoFit/>
          </a:bodyPr>
          <a:lstStyle/>
          <a:p>
            <a:pPr marL="342900" indent="-342900" algn="l">
              <a:lnSpc>
                <a:spcPct val="125000"/>
              </a:lnSpc>
              <a:buClr>
                <a:srgbClr val="0000FF"/>
              </a:buClr>
              <a:buFont typeface="Wingdings" panose="05000000000000000000" pitchFamily="2" charset="2"/>
              <a:buChar char="Ø"/>
            </a:pPr>
            <a:r>
              <a:rPr lang="zh-CN" altLang="zh-CN" kern="100" dirty="0">
                <a:ea typeface="仿宋" panose="02010609060101010101" pitchFamily="49" charset="-122"/>
                <a:cs typeface="Times New Roman" panose="02020603050405020304" pitchFamily="18" charset="0"/>
              </a:rPr>
              <a:t>引入位移电流后，在电容器极板处中断的</a:t>
            </a:r>
            <a:r>
              <a:rPr lang="zh-CN" altLang="zh-CN" b="1" kern="100" dirty="0">
                <a:solidFill>
                  <a:srgbClr val="C00000"/>
                </a:solidFill>
                <a:ea typeface="仿宋" panose="02010609060101010101" pitchFamily="49" charset="-122"/>
                <a:cs typeface="Times New Roman" panose="02020603050405020304" pitchFamily="18" charset="0"/>
              </a:rPr>
              <a:t>传导电流</a:t>
            </a:r>
            <a:r>
              <a:rPr lang="en-US" altLang="zh-CN" kern="100" dirty="0">
                <a:ea typeface="仿宋" panose="02010609060101010101" pitchFamily="49" charset="-122"/>
                <a:cs typeface="Times New Roman" panose="02020603050405020304" pitchFamily="18" charset="0"/>
              </a:rPr>
              <a:t>I</a:t>
            </a:r>
            <a:r>
              <a:rPr lang="zh-CN" altLang="zh-CN" kern="100" dirty="0">
                <a:ea typeface="仿宋" panose="02010609060101010101" pitchFamily="49" charset="-122"/>
                <a:cs typeface="Times New Roman" panose="02020603050405020304" pitchFamily="18" charset="0"/>
              </a:rPr>
              <a:t>被</a:t>
            </a:r>
            <a:r>
              <a:rPr lang="zh-CN" altLang="zh-CN" b="1" kern="100" dirty="0">
                <a:solidFill>
                  <a:srgbClr val="C00000"/>
                </a:solidFill>
                <a:ea typeface="仿宋" panose="02010609060101010101" pitchFamily="49" charset="-122"/>
                <a:cs typeface="Times New Roman" panose="02020603050405020304" pitchFamily="18" charset="0"/>
              </a:rPr>
              <a:t>位移电流</a:t>
            </a:r>
            <a:r>
              <a:rPr lang="zh-CN" altLang="zh-CN" kern="100" dirty="0">
                <a:ea typeface="仿宋" panose="02010609060101010101" pitchFamily="49" charset="-122"/>
                <a:cs typeface="Times New Roman" panose="02020603050405020304" pitchFamily="18" charset="0"/>
              </a:rPr>
              <a:t>接替，使电路中电流保持连续不断。</a:t>
            </a:r>
            <a:endParaRPr lang="zh-CN" altLang="en-US" kern="100" dirty="0">
              <a:ea typeface="仿宋" panose="02010609060101010101" pitchFamily="49" charset="-122"/>
              <a:cs typeface="Times New Roman" panose="02020603050405020304" pitchFamily="18" charset="0"/>
            </a:endParaRPr>
          </a:p>
        </p:txBody>
      </p:sp>
      <p:sp>
        <p:nvSpPr>
          <p:cNvPr id="7" name="矩形 6"/>
          <p:cNvSpPr/>
          <p:nvPr/>
        </p:nvSpPr>
        <p:spPr>
          <a:xfrm>
            <a:off x="676625" y="2593199"/>
            <a:ext cx="6161509" cy="553998"/>
          </a:xfrm>
          <a:prstGeom prst="rect">
            <a:avLst/>
          </a:prstGeom>
        </p:spPr>
        <p:txBody>
          <a:bodyPr wrap="square">
            <a:spAutoFit/>
          </a:bodyPr>
          <a:lstStyle/>
          <a:p>
            <a:pPr marL="342900" indent="-342900" algn="l">
              <a:lnSpc>
                <a:spcPct val="125000"/>
              </a:lnSpc>
              <a:buClr>
                <a:srgbClr val="0000FF"/>
              </a:buClr>
              <a:buFont typeface="Wingdings" panose="05000000000000000000" pitchFamily="2" charset="2"/>
              <a:buChar char="Ø"/>
            </a:pPr>
            <a:r>
              <a:rPr lang="zh-CN" altLang="zh-CN" kern="100" dirty="0">
                <a:ea typeface="仿宋" panose="02010609060101010101" pitchFamily="49" charset="-122"/>
                <a:cs typeface="Times New Roman" panose="02020603050405020304" pitchFamily="18" charset="0"/>
              </a:rPr>
              <a:t>传导电流与位移电流之和称为</a:t>
            </a:r>
            <a:r>
              <a:rPr lang="zh-CN" altLang="zh-CN" b="1" kern="100" dirty="0">
                <a:solidFill>
                  <a:srgbClr val="C00000"/>
                </a:solidFill>
                <a:ea typeface="仿宋" panose="02010609060101010101" pitchFamily="49" charset="-122"/>
                <a:cs typeface="Times New Roman" panose="02020603050405020304" pitchFamily="18" charset="0"/>
              </a:rPr>
              <a:t>全电流</a:t>
            </a:r>
            <a:r>
              <a:rPr lang="zh-CN" altLang="zh-CN" kern="100" dirty="0">
                <a:ea typeface="仿宋" panose="02010609060101010101" pitchFamily="49" charset="-122"/>
                <a:cs typeface="Times New Roman" panose="02020603050405020304" pitchFamily="18" charset="0"/>
              </a:rPr>
              <a:t>。</a:t>
            </a:r>
            <a:endParaRPr lang="zh-CN" altLang="en-US" kern="100" dirty="0">
              <a:ea typeface="仿宋" panose="02010609060101010101" pitchFamily="49" charset="-122"/>
              <a:cs typeface="Times New Roman" panose="02020603050405020304" pitchFamily="18" charset="0"/>
            </a:endParaRPr>
          </a:p>
        </p:txBody>
      </p:sp>
      <p:sp>
        <p:nvSpPr>
          <p:cNvPr id="8" name="矩形 7"/>
          <p:cNvSpPr/>
          <p:nvPr/>
        </p:nvSpPr>
        <p:spPr>
          <a:xfrm>
            <a:off x="691119" y="3298673"/>
            <a:ext cx="7574218" cy="1015663"/>
          </a:xfrm>
          <a:prstGeom prst="rect">
            <a:avLst/>
          </a:prstGeom>
        </p:spPr>
        <p:txBody>
          <a:bodyPr wrap="square">
            <a:spAutoFit/>
          </a:bodyPr>
          <a:lstStyle/>
          <a:p>
            <a:pPr marL="342900" indent="-342900" algn="l">
              <a:lnSpc>
                <a:spcPct val="125000"/>
              </a:lnSpc>
              <a:buClr>
                <a:srgbClr val="0000FF"/>
              </a:buClr>
              <a:buFont typeface="Wingdings" panose="05000000000000000000" pitchFamily="2" charset="2"/>
              <a:buChar char="Ø"/>
            </a:pPr>
            <a:r>
              <a:rPr lang="zh-CN" altLang="zh-CN" kern="100" dirty="0">
                <a:ea typeface="仿宋" panose="02010609060101010101" pitchFamily="49" charset="-122"/>
                <a:cs typeface="Times New Roman" panose="02020603050405020304" pitchFamily="18" charset="0"/>
              </a:rPr>
              <a:t>全电流在非稳恒电流情况下保持连续，这时的安培环路定理应推广为：</a:t>
            </a:r>
            <a:endParaRPr lang="zh-CN" altLang="en-US" kern="100" dirty="0">
              <a:ea typeface="仿宋" panose="02010609060101010101" pitchFamily="49" charset="-122"/>
              <a:cs typeface="Times New Roman" panose="02020603050405020304"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261514945"/>
              </p:ext>
            </p:extLst>
          </p:nvPr>
        </p:nvGraphicFramePr>
        <p:xfrm>
          <a:off x="1208553" y="4465812"/>
          <a:ext cx="6945313" cy="915988"/>
        </p:xfrm>
        <a:graphic>
          <a:graphicData uri="http://schemas.openxmlformats.org/presentationml/2006/ole">
            <mc:AlternateContent xmlns:mc="http://schemas.openxmlformats.org/markup-compatibility/2006">
              <mc:Choice xmlns:v="urn:schemas-microsoft-com:vml" Requires="v">
                <p:oleObj spid="_x0000_s165985" name="Equation" r:id="rId5" imgW="2793960" imgH="368280" progId="Equation.DSMT4">
                  <p:embed/>
                </p:oleObj>
              </mc:Choice>
              <mc:Fallback>
                <p:oleObj name="Equation" r:id="rId5" imgW="2793960" imgH="368280" progId="Equation.DSMT4">
                  <p:embed/>
                  <p:pic>
                    <p:nvPicPr>
                      <p:cNvPr id="0" name=""/>
                      <p:cNvPicPr>
                        <a:picLocks noChangeAspect="1" noChangeArrowheads="1"/>
                      </p:cNvPicPr>
                      <p:nvPr/>
                    </p:nvPicPr>
                    <p:blipFill>
                      <a:blip r:embed="rId6"/>
                      <a:srcRect/>
                      <a:stretch>
                        <a:fillRect/>
                      </a:stretch>
                    </p:blipFill>
                    <p:spPr bwMode="auto">
                      <a:xfrm>
                        <a:off x="1208553" y="4465812"/>
                        <a:ext cx="694531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矩形 9"/>
          <p:cNvSpPr/>
          <p:nvPr/>
        </p:nvSpPr>
        <p:spPr>
          <a:xfrm>
            <a:off x="693037" y="5389665"/>
            <a:ext cx="7668852" cy="1015663"/>
          </a:xfrm>
          <a:prstGeom prst="rect">
            <a:avLst/>
          </a:prstGeom>
        </p:spPr>
        <p:txBody>
          <a:bodyPr wrap="square">
            <a:spAutoFit/>
          </a:bodyPr>
          <a:lstStyle/>
          <a:p>
            <a:pPr marL="342900" indent="-342900" algn="l">
              <a:lnSpc>
                <a:spcPct val="125000"/>
              </a:lnSpc>
              <a:buClr>
                <a:srgbClr val="0000FF"/>
              </a:buClr>
              <a:buFont typeface="Wingdings" panose="05000000000000000000" pitchFamily="2" charset="2"/>
              <a:buChar char="Ø"/>
            </a:pPr>
            <a:r>
              <a:rPr lang="zh-CN" altLang="zh-CN" kern="100" dirty="0">
                <a:ea typeface="仿宋" panose="02010609060101010101" pitchFamily="49" charset="-122"/>
                <a:cs typeface="Times New Roman" panose="02020603050405020304" pitchFamily="18" charset="0"/>
              </a:rPr>
              <a:t>此式说明，不仅传导电流能产生有旋磁场，</a:t>
            </a:r>
            <a:r>
              <a:rPr lang="zh-CN" altLang="zh-CN" b="1" kern="100" dirty="0">
                <a:solidFill>
                  <a:srgbClr val="C00000"/>
                </a:solidFill>
                <a:ea typeface="仿宋" panose="02010609060101010101" pitchFamily="49" charset="-122"/>
                <a:cs typeface="Times New Roman" panose="02020603050405020304" pitchFamily="18" charset="0"/>
              </a:rPr>
              <a:t>位移电流也能产生有旋磁场</a:t>
            </a:r>
            <a:r>
              <a:rPr lang="zh-CN" altLang="zh-CN" kern="100" dirty="0">
                <a:ea typeface="仿宋" panose="02010609060101010101" pitchFamily="49" charset="-122"/>
                <a:cs typeface="Times New Roman" panose="02020603050405020304" pitchFamily="18" charset="0"/>
              </a:rPr>
              <a:t>。</a:t>
            </a:r>
            <a:endParaRPr lang="zh-CN" altLang="en-US" kern="100" dirty="0">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6770073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45</a:t>
            </a:fld>
            <a:endParaRPr lang="en-US" altLang="zh-CN"/>
          </a:p>
        </p:txBody>
      </p:sp>
      <p:sp>
        <p:nvSpPr>
          <p:cNvPr id="5" name="矩形 4"/>
          <p:cNvSpPr/>
          <p:nvPr/>
        </p:nvSpPr>
        <p:spPr>
          <a:xfrm>
            <a:off x="683568" y="872716"/>
            <a:ext cx="7668852" cy="1938992"/>
          </a:xfrm>
          <a:prstGeom prst="rect">
            <a:avLst/>
          </a:prstGeom>
        </p:spPr>
        <p:txBody>
          <a:bodyPr wrap="square">
            <a:spAutoFit/>
          </a:bodyPr>
          <a:lstStyle/>
          <a:p>
            <a:pPr marL="342900" indent="-342900" algn="l">
              <a:lnSpc>
                <a:spcPct val="125000"/>
              </a:lnSpc>
              <a:buClr>
                <a:srgbClr val="0000FF"/>
              </a:buClr>
              <a:buFont typeface="Wingdings" panose="05000000000000000000" pitchFamily="2" charset="2"/>
              <a:buChar char="Ø"/>
            </a:pPr>
            <a:r>
              <a:rPr lang="zh-CN" altLang="zh-CN" kern="100" dirty="0">
                <a:ea typeface="仿宋" panose="02010609060101010101" pitchFamily="49" charset="-122"/>
                <a:cs typeface="Times New Roman" panose="02020603050405020304" pitchFamily="18" charset="0"/>
              </a:rPr>
              <a:t>注意：位移电流中，并不存在真实电荷的移动，而仅仅是电位移通量的变化率。形成位移电流不需要导体，也没有热效应，在真空中仍可以存在位移电流。概括起来就是：</a:t>
            </a:r>
            <a:r>
              <a:rPr lang="zh-CN" altLang="zh-CN" b="1" kern="100" dirty="0">
                <a:solidFill>
                  <a:srgbClr val="C00000"/>
                </a:solidFill>
                <a:ea typeface="仿宋" panose="02010609060101010101" pitchFamily="49" charset="-122"/>
                <a:cs typeface="Times New Roman" panose="02020603050405020304" pitchFamily="18" charset="0"/>
              </a:rPr>
              <a:t>变化的电场产生磁场</a:t>
            </a:r>
            <a:r>
              <a:rPr lang="zh-CN" altLang="zh-CN" kern="100" dirty="0">
                <a:ea typeface="仿宋" panose="02010609060101010101" pitchFamily="49" charset="-122"/>
                <a:cs typeface="Times New Roman" panose="02020603050405020304" pitchFamily="18" charset="0"/>
              </a:rPr>
              <a:t>。</a:t>
            </a:r>
            <a:endParaRPr lang="zh-CN" altLang="en-US" kern="100" dirty="0">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1740578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46</a:t>
            </a:fld>
            <a:endParaRPr lang="en-US" altLang="zh-CN"/>
          </a:p>
        </p:txBody>
      </p:sp>
      <p:sp>
        <p:nvSpPr>
          <p:cNvPr id="5" name="Rectangle 19"/>
          <p:cNvSpPr>
            <a:spLocks noChangeArrowheads="1"/>
          </p:cNvSpPr>
          <p:nvPr/>
        </p:nvSpPr>
        <p:spPr bwMode="auto">
          <a:xfrm>
            <a:off x="683568" y="691288"/>
            <a:ext cx="350448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书中例题</a:t>
            </a:r>
            <a:r>
              <a:rPr kumimoji="0" lang="en-US" altLang="zh-CN" sz="2800" b="1"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10.19(p.477)</a:t>
            </a:r>
            <a:endParaRPr kumimoji="0" lang="en-US" altLang="zh-CN" sz="2800" b="0" i="0" u="none" strike="noStrike" cap="none" normalizeH="0" dirty="0" smtClean="0">
              <a:ln>
                <a:noFill/>
              </a:ln>
              <a:solidFill>
                <a:schemeClr val="tx1"/>
              </a:solidFill>
              <a:effectLst/>
              <a:latin typeface="Arial" panose="020B0604020202020204" pitchFamily="34" charset="0"/>
              <a:ea typeface="仿宋" panose="02010609060101010101" pitchFamily="49" charset="-122"/>
            </a:endParaRPr>
          </a:p>
        </p:txBody>
      </p:sp>
      <p:grpSp>
        <p:nvGrpSpPr>
          <p:cNvPr id="6" name="Group 1"/>
          <p:cNvGrpSpPr>
            <a:grpSpLocks/>
          </p:cNvGrpSpPr>
          <p:nvPr/>
        </p:nvGrpSpPr>
        <p:grpSpPr bwMode="auto">
          <a:xfrm>
            <a:off x="5976156" y="2329621"/>
            <a:ext cx="2770076" cy="1910519"/>
            <a:chOff x="5880" y="2970"/>
            <a:chExt cx="3495" cy="2385"/>
          </a:xfrm>
        </p:grpSpPr>
        <p:sp>
          <p:nvSpPr>
            <p:cNvPr id="7" name="Oval 18"/>
            <p:cNvSpPr>
              <a:spLocks noChangeArrowheads="1"/>
            </p:cNvSpPr>
            <p:nvPr/>
          </p:nvSpPr>
          <p:spPr bwMode="auto">
            <a:xfrm>
              <a:off x="7785" y="3630"/>
              <a:ext cx="600" cy="1485"/>
            </a:xfrm>
            <a:prstGeom prst="ellipse">
              <a:avLst/>
            </a:prstGeom>
            <a:solidFill>
              <a:srgbClr val="008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Oval 17"/>
            <p:cNvSpPr>
              <a:spLocks noChangeArrowheads="1"/>
            </p:cNvSpPr>
            <p:nvPr/>
          </p:nvSpPr>
          <p:spPr bwMode="auto">
            <a:xfrm>
              <a:off x="7890" y="3645"/>
              <a:ext cx="600" cy="1485"/>
            </a:xfrm>
            <a:prstGeom prst="ellipse">
              <a:avLst/>
            </a:prstGeom>
            <a:solidFill>
              <a:srgbClr val="00FF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Oval 16"/>
            <p:cNvSpPr>
              <a:spLocks noChangeArrowheads="1"/>
            </p:cNvSpPr>
            <p:nvPr/>
          </p:nvSpPr>
          <p:spPr bwMode="auto">
            <a:xfrm>
              <a:off x="6825" y="3645"/>
              <a:ext cx="600" cy="1485"/>
            </a:xfrm>
            <a:prstGeom prst="ellipse">
              <a:avLst/>
            </a:prstGeom>
            <a:solidFill>
              <a:srgbClr val="008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Oval 15"/>
            <p:cNvSpPr>
              <a:spLocks noChangeArrowheads="1"/>
            </p:cNvSpPr>
            <p:nvPr/>
          </p:nvSpPr>
          <p:spPr bwMode="auto">
            <a:xfrm>
              <a:off x="6945" y="3645"/>
              <a:ext cx="600" cy="1485"/>
            </a:xfrm>
            <a:prstGeom prst="ellipse">
              <a:avLst/>
            </a:prstGeom>
            <a:solidFill>
              <a:srgbClr val="00FF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Rectangle 14"/>
            <p:cNvSpPr>
              <a:spLocks noChangeArrowheads="1"/>
            </p:cNvSpPr>
            <p:nvPr/>
          </p:nvSpPr>
          <p:spPr bwMode="auto">
            <a:xfrm>
              <a:off x="8250" y="4350"/>
              <a:ext cx="735" cy="1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Rectangle 13"/>
            <p:cNvSpPr>
              <a:spLocks noChangeArrowheads="1"/>
            </p:cNvSpPr>
            <p:nvPr/>
          </p:nvSpPr>
          <p:spPr bwMode="auto">
            <a:xfrm>
              <a:off x="6105" y="4305"/>
              <a:ext cx="735" cy="1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Line 12"/>
            <p:cNvSpPr>
              <a:spLocks noChangeShapeType="1"/>
            </p:cNvSpPr>
            <p:nvPr/>
          </p:nvSpPr>
          <p:spPr bwMode="auto">
            <a:xfrm>
              <a:off x="6090" y="4590"/>
              <a:ext cx="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11"/>
            <p:cNvSpPr>
              <a:spLocks noChangeShapeType="1"/>
            </p:cNvSpPr>
            <p:nvPr/>
          </p:nvSpPr>
          <p:spPr bwMode="auto">
            <a:xfrm>
              <a:off x="7275" y="3810"/>
              <a:ext cx="55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10"/>
            <p:cNvSpPr>
              <a:spLocks noChangeShapeType="1"/>
            </p:cNvSpPr>
            <p:nvPr/>
          </p:nvSpPr>
          <p:spPr bwMode="auto">
            <a:xfrm>
              <a:off x="7185" y="4080"/>
              <a:ext cx="55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9"/>
            <p:cNvSpPr>
              <a:spLocks noChangeShapeType="1"/>
            </p:cNvSpPr>
            <p:nvPr/>
          </p:nvSpPr>
          <p:spPr bwMode="auto">
            <a:xfrm>
              <a:off x="7140" y="4395"/>
              <a:ext cx="55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8"/>
            <p:cNvSpPr>
              <a:spLocks noChangeShapeType="1"/>
            </p:cNvSpPr>
            <p:nvPr/>
          </p:nvSpPr>
          <p:spPr bwMode="auto">
            <a:xfrm>
              <a:off x="7185" y="4665"/>
              <a:ext cx="55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7"/>
            <p:cNvSpPr>
              <a:spLocks noChangeShapeType="1"/>
            </p:cNvSpPr>
            <p:nvPr/>
          </p:nvSpPr>
          <p:spPr bwMode="auto">
            <a:xfrm>
              <a:off x="7260" y="4950"/>
              <a:ext cx="55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Oval 6"/>
            <p:cNvSpPr>
              <a:spLocks noChangeArrowheads="1"/>
            </p:cNvSpPr>
            <p:nvPr/>
          </p:nvSpPr>
          <p:spPr bwMode="auto">
            <a:xfrm>
              <a:off x="7380" y="3960"/>
              <a:ext cx="240" cy="810"/>
            </a:xfrm>
            <a:prstGeom prst="ellipse">
              <a:avLst/>
            </a:prstGeom>
            <a:noFill/>
            <a:ln w="19050">
              <a:solidFill>
                <a:srgbClr val="0000FF"/>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5"/>
            <p:cNvSpPr>
              <a:spLocks noChangeShapeType="1"/>
            </p:cNvSpPr>
            <p:nvPr/>
          </p:nvSpPr>
          <p:spPr bwMode="auto">
            <a:xfrm>
              <a:off x="8580" y="4635"/>
              <a:ext cx="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Text Box 4"/>
            <p:cNvSpPr txBox="1">
              <a:spLocks noChangeArrowheads="1"/>
            </p:cNvSpPr>
            <p:nvPr/>
          </p:nvSpPr>
          <p:spPr bwMode="auto">
            <a:xfrm>
              <a:off x="5880" y="4470"/>
              <a:ext cx="930" cy="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di</a:t>
              </a: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dt</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22" name="Text Box 3"/>
            <p:cNvSpPr txBox="1">
              <a:spLocks noChangeArrowheads="1"/>
            </p:cNvSpPr>
            <p:nvPr/>
          </p:nvSpPr>
          <p:spPr bwMode="auto">
            <a:xfrm>
              <a:off x="8445" y="4545"/>
              <a:ext cx="930" cy="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di</a:t>
              </a: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4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dt</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23" name="Text Box 2"/>
            <p:cNvSpPr txBox="1">
              <a:spLocks noChangeArrowheads="1"/>
            </p:cNvSpPr>
            <p:nvPr/>
          </p:nvSpPr>
          <p:spPr bwMode="auto">
            <a:xfrm>
              <a:off x="7215" y="2970"/>
              <a:ext cx="1035" cy="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a:t>
              </a: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dt</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grpSp>
      <p:sp>
        <p:nvSpPr>
          <p:cNvPr id="24" name="Rectangle 23"/>
          <p:cNvSpPr>
            <a:spLocks noChangeArrowheads="1"/>
          </p:cNvSpPr>
          <p:nvPr/>
        </p:nvSpPr>
        <p:spPr bwMode="auto">
          <a:xfrm>
            <a:off x="674353" y="1274678"/>
            <a:ext cx="7520662" cy="143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5000"/>
              </a:lnSpc>
              <a:spcBef>
                <a:spcPct val="0"/>
              </a:spcBef>
              <a:spcAft>
                <a:spcPct val="0"/>
              </a:spcAft>
              <a:buClrTx/>
              <a:buSzTx/>
              <a:buFontTx/>
              <a:buNone/>
              <a:tabLst/>
            </a:pPr>
            <a:r>
              <a:rPr kumimoji="0" lang="zh-CN"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平行板电容器两极板半径为</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R</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0.1m</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的导体圆板，充电时，极板间的电场强度以</a:t>
            </a:r>
            <a:r>
              <a:rPr kumimoji="0" lang="en-US" altLang="zh-CN" b="0" i="0" u="none" strike="noStrike" cap="none" normalizeH="0" baseline="0" dirty="0" err="1" smtClean="0">
                <a:ln>
                  <a:noFill/>
                </a:ln>
                <a:solidFill>
                  <a:schemeClr val="tx1"/>
                </a:solidFill>
                <a:effectLst/>
                <a:ea typeface="仿宋" panose="02010609060101010101" pitchFamily="49" charset="-122"/>
                <a:cs typeface="Times New Roman" panose="02020603050405020304" pitchFamily="18" charset="0"/>
              </a:rPr>
              <a:t>dE</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a:t>
            </a:r>
            <a:r>
              <a:rPr kumimoji="0" lang="en-US" altLang="zh-CN" b="0" i="0" u="none" strike="noStrike" cap="none" normalizeH="0" baseline="0" dirty="0" err="1" smtClean="0">
                <a:ln>
                  <a:noFill/>
                </a:ln>
                <a:solidFill>
                  <a:schemeClr val="tx1"/>
                </a:solidFill>
                <a:effectLst/>
                <a:ea typeface="仿宋" panose="02010609060101010101" pitchFamily="49" charset="-122"/>
                <a:cs typeface="Times New Roman" panose="02020603050405020304" pitchFamily="18" charset="0"/>
              </a:rPr>
              <a:t>dt</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10</a:t>
            </a:r>
            <a:r>
              <a:rPr kumimoji="0" lang="en-US" altLang="zh-CN" b="0" i="0" u="none" strike="noStrike" cap="none" normalizeH="0" baseline="30000" dirty="0" smtClean="0">
                <a:ln>
                  <a:noFill/>
                </a:ln>
                <a:solidFill>
                  <a:schemeClr val="tx1"/>
                </a:solidFill>
                <a:effectLst/>
                <a:ea typeface="仿宋" panose="02010609060101010101" pitchFamily="49" charset="-122"/>
                <a:cs typeface="Times New Roman" panose="02020603050405020304" pitchFamily="18" charset="0"/>
              </a:rPr>
              <a:t>12</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Vm</a:t>
            </a:r>
            <a:r>
              <a:rPr kumimoji="0" lang="zh-CN" altLang="en-US" b="0" i="0" u="none" strike="noStrike" cap="none" normalizeH="0" baseline="30000" dirty="0" smtClean="0">
                <a:ln>
                  <a:noFill/>
                </a:ln>
                <a:solidFill>
                  <a:schemeClr val="tx1"/>
                </a:solidFill>
                <a:effectLst/>
                <a:ea typeface="仿宋" panose="02010609060101010101" pitchFamily="49" charset="-122"/>
                <a:cs typeface="Times New Roman" panose="02020603050405020304" pitchFamily="18" charset="0"/>
              </a:rPr>
              <a:t>－</a:t>
            </a:r>
            <a:r>
              <a:rPr kumimoji="0" lang="en-US" altLang="zh-CN" b="0" i="0" u="none" strike="noStrike" cap="none" normalizeH="0" baseline="30000" dirty="0" smtClean="0">
                <a:ln>
                  <a:noFill/>
                </a:ln>
                <a:solidFill>
                  <a:schemeClr val="tx1"/>
                </a:solidFill>
                <a:effectLst/>
                <a:ea typeface="仿宋" panose="02010609060101010101" pitchFamily="49" charset="-122"/>
                <a:cs typeface="Times New Roman" panose="02020603050405020304" pitchFamily="18" charset="0"/>
              </a:rPr>
              <a:t>1</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s</a:t>
            </a:r>
            <a:r>
              <a:rPr kumimoji="0" lang="zh-CN" altLang="en-US" b="0" i="0" u="none" strike="noStrike" cap="none" normalizeH="0" baseline="30000" dirty="0" smtClean="0">
                <a:ln>
                  <a:noFill/>
                </a:ln>
                <a:solidFill>
                  <a:schemeClr val="tx1"/>
                </a:solidFill>
                <a:effectLst/>
                <a:ea typeface="仿宋" panose="02010609060101010101" pitchFamily="49" charset="-122"/>
                <a:cs typeface="Times New Roman" panose="02020603050405020304" pitchFamily="18" charset="0"/>
              </a:rPr>
              <a:t>－</a:t>
            </a:r>
            <a:r>
              <a:rPr kumimoji="0" lang="en-US" altLang="zh-CN" b="0" i="0" u="none" strike="noStrike" cap="none" normalizeH="0" baseline="30000" dirty="0" smtClean="0">
                <a:ln>
                  <a:noFill/>
                </a:ln>
                <a:solidFill>
                  <a:schemeClr val="tx1"/>
                </a:solidFill>
                <a:effectLst/>
                <a:ea typeface="仿宋" panose="02010609060101010101" pitchFamily="49" charset="-122"/>
                <a:cs typeface="Times New Roman" panose="02020603050405020304" pitchFamily="18" charset="0"/>
              </a:rPr>
              <a:t>1</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的变化率增加，两极板间为空，略去边缘效应。</a:t>
            </a:r>
            <a:endParaRPr kumimoji="0" lang="zh-CN" altLang="en-US" b="0" i="0" u="none" strike="noStrike" cap="none" normalizeH="0" baseline="0" dirty="0" smtClean="0">
              <a:ln>
                <a:noFill/>
              </a:ln>
              <a:solidFill>
                <a:schemeClr val="tx1"/>
              </a:solidFill>
              <a:effectLst/>
              <a:ea typeface="仿宋" panose="02010609060101010101" pitchFamily="49" charset="-122"/>
            </a:endParaRPr>
          </a:p>
        </p:txBody>
      </p:sp>
      <p:sp>
        <p:nvSpPr>
          <p:cNvPr id="25" name="矩形 24"/>
          <p:cNvSpPr/>
          <p:nvPr/>
        </p:nvSpPr>
        <p:spPr>
          <a:xfrm>
            <a:off x="683568" y="2823216"/>
            <a:ext cx="4897495" cy="461665"/>
          </a:xfrm>
          <a:prstGeom prst="rect">
            <a:avLst/>
          </a:prstGeom>
        </p:spPr>
        <p:txBody>
          <a:bodyPr wrap="none">
            <a:spAutoFit/>
          </a:bodyPr>
          <a:lstStyle/>
          <a:p>
            <a:r>
              <a:rPr lang="zh-CN" altLang="zh-CN" kern="100" dirty="0">
                <a:ea typeface="仿宋" panose="02010609060101010101" pitchFamily="49" charset="-122"/>
                <a:cs typeface="Times New Roman" panose="02020603050405020304" pitchFamily="18" charset="0"/>
              </a:rPr>
              <a:t>求：（</a:t>
            </a:r>
            <a:r>
              <a:rPr lang="en-US" altLang="zh-CN" kern="100" dirty="0">
                <a:ea typeface="仿宋" panose="02010609060101010101" pitchFamily="49" charset="-122"/>
              </a:rPr>
              <a:t>1</a:t>
            </a:r>
            <a:r>
              <a:rPr lang="zh-CN" altLang="zh-CN" kern="100" dirty="0">
                <a:ea typeface="仿宋" panose="02010609060101010101" pitchFamily="49" charset="-122"/>
                <a:cs typeface="Times New Roman" panose="02020603050405020304" pitchFamily="18" charset="0"/>
              </a:rPr>
              <a:t>）两极板间的位移电流</a:t>
            </a:r>
            <a:r>
              <a:rPr lang="en-US" altLang="zh-CN" kern="100" dirty="0">
                <a:ea typeface="仿宋" panose="02010609060101010101" pitchFamily="49" charset="-122"/>
              </a:rPr>
              <a:t>I</a:t>
            </a:r>
            <a:r>
              <a:rPr lang="en-US" altLang="zh-CN" kern="100" baseline="-25000" dirty="0">
                <a:ea typeface="仿宋" panose="02010609060101010101" pitchFamily="49" charset="-122"/>
              </a:rPr>
              <a:t>D</a:t>
            </a:r>
            <a:r>
              <a:rPr lang="zh-CN" altLang="zh-CN" kern="100" dirty="0">
                <a:ea typeface="仿宋" panose="02010609060101010101" pitchFamily="49" charset="-122"/>
                <a:cs typeface="Times New Roman" panose="02020603050405020304" pitchFamily="18" charset="0"/>
              </a:rPr>
              <a:t>；</a:t>
            </a:r>
            <a:endParaRPr lang="zh-CN" altLang="en-US" dirty="0">
              <a:ea typeface="仿宋" panose="02010609060101010101" pitchFamily="49" charset="-122"/>
            </a:endParaRPr>
          </a:p>
        </p:txBody>
      </p:sp>
      <p:sp>
        <p:nvSpPr>
          <p:cNvPr id="26" name="矩形 25"/>
          <p:cNvSpPr/>
          <p:nvPr/>
        </p:nvSpPr>
        <p:spPr>
          <a:xfrm>
            <a:off x="723625" y="3403091"/>
            <a:ext cx="4572000" cy="1507272"/>
          </a:xfrm>
          <a:prstGeom prst="rect">
            <a:avLst/>
          </a:prstGeom>
        </p:spPr>
        <p:txBody>
          <a:bodyPr>
            <a:spAutoFit/>
          </a:bodyPr>
          <a:lstStyle/>
          <a:p>
            <a:pPr algn="l">
              <a:lnSpc>
                <a:spcPct val="125000"/>
              </a:lnSpc>
              <a:spcAft>
                <a:spcPts val="0"/>
              </a:spcAft>
            </a:pPr>
            <a:r>
              <a:rPr lang="zh-CN" altLang="zh-CN" kern="100" dirty="0">
                <a:ea typeface="仿宋" panose="02010609060101010101" pitchFamily="49" charset="-122"/>
              </a:rPr>
              <a:t>解：极板间电场可看成均匀分布，</a:t>
            </a:r>
          </a:p>
          <a:p>
            <a:pPr algn="l">
              <a:lnSpc>
                <a:spcPct val="125000"/>
              </a:lnSpc>
              <a:spcAft>
                <a:spcPts val="0"/>
              </a:spcAft>
            </a:pPr>
            <a:r>
              <a:rPr lang="zh-CN" altLang="zh-CN" kern="100" dirty="0">
                <a:ea typeface="仿宋" panose="02010609060101010101" pitchFamily="49" charset="-122"/>
              </a:rPr>
              <a:t>在真空中 </a:t>
            </a:r>
            <a:r>
              <a:rPr lang="en-US" altLang="zh-CN" sz="2800" b="1" kern="100" dirty="0">
                <a:ea typeface="仿宋" panose="02010609060101010101" pitchFamily="49" charset="-122"/>
              </a:rPr>
              <a:t>D</a:t>
            </a:r>
            <a:r>
              <a:rPr lang="zh-CN" altLang="zh-CN" sz="2800" kern="100" dirty="0">
                <a:ea typeface="仿宋" panose="02010609060101010101" pitchFamily="49" charset="-122"/>
              </a:rPr>
              <a:t>＝</a:t>
            </a:r>
            <a:r>
              <a:rPr lang="en-US" altLang="zh-CN" sz="2800" kern="100" dirty="0">
                <a:ea typeface="仿宋" panose="02010609060101010101" pitchFamily="49" charset="-122"/>
              </a:rPr>
              <a:t>ε</a:t>
            </a:r>
            <a:r>
              <a:rPr lang="en-US" altLang="zh-CN" sz="2800" kern="100" baseline="-25000" dirty="0">
                <a:ea typeface="仿宋" panose="02010609060101010101" pitchFamily="49" charset="-122"/>
              </a:rPr>
              <a:t>0</a:t>
            </a:r>
            <a:r>
              <a:rPr lang="en-US" altLang="zh-CN" sz="2800" b="1" kern="100" dirty="0">
                <a:ea typeface="仿宋" panose="02010609060101010101" pitchFamily="49" charset="-122"/>
              </a:rPr>
              <a:t>E</a:t>
            </a:r>
            <a:endParaRPr lang="zh-CN" altLang="zh-CN" kern="100" dirty="0">
              <a:ea typeface="仿宋" panose="02010609060101010101" pitchFamily="49" charset="-122"/>
            </a:endParaRPr>
          </a:p>
          <a:p>
            <a:pPr algn="l">
              <a:lnSpc>
                <a:spcPct val="125000"/>
              </a:lnSpc>
            </a:pPr>
            <a:r>
              <a:rPr lang="zh-CN" altLang="zh-CN" kern="100" dirty="0">
                <a:ea typeface="仿宋" panose="02010609060101010101" pitchFamily="49" charset="-122"/>
                <a:cs typeface="Times New Roman" panose="02020603050405020304" pitchFamily="18" charset="0"/>
              </a:rPr>
              <a:t>由位移电流的定义：</a:t>
            </a:r>
            <a:endParaRPr lang="zh-CN" altLang="en-US" dirty="0">
              <a:ea typeface="仿宋" panose="02010609060101010101" pitchFamily="49" charset="-122"/>
            </a:endParaRPr>
          </a:p>
        </p:txBody>
      </p:sp>
      <p:graphicFrame>
        <p:nvGraphicFramePr>
          <p:cNvPr id="28" name="对象 27"/>
          <p:cNvGraphicFramePr>
            <a:graphicFrameLocks noChangeAspect="1"/>
          </p:cNvGraphicFramePr>
          <p:nvPr>
            <p:extLst>
              <p:ext uri="{D42A27DB-BD31-4B8C-83A1-F6EECF244321}">
                <p14:modId xmlns:p14="http://schemas.microsoft.com/office/powerpoint/2010/main" val="2827682806"/>
              </p:ext>
            </p:extLst>
          </p:nvPr>
        </p:nvGraphicFramePr>
        <p:xfrm>
          <a:off x="2297220" y="4922379"/>
          <a:ext cx="3781667" cy="1686989"/>
        </p:xfrm>
        <a:graphic>
          <a:graphicData uri="http://schemas.openxmlformats.org/presentationml/2006/ole">
            <mc:AlternateContent xmlns:mc="http://schemas.openxmlformats.org/markup-compatibility/2006">
              <mc:Choice xmlns:v="urn:schemas-microsoft-com:vml" Requires="v">
                <p:oleObj spid="_x0000_s169024" name="Equation" r:id="rId3" imgW="1930400" imgH="863600" progId="Equation.DSMT4">
                  <p:embed/>
                </p:oleObj>
              </mc:Choice>
              <mc:Fallback>
                <p:oleObj name="Equation" r:id="rId3" imgW="1930400" imgH="863600" progId="Equation.DSMT4">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7220" y="4922379"/>
                        <a:ext cx="3781667" cy="1686989"/>
                      </a:xfrm>
                      <a:prstGeom prst="rect">
                        <a:avLst/>
                      </a:prstGeom>
                      <a:noFill/>
                    </p:spPr>
                  </p:pic>
                </p:oleObj>
              </mc:Fallback>
            </mc:AlternateContent>
          </a:graphicData>
        </a:graphic>
      </p:graphicFrame>
    </p:spTree>
    <p:extLst>
      <p:ext uri="{BB962C8B-B14F-4D97-AF65-F5344CB8AC3E}">
        <p14:creationId xmlns:p14="http://schemas.microsoft.com/office/powerpoint/2010/main" val="33351957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47</a:t>
            </a:fld>
            <a:endParaRPr lang="en-US" altLang="zh-CN"/>
          </a:p>
        </p:txBody>
      </p:sp>
      <p:sp>
        <p:nvSpPr>
          <p:cNvPr id="5" name="矩形 4"/>
          <p:cNvSpPr/>
          <p:nvPr/>
        </p:nvSpPr>
        <p:spPr>
          <a:xfrm>
            <a:off x="827584" y="908720"/>
            <a:ext cx="7182544" cy="2353658"/>
          </a:xfrm>
          <a:prstGeom prst="rect">
            <a:avLst/>
          </a:prstGeom>
        </p:spPr>
        <p:txBody>
          <a:bodyPr wrap="square">
            <a:spAutoFit/>
          </a:bodyPr>
          <a:lstStyle/>
          <a:p>
            <a:pPr algn="l">
              <a:lnSpc>
                <a:spcPct val="125000"/>
              </a:lnSpc>
              <a:spcAft>
                <a:spcPts val="0"/>
              </a:spcAft>
            </a:pPr>
            <a:r>
              <a:rPr lang="zh-CN" altLang="zh-CN" kern="100" dirty="0">
                <a:ea typeface="仿宋" panose="02010609060101010101" pitchFamily="49" charset="-122"/>
              </a:rPr>
              <a:t>（</a:t>
            </a:r>
            <a:r>
              <a:rPr lang="en-US" altLang="zh-CN" kern="100" dirty="0">
                <a:ea typeface="仿宋" panose="02010609060101010101" pitchFamily="49" charset="-122"/>
              </a:rPr>
              <a:t>2</a:t>
            </a:r>
            <a:r>
              <a:rPr lang="zh-CN" altLang="zh-CN" kern="100" dirty="0">
                <a:ea typeface="仿宋" panose="02010609060101010101" pitchFamily="49" charset="-122"/>
              </a:rPr>
              <a:t>）求距两极板中心连线为</a:t>
            </a:r>
            <a:r>
              <a:rPr lang="en-US" altLang="zh-CN" kern="100" dirty="0">
                <a:ea typeface="仿宋" panose="02010609060101010101" pitchFamily="49" charset="-122"/>
              </a:rPr>
              <a:t>r</a:t>
            </a:r>
            <a:r>
              <a:rPr lang="zh-CN" altLang="zh-CN" kern="100" dirty="0">
                <a:ea typeface="仿宋" panose="02010609060101010101" pitchFamily="49" charset="-122"/>
              </a:rPr>
              <a:t>（</a:t>
            </a:r>
            <a:r>
              <a:rPr lang="en-US" altLang="zh-CN" kern="100" dirty="0">
                <a:ea typeface="仿宋" panose="02010609060101010101" pitchFamily="49" charset="-122"/>
              </a:rPr>
              <a:t>r&lt;R</a:t>
            </a:r>
            <a:r>
              <a:rPr lang="zh-CN" altLang="zh-CN" kern="100" dirty="0">
                <a:ea typeface="仿宋" panose="02010609060101010101" pitchFamily="49" charset="-122"/>
              </a:rPr>
              <a:t>）处的磁感应强度的大小。</a:t>
            </a:r>
          </a:p>
          <a:p>
            <a:pPr algn="l">
              <a:lnSpc>
                <a:spcPct val="125000"/>
              </a:lnSpc>
            </a:pPr>
            <a:r>
              <a:rPr lang="zh-CN" altLang="zh-CN" kern="100" dirty="0">
                <a:ea typeface="仿宋" panose="02010609060101010101" pitchFamily="49" charset="-122"/>
                <a:cs typeface="Times New Roman" panose="02020603050405020304" pitchFamily="18" charset="0"/>
              </a:rPr>
              <a:t>极板间的位移电流相当于均匀分布的圆柱电流，具有轴对称性，在极板间传导电流</a:t>
            </a:r>
            <a:r>
              <a:rPr lang="en-US" altLang="zh-CN" kern="100" dirty="0">
                <a:ea typeface="仿宋" panose="02010609060101010101" pitchFamily="49" charset="-122"/>
              </a:rPr>
              <a:t>I</a:t>
            </a:r>
            <a:r>
              <a:rPr lang="zh-CN" altLang="zh-CN" kern="100" dirty="0">
                <a:ea typeface="仿宋" panose="02010609060101010101" pitchFamily="49" charset="-122"/>
                <a:cs typeface="Times New Roman" panose="02020603050405020304" pitchFamily="18" charset="0"/>
              </a:rPr>
              <a:t>＝</a:t>
            </a:r>
            <a:r>
              <a:rPr lang="en-US" altLang="zh-CN" kern="100" dirty="0">
                <a:ea typeface="仿宋" panose="02010609060101010101" pitchFamily="49" charset="-122"/>
              </a:rPr>
              <a:t>0</a:t>
            </a:r>
            <a:r>
              <a:rPr lang="zh-CN" altLang="zh-CN" kern="100" dirty="0">
                <a:ea typeface="仿宋" panose="02010609060101010101" pitchFamily="49" charset="-122"/>
                <a:cs typeface="Times New Roman" panose="02020603050405020304" pitchFamily="18" charset="0"/>
              </a:rPr>
              <a:t>，根据全电流的安培环路定理有：</a:t>
            </a:r>
            <a:endParaRPr lang="zh-CN" altLang="en-US" dirty="0">
              <a:ea typeface="仿宋" panose="02010609060101010101"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881254450"/>
              </p:ext>
            </p:extLst>
          </p:nvPr>
        </p:nvGraphicFramePr>
        <p:xfrm>
          <a:off x="2200740" y="3262378"/>
          <a:ext cx="4352460" cy="894341"/>
        </p:xfrm>
        <a:graphic>
          <a:graphicData uri="http://schemas.openxmlformats.org/presentationml/2006/ole">
            <mc:AlternateContent xmlns:mc="http://schemas.openxmlformats.org/markup-compatibility/2006">
              <mc:Choice xmlns:v="urn:schemas-microsoft-com:vml" Requires="v">
                <p:oleObj spid="_x0000_s170099" name="Equation" r:id="rId3" imgW="2095500" imgH="431800" progId="Equation.DSMT4">
                  <p:embed/>
                </p:oleObj>
              </mc:Choice>
              <mc:Fallback>
                <p:oleObj name="Equation" r:id="rId3" imgW="2095500" imgH="4318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0740" y="3262378"/>
                        <a:ext cx="4352460" cy="894341"/>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934404422"/>
              </p:ext>
            </p:extLst>
          </p:nvPr>
        </p:nvGraphicFramePr>
        <p:xfrm>
          <a:off x="3383868" y="4156719"/>
          <a:ext cx="1708102" cy="782880"/>
        </p:xfrm>
        <a:graphic>
          <a:graphicData uri="http://schemas.openxmlformats.org/presentationml/2006/ole">
            <mc:AlternateContent xmlns:mc="http://schemas.openxmlformats.org/markup-compatibility/2006">
              <mc:Choice xmlns:v="urn:schemas-microsoft-com:vml" Requires="v">
                <p:oleObj spid="_x0000_s170100" name="Equation" r:id="rId5" imgW="863225" imgH="393529" progId="Equation.DSMT4">
                  <p:embed/>
                </p:oleObj>
              </mc:Choice>
              <mc:Fallback>
                <p:oleObj name="Equation" r:id="rId5" imgW="863225" imgH="393529"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3868" y="4156719"/>
                        <a:ext cx="1708102" cy="782880"/>
                      </a:xfrm>
                      <a:prstGeom prst="rect">
                        <a:avLst/>
                      </a:prstGeom>
                      <a:noFill/>
                    </p:spPr>
                  </p:pic>
                </p:oleObj>
              </mc:Fallback>
            </mc:AlternateContent>
          </a:graphicData>
        </a:graphic>
      </p:graphicFrame>
      <p:sp>
        <p:nvSpPr>
          <p:cNvPr id="10" name="矩形 9"/>
          <p:cNvSpPr/>
          <p:nvPr/>
        </p:nvSpPr>
        <p:spPr>
          <a:xfrm>
            <a:off x="871642" y="4993587"/>
            <a:ext cx="2512226" cy="461665"/>
          </a:xfrm>
          <a:prstGeom prst="rect">
            <a:avLst/>
          </a:prstGeom>
        </p:spPr>
        <p:txBody>
          <a:bodyPr wrap="none">
            <a:spAutoFit/>
          </a:bodyPr>
          <a:lstStyle/>
          <a:p>
            <a:r>
              <a:rPr lang="zh-CN" altLang="zh-CN" kern="100" dirty="0">
                <a:ea typeface="仿宋" panose="02010609060101010101" pitchFamily="49" charset="-122"/>
                <a:cs typeface="Times New Roman" panose="02020603050405020304" pitchFamily="18" charset="0"/>
              </a:rPr>
              <a:t>真空中：</a:t>
            </a:r>
            <a:r>
              <a:rPr lang="en-US" altLang="zh-CN" b="1" kern="100" dirty="0">
                <a:ea typeface="仿宋" panose="02010609060101010101" pitchFamily="49" charset="-122"/>
              </a:rPr>
              <a:t>B</a:t>
            </a:r>
            <a:r>
              <a:rPr lang="zh-CN" altLang="zh-CN" kern="100" dirty="0">
                <a:ea typeface="仿宋" panose="02010609060101010101" pitchFamily="49" charset="-122"/>
                <a:cs typeface="Times New Roman" panose="02020603050405020304" pitchFamily="18" charset="0"/>
              </a:rPr>
              <a:t>＝</a:t>
            </a:r>
            <a:r>
              <a:rPr lang="en-US" altLang="zh-CN" kern="100" dirty="0">
                <a:ea typeface="仿宋" panose="02010609060101010101" pitchFamily="49" charset="-122"/>
              </a:rPr>
              <a:t>μ</a:t>
            </a:r>
            <a:r>
              <a:rPr lang="en-US" altLang="zh-CN" kern="100" baseline="-25000" dirty="0">
                <a:ea typeface="仿宋" panose="02010609060101010101" pitchFamily="49" charset="-122"/>
              </a:rPr>
              <a:t>0</a:t>
            </a:r>
            <a:r>
              <a:rPr lang="en-US" altLang="zh-CN" b="1" kern="100" dirty="0">
                <a:ea typeface="仿宋" panose="02010609060101010101" pitchFamily="49" charset="-122"/>
              </a:rPr>
              <a:t> H</a:t>
            </a:r>
            <a:endParaRPr lang="zh-CN" altLang="en-US" dirty="0">
              <a:ea typeface="仿宋" panose="02010609060101010101" pitchFamily="49" charset="-122"/>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1901950158"/>
              </p:ext>
            </p:extLst>
          </p:nvPr>
        </p:nvGraphicFramePr>
        <p:xfrm>
          <a:off x="3383868" y="5574438"/>
          <a:ext cx="2088232" cy="857110"/>
        </p:xfrm>
        <a:graphic>
          <a:graphicData uri="http://schemas.openxmlformats.org/presentationml/2006/ole">
            <mc:AlternateContent xmlns:mc="http://schemas.openxmlformats.org/markup-compatibility/2006">
              <mc:Choice xmlns:v="urn:schemas-microsoft-com:vml" Requires="v">
                <p:oleObj spid="_x0000_s170101" name="Equation" r:id="rId7" imgW="965200" imgH="393700" progId="Equation.DSMT4">
                  <p:embed/>
                </p:oleObj>
              </mc:Choice>
              <mc:Fallback>
                <p:oleObj name="Equation" r:id="rId7" imgW="965200" imgH="3937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83868" y="5574438"/>
                        <a:ext cx="2088232" cy="857110"/>
                      </a:xfrm>
                      <a:prstGeom prst="rect">
                        <a:avLst/>
                      </a:prstGeom>
                      <a:noFill/>
                    </p:spPr>
                  </p:pic>
                </p:oleObj>
              </mc:Fallback>
            </mc:AlternateContent>
          </a:graphicData>
        </a:graphic>
      </p:graphicFrame>
    </p:spTree>
    <p:extLst>
      <p:ext uri="{BB962C8B-B14F-4D97-AF65-F5344CB8AC3E}">
        <p14:creationId xmlns:p14="http://schemas.microsoft.com/office/powerpoint/2010/main" val="27990166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48</a:t>
            </a:fld>
            <a:endParaRPr lang="en-US" altLang="zh-CN"/>
          </a:p>
        </p:txBody>
      </p:sp>
      <p:sp>
        <p:nvSpPr>
          <p:cNvPr id="5" name="矩形 4"/>
          <p:cNvSpPr/>
          <p:nvPr/>
        </p:nvSpPr>
        <p:spPr>
          <a:xfrm>
            <a:off x="1043608" y="800708"/>
            <a:ext cx="1723549" cy="461665"/>
          </a:xfrm>
          <a:prstGeom prst="rect">
            <a:avLst/>
          </a:prstGeom>
        </p:spPr>
        <p:txBody>
          <a:bodyPr wrap="none">
            <a:spAutoFit/>
          </a:bodyPr>
          <a:lstStyle/>
          <a:p>
            <a:r>
              <a:rPr lang="zh-CN" altLang="zh-CN" kern="100" dirty="0">
                <a:ea typeface="仿宋" panose="02010609060101010101" pitchFamily="49" charset="-122"/>
                <a:cs typeface="Times New Roman" panose="02020603050405020304" pitchFamily="18" charset="0"/>
              </a:rPr>
              <a:t>当</a:t>
            </a:r>
            <a:r>
              <a:rPr lang="en-US" altLang="zh-CN" kern="100" dirty="0">
                <a:ea typeface="仿宋" panose="02010609060101010101" pitchFamily="49" charset="-122"/>
              </a:rPr>
              <a:t>r</a:t>
            </a:r>
            <a:r>
              <a:rPr lang="zh-CN" altLang="zh-CN" kern="100" dirty="0">
                <a:ea typeface="仿宋" panose="02010609060101010101" pitchFamily="49" charset="-122"/>
                <a:cs typeface="Times New Roman" panose="02020603050405020304" pitchFamily="18" charset="0"/>
              </a:rPr>
              <a:t>＝</a:t>
            </a:r>
            <a:r>
              <a:rPr lang="en-US" altLang="zh-CN" kern="100" dirty="0">
                <a:ea typeface="仿宋" panose="02010609060101010101" pitchFamily="49" charset="-122"/>
              </a:rPr>
              <a:t>R</a:t>
            </a:r>
            <a:r>
              <a:rPr lang="zh-CN" altLang="zh-CN" kern="100" dirty="0">
                <a:ea typeface="仿宋" panose="02010609060101010101" pitchFamily="49" charset="-122"/>
                <a:cs typeface="Times New Roman" panose="02020603050405020304" pitchFamily="18" charset="0"/>
              </a:rPr>
              <a:t>时：</a:t>
            </a:r>
            <a:endParaRPr lang="zh-CN" altLang="en-US" dirty="0">
              <a:ea typeface="仿宋" panose="02010609060101010101"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217039738"/>
              </p:ext>
            </p:extLst>
          </p:nvPr>
        </p:nvGraphicFramePr>
        <p:xfrm>
          <a:off x="2087724" y="1376772"/>
          <a:ext cx="4624541" cy="2052228"/>
        </p:xfrm>
        <a:graphic>
          <a:graphicData uri="http://schemas.openxmlformats.org/presentationml/2006/ole">
            <mc:AlternateContent xmlns:mc="http://schemas.openxmlformats.org/markup-compatibility/2006">
              <mc:Choice xmlns:v="urn:schemas-microsoft-com:vml" Requires="v">
                <p:oleObj spid="_x0000_s171046" name="Equation" r:id="rId3" imgW="2362200" imgH="1054100" progId="Equation.DSMT4">
                  <p:embed/>
                </p:oleObj>
              </mc:Choice>
              <mc:Fallback>
                <p:oleObj name="Equation" r:id="rId3" imgW="2362200" imgH="10541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7724" y="1376772"/>
                        <a:ext cx="4624541" cy="2052228"/>
                      </a:xfrm>
                      <a:prstGeom prst="rect">
                        <a:avLst/>
                      </a:prstGeom>
                      <a:noFill/>
                    </p:spPr>
                  </p:pic>
                </p:oleObj>
              </mc:Fallback>
            </mc:AlternateContent>
          </a:graphicData>
        </a:graphic>
      </p:graphicFrame>
      <p:sp>
        <p:nvSpPr>
          <p:cNvPr id="8" name="矩形 7"/>
          <p:cNvSpPr/>
          <p:nvPr/>
        </p:nvSpPr>
        <p:spPr>
          <a:xfrm>
            <a:off x="1043608" y="3897052"/>
            <a:ext cx="7164796" cy="952184"/>
          </a:xfrm>
          <a:prstGeom prst="rect">
            <a:avLst/>
          </a:prstGeom>
        </p:spPr>
        <p:txBody>
          <a:bodyPr wrap="square">
            <a:spAutoFit/>
          </a:bodyPr>
          <a:lstStyle/>
          <a:p>
            <a:pPr algn="l">
              <a:lnSpc>
                <a:spcPct val="125000"/>
              </a:lnSpc>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由此看出，位移电流产生的磁场非常弱，只有在超高频情况下，才需要考虑位移电流产生的磁场。</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69803027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49</a:t>
            </a:fld>
            <a:endParaRPr lang="en-US" altLang="zh-CN"/>
          </a:p>
        </p:txBody>
      </p:sp>
      <p:sp>
        <p:nvSpPr>
          <p:cNvPr id="5" name="Rectangle 34"/>
          <p:cNvSpPr>
            <a:spLocks noChangeArrowheads="1"/>
          </p:cNvSpPr>
          <p:nvPr/>
        </p:nvSpPr>
        <p:spPr bwMode="auto">
          <a:xfrm>
            <a:off x="698596" y="548898"/>
            <a:ext cx="7571258" cy="196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5000"/>
              </a:lnSpc>
              <a:spcBef>
                <a:spcPct val="0"/>
              </a:spcBef>
              <a:spcAft>
                <a:spcPct val="0"/>
              </a:spcAft>
              <a:buClrTx/>
              <a:buSzTx/>
              <a:buFontTx/>
              <a:buNone/>
              <a:tabLst/>
            </a:pPr>
            <a:r>
              <a:rPr kumimoji="0" lang="zh-CN" altLang="zh-CN" sz="2800" b="1"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补充例题</a:t>
            </a:r>
            <a:endParaRPr kumimoji="0" lang="zh-CN" altLang="zh-CN" sz="2800" b="0" i="0" u="none" strike="noStrike" cap="none" normalizeH="0" dirty="0" smtClean="0">
              <a:ln>
                <a:noFill/>
              </a:ln>
              <a:solidFill>
                <a:schemeClr val="tx1"/>
              </a:solidFill>
              <a:effectLst/>
              <a:ea typeface="仿宋" panose="02010609060101010101" pitchFamily="49" charset="-122"/>
            </a:endParaRPr>
          </a:p>
          <a:p>
            <a:pPr marL="0" marR="0" lvl="0" indent="0" algn="l" defTabSz="914400" rtl="0" eaLnBrk="0" fontAlgn="base" latinLnBrk="0" hangingPunct="0">
              <a:lnSpc>
                <a:spcPct val="125000"/>
              </a:lnSpc>
              <a:spcBef>
                <a:spcPct val="0"/>
              </a:spcBef>
              <a:spcAft>
                <a:spcPct val="0"/>
              </a:spcAft>
              <a:buClrTx/>
              <a:buSzTx/>
              <a:buFontTx/>
              <a:buNone/>
              <a:tabLst/>
            </a:pPr>
            <a:r>
              <a:rPr kumimoji="0" lang="zh-CN" altLang="zh-CN"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如图所示，空气中的电容器接在电源两端，电压为</a:t>
            </a:r>
            <a:r>
              <a:rPr kumimoji="0" lang="en-US" altLang="zh-CN"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U</a:t>
            </a:r>
            <a:r>
              <a:rPr kumimoji="0" lang="zh-CN" altLang="en-US"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，不计回路中的电阻，将电容器的极板以速率</a:t>
            </a:r>
            <a:r>
              <a:rPr kumimoji="0" lang="en-US" altLang="zh-CN"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V</a:t>
            </a:r>
            <a:r>
              <a:rPr kumimoji="0" lang="zh-CN" altLang="en-US"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匀速拉开，当两极板间距为</a:t>
            </a:r>
            <a:r>
              <a:rPr kumimoji="0" lang="en-US" altLang="zh-CN"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x</a:t>
            </a:r>
            <a:r>
              <a:rPr kumimoji="0" lang="zh-CN" altLang="en-US"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时，</a:t>
            </a:r>
            <a:endParaRPr kumimoji="0" lang="zh-CN" altLang="en-US" b="0" i="0" u="none" strike="noStrike" cap="none" normalizeH="0" dirty="0" smtClean="0">
              <a:ln>
                <a:noFill/>
              </a:ln>
              <a:solidFill>
                <a:schemeClr val="tx1"/>
              </a:solidFill>
              <a:effectLst/>
              <a:latin typeface="Arial" panose="020B0604020202020204" pitchFamily="34" charset="0"/>
              <a:ea typeface="仿宋" panose="02010609060101010101" pitchFamily="49" charset="-122"/>
            </a:endParaRPr>
          </a:p>
        </p:txBody>
      </p:sp>
      <p:grpSp>
        <p:nvGrpSpPr>
          <p:cNvPr id="6" name="Group 1"/>
          <p:cNvGrpSpPr>
            <a:grpSpLocks/>
          </p:cNvGrpSpPr>
          <p:nvPr/>
        </p:nvGrpSpPr>
        <p:grpSpPr bwMode="auto">
          <a:xfrm>
            <a:off x="5832140" y="3180150"/>
            <a:ext cx="2316163" cy="2968625"/>
            <a:chOff x="5346" y="5697"/>
            <a:chExt cx="3648" cy="4674"/>
          </a:xfrm>
        </p:grpSpPr>
        <p:grpSp>
          <p:nvGrpSpPr>
            <p:cNvPr id="7" name="Group 13"/>
            <p:cNvGrpSpPr>
              <a:grpSpLocks/>
            </p:cNvGrpSpPr>
            <p:nvPr/>
          </p:nvGrpSpPr>
          <p:grpSpPr bwMode="auto">
            <a:xfrm>
              <a:off x="5628" y="5697"/>
              <a:ext cx="2910" cy="2337"/>
              <a:chOff x="5628" y="5697"/>
              <a:chExt cx="2910" cy="2337"/>
            </a:xfrm>
          </p:grpSpPr>
          <p:sp>
            <p:nvSpPr>
              <p:cNvPr id="19" name="Oval 33"/>
              <p:cNvSpPr>
                <a:spLocks noChangeArrowheads="1"/>
              </p:cNvSpPr>
              <p:nvPr/>
            </p:nvSpPr>
            <p:spPr bwMode="auto">
              <a:xfrm>
                <a:off x="7308" y="6471"/>
                <a:ext cx="600" cy="1485"/>
              </a:xfrm>
              <a:prstGeom prst="ellipse">
                <a:avLst/>
              </a:prstGeom>
              <a:solidFill>
                <a:srgbClr val="008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Oval 32"/>
              <p:cNvSpPr>
                <a:spLocks noChangeArrowheads="1"/>
              </p:cNvSpPr>
              <p:nvPr/>
            </p:nvSpPr>
            <p:spPr bwMode="auto">
              <a:xfrm>
                <a:off x="7413" y="6486"/>
                <a:ext cx="600" cy="1485"/>
              </a:xfrm>
              <a:prstGeom prst="ellipse">
                <a:avLst/>
              </a:prstGeom>
              <a:solidFill>
                <a:srgbClr val="00FF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Oval 31"/>
              <p:cNvSpPr>
                <a:spLocks noChangeArrowheads="1"/>
              </p:cNvSpPr>
              <p:nvPr/>
            </p:nvSpPr>
            <p:spPr bwMode="auto">
              <a:xfrm>
                <a:off x="6348" y="6486"/>
                <a:ext cx="600" cy="1485"/>
              </a:xfrm>
              <a:prstGeom prst="ellipse">
                <a:avLst/>
              </a:prstGeom>
              <a:solidFill>
                <a:srgbClr val="008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Oval 30"/>
              <p:cNvSpPr>
                <a:spLocks noChangeArrowheads="1"/>
              </p:cNvSpPr>
              <p:nvPr/>
            </p:nvSpPr>
            <p:spPr bwMode="auto">
              <a:xfrm>
                <a:off x="6468" y="6486"/>
                <a:ext cx="600" cy="1485"/>
              </a:xfrm>
              <a:prstGeom prst="ellipse">
                <a:avLst/>
              </a:prstGeom>
              <a:solidFill>
                <a:srgbClr val="00FF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Rectangle 29"/>
              <p:cNvSpPr>
                <a:spLocks noChangeArrowheads="1"/>
              </p:cNvSpPr>
              <p:nvPr/>
            </p:nvSpPr>
            <p:spPr bwMode="auto">
              <a:xfrm>
                <a:off x="7773" y="7191"/>
                <a:ext cx="735" cy="1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Rectangle 28"/>
              <p:cNvSpPr>
                <a:spLocks noChangeArrowheads="1"/>
              </p:cNvSpPr>
              <p:nvPr/>
            </p:nvSpPr>
            <p:spPr bwMode="auto">
              <a:xfrm>
                <a:off x="5628" y="7146"/>
                <a:ext cx="735" cy="1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Line 27"/>
              <p:cNvSpPr>
                <a:spLocks noChangeShapeType="1"/>
              </p:cNvSpPr>
              <p:nvPr/>
            </p:nvSpPr>
            <p:spPr bwMode="auto">
              <a:xfrm flipV="1">
                <a:off x="5745" y="7464"/>
                <a:ext cx="456"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26"/>
              <p:cNvSpPr>
                <a:spLocks noChangeShapeType="1"/>
              </p:cNvSpPr>
              <p:nvPr/>
            </p:nvSpPr>
            <p:spPr bwMode="auto">
              <a:xfrm>
                <a:off x="6798" y="6651"/>
                <a:ext cx="55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Line 25"/>
              <p:cNvSpPr>
                <a:spLocks noChangeShapeType="1"/>
              </p:cNvSpPr>
              <p:nvPr/>
            </p:nvSpPr>
            <p:spPr bwMode="auto">
              <a:xfrm>
                <a:off x="6708" y="6921"/>
                <a:ext cx="55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24"/>
              <p:cNvSpPr>
                <a:spLocks noChangeShapeType="1"/>
              </p:cNvSpPr>
              <p:nvPr/>
            </p:nvSpPr>
            <p:spPr bwMode="auto">
              <a:xfrm>
                <a:off x="6663" y="7236"/>
                <a:ext cx="55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23"/>
              <p:cNvSpPr>
                <a:spLocks noChangeShapeType="1"/>
              </p:cNvSpPr>
              <p:nvPr/>
            </p:nvSpPr>
            <p:spPr bwMode="auto">
              <a:xfrm>
                <a:off x="6708" y="7506"/>
                <a:ext cx="55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Line 22"/>
              <p:cNvSpPr>
                <a:spLocks noChangeShapeType="1"/>
              </p:cNvSpPr>
              <p:nvPr/>
            </p:nvSpPr>
            <p:spPr bwMode="auto">
              <a:xfrm>
                <a:off x="6783" y="7791"/>
                <a:ext cx="55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21"/>
              <p:cNvSpPr>
                <a:spLocks noChangeShapeType="1"/>
              </p:cNvSpPr>
              <p:nvPr/>
            </p:nvSpPr>
            <p:spPr bwMode="auto">
              <a:xfrm flipV="1">
                <a:off x="8082" y="7521"/>
                <a:ext cx="378" cy="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Text Box 20"/>
              <p:cNvSpPr txBox="1">
                <a:spLocks noChangeArrowheads="1"/>
              </p:cNvSpPr>
              <p:nvPr/>
            </p:nvSpPr>
            <p:spPr bwMode="auto">
              <a:xfrm>
                <a:off x="5688" y="7407"/>
                <a:ext cx="570"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3" name="Text Box 19"/>
              <p:cNvSpPr txBox="1">
                <a:spLocks noChangeArrowheads="1"/>
              </p:cNvSpPr>
              <p:nvPr/>
            </p:nvSpPr>
            <p:spPr bwMode="auto">
              <a:xfrm>
                <a:off x="7968" y="7407"/>
                <a:ext cx="570"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4" name="Line 18"/>
              <p:cNvSpPr>
                <a:spLocks noChangeShapeType="1"/>
              </p:cNvSpPr>
              <p:nvPr/>
            </p:nvSpPr>
            <p:spPr bwMode="auto">
              <a:xfrm flipV="1">
                <a:off x="6714" y="5982"/>
                <a:ext cx="0"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Line 17"/>
              <p:cNvSpPr>
                <a:spLocks noChangeShapeType="1"/>
              </p:cNvSpPr>
              <p:nvPr/>
            </p:nvSpPr>
            <p:spPr bwMode="auto">
              <a:xfrm flipV="1">
                <a:off x="7683" y="5982"/>
                <a:ext cx="0"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Text Box 16"/>
              <p:cNvSpPr txBox="1">
                <a:spLocks noChangeArrowheads="1"/>
              </p:cNvSpPr>
              <p:nvPr/>
            </p:nvSpPr>
            <p:spPr bwMode="auto">
              <a:xfrm>
                <a:off x="6942" y="5697"/>
                <a:ext cx="570"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7" name="Line 15"/>
              <p:cNvSpPr>
                <a:spLocks noChangeShapeType="1"/>
              </p:cNvSpPr>
              <p:nvPr/>
            </p:nvSpPr>
            <p:spPr bwMode="auto">
              <a:xfrm>
                <a:off x="7398" y="6096"/>
                <a:ext cx="28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Line 14"/>
              <p:cNvSpPr>
                <a:spLocks noChangeShapeType="1"/>
              </p:cNvSpPr>
              <p:nvPr/>
            </p:nvSpPr>
            <p:spPr bwMode="auto">
              <a:xfrm flipH="1">
                <a:off x="6714" y="6096"/>
                <a:ext cx="22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 name="Line 12"/>
            <p:cNvSpPr>
              <a:spLocks noChangeShapeType="1"/>
            </p:cNvSpPr>
            <p:nvPr/>
          </p:nvSpPr>
          <p:spPr bwMode="auto">
            <a:xfrm>
              <a:off x="6942" y="8946"/>
              <a:ext cx="0" cy="74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11"/>
            <p:cNvSpPr>
              <a:spLocks noChangeShapeType="1"/>
            </p:cNvSpPr>
            <p:nvPr/>
          </p:nvSpPr>
          <p:spPr bwMode="auto">
            <a:xfrm>
              <a:off x="7113" y="9174"/>
              <a:ext cx="0" cy="285"/>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10"/>
            <p:cNvSpPr>
              <a:spLocks noChangeShapeType="1"/>
            </p:cNvSpPr>
            <p:nvPr/>
          </p:nvSpPr>
          <p:spPr bwMode="auto">
            <a:xfrm flipH="1">
              <a:off x="5346" y="7236"/>
              <a:ext cx="28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9"/>
            <p:cNvSpPr>
              <a:spLocks noChangeShapeType="1"/>
            </p:cNvSpPr>
            <p:nvPr/>
          </p:nvSpPr>
          <p:spPr bwMode="auto">
            <a:xfrm>
              <a:off x="5346" y="7236"/>
              <a:ext cx="0" cy="205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8"/>
            <p:cNvSpPr>
              <a:spLocks noChangeShapeType="1"/>
            </p:cNvSpPr>
            <p:nvPr/>
          </p:nvSpPr>
          <p:spPr bwMode="auto">
            <a:xfrm>
              <a:off x="5346" y="9288"/>
              <a:ext cx="159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7"/>
            <p:cNvSpPr>
              <a:spLocks noChangeShapeType="1"/>
            </p:cNvSpPr>
            <p:nvPr/>
          </p:nvSpPr>
          <p:spPr bwMode="auto">
            <a:xfrm>
              <a:off x="7113" y="9288"/>
              <a:ext cx="188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6"/>
            <p:cNvSpPr>
              <a:spLocks noChangeShapeType="1"/>
            </p:cNvSpPr>
            <p:nvPr/>
          </p:nvSpPr>
          <p:spPr bwMode="auto">
            <a:xfrm flipV="1">
              <a:off x="8994" y="7236"/>
              <a:ext cx="0" cy="205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5"/>
            <p:cNvSpPr>
              <a:spLocks noChangeShapeType="1"/>
            </p:cNvSpPr>
            <p:nvPr/>
          </p:nvSpPr>
          <p:spPr bwMode="auto">
            <a:xfrm>
              <a:off x="8481" y="7236"/>
              <a:ext cx="51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Text Box 4"/>
            <p:cNvSpPr txBox="1">
              <a:spLocks noChangeArrowheads="1"/>
            </p:cNvSpPr>
            <p:nvPr/>
          </p:nvSpPr>
          <p:spPr bwMode="auto">
            <a:xfrm>
              <a:off x="6828" y="9573"/>
              <a:ext cx="684" cy="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5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7" name="Text Box 3"/>
            <p:cNvSpPr txBox="1">
              <a:spLocks noChangeArrowheads="1"/>
            </p:cNvSpPr>
            <p:nvPr/>
          </p:nvSpPr>
          <p:spPr bwMode="auto">
            <a:xfrm>
              <a:off x="7170" y="9060"/>
              <a:ext cx="684" cy="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8" name="Text Box 2"/>
            <p:cNvSpPr txBox="1">
              <a:spLocks noChangeArrowheads="1"/>
            </p:cNvSpPr>
            <p:nvPr/>
          </p:nvSpPr>
          <p:spPr bwMode="auto">
            <a:xfrm>
              <a:off x="6429" y="9060"/>
              <a:ext cx="684" cy="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grpSp>
      <p:sp>
        <p:nvSpPr>
          <p:cNvPr id="39" name="Rectangle 41"/>
          <p:cNvSpPr>
            <a:spLocks noChangeArrowheads="1"/>
          </p:cNvSpPr>
          <p:nvPr/>
        </p:nvSpPr>
        <p:spPr bwMode="auto">
          <a:xfrm>
            <a:off x="698596" y="2551702"/>
            <a:ext cx="7648248" cy="50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l" eaLnBrk="0" hangingPunct="0">
              <a:lnSpc>
                <a:spcPct val="125000"/>
              </a:lnSpc>
            </a:pPr>
            <a:r>
              <a:rPr kumimoji="0" lang="zh-CN" altLang="en-US" dirty="0">
                <a:ea typeface="仿宋" panose="02010609060101010101" pitchFamily="49" charset="-122"/>
                <a:cs typeface="Times New Roman" panose="02020603050405020304" pitchFamily="18" charset="0"/>
              </a:rPr>
              <a:t>求：电容器内位移电流密度是多少？位移电流的方向？ </a:t>
            </a:r>
          </a:p>
        </p:txBody>
      </p:sp>
      <p:sp>
        <p:nvSpPr>
          <p:cNvPr id="40" name="矩形 39"/>
          <p:cNvSpPr/>
          <p:nvPr/>
        </p:nvSpPr>
        <p:spPr>
          <a:xfrm>
            <a:off x="746867" y="3180150"/>
            <a:ext cx="4572000" cy="968663"/>
          </a:xfrm>
          <a:prstGeom prst="rect">
            <a:avLst/>
          </a:prstGeom>
        </p:spPr>
        <p:txBody>
          <a:bodyPr>
            <a:spAutoFit/>
          </a:bodyPr>
          <a:lstStyle/>
          <a:p>
            <a:pPr algn="l" eaLnBrk="0" hangingPunct="0">
              <a:lnSpc>
                <a:spcPct val="125000"/>
              </a:lnSpc>
            </a:pPr>
            <a:r>
              <a:rPr kumimoji="0" lang="zh-CN" altLang="zh-CN" dirty="0">
                <a:ea typeface="仿宋" panose="02010609060101010101" pitchFamily="49" charset="-122"/>
                <a:cs typeface="Times New Roman" panose="02020603050405020304" pitchFamily="18" charset="0"/>
              </a:rPr>
              <a:t>解：电容器视为</a:t>
            </a:r>
            <a:r>
              <a:rPr kumimoji="0" lang="zh-CN" altLang="zh-CN" dirty="0" smtClean="0">
                <a:ea typeface="仿宋" panose="02010609060101010101" pitchFamily="49" charset="-122"/>
                <a:cs typeface="Times New Roman" panose="02020603050405020304" pitchFamily="18" charset="0"/>
              </a:rPr>
              <a:t>无穷大平行</a:t>
            </a:r>
            <a:r>
              <a:rPr kumimoji="0" lang="zh-CN" altLang="zh-CN" dirty="0">
                <a:ea typeface="仿宋" panose="02010609060101010101" pitchFamily="49" charset="-122"/>
                <a:cs typeface="Times New Roman" panose="02020603050405020304" pitchFamily="18" charset="0"/>
              </a:rPr>
              <a:t>板电容器，极板</a:t>
            </a:r>
            <a:r>
              <a:rPr kumimoji="0" lang="zh-CN" altLang="zh-CN" dirty="0" smtClean="0">
                <a:ea typeface="仿宋" panose="02010609060101010101" pitchFamily="49" charset="-122"/>
                <a:cs typeface="Times New Roman" panose="02020603050405020304" pitchFamily="18" charset="0"/>
              </a:rPr>
              <a:t>间电场</a:t>
            </a:r>
            <a:r>
              <a:rPr kumimoji="0" lang="zh-CN" altLang="zh-CN" dirty="0">
                <a:ea typeface="仿宋" panose="02010609060101010101" pitchFamily="49" charset="-122"/>
                <a:cs typeface="Times New Roman" panose="02020603050405020304" pitchFamily="18" charset="0"/>
              </a:rPr>
              <a:t>的大小为：</a:t>
            </a:r>
            <a:endParaRPr kumimoji="0" lang="zh-CN" altLang="en-US" dirty="0">
              <a:ea typeface="仿宋" panose="02010609060101010101" pitchFamily="49" charset="-122"/>
              <a:cs typeface="Times New Roman" panose="02020603050405020304" pitchFamily="18" charset="0"/>
            </a:endParaRPr>
          </a:p>
        </p:txBody>
      </p:sp>
      <p:graphicFrame>
        <p:nvGraphicFramePr>
          <p:cNvPr id="42" name="对象 41"/>
          <p:cNvGraphicFramePr>
            <a:graphicFrameLocks noChangeAspect="1"/>
          </p:cNvGraphicFramePr>
          <p:nvPr>
            <p:extLst>
              <p:ext uri="{D42A27DB-BD31-4B8C-83A1-F6EECF244321}">
                <p14:modId xmlns:p14="http://schemas.microsoft.com/office/powerpoint/2010/main" val="147750233"/>
              </p:ext>
            </p:extLst>
          </p:nvPr>
        </p:nvGraphicFramePr>
        <p:xfrm>
          <a:off x="2411760" y="4245590"/>
          <a:ext cx="864096" cy="738663"/>
        </p:xfrm>
        <a:graphic>
          <a:graphicData uri="http://schemas.openxmlformats.org/presentationml/2006/ole">
            <mc:AlternateContent xmlns:mc="http://schemas.openxmlformats.org/markup-compatibility/2006">
              <mc:Choice xmlns:v="urn:schemas-microsoft-com:vml" Requires="v">
                <p:oleObj spid="_x0000_s172146" name="Equation" r:id="rId3" imgW="457002" imgH="393529" progId="Equation.DSMT4">
                  <p:embed/>
                </p:oleObj>
              </mc:Choice>
              <mc:Fallback>
                <p:oleObj name="Equation" r:id="rId3" imgW="457002" imgH="393529" progId="Equation.DSMT4">
                  <p:embed/>
                  <p:pic>
                    <p:nvPicPr>
                      <p:cNvPr id="0" name="Object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4245590"/>
                        <a:ext cx="864096" cy="738663"/>
                      </a:xfrm>
                      <a:prstGeom prst="rect">
                        <a:avLst/>
                      </a:prstGeom>
                      <a:noFill/>
                    </p:spPr>
                  </p:pic>
                </p:oleObj>
              </mc:Fallback>
            </mc:AlternateContent>
          </a:graphicData>
        </a:graphic>
      </p:graphicFrame>
      <p:sp>
        <p:nvSpPr>
          <p:cNvPr id="43" name="矩形 42"/>
          <p:cNvSpPr/>
          <p:nvPr/>
        </p:nvSpPr>
        <p:spPr>
          <a:xfrm>
            <a:off x="816944" y="4984253"/>
            <a:ext cx="1415772" cy="461665"/>
          </a:xfrm>
          <a:prstGeom prst="rect">
            <a:avLst/>
          </a:prstGeom>
        </p:spPr>
        <p:txBody>
          <a:bodyPr wrap="none">
            <a:spAutoFit/>
          </a:bodyPr>
          <a:lstStyle/>
          <a:p>
            <a:r>
              <a:rPr kumimoji="0" lang="zh-CN" altLang="zh-CN" dirty="0">
                <a:ea typeface="仿宋" panose="02010609060101010101" pitchFamily="49" charset="-122"/>
                <a:cs typeface="Times New Roman" panose="02020603050405020304" pitchFamily="18" charset="0"/>
              </a:rPr>
              <a:t>电位移为</a:t>
            </a:r>
            <a:endParaRPr kumimoji="0" lang="zh-CN" altLang="en-US" dirty="0">
              <a:ea typeface="仿宋" panose="02010609060101010101" pitchFamily="49" charset="-122"/>
              <a:cs typeface="Times New Roman" panose="02020603050405020304" pitchFamily="18" charset="0"/>
            </a:endParaRPr>
          </a:p>
        </p:txBody>
      </p:sp>
      <p:graphicFrame>
        <p:nvGraphicFramePr>
          <p:cNvPr id="45" name="对象 44"/>
          <p:cNvGraphicFramePr>
            <a:graphicFrameLocks noChangeAspect="1"/>
          </p:cNvGraphicFramePr>
          <p:nvPr>
            <p:extLst>
              <p:ext uri="{D42A27DB-BD31-4B8C-83A1-F6EECF244321}">
                <p14:modId xmlns:p14="http://schemas.microsoft.com/office/powerpoint/2010/main" val="1839450350"/>
              </p:ext>
            </p:extLst>
          </p:nvPr>
        </p:nvGraphicFramePr>
        <p:xfrm>
          <a:off x="2328881" y="5316232"/>
          <a:ext cx="2141595" cy="859883"/>
        </p:xfrm>
        <a:graphic>
          <a:graphicData uri="http://schemas.openxmlformats.org/presentationml/2006/ole">
            <mc:AlternateContent xmlns:mc="http://schemas.openxmlformats.org/markup-compatibility/2006">
              <mc:Choice xmlns:v="urn:schemas-microsoft-com:vml" Requires="v">
                <p:oleObj spid="_x0000_s172147" name="Equation" r:id="rId5" imgW="977476" imgH="393529" progId="Equation.DSMT4">
                  <p:embed/>
                </p:oleObj>
              </mc:Choice>
              <mc:Fallback>
                <p:oleObj name="Equation" r:id="rId5" imgW="977476" imgH="393529" progId="Equation.DSMT4">
                  <p:embed/>
                  <p:pic>
                    <p:nvPicPr>
                      <p:cNvPr id="0" name="Object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8881" y="5316232"/>
                        <a:ext cx="2141595" cy="859883"/>
                      </a:xfrm>
                      <a:prstGeom prst="rect">
                        <a:avLst/>
                      </a:prstGeom>
                      <a:noFill/>
                    </p:spPr>
                  </p:pic>
                </p:oleObj>
              </mc:Fallback>
            </mc:AlternateContent>
          </a:graphicData>
        </a:graphic>
      </p:graphicFrame>
    </p:spTree>
    <p:extLst>
      <p:ext uri="{BB962C8B-B14F-4D97-AF65-F5344CB8AC3E}">
        <p14:creationId xmlns:p14="http://schemas.microsoft.com/office/powerpoint/2010/main" val="2133464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5</a:t>
            </a:fld>
            <a:endParaRPr lang="en-US" altLang="zh-CN"/>
          </a:p>
        </p:txBody>
      </p:sp>
      <p:sp>
        <p:nvSpPr>
          <p:cNvPr id="3" name="Rectangle 2"/>
          <p:cNvSpPr>
            <a:spLocks noChangeArrowheads="1"/>
          </p:cNvSpPr>
          <p:nvPr/>
        </p:nvSpPr>
        <p:spPr bwMode="auto">
          <a:xfrm>
            <a:off x="899592" y="997786"/>
            <a:ext cx="6766520" cy="168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zh-CN" kern="100" dirty="0">
                <a:ea typeface="仿宋" panose="02010609060101010101" pitchFamily="49" charset="-122"/>
                <a:cs typeface="Times New Roman" panose="02020603050405020304" pitchFamily="18" charset="0"/>
              </a:rPr>
              <a:t>通过回路的总磁通</a:t>
            </a:r>
            <a:r>
              <a:rPr lang="zh-CN" altLang="zh-CN" kern="100" dirty="0">
                <a:ea typeface="仿宋" panose="02010609060101010101" pitchFamily="49" charset="-122"/>
                <a:cs typeface="Times New Roman" panose="02020603050405020304" pitchFamily="18" charset="0"/>
              </a:rPr>
              <a:t>Ψ</a:t>
            </a:r>
            <a:r>
              <a:rPr lang="zh-CN" kern="100" dirty="0">
                <a:ea typeface="仿宋" panose="02010609060101010101" pitchFamily="49" charset="-122"/>
                <a:cs typeface="Times New Roman" panose="02020603050405020304" pitchFamily="18" charset="0"/>
              </a:rPr>
              <a:t>随电流的变化而变化，根据电磁感应定律线圈产生的自感电动势为：</a:t>
            </a:r>
            <a:endParaRPr lang="zh-CN" altLang="en-US" kern="100" dirty="0">
              <a:ea typeface="仿宋" panose="02010609060101010101" pitchFamily="49"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lang="zh-CN" altLang="en-US" kern="100" dirty="0">
                <a:ea typeface="仿宋" panose="02010609060101010101" pitchFamily="49" charset="-122"/>
                <a:cs typeface="Times New Roman" panose="02020603050405020304" pitchFamily="18" charset="0"/>
              </a:rPr>
              <a:t>		</a:t>
            </a:r>
          </a:p>
        </p:txBody>
      </p:sp>
      <p:graphicFrame>
        <p:nvGraphicFramePr>
          <p:cNvPr id="4" name="对象 3"/>
          <p:cNvGraphicFramePr>
            <a:graphicFrameLocks noChangeAspect="1"/>
          </p:cNvGraphicFramePr>
          <p:nvPr>
            <p:extLst>
              <p:ext uri="{D42A27DB-BD31-4B8C-83A1-F6EECF244321}">
                <p14:modId xmlns:p14="http://schemas.microsoft.com/office/powerpoint/2010/main" val="2888439288"/>
              </p:ext>
            </p:extLst>
          </p:nvPr>
        </p:nvGraphicFramePr>
        <p:xfrm>
          <a:off x="2767909" y="2501964"/>
          <a:ext cx="3029886" cy="991927"/>
        </p:xfrm>
        <a:graphic>
          <a:graphicData uri="http://schemas.openxmlformats.org/presentationml/2006/ole">
            <mc:AlternateContent xmlns:mc="http://schemas.openxmlformats.org/markup-compatibility/2006">
              <mc:Choice xmlns:v="urn:schemas-microsoft-com:vml" Requires="v">
                <p:oleObj spid="_x0000_s113824" name="Equation" r:id="rId3" imgW="1205977" imgH="393529" progId="Equation.DSMT4">
                  <p:embed/>
                </p:oleObj>
              </mc:Choice>
              <mc:Fallback>
                <p:oleObj name="Equation" r:id="rId3" imgW="1205977" imgH="393529"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7909" y="2501964"/>
                        <a:ext cx="3029886" cy="991927"/>
                      </a:xfrm>
                      <a:prstGeom prst="rect">
                        <a:avLst/>
                      </a:prstGeom>
                      <a:noFill/>
                    </p:spPr>
                  </p:pic>
                </p:oleObj>
              </mc:Fallback>
            </mc:AlternateContent>
          </a:graphicData>
        </a:graphic>
      </p:graphicFrame>
      <p:sp>
        <p:nvSpPr>
          <p:cNvPr id="5" name="Rectangle 3"/>
          <p:cNvSpPr>
            <a:spLocks noChangeArrowheads="1"/>
          </p:cNvSpPr>
          <p:nvPr/>
        </p:nvSpPr>
        <p:spPr bwMode="auto">
          <a:xfrm>
            <a:off x="503548" y="3486200"/>
            <a:ext cx="2616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smtClean="0">
                <a:ln>
                  <a:noFill/>
                </a:ln>
                <a:solidFill>
                  <a:schemeClr val="tx1"/>
                </a:solidFill>
                <a:effectLst/>
              </a:rPr>
              <a:t> </a:t>
            </a:r>
            <a:endParaRPr kumimoji="0" lang="zh-CN" altLang="zh-CN"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60142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50</a:t>
            </a:fld>
            <a:endParaRPr lang="en-US" altLang="zh-CN"/>
          </a:p>
        </p:txBody>
      </p:sp>
      <p:sp>
        <p:nvSpPr>
          <p:cNvPr id="5" name="矩形 4"/>
          <p:cNvSpPr/>
          <p:nvPr/>
        </p:nvSpPr>
        <p:spPr>
          <a:xfrm>
            <a:off x="899592" y="692696"/>
            <a:ext cx="4493538"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极板拉开时，位移电流密度为：</a:t>
            </a:r>
            <a:endParaRPr lang="zh-CN" altLang="en-US" dirty="0">
              <a:latin typeface="仿宋" panose="02010609060101010101" pitchFamily="49" charset="-122"/>
              <a:ea typeface="仿宋" panose="02010609060101010101"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341134861"/>
              </p:ext>
            </p:extLst>
          </p:nvPr>
        </p:nvGraphicFramePr>
        <p:xfrm>
          <a:off x="1439652" y="1521828"/>
          <a:ext cx="5904656" cy="976597"/>
        </p:xfrm>
        <a:graphic>
          <a:graphicData uri="http://schemas.openxmlformats.org/presentationml/2006/ole">
            <mc:AlternateContent xmlns:mc="http://schemas.openxmlformats.org/markup-compatibility/2006">
              <mc:Choice xmlns:v="urn:schemas-microsoft-com:vml" Requires="v">
                <p:oleObj spid="_x0000_s173093" name="Equation" r:id="rId3" imgW="2616200" imgH="431800" progId="Equation.DSMT4">
                  <p:embed/>
                </p:oleObj>
              </mc:Choice>
              <mc:Fallback>
                <p:oleObj name="Equation" r:id="rId3" imgW="2616200" imgH="4318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9652" y="1521828"/>
                        <a:ext cx="5904656" cy="976597"/>
                      </a:xfrm>
                      <a:prstGeom prst="rect">
                        <a:avLst/>
                      </a:prstGeom>
                      <a:noFill/>
                    </p:spPr>
                  </p:pic>
                </p:oleObj>
              </mc:Fallback>
            </mc:AlternateContent>
          </a:graphicData>
        </a:graphic>
      </p:graphicFrame>
      <p:sp>
        <p:nvSpPr>
          <p:cNvPr id="8" name="矩形 7"/>
          <p:cNvSpPr/>
          <p:nvPr/>
        </p:nvSpPr>
        <p:spPr>
          <a:xfrm>
            <a:off x="899592" y="2865892"/>
            <a:ext cx="7164796" cy="1015663"/>
          </a:xfrm>
          <a:prstGeom prst="rect">
            <a:avLst/>
          </a:prstGeom>
        </p:spPr>
        <p:txBody>
          <a:bodyPr wrap="square">
            <a:spAutoFit/>
          </a:bodyPr>
          <a:lstStyle/>
          <a:p>
            <a:pPr algn="l">
              <a:lnSpc>
                <a:spcPct val="125000"/>
              </a:lnSpc>
            </a:pPr>
            <a:r>
              <a:rPr lang="zh-CN" altLang="zh-CN" kern="100" dirty="0">
                <a:ea typeface="仿宋" panose="02010609060101010101" pitchFamily="49" charset="-122"/>
                <a:cs typeface="Times New Roman" panose="02020603050405020304" pitchFamily="18" charset="0"/>
              </a:rPr>
              <a:t>位移电流的方向：极板拉开时，电位移矢量减小，</a:t>
            </a:r>
            <a:r>
              <a:rPr lang="en-US" altLang="zh-CN" kern="100" dirty="0" err="1">
                <a:ea typeface="仿宋" panose="02010609060101010101" pitchFamily="49" charset="-122"/>
              </a:rPr>
              <a:t>dD</a:t>
            </a:r>
            <a:r>
              <a:rPr lang="en-US" altLang="zh-CN" kern="100" dirty="0">
                <a:ea typeface="仿宋" panose="02010609060101010101" pitchFamily="49" charset="-122"/>
              </a:rPr>
              <a:t>/</a:t>
            </a:r>
            <a:r>
              <a:rPr lang="en-US" altLang="zh-CN" kern="100" dirty="0" err="1">
                <a:ea typeface="仿宋" panose="02010609060101010101" pitchFamily="49" charset="-122"/>
              </a:rPr>
              <a:t>dt</a:t>
            </a:r>
            <a:r>
              <a:rPr lang="zh-CN" altLang="zh-CN" kern="100" dirty="0">
                <a:ea typeface="仿宋" panose="02010609060101010101" pitchFamily="49" charset="-122"/>
                <a:cs typeface="Times New Roman" panose="02020603050405020304" pitchFamily="18" charset="0"/>
              </a:rPr>
              <a:t>为“</a:t>
            </a:r>
            <a:r>
              <a:rPr lang="en-US" altLang="zh-CN" kern="100" dirty="0">
                <a:ea typeface="仿宋" panose="02010609060101010101" pitchFamily="49" charset="-122"/>
                <a:cs typeface="Times New Roman" panose="02020603050405020304" pitchFamily="18" charset="0"/>
              </a:rPr>
              <a:t>-</a:t>
            </a:r>
            <a:r>
              <a:rPr lang="zh-CN" altLang="zh-CN" kern="100" dirty="0">
                <a:ea typeface="仿宋" panose="02010609060101010101" pitchFamily="49" charset="-122"/>
                <a:cs typeface="Times New Roman" panose="02020603050405020304" pitchFamily="18" charset="0"/>
              </a:rPr>
              <a:t>”，</a:t>
            </a:r>
            <a:r>
              <a:rPr lang="en-US" altLang="zh-CN" kern="100" dirty="0">
                <a:ea typeface="仿宋" panose="02010609060101010101" pitchFamily="49" charset="-122"/>
              </a:rPr>
              <a:t>j </a:t>
            </a:r>
            <a:r>
              <a:rPr lang="en-US" altLang="zh-CN" sz="1200" kern="100" dirty="0">
                <a:ea typeface="仿宋" panose="02010609060101010101" pitchFamily="49" charset="-122"/>
              </a:rPr>
              <a:t>d</a:t>
            </a:r>
            <a:r>
              <a:rPr lang="zh-CN" altLang="zh-CN" kern="100" dirty="0">
                <a:ea typeface="仿宋" panose="02010609060101010101" pitchFamily="49" charset="-122"/>
                <a:cs typeface="Times New Roman" panose="02020603050405020304" pitchFamily="18" charset="0"/>
              </a:rPr>
              <a:t>与</a:t>
            </a:r>
            <a:r>
              <a:rPr lang="en-US" altLang="zh-CN" kern="100" dirty="0">
                <a:ea typeface="仿宋" panose="02010609060101010101" pitchFamily="49" charset="-122"/>
              </a:rPr>
              <a:t>D</a:t>
            </a:r>
            <a:r>
              <a:rPr lang="zh-CN" altLang="zh-CN" kern="100" dirty="0">
                <a:ea typeface="仿宋" panose="02010609060101010101" pitchFamily="49" charset="-122"/>
                <a:cs typeface="Times New Roman" panose="02020603050405020304" pitchFamily="18" charset="0"/>
              </a:rPr>
              <a:t>的方向相反。</a:t>
            </a:r>
            <a:endParaRPr lang="zh-CN" altLang="en-US" dirty="0">
              <a:ea typeface="仿宋" panose="02010609060101010101" pitchFamily="49" charset="-122"/>
            </a:endParaRPr>
          </a:p>
        </p:txBody>
      </p:sp>
    </p:spTree>
    <p:extLst>
      <p:ext uri="{BB962C8B-B14F-4D97-AF65-F5344CB8AC3E}">
        <p14:creationId xmlns:p14="http://schemas.microsoft.com/office/powerpoint/2010/main" val="21668850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title"/>
          </p:nvPr>
        </p:nvSpPr>
        <p:spPr>
          <a:xfrm>
            <a:off x="611560" y="548680"/>
            <a:ext cx="8640960" cy="720080"/>
          </a:xfrm>
        </p:spPr>
        <p:txBody>
          <a:bodyPr>
            <a:normAutofit/>
          </a:bodyPr>
          <a:lstStyle/>
          <a:p>
            <a:pPr algn="l"/>
            <a:r>
              <a:rPr lang="zh-CN" altLang="en-US" sz="3200" b="1" dirty="0">
                <a:solidFill>
                  <a:srgbClr val="0000FF"/>
                </a:solidFill>
                <a:latin typeface="仿宋" panose="02010609060101010101" pitchFamily="49" charset="-122"/>
                <a:ea typeface="仿宋" panose="02010609060101010101" pitchFamily="49" charset="-122"/>
              </a:rPr>
              <a:t>二、麦克斯韦方程组的积分</a:t>
            </a:r>
            <a:r>
              <a:rPr lang="zh-CN" altLang="en-US" sz="3200" b="1" dirty="0" smtClean="0">
                <a:solidFill>
                  <a:srgbClr val="0000FF"/>
                </a:solidFill>
                <a:latin typeface="仿宋" panose="02010609060101010101" pitchFamily="49" charset="-122"/>
                <a:ea typeface="仿宋" panose="02010609060101010101" pitchFamily="49" charset="-122"/>
              </a:rPr>
              <a:t>形式</a:t>
            </a:r>
            <a:endParaRPr lang="zh-CN" altLang="en-US" sz="3200" b="1" dirty="0">
              <a:solidFill>
                <a:srgbClr val="0000FF"/>
              </a:solidFill>
              <a:latin typeface="仿宋" panose="02010609060101010101" pitchFamily="49" charset="-122"/>
              <a:ea typeface="仿宋" panose="02010609060101010101" pitchFamily="49" charset="-122"/>
            </a:endParaRPr>
          </a:p>
        </p:txBody>
      </p:sp>
      <p:sp>
        <p:nvSpPr>
          <p:cNvPr id="2" name="TextBox 1"/>
          <p:cNvSpPr txBox="1"/>
          <p:nvPr/>
        </p:nvSpPr>
        <p:spPr>
          <a:xfrm>
            <a:off x="359532" y="1268760"/>
            <a:ext cx="8352928" cy="5464958"/>
          </a:xfrm>
          <a:prstGeom prst="rect">
            <a:avLst/>
          </a:prstGeom>
          <a:noFill/>
        </p:spPr>
        <p:txBody>
          <a:bodyPr wrap="square" rtlCol="0">
            <a:spAutoFit/>
          </a:bodyPr>
          <a:lstStyle/>
          <a:p>
            <a:pPr marL="457200" indent="-457200" algn="l">
              <a:lnSpc>
                <a:spcPct val="125000"/>
              </a:lnSpc>
              <a:buFont typeface="Arial" pitchFamily="34" charset="0"/>
              <a:buChar char="•"/>
            </a:pPr>
            <a:r>
              <a:rPr lang="zh-CN" altLang="en-US" dirty="0" smtClean="0">
                <a:ea typeface="仿宋" panose="02010609060101010101" pitchFamily="49" charset="-122"/>
              </a:rPr>
              <a:t>四个基本方程，是由麦克斯韦总结实验规律而得到的，下面分别介绍：</a:t>
            </a:r>
            <a:endParaRPr lang="en-US" altLang="zh-CN" dirty="0" smtClean="0">
              <a:ea typeface="仿宋" panose="02010609060101010101" pitchFamily="49" charset="-122"/>
            </a:endParaRPr>
          </a:p>
          <a:p>
            <a:pPr marL="457200" indent="-457200" algn="l">
              <a:lnSpc>
                <a:spcPct val="125000"/>
              </a:lnSpc>
              <a:buFont typeface="Arial" pitchFamily="34" charset="0"/>
              <a:buChar char="•"/>
            </a:pPr>
            <a:r>
              <a:rPr lang="zh-CN" altLang="en-US" dirty="0" smtClean="0">
                <a:ea typeface="仿宋" panose="02010609060101010101" pitchFamily="49" charset="-122"/>
              </a:rPr>
              <a:t>电场有两种：静电场、涡旋电场：</a:t>
            </a:r>
            <a:endParaRPr lang="en-US" altLang="zh-CN" dirty="0" smtClean="0">
              <a:ea typeface="仿宋" panose="02010609060101010101" pitchFamily="49" charset="-122"/>
            </a:endParaRPr>
          </a:p>
          <a:p>
            <a:pPr algn="l">
              <a:lnSpc>
                <a:spcPct val="125000"/>
              </a:lnSpc>
            </a:pPr>
            <a:endParaRPr lang="en-US" altLang="zh-CN" dirty="0">
              <a:ea typeface="仿宋" panose="02010609060101010101" pitchFamily="49" charset="-122"/>
            </a:endParaRPr>
          </a:p>
          <a:p>
            <a:pPr algn="l">
              <a:lnSpc>
                <a:spcPct val="125000"/>
              </a:lnSpc>
            </a:pPr>
            <a:endParaRPr lang="en-US" altLang="zh-CN" dirty="0" smtClean="0">
              <a:ea typeface="仿宋" panose="02010609060101010101" pitchFamily="49" charset="-122"/>
            </a:endParaRPr>
          </a:p>
          <a:p>
            <a:pPr algn="l">
              <a:lnSpc>
                <a:spcPct val="125000"/>
              </a:lnSpc>
            </a:pPr>
            <a:endParaRPr lang="en-US" altLang="zh-CN" dirty="0">
              <a:ea typeface="仿宋" panose="02010609060101010101" pitchFamily="49" charset="-122"/>
            </a:endParaRPr>
          </a:p>
          <a:p>
            <a:pPr algn="l">
              <a:lnSpc>
                <a:spcPct val="125000"/>
              </a:lnSpc>
            </a:pPr>
            <a:endParaRPr lang="en-US" altLang="zh-CN" dirty="0" smtClean="0">
              <a:ea typeface="仿宋" panose="02010609060101010101" pitchFamily="49" charset="-122"/>
            </a:endParaRPr>
          </a:p>
          <a:p>
            <a:pPr algn="l">
              <a:lnSpc>
                <a:spcPct val="125000"/>
              </a:lnSpc>
            </a:pPr>
            <a:endParaRPr lang="en-US" altLang="zh-CN" dirty="0">
              <a:ea typeface="仿宋" panose="02010609060101010101" pitchFamily="49" charset="-122"/>
            </a:endParaRPr>
          </a:p>
          <a:p>
            <a:pPr algn="l">
              <a:lnSpc>
                <a:spcPct val="125000"/>
              </a:lnSpc>
            </a:pPr>
            <a:endParaRPr lang="en-US" altLang="zh-CN" dirty="0" smtClean="0">
              <a:ea typeface="仿宋" panose="02010609060101010101" pitchFamily="49" charset="-122"/>
            </a:endParaRPr>
          </a:p>
          <a:p>
            <a:pPr marL="457200" indent="-457200" algn="l">
              <a:lnSpc>
                <a:spcPct val="125000"/>
              </a:lnSpc>
              <a:buFont typeface="Arial" pitchFamily="34" charset="0"/>
              <a:buChar char="•"/>
            </a:pPr>
            <a:r>
              <a:rPr lang="zh-CN" altLang="en-US" b="1" dirty="0">
                <a:solidFill>
                  <a:srgbClr val="FF0000"/>
                </a:solidFill>
                <a:ea typeface="仿宋" panose="02010609060101010101" pitchFamily="49" charset="-122"/>
              </a:rPr>
              <a:t>任意</a:t>
            </a:r>
            <a:r>
              <a:rPr lang="zh-CN" altLang="en-US" b="1" dirty="0" smtClean="0">
                <a:solidFill>
                  <a:srgbClr val="FF0000"/>
                </a:solidFill>
                <a:ea typeface="仿宋" panose="02010609060101010101" pitchFamily="49" charset="-122"/>
              </a:rPr>
              <a:t>电场的电位移矢量对闭合</a:t>
            </a:r>
            <a:r>
              <a:rPr lang="zh-CN" altLang="en-US" b="1" dirty="0">
                <a:solidFill>
                  <a:srgbClr val="FF0000"/>
                </a:solidFill>
                <a:ea typeface="仿宋" panose="02010609060101010101" pitchFamily="49" charset="-122"/>
              </a:rPr>
              <a:t>曲面</a:t>
            </a:r>
            <a:r>
              <a:rPr lang="zh-CN" altLang="en-US" b="1" dirty="0" smtClean="0">
                <a:solidFill>
                  <a:srgbClr val="FF0000"/>
                </a:solidFill>
                <a:ea typeface="仿宋" panose="02010609060101010101" pitchFamily="49" charset="-122"/>
              </a:rPr>
              <a:t>的通量等于闭合曲面所包围的自由电荷代数和</a:t>
            </a:r>
            <a:r>
              <a:rPr lang="zh-CN" altLang="en-US" sz="3200" b="1" dirty="0" smtClean="0">
                <a:solidFill>
                  <a:srgbClr val="FF0000"/>
                </a:solidFill>
              </a:rPr>
              <a:t>。</a:t>
            </a:r>
            <a:endParaRPr lang="en-US" altLang="zh-CN" sz="3200" b="1" dirty="0">
              <a:solidFill>
                <a:srgbClr val="FF0000"/>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269596240"/>
              </p:ext>
            </p:extLst>
          </p:nvPr>
        </p:nvGraphicFramePr>
        <p:xfrm>
          <a:off x="1079612" y="2771775"/>
          <a:ext cx="6837363" cy="657225"/>
        </p:xfrm>
        <a:graphic>
          <a:graphicData uri="http://schemas.openxmlformats.org/presentationml/2006/ole">
            <mc:AlternateContent xmlns:mc="http://schemas.openxmlformats.org/markup-compatibility/2006">
              <mc:Choice xmlns:v="urn:schemas-microsoft-com:vml" Requires="v">
                <p:oleObj spid="_x0000_s152878" name="Equation" r:id="rId3" imgW="2641320" imgH="253800" progId="Equation.DSMT4">
                  <p:embed/>
                </p:oleObj>
              </mc:Choice>
              <mc:Fallback>
                <p:oleObj name="Equation" r:id="rId3" imgW="2641320" imgH="253800" progId="Equation.DSMT4">
                  <p:embed/>
                  <p:pic>
                    <p:nvPicPr>
                      <p:cNvPr id="0" name=""/>
                      <p:cNvPicPr/>
                      <p:nvPr/>
                    </p:nvPicPr>
                    <p:blipFill>
                      <a:blip r:embed="rId4"/>
                      <a:stretch>
                        <a:fillRect/>
                      </a:stretch>
                    </p:blipFill>
                    <p:spPr>
                      <a:xfrm>
                        <a:off x="1079612" y="2771775"/>
                        <a:ext cx="6837363" cy="657225"/>
                      </a:xfrm>
                      <a:prstGeom prst="rect">
                        <a:avLst/>
                      </a:prstGeom>
                    </p:spPr>
                  </p:pic>
                </p:oleObj>
              </mc:Fallback>
            </mc:AlternateContent>
          </a:graphicData>
        </a:graphic>
      </p:graphicFrame>
      <p:graphicFrame>
        <p:nvGraphicFramePr>
          <p:cNvPr id="8" name="对象 7"/>
          <p:cNvGraphicFramePr>
            <a:graphicFrameLocks noChangeAspect="1"/>
          </p:cNvGraphicFramePr>
          <p:nvPr>
            <p:extLst/>
          </p:nvPr>
        </p:nvGraphicFramePr>
        <p:xfrm>
          <a:off x="611560" y="4869160"/>
          <a:ext cx="6013450" cy="1001712"/>
        </p:xfrm>
        <a:graphic>
          <a:graphicData uri="http://schemas.openxmlformats.org/presentationml/2006/ole">
            <mc:AlternateContent xmlns:mc="http://schemas.openxmlformats.org/markup-compatibility/2006">
              <mc:Choice xmlns:v="urn:schemas-microsoft-com:vml" Requires="v">
                <p:oleObj spid="_x0000_s152879" name="Equation" r:id="rId5" imgW="2286000" imgH="380880" progId="Equation.DSMT4">
                  <p:embed/>
                </p:oleObj>
              </mc:Choice>
              <mc:Fallback>
                <p:oleObj name="Equation" r:id="rId5" imgW="2286000" imgH="380880" progId="Equation.DSMT4">
                  <p:embed/>
                  <p:pic>
                    <p:nvPicPr>
                      <p:cNvPr id="0" name=""/>
                      <p:cNvPicPr/>
                      <p:nvPr/>
                    </p:nvPicPr>
                    <p:blipFill>
                      <a:blip r:embed="rId6"/>
                      <a:stretch>
                        <a:fillRect/>
                      </a:stretch>
                    </p:blipFill>
                    <p:spPr>
                      <a:xfrm>
                        <a:off x="611560" y="4869160"/>
                        <a:ext cx="6013450" cy="1001712"/>
                      </a:xfrm>
                      <a:prstGeom prst="rect">
                        <a:avLst/>
                      </a:prstGeom>
                    </p:spPr>
                  </p:pic>
                </p:oleObj>
              </mc:Fallback>
            </mc:AlternateContent>
          </a:graphicData>
        </a:graphic>
      </p:graphicFrame>
      <p:graphicFrame>
        <p:nvGraphicFramePr>
          <p:cNvPr id="3" name="对象 2"/>
          <p:cNvGraphicFramePr>
            <a:graphicFrameLocks noChangeAspect="1"/>
          </p:cNvGraphicFramePr>
          <p:nvPr>
            <p:extLst/>
          </p:nvPr>
        </p:nvGraphicFramePr>
        <p:xfrm>
          <a:off x="971600" y="3429000"/>
          <a:ext cx="5159375" cy="722313"/>
        </p:xfrm>
        <a:graphic>
          <a:graphicData uri="http://schemas.openxmlformats.org/presentationml/2006/ole">
            <mc:AlternateContent xmlns:mc="http://schemas.openxmlformats.org/markup-compatibility/2006">
              <mc:Choice xmlns:v="urn:schemas-microsoft-com:vml" Requires="v">
                <p:oleObj spid="_x0000_s152880" name="Equation" r:id="rId7" imgW="1993680" imgH="279360" progId="Equation.DSMT4">
                  <p:embed/>
                </p:oleObj>
              </mc:Choice>
              <mc:Fallback>
                <p:oleObj name="Equation" r:id="rId7" imgW="1993680" imgH="279360" progId="Equation.DSMT4">
                  <p:embed/>
                  <p:pic>
                    <p:nvPicPr>
                      <p:cNvPr id="0" name=""/>
                      <p:cNvPicPr>
                        <a:picLocks noChangeAspect="1" noChangeArrowheads="1"/>
                      </p:cNvPicPr>
                      <p:nvPr/>
                    </p:nvPicPr>
                    <p:blipFill>
                      <a:blip r:embed="rId8"/>
                      <a:srcRect/>
                      <a:stretch>
                        <a:fillRect/>
                      </a:stretch>
                    </p:blipFill>
                    <p:spPr bwMode="auto">
                      <a:xfrm>
                        <a:off x="971600" y="3429000"/>
                        <a:ext cx="5159375"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nvPr>
        </p:nvGraphicFramePr>
        <p:xfrm>
          <a:off x="971600" y="4149080"/>
          <a:ext cx="5322888" cy="723900"/>
        </p:xfrm>
        <a:graphic>
          <a:graphicData uri="http://schemas.openxmlformats.org/presentationml/2006/ole">
            <mc:AlternateContent xmlns:mc="http://schemas.openxmlformats.org/markup-compatibility/2006">
              <mc:Choice xmlns:v="urn:schemas-microsoft-com:vml" Requires="v">
                <p:oleObj spid="_x0000_s152881" name="Equation" r:id="rId9" imgW="2057400" imgH="279360" progId="Equation.DSMT4">
                  <p:embed/>
                </p:oleObj>
              </mc:Choice>
              <mc:Fallback>
                <p:oleObj name="Equation" r:id="rId9" imgW="2057400" imgH="279360" progId="Equation.DSMT4">
                  <p:embed/>
                  <p:pic>
                    <p:nvPicPr>
                      <p:cNvPr id="0" name=""/>
                      <p:cNvPicPr>
                        <a:picLocks noChangeAspect="1" noChangeArrowheads="1"/>
                      </p:cNvPicPr>
                      <p:nvPr/>
                    </p:nvPicPr>
                    <p:blipFill>
                      <a:blip r:embed="rId10"/>
                      <a:srcRect/>
                      <a:stretch>
                        <a:fillRect/>
                      </a:stretch>
                    </p:blipFill>
                    <p:spPr bwMode="auto">
                      <a:xfrm>
                        <a:off x="971600" y="4149080"/>
                        <a:ext cx="5322888"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451923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52</a:t>
            </a:fld>
            <a:endParaRPr lang="en-US" altLang="zh-CN"/>
          </a:p>
        </p:txBody>
      </p:sp>
    </p:spTree>
    <p:extLst>
      <p:ext uri="{BB962C8B-B14F-4D97-AF65-F5344CB8AC3E}">
        <p14:creationId xmlns:p14="http://schemas.microsoft.com/office/powerpoint/2010/main" val="7532399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53</a:t>
            </a:fld>
            <a:endParaRPr lang="en-US" altLang="zh-CN"/>
          </a:p>
        </p:txBody>
      </p:sp>
    </p:spTree>
    <p:extLst>
      <p:ext uri="{BB962C8B-B14F-4D97-AF65-F5344CB8AC3E}">
        <p14:creationId xmlns:p14="http://schemas.microsoft.com/office/powerpoint/2010/main" val="7047890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764704"/>
            <a:ext cx="8280920" cy="4524315"/>
          </a:xfrm>
          <a:prstGeom prst="rect">
            <a:avLst/>
          </a:prstGeom>
          <a:noFill/>
        </p:spPr>
        <p:txBody>
          <a:bodyPr wrap="square" rtlCol="0">
            <a:spAutoFit/>
          </a:bodyPr>
          <a:lstStyle/>
          <a:p>
            <a:endParaRPr lang="en-US" altLang="zh-CN" sz="3200" dirty="0" smtClean="0"/>
          </a:p>
          <a:p>
            <a:endParaRPr lang="en-US" altLang="zh-CN" sz="3200" dirty="0"/>
          </a:p>
          <a:p>
            <a:endParaRPr lang="en-US" altLang="zh-CN" sz="3200" dirty="0" smtClean="0"/>
          </a:p>
          <a:p>
            <a:endParaRPr lang="en-US" altLang="zh-CN" sz="3200" dirty="0"/>
          </a:p>
          <a:p>
            <a:endParaRPr lang="en-US" altLang="zh-CN" sz="3200" dirty="0" smtClean="0"/>
          </a:p>
          <a:p>
            <a:endParaRPr lang="en-US" altLang="zh-CN" sz="3200" dirty="0"/>
          </a:p>
          <a:p>
            <a:endParaRPr lang="en-US" altLang="zh-CN" sz="3200" dirty="0" smtClean="0"/>
          </a:p>
          <a:p>
            <a:endParaRPr lang="en-US" altLang="zh-CN" sz="3200" dirty="0"/>
          </a:p>
          <a:p>
            <a:endParaRPr lang="zh-CN" altLang="en-US" sz="3200" dirty="0"/>
          </a:p>
        </p:txBody>
      </p:sp>
      <p:graphicFrame>
        <p:nvGraphicFramePr>
          <p:cNvPr id="3" name="对象 2"/>
          <p:cNvGraphicFramePr>
            <a:graphicFrameLocks noChangeAspect="1"/>
          </p:cNvGraphicFramePr>
          <p:nvPr>
            <p:extLst/>
          </p:nvPr>
        </p:nvGraphicFramePr>
        <p:xfrm>
          <a:off x="395536" y="785954"/>
          <a:ext cx="4484688" cy="909638"/>
        </p:xfrm>
        <a:graphic>
          <a:graphicData uri="http://schemas.openxmlformats.org/presentationml/2006/ole">
            <mc:AlternateContent xmlns:mc="http://schemas.openxmlformats.org/markup-compatibility/2006">
              <mc:Choice xmlns:v="urn:schemas-microsoft-com:vml" Requires="v">
                <p:oleObj spid="_x0000_s153898" name="Equation" r:id="rId3" imgW="1815840" imgH="368280" progId="Equation.DSMT4">
                  <p:embed/>
                </p:oleObj>
              </mc:Choice>
              <mc:Fallback>
                <p:oleObj name="Equation" r:id="rId3" imgW="1815840" imgH="368280" progId="Equation.DSMT4">
                  <p:embed/>
                  <p:pic>
                    <p:nvPicPr>
                      <p:cNvPr id="0" name=""/>
                      <p:cNvPicPr/>
                      <p:nvPr/>
                    </p:nvPicPr>
                    <p:blipFill>
                      <a:blip r:embed="rId4"/>
                      <a:stretch>
                        <a:fillRect/>
                      </a:stretch>
                    </p:blipFill>
                    <p:spPr>
                      <a:xfrm>
                        <a:off x="395536" y="785954"/>
                        <a:ext cx="4484688" cy="909638"/>
                      </a:xfrm>
                      <a:prstGeom prst="rect">
                        <a:avLst/>
                      </a:prstGeom>
                    </p:spPr>
                  </p:pic>
                </p:oleObj>
              </mc:Fallback>
            </mc:AlternateContent>
          </a:graphicData>
        </a:graphic>
      </p:graphicFrame>
      <p:graphicFrame>
        <p:nvGraphicFramePr>
          <p:cNvPr id="4" name="对象 3"/>
          <p:cNvGraphicFramePr>
            <a:graphicFrameLocks noChangeAspect="1"/>
          </p:cNvGraphicFramePr>
          <p:nvPr>
            <p:extLst/>
          </p:nvPr>
        </p:nvGraphicFramePr>
        <p:xfrm>
          <a:off x="396527" y="1548457"/>
          <a:ext cx="6335713" cy="1160463"/>
        </p:xfrm>
        <a:graphic>
          <a:graphicData uri="http://schemas.openxmlformats.org/presentationml/2006/ole">
            <mc:AlternateContent xmlns:mc="http://schemas.openxmlformats.org/markup-compatibility/2006">
              <mc:Choice xmlns:v="urn:schemas-microsoft-com:vml" Requires="v">
                <p:oleObj spid="_x0000_s153899" name="Equation" r:id="rId5" imgW="2565360" imgH="469800" progId="Equation.DSMT4">
                  <p:embed/>
                </p:oleObj>
              </mc:Choice>
              <mc:Fallback>
                <p:oleObj name="Equation" r:id="rId5" imgW="2565360" imgH="469800" progId="Equation.DSMT4">
                  <p:embed/>
                  <p:pic>
                    <p:nvPicPr>
                      <p:cNvPr id="0" name=""/>
                      <p:cNvPicPr>
                        <a:picLocks noChangeAspect="1" noChangeArrowheads="1"/>
                      </p:cNvPicPr>
                      <p:nvPr/>
                    </p:nvPicPr>
                    <p:blipFill>
                      <a:blip r:embed="rId6"/>
                      <a:srcRect/>
                      <a:stretch>
                        <a:fillRect/>
                      </a:stretch>
                    </p:blipFill>
                    <p:spPr bwMode="auto">
                      <a:xfrm>
                        <a:off x="396527" y="1548457"/>
                        <a:ext cx="6335713"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nvPr>
        </p:nvGraphicFramePr>
        <p:xfrm>
          <a:off x="323528" y="2708920"/>
          <a:ext cx="6838950" cy="1160462"/>
        </p:xfrm>
        <a:graphic>
          <a:graphicData uri="http://schemas.openxmlformats.org/presentationml/2006/ole">
            <mc:AlternateContent xmlns:mc="http://schemas.openxmlformats.org/markup-compatibility/2006">
              <mc:Choice xmlns:v="urn:schemas-microsoft-com:vml" Requires="v">
                <p:oleObj spid="_x0000_s153900" name="Equation" r:id="rId7" imgW="2768400" imgH="469800" progId="Equation.DSMT4">
                  <p:embed/>
                </p:oleObj>
              </mc:Choice>
              <mc:Fallback>
                <p:oleObj name="Equation" r:id="rId7" imgW="2768400" imgH="469800" progId="Equation.DSMT4">
                  <p:embed/>
                  <p:pic>
                    <p:nvPicPr>
                      <p:cNvPr id="0" name=""/>
                      <p:cNvPicPr>
                        <a:picLocks noChangeAspect="1" noChangeArrowheads="1"/>
                      </p:cNvPicPr>
                      <p:nvPr/>
                    </p:nvPicPr>
                    <p:blipFill>
                      <a:blip r:embed="rId8"/>
                      <a:srcRect/>
                      <a:stretch>
                        <a:fillRect/>
                      </a:stretch>
                    </p:blipFill>
                    <p:spPr bwMode="auto">
                      <a:xfrm>
                        <a:off x="323528" y="2708920"/>
                        <a:ext cx="683895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nvPr>
        </p:nvGraphicFramePr>
        <p:xfrm>
          <a:off x="179512" y="4246563"/>
          <a:ext cx="7997825" cy="1065212"/>
        </p:xfrm>
        <a:graphic>
          <a:graphicData uri="http://schemas.openxmlformats.org/presentationml/2006/ole">
            <mc:AlternateContent xmlns:mc="http://schemas.openxmlformats.org/markup-compatibility/2006">
              <mc:Choice xmlns:v="urn:schemas-microsoft-com:vml" Requires="v">
                <p:oleObj spid="_x0000_s153901" name="Equation" r:id="rId9" imgW="3238200" imgH="431640" progId="Equation.DSMT4">
                  <p:embed/>
                </p:oleObj>
              </mc:Choice>
              <mc:Fallback>
                <p:oleObj name="Equation" r:id="rId9" imgW="3238200" imgH="431640" progId="Equation.DSMT4">
                  <p:embed/>
                  <p:pic>
                    <p:nvPicPr>
                      <p:cNvPr id="0" name=""/>
                      <p:cNvPicPr>
                        <a:picLocks noChangeAspect="1" noChangeArrowheads="1"/>
                      </p:cNvPicPr>
                      <p:nvPr/>
                    </p:nvPicPr>
                    <p:blipFill>
                      <a:blip r:embed="rId10"/>
                      <a:srcRect/>
                      <a:stretch>
                        <a:fillRect/>
                      </a:stretch>
                    </p:blipFill>
                    <p:spPr bwMode="auto">
                      <a:xfrm>
                        <a:off x="179512" y="4246563"/>
                        <a:ext cx="7997825"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411125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1540" y="764704"/>
            <a:ext cx="7956884" cy="5201424"/>
          </a:xfrm>
          <a:prstGeom prst="rect">
            <a:avLst/>
          </a:prstGeom>
          <a:noFill/>
        </p:spPr>
        <p:txBody>
          <a:bodyPr wrap="square" rtlCol="0">
            <a:spAutoFit/>
          </a:bodyPr>
          <a:lstStyle/>
          <a:p>
            <a:pPr algn="l">
              <a:lnSpc>
                <a:spcPct val="125000"/>
              </a:lnSpc>
            </a:pPr>
            <a:r>
              <a:rPr lang="zh-CN" altLang="en-US" sz="2800" b="1" dirty="0" smtClean="0">
                <a:solidFill>
                  <a:srgbClr val="0000FF"/>
                </a:solidFill>
                <a:ea typeface="仿宋" panose="02010609060101010101" pitchFamily="49" charset="-122"/>
              </a:rPr>
              <a:t>磁场：</a:t>
            </a:r>
            <a:endParaRPr lang="en-US" altLang="zh-CN" sz="2800" b="1" dirty="0" smtClean="0">
              <a:solidFill>
                <a:srgbClr val="0000FF"/>
              </a:solidFill>
              <a:ea typeface="仿宋" panose="02010609060101010101" pitchFamily="49" charset="-122"/>
            </a:endParaRPr>
          </a:p>
          <a:p>
            <a:pPr marL="457200" indent="-457200" algn="l">
              <a:lnSpc>
                <a:spcPct val="125000"/>
              </a:lnSpc>
              <a:buFont typeface="Arial" pitchFamily="34" charset="0"/>
              <a:buChar char="•"/>
            </a:pPr>
            <a:r>
              <a:rPr lang="zh-CN" altLang="en-US" sz="2800" dirty="0" smtClean="0">
                <a:ea typeface="仿宋" panose="02010609060101010101" pitchFamily="49" charset="-122"/>
              </a:rPr>
              <a:t>对于任意磁场，不管是由传导电流、运流电流、磁化电流、还是位移电流产生的，其共同特点是磁力线总是闭合的，故有：</a:t>
            </a:r>
            <a:endParaRPr lang="en-US" altLang="zh-CN" sz="2800" dirty="0" smtClean="0">
              <a:ea typeface="仿宋" panose="02010609060101010101" pitchFamily="49" charset="-122"/>
            </a:endParaRPr>
          </a:p>
          <a:p>
            <a:pPr marL="457200" indent="-457200" algn="l">
              <a:buFont typeface="Arial" pitchFamily="34" charset="0"/>
              <a:buChar char="•"/>
            </a:pPr>
            <a:endParaRPr lang="en-US" altLang="zh-CN" sz="3200" dirty="0"/>
          </a:p>
          <a:p>
            <a:pPr marL="457200" indent="-457200">
              <a:buFont typeface="Arial" pitchFamily="34" charset="0"/>
              <a:buChar char="•"/>
            </a:pPr>
            <a:endParaRPr lang="en-US" altLang="zh-CN" sz="3200" dirty="0" smtClean="0"/>
          </a:p>
          <a:p>
            <a:endParaRPr lang="en-US" altLang="zh-CN" sz="3200" dirty="0" smtClean="0"/>
          </a:p>
          <a:p>
            <a:pPr marL="457200" indent="-457200">
              <a:buFont typeface="Arial" pitchFamily="34" charset="0"/>
              <a:buChar char="•"/>
            </a:pPr>
            <a:endParaRPr lang="en-US" altLang="zh-CN" sz="3200" dirty="0"/>
          </a:p>
          <a:p>
            <a:pPr marL="457200" indent="-457200">
              <a:buFont typeface="Arial" pitchFamily="34" charset="0"/>
              <a:buChar char="•"/>
            </a:pPr>
            <a:endParaRPr lang="en-US" altLang="zh-CN" sz="3200" dirty="0" smtClean="0"/>
          </a:p>
          <a:p>
            <a:pPr marL="457200" indent="-457200">
              <a:buFont typeface="Arial" pitchFamily="34" charset="0"/>
              <a:buChar char="•"/>
            </a:pPr>
            <a:endParaRPr lang="en-US" altLang="zh-CN" sz="3200" dirty="0" smtClean="0"/>
          </a:p>
        </p:txBody>
      </p:sp>
      <p:graphicFrame>
        <p:nvGraphicFramePr>
          <p:cNvPr id="3" name="对象 2"/>
          <p:cNvGraphicFramePr>
            <a:graphicFrameLocks noChangeAspect="1"/>
          </p:cNvGraphicFramePr>
          <p:nvPr>
            <p:extLst>
              <p:ext uri="{D42A27DB-BD31-4B8C-83A1-F6EECF244321}">
                <p14:modId xmlns:p14="http://schemas.microsoft.com/office/powerpoint/2010/main" val="2624100913"/>
              </p:ext>
            </p:extLst>
          </p:nvPr>
        </p:nvGraphicFramePr>
        <p:xfrm>
          <a:off x="431540" y="4260218"/>
          <a:ext cx="7518400" cy="539750"/>
        </p:xfrm>
        <a:graphic>
          <a:graphicData uri="http://schemas.openxmlformats.org/presentationml/2006/ole">
            <mc:AlternateContent xmlns:mc="http://schemas.openxmlformats.org/markup-compatibility/2006">
              <mc:Choice xmlns:v="urn:schemas-microsoft-com:vml" Requires="v">
                <p:oleObj spid="_x0000_s154774" name="Equation" r:id="rId3" imgW="2831760" imgH="203040" progId="Equation.DSMT4">
                  <p:embed/>
                </p:oleObj>
              </mc:Choice>
              <mc:Fallback>
                <p:oleObj name="Equation" r:id="rId3" imgW="2831760" imgH="203040" progId="Equation.DSMT4">
                  <p:embed/>
                  <p:pic>
                    <p:nvPicPr>
                      <p:cNvPr id="0" name=""/>
                      <p:cNvPicPr/>
                      <p:nvPr/>
                    </p:nvPicPr>
                    <p:blipFill>
                      <a:blip r:embed="rId4"/>
                      <a:stretch>
                        <a:fillRect/>
                      </a:stretch>
                    </p:blipFill>
                    <p:spPr>
                      <a:xfrm>
                        <a:off x="431540" y="4260218"/>
                        <a:ext cx="7518400" cy="53975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441288150"/>
              </p:ext>
            </p:extLst>
          </p:nvPr>
        </p:nvGraphicFramePr>
        <p:xfrm>
          <a:off x="2195736" y="3248980"/>
          <a:ext cx="3675062" cy="1011238"/>
        </p:xfrm>
        <a:graphic>
          <a:graphicData uri="http://schemas.openxmlformats.org/presentationml/2006/ole">
            <mc:AlternateContent xmlns:mc="http://schemas.openxmlformats.org/markup-compatibility/2006">
              <mc:Choice xmlns:v="urn:schemas-microsoft-com:vml" Requires="v">
                <p:oleObj spid="_x0000_s154775" name="Equation" r:id="rId5" imgW="1384200" imgH="380880" progId="Equation.DSMT4">
                  <p:embed/>
                </p:oleObj>
              </mc:Choice>
              <mc:Fallback>
                <p:oleObj name="Equation" r:id="rId5" imgW="1384200" imgH="380880" progId="Equation.DSMT4">
                  <p:embed/>
                  <p:pic>
                    <p:nvPicPr>
                      <p:cNvPr id="0" name=""/>
                      <p:cNvPicPr>
                        <a:picLocks noChangeAspect="1" noChangeArrowheads="1"/>
                      </p:cNvPicPr>
                      <p:nvPr/>
                    </p:nvPicPr>
                    <p:blipFill>
                      <a:blip r:embed="rId6"/>
                      <a:srcRect/>
                      <a:stretch>
                        <a:fillRect/>
                      </a:stretch>
                    </p:blipFill>
                    <p:spPr bwMode="auto">
                      <a:xfrm>
                        <a:off x="2195736" y="3248980"/>
                        <a:ext cx="3675062"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933539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764704"/>
            <a:ext cx="8352928" cy="5170646"/>
          </a:xfrm>
          <a:prstGeom prst="rect">
            <a:avLst/>
          </a:prstGeom>
          <a:noFill/>
        </p:spPr>
        <p:txBody>
          <a:bodyPr wrap="square" rtlCol="0">
            <a:spAutoFit/>
          </a:bodyPr>
          <a:lstStyle/>
          <a:p>
            <a:pPr marL="457200" indent="-457200" algn="l">
              <a:lnSpc>
                <a:spcPct val="125000"/>
              </a:lnSpc>
              <a:buFont typeface="Arial" pitchFamily="34" charset="0"/>
              <a:buChar char="•"/>
            </a:pPr>
            <a:r>
              <a:rPr lang="zh-CN" altLang="en-US" dirty="0">
                <a:latin typeface="仿宋" panose="02010609060101010101" pitchFamily="49" charset="-122"/>
                <a:ea typeface="仿宋" panose="02010609060101010101" pitchFamily="49" charset="-122"/>
              </a:rPr>
              <a:t>如前所述，普适的安培环路定理：</a:t>
            </a:r>
            <a:endParaRPr lang="en-US" altLang="zh-CN" dirty="0">
              <a:latin typeface="仿宋" panose="02010609060101010101" pitchFamily="49" charset="-122"/>
              <a:ea typeface="仿宋" panose="02010609060101010101" pitchFamily="49" charset="-122"/>
            </a:endParaRPr>
          </a:p>
          <a:p>
            <a:pPr algn="l">
              <a:lnSpc>
                <a:spcPct val="125000"/>
              </a:lnSpc>
            </a:pPr>
            <a:endParaRPr lang="en-US" altLang="zh-CN" dirty="0">
              <a:latin typeface="仿宋" panose="02010609060101010101" pitchFamily="49" charset="-122"/>
              <a:ea typeface="仿宋" panose="02010609060101010101" pitchFamily="49" charset="-122"/>
            </a:endParaRPr>
          </a:p>
          <a:p>
            <a:pPr algn="l">
              <a:lnSpc>
                <a:spcPct val="125000"/>
              </a:lnSpc>
            </a:pPr>
            <a:endParaRPr lang="en-US" altLang="zh-CN" dirty="0" smtClean="0">
              <a:latin typeface="仿宋" panose="02010609060101010101" pitchFamily="49" charset="-122"/>
              <a:ea typeface="仿宋" panose="02010609060101010101" pitchFamily="49" charset="-122"/>
            </a:endParaRPr>
          </a:p>
          <a:p>
            <a:pPr algn="l">
              <a:lnSpc>
                <a:spcPct val="125000"/>
              </a:lnSpc>
            </a:pPr>
            <a:endParaRPr lang="en-US" altLang="zh-CN" dirty="0">
              <a:latin typeface="仿宋" panose="02010609060101010101" pitchFamily="49" charset="-122"/>
              <a:ea typeface="仿宋" panose="02010609060101010101" pitchFamily="49" charset="-122"/>
            </a:endParaRPr>
          </a:p>
          <a:p>
            <a:pPr algn="l">
              <a:lnSpc>
                <a:spcPct val="125000"/>
              </a:lnSpc>
            </a:pPr>
            <a:endParaRPr lang="en-US" altLang="zh-CN" dirty="0" smtClean="0">
              <a:latin typeface="仿宋" panose="02010609060101010101" pitchFamily="49" charset="-122"/>
              <a:ea typeface="仿宋" panose="02010609060101010101" pitchFamily="49" charset="-122"/>
            </a:endParaRPr>
          </a:p>
          <a:p>
            <a:pPr marL="457200" indent="-457200" algn="l">
              <a:lnSpc>
                <a:spcPct val="125000"/>
              </a:lnSpc>
              <a:buFont typeface="Arial" pitchFamily="34" charset="0"/>
              <a:buChar char="•"/>
            </a:pPr>
            <a:endParaRPr lang="en-US" altLang="zh-CN" b="1" dirty="0" smtClean="0">
              <a:solidFill>
                <a:srgbClr val="FF0000"/>
              </a:solidFill>
              <a:latin typeface="仿宋" panose="02010609060101010101" pitchFamily="49" charset="-122"/>
              <a:ea typeface="仿宋" panose="02010609060101010101" pitchFamily="49" charset="-122"/>
            </a:endParaRPr>
          </a:p>
          <a:p>
            <a:pPr marL="457200" indent="-457200" algn="l">
              <a:lnSpc>
                <a:spcPct val="125000"/>
              </a:lnSpc>
              <a:buFont typeface="Arial" pitchFamily="34" charset="0"/>
              <a:buChar char="•"/>
            </a:pPr>
            <a:r>
              <a:rPr lang="zh-CN" altLang="en-US" b="1" dirty="0" smtClean="0">
                <a:solidFill>
                  <a:srgbClr val="FF0000"/>
                </a:solidFill>
                <a:latin typeface="仿宋" panose="02010609060101010101" pitchFamily="49" charset="-122"/>
                <a:ea typeface="仿宋" panose="02010609060101010101" pitchFamily="49" charset="-122"/>
              </a:rPr>
              <a:t>任意磁场的磁场强度矢量沿闭合环路的线积分等于穿过以环路为边界的任意曲面的传导电流和位移电流的代数和。</a:t>
            </a:r>
            <a:endParaRPr lang="en-US" altLang="zh-CN" b="1" dirty="0" smtClean="0">
              <a:solidFill>
                <a:srgbClr val="FF0000"/>
              </a:solidFill>
              <a:latin typeface="仿宋" panose="02010609060101010101" pitchFamily="49" charset="-122"/>
              <a:ea typeface="仿宋" panose="02010609060101010101" pitchFamily="49" charset="-122"/>
            </a:endParaRPr>
          </a:p>
          <a:p>
            <a:pPr marL="457200" indent="-457200" algn="l">
              <a:lnSpc>
                <a:spcPct val="125000"/>
              </a:lnSpc>
              <a:buFont typeface="Arial" pitchFamily="34" charset="0"/>
              <a:buChar char="•"/>
            </a:pPr>
            <a:endParaRPr lang="en-US" altLang="zh-CN" b="1" dirty="0" smtClean="0">
              <a:solidFill>
                <a:srgbClr val="FF0000"/>
              </a:solidFill>
              <a:latin typeface="仿宋" panose="02010609060101010101" pitchFamily="49" charset="-122"/>
              <a:ea typeface="仿宋" panose="02010609060101010101" pitchFamily="49" charset="-122"/>
            </a:endParaRPr>
          </a:p>
          <a:p>
            <a:pPr marL="457200" indent="-457200" algn="l">
              <a:lnSpc>
                <a:spcPct val="125000"/>
              </a:lnSpc>
              <a:buFont typeface="Arial" pitchFamily="34" charset="0"/>
              <a:buChar char="•"/>
            </a:pPr>
            <a:r>
              <a:rPr lang="zh-CN" altLang="en-US" dirty="0" smtClean="0">
                <a:latin typeface="仿宋" panose="02010609060101010101" pitchFamily="49" charset="-122"/>
                <a:ea typeface="仿宋" panose="02010609060101010101" pitchFamily="49" charset="-122"/>
              </a:rPr>
              <a:t>（</a:t>
            </a:r>
            <a:r>
              <a:rPr lang="en-US" altLang="zh-CN" dirty="0" smtClean="0">
                <a:latin typeface="仿宋" panose="02010609060101010101" pitchFamily="49" charset="-122"/>
                <a:ea typeface="仿宋" panose="02010609060101010101" pitchFamily="49" charset="-122"/>
              </a:rPr>
              <a:t>1</a:t>
            </a:r>
            <a:r>
              <a:rPr lang="zh-CN" altLang="en-US" dirty="0" smtClean="0">
                <a:latin typeface="仿宋" panose="02010609060101010101" pitchFamily="49" charset="-122"/>
                <a:ea typeface="仿宋" panose="02010609060101010101" pitchFamily="49" charset="-122"/>
              </a:rPr>
              <a:t>）</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a:t>
            </a:r>
            <a:r>
              <a:rPr lang="en-US" altLang="zh-CN" dirty="0" smtClean="0">
                <a:latin typeface="仿宋" panose="02010609060101010101" pitchFamily="49" charset="-122"/>
                <a:ea typeface="仿宋" panose="02010609060101010101" pitchFamily="49" charset="-122"/>
              </a:rPr>
              <a:t>4</a:t>
            </a:r>
            <a:r>
              <a:rPr lang="zh-CN" altLang="en-US" dirty="0" smtClean="0">
                <a:latin typeface="仿宋" panose="02010609060101010101" pitchFamily="49" charset="-122"/>
                <a:ea typeface="仿宋" panose="02010609060101010101" pitchFamily="49" charset="-122"/>
              </a:rPr>
              <a:t>）式为麦克斯韦电磁场基本方程（普适方程）的积分形式。</a:t>
            </a:r>
            <a:endParaRPr lang="zh-CN" altLang="en-US" dirty="0">
              <a:latin typeface="仿宋" panose="02010609060101010101" pitchFamily="49" charset="-122"/>
              <a:ea typeface="仿宋" panose="02010609060101010101" pitchFamily="49" charset="-122"/>
            </a:endParaRPr>
          </a:p>
        </p:txBody>
      </p:sp>
      <p:graphicFrame>
        <p:nvGraphicFramePr>
          <p:cNvPr id="4" name="对象 3"/>
          <p:cNvGraphicFramePr>
            <a:graphicFrameLocks noChangeAspect="1"/>
          </p:cNvGraphicFramePr>
          <p:nvPr>
            <p:extLst/>
          </p:nvPr>
        </p:nvGraphicFramePr>
        <p:xfrm>
          <a:off x="827584" y="1388443"/>
          <a:ext cx="4433888" cy="960437"/>
        </p:xfrm>
        <a:graphic>
          <a:graphicData uri="http://schemas.openxmlformats.org/presentationml/2006/ole">
            <mc:AlternateContent xmlns:mc="http://schemas.openxmlformats.org/markup-compatibility/2006">
              <mc:Choice xmlns:v="urn:schemas-microsoft-com:vml" Requires="v">
                <p:oleObj spid="_x0000_s155798" name="Equation" r:id="rId3" imgW="1701720" imgH="368280" progId="Equation.DSMT4">
                  <p:embed/>
                </p:oleObj>
              </mc:Choice>
              <mc:Fallback>
                <p:oleObj name="Equation" r:id="rId3" imgW="1701720" imgH="368280" progId="Equation.DSMT4">
                  <p:embed/>
                  <p:pic>
                    <p:nvPicPr>
                      <p:cNvPr id="0" name=""/>
                      <p:cNvPicPr>
                        <a:picLocks noChangeAspect="1" noChangeArrowheads="1"/>
                      </p:cNvPicPr>
                      <p:nvPr/>
                    </p:nvPicPr>
                    <p:blipFill>
                      <a:blip r:embed="rId4"/>
                      <a:srcRect/>
                      <a:stretch>
                        <a:fillRect/>
                      </a:stretch>
                    </p:blipFill>
                    <p:spPr bwMode="auto">
                      <a:xfrm>
                        <a:off x="827584" y="1388443"/>
                        <a:ext cx="4433888"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nvPr>
        </p:nvGraphicFramePr>
        <p:xfrm>
          <a:off x="815032" y="2276872"/>
          <a:ext cx="7645400" cy="1157287"/>
        </p:xfrm>
        <a:graphic>
          <a:graphicData uri="http://schemas.openxmlformats.org/presentationml/2006/ole">
            <mc:AlternateContent xmlns:mc="http://schemas.openxmlformats.org/markup-compatibility/2006">
              <mc:Choice xmlns:v="urn:schemas-microsoft-com:vml" Requires="v">
                <p:oleObj spid="_x0000_s155799" name="Equation" r:id="rId5" imgW="2933640" imgH="444240" progId="Equation.DSMT4">
                  <p:embed/>
                </p:oleObj>
              </mc:Choice>
              <mc:Fallback>
                <p:oleObj name="Equation" r:id="rId5" imgW="2933640" imgH="444240" progId="Equation.DSMT4">
                  <p:embed/>
                  <p:pic>
                    <p:nvPicPr>
                      <p:cNvPr id="0" name=""/>
                      <p:cNvPicPr>
                        <a:picLocks noChangeAspect="1" noChangeArrowheads="1"/>
                      </p:cNvPicPr>
                      <p:nvPr/>
                    </p:nvPicPr>
                    <p:blipFill>
                      <a:blip r:embed="rId6"/>
                      <a:srcRect/>
                      <a:stretch>
                        <a:fillRect/>
                      </a:stretch>
                    </p:blipFill>
                    <p:spPr bwMode="auto">
                      <a:xfrm>
                        <a:off x="815032" y="2276872"/>
                        <a:ext cx="7645400" cy="115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436962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57</a:t>
            </a:fld>
            <a:endParaRPr lang="en-US" altLang="zh-CN" dirty="0"/>
          </a:p>
        </p:txBody>
      </p:sp>
      <p:sp>
        <p:nvSpPr>
          <p:cNvPr id="5" name="矩形 4"/>
          <p:cNvSpPr/>
          <p:nvPr/>
        </p:nvSpPr>
        <p:spPr>
          <a:xfrm>
            <a:off x="863588" y="584684"/>
            <a:ext cx="7182544" cy="2862322"/>
          </a:xfrm>
          <a:prstGeom prst="rect">
            <a:avLst/>
          </a:prstGeom>
        </p:spPr>
        <p:txBody>
          <a:bodyPr wrap="square">
            <a:spAutoFit/>
          </a:bodyPr>
          <a:lstStyle/>
          <a:p>
            <a:pPr algn="l">
              <a:lnSpc>
                <a:spcPct val="125000"/>
              </a:lnSpc>
              <a:spcAft>
                <a:spcPts val="0"/>
              </a:spcAft>
            </a:pPr>
            <a:r>
              <a:rPr lang="zh-CN" altLang="zh-CN" sz="2800" b="1" kern="100" dirty="0">
                <a:solidFill>
                  <a:srgbClr val="C00000"/>
                </a:solidFill>
                <a:latin typeface="仿宋" panose="02010609060101010101" pitchFamily="49" charset="-122"/>
                <a:ea typeface="仿宋" panose="02010609060101010101" pitchFamily="49" charset="-122"/>
              </a:rPr>
              <a:t>总结起来：</a:t>
            </a:r>
          </a:p>
          <a:p>
            <a:pPr marL="342900" indent="-342900" algn="l">
              <a:lnSpc>
                <a:spcPct val="125000"/>
              </a:lnSpc>
              <a:spcAft>
                <a:spcPts val="0"/>
              </a:spcAft>
              <a:buClr>
                <a:srgbClr val="0000FF"/>
              </a:buClr>
              <a:buFont typeface="Wingdings" panose="05000000000000000000" pitchFamily="2" charset="2"/>
              <a:buChar char="Ø"/>
            </a:pPr>
            <a:r>
              <a:rPr lang="zh-CN" altLang="zh-CN" kern="100" dirty="0">
                <a:latin typeface="仿宋" panose="02010609060101010101" pitchFamily="49" charset="-122"/>
                <a:ea typeface="仿宋" panose="02010609060101010101" pitchFamily="49" charset="-122"/>
              </a:rPr>
              <a:t>电场可由电荷产生——无旋电场；</a:t>
            </a:r>
          </a:p>
          <a:p>
            <a:pPr indent="266700" algn="l">
              <a:lnSpc>
                <a:spcPct val="125000"/>
              </a:lnSpc>
              <a:spcAft>
                <a:spcPts val="0"/>
              </a:spcAft>
            </a:pPr>
            <a:r>
              <a:rPr lang="zh-CN" altLang="zh-CN" kern="100" dirty="0">
                <a:latin typeface="仿宋" panose="02010609060101010101" pitchFamily="49" charset="-122"/>
                <a:ea typeface="仿宋" panose="02010609060101010101" pitchFamily="49" charset="-122"/>
              </a:rPr>
              <a:t>还可由变化的磁场产生——有旋电场</a:t>
            </a:r>
          </a:p>
          <a:p>
            <a:pPr marL="342900" indent="-342900" algn="l">
              <a:lnSpc>
                <a:spcPct val="125000"/>
              </a:lnSpc>
              <a:spcAft>
                <a:spcPts val="0"/>
              </a:spcAft>
              <a:buClr>
                <a:srgbClr val="0000FF"/>
              </a:buClr>
              <a:buFont typeface="Wingdings" panose="05000000000000000000" pitchFamily="2" charset="2"/>
              <a:buChar char="Ø"/>
            </a:pPr>
            <a:r>
              <a:rPr lang="zh-CN" altLang="zh-CN" kern="100" dirty="0">
                <a:latin typeface="仿宋" panose="02010609060101010101" pitchFamily="49" charset="-122"/>
                <a:ea typeface="仿宋" panose="02010609060101010101" pitchFamily="49" charset="-122"/>
              </a:rPr>
              <a:t>磁场可由传导电流产生；</a:t>
            </a:r>
          </a:p>
          <a:p>
            <a:pPr algn="l">
              <a:lnSpc>
                <a:spcPct val="125000"/>
              </a:lnSpc>
              <a:spcAft>
                <a:spcPts val="0"/>
              </a:spcAft>
            </a:pPr>
            <a:r>
              <a:rPr lang="en-US" altLang="zh-CN" kern="100" dirty="0" smtClean="0">
                <a:latin typeface="仿宋" panose="02010609060101010101" pitchFamily="49" charset="-122"/>
                <a:ea typeface="仿宋" panose="02010609060101010101" pitchFamily="49" charset="-122"/>
              </a:rPr>
              <a:t>  </a:t>
            </a:r>
            <a:r>
              <a:rPr lang="zh-CN" altLang="zh-CN" kern="100" dirty="0" smtClean="0">
                <a:latin typeface="仿宋" panose="02010609060101010101" pitchFamily="49" charset="-122"/>
                <a:ea typeface="仿宋" panose="02010609060101010101" pitchFamily="49" charset="-122"/>
              </a:rPr>
              <a:t>还</a:t>
            </a:r>
            <a:r>
              <a:rPr lang="zh-CN" altLang="zh-CN" kern="100" dirty="0">
                <a:latin typeface="仿宋" panose="02010609060101010101" pitchFamily="49" charset="-122"/>
                <a:ea typeface="仿宋" panose="02010609060101010101" pitchFamily="49" charset="-122"/>
              </a:rPr>
              <a:t>可由变化的电场——位移电流产生</a:t>
            </a:r>
          </a:p>
          <a:p>
            <a:pPr marL="342900" indent="-342900" algn="l">
              <a:lnSpc>
                <a:spcPct val="125000"/>
              </a:lnSpc>
              <a:spcAft>
                <a:spcPts val="0"/>
              </a:spcAft>
              <a:buClr>
                <a:srgbClr val="0000FF"/>
              </a:buClr>
              <a:buFont typeface="Wingdings" panose="05000000000000000000" pitchFamily="2" charset="2"/>
              <a:buChar char="Ø"/>
            </a:pPr>
            <a:r>
              <a:rPr lang="zh-CN" altLang="zh-CN" kern="100" dirty="0">
                <a:latin typeface="仿宋" panose="02010609060101010101" pitchFamily="49" charset="-122"/>
                <a:ea typeface="仿宋" panose="02010609060101010101" pitchFamily="49" charset="-122"/>
              </a:rPr>
              <a:t>整个电磁学可由麦克斯韦的四个方程概括：</a:t>
            </a:r>
            <a:endParaRPr lang="zh-CN" altLang="en-US" kern="100" dirty="0">
              <a:latin typeface="仿宋" panose="02010609060101010101" pitchFamily="49" charset="-122"/>
              <a:ea typeface="仿宋" panose="02010609060101010101"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967287096"/>
              </p:ext>
            </p:extLst>
          </p:nvPr>
        </p:nvGraphicFramePr>
        <p:xfrm>
          <a:off x="3364657" y="4104231"/>
          <a:ext cx="1968123" cy="635667"/>
        </p:xfrm>
        <a:graphic>
          <a:graphicData uri="http://schemas.openxmlformats.org/presentationml/2006/ole">
            <mc:AlternateContent xmlns:mc="http://schemas.openxmlformats.org/markup-compatibility/2006">
              <mc:Choice xmlns:v="urn:schemas-microsoft-com:vml" Requires="v">
                <p:oleObj spid="_x0000_s175233" name="Equation" r:id="rId3" imgW="1104421" imgH="355446" progId="Equation.DSMT4">
                  <p:embed/>
                </p:oleObj>
              </mc:Choice>
              <mc:Fallback>
                <p:oleObj name="Equation" r:id="rId3" imgW="1104421" imgH="355446"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4657" y="4104231"/>
                        <a:ext cx="1968123" cy="635667"/>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051850871"/>
              </p:ext>
            </p:extLst>
          </p:nvPr>
        </p:nvGraphicFramePr>
        <p:xfrm>
          <a:off x="3275856" y="4769113"/>
          <a:ext cx="2089015" cy="724332"/>
        </p:xfrm>
        <a:graphic>
          <a:graphicData uri="http://schemas.openxmlformats.org/presentationml/2006/ole">
            <mc:AlternateContent xmlns:mc="http://schemas.openxmlformats.org/markup-compatibility/2006">
              <mc:Choice xmlns:v="urn:schemas-microsoft-com:vml" Requires="v">
                <p:oleObj spid="_x0000_s175234" name="Equation" r:id="rId5" imgW="1371600" imgH="469900" progId="Equation.DSMT4">
                  <p:embed/>
                </p:oleObj>
              </mc:Choice>
              <mc:Fallback>
                <p:oleObj name="Equation" r:id="rId5" imgW="1371600" imgH="4699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856" y="4769113"/>
                        <a:ext cx="2089015" cy="724332"/>
                      </a:xfrm>
                      <a:prstGeom prst="rect">
                        <a:avLst/>
                      </a:prstGeom>
                      <a:noFill/>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528607242"/>
              </p:ext>
            </p:extLst>
          </p:nvPr>
        </p:nvGraphicFramePr>
        <p:xfrm>
          <a:off x="3581359" y="5504321"/>
          <a:ext cx="1530389" cy="557684"/>
        </p:xfrm>
        <a:graphic>
          <a:graphicData uri="http://schemas.openxmlformats.org/presentationml/2006/ole">
            <mc:AlternateContent xmlns:mc="http://schemas.openxmlformats.org/markup-compatibility/2006">
              <mc:Choice xmlns:v="urn:schemas-microsoft-com:vml" Requires="v">
                <p:oleObj spid="_x0000_s175235" name="Equation" r:id="rId7" imgW="812447" imgH="291973" progId="Equation.DSMT4">
                  <p:embed/>
                </p:oleObj>
              </mc:Choice>
              <mc:Fallback>
                <p:oleObj name="Equation" r:id="rId7" imgW="812447" imgH="291973" progId="Equation.DSMT4">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359" y="5504321"/>
                        <a:ext cx="1530389" cy="557684"/>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916588280"/>
              </p:ext>
            </p:extLst>
          </p:nvPr>
        </p:nvGraphicFramePr>
        <p:xfrm>
          <a:off x="2992257" y="6026957"/>
          <a:ext cx="2712922" cy="773367"/>
        </p:xfrm>
        <a:graphic>
          <a:graphicData uri="http://schemas.openxmlformats.org/presentationml/2006/ole">
            <mc:AlternateContent xmlns:mc="http://schemas.openxmlformats.org/markup-compatibility/2006">
              <mc:Choice xmlns:v="urn:schemas-microsoft-com:vml" Requires="v">
                <p:oleObj spid="_x0000_s175236" name="Equation" r:id="rId9" imgW="1587500" imgH="457200" progId="Equation.DSMT4">
                  <p:embed/>
                </p:oleObj>
              </mc:Choice>
              <mc:Fallback>
                <p:oleObj name="Equation" r:id="rId9" imgW="1587500" imgH="457200" progId="Equation.DSMT4">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92257" y="6026957"/>
                        <a:ext cx="2712922" cy="773367"/>
                      </a:xfrm>
                      <a:prstGeom prst="rect">
                        <a:avLst/>
                      </a:prstGeom>
                      <a:noFill/>
                    </p:spPr>
                  </p:pic>
                </p:oleObj>
              </mc:Fallback>
            </mc:AlternateContent>
          </a:graphicData>
        </a:graphic>
      </p:graphicFrame>
      <p:sp>
        <p:nvSpPr>
          <p:cNvPr id="10" name="Rectangle 5"/>
          <p:cNvSpPr>
            <a:spLocks noChangeArrowheads="1"/>
          </p:cNvSpPr>
          <p:nvPr/>
        </p:nvSpPr>
        <p:spPr bwMode="auto">
          <a:xfrm>
            <a:off x="1159154" y="3502585"/>
            <a:ext cx="307007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rgbClr val="C00000"/>
                </a:solidFill>
                <a:effectLst/>
                <a:latin typeface="仿宋" panose="02010609060101010101" pitchFamily="49" charset="-122"/>
                <a:ea typeface="仿宋" panose="02010609060101010101" pitchFamily="49" charset="-122"/>
                <a:cs typeface="Times New Roman" panose="02020603050405020304" pitchFamily="18" charset="0"/>
              </a:rPr>
              <a:t>麦克斯韦方程组：</a:t>
            </a:r>
            <a:endParaRPr kumimoji="0" lang="zh-CN" altLang="zh-CN" sz="2800" b="0" i="0" u="none" strike="noStrike" cap="none" normalizeH="0" baseline="0" dirty="0" smtClean="0">
              <a:ln>
                <a:noFill/>
              </a:ln>
              <a:solidFill>
                <a:srgbClr val="C00000"/>
              </a:solidFill>
              <a:effectLst/>
              <a:latin typeface="仿宋" panose="02010609060101010101" pitchFamily="49" charset="-122"/>
              <a:ea typeface="仿宋"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6"/>
          <p:cNvSpPr>
            <a:spLocks noChangeArrowheads="1"/>
          </p:cNvSpPr>
          <p:nvPr/>
        </p:nvSpPr>
        <p:spPr bwMode="auto">
          <a:xfrm>
            <a:off x="1259632" y="4515644"/>
            <a:ext cx="20313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7"/>
          <p:cNvSpPr>
            <a:spLocks noChangeArrowheads="1"/>
          </p:cNvSpPr>
          <p:nvPr/>
        </p:nvSpPr>
        <p:spPr bwMode="auto">
          <a:xfrm>
            <a:off x="1259632" y="5049758"/>
            <a:ext cx="110799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8"/>
          <p:cNvSpPr>
            <a:spLocks noChangeArrowheads="1"/>
          </p:cNvSpPr>
          <p:nvPr/>
        </p:nvSpPr>
        <p:spPr bwMode="auto">
          <a:xfrm>
            <a:off x="1275928" y="5987370"/>
            <a:ext cx="20313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4" name="矩形 13"/>
          <p:cNvSpPr/>
          <p:nvPr/>
        </p:nvSpPr>
        <p:spPr>
          <a:xfrm>
            <a:off x="1490464" y="4207867"/>
            <a:ext cx="646331" cy="461665"/>
          </a:xfrm>
          <a:prstGeom prst="rect">
            <a:avLst/>
          </a:prstGeom>
        </p:spPr>
        <p:txBody>
          <a:bodyPr wrap="none">
            <a:spAutoFit/>
          </a:bodyPr>
          <a:lstStyle/>
          <a:p>
            <a:r>
              <a:rPr kumimoji="0" lang="en-US" altLang="zh-CN" dirty="0">
                <a:cs typeface="Times New Roman" panose="02020603050405020304" pitchFamily="18" charset="0"/>
              </a:rPr>
              <a:t>( I )</a:t>
            </a:r>
            <a:endParaRPr lang="zh-CN" altLang="en-US" dirty="0"/>
          </a:p>
        </p:txBody>
      </p:sp>
      <p:sp>
        <p:nvSpPr>
          <p:cNvPr id="15" name="矩形 14"/>
          <p:cNvSpPr/>
          <p:nvPr/>
        </p:nvSpPr>
        <p:spPr>
          <a:xfrm>
            <a:off x="1464816" y="4912421"/>
            <a:ext cx="671979" cy="461665"/>
          </a:xfrm>
          <a:prstGeom prst="rect">
            <a:avLst/>
          </a:prstGeom>
        </p:spPr>
        <p:txBody>
          <a:bodyPr wrap="none">
            <a:spAutoFit/>
          </a:bodyPr>
          <a:lstStyle/>
          <a:p>
            <a:r>
              <a:rPr kumimoji="0" lang="en-US" altLang="zh-CN" dirty="0">
                <a:cs typeface="Times New Roman" panose="02020603050405020304" pitchFamily="18" charset="0"/>
              </a:rPr>
              <a:t>( II)</a:t>
            </a:r>
            <a:endParaRPr lang="zh-CN" altLang="en-US" dirty="0"/>
          </a:p>
        </p:txBody>
      </p:sp>
      <p:sp>
        <p:nvSpPr>
          <p:cNvPr id="16" name="矩形 15"/>
          <p:cNvSpPr/>
          <p:nvPr/>
        </p:nvSpPr>
        <p:spPr>
          <a:xfrm>
            <a:off x="1423779" y="5430846"/>
            <a:ext cx="851515" cy="461665"/>
          </a:xfrm>
          <a:prstGeom prst="rect">
            <a:avLst/>
          </a:prstGeom>
        </p:spPr>
        <p:txBody>
          <a:bodyPr wrap="none">
            <a:spAutoFit/>
          </a:bodyPr>
          <a:lstStyle/>
          <a:p>
            <a:r>
              <a:rPr kumimoji="0" lang="en-US" altLang="zh-CN" dirty="0">
                <a:cs typeface="Times New Roman" panose="02020603050405020304" pitchFamily="18" charset="0"/>
              </a:rPr>
              <a:t>( III )</a:t>
            </a:r>
            <a:endParaRPr lang="zh-CN" altLang="en-US" dirty="0"/>
          </a:p>
        </p:txBody>
      </p:sp>
      <p:sp>
        <p:nvSpPr>
          <p:cNvPr id="17" name="矩形 16"/>
          <p:cNvSpPr/>
          <p:nvPr/>
        </p:nvSpPr>
        <p:spPr>
          <a:xfrm>
            <a:off x="1399687" y="6042766"/>
            <a:ext cx="863570" cy="461665"/>
          </a:xfrm>
          <a:prstGeom prst="rect">
            <a:avLst/>
          </a:prstGeom>
        </p:spPr>
        <p:txBody>
          <a:bodyPr wrap="none">
            <a:spAutoFit/>
          </a:bodyPr>
          <a:lstStyle/>
          <a:p>
            <a:r>
              <a:rPr kumimoji="0" lang="en-US" altLang="zh-CN" dirty="0">
                <a:cs typeface="Times New Roman" panose="02020603050405020304" pitchFamily="18" charset="0"/>
              </a:rPr>
              <a:t>( IV </a:t>
            </a:r>
            <a:r>
              <a:rPr kumimoji="0" lang="en-US" altLang="zh-CN" dirty="0" smtClean="0">
                <a:cs typeface="Times New Roman" panose="02020603050405020304" pitchFamily="18" charset="0"/>
              </a:rPr>
              <a:t>)</a:t>
            </a:r>
            <a:endParaRPr lang="zh-CN" altLang="en-US" dirty="0"/>
          </a:p>
        </p:txBody>
      </p:sp>
    </p:spTree>
    <p:extLst>
      <p:ext uri="{BB962C8B-B14F-4D97-AF65-F5344CB8AC3E}">
        <p14:creationId xmlns:p14="http://schemas.microsoft.com/office/powerpoint/2010/main" val="886072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6</a:t>
            </a:fld>
            <a:endParaRPr lang="en-US" altLang="zh-CN"/>
          </a:p>
        </p:txBody>
      </p:sp>
      <p:sp>
        <p:nvSpPr>
          <p:cNvPr id="3" name="Rectangle 97"/>
          <p:cNvSpPr>
            <a:spLocks noChangeArrowheads="1"/>
          </p:cNvSpPr>
          <p:nvPr/>
        </p:nvSpPr>
        <p:spPr bwMode="auto">
          <a:xfrm>
            <a:off x="791580" y="881917"/>
            <a:ext cx="357444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800" b="1"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书中例题 </a:t>
            </a:r>
            <a:r>
              <a:rPr kumimoji="0" lang="en-US" altLang="zh-CN" sz="2800" b="1"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10.11(p.465)</a:t>
            </a:r>
            <a:endParaRPr kumimoji="0" lang="en-US" altLang="zh-CN" sz="2800" b="0" i="0" u="none" strike="noStrike" cap="none" normalizeH="0" dirty="0" smtClean="0">
              <a:ln>
                <a:noFill/>
              </a:ln>
              <a:solidFill>
                <a:schemeClr val="tx1"/>
              </a:solidFill>
              <a:effectLst/>
              <a:ea typeface="仿宋"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smtClean="0">
              <a:ln>
                <a:noFill/>
              </a:ln>
              <a:solidFill>
                <a:schemeClr val="tx1"/>
              </a:solidFill>
              <a:effectLst/>
              <a:latin typeface="Arial" panose="020B0604020202020204" pitchFamily="34" charset="0"/>
            </a:endParaRPr>
          </a:p>
        </p:txBody>
      </p:sp>
      <p:grpSp>
        <p:nvGrpSpPr>
          <p:cNvPr id="4" name="Group 1"/>
          <p:cNvGrpSpPr>
            <a:grpSpLocks/>
          </p:cNvGrpSpPr>
          <p:nvPr/>
        </p:nvGrpSpPr>
        <p:grpSpPr bwMode="auto">
          <a:xfrm>
            <a:off x="5616116" y="2338068"/>
            <a:ext cx="3060340" cy="1983544"/>
            <a:chOff x="3015" y="8970"/>
            <a:chExt cx="3720" cy="2499"/>
          </a:xfrm>
        </p:grpSpPr>
        <p:grpSp>
          <p:nvGrpSpPr>
            <p:cNvPr id="5" name="Group 78"/>
            <p:cNvGrpSpPr>
              <a:grpSpLocks/>
            </p:cNvGrpSpPr>
            <p:nvPr/>
          </p:nvGrpSpPr>
          <p:grpSpPr bwMode="auto">
            <a:xfrm>
              <a:off x="3015" y="9744"/>
              <a:ext cx="1800" cy="285"/>
              <a:chOff x="2985" y="5415"/>
              <a:chExt cx="1800" cy="285"/>
            </a:xfrm>
          </p:grpSpPr>
          <p:grpSp>
            <p:nvGrpSpPr>
              <p:cNvPr id="82" name="Group 94"/>
              <p:cNvGrpSpPr>
                <a:grpSpLocks/>
              </p:cNvGrpSpPr>
              <p:nvPr/>
            </p:nvGrpSpPr>
            <p:grpSpPr bwMode="auto">
              <a:xfrm>
                <a:off x="2985" y="5415"/>
                <a:ext cx="270" cy="270"/>
                <a:chOff x="2985" y="5415"/>
                <a:chExt cx="270" cy="270"/>
              </a:xfrm>
            </p:grpSpPr>
            <p:sp>
              <p:nvSpPr>
                <p:cNvPr id="98" name="Oval 96"/>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9" name="Oval 95"/>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83" name="Group 91"/>
              <p:cNvGrpSpPr>
                <a:grpSpLocks/>
              </p:cNvGrpSpPr>
              <p:nvPr/>
            </p:nvGrpSpPr>
            <p:grpSpPr bwMode="auto">
              <a:xfrm>
                <a:off x="3300" y="5415"/>
                <a:ext cx="270" cy="270"/>
                <a:chOff x="2985" y="5415"/>
                <a:chExt cx="270" cy="270"/>
              </a:xfrm>
            </p:grpSpPr>
            <p:sp>
              <p:nvSpPr>
                <p:cNvPr id="96" name="Oval 93"/>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7" name="Oval 92"/>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84" name="Group 88"/>
              <p:cNvGrpSpPr>
                <a:grpSpLocks/>
              </p:cNvGrpSpPr>
              <p:nvPr/>
            </p:nvGrpSpPr>
            <p:grpSpPr bwMode="auto">
              <a:xfrm>
                <a:off x="3600" y="5415"/>
                <a:ext cx="270" cy="270"/>
                <a:chOff x="2985" y="5415"/>
                <a:chExt cx="270" cy="270"/>
              </a:xfrm>
            </p:grpSpPr>
            <p:sp>
              <p:nvSpPr>
                <p:cNvPr id="94" name="Oval 90"/>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5" name="Oval 89"/>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85" name="Group 85"/>
              <p:cNvGrpSpPr>
                <a:grpSpLocks/>
              </p:cNvGrpSpPr>
              <p:nvPr/>
            </p:nvGrpSpPr>
            <p:grpSpPr bwMode="auto">
              <a:xfrm>
                <a:off x="3900" y="5430"/>
                <a:ext cx="270" cy="270"/>
                <a:chOff x="2985" y="5415"/>
                <a:chExt cx="270" cy="270"/>
              </a:xfrm>
            </p:grpSpPr>
            <p:sp>
              <p:nvSpPr>
                <p:cNvPr id="92" name="Oval 87"/>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3" name="Oval 86"/>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86" name="Group 82"/>
              <p:cNvGrpSpPr>
                <a:grpSpLocks/>
              </p:cNvGrpSpPr>
              <p:nvPr/>
            </p:nvGrpSpPr>
            <p:grpSpPr bwMode="auto">
              <a:xfrm>
                <a:off x="4200" y="5430"/>
                <a:ext cx="270" cy="270"/>
                <a:chOff x="2985" y="5415"/>
                <a:chExt cx="270" cy="270"/>
              </a:xfrm>
            </p:grpSpPr>
            <p:sp>
              <p:nvSpPr>
                <p:cNvPr id="90" name="Oval 84"/>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1" name="Oval 83"/>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87" name="Group 79"/>
              <p:cNvGrpSpPr>
                <a:grpSpLocks/>
              </p:cNvGrpSpPr>
              <p:nvPr/>
            </p:nvGrpSpPr>
            <p:grpSpPr bwMode="auto">
              <a:xfrm>
                <a:off x="4515" y="5430"/>
                <a:ext cx="270" cy="270"/>
                <a:chOff x="2985" y="5415"/>
                <a:chExt cx="270" cy="270"/>
              </a:xfrm>
            </p:grpSpPr>
            <p:sp>
              <p:nvSpPr>
                <p:cNvPr id="88" name="Oval 81"/>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9" name="Oval 80"/>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6" name="Group 59"/>
            <p:cNvGrpSpPr>
              <a:grpSpLocks/>
            </p:cNvGrpSpPr>
            <p:nvPr/>
          </p:nvGrpSpPr>
          <p:grpSpPr bwMode="auto">
            <a:xfrm>
              <a:off x="4860" y="9759"/>
              <a:ext cx="1800" cy="285"/>
              <a:chOff x="2985" y="5415"/>
              <a:chExt cx="1800" cy="285"/>
            </a:xfrm>
          </p:grpSpPr>
          <p:grpSp>
            <p:nvGrpSpPr>
              <p:cNvPr id="64" name="Group 75"/>
              <p:cNvGrpSpPr>
                <a:grpSpLocks/>
              </p:cNvGrpSpPr>
              <p:nvPr/>
            </p:nvGrpSpPr>
            <p:grpSpPr bwMode="auto">
              <a:xfrm>
                <a:off x="2985" y="5415"/>
                <a:ext cx="270" cy="270"/>
                <a:chOff x="2985" y="5415"/>
                <a:chExt cx="270" cy="270"/>
              </a:xfrm>
            </p:grpSpPr>
            <p:sp>
              <p:nvSpPr>
                <p:cNvPr id="80" name="Oval 77"/>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1" name="Oval 76"/>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65" name="Group 72"/>
              <p:cNvGrpSpPr>
                <a:grpSpLocks/>
              </p:cNvGrpSpPr>
              <p:nvPr/>
            </p:nvGrpSpPr>
            <p:grpSpPr bwMode="auto">
              <a:xfrm>
                <a:off x="3300" y="5415"/>
                <a:ext cx="270" cy="270"/>
                <a:chOff x="2985" y="5415"/>
                <a:chExt cx="270" cy="270"/>
              </a:xfrm>
            </p:grpSpPr>
            <p:sp>
              <p:nvSpPr>
                <p:cNvPr id="78" name="Oval 74"/>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9" name="Oval 73"/>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66" name="Group 69"/>
              <p:cNvGrpSpPr>
                <a:grpSpLocks/>
              </p:cNvGrpSpPr>
              <p:nvPr/>
            </p:nvGrpSpPr>
            <p:grpSpPr bwMode="auto">
              <a:xfrm>
                <a:off x="3600" y="5415"/>
                <a:ext cx="270" cy="270"/>
                <a:chOff x="2985" y="5415"/>
                <a:chExt cx="270" cy="270"/>
              </a:xfrm>
            </p:grpSpPr>
            <p:sp>
              <p:nvSpPr>
                <p:cNvPr id="76" name="Oval 71"/>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7" name="Oval 70"/>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67" name="Group 66"/>
              <p:cNvGrpSpPr>
                <a:grpSpLocks/>
              </p:cNvGrpSpPr>
              <p:nvPr/>
            </p:nvGrpSpPr>
            <p:grpSpPr bwMode="auto">
              <a:xfrm>
                <a:off x="3900" y="5430"/>
                <a:ext cx="270" cy="270"/>
                <a:chOff x="2985" y="5415"/>
                <a:chExt cx="270" cy="270"/>
              </a:xfrm>
            </p:grpSpPr>
            <p:sp>
              <p:nvSpPr>
                <p:cNvPr id="74" name="Oval 68"/>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5" name="Oval 67"/>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68" name="Group 63"/>
              <p:cNvGrpSpPr>
                <a:grpSpLocks/>
              </p:cNvGrpSpPr>
              <p:nvPr/>
            </p:nvGrpSpPr>
            <p:grpSpPr bwMode="auto">
              <a:xfrm>
                <a:off x="4200" y="5430"/>
                <a:ext cx="270" cy="270"/>
                <a:chOff x="2985" y="5415"/>
                <a:chExt cx="270" cy="270"/>
              </a:xfrm>
            </p:grpSpPr>
            <p:sp>
              <p:nvSpPr>
                <p:cNvPr id="72" name="Oval 65"/>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3" name="Oval 64"/>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69" name="Group 60"/>
              <p:cNvGrpSpPr>
                <a:grpSpLocks/>
              </p:cNvGrpSpPr>
              <p:nvPr/>
            </p:nvGrpSpPr>
            <p:grpSpPr bwMode="auto">
              <a:xfrm>
                <a:off x="4515" y="5430"/>
                <a:ext cx="270" cy="270"/>
                <a:chOff x="2985" y="5415"/>
                <a:chExt cx="270" cy="270"/>
              </a:xfrm>
            </p:grpSpPr>
            <p:sp>
              <p:nvSpPr>
                <p:cNvPr id="70" name="Oval 62"/>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1" name="Oval 61"/>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7" name="Group 46"/>
            <p:cNvGrpSpPr>
              <a:grpSpLocks/>
            </p:cNvGrpSpPr>
            <p:nvPr/>
          </p:nvGrpSpPr>
          <p:grpSpPr bwMode="auto">
            <a:xfrm>
              <a:off x="3045" y="11184"/>
              <a:ext cx="885" cy="270"/>
              <a:chOff x="3015" y="6855"/>
              <a:chExt cx="885" cy="270"/>
            </a:xfrm>
          </p:grpSpPr>
          <p:grpSp>
            <p:nvGrpSpPr>
              <p:cNvPr id="52" name="Group 55"/>
              <p:cNvGrpSpPr>
                <a:grpSpLocks/>
              </p:cNvGrpSpPr>
              <p:nvPr/>
            </p:nvGrpSpPr>
            <p:grpSpPr bwMode="auto">
              <a:xfrm>
                <a:off x="3015" y="6855"/>
                <a:ext cx="270" cy="270"/>
                <a:chOff x="3030" y="6825"/>
                <a:chExt cx="270" cy="270"/>
              </a:xfrm>
            </p:grpSpPr>
            <p:sp>
              <p:nvSpPr>
                <p:cNvPr id="61" name="Oval 58"/>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2" name="Line 57"/>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Line 56"/>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3" name="Group 51"/>
              <p:cNvGrpSpPr>
                <a:grpSpLocks/>
              </p:cNvGrpSpPr>
              <p:nvPr/>
            </p:nvGrpSpPr>
            <p:grpSpPr bwMode="auto">
              <a:xfrm>
                <a:off x="3315" y="6855"/>
                <a:ext cx="270" cy="270"/>
                <a:chOff x="3030" y="6825"/>
                <a:chExt cx="270" cy="270"/>
              </a:xfrm>
            </p:grpSpPr>
            <p:sp>
              <p:nvSpPr>
                <p:cNvPr id="58" name="Oval 54"/>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9" name="Line 53"/>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Line 52"/>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4" name="Group 47"/>
              <p:cNvGrpSpPr>
                <a:grpSpLocks/>
              </p:cNvGrpSpPr>
              <p:nvPr/>
            </p:nvGrpSpPr>
            <p:grpSpPr bwMode="auto">
              <a:xfrm>
                <a:off x="3630" y="6855"/>
                <a:ext cx="270" cy="270"/>
                <a:chOff x="3030" y="6825"/>
                <a:chExt cx="270" cy="270"/>
              </a:xfrm>
            </p:grpSpPr>
            <p:sp>
              <p:nvSpPr>
                <p:cNvPr id="55" name="Oval 50"/>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 name="Line 49"/>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Line 48"/>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 name="Group 33"/>
            <p:cNvGrpSpPr>
              <a:grpSpLocks/>
            </p:cNvGrpSpPr>
            <p:nvPr/>
          </p:nvGrpSpPr>
          <p:grpSpPr bwMode="auto">
            <a:xfrm>
              <a:off x="3975" y="11184"/>
              <a:ext cx="885" cy="270"/>
              <a:chOff x="3015" y="6855"/>
              <a:chExt cx="885" cy="270"/>
            </a:xfrm>
          </p:grpSpPr>
          <p:grpSp>
            <p:nvGrpSpPr>
              <p:cNvPr id="40" name="Group 42"/>
              <p:cNvGrpSpPr>
                <a:grpSpLocks/>
              </p:cNvGrpSpPr>
              <p:nvPr/>
            </p:nvGrpSpPr>
            <p:grpSpPr bwMode="auto">
              <a:xfrm>
                <a:off x="3015" y="6855"/>
                <a:ext cx="270" cy="270"/>
                <a:chOff x="3030" y="6825"/>
                <a:chExt cx="270" cy="270"/>
              </a:xfrm>
            </p:grpSpPr>
            <p:sp>
              <p:nvSpPr>
                <p:cNvPr id="49" name="Oval 45"/>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 name="Line 44"/>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Line 43"/>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1" name="Group 38"/>
              <p:cNvGrpSpPr>
                <a:grpSpLocks/>
              </p:cNvGrpSpPr>
              <p:nvPr/>
            </p:nvGrpSpPr>
            <p:grpSpPr bwMode="auto">
              <a:xfrm>
                <a:off x="3315" y="6855"/>
                <a:ext cx="270" cy="270"/>
                <a:chOff x="3030" y="6825"/>
                <a:chExt cx="270" cy="270"/>
              </a:xfrm>
            </p:grpSpPr>
            <p:sp>
              <p:nvSpPr>
                <p:cNvPr id="46" name="Oval 41"/>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 name="Line 40"/>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Line 39"/>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2" name="Group 34"/>
              <p:cNvGrpSpPr>
                <a:grpSpLocks/>
              </p:cNvGrpSpPr>
              <p:nvPr/>
            </p:nvGrpSpPr>
            <p:grpSpPr bwMode="auto">
              <a:xfrm>
                <a:off x="3630" y="6855"/>
                <a:ext cx="270" cy="270"/>
                <a:chOff x="3030" y="6825"/>
                <a:chExt cx="270" cy="270"/>
              </a:xfrm>
            </p:grpSpPr>
            <p:sp>
              <p:nvSpPr>
                <p:cNvPr id="43" name="Oval 37"/>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Line 36"/>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Line 35"/>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9" name="Group 20"/>
            <p:cNvGrpSpPr>
              <a:grpSpLocks/>
            </p:cNvGrpSpPr>
            <p:nvPr/>
          </p:nvGrpSpPr>
          <p:grpSpPr bwMode="auto">
            <a:xfrm>
              <a:off x="4905" y="11199"/>
              <a:ext cx="885" cy="270"/>
              <a:chOff x="3015" y="6855"/>
              <a:chExt cx="885" cy="270"/>
            </a:xfrm>
          </p:grpSpPr>
          <p:grpSp>
            <p:nvGrpSpPr>
              <p:cNvPr id="28" name="Group 29"/>
              <p:cNvGrpSpPr>
                <a:grpSpLocks/>
              </p:cNvGrpSpPr>
              <p:nvPr/>
            </p:nvGrpSpPr>
            <p:grpSpPr bwMode="auto">
              <a:xfrm>
                <a:off x="3015" y="6855"/>
                <a:ext cx="270" cy="270"/>
                <a:chOff x="3030" y="6825"/>
                <a:chExt cx="270" cy="270"/>
              </a:xfrm>
            </p:grpSpPr>
            <p:sp>
              <p:nvSpPr>
                <p:cNvPr id="37" name="Oval 32"/>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Line 31"/>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Line 30"/>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9" name="Group 25"/>
              <p:cNvGrpSpPr>
                <a:grpSpLocks/>
              </p:cNvGrpSpPr>
              <p:nvPr/>
            </p:nvGrpSpPr>
            <p:grpSpPr bwMode="auto">
              <a:xfrm>
                <a:off x="3315" y="6855"/>
                <a:ext cx="270" cy="270"/>
                <a:chOff x="3030" y="6825"/>
                <a:chExt cx="270" cy="270"/>
              </a:xfrm>
            </p:grpSpPr>
            <p:sp>
              <p:nvSpPr>
                <p:cNvPr id="34" name="Oval 28"/>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Line 27"/>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Line 26"/>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0" name="Group 21"/>
              <p:cNvGrpSpPr>
                <a:grpSpLocks/>
              </p:cNvGrpSpPr>
              <p:nvPr/>
            </p:nvGrpSpPr>
            <p:grpSpPr bwMode="auto">
              <a:xfrm>
                <a:off x="3630" y="6855"/>
                <a:ext cx="270" cy="270"/>
                <a:chOff x="3030" y="6825"/>
                <a:chExt cx="270" cy="270"/>
              </a:xfrm>
            </p:grpSpPr>
            <p:sp>
              <p:nvSpPr>
                <p:cNvPr id="31" name="Oval 24"/>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Line 23"/>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Line 22"/>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0" name="Group 7"/>
            <p:cNvGrpSpPr>
              <a:grpSpLocks/>
            </p:cNvGrpSpPr>
            <p:nvPr/>
          </p:nvGrpSpPr>
          <p:grpSpPr bwMode="auto">
            <a:xfrm>
              <a:off x="5850" y="11169"/>
              <a:ext cx="885" cy="270"/>
              <a:chOff x="3015" y="6855"/>
              <a:chExt cx="885" cy="270"/>
            </a:xfrm>
          </p:grpSpPr>
          <p:grpSp>
            <p:nvGrpSpPr>
              <p:cNvPr id="16" name="Group 16"/>
              <p:cNvGrpSpPr>
                <a:grpSpLocks/>
              </p:cNvGrpSpPr>
              <p:nvPr/>
            </p:nvGrpSpPr>
            <p:grpSpPr bwMode="auto">
              <a:xfrm>
                <a:off x="3015" y="6855"/>
                <a:ext cx="270" cy="270"/>
                <a:chOff x="3030" y="6825"/>
                <a:chExt cx="270" cy="270"/>
              </a:xfrm>
            </p:grpSpPr>
            <p:sp>
              <p:nvSpPr>
                <p:cNvPr id="25" name="Oval 19"/>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Line 18"/>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Line 17"/>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 name="Group 12"/>
              <p:cNvGrpSpPr>
                <a:grpSpLocks/>
              </p:cNvGrpSpPr>
              <p:nvPr/>
            </p:nvGrpSpPr>
            <p:grpSpPr bwMode="auto">
              <a:xfrm>
                <a:off x="3315" y="6855"/>
                <a:ext cx="270" cy="270"/>
                <a:chOff x="3030" y="6825"/>
                <a:chExt cx="270" cy="270"/>
              </a:xfrm>
            </p:grpSpPr>
            <p:sp>
              <p:nvSpPr>
                <p:cNvPr id="22" name="Oval 15"/>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Line 14"/>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Line 13"/>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 name="Group 8"/>
              <p:cNvGrpSpPr>
                <a:grpSpLocks/>
              </p:cNvGrpSpPr>
              <p:nvPr/>
            </p:nvGrpSpPr>
            <p:grpSpPr bwMode="auto">
              <a:xfrm>
                <a:off x="3630" y="6855"/>
                <a:ext cx="270" cy="270"/>
                <a:chOff x="3030" y="6825"/>
                <a:chExt cx="270" cy="270"/>
              </a:xfrm>
            </p:grpSpPr>
            <p:sp>
              <p:nvSpPr>
                <p:cNvPr id="19" name="Oval 11"/>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Line 10"/>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9"/>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1" name="Rectangle 6"/>
            <p:cNvSpPr>
              <a:spLocks noChangeArrowheads="1"/>
            </p:cNvSpPr>
            <p:nvPr/>
          </p:nvSpPr>
          <p:spPr bwMode="auto">
            <a:xfrm>
              <a:off x="4212" y="9435"/>
              <a:ext cx="1545" cy="108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Text Box 5"/>
            <p:cNvSpPr txBox="1">
              <a:spLocks noChangeArrowheads="1"/>
            </p:cNvSpPr>
            <p:nvPr/>
          </p:nvSpPr>
          <p:spPr bwMode="auto">
            <a:xfrm>
              <a:off x="5730" y="10140"/>
              <a:ext cx="585" cy="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cs typeface="Times New Roman" panose="02020603050405020304" pitchFamily="18" charset="0"/>
                </a:rPr>
                <a:t>d</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13" name="Text Box 4"/>
            <p:cNvSpPr txBox="1">
              <a:spLocks noChangeArrowheads="1"/>
            </p:cNvSpPr>
            <p:nvPr/>
          </p:nvSpPr>
          <p:spPr bwMode="auto">
            <a:xfrm>
              <a:off x="3750" y="10125"/>
              <a:ext cx="585" cy="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cs typeface="Times New Roman" panose="02020603050405020304" pitchFamily="18" charset="0"/>
                </a:rPr>
                <a:t>a</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14" name="Text Box 3"/>
            <p:cNvSpPr txBox="1">
              <a:spLocks noChangeArrowheads="1"/>
            </p:cNvSpPr>
            <p:nvPr/>
          </p:nvSpPr>
          <p:spPr bwMode="auto">
            <a:xfrm>
              <a:off x="5685" y="8970"/>
              <a:ext cx="585" cy="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cs typeface="Times New Roman" panose="02020603050405020304" pitchFamily="18" charset="0"/>
                </a:rPr>
                <a:t>c</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15" name="Text Box 2"/>
            <p:cNvSpPr txBox="1">
              <a:spLocks noChangeArrowheads="1"/>
            </p:cNvSpPr>
            <p:nvPr/>
          </p:nvSpPr>
          <p:spPr bwMode="auto">
            <a:xfrm>
              <a:off x="3780" y="8985"/>
              <a:ext cx="585" cy="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cs typeface="Times New Roman" panose="02020603050405020304" pitchFamily="18" charset="0"/>
                </a:rPr>
                <a:t>b</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grpSp>
      <p:sp>
        <p:nvSpPr>
          <p:cNvPr id="100" name="Rectangle 102"/>
          <p:cNvSpPr>
            <a:spLocks noChangeArrowheads="1"/>
          </p:cNvSpPr>
          <p:nvPr/>
        </p:nvSpPr>
        <p:spPr bwMode="auto">
          <a:xfrm>
            <a:off x="824699" y="1170451"/>
            <a:ext cx="7617296" cy="1337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b="0" i="0" u="none" strike="noStrike" cap="none" normalizeH="0" baseline="0" dirty="0" smtClean="0">
              <a:ln>
                <a:noFill/>
              </a:ln>
              <a:solidFill>
                <a:schemeClr val="tx1"/>
              </a:solidFill>
              <a:effectLst/>
              <a:cs typeface="Times New Roman" panose="02020603050405020304" pitchFamily="18" charset="0"/>
            </a:endParaRPr>
          </a:p>
          <a:p>
            <a:pPr marL="0" marR="0" lvl="0" indent="0" algn="l" defTabSz="914400" rtl="0" eaLnBrk="0" fontAlgn="base" latinLnBrk="0" hangingPunct="0">
              <a:lnSpc>
                <a:spcPct val="125000"/>
              </a:lnSpc>
              <a:spcBef>
                <a:spcPct val="0"/>
              </a:spcBef>
              <a:spcAft>
                <a:spcPct val="0"/>
              </a:spcAft>
              <a:buClrTx/>
              <a:buSzTx/>
              <a:buFontTx/>
              <a:buNone/>
              <a:tabLst/>
            </a:pPr>
            <a:r>
              <a:rPr kumimoji="0" lang="zh-CN"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空心单层密绕长直螺线管，总匝数为</a:t>
            </a:r>
            <a:r>
              <a:rPr kumimoji="0" lang="en-US" altLang="zh-CN"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N</a:t>
            </a:r>
            <a:r>
              <a:rPr kumimoji="0" lang="zh-CN" altLang="en-US"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，长为</a:t>
            </a:r>
            <a:r>
              <a:rPr kumimoji="0" lang="en-US" altLang="zh-CN"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L</a:t>
            </a:r>
            <a:r>
              <a:rPr kumimoji="0" lang="zh-CN" altLang="en-US"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，半径为</a:t>
            </a:r>
            <a:r>
              <a:rPr kumimoji="0" lang="en-US" altLang="zh-CN"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R</a:t>
            </a:r>
            <a:r>
              <a:rPr kumimoji="0" lang="zh-CN" altLang="en-US"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，且</a:t>
            </a:r>
            <a:r>
              <a:rPr kumimoji="0" lang="en-US" altLang="zh-CN"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L&gt;&gt;R</a:t>
            </a:r>
            <a:r>
              <a:rPr kumimoji="0" lang="zh-CN" altLang="en-US"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a:t>
            </a:r>
            <a:endParaRPr kumimoji="0" lang="zh-CN" altLang="en-US" b="0" i="0" u="none" strike="noStrike" cap="none" normalizeH="0" dirty="0" smtClean="0">
              <a:ln>
                <a:noFill/>
              </a:ln>
              <a:solidFill>
                <a:schemeClr val="tx1"/>
              </a:solidFill>
              <a:effectLst/>
              <a:latin typeface="Arial" panose="020B0604020202020204" pitchFamily="34" charset="0"/>
              <a:ea typeface="仿宋" panose="02010609060101010101" pitchFamily="49" charset="-122"/>
            </a:endParaRPr>
          </a:p>
        </p:txBody>
      </p:sp>
      <p:sp>
        <p:nvSpPr>
          <p:cNvPr id="101" name="矩形 100"/>
          <p:cNvSpPr/>
          <p:nvPr/>
        </p:nvSpPr>
        <p:spPr>
          <a:xfrm>
            <a:off x="754286" y="2651882"/>
            <a:ext cx="2834429" cy="461665"/>
          </a:xfrm>
          <a:prstGeom prst="rect">
            <a:avLst/>
          </a:prstGeom>
        </p:spPr>
        <p:txBody>
          <a:bodyPr wrap="none">
            <a:spAutoFit/>
          </a:bodyPr>
          <a:lstStyle/>
          <a:p>
            <a:r>
              <a:rPr kumimoji="0" lang="zh-CN" altLang="zh-CN" dirty="0">
                <a:ea typeface="仿宋" panose="02010609060101010101" pitchFamily="49" charset="-122"/>
                <a:cs typeface="Times New Roman" panose="02020603050405020304" pitchFamily="18" charset="0"/>
              </a:rPr>
              <a:t>求：螺线管的自感</a:t>
            </a:r>
            <a:r>
              <a:rPr kumimoji="0" lang="en-US" altLang="zh-CN" dirty="0">
                <a:ea typeface="仿宋" panose="02010609060101010101" pitchFamily="49" charset="-122"/>
                <a:cs typeface="Times New Roman" panose="02020603050405020304" pitchFamily="18" charset="0"/>
              </a:rPr>
              <a:t>L</a:t>
            </a:r>
            <a:endParaRPr kumimoji="0" lang="zh-CN" altLang="en-US" dirty="0">
              <a:ea typeface="仿宋" panose="02010609060101010101" pitchFamily="49" charset="-122"/>
              <a:cs typeface="Times New Roman" panose="02020603050405020304" pitchFamily="18" charset="0"/>
            </a:endParaRPr>
          </a:p>
        </p:txBody>
      </p:sp>
      <p:sp>
        <p:nvSpPr>
          <p:cNvPr id="102" name="矩形 101"/>
          <p:cNvSpPr/>
          <p:nvPr/>
        </p:nvSpPr>
        <p:spPr>
          <a:xfrm>
            <a:off x="791580" y="3252494"/>
            <a:ext cx="4572000" cy="968663"/>
          </a:xfrm>
          <a:prstGeom prst="rect">
            <a:avLst/>
          </a:prstGeom>
        </p:spPr>
        <p:txBody>
          <a:bodyPr>
            <a:spAutoFit/>
          </a:bodyPr>
          <a:lstStyle/>
          <a:p>
            <a:pPr algn="l" eaLnBrk="0" hangingPunct="0">
              <a:lnSpc>
                <a:spcPct val="125000"/>
              </a:lnSpc>
            </a:pPr>
            <a:r>
              <a:rPr kumimoji="0" lang="zh-CN" altLang="zh-CN" dirty="0">
                <a:ea typeface="仿宋" panose="02010609060101010101" pitchFamily="49" charset="-122"/>
                <a:cs typeface="Times New Roman" panose="02020603050405020304" pitchFamily="18" charset="0"/>
              </a:rPr>
              <a:t>解：长直螺线管运用安培环路</a:t>
            </a:r>
          </a:p>
          <a:p>
            <a:pPr algn="l" eaLnBrk="0" hangingPunct="0">
              <a:lnSpc>
                <a:spcPct val="125000"/>
              </a:lnSpc>
            </a:pPr>
            <a:r>
              <a:rPr kumimoji="0" lang="zh-CN" altLang="zh-CN" dirty="0">
                <a:ea typeface="仿宋" panose="02010609060101010101" pitchFamily="49" charset="-122"/>
                <a:cs typeface="Times New Roman" panose="02020603050405020304" pitchFamily="18" charset="0"/>
              </a:rPr>
              <a:t>定律可得：</a:t>
            </a:r>
            <a:endParaRPr kumimoji="0" lang="zh-CN" altLang="en-US" dirty="0">
              <a:ea typeface="仿宋" panose="02010609060101010101" pitchFamily="49" charset="-122"/>
              <a:cs typeface="Times New Roman" panose="02020603050405020304" pitchFamily="18" charset="0"/>
            </a:endParaRPr>
          </a:p>
        </p:txBody>
      </p:sp>
      <p:graphicFrame>
        <p:nvGraphicFramePr>
          <p:cNvPr id="104" name="对象 103"/>
          <p:cNvGraphicFramePr>
            <a:graphicFrameLocks noChangeAspect="1"/>
          </p:cNvGraphicFramePr>
          <p:nvPr>
            <p:extLst>
              <p:ext uri="{D42A27DB-BD31-4B8C-83A1-F6EECF244321}">
                <p14:modId xmlns:p14="http://schemas.microsoft.com/office/powerpoint/2010/main" val="4020980041"/>
              </p:ext>
            </p:extLst>
          </p:nvPr>
        </p:nvGraphicFramePr>
        <p:xfrm>
          <a:off x="2016454" y="4190645"/>
          <a:ext cx="2502899" cy="864096"/>
        </p:xfrm>
        <a:graphic>
          <a:graphicData uri="http://schemas.openxmlformats.org/presentationml/2006/ole">
            <mc:AlternateContent xmlns:mc="http://schemas.openxmlformats.org/markup-compatibility/2006">
              <mc:Choice xmlns:v="urn:schemas-microsoft-com:vml" Requires="v">
                <p:oleObj spid="_x0000_s115101" name="Equation" r:id="rId3" imgW="1155700" imgH="393700" progId="Equation.DSMT4">
                  <p:embed/>
                </p:oleObj>
              </mc:Choice>
              <mc:Fallback>
                <p:oleObj name="Equation" r:id="rId3" imgW="1155700" imgH="393700" progId="Equation.DSMT4">
                  <p:embed/>
                  <p:pic>
                    <p:nvPicPr>
                      <p:cNvPr id="0" name="Object 1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454" y="4190645"/>
                        <a:ext cx="2502899" cy="864096"/>
                      </a:xfrm>
                      <a:prstGeom prst="rect">
                        <a:avLst/>
                      </a:prstGeom>
                      <a:noFill/>
                    </p:spPr>
                  </p:pic>
                </p:oleObj>
              </mc:Fallback>
            </mc:AlternateContent>
          </a:graphicData>
        </a:graphic>
      </p:graphicFrame>
      <p:sp>
        <p:nvSpPr>
          <p:cNvPr id="105" name="矩形 104"/>
          <p:cNvSpPr/>
          <p:nvPr/>
        </p:nvSpPr>
        <p:spPr>
          <a:xfrm>
            <a:off x="791580" y="5159308"/>
            <a:ext cx="3262432" cy="506998"/>
          </a:xfrm>
          <a:prstGeom prst="rect">
            <a:avLst/>
          </a:prstGeom>
        </p:spPr>
        <p:txBody>
          <a:bodyPr wrap="none">
            <a:spAutoFit/>
          </a:bodyPr>
          <a:lstStyle/>
          <a:p>
            <a:pPr algn="l" eaLnBrk="0" hangingPunct="0">
              <a:lnSpc>
                <a:spcPct val="125000"/>
              </a:lnSpc>
            </a:pPr>
            <a:r>
              <a:rPr kumimoji="0" lang="zh-CN" altLang="zh-CN" dirty="0">
                <a:ea typeface="仿宋" panose="02010609060101010101" pitchFamily="49" charset="-122"/>
                <a:cs typeface="Times New Roman" panose="02020603050405020304" pitchFamily="18" charset="0"/>
              </a:rPr>
              <a:t>螺线管内的磁通量为：</a:t>
            </a:r>
            <a:endParaRPr kumimoji="0" lang="zh-CN" altLang="en-US" dirty="0">
              <a:ea typeface="仿宋" panose="02010609060101010101" pitchFamily="49" charset="-122"/>
              <a:cs typeface="Times New Roman" panose="02020603050405020304" pitchFamily="18" charset="0"/>
            </a:endParaRPr>
          </a:p>
        </p:txBody>
      </p:sp>
      <p:graphicFrame>
        <p:nvGraphicFramePr>
          <p:cNvPr id="107" name="对象 106"/>
          <p:cNvGraphicFramePr>
            <a:graphicFrameLocks noChangeAspect="1"/>
          </p:cNvGraphicFramePr>
          <p:nvPr>
            <p:extLst>
              <p:ext uri="{D42A27DB-BD31-4B8C-83A1-F6EECF244321}">
                <p14:modId xmlns:p14="http://schemas.microsoft.com/office/powerpoint/2010/main" val="1222494164"/>
              </p:ext>
            </p:extLst>
          </p:nvPr>
        </p:nvGraphicFramePr>
        <p:xfrm>
          <a:off x="4615412" y="5070101"/>
          <a:ext cx="2851716" cy="865966"/>
        </p:xfrm>
        <a:graphic>
          <a:graphicData uri="http://schemas.openxmlformats.org/presentationml/2006/ole">
            <mc:AlternateContent xmlns:mc="http://schemas.openxmlformats.org/markup-compatibility/2006">
              <mc:Choice xmlns:v="urn:schemas-microsoft-com:vml" Requires="v">
                <p:oleObj spid="_x0000_s115102" name="Equation" r:id="rId5" imgW="1307532" imgH="393529" progId="Equation.DSMT4">
                  <p:embed/>
                </p:oleObj>
              </mc:Choice>
              <mc:Fallback>
                <p:oleObj name="Equation" r:id="rId5" imgW="1307532" imgH="393529" progId="Equation.DSMT4">
                  <p:embed/>
                  <p:pic>
                    <p:nvPicPr>
                      <p:cNvPr id="0" name="Object 10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15412" y="5070101"/>
                        <a:ext cx="2851716" cy="865966"/>
                      </a:xfrm>
                      <a:prstGeom prst="rect">
                        <a:avLst/>
                      </a:prstGeom>
                      <a:noFill/>
                    </p:spPr>
                  </p:pic>
                </p:oleObj>
              </mc:Fallback>
            </mc:AlternateContent>
          </a:graphicData>
        </a:graphic>
      </p:graphicFrame>
    </p:spTree>
    <p:extLst>
      <p:ext uri="{BB962C8B-B14F-4D97-AF65-F5344CB8AC3E}">
        <p14:creationId xmlns:p14="http://schemas.microsoft.com/office/powerpoint/2010/main" val="1848633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500"/>
                                        <p:tgtEl>
                                          <p:spTgt spid="10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5"/>
                                        </p:tgtEl>
                                        <p:attrNameLst>
                                          <p:attrName>style.visibility</p:attrName>
                                        </p:attrNameLst>
                                      </p:cBhvr>
                                      <p:to>
                                        <p:strVal val="visible"/>
                                      </p:to>
                                    </p:set>
                                    <p:animEffect transition="in" filter="fade">
                                      <p:cBhvr>
                                        <p:cTn id="10" dur="500"/>
                                        <p:tgtEl>
                                          <p:spTgt spid="105"/>
                                        </p:tgtEl>
                                      </p:cBhvr>
                                    </p:animEffect>
                                  </p:childTnLst>
                                </p:cTn>
                              </p:par>
                              <p:par>
                                <p:cTn id="11" presetID="10" presetClass="entr" presetSubtype="0" fill="hold" nodeType="withEffect">
                                  <p:stCondLst>
                                    <p:cond delay="0"/>
                                  </p:stCondLst>
                                  <p:childTnLst>
                                    <p:set>
                                      <p:cBhvr>
                                        <p:cTn id="12" dur="1" fill="hold">
                                          <p:stCondLst>
                                            <p:cond delay="0"/>
                                          </p:stCondLst>
                                        </p:cTn>
                                        <p:tgtEl>
                                          <p:spTgt spid="104"/>
                                        </p:tgtEl>
                                        <p:attrNameLst>
                                          <p:attrName>style.visibility</p:attrName>
                                        </p:attrNameLst>
                                      </p:cBhvr>
                                      <p:to>
                                        <p:strVal val="visible"/>
                                      </p:to>
                                    </p:set>
                                    <p:animEffect transition="in" filter="fade">
                                      <p:cBhvr>
                                        <p:cTn id="13" dur="500"/>
                                        <p:tgtEl>
                                          <p:spTgt spid="104"/>
                                        </p:tgtEl>
                                      </p:cBhvr>
                                    </p:animEffect>
                                  </p:childTnLst>
                                </p:cTn>
                              </p:par>
                              <p:par>
                                <p:cTn id="14" presetID="10" presetClass="entr" presetSubtype="0" fill="hold" nodeType="withEffect">
                                  <p:stCondLst>
                                    <p:cond delay="0"/>
                                  </p:stCondLst>
                                  <p:childTnLst>
                                    <p:set>
                                      <p:cBhvr>
                                        <p:cTn id="15" dur="1" fill="hold">
                                          <p:stCondLst>
                                            <p:cond delay="0"/>
                                          </p:stCondLst>
                                        </p:cTn>
                                        <p:tgtEl>
                                          <p:spTgt spid="107"/>
                                        </p:tgtEl>
                                        <p:attrNameLst>
                                          <p:attrName>style.visibility</p:attrName>
                                        </p:attrNameLst>
                                      </p:cBhvr>
                                      <p:to>
                                        <p:strVal val="visible"/>
                                      </p:to>
                                    </p:set>
                                    <p:animEffect transition="in" filter="fade">
                                      <p:cBhvr>
                                        <p:cTn id="16"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7</a:t>
            </a:fld>
            <a:endParaRPr lang="en-US" altLang="zh-CN"/>
          </a:p>
        </p:txBody>
      </p:sp>
      <p:sp>
        <p:nvSpPr>
          <p:cNvPr id="3" name="矩形 2"/>
          <p:cNvSpPr/>
          <p:nvPr/>
        </p:nvSpPr>
        <p:spPr>
          <a:xfrm>
            <a:off x="1007604" y="1016732"/>
            <a:ext cx="2031325"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总的磁通为：</a:t>
            </a:r>
            <a:endParaRPr lang="zh-CN" altLang="en-US" dirty="0">
              <a:latin typeface="仿宋" panose="02010609060101010101" pitchFamily="49" charset="-122"/>
              <a:ea typeface="仿宋" panose="02010609060101010101"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853866227"/>
              </p:ext>
            </p:extLst>
          </p:nvPr>
        </p:nvGraphicFramePr>
        <p:xfrm>
          <a:off x="2627784" y="1592796"/>
          <a:ext cx="3345421" cy="936104"/>
        </p:xfrm>
        <a:graphic>
          <a:graphicData uri="http://schemas.openxmlformats.org/presentationml/2006/ole">
            <mc:AlternateContent xmlns:mc="http://schemas.openxmlformats.org/markup-compatibility/2006">
              <mc:Choice xmlns:v="urn:schemas-microsoft-com:vml" Requires="v">
                <p:oleObj spid="_x0000_s116023" name="Equation" r:id="rId3" imgW="1498600" imgH="419100" progId="Equation.DSMT4">
                  <p:embed/>
                </p:oleObj>
              </mc:Choice>
              <mc:Fallback>
                <p:oleObj name="Equation" r:id="rId3" imgW="1498600" imgH="4191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1592796"/>
                        <a:ext cx="3345421" cy="936104"/>
                      </a:xfrm>
                      <a:prstGeom prst="rect">
                        <a:avLst/>
                      </a:prstGeom>
                      <a:noFill/>
                    </p:spPr>
                  </p:pic>
                </p:oleObj>
              </mc:Fallback>
            </mc:AlternateContent>
          </a:graphicData>
        </a:graphic>
      </p:graphicFrame>
      <p:sp>
        <p:nvSpPr>
          <p:cNvPr id="6" name="矩形 5"/>
          <p:cNvSpPr/>
          <p:nvPr/>
        </p:nvSpPr>
        <p:spPr>
          <a:xfrm>
            <a:off x="1007604" y="2852936"/>
            <a:ext cx="2646878"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由自感的定义得：</a:t>
            </a:r>
            <a:endParaRPr lang="zh-CN" altLang="en-US" kern="100" dirty="0">
              <a:latin typeface="仿宋" panose="02010609060101010101" pitchFamily="49" charset="-122"/>
              <a:ea typeface="仿宋" panose="02010609060101010101" pitchFamily="49" charset="-122"/>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543490407"/>
              </p:ext>
            </p:extLst>
          </p:nvPr>
        </p:nvGraphicFramePr>
        <p:xfrm>
          <a:off x="2334150" y="3708801"/>
          <a:ext cx="4367839" cy="1013073"/>
        </p:xfrm>
        <a:graphic>
          <a:graphicData uri="http://schemas.openxmlformats.org/presentationml/2006/ole">
            <mc:AlternateContent xmlns:mc="http://schemas.openxmlformats.org/markup-compatibility/2006">
              <mc:Choice xmlns:v="urn:schemas-microsoft-com:vml" Requires="v">
                <p:oleObj spid="_x0000_s116024" name="Equation" r:id="rId5" imgW="1803400" imgH="419100" progId="Equation.DSMT4">
                  <p:embed/>
                </p:oleObj>
              </mc:Choice>
              <mc:Fallback>
                <p:oleObj name="Equation" r:id="rId5" imgW="1803400" imgH="4191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4150" y="3708801"/>
                        <a:ext cx="4367839" cy="1013073"/>
                      </a:xfrm>
                      <a:prstGeom prst="rect">
                        <a:avLst/>
                      </a:prstGeom>
                      <a:noFill/>
                    </p:spPr>
                  </p:pic>
                </p:oleObj>
              </mc:Fallback>
            </mc:AlternateContent>
          </a:graphicData>
        </a:graphic>
      </p:graphicFrame>
    </p:spTree>
    <p:extLst>
      <p:ext uri="{BB962C8B-B14F-4D97-AF65-F5344CB8AC3E}">
        <p14:creationId xmlns:p14="http://schemas.microsoft.com/office/powerpoint/2010/main" val="21274492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8</a:t>
            </a:fld>
            <a:endParaRPr lang="en-US" altLang="zh-CN"/>
          </a:p>
        </p:txBody>
      </p:sp>
      <p:sp>
        <p:nvSpPr>
          <p:cNvPr id="3" name="Rectangle 16"/>
          <p:cNvSpPr>
            <a:spLocks noChangeArrowheads="1"/>
          </p:cNvSpPr>
          <p:nvPr/>
        </p:nvSpPr>
        <p:spPr bwMode="auto">
          <a:xfrm>
            <a:off x="503548" y="796284"/>
            <a:ext cx="1988045"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800" b="1"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补充例题：</a:t>
            </a:r>
            <a:endParaRPr kumimoji="0" lang="zh-CN" sz="28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b="0" i="0" u="none" strike="noStrike" cap="none" normalizeH="0" baseline="0" dirty="0" smtClean="0">
              <a:ln>
                <a:noFill/>
              </a:ln>
              <a:solidFill>
                <a:schemeClr val="tx1"/>
              </a:solidFill>
              <a:effectLst/>
              <a:latin typeface="Arial" panose="020B0604020202020204" pitchFamily="34" charset="0"/>
            </a:endParaRPr>
          </a:p>
        </p:txBody>
      </p:sp>
      <p:grpSp>
        <p:nvGrpSpPr>
          <p:cNvPr id="4" name="Group 1"/>
          <p:cNvGrpSpPr>
            <a:grpSpLocks/>
          </p:cNvGrpSpPr>
          <p:nvPr/>
        </p:nvGrpSpPr>
        <p:grpSpPr bwMode="auto">
          <a:xfrm>
            <a:off x="6444208" y="2240868"/>
            <a:ext cx="2411306" cy="2448272"/>
            <a:chOff x="6540" y="5181"/>
            <a:chExt cx="2730" cy="2505"/>
          </a:xfrm>
        </p:grpSpPr>
        <p:sp>
          <p:nvSpPr>
            <p:cNvPr id="5" name="Rectangle 15"/>
            <p:cNvSpPr>
              <a:spLocks noChangeArrowheads="1"/>
            </p:cNvSpPr>
            <p:nvPr/>
          </p:nvSpPr>
          <p:spPr bwMode="auto">
            <a:xfrm>
              <a:off x="6540" y="5466"/>
              <a:ext cx="1575" cy="1875"/>
            </a:xfrm>
            <a:prstGeom prst="rect">
              <a:avLst/>
            </a:prstGeom>
            <a:solidFill>
              <a:srgbClr val="0000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Oval 14"/>
            <p:cNvSpPr>
              <a:spLocks noChangeArrowheads="1"/>
            </p:cNvSpPr>
            <p:nvPr/>
          </p:nvSpPr>
          <p:spPr bwMode="auto">
            <a:xfrm>
              <a:off x="6540" y="5181"/>
              <a:ext cx="1560" cy="555"/>
            </a:xfrm>
            <a:prstGeom prst="ellipse">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Oval 13"/>
            <p:cNvSpPr>
              <a:spLocks noChangeArrowheads="1"/>
            </p:cNvSpPr>
            <p:nvPr/>
          </p:nvSpPr>
          <p:spPr bwMode="auto">
            <a:xfrm>
              <a:off x="6555" y="7131"/>
              <a:ext cx="1560" cy="555"/>
            </a:xfrm>
            <a:prstGeom prst="ellipse">
              <a:avLst/>
            </a:prstGeom>
            <a:solidFill>
              <a:srgbClr val="0000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Line 12"/>
            <p:cNvSpPr>
              <a:spLocks noChangeShapeType="1"/>
            </p:cNvSpPr>
            <p:nvPr/>
          </p:nvSpPr>
          <p:spPr bwMode="auto">
            <a:xfrm>
              <a:off x="6540" y="5436"/>
              <a:ext cx="0" cy="19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11"/>
            <p:cNvSpPr>
              <a:spLocks noChangeShapeType="1"/>
            </p:cNvSpPr>
            <p:nvPr/>
          </p:nvSpPr>
          <p:spPr bwMode="auto">
            <a:xfrm>
              <a:off x="8100" y="5496"/>
              <a:ext cx="0" cy="19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Oval 10"/>
            <p:cNvSpPr>
              <a:spLocks noChangeArrowheads="1"/>
            </p:cNvSpPr>
            <p:nvPr/>
          </p:nvSpPr>
          <p:spPr bwMode="auto">
            <a:xfrm>
              <a:off x="6915" y="5316"/>
              <a:ext cx="810" cy="240"/>
            </a:xfrm>
            <a:prstGeom prst="ellipse">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Line 9"/>
            <p:cNvSpPr>
              <a:spLocks noChangeShapeType="1"/>
            </p:cNvSpPr>
            <p:nvPr/>
          </p:nvSpPr>
          <p:spPr bwMode="auto">
            <a:xfrm>
              <a:off x="6915" y="5421"/>
              <a:ext cx="0" cy="19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8"/>
            <p:cNvSpPr>
              <a:spLocks noChangeShapeType="1"/>
            </p:cNvSpPr>
            <p:nvPr/>
          </p:nvSpPr>
          <p:spPr bwMode="auto">
            <a:xfrm>
              <a:off x="7725" y="5436"/>
              <a:ext cx="0" cy="19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Oval 7"/>
            <p:cNvSpPr>
              <a:spLocks noChangeArrowheads="1"/>
            </p:cNvSpPr>
            <p:nvPr/>
          </p:nvSpPr>
          <p:spPr bwMode="auto">
            <a:xfrm>
              <a:off x="6930" y="7236"/>
              <a:ext cx="810" cy="240"/>
            </a:xfrm>
            <a:prstGeom prst="ellipse">
              <a:avLst/>
            </a:prstGeom>
            <a:solidFill>
              <a:srgbClr val="3366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Rectangle 6"/>
            <p:cNvSpPr>
              <a:spLocks noChangeArrowheads="1"/>
            </p:cNvSpPr>
            <p:nvPr/>
          </p:nvSpPr>
          <p:spPr bwMode="auto">
            <a:xfrm>
              <a:off x="7755" y="5445"/>
              <a:ext cx="330" cy="1920"/>
            </a:xfrm>
            <a:prstGeom prst="rect">
              <a:avLst/>
            </a:prstGeom>
            <a:solidFill>
              <a:srgbClr val="00FFFF">
                <a:alpha val="50000"/>
              </a:srgb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Line 5"/>
            <p:cNvSpPr>
              <a:spLocks noChangeShapeType="1"/>
            </p:cNvSpPr>
            <p:nvPr/>
          </p:nvSpPr>
          <p:spPr bwMode="auto">
            <a:xfrm>
              <a:off x="8115" y="5430"/>
              <a:ext cx="5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4"/>
            <p:cNvSpPr>
              <a:spLocks noChangeShapeType="1"/>
            </p:cNvSpPr>
            <p:nvPr/>
          </p:nvSpPr>
          <p:spPr bwMode="auto">
            <a:xfrm>
              <a:off x="8130" y="7365"/>
              <a:ext cx="5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3"/>
            <p:cNvSpPr>
              <a:spLocks noChangeShapeType="1"/>
            </p:cNvSpPr>
            <p:nvPr/>
          </p:nvSpPr>
          <p:spPr bwMode="auto">
            <a:xfrm>
              <a:off x="8535" y="5430"/>
              <a:ext cx="0" cy="1935"/>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Text Box 2"/>
            <p:cNvSpPr txBox="1">
              <a:spLocks noChangeArrowheads="1"/>
            </p:cNvSpPr>
            <p:nvPr/>
          </p:nvSpPr>
          <p:spPr bwMode="auto">
            <a:xfrm>
              <a:off x="8715" y="6030"/>
              <a:ext cx="555"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cs typeface="Times New Roman" panose="02020603050405020304" pitchFamily="18" charset="0"/>
                </a:rPr>
                <a:t>l</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grpSp>
      <p:sp>
        <p:nvSpPr>
          <p:cNvPr id="19" name="Rectangle 18"/>
          <p:cNvSpPr>
            <a:spLocks noChangeArrowheads="1"/>
          </p:cNvSpPr>
          <p:nvPr/>
        </p:nvSpPr>
        <p:spPr bwMode="auto">
          <a:xfrm>
            <a:off x="503548" y="1129005"/>
            <a:ext cx="835196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长直同轴电缆，半径分别为</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R</a:t>
            </a:r>
            <a:r>
              <a:rPr kumimoji="0" lang="en-US" altLang="zh-CN" b="0" i="0" u="none" strike="noStrike" cap="none" normalizeH="0" baseline="-30000" dirty="0" smtClean="0">
                <a:ln>
                  <a:noFill/>
                </a:ln>
                <a:solidFill>
                  <a:schemeClr val="tx1"/>
                </a:solidFill>
                <a:effectLst/>
                <a:ea typeface="仿宋" panose="02010609060101010101" pitchFamily="49" charset="-122"/>
                <a:cs typeface="Times New Roman" panose="02020603050405020304" pitchFamily="18" charset="0"/>
              </a:rPr>
              <a:t>1</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和</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R</a:t>
            </a:r>
            <a:r>
              <a:rPr kumimoji="0" lang="en-US" altLang="zh-CN" b="0" i="0" u="none" strike="noStrike" cap="none" normalizeH="0" baseline="-30000" dirty="0" smtClean="0">
                <a:ln>
                  <a:noFill/>
                </a:ln>
                <a:solidFill>
                  <a:schemeClr val="tx1"/>
                </a:solidFill>
                <a:effectLst/>
                <a:ea typeface="仿宋" panose="02010609060101010101" pitchFamily="49" charset="-122"/>
                <a:cs typeface="Times New Roman" panose="02020603050405020304" pitchFamily="18" charset="0"/>
              </a:rPr>
              <a:t>2</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，中间介质的磁导率为</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μ</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a:t>
            </a:r>
            <a:endParaRPr kumimoji="0" lang="zh-CN" altLang="en-US" b="0" i="0" u="none" strike="noStrike" cap="none" normalizeH="0" baseline="0" dirty="0" smtClean="0">
              <a:ln>
                <a:noFill/>
              </a:ln>
              <a:solidFill>
                <a:schemeClr val="tx1"/>
              </a:solidFill>
              <a:effectLst/>
              <a:latin typeface="Arial" panose="020B0604020202020204" pitchFamily="34" charset="0"/>
              <a:ea typeface="仿宋" panose="02010609060101010101" pitchFamily="49" charset="-122"/>
            </a:endParaRPr>
          </a:p>
        </p:txBody>
      </p:sp>
      <p:sp>
        <p:nvSpPr>
          <p:cNvPr id="20" name="矩形 19"/>
          <p:cNvSpPr/>
          <p:nvPr/>
        </p:nvSpPr>
        <p:spPr>
          <a:xfrm>
            <a:off x="509254" y="2075651"/>
            <a:ext cx="3655167" cy="461665"/>
          </a:xfrm>
          <a:prstGeom prst="rect">
            <a:avLst/>
          </a:prstGeom>
        </p:spPr>
        <p:txBody>
          <a:bodyPr wrap="none">
            <a:spAutoFit/>
          </a:bodyPr>
          <a:lstStyle/>
          <a:p>
            <a:r>
              <a:rPr kumimoji="0" lang="zh-CN" altLang="zh-CN" dirty="0">
                <a:ea typeface="仿宋" panose="02010609060101010101" pitchFamily="49" charset="-122"/>
                <a:cs typeface="Times New Roman" panose="02020603050405020304" pitchFamily="18" charset="0"/>
              </a:rPr>
              <a:t>求：长</a:t>
            </a:r>
            <a:r>
              <a:rPr kumimoji="0" lang="en-US" altLang="zh-CN" dirty="0">
                <a:ea typeface="仿宋" panose="02010609060101010101" pitchFamily="49" charset="-122"/>
                <a:cs typeface="Times New Roman" panose="02020603050405020304" pitchFamily="18" charset="0"/>
              </a:rPr>
              <a:t>l</a:t>
            </a:r>
            <a:r>
              <a:rPr kumimoji="0" lang="zh-CN" altLang="zh-CN" dirty="0">
                <a:ea typeface="仿宋" panose="02010609060101010101" pitchFamily="49" charset="-122"/>
                <a:cs typeface="Times New Roman" panose="02020603050405020304" pitchFamily="18" charset="0"/>
              </a:rPr>
              <a:t>一段的自感系数。</a:t>
            </a:r>
            <a:endParaRPr kumimoji="0" lang="zh-CN" altLang="en-US" dirty="0">
              <a:ea typeface="仿宋" panose="02010609060101010101" pitchFamily="49" charset="-122"/>
              <a:cs typeface="Times New Roman" panose="02020603050405020304" pitchFamily="18" charset="0"/>
            </a:endParaRPr>
          </a:p>
        </p:txBody>
      </p:sp>
      <p:sp>
        <p:nvSpPr>
          <p:cNvPr id="21" name="矩形 20"/>
          <p:cNvSpPr/>
          <p:nvPr/>
        </p:nvSpPr>
        <p:spPr>
          <a:xfrm>
            <a:off x="503548" y="2706040"/>
            <a:ext cx="4493538" cy="461665"/>
          </a:xfrm>
          <a:prstGeom prst="rect">
            <a:avLst/>
          </a:prstGeom>
        </p:spPr>
        <p:txBody>
          <a:bodyPr wrap="none">
            <a:spAutoFit/>
          </a:bodyPr>
          <a:lstStyle/>
          <a:p>
            <a:r>
              <a:rPr kumimoji="0" lang="zh-CN" altLang="zh-CN" dirty="0">
                <a:ea typeface="仿宋" panose="02010609060101010101" pitchFamily="49" charset="-122"/>
                <a:cs typeface="Times New Roman" panose="02020603050405020304" pitchFamily="18" charset="0"/>
              </a:rPr>
              <a:t>解：由磁介质中的安培环路定理</a:t>
            </a:r>
            <a:endParaRPr kumimoji="0" lang="zh-CN" altLang="en-US" dirty="0">
              <a:ea typeface="仿宋" panose="02010609060101010101" pitchFamily="49" charset="-122"/>
              <a:cs typeface="Times New Roman" panose="02020603050405020304" pitchFamily="18" charset="0"/>
            </a:endParaRPr>
          </a:p>
        </p:txBody>
      </p:sp>
      <p:sp>
        <p:nvSpPr>
          <p:cNvPr id="22" name="Rectangle 20"/>
          <p:cNvSpPr>
            <a:spLocks noChangeArrowheads="1"/>
          </p:cNvSpPr>
          <p:nvPr/>
        </p:nvSpPr>
        <p:spPr bwMode="auto">
          <a:xfrm>
            <a:off x="2231740" y="3596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p:cNvGraphicFramePr>
            <a:graphicFrameLocks noChangeAspect="1"/>
          </p:cNvGraphicFramePr>
          <p:nvPr>
            <p:extLst>
              <p:ext uri="{D42A27DB-BD31-4B8C-83A1-F6EECF244321}">
                <p14:modId xmlns:p14="http://schemas.microsoft.com/office/powerpoint/2010/main" val="1714746930"/>
              </p:ext>
            </p:extLst>
          </p:nvPr>
        </p:nvGraphicFramePr>
        <p:xfrm>
          <a:off x="2171700" y="3362325"/>
          <a:ext cx="2520950" cy="887413"/>
        </p:xfrm>
        <a:graphic>
          <a:graphicData uri="http://schemas.openxmlformats.org/presentationml/2006/ole">
            <mc:AlternateContent xmlns:mc="http://schemas.openxmlformats.org/markup-compatibility/2006">
              <mc:Choice xmlns:v="urn:schemas-microsoft-com:vml" Requires="v">
                <p:oleObj spid="_x0000_s119409" name="Equation" r:id="rId3" imgW="1054080" imgH="368280" progId="Equation.DSMT4">
                  <p:embed/>
                </p:oleObj>
              </mc:Choice>
              <mc:Fallback>
                <p:oleObj name="Equation" r:id="rId3" imgW="1054080" imgH="368280" progId="Equation.DSMT4">
                  <p:embed/>
                  <p:pic>
                    <p:nvPicPr>
                      <p:cNvPr id="0" name="Object 19"/>
                      <p:cNvPicPr>
                        <a:picLocks noChangeAspect="1" noChangeArrowheads="1"/>
                      </p:cNvPicPr>
                      <p:nvPr/>
                    </p:nvPicPr>
                    <p:blipFill>
                      <a:blip r:embed="rId4"/>
                      <a:srcRect/>
                      <a:stretch>
                        <a:fillRect/>
                      </a:stretch>
                    </p:blipFill>
                    <p:spPr bwMode="auto">
                      <a:xfrm>
                        <a:off x="2171700" y="3362325"/>
                        <a:ext cx="2520950" cy="887413"/>
                      </a:xfrm>
                      <a:prstGeom prst="rect">
                        <a:avLst/>
                      </a:prstGeom>
                      <a:noFill/>
                    </p:spPr>
                  </p:pic>
                </p:oleObj>
              </mc:Fallback>
            </mc:AlternateContent>
          </a:graphicData>
        </a:graphic>
      </p:graphicFrame>
      <p:sp>
        <p:nvSpPr>
          <p:cNvPr id="24" name="矩形 23"/>
          <p:cNvSpPr/>
          <p:nvPr/>
        </p:nvSpPr>
        <p:spPr>
          <a:xfrm>
            <a:off x="1167286" y="4407796"/>
            <a:ext cx="2339102" cy="461665"/>
          </a:xfrm>
          <a:prstGeom prst="rect">
            <a:avLst/>
          </a:prstGeom>
        </p:spPr>
        <p:txBody>
          <a:bodyPr wrap="none">
            <a:spAutoFit/>
          </a:bodyPr>
          <a:lstStyle/>
          <a:p>
            <a:r>
              <a:rPr kumimoji="0" lang="zh-CN" altLang="zh-CN" dirty="0">
                <a:ea typeface="仿宋" panose="02010609060101010101" pitchFamily="49" charset="-122"/>
                <a:cs typeface="Times New Roman" panose="02020603050405020304" pitchFamily="18" charset="0"/>
              </a:rPr>
              <a:t>由轴对称性得：</a:t>
            </a:r>
            <a:endParaRPr kumimoji="0" lang="zh-CN" altLang="en-US" dirty="0">
              <a:ea typeface="仿宋" panose="02010609060101010101" pitchFamily="49" charset="-122"/>
              <a:cs typeface="Times New Roman" panose="02020603050405020304" pitchFamily="18" charset="0"/>
            </a:endParaRPr>
          </a:p>
        </p:txBody>
      </p:sp>
      <p:graphicFrame>
        <p:nvGraphicFramePr>
          <p:cNvPr id="26" name="对象 25"/>
          <p:cNvGraphicFramePr>
            <a:graphicFrameLocks noChangeAspect="1"/>
          </p:cNvGraphicFramePr>
          <p:nvPr>
            <p:extLst>
              <p:ext uri="{D42A27DB-BD31-4B8C-83A1-F6EECF244321}">
                <p14:modId xmlns:p14="http://schemas.microsoft.com/office/powerpoint/2010/main" val="2285860765"/>
              </p:ext>
            </p:extLst>
          </p:nvPr>
        </p:nvGraphicFramePr>
        <p:xfrm>
          <a:off x="2489283" y="5010954"/>
          <a:ext cx="2034209" cy="545252"/>
        </p:xfrm>
        <a:graphic>
          <a:graphicData uri="http://schemas.openxmlformats.org/presentationml/2006/ole">
            <mc:AlternateContent xmlns:mc="http://schemas.openxmlformats.org/markup-compatibility/2006">
              <mc:Choice xmlns:v="urn:schemas-microsoft-com:vml" Requires="v">
                <p:oleObj spid="_x0000_s119410" name="Equation" r:id="rId5" imgW="660113" imgH="177723" progId="Equation.DSMT4">
                  <p:embed/>
                </p:oleObj>
              </mc:Choice>
              <mc:Fallback>
                <p:oleObj name="Equation" r:id="rId5" imgW="660113" imgH="177723" progId="Equation.DSMT4">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9283" y="5010954"/>
                        <a:ext cx="2034209" cy="545252"/>
                      </a:xfrm>
                      <a:prstGeom prst="rect">
                        <a:avLst/>
                      </a:prstGeom>
                      <a:noFill/>
                    </p:spPr>
                  </p:pic>
                </p:oleObj>
              </mc:Fallback>
            </mc:AlternateContent>
          </a:graphicData>
        </a:graphic>
      </p:graphicFrame>
      <p:sp>
        <p:nvSpPr>
          <p:cNvPr id="28" name="Rectangle 25"/>
          <p:cNvSpPr>
            <a:spLocks noChangeArrowheads="1"/>
          </p:cNvSpPr>
          <p:nvPr/>
        </p:nvSpPr>
        <p:spPr bwMode="auto">
          <a:xfrm>
            <a:off x="5370809" y="5067539"/>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a:t>
            </a:r>
            <a:endParaRPr kumimoji="0" lang="en-US" altLang="zh-CN"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29" name="对象 28"/>
          <p:cNvGraphicFramePr>
            <a:graphicFrameLocks noChangeAspect="1"/>
          </p:cNvGraphicFramePr>
          <p:nvPr>
            <p:extLst>
              <p:ext uri="{D42A27DB-BD31-4B8C-83A1-F6EECF244321}">
                <p14:modId xmlns:p14="http://schemas.microsoft.com/office/powerpoint/2010/main" val="607133271"/>
              </p:ext>
            </p:extLst>
          </p:nvPr>
        </p:nvGraphicFramePr>
        <p:xfrm>
          <a:off x="6027131" y="4821640"/>
          <a:ext cx="1496600" cy="980531"/>
        </p:xfrm>
        <a:graphic>
          <a:graphicData uri="http://schemas.openxmlformats.org/presentationml/2006/ole">
            <mc:AlternateContent xmlns:mc="http://schemas.openxmlformats.org/markup-compatibility/2006">
              <mc:Choice xmlns:v="urn:schemas-microsoft-com:vml" Requires="v">
                <p:oleObj spid="_x0000_s119411" name="Equation" r:id="rId7" imgW="596641" imgH="393529" progId="Equation.DSMT4">
                  <p:embed/>
                </p:oleObj>
              </mc:Choice>
              <mc:Fallback>
                <p:oleObj name="Equation" r:id="rId7" imgW="596641" imgH="393529" progId="Equation.DSMT4">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27131" y="4821640"/>
                        <a:ext cx="1496600" cy="980531"/>
                      </a:xfrm>
                      <a:prstGeom prst="rect">
                        <a:avLst/>
                      </a:prstGeom>
                      <a:noFill/>
                    </p:spPr>
                  </p:pic>
                </p:oleObj>
              </mc:Fallback>
            </mc:AlternateContent>
          </a:graphicData>
        </a:graphic>
      </p:graphicFrame>
      <p:sp>
        <p:nvSpPr>
          <p:cNvPr id="30" name="Rectangle 26"/>
          <p:cNvSpPr>
            <a:spLocks noChangeArrowheads="1"/>
          </p:cNvSpPr>
          <p:nvPr/>
        </p:nvSpPr>
        <p:spPr bwMode="auto">
          <a:xfrm>
            <a:off x="5292080" y="5597503"/>
            <a:ext cx="11079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1" name="矩形 30"/>
          <p:cNvSpPr/>
          <p:nvPr/>
        </p:nvSpPr>
        <p:spPr>
          <a:xfrm>
            <a:off x="1331640" y="5936057"/>
            <a:ext cx="569387" cy="461665"/>
          </a:xfrm>
          <a:prstGeom prst="rect">
            <a:avLst/>
          </a:prstGeom>
        </p:spPr>
        <p:txBody>
          <a:bodyPr wrap="none">
            <a:spAutoFit/>
          </a:bodyPr>
          <a:lstStyle/>
          <a:p>
            <a:r>
              <a:rPr lang="zh-CN" altLang="zh-CN" kern="100" dirty="0">
                <a:cs typeface="Times New Roman" panose="02020603050405020304" pitchFamily="18" charset="0"/>
              </a:rPr>
              <a:t>∴</a:t>
            </a:r>
            <a:r>
              <a:rPr lang="zh-CN" altLang="zh-CN" kern="100" dirty="0">
                <a:ea typeface="Times New Roman" panose="02020603050405020304" pitchFamily="18" charset="0"/>
              </a:rPr>
              <a:t> </a:t>
            </a:r>
            <a:endParaRPr lang="zh-CN" altLang="en-US" dirty="0"/>
          </a:p>
        </p:txBody>
      </p:sp>
      <p:sp>
        <p:nvSpPr>
          <p:cNvPr id="32" name="Rectangle 28"/>
          <p:cNvSpPr>
            <a:spLocks noChangeArrowheads="1"/>
          </p:cNvSpPr>
          <p:nvPr/>
        </p:nvSpPr>
        <p:spPr bwMode="auto">
          <a:xfrm>
            <a:off x="2489283" y="59769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3" name="对象 32"/>
          <p:cNvGraphicFramePr>
            <a:graphicFrameLocks noChangeAspect="1"/>
          </p:cNvGraphicFramePr>
          <p:nvPr>
            <p:extLst>
              <p:ext uri="{D42A27DB-BD31-4B8C-83A1-F6EECF244321}">
                <p14:modId xmlns:p14="http://schemas.microsoft.com/office/powerpoint/2010/main" val="2375690922"/>
              </p:ext>
            </p:extLst>
          </p:nvPr>
        </p:nvGraphicFramePr>
        <p:xfrm>
          <a:off x="2516208" y="5745220"/>
          <a:ext cx="2341979" cy="960380"/>
        </p:xfrm>
        <a:graphic>
          <a:graphicData uri="http://schemas.openxmlformats.org/presentationml/2006/ole">
            <mc:AlternateContent xmlns:mc="http://schemas.openxmlformats.org/markup-compatibility/2006">
              <mc:Choice xmlns:v="urn:schemas-microsoft-com:vml" Requires="v">
                <p:oleObj spid="_x0000_s119412" name="Equation" r:id="rId9" imgW="952087" imgH="393529" progId="Equation.DSMT4">
                  <p:embed/>
                </p:oleObj>
              </mc:Choice>
              <mc:Fallback>
                <p:oleObj name="Equation" r:id="rId9" imgW="952087" imgH="393529" progId="Equation.DSMT4">
                  <p:embed/>
                  <p:pic>
                    <p:nvPicPr>
                      <p:cNvPr id="0"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6208" y="5745220"/>
                        <a:ext cx="2341979" cy="960380"/>
                      </a:xfrm>
                      <a:prstGeom prst="rect">
                        <a:avLst/>
                      </a:prstGeom>
                      <a:noFill/>
                    </p:spPr>
                  </p:pic>
                </p:oleObj>
              </mc:Fallback>
            </mc:AlternateContent>
          </a:graphicData>
        </a:graphic>
      </p:graphicFrame>
    </p:spTree>
    <p:extLst>
      <p:ext uri="{BB962C8B-B14F-4D97-AF65-F5344CB8AC3E}">
        <p14:creationId xmlns:p14="http://schemas.microsoft.com/office/powerpoint/2010/main" val="149662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28"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9</a:t>
            </a:fld>
            <a:endParaRPr lang="en-US" altLang="zh-CN"/>
          </a:p>
        </p:txBody>
      </p:sp>
      <p:sp>
        <p:nvSpPr>
          <p:cNvPr id="3" name="矩形 2"/>
          <p:cNvSpPr/>
          <p:nvPr/>
        </p:nvSpPr>
        <p:spPr>
          <a:xfrm>
            <a:off x="971600" y="1052736"/>
            <a:ext cx="4493538"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通过同轴导线间隙的磁通量为：</a:t>
            </a:r>
            <a:endParaRPr lang="zh-CN" altLang="en-US" dirty="0">
              <a:latin typeface="仿宋" panose="02010609060101010101" pitchFamily="49" charset="-122"/>
              <a:ea typeface="仿宋" panose="02010609060101010101"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572054661"/>
              </p:ext>
            </p:extLst>
          </p:nvPr>
        </p:nvGraphicFramePr>
        <p:xfrm>
          <a:off x="2087724" y="1772816"/>
          <a:ext cx="5172674" cy="1908212"/>
        </p:xfrm>
        <a:graphic>
          <a:graphicData uri="http://schemas.openxmlformats.org/presentationml/2006/ole">
            <mc:AlternateContent xmlns:mc="http://schemas.openxmlformats.org/markup-compatibility/2006">
              <mc:Choice xmlns:v="urn:schemas-microsoft-com:vml" Requires="v">
                <p:oleObj spid="_x0000_s120111" name="Equation" r:id="rId3" imgW="2247900" imgH="838200" progId="Equation.DSMT4">
                  <p:embed/>
                </p:oleObj>
              </mc:Choice>
              <mc:Fallback>
                <p:oleObj name="Equation" r:id="rId3" imgW="2247900" imgH="838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7724" y="1772816"/>
                        <a:ext cx="5172674" cy="1908212"/>
                      </a:xfrm>
                      <a:prstGeom prst="rect">
                        <a:avLst/>
                      </a:prstGeom>
                      <a:noFill/>
                    </p:spPr>
                  </p:pic>
                </p:oleObj>
              </mc:Fallback>
            </mc:AlternateContent>
          </a:graphicData>
        </a:graphic>
      </p:graphicFrame>
      <p:sp>
        <p:nvSpPr>
          <p:cNvPr id="7" name="矩形 6"/>
          <p:cNvSpPr/>
          <p:nvPr/>
        </p:nvSpPr>
        <p:spPr>
          <a:xfrm>
            <a:off x="1187624" y="4437112"/>
            <a:ext cx="492443" cy="461665"/>
          </a:xfrm>
          <a:prstGeom prst="rect">
            <a:avLst/>
          </a:prstGeom>
        </p:spPr>
        <p:txBody>
          <a:bodyPr wrap="none">
            <a:spAutoFit/>
          </a:bodyPr>
          <a:lstStyle/>
          <a:p>
            <a:r>
              <a:rPr lang="zh-CN" altLang="zh-CN" kern="100" dirty="0">
                <a:cs typeface="Times New Roman" panose="02020603050405020304" pitchFamily="18" charset="0"/>
              </a:rPr>
              <a:t>∴</a:t>
            </a:r>
            <a:endParaRPr lang="zh-CN" altLang="en-US" dirty="0"/>
          </a:p>
        </p:txBody>
      </p:sp>
      <p:sp>
        <p:nvSpPr>
          <p:cNvPr id="8" name="Rectangle 5"/>
          <p:cNvSpPr>
            <a:spLocks noChangeArrowheads="1"/>
          </p:cNvSpPr>
          <p:nvPr/>
        </p:nvSpPr>
        <p:spPr bwMode="auto">
          <a:xfrm>
            <a:off x="2627784" y="429870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033462563"/>
              </p:ext>
            </p:extLst>
          </p:nvPr>
        </p:nvGraphicFramePr>
        <p:xfrm>
          <a:off x="2451100" y="4167188"/>
          <a:ext cx="2979738" cy="1001712"/>
        </p:xfrm>
        <a:graphic>
          <a:graphicData uri="http://schemas.openxmlformats.org/presentationml/2006/ole">
            <mc:AlternateContent xmlns:mc="http://schemas.openxmlformats.org/markup-compatibility/2006">
              <mc:Choice xmlns:v="urn:schemas-microsoft-com:vml" Requires="v">
                <p:oleObj spid="_x0000_s120112" name="Equation" r:id="rId5" imgW="1282680" imgH="431640" progId="Equation.DSMT4">
                  <p:embed/>
                </p:oleObj>
              </mc:Choice>
              <mc:Fallback>
                <p:oleObj name="Equation" r:id="rId5" imgW="1282680" imgH="431640" progId="Equation.DSMT4">
                  <p:embed/>
                  <p:pic>
                    <p:nvPicPr>
                      <p:cNvPr id="0" name="Object 4"/>
                      <p:cNvPicPr>
                        <a:picLocks noChangeAspect="1" noChangeArrowheads="1"/>
                      </p:cNvPicPr>
                      <p:nvPr/>
                    </p:nvPicPr>
                    <p:blipFill>
                      <a:blip r:embed="rId6"/>
                      <a:srcRect/>
                      <a:stretch>
                        <a:fillRect/>
                      </a:stretch>
                    </p:blipFill>
                    <p:spPr bwMode="auto">
                      <a:xfrm>
                        <a:off x="2451100" y="4167188"/>
                        <a:ext cx="2979738" cy="1001712"/>
                      </a:xfrm>
                      <a:prstGeom prst="rect">
                        <a:avLst/>
                      </a:prstGeom>
                      <a:noFill/>
                    </p:spPr>
                  </p:pic>
                </p:oleObj>
              </mc:Fallback>
            </mc:AlternateContent>
          </a:graphicData>
        </a:graphic>
      </p:graphicFrame>
      <p:sp>
        <p:nvSpPr>
          <p:cNvPr id="10" name="Rectangle 6"/>
          <p:cNvSpPr>
            <a:spLocks noChangeArrowheads="1"/>
          </p:cNvSpPr>
          <p:nvPr/>
        </p:nvSpPr>
        <p:spPr bwMode="auto">
          <a:xfrm>
            <a:off x="2627784" y="489877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471912093"/>
      </p:ext>
    </p:extLst>
  </p:cSld>
  <p:clrMapOvr>
    <a:masterClrMapping/>
  </p:clrMapOvr>
  <p:timing>
    <p:tnLst>
      <p:par>
        <p:cTn id="1" dur="indefinite" restart="never" nodeType="tmRoot"/>
      </p:par>
    </p:tnLst>
  </p:timing>
</p:sld>
</file>

<file path=ppt/theme/theme1.xml><?xml version="1.0" encoding="utf-8"?>
<a:theme xmlns:a="http://schemas.openxmlformats.org/drawingml/2006/main" name="nankai膜版">
  <a:themeElements>
    <a:clrScheme name="nankai膜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nankai膜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ankai膜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ankai膜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ankai膜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ankai膜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ankai膜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ankai膜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ankai膜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26209</TotalTime>
  <Words>2974</Words>
  <Application>Microsoft Office PowerPoint</Application>
  <PresentationFormat>全屏显示(4:3)</PresentationFormat>
  <Paragraphs>368</Paragraphs>
  <Slides>57</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57</vt:i4>
      </vt:variant>
    </vt:vector>
  </HeadingPairs>
  <TitlesOfParts>
    <vt:vector size="69" baseType="lpstr">
      <vt:lpstr>仿宋</vt:lpstr>
      <vt:lpstr>宋体</vt:lpstr>
      <vt:lpstr>Arial</vt:lpstr>
      <vt:lpstr>Calibri</vt:lpstr>
      <vt:lpstr>Cambria Math</vt:lpstr>
      <vt:lpstr>Symbol</vt:lpstr>
      <vt:lpstr>Times New Roman</vt:lpstr>
      <vt:lpstr>Wingdings</vt:lpstr>
      <vt:lpstr>nankai膜版</vt:lpstr>
      <vt:lpstr>Equation</vt:lpstr>
      <vt:lpstr>MathType 6.0 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一、位移电流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二、麦克斯韦方程组的积分形式</vt:lpstr>
      <vt:lpstr>PowerPoint 演示文稿</vt:lpstr>
      <vt:lpstr>PowerPoint 演示文稿</vt:lpstr>
      <vt:lpstr>PowerPoint 演示文稿</vt:lpstr>
      <vt:lpstr>PowerPoint 演示文稿</vt:lpstr>
      <vt:lpstr>PowerPoint 演示文稿</vt:lpstr>
      <vt:lpstr>PowerPoint 演示文稿</vt:lpstr>
    </vt:vector>
  </TitlesOfParts>
  <Company>nankai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SPR传感芯片关键技术及其 生物医学检测分析系统的研究</dc:title>
  <dc:creator>liugh</dc:creator>
  <cp:lastModifiedBy>apple</cp:lastModifiedBy>
  <cp:revision>1923</cp:revision>
  <dcterms:created xsi:type="dcterms:W3CDTF">2005-08-22T22:11:23Z</dcterms:created>
  <dcterms:modified xsi:type="dcterms:W3CDTF">2023-05-30T07:49:29Z</dcterms:modified>
</cp:coreProperties>
</file>