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sldIdLst>
    <p:sldId id="489" r:id="rId2"/>
    <p:sldId id="577" r:id="rId3"/>
    <p:sldId id="593" r:id="rId4"/>
    <p:sldId id="595" r:id="rId5"/>
    <p:sldId id="594" r:id="rId6"/>
    <p:sldId id="596" r:id="rId7"/>
    <p:sldId id="598" r:id="rId8"/>
    <p:sldId id="599" r:id="rId9"/>
    <p:sldId id="597" r:id="rId10"/>
    <p:sldId id="600" r:id="rId11"/>
    <p:sldId id="543" r:id="rId12"/>
    <p:sldId id="578" r:id="rId13"/>
    <p:sldId id="601" r:id="rId14"/>
    <p:sldId id="602" r:id="rId15"/>
    <p:sldId id="603" r:id="rId16"/>
    <p:sldId id="604" r:id="rId17"/>
    <p:sldId id="608" r:id="rId18"/>
    <p:sldId id="607" r:id="rId19"/>
    <p:sldId id="605" r:id="rId20"/>
    <p:sldId id="606" r:id="rId21"/>
    <p:sldId id="619" r:id="rId22"/>
    <p:sldId id="620" r:id="rId23"/>
    <p:sldId id="621" r:id="rId24"/>
    <p:sldId id="622" r:id="rId25"/>
    <p:sldId id="609" r:id="rId26"/>
    <p:sldId id="610" r:id="rId27"/>
    <p:sldId id="611" r:id="rId28"/>
    <p:sldId id="612" r:id="rId29"/>
    <p:sldId id="613" r:id="rId30"/>
    <p:sldId id="623" r:id="rId31"/>
    <p:sldId id="586" r:id="rId32"/>
    <p:sldId id="624" r:id="rId33"/>
    <p:sldId id="617" r:id="rId34"/>
    <p:sldId id="625" r:id="rId35"/>
    <p:sldId id="588" r:id="rId36"/>
    <p:sldId id="590" r:id="rId37"/>
    <p:sldId id="591" r:id="rId38"/>
    <p:sldId id="592" r:id="rId39"/>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00FF"/>
    <a:srgbClr val="C91DB0"/>
    <a:srgbClr val="07C5DF"/>
    <a:srgbClr val="003A93"/>
    <a:srgbClr val="C7371F"/>
    <a:srgbClr val="006633"/>
    <a:srgbClr val="003300"/>
    <a:srgbClr val="EAEAEA"/>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04" autoAdjust="0"/>
    <p:restoredTop sz="98358" autoAdjust="0"/>
  </p:normalViewPr>
  <p:slideViewPr>
    <p:cSldViewPr>
      <p:cViewPr varScale="1">
        <p:scale>
          <a:sx n="92" d="100"/>
          <a:sy n="92" d="100"/>
        </p:scale>
        <p:origin x="1176"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image" Target="../media/image74.wmf"/><Relationship Id="rId3" Type="http://schemas.openxmlformats.org/officeDocument/2006/relationships/image" Target="../media/image64.wmf"/><Relationship Id="rId7" Type="http://schemas.openxmlformats.org/officeDocument/2006/relationships/image" Target="../media/image68.wmf"/><Relationship Id="rId12" Type="http://schemas.openxmlformats.org/officeDocument/2006/relationships/image" Target="../media/image73.wmf"/><Relationship Id="rId2" Type="http://schemas.openxmlformats.org/officeDocument/2006/relationships/image" Target="../media/image63.wmf"/><Relationship Id="rId16" Type="http://schemas.openxmlformats.org/officeDocument/2006/relationships/image" Target="../media/image77.wmf"/><Relationship Id="rId1" Type="http://schemas.openxmlformats.org/officeDocument/2006/relationships/image" Target="../media/image62.wmf"/><Relationship Id="rId6" Type="http://schemas.openxmlformats.org/officeDocument/2006/relationships/image" Target="../media/image67.wmf"/><Relationship Id="rId11" Type="http://schemas.openxmlformats.org/officeDocument/2006/relationships/image" Target="../media/image72.wmf"/><Relationship Id="rId5" Type="http://schemas.openxmlformats.org/officeDocument/2006/relationships/image" Target="../media/image66.wmf"/><Relationship Id="rId15" Type="http://schemas.openxmlformats.org/officeDocument/2006/relationships/image" Target="../media/image76.wmf"/><Relationship Id="rId10" Type="http://schemas.openxmlformats.org/officeDocument/2006/relationships/image" Target="../media/image71.wmf"/><Relationship Id="rId4" Type="http://schemas.openxmlformats.org/officeDocument/2006/relationships/image" Target="../media/image65.wmf"/><Relationship Id="rId9" Type="http://schemas.openxmlformats.org/officeDocument/2006/relationships/image" Target="../media/image70.wmf"/><Relationship Id="rId14" Type="http://schemas.openxmlformats.org/officeDocument/2006/relationships/image" Target="../media/image7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3E497876-2387-4C6B-B4A9-90CE24128686}" type="slidenum">
              <a:rPr lang="en-US" altLang="zh-CN"/>
              <a:pPr>
                <a:defRPr/>
              </a:pPr>
              <a:t>‹#›</a:t>
            </a:fld>
            <a:endParaRPr lang="en-US" altLang="zh-CN"/>
          </a:p>
        </p:txBody>
      </p:sp>
    </p:spTree>
    <p:extLst>
      <p:ext uri="{BB962C8B-B14F-4D97-AF65-F5344CB8AC3E}">
        <p14:creationId xmlns:p14="http://schemas.microsoft.com/office/powerpoint/2010/main" val="2668876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0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861C58F-C823-4568-8398-2A66AD21A4DE}" type="slidenum">
              <a:rPr lang="en-US" altLang="zh-CN"/>
              <a:pPr>
                <a:defRPr/>
              </a:pPr>
              <a:t>‹#›</a:t>
            </a:fld>
            <a:endParaRPr lang="en-US" altLang="zh-CN"/>
          </a:p>
        </p:txBody>
      </p:sp>
    </p:spTree>
    <p:extLst>
      <p:ext uri="{BB962C8B-B14F-4D97-AF65-F5344CB8AC3E}">
        <p14:creationId xmlns:p14="http://schemas.microsoft.com/office/powerpoint/2010/main" val="307887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9E614E8-A7F6-4D08-9BE8-A5CBC57BB69F}" type="slidenum">
              <a:rPr lang="en-US" altLang="zh-CN"/>
              <a:pPr>
                <a:defRPr/>
              </a:pPr>
              <a:t>‹#›</a:t>
            </a:fld>
            <a:endParaRPr lang="en-US" altLang="zh-CN"/>
          </a:p>
        </p:txBody>
      </p:sp>
    </p:spTree>
    <p:extLst>
      <p:ext uri="{BB962C8B-B14F-4D97-AF65-F5344CB8AC3E}">
        <p14:creationId xmlns:p14="http://schemas.microsoft.com/office/powerpoint/2010/main" val="1656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BA0932-1827-4FA1-AA60-F10C5005D6CD}" type="slidenum">
              <a:rPr lang="en-US" altLang="zh-CN"/>
              <a:pPr>
                <a:defRPr/>
              </a:pPr>
              <a:t>‹#›</a:t>
            </a:fld>
            <a:endParaRPr lang="en-US" altLang="zh-CN"/>
          </a:p>
        </p:txBody>
      </p:sp>
    </p:spTree>
    <p:extLst>
      <p:ext uri="{BB962C8B-B14F-4D97-AF65-F5344CB8AC3E}">
        <p14:creationId xmlns:p14="http://schemas.microsoft.com/office/powerpoint/2010/main" val="236584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9B2047C-0D02-4BCC-9DDA-D5FDDA93CD5E}" type="slidenum">
              <a:rPr lang="en-US" altLang="zh-CN"/>
              <a:pPr>
                <a:defRPr/>
              </a:pPr>
              <a:t>‹#›</a:t>
            </a:fld>
            <a:endParaRPr lang="en-US" altLang="zh-CN"/>
          </a:p>
        </p:txBody>
      </p:sp>
    </p:spTree>
    <p:extLst>
      <p:ext uri="{BB962C8B-B14F-4D97-AF65-F5344CB8AC3E}">
        <p14:creationId xmlns:p14="http://schemas.microsoft.com/office/powerpoint/2010/main" val="149848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7870FE-A04A-48B0-8012-6DA40CA4422A}" type="slidenum">
              <a:rPr lang="en-US" altLang="zh-CN"/>
              <a:pPr>
                <a:defRPr/>
              </a:pPr>
              <a:t>‹#›</a:t>
            </a:fld>
            <a:endParaRPr lang="en-US" altLang="zh-CN"/>
          </a:p>
        </p:txBody>
      </p:sp>
    </p:spTree>
    <p:extLst>
      <p:ext uri="{BB962C8B-B14F-4D97-AF65-F5344CB8AC3E}">
        <p14:creationId xmlns:p14="http://schemas.microsoft.com/office/powerpoint/2010/main" val="2464856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9354050-FB61-4E13-9210-10503100BFBD}" type="slidenum">
              <a:rPr lang="en-US" altLang="zh-CN"/>
              <a:pPr>
                <a:defRPr/>
              </a:pPr>
              <a:t>‹#›</a:t>
            </a:fld>
            <a:endParaRPr lang="en-US" altLang="zh-CN"/>
          </a:p>
        </p:txBody>
      </p:sp>
    </p:spTree>
    <p:extLst>
      <p:ext uri="{BB962C8B-B14F-4D97-AF65-F5344CB8AC3E}">
        <p14:creationId xmlns:p14="http://schemas.microsoft.com/office/powerpoint/2010/main" val="100990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D56EB79-D653-4ED0-B82D-ED756466399F}" type="slidenum">
              <a:rPr lang="en-US" altLang="zh-CN"/>
              <a:pPr>
                <a:defRPr/>
              </a:pPr>
              <a:t>‹#›</a:t>
            </a:fld>
            <a:endParaRPr lang="en-US" altLang="zh-CN"/>
          </a:p>
        </p:txBody>
      </p:sp>
    </p:spTree>
    <p:extLst>
      <p:ext uri="{BB962C8B-B14F-4D97-AF65-F5344CB8AC3E}">
        <p14:creationId xmlns:p14="http://schemas.microsoft.com/office/powerpoint/2010/main" val="320487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7C2C6D4-138C-43F0-846B-5431081E3A3C}" type="slidenum">
              <a:rPr lang="en-US" altLang="zh-CN"/>
              <a:pPr>
                <a:defRPr/>
              </a:pPr>
              <a:t>‹#›</a:t>
            </a:fld>
            <a:endParaRPr lang="en-US" altLang="zh-CN"/>
          </a:p>
        </p:txBody>
      </p:sp>
    </p:spTree>
    <p:extLst>
      <p:ext uri="{BB962C8B-B14F-4D97-AF65-F5344CB8AC3E}">
        <p14:creationId xmlns:p14="http://schemas.microsoft.com/office/powerpoint/2010/main" val="384744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6C5E7C0-B8DF-44BF-81C0-2969BC2CD8A6}" type="slidenum">
              <a:rPr lang="en-US" altLang="zh-CN"/>
              <a:pPr>
                <a:defRPr/>
              </a:pPr>
              <a:t>‹#›</a:t>
            </a:fld>
            <a:endParaRPr lang="en-US" altLang="zh-CN"/>
          </a:p>
        </p:txBody>
      </p:sp>
    </p:spTree>
    <p:extLst>
      <p:ext uri="{BB962C8B-B14F-4D97-AF65-F5344CB8AC3E}">
        <p14:creationId xmlns:p14="http://schemas.microsoft.com/office/powerpoint/2010/main" val="3746462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B948D3F-A3C7-4C76-BD32-E27FD3C88356}" type="slidenum">
              <a:rPr lang="en-US" altLang="zh-CN"/>
              <a:pPr>
                <a:defRPr/>
              </a:pPr>
              <a:t>‹#›</a:t>
            </a:fld>
            <a:endParaRPr lang="en-US" altLang="zh-CN"/>
          </a:p>
        </p:txBody>
      </p:sp>
    </p:spTree>
    <p:extLst>
      <p:ext uri="{BB962C8B-B14F-4D97-AF65-F5344CB8AC3E}">
        <p14:creationId xmlns:p14="http://schemas.microsoft.com/office/powerpoint/2010/main" val="189968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564CE2B-AB7F-4CBF-89C4-1B897FC4DC65}" type="slidenum">
              <a:rPr lang="en-US" altLang="zh-CN"/>
              <a:pPr>
                <a:defRPr/>
              </a:pPr>
              <a:t>‹#›</a:t>
            </a:fld>
            <a:endParaRPr lang="en-US" altLang="zh-CN"/>
          </a:p>
        </p:txBody>
      </p:sp>
    </p:spTree>
    <p:extLst>
      <p:ext uri="{BB962C8B-B14F-4D97-AF65-F5344CB8AC3E}">
        <p14:creationId xmlns:p14="http://schemas.microsoft.com/office/powerpoint/2010/main" val="211105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ea typeface="宋体" pitchFamily="2" charset="-122"/>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宋体" pitchFamily="2" charset="-122"/>
              </a:defRPr>
            </a:lvl1pPr>
          </a:lstStyle>
          <a:p>
            <a:pPr>
              <a:defRPr/>
            </a:pPr>
            <a:fld id="{95CE3DC4-489A-4475-A960-7BBAAD914D77}" type="slidenum">
              <a:rPr lang="en-US" altLang="zh-CN"/>
              <a:pPr>
                <a:defRPr/>
              </a:pPr>
              <a:t>‹#›</a:t>
            </a:fld>
            <a:endParaRPr lang="en-US" altLang="zh-CN"/>
          </a:p>
        </p:txBody>
      </p:sp>
      <p:pic>
        <p:nvPicPr>
          <p:cNvPr id="1031" name="Picture 7" descr="view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36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nklogo"/>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a:off x="7696200" y="0"/>
            <a:ext cx="1447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80"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8.bin"/><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1.bin"/><Relationship Id="rId4" Type="http://schemas.openxmlformats.org/officeDocument/2006/relationships/image" Target="../media/image2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2.wmf"/><Relationship Id="rId5" Type="http://schemas.openxmlformats.org/officeDocument/2006/relationships/oleObject" Target="../embeddings/oleObject24.bin"/><Relationship Id="rId4" Type="http://schemas.openxmlformats.org/officeDocument/2006/relationships/image" Target="../media/image31.wmf"/></Relationships>
</file>

<file path=ppt/slides/_rels/slide15.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4.wmf"/><Relationship Id="rId5" Type="http://schemas.openxmlformats.org/officeDocument/2006/relationships/oleObject" Target="../embeddings/oleObject26.bin"/><Relationship Id="rId4" Type="http://schemas.openxmlformats.org/officeDocument/2006/relationships/image" Target="../media/image33.wmf"/></Relationships>
</file>

<file path=ppt/slides/_rels/slide16.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7.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oleObject" Target="../embeddings/oleObject34.bin"/><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slideLayout" Target="../slideLayouts/slideLayout7.xml"/><Relationship Id="rId17" Type="http://schemas.openxmlformats.org/officeDocument/2006/relationships/image" Target="../media/image47.tmp"/><Relationship Id="rId2" Type="http://schemas.openxmlformats.org/officeDocument/2006/relationships/tags" Target="../tags/tag1.xml"/><Relationship Id="rId16" Type="http://schemas.openxmlformats.org/officeDocument/2006/relationships/image" Target="../media/image46.wmf"/><Relationship Id="rId1" Type="http://schemas.openxmlformats.org/officeDocument/2006/relationships/vmlDrawing" Target="../drawings/vmlDrawing12.v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oleObject" Target="../embeddings/oleObject35.bin"/><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image" Target="../media/image4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8.wmf"/></Relationships>
</file>

<file path=ppt/slides/_rels/slide23.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50.pn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slideLayout" Target="../slideLayouts/slideLayout7.xml"/><Relationship Id="rId2" Type="http://schemas.openxmlformats.org/officeDocument/2006/relationships/tags" Target="../tags/tag11.xml"/><Relationship Id="rId16" Type="http://schemas.openxmlformats.org/officeDocument/2006/relationships/image" Target="../media/image47.tmp"/><Relationship Id="rId1" Type="http://schemas.openxmlformats.org/officeDocument/2006/relationships/vmlDrawing" Target="../drawings/vmlDrawing14.v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image" Target="../media/image49.wmf"/><Relationship Id="rId10" Type="http://schemas.openxmlformats.org/officeDocument/2006/relationships/tags" Target="../tags/tag19.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oleObject" Target="../embeddings/oleObject37.bin"/></Relationships>
</file>

<file path=ppt/slides/_rels/slide24.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42.bin"/><Relationship Id="rId3" Type="http://schemas.openxmlformats.org/officeDocument/2006/relationships/oleObject" Target="../embeddings/oleObject38.bin"/><Relationship Id="rId7" Type="http://schemas.openxmlformats.org/officeDocument/2006/relationships/oleObject" Target="../embeddings/oleObject39.bin"/><Relationship Id="rId12" Type="http://schemas.openxmlformats.org/officeDocument/2006/relationships/image" Target="../media/image54.wmf"/><Relationship Id="rId2" Type="http://schemas.openxmlformats.org/officeDocument/2006/relationships/slideLayout" Target="../slideLayouts/slideLayout7.xml"/><Relationship Id="rId16" Type="http://schemas.openxmlformats.org/officeDocument/2006/relationships/image" Target="../media/image56.wmf"/><Relationship Id="rId1" Type="http://schemas.openxmlformats.org/officeDocument/2006/relationships/vmlDrawing" Target="../drawings/vmlDrawing15.vml"/><Relationship Id="rId6" Type="http://schemas.openxmlformats.org/officeDocument/2006/relationships/image" Target="../media/image57.png"/><Relationship Id="rId11" Type="http://schemas.openxmlformats.org/officeDocument/2006/relationships/oleObject" Target="../embeddings/oleObject41.bin"/><Relationship Id="rId5" Type="http://schemas.openxmlformats.org/officeDocument/2006/relationships/image" Target="../media/image50.png"/><Relationship Id="rId15" Type="http://schemas.openxmlformats.org/officeDocument/2006/relationships/oleObject" Target="../embeddings/oleObject43.bin"/><Relationship Id="rId10" Type="http://schemas.openxmlformats.org/officeDocument/2006/relationships/image" Target="../media/image53.wmf"/><Relationship Id="rId4" Type="http://schemas.openxmlformats.org/officeDocument/2006/relationships/image" Target="../media/image51.wmf"/><Relationship Id="rId9" Type="http://schemas.openxmlformats.org/officeDocument/2006/relationships/oleObject" Target="../embeddings/oleObject40.bin"/><Relationship Id="rId14" Type="http://schemas.openxmlformats.org/officeDocument/2006/relationships/image" Target="../media/image5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8.wmf"/></Relationships>
</file>

<file path=ppt/slides/_rels/slide26.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0.wmf"/><Relationship Id="rId5" Type="http://schemas.openxmlformats.org/officeDocument/2006/relationships/oleObject" Target="../embeddings/oleObject46.bin"/><Relationship Id="rId4" Type="http://schemas.openxmlformats.org/officeDocument/2006/relationships/image" Target="../media/image5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53.bin"/><Relationship Id="rId18" Type="http://schemas.openxmlformats.org/officeDocument/2006/relationships/image" Target="../media/image69.wmf"/><Relationship Id="rId26" Type="http://schemas.openxmlformats.org/officeDocument/2006/relationships/image" Target="../media/image73.wmf"/><Relationship Id="rId3" Type="http://schemas.openxmlformats.org/officeDocument/2006/relationships/oleObject" Target="../embeddings/oleObject48.bin"/><Relationship Id="rId21" Type="http://schemas.openxmlformats.org/officeDocument/2006/relationships/oleObject" Target="../embeddings/oleObject57.bin"/><Relationship Id="rId34" Type="http://schemas.openxmlformats.org/officeDocument/2006/relationships/image" Target="../media/image77.wmf"/><Relationship Id="rId7" Type="http://schemas.openxmlformats.org/officeDocument/2006/relationships/oleObject" Target="../embeddings/oleObject50.bin"/><Relationship Id="rId12" Type="http://schemas.openxmlformats.org/officeDocument/2006/relationships/image" Target="../media/image66.wmf"/><Relationship Id="rId17" Type="http://schemas.openxmlformats.org/officeDocument/2006/relationships/oleObject" Target="../embeddings/oleObject55.bin"/><Relationship Id="rId25" Type="http://schemas.openxmlformats.org/officeDocument/2006/relationships/oleObject" Target="../embeddings/oleObject59.bin"/><Relationship Id="rId33" Type="http://schemas.openxmlformats.org/officeDocument/2006/relationships/oleObject" Target="../embeddings/oleObject63.bin"/><Relationship Id="rId2" Type="http://schemas.openxmlformats.org/officeDocument/2006/relationships/slideLayout" Target="../slideLayouts/slideLayout2.xml"/><Relationship Id="rId16" Type="http://schemas.openxmlformats.org/officeDocument/2006/relationships/image" Target="../media/image68.wmf"/><Relationship Id="rId20" Type="http://schemas.openxmlformats.org/officeDocument/2006/relationships/image" Target="../media/image70.wmf"/><Relationship Id="rId29" Type="http://schemas.openxmlformats.org/officeDocument/2006/relationships/oleObject" Target="../embeddings/oleObject61.bin"/><Relationship Id="rId1" Type="http://schemas.openxmlformats.org/officeDocument/2006/relationships/vmlDrawing" Target="../drawings/vmlDrawing18.vml"/><Relationship Id="rId6" Type="http://schemas.openxmlformats.org/officeDocument/2006/relationships/image" Target="../media/image63.wmf"/><Relationship Id="rId11" Type="http://schemas.openxmlformats.org/officeDocument/2006/relationships/oleObject" Target="../embeddings/oleObject52.bin"/><Relationship Id="rId24" Type="http://schemas.openxmlformats.org/officeDocument/2006/relationships/image" Target="../media/image72.wmf"/><Relationship Id="rId32" Type="http://schemas.openxmlformats.org/officeDocument/2006/relationships/image" Target="../media/image76.wmf"/><Relationship Id="rId5" Type="http://schemas.openxmlformats.org/officeDocument/2006/relationships/oleObject" Target="../embeddings/oleObject49.bin"/><Relationship Id="rId15" Type="http://schemas.openxmlformats.org/officeDocument/2006/relationships/oleObject" Target="../embeddings/oleObject54.bin"/><Relationship Id="rId23" Type="http://schemas.openxmlformats.org/officeDocument/2006/relationships/oleObject" Target="../embeddings/oleObject58.bin"/><Relationship Id="rId28" Type="http://schemas.openxmlformats.org/officeDocument/2006/relationships/image" Target="../media/image74.wmf"/><Relationship Id="rId10" Type="http://schemas.openxmlformats.org/officeDocument/2006/relationships/image" Target="../media/image65.wmf"/><Relationship Id="rId19" Type="http://schemas.openxmlformats.org/officeDocument/2006/relationships/oleObject" Target="../embeddings/oleObject56.bin"/><Relationship Id="rId31" Type="http://schemas.openxmlformats.org/officeDocument/2006/relationships/oleObject" Target="../embeddings/oleObject62.bin"/><Relationship Id="rId4" Type="http://schemas.openxmlformats.org/officeDocument/2006/relationships/image" Target="../media/image62.wmf"/><Relationship Id="rId9" Type="http://schemas.openxmlformats.org/officeDocument/2006/relationships/oleObject" Target="../embeddings/oleObject51.bin"/><Relationship Id="rId14" Type="http://schemas.openxmlformats.org/officeDocument/2006/relationships/image" Target="../media/image67.wmf"/><Relationship Id="rId22" Type="http://schemas.openxmlformats.org/officeDocument/2006/relationships/image" Target="../media/image71.wmf"/><Relationship Id="rId27" Type="http://schemas.openxmlformats.org/officeDocument/2006/relationships/oleObject" Target="../embeddings/oleObject60.bin"/><Relationship Id="rId30" Type="http://schemas.openxmlformats.org/officeDocument/2006/relationships/image" Target="../media/image7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9.wmf"/><Relationship Id="rId5" Type="http://schemas.openxmlformats.org/officeDocument/2006/relationships/oleObject" Target="../embeddings/oleObject65.bin"/><Relationship Id="rId4" Type="http://schemas.openxmlformats.org/officeDocument/2006/relationships/image" Target="../media/image7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47.tmp"/><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80.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7.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3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47.tmp"/><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81.png"/><Relationship Id="rId5" Type="http://schemas.openxmlformats.org/officeDocument/2006/relationships/tags" Target="../tags/tag35.xml"/><Relationship Id="rId10" Type="http://schemas.openxmlformats.org/officeDocument/2006/relationships/slideLayout" Target="../slideLayouts/slideLayout7.xml"/><Relationship Id="rId4" Type="http://schemas.openxmlformats.org/officeDocument/2006/relationships/tags" Target="../tags/tag34.xml"/><Relationship Id="rId9" Type="http://schemas.openxmlformats.org/officeDocument/2006/relationships/tags" Target="../tags/tag39.xml"/></Relationships>
</file>

<file path=ppt/slides/_rels/slide3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47.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47.tmp"/><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slideLayout" Target="../slideLayouts/slideLayout7.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s>
</file>

<file path=ppt/slides/_rels/slide35.x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91.png"/><Relationship Id="rId7" Type="http://schemas.openxmlformats.org/officeDocument/2006/relationships/image" Target="../media/image89.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67.bin"/><Relationship Id="rId11" Type="http://schemas.openxmlformats.org/officeDocument/2006/relationships/image" Target="../media/image90.wmf"/><Relationship Id="rId5" Type="http://schemas.openxmlformats.org/officeDocument/2006/relationships/image" Target="../media/image88.wmf"/><Relationship Id="rId10" Type="http://schemas.openxmlformats.org/officeDocument/2006/relationships/oleObject" Target="../embeddings/oleObject70.bin"/><Relationship Id="rId4" Type="http://schemas.openxmlformats.org/officeDocument/2006/relationships/oleObject" Target="../embeddings/oleObject66.bin"/><Relationship Id="rId9" Type="http://schemas.openxmlformats.org/officeDocument/2006/relationships/oleObject" Target="../embeddings/oleObject69.bin"/></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2.bin"/><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image" Target="../media/image5.wmf"/><Relationship Id="rId5" Type="http://schemas.openxmlformats.org/officeDocument/2006/relationships/oleObject" Target="../embeddings/oleObject3.bin"/><Relationship Id="rId10" Type="http://schemas.openxmlformats.org/officeDocument/2006/relationships/oleObject" Target="../embeddings/oleObject5.bin"/><Relationship Id="rId4" Type="http://schemas.openxmlformats.org/officeDocument/2006/relationships/image" Target="../media/image7.wmf"/><Relationship Id="rId9" Type="http://schemas.openxmlformats.org/officeDocument/2006/relationships/image" Target="../media/image9.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3.pn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0.wmf"/><Relationship Id="rId4" Type="http://schemas.openxmlformats.org/officeDocument/2006/relationships/oleObject" Target="../embeddings/oleObject6.bin"/><Relationship Id="rId9" Type="http://schemas.openxmlformats.org/officeDocument/2006/relationships/image" Target="../media/image1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3.png"/><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6.wmf"/><Relationship Id="rId4" Type="http://schemas.openxmlformats.org/officeDocument/2006/relationships/oleObject" Target="../embeddings/oleObject11.bin"/><Relationship Id="rId9" Type="http://schemas.openxmlformats.org/officeDocument/2006/relationships/image" Target="../media/image18.wmf"/></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5.bin"/><Relationship Id="rId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755650" y="968375"/>
            <a:ext cx="7772400" cy="1143000"/>
          </a:xfrm>
        </p:spPr>
        <p:txBody>
          <a:bodyPr/>
          <a:lstStyle/>
          <a:p>
            <a:r>
              <a:rPr lang="zh-CN" altLang="en-US" sz="3600" dirty="0" smtClean="0">
                <a:latin typeface="仿宋" panose="02010609060101010101" pitchFamily="49" charset="-122"/>
                <a:ea typeface="仿宋" panose="02010609060101010101" pitchFamily="49" charset="-122"/>
              </a:rPr>
              <a:t>第五章 </a:t>
            </a:r>
          </a:p>
        </p:txBody>
      </p:sp>
      <p:sp>
        <p:nvSpPr>
          <p:cNvPr id="3075" name="内容占位符 3"/>
          <p:cNvSpPr>
            <a:spLocks noGrp="1"/>
          </p:cNvSpPr>
          <p:nvPr>
            <p:ph idx="1"/>
          </p:nvPr>
        </p:nvSpPr>
        <p:spPr>
          <a:xfrm>
            <a:off x="761136" y="2279106"/>
            <a:ext cx="7772400" cy="3746500"/>
          </a:xfrm>
        </p:spPr>
        <p:txBody>
          <a:bodyPr/>
          <a:lstStyle/>
          <a:p>
            <a:pPr marL="0" indent="0" algn="ctr">
              <a:buFontTx/>
              <a:buNone/>
            </a:pPr>
            <a:r>
              <a:rPr lang="zh-CN" altLang="en-US" sz="4000" dirty="0">
                <a:latin typeface="华文行楷" pitchFamily="2" charset="-122"/>
                <a:ea typeface="华文行楷" pitchFamily="2" charset="-122"/>
              </a:rPr>
              <a:t>力矩与</a:t>
            </a:r>
            <a:r>
              <a:rPr lang="zh-CN" altLang="en-US" sz="4000" dirty="0" smtClean="0">
                <a:latin typeface="华文行楷" pitchFamily="2" charset="-122"/>
                <a:ea typeface="华文行楷" pitchFamily="2" charset="-122"/>
              </a:rPr>
              <a:t>动量矩</a:t>
            </a:r>
            <a:r>
              <a:rPr lang="en-US" altLang="zh-CN" sz="4000" dirty="0">
                <a:latin typeface="华文行楷" pitchFamily="2" charset="-122"/>
                <a:ea typeface="华文行楷" pitchFamily="2" charset="-122"/>
              </a:rPr>
              <a:t>(</a:t>
            </a:r>
            <a:r>
              <a:rPr lang="zh-CN" altLang="en-US" sz="4000" dirty="0">
                <a:latin typeface="华文行楷" pitchFamily="2" charset="-122"/>
                <a:ea typeface="华文行楷" pitchFamily="2" charset="-122"/>
              </a:rPr>
              <a:t>书</a:t>
            </a:r>
            <a:r>
              <a:rPr lang="en-US" altLang="zh-CN" sz="4000" dirty="0">
                <a:latin typeface="华文行楷" pitchFamily="2" charset="-122"/>
                <a:ea typeface="华文行楷" pitchFamily="2" charset="-122"/>
              </a:rPr>
              <a:t>6.3)</a:t>
            </a:r>
            <a:endParaRPr lang="zh-CN" altLang="en-US" sz="4000" dirty="0" smtClean="0">
              <a:latin typeface="华文行楷" pitchFamily="2" charset="-122"/>
              <a:ea typeface="华文行楷" pitchFamily="2" charset="-122"/>
            </a:endParaRPr>
          </a:p>
        </p:txBody>
      </p:sp>
      <p:sp>
        <p:nvSpPr>
          <p:cNvPr id="30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84310FC-9F70-4A05-B715-8634FBB0983D}" type="slidenum">
              <a:rPr kumimoji="0" lang="en-US" altLang="zh-CN" sz="1400" smtClean="0"/>
              <a:pPr eaLnBrk="1" hangingPunct="1"/>
              <a:t>1</a:t>
            </a:fld>
            <a:endParaRPr kumimoji="0" lang="en-US" altLang="zh-CN" sz="1400" smtClean="0"/>
          </a:p>
        </p:txBody>
      </p:sp>
      <p:sp>
        <p:nvSpPr>
          <p:cNvPr id="3" name="Rectangle 2"/>
          <p:cNvSpPr txBox="1">
            <a:spLocks noChangeArrowheads="1"/>
          </p:cNvSpPr>
          <p:nvPr/>
        </p:nvSpPr>
        <p:spPr bwMode="auto">
          <a:xfrm>
            <a:off x="2214563" y="4786313"/>
            <a:ext cx="4286250" cy="1071562"/>
          </a:xfrm>
          <a:prstGeom prst="rect">
            <a:avLst/>
          </a:prstGeom>
          <a:noFill/>
          <a:ln w="9525">
            <a:noFill/>
            <a:miter lim="800000"/>
            <a:headEnd/>
            <a:tailEnd/>
          </a:ln>
        </p:spPr>
        <p:txBody>
          <a:bodyPr anchor="ctr"/>
          <a:lstStyle/>
          <a:p>
            <a:pPr eaLnBrk="0" hangingPunct="0">
              <a:defRPr/>
            </a:pPr>
            <a:endParaRPr lang="zh-CN" altLang="en-US" sz="4000" b="1" kern="0" dirty="0">
              <a:solidFill>
                <a:srgbClr val="7030A0"/>
              </a:solidFill>
              <a:effectLst>
                <a:outerShdw blurRad="38100" dist="38100" dir="2700000" algn="tl">
                  <a:srgbClr val="000000">
                    <a:alpha val="43137"/>
                  </a:srgbClr>
                </a:outerShdw>
              </a:effectLst>
              <a:latin typeface="宋体" pitchFamily="2" charset="-122"/>
              <a:ea typeface="+mj-ea"/>
              <a:cs typeface="+mj-cs"/>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14" y="3812087"/>
            <a:ext cx="3343275" cy="238125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825" y="3454400"/>
            <a:ext cx="3962400" cy="2794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advTm="13121"/>
    </mc:Choice>
    <mc:Fallback xmlns="">
      <p:transition spd="slow" advTm="131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10</a:t>
            </a:fld>
            <a:endParaRPr lang="en-US" altLang="zh-CN"/>
          </a:p>
        </p:txBody>
      </p:sp>
      <p:sp>
        <p:nvSpPr>
          <p:cNvPr id="5" name="标题 1"/>
          <p:cNvSpPr txBox="1">
            <a:spLocks/>
          </p:cNvSpPr>
          <p:nvPr/>
        </p:nvSpPr>
        <p:spPr bwMode="auto">
          <a:xfrm>
            <a:off x="685800" y="609600"/>
            <a:ext cx="7772400" cy="461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600" b="1" kern="0" dirty="0" smtClean="0">
                <a:latin typeface="仿宋" panose="02010609060101010101" pitchFamily="49" charset="-122"/>
                <a:ea typeface="仿宋" panose="02010609060101010101" pitchFamily="49" charset="-122"/>
              </a:rPr>
              <a:t>§2.</a:t>
            </a:r>
            <a:r>
              <a:rPr lang="zh-CN" altLang="en-US" sz="3600" b="1" kern="0" dirty="0" smtClean="0">
                <a:latin typeface="仿宋" panose="02010609060101010101" pitchFamily="49" charset="-122"/>
                <a:ea typeface="仿宋" panose="02010609060101010101" pitchFamily="49" charset="-122"/>
              </a:rPr>
              <a:t>质点系角动量定理</a:t>
            </a:r>
            <a:endParaRPr lang="zh-CN" altLang="en-US" sz="3600" b="1" kern="0" dirty="0">
              <a:latin typeface="仿宋" panose="02010609060101010101" pitchFamily="49" charset="-122"/>
              <a:ea typeface="仿宋" panose="02010609060101010101" pitchFamily="49" charset="-122"/>
            </a:endParaRPr>
          </a:p>
        </p:txBody>
      </p:sp>
      <p:sp>
        <p:nvSpPr>
          <p:cNvPr id="6" name="矩形 5"/>
          <p:cNvSpPr/>
          <p:nvPr/>
        </p:nvSpPr>
        <p:spPr>
          <a:xfrm>
            <a:off x="889112" y="1511259"/>
            <a:ext cx="7365776" cy="1938992"/>
          </a:xfrm>
          <a:prstGeom prst="rect">
            <a:avLst/>
          </a:prstGeom>
        </p:spPr>
        <p:txBody>
          <a:bodyPr wrap="square">
            <a:spAutoFit/>
          </a:bodyPr>
          <a:lstStyle/>
          <a:p>
            <a:pPr algn="just">
              <a:lnSpc>
                <a:spcPct val="125000"/>
              </a:lnSpc>
              <a:spcAft>
                <a:spcPts val="0"/>
              </a:spcAft>
            </a:pPr>
            <a:r>
              <a:rPr lang="zh-CN" altLang="en-US" kern="100" dirty="0" smtClean="0">
                <a:latin typeface="仿宋" panose="02010609060101010101" pitchFamily="49" charset="-122"/>
                <a:ea typeface="仿宋" panose="02010609060101010101" pitchFamily="49" charset="-122"/>
              </a:rPr>
              <a:t>    我们知道，质点动量的变化等于外力的冲量。质点的角动量如何随外力变化呢？这可以从牛顿运动定律得到。在惯性参考系中考虑一个受力为</a:t>
            </a:r>
            <a:r>
              <a:rPr lang="en-US" altLang="zh-CN" kern="100" dirty="0" smtClean="0">
                <a:latin typeface="仿宋" panose="02010609060101010101" pitchFamily="49" charset="-122"/>
                <a:ea typeface="仿宋" panose="02010609060101010101" pitchFamily="49" charset="-122"/>
              </a:rPr>
              <a:t>F</a:t>
            </a:r>
            <a:r>
              <a:rPr lang="zh-CN" altLang="en-US" kern="100" dirty="0" smtClean="0">
                <a:latin typeface="仿宋" panose="02010609060101010101" pitchFamily="49" charset="-122"/>
                <a:ea typeface="仿宋" panose="02010609060101010101" pitchFamily="49" charset="-122"/>
              </a:rPr>
              <a:t>的质点，设其矢径为</a:t>
            </a:r>
            <a:r>
              <a:rPr lang="en-US" altLang="zh-CN" kern="100" dirty="0" smtClean="0">
                <a:latin typeface="仿宋" panose="02010609060101010101" pitchFamily="49" charset="-122"/>
                <a:ea typeface="仿宋" panose="02010609060101010101" pitchFamily="49" charset="-122"/>
              </a:rPr>
              <a:t>r,</a:t>
            </a:r>
            <a:r>
              <a:rPr lang="zh-CN" altLang="en-US" kern="100" dirty="0" smtClean="0">
                <a:latin typeface="仿宋" panose="02010609060101010101" pitchFamily="49" charset="-122"/>
                <a:ea typeface="仿宋" panose="02010609060101010101" pitchFamily="49" charset="-122"/>
              </a:rPr>
              <a:t>动量为</a:t>
            </a:r>
            <a:r>
              <a:rPr lang="en-US" altLang="zh-CN" kern="100" dirty="0" smtClean="0">
                <a:latin typeface="仿宋" panose="02010609060101010101" pitchFamily="49" charset="-122"/>
                <a:ea typeface="仿宋" panose="02010609060101010101" pitchFamily="49" charset="-122"/>
              </a:rPr>
              <a:t>p,</a:t>
            </a:r>
            <a:r>
              <a:rPr lang="zh-CN" altLang="en-US" kern="100" dirty="0" smtClean="0">
                <a:latin typeface="仿宋" panose="02010609060101010101" pitchFamily="49" charset="-122"/>
                <a:ea typeface="仿宋" panose="02010609060101010101" pitchFamily="49" charset="-122"/>
              </a:rPr>
              <a:t>角动量为</a:t>
            </a:r>
            <a:r>
              <a:rPr lang="en-US" altLang="zh-CN" kern="100" dirty="0" smtClean="0">
                <a:latin typeface="仿宋" panose="02010609060101010101" pitchFamily="49" charset="-122"/>
                <a:ea typeface="仿宋" panose="02010609060101010101" pitchFamily="49" charset="-122"/>
              </a:rPr>
              <a:t>l</a:t>
            </a:r>
            <a:r>
              <a:rPr lang="zh-CN" altLang="en-US" kern="100" dirty="0" smtClean="0">
                <a:latin typeface="仿宋" panose="02010609060101010101" pitchFamily="49" charset="-122"/>
                <a:ea typeface="仿宋" panose="02010609060101010101" pitchFamily="49" charset="-122"/>
              </a:rPr>
              <a:t>，有：</a:t>
            </a:r>
            <a:endParaRPr lang="zh-CN" altLang="en-US" kern="100" dirty="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080917326"/>
              </p:ext>
            </p:extLst>
          </p:nvPr>
        </p:nvGraphicFramePr>
        <p:xfrm>
          <a:off x="3059832" y="3388517"/>
          <a:ext cx="3717925" cy="847725"/>
        </p:xfrm>
        <a:graphic>
          <a:graphicData uri="http://schemas.openxmlformats.org/presentationml/2006/ole">
            <mc:AlternateContent xmlns:mc="http://schemas.openxmlformats.org/markup-compatibility/2006">
              <mc:Choice xmlns:v="urn:schemas-microsoft-com:vml" Requires="v">
                <p:oleObj spid="_x0000_s189837" name="Equation" r:id="rId3" imgW="1726920" imgH="393480" progId="Equation.DSMT4">
                  <p:embed/>
                </p:oleObj>
              </mc:Choice>
              <mc:Fallback>
                <p:oleObj name="Equation" r:id="rId3" imgW="1726920" imgH="393480" progId="Equation.DSMT4">
                  <p:embed/>
                  <p:pic>
                    <p:nvPicPr>
                      <p:cNvPr id="0" name=""/>
                      <p:cNvPicPr/>
                      <p:nvPr/>
                    </p:nvPicPr>
                    <p:blipFill>
                      <a:blip r:embed="rId4"/>
                      <a:stretch>
                        <a:fillRect/>
                      </a:stretch>
                    </p:blipFill>
                    <p:spPr>
                      <a:xfrm>
                        <a:off x="3059832" y="3388517"/>
                        <a:ext cx="3717925" cy="8477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99428409"/>
              </p:ext>
            </p:extLst>
          </p:nvPr>
        </p:nvGraphicFramePr>
        <p:xfrm>
          <a:off x="1664681" y="4653136"/>
          <a:ext cx="6171175" cy="974396"/>
        </p:xfrm>
        <a:graphic>
          <a:graphicData uri="http://schemas.openxmlformats.org/presentationml/2006/ole">
            <mc:AlternateContent xmlns:mc="http://schemas.openxmlformats.org/markup-compatibility/2006">
              <mc:Choice xmlns:v="urn:schemas-microsoft-com:vml" Requires="v">
                <p:oleObj spid="_x0000_s189838" name="Equation" r:id="rId5" imgW="2654280" imgH="419040" progId="Equation.DSMT4">
                  <p:embed/>
                </p:oleObj>
              </mc:Choice>
              <mc:Fallback>
                <p:oleObj name="Equation" r:id="rId5" imgW="2654280" imgH="419040" progId="Equation.DSMT4">
                  <p:embed/>
                  <p:pic>
                    <p:nvPicPr>
                      <p:cNvPr id="0" name=""/>
                      <p:cNvPicPr/>
                      <p:nvPr/>
                    </p:nvPicPr>
                    <p:blipFill>
                      <a:blip r:embed="rId6"/>
                      <a:stretch>
                        <a:fillRect/>
                      </a:stretch>
                    </p:blipFill>
                    <p:spPr>
                      <a:xfrm>
                        <a:off x="1664681" y="4653136"/>
                        <a:ext cx="6171175" cy="974396"/>
                      </a:xfrm>
                      <a:prstGeom prst="rect">
                        <a:avLst/>
                      </a:prstGeom>
                    </p:spPr>
                  </p:pic>
                </p:oleObj>
              </mc:Fallback>
            </mc:AlternateContent>
          </a:graphicData>
        </a:graphic>
      </p:graphicFrame>
      <p:sp>
        <p:nvSpPr>
          <p:cNvPr id="10" name="Rectangle 159"/>
          <p:cNvSpPr>
            <a:spLocks noChangeArrowheads="1"/>
          </p:cNvSpPr>
          <p:nvPr/>
        </p:nvSpPr>
        <p:spPr bwMode="auto">
          <a:xfrm>
            <a:off x="1319391" y="4149080"/>
            <a:ext cx="38523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角动量对时间的微商为：</a:t>
            </a:r>
            <a:endParaRPr kumimoji="0" lang="zh-CN" altLang="en-US" sz="2600" b="0" i="0" u="none" strike="noStrike" cap="none" normalizeH="0" baseline="0" dirty="0" smtClean="0">
              <a:ln>
                <a:noFill/>
              </a:ln>
              <a:solidFill>
                <a:srgbClr val="C00000"/>
              </a:solidFill>
              <a:effectLst/>
              <a:latin typeface="仿宋" panose="02010609060101010101" pitchFamily="49" charset="-122"/>
              <a:ea typeface="仿宋" panose="02010609060101010101" pitchFamily="49" charset="-122"/>
            </a:endParaRPr>
          </a:p>
        </p:txBody>
      </p:sp>
      <p:sp>
        <p:nvSpPr>
          <p:cNvPr id="11" name="Rectangle 159"/>
          <p:cNvSpPr>
            <a:spLocks noChangeArrowheads="1"/>
          </p:cNvSpPr>
          <p:nvPr/>
        </p:nvSpPr>
        <p:spPr bwMode="auto">
          <a:xfrm>
            <a:off x="1319390" y="5869959"/>
            <a:ext cx="6853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a:latin typeface="仿宋" panose="02010609060101010101" pitchFamily="49" charset="-122"/>
                <a:ea typeface="仿宋" panose="02010609060101010101" pitchFamily="49" charset="-122"/>
                <a:cs typeface="Times New Roman" panose="02020603050405020304" pitchFamily="18" charset="0"/>
              </a:rPr>
              <a:t>定义</a:t>
            </a: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           称为</a:t>
            </a:r>
            <a:r>
              <a:rPr kumimoji="0" lang="zh-CN" altLang="en-US" sz="2600" dirty="0" smtClean="0">
                <a:solidFill>
                  <a:srgbClr val="C00000"/>
                </a:solidFill>
                <a:latin typeface="仿宋" panose="02010609060101010101" pitchFamily="49" charset="-122"/>
                <a:ea typeface="仿宋" panose="02010609060101010101" pitchFamily="49" charset="-122"/>
                <a:cs typeface="Times New Roman" panose="02020603050405020304" pitchFamily="18" charset="0"/>
              </a:rPr>
              <a:t>力</a:t>
            </a:r>
            <a:r>
              <a:rPr kumimoji="0" lang="en-US" altLang="zh-CN" sz="2600" dirty="0" smtClean="0">
                <a:solidFill>
                  <a:srgbClr val="C00000"/>
                </a:solidFill>
                <a:latin typeface="仿宋" panose="02010609060101010101" pitchFamily="49" charset="-122"/>
                <a:ea typeface="仿宋" panose="02010609060101010101" pitchFamily="49" charset="-122"/>
                <a:cs typeface="Times New Roman" panose="02020603050405020304" pitchFamily="18" charset="0"/>
              </a:rPr>
              <a:t>F</a:t>
            </a:r>
            <a:r>
              <a:rPr kumimoji="0" lang="zh-CN" altLang="en-US" sz="2600" b="1" dirty="0" smtClean="0">
                <a:solidFill>
                  <a:srgbClr val="C00000"/>
                </a:solidFill>
                <a:latin typeface="仿宋" panose="02010609060101010101" pitchFamily="49" charset="-122"/>
                <a:ea typeface="仿宋" panose="02010609060101010101" pitchFamily="49" charset="-122"/>
                <a:cs typeface="Times New Roman" panose="02020603050405020304" pitchFamily="18" charset="0"/>
              </a:rPr>
              <a:t>对于原点</a:t>
            </a:r>
            <a:r>
              <a:rPr kumimoji="0" lang="zh-CN" altLang="en-US" sz="2600" dirty="0" smtClean="0">
                <a:solidFill>
                  <a:srgbClr val="C00000"/>
                </a:solidFill>
                <a:latin typeface="仿宋" panose="02010609060101010101" pitchFamily="49" charset="-122"/>
                <a:ea typeface="仿宋" panose="02010609060101010101" pitchFamily="49" charset="-122"/>
                <a:cs typeface="Times New Roman" panose="02020603050405020304" pitchFamily="18" charset="0"/>
              </a:rPr>
              <a:t>的力矩</a:t>
            </a: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a:t>
            </a:r>
            <a:endParaRPr kumimoji="0" lang="zh-CN" altLang="en-US" sz="2600" b="0" i="0" u="none" strike="noStrike" cap="none" normalizeH="0" baseline="0" dirty="0" smtClean="0">
              <a:ln>
                <a:noFill/>
              </a:ln>
              <a:solidFill>
                <a:srgbClr val="C00000"/>
              </a:solidFill>
              <a:effectLst/>
              <a:latin typeface="仿宋" panose="02010609060101010101" pitchFamily="49" charset="-122"/>
              <a:ea typeface="仿宋" panose="02010609060101010101" pitchFamily="49"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717270480"/>
              </p:ext>
            </p:extLst>
          </p:nvPr>
        </p:nvGraphicFramePr>
        <p:xfrm>
          <a:off x="2354873" y="5858240"/>
          <a:ext cx="1781372" cy="504162"/>
        </p:xfrm>
        <a:graphic>
          <a:graphicData uri="http://schemas.openxmlformats.org/presentationml/2006/ole">
            <mc:AlternateContent xmlns:mc="http://schemas.openxmlformats.org/markup-compatibility/2006">
              <mc:Choice xmlns:v="urn:schemas-microsoft-com:vml" Requires="v">
                <p:oleObj spid="_x0000_s189839" name="Equation" r:id="rId7" imgW="672840" imgH="190440" progId="Equation.DSMT4">
                  <p:embed/>
                </p:oleObj>
              </mc:Choice>
              <mc:Fallback>
                <p:oleObj name="Equation" r:id="rId7" imgW="672840" imgH="190440" progId="Equation.DSMT4">
                  <p:embed/>
                  <p:pic>
                    <p:nvPicPr>
                      <p:cNvPr id="0" name=""/>
                      <p:cNvPicPr/>
                      <p:nvPr/>
                    </p:nvPicPr>
                    <p:blipFill>
                      <a:blip r:embed="rId8"/>
                      <a:stretch>
                        <a:fillRect/>
                      </a:stretch>
                    </p:blipFill>
                    <p:spPr>
                      <a:xfrm>
                        <a:off x="2354873" y="5858240"/>
                        <a:ext cx="1781372" cy="504162"/>
                      </a:xfrm>
                      <a:prstGeom prst="rect">
                        <a:avLst/>
                      </a:prstGeom>
                    </p:spPr>
                  </p:pic>
                </p:oleObj>
              </mc:Fallback>
            </mc:AlternateContent>
          </a:graphicData>
        </a:graphic>
      </p:graphicFrame>
    </p:spTree>
    <p:extLst>
      <p:ext uri="{BB962C8B-B14F-4D97-AF65-F5344CB8AC3E}">
        <p14:creationId xmlns:p14="http://schemas.microsoft.com/office/powerpoint/2010/main" val="2871706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11</a:t>
            </a:fld>
            <a:endParaRPr lang="en-US" altLang="zh-CN">
              <a:solidFill>
                <a:srgbClr val="000000"/>
              </a:solidFill>
            </a:endParaRPr>
          </a:p>
        </p:txBody>
      </p:sp>
      <p:sp>
        <p:nvSpPr>
          <p:cNvPr id="20" name="Rectangle 159"/>
          <p:cNvSpPr>
            <a:spLocks noChangeArrowheads="1"/>
          </p:cNvSpPr>
          <p:nvPr/>
        </p:nvSpPr>
        <p:spPr bwMode="auto">
          <a:xfrm>
            <a:off x="1282211" y="1351639"/>
            <a:ext cx="387798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力矩定义</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22" name="矩形 21"/>
          <p:cNvSpPr/>
          <p:nvPr/>
        </p:nvSpPr>
        <p:spPr>
          <a:xfrm>
            <a:off x="1306961" y="3129414"/>
            <a:ext cx="6530078" cy="461665"/>
          </a:xfrm>
          <a:prstGeom prst="rect">
            <a:avLst/>
          </a:prstGeom>
        </p:spPr>
        <p:txBody>
          <a:bodyPr wrap="square">
            <a:spAutoFit/>
          </a:bodyPr>
          <a:lstStyle/>
          <a:p>
            <a:pPr algn="l"/>
            <a:r>
              <a:rPr lang="zh-CN" altLang="zh-CN" dirty="0">
                <a:latin typeface="仿宋" panose="02010609060101010101" pitchFamily="49" charset="-122"/>
                <a:ea typeface="仿宋" panose="02010609060101010101" pitchFamily="49" charset="-122"/>
              </a:rPr>
              <a:t>方向：</a:t>
            </a: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     </a:t>
            </a:r>
            <a:r>
              <a:rPr lang="zh-CN" altLang="zh-CN" dirty="0" smtClean="0">
                <a:latin typeface="仿宋" panose="02010609060101010101" pitchFamily="49" charset="-122"/>
                <a:ea typeface="仿宋" panose="02010609060101010101" pitchFamily="49" charset="-122"/>
              </a:rPr>
              <a:t>右手定则</a:t>
            </a:r>
            <a:endParaRPr lang="zh-CN" altLang="en-US" dirty="0">
              <a:latin typeface="仿宋" panose="02010609060101010101" pitchFamily="49" charset="-122"/>
              <a:ea typeface="仿宋" panose="02010609060101010101" pitchFamily="49" charset="-122"/>
            </a:endParaRPr>
          </a:p>
        </p:txBody>
      </p:sp>
      <p:sp>
        <p:nvSpPr>
          <p:cNvPr id="23" name="矩形 22"/>
          <p:cNvSpPr/>
          <p:nvPr/>
        </p:nvSpPr>
        <p:spPr>
          <a:xfrm>
            <a:off x="889112" y="3847743"/>
            <a:ext cx="7365776" cy="2400657"/>
          </a:xfrm>
          <a:prstGeom prst="rect">
            <a:avLst/>
          </a:prstGeom>
        </p:spPr>
        <p:txBody>
          <a:bodyPr wrap="square">
            <a:spAutoFit/>
          </a:bodyPr>
          <a:lstStyle/>
          <a:p>
            <a:pPr algn="just">
              <a:lnSpc>
                <a:spcPct val="125000"/>
              </a:lnSpc>
              <a:spcAft>
                <a:spcPts val="0"/>
              </a:spcAft>
            </a:pPr>
            <a:r>
              <a:rPr lang="zh-CN" altLang="en-US" kern="100" dirty="0">
                <a:latin typeface="仿宋" panose="02010609060101010101" pitchFamily="49" charset="-122"/>
                <a:ea typeface="仿宋" panose="02010609060101010101" pitchFamily="49" charset="-122"/>
              </a:rPr>
              <a:t>注意：这里定义的力矩是</a:t>
            </a:r>
            <a:r>
              <a:rPr lang="zh-CN" altLang="en-US" kern="100" dirty="0" smtClean="0">
                <a:solidFill>
                  <a:srgbClr val="C00000"/>
                </a:solidFill>
                <a:latin typeface="仿宋" panose="02010609060101010101" pitchFamily="49" charset="-122"/>
                <a:ea typeface="仿宋" panose="02010609060101010101" pitchFamily="49" charset="-122"/>
              </a:rPr>
              <a:t>对原点</a:t>
            </a:r>
            <a:r>
              <a:rPr lang="zh-CN" altLang="en-US" kern="100" dirty="0" smtClean="0">
                <a:latin typeface="仿宋" panose="02010609060101010101" pitchFamily="49" charset="-122"/>
                <a:ea typeface="仿宋" panose="02010609060101010101" pitchFamily="49" charset="-122"/>
              </a:rPr>
              <a:t>的</a:t>
            </a:r>
            <a:r>
              <a:rPr lang="zh-CN" altLang="en-US" kern="100" dirty="0">
                <a:latin typeface="仿宋" panose="02010609060101010101" pitchFamily="49" charset="-122"/>
                <a:ea typeface="仿宋" panose="02010609060101010101" pitchFamily="49" charset="-122"/>
              </a:rPr>
              <a:t>力矩。</a:t>
            </a:r>
          </a:p>
          <a:p>
            <a:pPr algn="just">
              <a:lnSpc>
                <a:spcPct val="125000"/>
              </a:lnSpc>
              <a:spcAft>
                <a:spcPts val="0"/>
              </a:spcAft>
            </a:pPr>
            <a:r>
              <a:rPr lang="zh-CN" altLang="en-US" kern="100" dirty="0">
                <a:latin typeface="仿宋" panose="02010609060101010101" pitchFamily="49" charset="-122"/>
                <a:ea typeface="仿宋" panose="02010609060101010101" pitchFamily="49" charset="-122"/>
              </a:rPr>
              <a:t>我们通常求力矩是对某个转轴来求，在定轴转动的情况下力矩是一维问题，这也本课的重点。</a:t>
            </a:r>
          </a:p>
          <a:p>
            <a:pPr algn="just">
              <a:lnSpc>
                <a:spcPct val="125000"/>
              </a:lnSpc>
              <a:spcAft>
                <a:spcPts val="0"/>
              </a:spcAft>
            </a:pPr>
            <a:r>
              <a:rPr lang="zh-CN" altLang="en-US" kern="100" dirty="0">
                <a:latin typeface="仿宋" panose="02010609060101010101" pitchFamily="49" charset="-122"/>
                <a:ea typeface="仿宋" panose="02010609060101010101" pitchFamily="49" charset="-122"/>
              </a:rPr>
              <a:t>但力矩并不局限于定轴转动，在一般情况下，力矩是空间矢量。力也是空间矢量。</a:t>
            </a:r>
          </a:p>
        </p:txBody>
      </p:sp>
      <p:pic>
        <p:nvPicPr>
          <p:cNvPr id="95765" name="Picture 5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1160" y="1832378"/>
            <a:ext cx="1104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038" y="947155"/>
            <a:ext cx="2698370" cy="1701520"/>
          </a:xfrm>
          <a:prstGeom prst="rect">
            <a:avLst/>
          </a:prstGeom>
        </p:spPr>
      </p:pic>
      <p:sp>
        <p:nvSpPr>
          <p:cNvPr id="15" name="Rectangle 159"/>
          <p:cNvSpPr>
            <a:spLocks noChangeArrowheads="1"/>
          </p:cNvSpPr>
          <p:nvPr/>
        </p:nvSpPr>
        <p:spPr bwMode="auto">
          <a:xfrm>
            <a:off x="1303721" y="2080027"/>
            <a:ext cx="387798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大小</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5" name="矩形 4"/>
          <p:cNvSpPr/>
          <p:nvPr/>
        </p:nvSpPr>
        <p:spPr>
          <a:xfrm>
            <a:off x="3860143" y="2510914"/>
            <a:ext cx="1683474" cy="461665"/>
          </a:xfrm>
          <a:prstGeom prst="rect">
            <a:avLst/>
          </a:prstGeom>
        </p:spPr>
        <p:txBody>
          <a:bodyPr wrap="none">
            <a:spAutoFit/>
          </a:bodyPr>
          <a:lstStyle/>
          <a:p>
            <a:r>
              <a:rPr lang="en-US" altLang="zh-CN" kern="100" dirty="0"/>
              <a:t>|M|</a:t>
            </a:r>
            <a:r>
              <a:rPr lang="zh-CN" altLang="zh-CN" kern="100" dirty="0">
                <a:cs typeface="Times New Roman" panose="02020603050405020304" pitchFamily="18" charset="0"/>
              </a:rPr>
              <a:t>＝</a:t>
            </a:r>
            <a:r>
              <a:rPr lang="en-US" altLang="zh-CN" kern="100" dirty="0" err="1"/>
              <a:t>rFsin</a:t>
            </a:r>
            <a:r>
              <a:rPr lang="en-US" altLang="zh-CN" kern="100" dirty="0"/>
              <a:t>α</a:t>
            </a:r>
            <a:endParaRPr lang="zh-CN" altLang="en-US" dirty="0"/>
          </a:p>
        </p:txBody>
      </p:sp>
      <p:sp>
        <p:nvSpPr>
          <p:cNvPr id="12" name="内容占位符 2"/>
          <p:cNvSpPr>
            <a:spLocks noGrp="1"/>
          </p:cNvSpPr>
          <p:nvPr>
            <p:ph idx="1"/>
          </p:nvPr>
        </p:nvSpPr>
        <p:spPr>
          <a:xfrm>
            <a:off x="518592" y="500664"/>
            <a:ext cx="6144711" cy="1234226"/>
          </a:xfrm>
        </p:spPr>
        <p:txBody>
          <a:bodyPr/>
          <a:lstStyle/>
          <a:p>
            <a:endParaRPr lang="en-US" altLang="zh-CN" sz="2800" dirty="0" smtClean="0">
              <a:latin typeface="仿宋" panose="02010609060101010101" pitchFamily="49" charset="-122"/>
              <a:ea typeface="仿宋" panose="02010609060101010101" pitchFamily="49" charset="-122"/>
            </a:endParaRPr>
          </a:p>
          <a:p>
            <a:pPr marL="0" indent="0">
              <a:lnSpc>
                <a:spcPct val="125000"/>
              </a:lnSpc>
              <a:buNone/>
            </a:pPr>
            <a:r>
              <a:rPr lang="zh-CN" altLang="en-US" sz="2800" b="1" dirty="0" smtClean="0">
                <a:solidFill>
                  <a:schemeClr val="accent2"/>
                </a:solidFill>
                <a:latin typeface="仿宋" panose="02010609060101010101" pitchFamily="49" charset="-122"/>
                <a:ea typeface="仿宋" panose="02010609060101010101" pitchFamily="49" charset="-122"/>
              </a:rPr>
              <a:t>一、力矩</a:t>
            </a:r>
            <a:endParaRPr lang="en-US" altLang="zh-CN" sz="2400" dirty="0" smtClean="0">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19241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12</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1412776"/>
            <a:ext cx="3768479" cy="1678270"/>
          </a:xfrm>
          <a:prstGeom prst="rect">
            <a:avLst/>
          </a:prstGeom>
        </p:spPr>
      </p:pic>
      <p:sp>
        <p:nvSpPr>
          <p:cNvPr id="6" name="矩形 5"/>
          <p:cNvSpPr/>
          <p:nvPr/>
        </p:nvSpPr>
        <p:spPr>
          <a:xfrm>
            <a:off x="489618" y="1268760"/>
            <a:ext cx="4186944" cy="2862322"/>
          </a:xfrm>
          <a:prstGeom prst="rect">
            <a:avLst/>
          </a:prstGeom>
        </p:spPr>
        <p:txBody>
          <a:bodyPr wrap="square">
            <a:spAutoFit/>
          </a:bodyPr>
          <a:lstStyle/>
          <a:p>
            <a:pPr algn="just">
              <a:lnSpc>
                <a:spcPct val="125000"/>
              </a:lnSpc>
              <a:spcAft>
                <a:spcPts val="0"/>
              </a:spcAft>
            </a:pPr>
            <a:r>
              <a:rPr lang="zh-CN" altLang="en-US" kern="100" dirty="0">
                <a:latin typeface="仿宋" panose="02010609060101010101" pitchFamily="49" charset="-122"/>
                <a:ea typeface="仿宋" panose="02010609060101010101" pitchFamily="49" charset="-122"/>
              </a:rPr>
              <a:t>按照定义，力矩是力臂乘力，而不是力乘力臂。</a:t>
            </a:r>
          </a:p>
          <a:p>
            <a:pPr algn="just">
              <a:lnSpc>
                <a:spcPct val="125000"/>
              </a:lnSpc>
              <a:spcAft>
                <a:spcPts val="0"/>
              </a:spcAft>
            </a:pPr>
            <a:r>
              <a:rPr lang="zh-CN" altLang="en-US" kern="100" dirty="0">
                <a:latin typeface="仿宋" panose="02010609060101010101" pitchFamily="49" charset="-122"/>
                <a:ea typeface="仿宋" panose="02010609060101010101" pitchFamily="49" charset="-122"/>
              </a:rPr>
              <a:t>这里说的“乘”是矢乘。两个矢量矢乘的顺序不同，方向相反。</a:t>
            </a:r>
          </a:p>
          <a:p>
            <a:pPr algn="just">
              <a:lnSpc>
                <a:spcPct val="125000"/>
              </a:lnSpc>
              <a:spcAft>
                <a:spcPts val="0"/>
              </a:spcAft>
            </a:pPr>
            <a:endParaRPr lang="zh-CN" altLang="en-US" kern="100" dirty="0">
              <a:latin typeface="仿宋" panose="02010609060101010101" pitchFamily="49" charset="-122"/>
              <a:ea typeface="仿宋" panose="02010609060101010101" pitchFamily="49" charset="-122"/>
            </a:endParaRPr>
          </a:p>
        </p:txBody>
      </p:sp>
      <p:sp>
        <p:nvSpPr>
          <p:cNvPr id="21" name="Rectangle 20"/>
          <p:cNvSpPr>
            <a:spLocks noChangeArrowheads="1"/>
          </p:cNvSpPr>
          <p:nvPr/>
        </p:nvSpPr>
        <p:spPr bwMode="auto">
          <a:xfrm>
            <a:off x="504573" y="3861048"/>
            <a:ext cx="796858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eaLnBrk="0" latinLnBrk="0" hangingPunct="0">
              <a:lnSpc>
                <a:spcPct val="125000"/>
              </a:lnSpc>
              <a:spcAft>
                <a:spcPts val="0"/>
              </a:spcAft>
              <a:buClrTx/>
              <a:buSzTx/>
              <a:buFontTx/>
              <a:buNone/>
              <a:tabLst/>
            </a:pPr>
            <a:endParaRPr lang="zh-CN" altLang="zh-CN" kern="100" dirty="0">
              <a:latin typeface="仿宋" panose="02010609060101010101" pitchFamily="49" charset="-122"/>
              <a:ea typeface="仿宋" panose="02010609060101010101" pitchFamily="49" charset="-122"/>
            </a:endParaRPr>
          </a:p>
          <a:p>
            <a:pPr marL="0" marR="0" lvl="0" indent="0" algn="just" defTabSz="914400" eaLnBrk="0" latinLnBrk="0" hangingPunct="0">
              <a:lnSpc>
                <a:spcPct val="125000"/>
              </a:lnSpc>
              <a:spcAft>
                <a:spcPts val="0"/>
              </a:spcAft>
              <a:buClrTx/>
              <a:buSzTx/>
              <a:buFontTx/>
              <a:buNone/>
              <a:tabLst/>
            </a:pPr>
            <a:r>
              <a:rPr lang="zh-CN" altLang="zh-CN" kern="100" dirty="0">
                <a:latin typeface="仿宋" panose="02010609060101010101" pitchFamily="49" charset="-122"/>
                <a:ea typeface="仿宋" panose="02010609060101010101" pitchFamily="49" charset="-122"/>
              </a:rPr>
              <a:t>如果</a:t>
            </a:r>
            <a:r>
              <a:rPr lang="en-US" altLang="zh-CN" kern="100" dirty="0">
                <a:latin typeface="仿宋" panose="02010609060101010101" pitchFamily="49" charset="-122"/>
                <a:ea typeface="仿宋" panose="02010609060101010101" pitchFamily="49" charset="-122"/>
              </a:rPr>
              <a:t>F</a:t>
            </a:r>
            <a:r>
              <a:rPr lang="zh-CN" altLang="en-US" kern="100" dirty="0">
                <a:latin typeface="仿宋" panose="02010609060101010101" pitchFamily="49" charset="-122"/>
                <a:ea typeface="仿宋" panose="02010609060101010101" pitchFamily="49" charset="-122"/>
              </a:rPr>
              <a:t>沿着作用方向前后滑移</a:t>
            </a:r>
            <a:r>
              <a:rPr lang="zh-CN" altLang="en-US" kern="100" dirty="0" smtClean="0">
                <a:latin typeface="仿宋" panose="02010609060101010101" pitchFamily="49" charset="-122"/>
                <a:ea typeface="仿宋" panose="02010609060101010101" pitchFamily="49" charset="-122"/>
              </a:rPr>
              <a:t>，它</a:t>
            </a:r>
            <a:r>
              <a:rPr lang="zh-CN" altLang="en-US" kern="100" dirty="0">
                <a:latin typeface="仿宋" panose="02010609060101010101" pitchFamily="49" charset="-122"/>
                <a:ea typeface="仿宋" panose="02010609060101010101" pitchFamily="49" charset="-122"/>
              </a:rPr>
              <a:t>对</a:t>
            </a:r>
            <a:r>
              <a:rPr lang="en-US" altLang="zh-CN" kern="100" dirty="0">
                <a:latin typeface="仿宋" panose="02010609060101010101" pitchFamily="49" charset="-122"/>
                <a:ea typeface="仿宋" panose="02010609060101010101" pitchFamily="49" charset="-122"/>
              </a:rPr>
              <a:t>O</a:t>
            </a:r>
            <a:r>
              <a:rPr lang="zh-CN" altLang="en-US" kern="100" dirty="0">
                <a:latin typeface="仿宋" panose="02010609060101010101" pitchFamily="49" charset="-122"/>
                <a:ea typeface="仿宋" panose="02010609060101010101" pitchFamily="49" charset="-122"/>
              </a:rPr>
              <a:t>点产生的力矩是相同</a:t>
            </a:r>
            <a:r>
              <a:rPr lang="zh-CN" altLang="en-US" kern="100" dirty="0" smtClean="0">
                <a:latin typeface="仿宋" panose="02010609060101010101" pitchFamily="49" charset="-122"/>
                <a:ea typeface="仿宋" panose="02010609060101010101" pitchFamily="49" charset="-122"/>
              </a:rPr>
              <a:t>的</a:t>
            </a:r>
            <a:endParaRPr lang="zh-CN" altLang="en-US" kern="100" dirty="0">
              <a:latin typeface="仿宋" panose="02010609060101010101" pitchFamily="49" charset="-122"/>
              <a:ea typeface="仿宋" panose="02010609060101010101" pitchFamily="49" charset="-122"/>
            </a:endParaRPr>
          </a:p>
          <a:p>
            <a:pPr marL="0" marR="0" lvl="0" indent="0" algn="just" defTabSz="914400" eaLnBrk="0" latinLnBrk="0" hangingPunct="0">
              <a:lnSpc>
                <a:spcPct val="125000"/>
              </a:lnSpc>
              <a:spcAft>
                <a:spcPts val="0"/>
              </a:spcAft>
              <a:buClrTx/>
              <a:buSzTx/>
              <a:buFontTx/>
              <a:buNone/>
              <a:tabLst/>
            </a:pPr>
            <a:r>
              <a:rPr lang="zh-CN" altLang="en-US" kern="100" dirty="0">
                <a:latin typeface="仿宋" panose="02010609060101010101" pitchFamily="49" charset="-122"/>
                <a:ea typeface="仿宋" panose="02010609060101010101" pitchFamily="49" charset="-122"/>
              </a:rPr>
              <a:t>∴力是滑移矢量</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 </a:t>
            </a:r>
          </a:p>
        </p:txBody>
      </p:sp>
    </p:spTree>
    <p:extLst>
      <p:ext uri="{BB962C8B-B14F-4D97-AF65-F5344CB8AC3E}">
        <p14:creationId xmlns:p14="http://schemas.microsoft.com/office/powerpoint/2010/main" val="3437268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13</a:t>
            </a:fld>
            <a:endParaRPr lang="en-US" altLang="zh-CN"/>
          </a:p>
        </p:txBody>
      </p:sp>
      <p:sp>
        <p:nvSpPr>
          <p:cNvPr id="5" name="内容占位符 2"/>
          <p:cNvSpPr>
            <a:spLocks noGrp="1"/>
          </p:cNvSpPr>
          <p:nvPr>
            <p:ph idx="1"/>
          </p:nvPr>
        </p:nvSpPr>
        <p:spPr>
          <a:xfrm>
            <a:off x="518592" y="-171400"/>
            <a:ext cx="6144711" cy="1234226"/>
          </a:xfrm>
        </p:spPr>
        <p:txBody>
          <a:bodyPr/>
          <a:lstStyle/>
          <a:p>
            <a:endParaRPr lang="en-US" altLang="zh-CN" sz="2800" dirty="0" smtClean="0">
              <a:latin typeface="仿宋" panose="02010609060101010101" pitchFamily="49" charset="-122"/>
              <a:ea typeface="仿宋" panose="02010609060101010101" pitchFamily="49" charset="-122"/>
            </a:endParaRPr>
          </a:p>
          <a:p>
            <a:pPr marL="0" indent="0">
              <a:lnSpc>
                <a:spcPct val="125000"/>
              </a:lnSpc>
              <a:buNone/>
            </a:pPr>
            <a:r>
              <a:rPr lang="zh-CN" altLang="en-US" sz="2800" b="1" dirty="0" smtClean="0">
                <a:solidFill>
                  <a:schemeClr val="accent2"/>
                </a:solidFill>
                <a:latin typeface="仿宋" panose="02010609060101010101" pitchFamily="49" charset="-122"/>
                <a:ea typeface="仿宋" panose="02010609060101010101" pitchFamily="49" charset="-122"/>
              </a:rPr>
              <a:t>二、质点角动量定理</a:t>
            </a:r>
            <a:endParaRPr lang="en-US" altLang="zh-CN" sz="2400" dirty="0" smtClean="0">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90872845"/>
              </p:ext>
            </p:extLst>
          </p:nvPr>
        </p:nvGraphicFramePr>
        <p:xfrm>
          <a:off x="3563888" y="976011"/>
          <a:ext cx="1440160" cy="1131554"/>
        </p:xfrm>
        <a:graphic>
          <a:graphicData uri="http://schemas.openxmlformats.org/presentationml/2006/ole">
            <mc:AlternateContent xmlns:mc="http://schemas.openxmlformats.org/markup-compatibility/2006">
              <mc:Choice xmlns:v="urn:schemas-microsoft-com:vml" Requires="v">
                <p:oleObj spid="_x0000_s190852" name="Equation" r:id="rId3" imgW="533160" imgH="419040" progId="Equation.DSMT4">
                  <p:embed/>
                </p:oleObj>
              </mc:Choice>
              <mc:Fallback>
                <p:oleObj name="Equation" r:id="rId3" imgW="533160" imgH="419040" progId="Equation.DSMT4">
                  <p:embed/>
                  <p:pic>
                    <p:nvPicPr>
                      <p:cNvPr id="0" name=""/>
                      <p:cNvPicPr/>
                      <p:nvPr/>
                    </p:nvPicPr>
                    <p:blipFill>
                      <a:blip r:embed="rId4"/>
                      <a:stretch>
                        <a:fillRect/>
                      </a:stretch>
                    </p:blipFill>
                    <p:spPr>
                      <a:xfrm>
                        <a:off x="3563888" y="976011"/>
                        <a:ext cx="1440160" cy="1131554"/>
                      </a:xfrm>
                      <a:prstGeom prst="rect">
                        <a:avLst/>
                      </a:prstGeom>
                    </p:spPr>
                  </p:pic>
                </p:oleObj>
              </mc:Fallback>
            </mc:AlternateContent>
          </a:graphicData>
        </a:graphic>
      </p:graphicFrame>
      <p:sp>
        <p:nvSpPr>
          <p:cNvPr id="7" name="Rectangle 20"/>
          <p:cNvSpPr>
            <a:spLocks noChangeArrowheads="1"/>
          </p:cNvSpPr>
          <p:nvPr/>
        </p:nvSpPr>
        <p:spPr bwMode="auto">
          <a:xfrm>
            <a:off x="489618" y="2081584"/>
            <a:ext cx="796858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eaLnBrk="0" latinLnBrk="0" hangingPunct="0">
              <a:lnSpc>
                <a:spcPct val="125000"/>
              </a:lnSpc>
              <a:spcAft>
                <a:spcPts val="0"/>
              </a:spcAft>
              <a:buClrTx/>
              <a:buSzTx/>
              <a:buFontTx/>
              <a:buNone/>
              <a:tabLst/>
            </a:pPr>
            <a:r>
              <a:rPr lang="zh-CN" altLang="en-US" kern="100" dirty="0" smtClean="0">
                <a:latin typeface="仿宋" panose="02010609060101010101" pitchFamily="49" charset="-122"/>
                <a:ea typeface="仿宋" panose="02010609060101010101" pitchFamily="49" charset="-122"/>
              </a:rPr>
              <a:t>即质点对任一固定点的角动量的时间变化率等于外力对该点的力矩。这就是质点角动量定理的微分形式</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。对上式积分，得：</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 </a:t>
            </a:r>
          </a:p>
        </p:txBody>
      </p:sp>
      <p:graphicFrame>
        <p:nvGraphicFramePr>
          <p:cNvPr id="8" name="对象 7"/>
          <p:cNvGraphicFramePr>
            <a:graphicFrameLocks noChangeAspect="1"/>
          </p:cNvGraphicFramePr>
          <p:nvPr>
            <p:extLst>
              <p:ext uri="{D42A27DB-BD31-4B8C-83A1-F6EECF244321}">
                <p14:modId xmlns:p14="http://schemas.microsoft.com/office/powerpoint/2010/main" val="2026420411"/>
              </p:ext>
            </p:extLst>
          </p:nvPr>
        </p:nvGraphicFramePr>
        <p:xfrm>
          <a:off x="3563888" y="3140968"/>
          <a:ext cx="2383904" cy="885451"/>
        </p:xfrm>
        <a:graphic>
          <a:graphicData uri="http://schemas.openxmlformats.org/presentationml/2006/ole">
            <mc:AlternateContent xmlns:mc="http://schemas.openxmlformats.org/markup-compatibility/2006">
              <mc:Choice xmlns:v="urn:schemas-microsoft-com:vml" Requires="v">
                <p:oleObj spid="_x0000_s190853" name="Equation" r:id="rId5" imgW="888840" imgH="330120" progId="Equation.DSMT4">
                  <p:embed/>
                </p:oleObj>
              </mc:Choice>
              <mc:Fallback>
                <p:oleObj name="Equation" r:id="rId5" imgW="888840" imgH="330120" progId="Equation.DSMT4">
                  <p:embed/>
                  <p:pic>
                    <p:nvPicPr>
                      <p:cNvPr id="0" name=""/>
                      <p:cNvPicPr/>
                      <p:nvPr/>
                    </p:nvPicPr>
                    <p:blipFill>
                      <a:blip r:embed="rId6"/>
                      <a:stretch>
                        <a:fillRect/>
                      </a:stretch>
                    </p:blipFill>
                    <p:spPr>
                      <a:xfrm>
                        <a:off x="3563888" y="3140968"/>
                        <a:ext cx="2383904" cy="885451"/>
                      </a:xfrm>
                      <a:prstGeom prst="rect">
                        <a:avLst/>
                      </a:prstGeom>
                    </p:spPr>
                  </p:pic>
                </p:oleObj>
              </mc:Fallback>
            </mc:AlternateContent>
          </a:graphicData>
        </a:graphic>
      </p:graphicFrame>
      <p:sp>
        <p:nvSpPr>
          <p:cNvPr id="9" name="Rectangle 20"/>
          <p:cNvSpPr>
            <a:spLocks noChangeArrowheads="1"/>
          </p:cNvSpPr>
          <p:nvPr/>
        </p:nvSpPr>
        <p:spPr bwMode="auto">
          <a:xfrm>
            <a:off x="518592" y="4052790"/>
            <a:ext cx="796858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eaLnBrk="0" latinLnBrk="0" hangingPunct="0">
              <a:lnSpc>
                <a:spcPct val="125000"/>
              </a:lnSpc>
              <a:spcAft>
                <a:spcPts val="0"/>
              </a:spcAft>
              <a:buClrTx/>
              <a:buSzTx/>
              <a:buFontTx/>
              <a:buNone/>
              <a:tabLst/>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力矩对时间的积分       称为冲量矩。上</a:t>
            </a:r>
            <a:r>
              <a:rPr kumimoji="0" lang="zh-CN" altLang="en-US" b="0" i="0" u="none" strike="noStrike" cap="none" normalizeH="0" baseline="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式表示质点</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角动量的增量等于外力的冲量矩，这就是质点角动量定理的积分形式。</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 </a:t>
            </a:r>
          </a:p>
        </p:txBody>
      </p:sp>
      <p:graphicFrame>
        <p:nvGraphicFramePr>
          <p:cNvPr id="10" name="对象 9"/>
          <p:cNvGraphicFramePr>
            <a:graphicFrameLocks noChangeAspect="1"/>
          </p:cNvGraphicFramePr>
          <p:nvPr>
            <p:extLst>
              <p:ext uri="{D42A27DB-BD31-4B8C-83A1-F6EECF244321}">
                <p14:modId xmlns:p14="http://schemas.microsoft.com/office/powerpoint/2010/main" val="2533501424"/>
              </p:ext>
            </p:extLst>
          </p:nvPr>
        </p:nvGraphicFramePr>
        <p:xfrm>
          <a:off x="3111711" y="4005064"/>
          <a:ext cx="904354" cy="691565"/>
        </p:xfrm>
        <a:graphic>
          <a:graphicData uri="http://schemas.openxmlformats.org/presentationml/2006/ole">
            <mc:AlternateContent xmlns:mc="http://schemas.openxmlformats.org/markup-compatibility/2006">
              <mc:Choice xmlns:v="urn:schemas-microsoft-com:vml" Requires="v">
                <p:oleObj spid="_x0000_s190854" name="Equation" r:id="rId7" imgW="431640" imgH="330120" progId="Equation.DSMT4">
                  <p:embed/>
                </p:oleObj>
              </mc:Choice>
              <mc:Fallback>
                <p:oleObj name="Equation" r:id="rId7" imgW="431640" imgH="330120" progId="Equation.DSMT4">
                  <p:embed/>
                  <p:pic>
                    <p:nvPicPr>
                      <p:cNvPr id="0" name=""/>
                      <p:cNvPicPr/>
                      <p:nvPr/>
                    </p:nvPicPr>
                    <p:blipFill>
                      <a:blip r:embed="rId8"/>
                      <a:stretch>
                        <a:fillRect/>
                      </a:stretch>
                    </p:blipFill>
                    <p:spPr>
                      <a:xfrm>
                        <a:off x="3111711" y="4005064"/>
                        <a:ext cx="904354" cy="691565"/>
                      </a:xfrm>
                      <a:prstGeom prst="rect">
                        <a:avLst/>
                      </a:prstGeom>
                    </p:spPr>
                  </p:pic>
                </p:oleObj>
              </mc:Fallback>
            </mc:AlternateContent>
          </a:graphicData>
        </a:graphic>
      </p:graphicFrame>
      <p:sp>
        <p:nvSpPr>
          <p:cNvPr id="11" name="Rectangle 20"/>
          <p:cNvSpPr>
            <a:spLocks noChangeArrowheads="1"/>
          </p:cNvSpPr>
          <p:nvPr/>
        </p:nvSpPr>
        <p:spPr bwMode="auto">
          <a:xfrm>
            <a:off x="518592" y="5423027"/>
            <a:ext cx="796858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eaLnBrk="0" latinLnBrk="0" hangingPunct="0">
              <a:lnSpc>
                <a:spcPct val="125000"/>
              </a:lnSpc>
              <a:spcAft>
                <a:spcPts val="0"/>
              </a:spcAft>
              <a:buClrTx/>
              <a:buSzTx/>
              <a:buFontTx/>
              <a:buNone/>
              <a:tabLst/>
            </a:pPr>
            <a:r>
              <a:rPr lang="zh-CN" altLang="en-US" kern="100" dirty="0" smtClean="0">
                <a:latin typeface="仿宋" panose="02010609060101010101" pitchFamily="49" charset="-122"/>
                <a:ea typeface="仿宋" panose="02010609060101010101" pitchFamily="49" charset="-122"/>
              </a:rPr>
              <a:t>    无论角动量定理的微分形式还是积分形式，都可以写成分量形式。</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 </a:t>
            </a:r>
          </a:p>
        </p:txBody>
      </p:sp>
    </p:spTree>
    <p:extLst>
      <p:ext uri="{BB962C8B-B14F-4D97-AF65-F5344CB8AC3E}">
        <p14:creationId xmlns:p14="http://schemas.microsoft.com/office/powerpoint/2010/main" val="2811491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14</a:t>
            </a:fld>
            <a:endParaRPr lang="en-US" altLang="zh-CN"/>
          </a:p>
        </p:txBody>
      </p:sp>
      <p:sp>
        <p:nvSpPr>
          <p:cNvPr id="7" name="内容占位符 2"/>
          <p:cNvSpPr>
            <a:spLocks noGrp="1"/>
          </p:cNvSpPr>
          <p:nvPr>
            <p:ph idx="1"/>
          </p:nvPr>
        </p:nvSpPr>
        <p:spPr>
          <a:xfrm>
            <a:off x="755576" y="116632"/>
            <a:ext cx="6144711" cy="1234226"/>
          </a:xfrm>
        </p:spPr>
        <p:txBody>
          <a:bodyPr/>
          <a:lstStyle/>
          <a:p>
            <a:endParaRPr lang="en-US" altLang="zh-CN" sz="2800" dirty="0" smtClean="0">
              <a:latin typeface="仿宋" panose="02010609060101010101" pitchFamily="49" charset="-122"/>
              <a:ea typeface="仿宋" panose="02010609060101010101" pitchFamily="49" charset="-122"/>
            </a:endParaRPr>
          </a:p>
          <a:p>
            <a:pPr marL="0" indent="0">
              <a:lnSpc>
                <a:spcPct val="125000"/>
              </a:lnSpc>
              <a:buNone/>
            </a:pPr>
            <a:r>
              <a:rPr lang="zh-CN" altLang="en-US" sz="2800" b="1" dirty="0" smtClean="0">
                <a:solidFill>
                  <a:schemeClr val="accent2"/>
                </a:solidFill>
                <a:latin typeface="仿宋" panose="02010609060101010101" pitchFamily="49" charset="-122"/>
                <a:ea typeface="仿宋" panose="02010609060101010101" pitchFamily="49" charset="-122"/>
              </a:rPr>
              <a:t>三、质点系角动量定理</a:t>
            </a:r>
            <a:endParaRPr lang="en-US" altLang="zh-CN" sz="2400" dirty="0" smtClean="0">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155815242"/>
              </p:ext>
            </p:extLst>
          </p:nvPr>
        </p:nvGraphicFramePr>
        <p:xfrm>
          <a:off x="4537075" y="1443038"/>
          <a:ext cx="2016125" cy="2700337"/>
        </p:xfrm>
        <a:graphic>
          <a:graphicData uri="http://schemas.openxmlformats.org/presentationml/2006/ole">
            <mc:AlternateContent xmlns:mc="http://schemas.openxmlformats.org/markup-compatibility/2006">
              <mc:Choice xmlns:v="urn:schemas-microsoft-com:vml" Requires="v">
                <p:oleObj spid="_x0000_s191729" name="Equation" r:id="rId3" imgW="1231560" imgH="1650960" progId="Equation.DSMT4">
                  <p:embed/>
                </p:oleObj>
              </mc:Choice>
              <mc:Fallback>
                <p:oleObj name="Equation" r:id="rId3" imgW="1231560" imgH="1650960" progId="Equation.DSMT4">
                  <p:embed/>
                  <p:pic>
                    <p:nvPicPr>
                      <p:cNvPr id="0" name=""/>
                      <p:cNvPicPr/>
                      <p:nvPr/>
                    </p:nvPicPr>
                    <p:blipFill>
                      <a:blip r:embed="rId4"/>
                      <a:stretch>
                        <a:fillRect/>
                      </a:stretch>
                    </p:blipFill>
                    <p:spPr>
                      <a:xfrm>
                        <a:off x="4537075" y="1443038"/>
                        <a:ext cx="2016125" cy="2700337"/>
                      </a:xfrm>
                      <a:prstGeom prst="rect">
                        <a:avLst/>
                      </a:prstGeom>
                    </p:spPr>
                  </p:pic>
                </p:oleObj>
              </mc:Fallback>
            </mc:AlternateContent>
          </a:graphicData>
        </a:graphic>
      </p:graphicFrame>
      <p:sp>
        <p:nvSpPr>
          <p:cNvPr id="8" name="Rectangle 159"/>
          <p:cNvSpPr>
            <a:spLocks noChangeArrowheads="1"/>
          </p:cNvSpPr>
          <p:nvPr/>
        </p:nvSpPr>
        <p:spPr bwMode="auto">
          <a:xfrm>
            <a:off x="979352" y="1700808"/>
            <a:ext cx="285206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各质点受力情况：</a:t>
            </a:r>
            <a:endParaRPr kumimoji="0" lang="zh-CN" altLang="en-US" sz="2600" b="0" i="0" u="none" strike="noStrike" cap="none" normalizeH="0" baseline="0" dirty="0" smtClean="0">
              <a:ln>
                <a:noFill/>
              </a:ln>
              <a:solidFill>
                <a:srgbClr val="C00000"/>
              </a:solidFill>
              <a:effectLst/>
              <a:latin typeface="仿宋" panose="02010609060101010101" pitchFamily="49" charset="-122"/>
              <a:ea typeface="仿宋" panose="02010609060101010101" pitchFamily="49" charset="-122"/>
            </a:endParaRPr>
          </a:p>
        </p:txBody>
      </p:sp>
      <p:sp>
        <p:nvSpPr>
          <p:cNvPr id="9" name="Rectangle 159"/>
          <p:cNvSpPr>
            <a:spLocks noChangeArrowheads="1"/>
          </p:cNvSpPr>
          <p:nvPr/>
        </p:nvSpPr>
        <p:spPr bwMode="auto">
          <a:xfrm>
            <a:off x="979352" y="2657019"/>
            <a:ext cx="185178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总角动量：</a:t>
            </a:r>
            <a:endParaRPr kumimoji="0" lang="zh-CN" altLang="en-US" sz="2600" b="0" i="0" u="none" strike="noStrike" cap="none" normalizeH="0" baseline="0" dirty="0" smtClean="0">
              <a:ln>
                <a:noFill/>
              </a:ln>
              <a:solidFill>
                <a:srgbClr val="C00000"/>
              </a:solidFill>
              <a:effectLst/>
              <a:latin typeface="仿宋" panose="02010609060101010101" pitchFamily="49" charset="-122"/>
              <a:ea typeface="仿宋" panose="02010609060101010101" pitchFamily="49"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770919267"/>
              </p:ext>
            </p:extLst>
          </p:nvPr>
        </p:nvGraphicFramePr>
        <p:xfrm>
          <a:off x="979352" y="4493325"/>
          <a:ext cx="7433029" cy="1877666"/>
        </p:xfrm>
        <a:graphic>
          <a:graphicData uri="http://schemas.openxmlformats.org/presentationml/2006/ole">
            <mc:AlternateContent xmlns:mc="http://schemas.openxmlformats.org/markup-compatibility/2006">
              <mc:Choice xmlns:v="urn:schemas-microsoft-com:vml" Requires="v">
                <p:oleObj spid="_x0000_s191730" name="Equation" r:id="rId5" imgW="3720960" imgH="939600" progId="Equation.DSMT4">
                  <p:embed/>
                </p:oleObj>
              </mc:Choice>
              <mc:Fallback>
                <p:oleObj name="Equation" r:id="rId5" imgW="3720960" imgH="939600" progId="Equation.DSMT4">
                  <p:embed/>
                  <p:pic>
                    <p:nvPicPr>
                      <p:cNvPr id="0" name=""/>
                      <p:cNvPicPr/>
                      <p:nvPr/>
                    </p:nvPicPr>
                    <p:blipFill>
                      <a:blip r:embed="rId6"/>
                      <a:stretch>
                        <a:fillRect/>
                      </a:stretch>
                    </p:blipFill>
                    <p:spPr>
                      <a:xfrm>
                        <a:off x="979352" y="4493325"/>
                        <a:ext cx="7433029" cy="1877666"/>
                      </a:xfrm>
                      <a:prstGeom prst="rect">
                        <a:avLst/>
                      </a:prstGeom>
                    </p:spPr>
                  </p:pic>
                </p:oleObj>
              </mc:Fallback>
            </mc:AlternateContent>
          </a:graphicData>
        </a:graphic>
      </p:graphicFrame>
    </p:spTree>
    <p:extLst>
      <p:ext uri="{BB962C8B-B14F-4D97-AF65-F5344CB8AC3E}">
        <p14:creationId xmlns:p14="http://schemas.microsoft.com/office/powerpoint/2010/main" val="2667791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15</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744580285"/>
              </p:ext>
            </p:extLst>
          </p:nvPr>
        </p:nvGraphicFramePr>
        <p:xfrm>
          <a:off x="1979712" y="1916832"/>
          <a:ext cx="5328592" cy="884006"/>
        </p:xfrm>
        <a:graphic>
          <a:graphicData uri="http://schemas.openxmlformats.org/presentationml/2006/ole">
            <mc:AlternateContent xmlns:mc="http://schemas.openxmlformats.org/markup-compatibility/2006">
              <mc:Choice xmlns:v="urn:schemas-microsoft-com:vml" Requires="v">
                <p:oleObj spid="_x0000_s192859" name="Equation" r:id="rId3" imgW="2755800" imgH="457200" progId="Equation.DSMT4">
                  <p:embed/>
                </p:oleObj>
              </mc:Choice>
              <mc:Fallback>
                <p:oleObj name="Equation" r:id="rId3" imgW="2755800" imgH="457200" progId="Equation.DSMT4">
                  <p:embed/>
                  <p:pic>
                    <p:nvPicPr>
                      <p:cNvPr id="0" name=""/>
                      <p:cNvPicPr/>
                      <p:nvPr/>
                    </p:nvPicPr>
                    <p:blipFill>
                      <a:blip r:embed="rId4"/>
                      <a:stretch>
                        <a:fillRect/>
                      </a:stretch>
                    </p:blipFill>
                    <p:spPr>
                      <a:xfrm>
                        <a:off x="1979712" y="1916832"/>
                        <a:ext cx="5328592" cy="88400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92458648"/>
              </p:ext>
            </p:extLst>
          </p:nvPr>
        </p:nvGraphicFramePr>
        <p:xfrm>
          <a:off x="900113" y="1166813"/>
          <a:ext cx="7488237" cy="649287"/>
        </p:xfrm>
        <a:graphic>
          <a:graphicData uri="http://schemas.openxmlformats.org/presentationml/2006/ole">
            <mc:AlternateContent xmlns:mc="http://schemas.openxmlformats.org/markup-compatibility/2006">
              <mc:Choice xmlns:v="urn:schemas-microsoft-com:vml" Requires="v">
                <p:oleObj spid="_x0000_s192860" name="Equation" r:id="rId5" imgW="3225600" imgH="279360" progId="Equation.DSMT4">
                  <p:embed/>
                </p:oleObj>
              </mc:Choice>
              <mc:Fallback>
                <p:oleObj name="Equation" r:id="rId5" imgW="3225600" imgH="279360" progId="Equation.DSMT4">
                  <p:embed/>
                  <p:pic>
                    <p:nvPicPr>
                      <p:cNvPr id="0" name=""/>
                      <p:cNvPicPr/>
                      <p:nvPr/>
                    </p:nvPicPr>
                    <p:blipFill>
                      <a:blip r:embed="rId6"/>
                      <a:stretch>
                        <a:fillRect/>
                      </a:stretch>
                    </p:blipFill>
                    <p:spPr>
                      <a:xfrm>
                        <a:off x="900113" y="1166813"/>
                        <a:ext cx="7488237" cy="64928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09374958"/>
              </p:ext>
            </p:extLst>
          </p:nvPr>
        </p:nvGraphicFramePr>
        <p:xfrm>
          <a:off x="2051050" y="2940050"/>
          <a:ext cx="4997450" cy="1858963"/>
        </p:xfrm>
        <a:graphic>
          <a:graphicData uri="http://schemas.openxmlformats.org/presentationml/2006/ole">
            <mc:AlternateContent xmlns:mc="http://schemas.openxmlformats.org/markup-compatibility/2006">
              <mc:Choice xmlns:v="urn:schemas-microsoft-com:vml" Requires="v">
                <p:oleObj spid="_x0000_s192861" name="Equation" r:id="rId7" imgW="2425680" imgH="901440" progId="Equation.DSMT4">
                  <p:embed/>
                </p:oleObj>
              </mc:Choice>
              <mc:Fallback>
                <p:oleObj name="Equation" r:id="rId7" imgW="2425680" imgH="901440" progId="Equation.DSMT4">
                  <p:embed/>
                  <p:pic>
                    <p:nvPicPr>
                      <p:cNvPr id="0" name=""/>
                      <p:cNvPicPr/>
                      <p:nvPr/>
                    </p:nvPicPr>
                    <p:blipFill>
                      <a:blip r:embed="rId8"/>
                      <a:stretch>
                        <a:fillRect/>
                      </a:stretch>
                    </p:blipFill>
                    <p:spPr>
                      <a:xfrm>
                        <a:off x="2051050" y="2940050"/>
                        <a:ext cx="4997450" cy="1858963"/>
                      </a:xfrm>
                      <a:prstGeom prst="rect">
                        <a:avLst/>
                      </a:prstGeom>
                    </p:spPr>
                  </p:pic>
                </p:oleObj>
              </mc:Fallback>
            </mc:AlternateContent>
          </a:graphicData>
        </a:graphic>
      </p:graphicFrame>
      <p:sp>
        <p:nvSpPr>
          <p:cNvPr id="8" name="Rectangle 159"/>
          <p:cNvSpPr>
            <a:spLocks noChangeArrowheads="1"/>
          </p:cNvSpPr>
          <p:nvPr/>
        </p:nvSpPr>
        <p:spPr bwMode="auto">
          <a:xfrm>
            <a:off x="1259632" y="3755234"/>
            <a:ext cx="118494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a:latin typeface="仿宋" panose="02010609060101010101" pitchFamily="49" charset="-122"/>
                <a:ea typeface="仿宋" panose="02010609060101010101" pitchFamily="49" charset="-122"/>
                <a:cs typeface="Times New Roman" panose="02020603050405020304" pitchFamily="18" charset="0"/>
              </a:rPr>
              <a:t>定义</a:t>
            </a: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a:t>
            </a:r>
            <a:endParaRPr kumimoji="0" lang="zh-CN" altLang="en-US" sz="2600" b="0" i="0" u="none" strike="noStrike" cap="none" normalizeH="0" baseline="0" dirty="0" smtClean="0">
              <a:ln>
                <a:noFill/>
              </a:ln>
              <a:solidFill>
                <a:srgbClr val="C00000"/>
              </a:solidFill>
              <a:effectLst/>
              <a:latin typeface="仿宋" panose="02010609060101010101" pitchFamily="49" charset="-122"/>
              <a:ea typeface="仿宋" panose="02010609060101010101" pitchFamily="49" charset="-122"/>
            </a:endParaRPr>
          </a:p>
        </p:txBody>
      </p:sp>
      <p:sp>
        <p:nvSpPr>
          <p:cNvPr id="9" name="Rectangle 159"/>
          <p:cNvSpPr>
            <a:spLocks noChangeArrowheads="1"/>
          </p:cNvSpPr>
          <p:nvPr/>
        </p:nvSpPr>
        <p:spPr bwMode="auto">
          <a:xfrm>
            <a:off x="5985646" y="3747489"/>
            <a:ext cx="151836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0" i="0" u="none" strike="noStrike" cap="none" normalizeH="0" baseline="0" dirty="0" smtClean="0">
                <a:ln>
                  <a:noFill/>
                </a:ln>
                <a:solidFill>
                  <a:srgbClr val="C00000"/>
                </a:solidFill>
                <a:effectLst/>
                <a:latin typeface="仿宋" panose="02010609060101010101" pitchFamily="49" charset="-122"/>
                <a:ea typeface="仿宋" panose="02010609060101010101" pitchFamily="49" charset="-122"/>
              </a:rPr>
              <a:t>总角动量</a:t>
            </a:r>
          </a:p>
        </p:txBody>
      </p:sp>
      <p:sp>
        <p:nvSpPr>
          <p:cNvPr id="10" name="Rectangle 159"/>
          <p:cNvSpPr>
            <a:spLocks noChangeArrowheads="1"/>
          </p:cNvSpPr>
          <p:nvPr/>
        </p:nvSpPr>
        <p:spPr bwMode="auto">
          <a:xfrm>
            <a:off x="5985646" y="4277454"/>
            <a:ext cx="151836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0" i="0" u="none" strike="noStrike" cap="none" normalizeH="0" baseline="0" dirty="0" smtClean="0">
                <a:ln>
                  <a:noFill/>
                </a:ln>
                <a:solidFill>
                  <a:srgbClr val="C00000"/>
                </a:solidFill>
                <a:effectLst/>
                <a:latin typeface="仿宋" panose="02010609060101010101" pitchFamily="49" charset="-122"/>
                <a:ea typeface="仿宋" panose="02010609060101010101" pitchFamily="49" charset="-122"/>
              </a:rPr>
              <a:t>总外力矩</a:t>
            </a:r>
          </a:p>
        </p:txBody>
      </p:sp>
    </p:spTree>
    <p:extLst>
      <p:ext uri="{BB962C8B-B14F-4D97-AF65-F5344CB8AC3E}">
        <p14:creationId xmlns:p14="http://schemas.microsoft.com/office/powerpoint/2010/main" val="3228273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16</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2019446767"/>
              </p:ext>
            </p:extLst>
          </p:nvPr>
        </p:nvGraphicFramePr>
        <p:xfrm>
          <a:off x="3275226" y="874818"/>
          <a:ext cx="1217048" cy="934014"/>
        </p:xfrm>
        <a:graphic>
          <a:graphicData uri="http://schemas.openxmlformats.org/presentationml/2006/ole">
            <mc:AlternateContent xmlns:mc="http://schemas.openxmlformats.org/markup-compatibility/2006">
              <mc:Choice xmlns:v="urn:schemas-microsoft-com:vml" Requires="v">
                <p:oleObj spid="_x0000_s193770" name="Equation" r:id="rId3" imgW="545760" imgH="419040" progId="Equation.DSMT4">
                  <p:embed/>
                </p:oleObj>
              </mc:Choice>
              <mc:Fallback>
                <p:oleObj name="Equation" r:id="rId3" imgW="545760" imgH="419040" progId="Equation.DSMT4">
                  <p:embed/>
                  <p:pic>
                    <p:nvPicPr>
                      <p:cNvPr id="0" name=""/>
                      <p:cNvPicPr/>
                      <p:nvPr/>
                    </p:nvPicPr>
                    <p:blipFill>
                      <a:blip r:embed="rId4"/>
                      <a:stretch>
                        <a:fillRect/>
                      </a:stretch>
                    </p:blipFill>
                    <p:spPr>
                      <a:xfrm>
                        <a:off x="3275226" y="874818"/>
                        <a:ext cx="1217048" cy="934014"/>
                      </a:xfrm>
                      <a:prstGeom prst="rect">
                        <a:avLst/>
                      </a:prstGeom>
                    </p:spPr>
                  </p:pic>
                </p:oleObj>
              </mc:Fallback>
            </mc:AlternateContent>
          </a:graphicData>
        </a:graphic>
      </p:graphicFrame>
      <p:sp>
        <p:nvSpPr>
          <p:cNvPr id="6" name="Rectangle 20"/>
          <p:cNvSpPr>
            <a:spLocks noChangeArrowheads="1"/>
          </p:cNvSpPr>
          <p:nvPr/>
        </p:nvSpPr>
        <p:spPr bwMode="auto">
          <a:xfrm>
            <a:off x="489618" y="2081584"/>
            <a:ext cx="796858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eaLnBrk="0" latinLnBrk="0" hangingPunct="0">
              <a:lnSpc>
                <a:spcPct val="125000"/>
              </a:lnSpc>
              <a:spcAft>
                <a:spcPts val="0"/>
              </a:spcAft>
              <a:buClrTx/>
              <a:buSzTx/>
              <a:buFontTx/>
              <a:buNone/>
              <a:tabLst/>
            </a:pPr>
            <a:r>
              <a:rPr lang="zh-CN" altLang="en-US" kern="100" dirty="0" smtClean="0">
                <a:latin typeface="仿宋" panose="02010609060101010101" pitchFamily="49" charset="-122"/>
                <a:ea typeface="仿宋" panose="02010609060101010101" pitchFamily="49" charset="-122"/>
              </a:rPr>
              <a:t>即质点系对</a:t>
            </a:r>
            <a:r>
              <a:rPr lang="zh-CN" altLang="en-US" kern="100" dirty="0" smtClean="0">
                <a:solidFill>
                  <a:srgbClr val="C00000"/>
                </a:solidFill>
                <a:latin typeface="仿宋" panose="02010609060101010101" pitchFamily="49" charset="-122"/>
                <a:ea typeface="仿宋" panose="02010609060101010101" pitchFamily="49" charset="-122"/>
              </a:rPr>
              <a:t>给定点</a:t>
            </a:r>
            <a:r>
              <a:rPr lang="zh-CN" altLang="en-US" kern="100" dirty="0" smtClean="0">
                <a:latin typeface="仿宋" panose="02010609060101010101" pitchFamily="49" charset="-122"/>
                <a:ea typeface="仿宋" panose="02010609060101010101" pitchFamily="49" charset="-122"/>
              </a:rPr>
              <a:t>的角动量的时间变化率等于作用在体系上</a:t>
            </a:r>
            <a:r>
              <a:rPr lang="zh-CN" altLang="en-US" kern="100" dirty="0" smtClean="0">
                <a:solidFill>
                  <a:srgbClr val="C00000"/>
                </a:solidFill>
                <a:latin typeface="仿宋" panose="02010609060101010101" pitchFamily="49" charset="-122"/>
                <a:ea typeface="仿宋" panose="02010609060101010101" pitchFamily="49" charset="-122"/>
              </a:rPr>
              <a:t>所有外力</a:t>
            </a:r>
            <a:r>
              <a:rPr lang="zh-CN" altLang="en-US" kern="100" dirty="0" smtClean="0">
                <a:latin typeface="仿宋" panose="02010609060101010101" pitchFamily="49" charset="-122"/>
                <a:ea typeface="仿宋" panose="02010609060101010101" pitchFamily="49" charset="-122"/>
              </a:rPr>
              <a:t>对该点的力矩之和。这就是</a:t>
            </a:r>
            <a:r>
              <a:rPr lang="zh-CN" altLang="en-US" kern="100" dirty="0">
                <a:solidFill>
                  <a:srgbClr val="C00000"/>
                </a:solidFill>
                <a:latin typeface="仿宋" panose="02010609060101010101" pitchFamily="49" charset="-122"/>
                <a:ea typeface="仿宋" panose="02010609060101010101" pitchFamily="49" charset="-122"/>
              </a:rPr>
              <a:t>体系</a:t>
            </a:r>
            <a:r>
              <a:rPr lang="zh-CN" altLang="en-US" kern="100" dirty="0" smtClean="0">
                <a:solidFill>
                  <a:srgbClr val="C00000"/>
                </a:solidFill>
                <a:latin typeface="仿宋" panose="02010609060101010101" pitchFamily="49" charset="-122"/>
                <a:ea typeface="仿宋" panose="02010609060101010101" pitchFamily="49" charset="-122"/>
              </a:rPr>
              <a:t>角动量定理的微分形式</a:t>
            </a:r>
            <a:r>
              <a:rPr lang="zh-CN" altLang="en-US" kern="100" dirty="0" smtClean="0">
                <a:latin typeface="仿宋" panose="02010609060101010101" pitchFamily="49" charset="-122"/>
                <a:ea typeface="仿宋" panose="02010609060101010101" pitchFamily="49" charset="-122"/>
              </a:rPr>
              <a:t>。</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7" name="Rectangle 20"/>
          <p:cNvSpPr>
            <a:spLocks noChangeArrowheads="1"/>
          </p:cNvSpPr>
          <p:nvPr/>
        </p:nvSpPr>
        <p:spPr bwMode="auto">
          <a:xfrm>
            <a:off x="489618" y="3822632"/>
            <a:ext cx="7968582" cy="49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eaLnBrk="0" latinLnBrk="0" hangingPunct="0">
              <a:lnSpc>
                <a:spcPct val="125000"/>
              </a:lnSpc>
              <a:spcAft>
                <a:spcPts val="0"/>
              </a:spcAft>
              <a:buClrTx/>
              <a:buSzTx/>
              <a:buFontTx/>
              <a:buNone/>
              <a:tabLst/>
            </a:pPr>
            <a:r>
              <a:rPr lang="zh-CN" altLang="en-US" kern="100" dirty="0" smtClean="0">
                <a:latin typeface="仿宋" panose="02010609060101010101" pitchFamily="49" charset="-122"/>
                <a:ea typeface="仿宋" panose="02010609060101010101" pitchFamily="49" charset="-122"/>
              </a:rPr>
              <a:t>角动量定理的积分形式：</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44082334"/>
              </p:ext>
            </p:extLst>
          </p:nvPr>
        </p:nvGraphicFramePr>
        <p:xfrm>
          <a:off x="4492274" y="3611576"/>
          <a:ext cx="2522291" cy="862889"/>
        </p:xfrm>
        <a:graphic>
          <a:graphicData uri="http://schemas.openxmlformats.org/presentationml/2006/ole">
            <mc:AlternateContent xmlns:mc="http://schemas.openxmlformats.org/markup-compatibility/2006">
              <mc:Choice xmlns:v="urn:schemas-microsoft-com:vml" Requires="v">
                <p:oleObj spid="_x0000_s193771" name="Equation" r:id="rId5" imgW="965160" imgH="330120" progId="Equation.DSMT4">
                  <p:embed/>
                </p:oleObj>
              </mc:Choice>
              <mc:Fallback>
                <p:oleObj name="Equation" r:id="rId5" imgW="965160" imgH="330120" progId="Equation.DSMT4">
                  <p:embed/>
                  <p:pic>
                    <p:nvPicPr>
                      <p:cNvPr id="0" name=""/>
                      <p:cNvPicPr/>
                      <p:nvPr/>
                    </p:nvPicPr>
                    <p:blipFill>
                      <a:blip r:embed="rId6"/>
                      <a:stretch>
                        <a:fillRect/>
                      </a:stretch>
                    </p:blipFill>
                    <p:spPr>
                      <a:xfrm>
                        <a:off x="4492274" y="3611576"/>
                        <a:ext cx="2522291" cy="862889"/>
                      </a:xfrm>
                      <a:prstGeom prst="rect">
                        <a:avLst/>
                      </a:prstGeom>
                    </p:spPr>
                  </p:pic>
                </p:oleObj>
              </mc:Fallback>
            </mc:AlternateContent>
          </a:graphicData>
        </a:graphic>
      </p:graphicFrame>
      <p:sp>
        <p:nvSpPr>
          <p:cNvPr id="9" name="Rectangle 20"/>
          <p:cNvSpPr>
            <a:spLocks noChangeArrowheads="1"/>
          </p:cNvSpPr>
          <p:nvPr/>
        </p:nvSpPr>
        <p:spPr bwMode="auto">
          <a:xfrm>
            <a:off x="507983" y="5418921"/>
            <a:ext cx="796858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eaLnBrk="0" latinLnBrk="0" hangingPunct="0">
              <a:lnSpc>
                <a:spcPct val="125000"/>
              </a:lnSpc>
              <a:spcAft>
                <a:spcPts val="0"/>
              </a:spcAft>
              <a:buClrTx/>
              <a:buSzTx/>
              <a:buFontTx/>
              <a:buNone/>
              <a:tabLst/>
            </a:pPr>
            <a:r>
              <a:rPr lang="zh-CN" altLang="en-US" b="1" kern="100" dirty="0" smtClean="0">
                <a:solidFill>
                  <a:srgbClr val="C00000"/>
                </a:solidFill>
                <a:latin typeface="仿宋" panose="02010609060101010101" pitchFamily="49" charset="-122"/>
                <a:ea typeface="仿宋" panose="02010609060101010101" pitchFamily="49" charset="-122"/>
              </a:rPr>
              <a:t>角动量守恒定律</a:t>
            </a:r>
            <a:r>
              <a:rPr lang="zh-CN" altLang="en-US" kern="100" dirty="0" smtClean="0">
                <a:latin typeface="仿宋" panose="02010609060101010101" pitchFamily="49" charset="-122"/>
                <a:ea typeface="仿宋" panose="02010609060101010101" pitchFamily="49" charset="-122"/>
              </a:rPr>
              <a:t>：当外力对给定点的总外力矩之和为零时，体系的角动量守恒。</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409072869"/>
              </p:ext>
            </p:extLst>
          </p:nvPr>
        </p:nvGraphicFramePr>
        <p:xfrm>
          <a:off x="5508104" y="916818"/>
          <a:ext cx="1186160" cy="978582"/>
        </p:xfrm>
        <a:graphic>
          <a:graphicData uri="http://schemas.openxmlformats.org/presentationml/2006/ole">
            <mc:AlternateContent xmlns:mc="http://schemas.openxmlformats.org/markup-compatibility/2006">
              <mc:Choice xmlns:v="urn:schemas-microsoft-com:vml" Requires="v">
                <p:oleObj spid="_x0000_s193772" name="Equation" r:id="rId7" imgW="507960" imgH="419040" progId="Equation.DSMT4">
                  <p:embed/>
                </p:oleObj>
              </mc:Choice>
              <mc:Fallback>
                <p:oleObj name="Equation" r:id="rId7" imgW="507960" imgH="419040" progId="Equation.DSMT4">
                  <p:embed/>
                  <p:pic>
                    <p:nvPicPr>
                      <p:cNvPr id="0" name=""/>
                      <p:cNvPicPr/>
                      <p:nvPr/>
                    </p:nvPicPr>
                    <p:blipFill>
                      <a:blip r:embed="rId8"/>
                      <a:stretch>
                        <a:fillRect/>
                      </a:stretch>
                    </p:blipFill>
                    <p:spPr>
                      <a:xfrm>
                        <a:off x="5508104" y="916818"/>
                        <a:ext cx="1186160" cy="97858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507710927"/>
              </p:ext>
            </p:extLst>
          </p:nvPr>
        </p:nvGraphicFramePr>
        <p:xfrm>
          <a:off x="4473909" y="4439557"/>
          <a:ext cx="2492165" cy="899949"/>
        </p:xfrm>
        <a:graphic>
          <a:graphicData uri="http://schemas.openxmlformats.org/presentationml/2006/ole">
            <mc:AlternateContent xmlns:mc="http://schemas.openxmlformats.org/markup-compatibility/2006">
              <mc:Choice xmlns:v="urn:schemas-microsoft-com:vml" Requires="v">
                <p:oleObj spid="_x0000_s193773" name="Equation" r:id="rId9" imgW="914400" imgH="330120" progId="Equation.DSMT4">
                  <p:embed/>
                </p:oleObj>
              </mc:Choice>
              <mc:Fallback>
                <p:oleObj name="Equation" r:id="rId9" imgW="914400" imgH="330120" progId="Equation.DSMT4">
                  <p:embed/>
                  <p:pic>
                    <p:nvPicPr>
                      <p:cNvPr id="0" name=""/>
                      <p:cNvPicPr/>
                      <p:nvPr/>
                    </p:nvPicPr>
                    <p:blipFill>
                      <a:blip r:embed="rId10"/>
                      <a:stretch>
                        <a:fillRect/>
                      </a:stretch>
                    </p:blipFill>
                    <p:spPr>
                      <a:xfrm>
                        <a:off x="4473909" y="4439557"/>
                        <a:ext cx="2492165" cy="899949"/>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446838709"/>
              </p:ext>
            </p:extLst>
          </p:nvPr>
        </p:nvGraphicFramePr>
        <p:xfrm>
          <a:off x="4931154" y="1189012"/>
          <a:ext cx="580057" cy="409452"/>
        </p:xfrm>
        <a:graphic>
          <a:graphicData uri="http://schemas.openxmlformats.org/presentationml/2006/ole">
            <mc:AlternateContent xmlns:mc="http://schemas.openxmlformats.org/markup-compatibility/2006">
              <mc:Choice xmlns:v="urn:schemas-microsoft-com:vml" Requires="v">
                <p:oleObj spid="_x0000_s193774" name="Equation" r:id="rId11" imgW="215640" imgH="152280" progId="Equation.DSMT4">
                  <p:embed/>
                </p:oleObj>
              </mc:Choice>
              <mc:Fallback>
                <p:oleObj name="Equation" r:id="rId11" imgW="215640" imgH="152280" progId="Equation.DSMT4">
                  <p:embed/>
                  <p:pic>
                    <p:nvPicPr>
                      <p:cNvPr id="0" name=""/>
                      <p:cNvPicPr/>
                      <p:nvPr/>
                    </p:nvPicPr>
                    <p:blipFill>
                      <a:blip r:embed="rId12"/>
                      <a:stretch>
                        <a:fillRect/>
                      </a:stretch>
                    </p:blipFill>
                    <p:spPr>
                      <a:xfrm>
                        <a:off x="4931154" y="1189012"/>
                        <a:ext cx="580057" cy="40945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543154295"/>
              </p:ext>
            </p:extLst>
          </p:nvPr>
        </p:nvGraphicFramePr>
        <p:xfrm>
          <a:off x="5724128" y="946854"/>
          <a:ext cx="580057" cy="409452"/>
        </p:xfrm>
        <a:graphic>
          <a:graphicData uri="http://schemas.openxmlformats.org/presentationml/2006/ole">
            <mc:AlternateContent xmlns:mc="http://schemas.openxmlformats.org/markup-compatibility/2006">
              <mc:Choice xmlns:v="urn:schemas-microsoft-com:vml" Requires="v">
                <p:oleObj spid="_x0000_s193775" name="Equation" r:id="rId13" imgW="215640" imgH="152280" progId="Equation.DSMT4">
                  <p:embed/>
                </p:oleObj>
              </mc:Choice>
              <mc:Fallback>
                <p:oleObj name="Equation" r:id="rId13" imgW="215640" imgH="152280" progId="Equation.DSMT4">
                  <p:embed/>
                  <p:pic>
                    <p:nvPicPr>
                      <p:cNvPr id="0" name=""/>
                      <p:cNvPicPr/>
                      <p:nvPr/>
                    </p:nvPicPr>
                    <p:blipFill>
                      <a:blip r:embed="rId12"/>
                      <a:stretch>
                        <a:fillRect/>
                      </a:stretch>
                    </p:blipFill>
                    <p:spPr>
                      <a:xfrm>
                        <a:off x="5724128" y="946854"/>
                        <a:ext cx="580057" cy="409452"/>
                      </a:xfrm>
                      <a:prstGeom prst="rect">
                        <a:avLst/>
                      </a:prstGeom>
                    </p:spPr>
                  </p:pic>
                </p:oleObj>
              </mc:Fallback>
            </mc:AlternateContent>
          </a:graphicData>
        </a:graphic>
      </p:graphicFrame>
    </p:spTree>
    <p:extLst>
      <p:ext uri="{BB962C8B-B14F-4D97-AF65-F5344CB8AC3E}">
        <p14:creationId xmlns:p14="http://schemas.microsoft.com/office/powerpoint/2010/main" val="5878019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17</a:t>
            </a:fld>
            <a:endParaRPr lang="en-US" altLang="zh-CN">
              <a:solidFill>
                <a:srgbClr val="000000"/>
              </a:solidFill>
            </a:endParaRPr>
          </a:p>
        </p:txBody>
      </p:sp>
      <p:sp>
        <p:nvSpPr>
          <p:cNvPr id="5" name="矩形 4"/>
          <p:cNvSpPr/>
          <p:nvPr/>
        </p:nvSpPr>
        <p:spPr>
          <a:xfrm>
            <a:off x="1187252" y="836712"/>
            <a:ext cx="6318448" cy="2308324"/>
          </a:xfrm>
          <a:prstGeom prst="rect">
            <a:avLst/>
          </a:prstGeom>
        </p:spPr>
        <p:txBody>
          <a:bodyPr wrap="square">
            <a:spAutoFit/>
          </a:bodyPr>
          <a:lstStyle/>
          <a:p>
            <a:pPr algn="just">
              <a:lnSpc>
                <a:spcPct val="150000"/>
              </a:lnSpc>
              <a:spcAft>
                <a:spcPts val="0"/>
              </a:spcAft>
            </a:pPr>
            <a:r>
              <a:rPr lang="zh-CN" altLang="zh-CN" kern="100" dirty="0">
                <a:solidFill>
                  <a:srgbClr val="0000FF"/>
                </a:solidFill>
                <a:latin typeface="仿宋" panose="02010609060101010101" pitchFamily="49" charset="-122"/>
                <a:ea typeface="仿宋" panose="02010609060101010101" pitchFamily="49" charset="-122"/>
              </a:rPr>
              <a:t>注意：</a:t>
            </a:r>
          </a:p>
          <a:p>
            <a:pPr marL="342900" indent="-342900" algn="just">
              <a:lnSpc>
                <a:spcPct val="150000"/>
              </a:lnSpc>
              <a:spcAft>
                <a:spcPts val="0"/>
              </a:spcAft>
              <a:buFont typeface="Arial" panose="020B0604020202020204" pitchFamily="34" charset="0"/>
              <a:buChar char="•"/>
            </a:pPr>
            <a:r>
              <a:rPr lang="zh-CN" altLang="zh-CN" kern="100" dirty="0">
                <a:solidFill>
                  <a:srgbClr val="000000"/>
                </a:solidFill>
                <a:latin typeface="仿宋" panose="02010609060101010101" pitchFamily="49" charset="-122"/>
                <a:ea typeface="仿宋" panose="02010609060101010101" pitchFamily="49" charset="-122"/>
              </a:rPr>
              <a:t>力矩</a:t>
            </a:r>
            <a:r>
              <a:rPr lang="en-US" altLang="zh-CN" kern="100" dirty="0">
                <a:solidFill>
                  <a:srgbClr val="000000"/>
                </a:solidFill>
                <a:latin typeface="仿宋" panose="02010609060101010101" pitchFamily="49" charset="-122"/>
                <a:ea typeface="仿宋" panose="02010609060101010101" pitchFamily="49" charset="-122"/>
              </a:rPr>
              <a:t>M</a:t>
            </a:r>
            <a:r>
              <a:rPr lang="zh-CN" altLang="zh-CN" kern="100" dirty="0">
                <a:solidFill>
                  <a:srgbClr val="000000"/>
                </a:solidFill>
                <a:latin typeface="仿宋" panose="02010609060101010101" pitchFamily="49" charset="-122"/>
                <a:ea typeface="仿宋" panose="02010609060101010101" pitchFamily="49" charset="-122"/>
              </a:rPr>
              <a:t>为</a:t>
            </a:r>
            <a:r>
              <a:rPr lang="en-US" altLang="zh-CN" kern="100" dirty="0">
                <a:solidFill>
                  <a:srgbClr val="000000"/>
                </a:solidFill>
                <a:latin typeface="仿宋" panose="02010609060101010101" pitchFamily="49" charset="-122"/>
                <a:ea typeface="仿宋" panose="02010609060101010101" pitchFamily="49" charset="-122"/>
              </a:rPr>
              <a:t>0</a:t>
            </a:r>
            <a:r>
              <a:rPr lang="zh-CN" altLang="zh-CN" kern="100" dirty="0">
                <a:solidFill>
                  <a:srgbClr val="000000"/>
                </a:solidFill>
                <a:latin typeface="仿宋" panose="02010609060101010101" pitchFamily="49" charset="-122"/>
                <a:ea typeface="仿宋" panose="02010609060101010101" pitchFamily="49" charset="-122"/>
              </a:rPr>
              <a:t>时，力</a:t>
            </a:r>
            <a:r>
              <a:rPr lang="en-US" altLang="zh-CN" kern="100" dirty="0">
                <a:solidFill>
                  <a:srgbClr val="000000"/>
                </a:solidFill>
                <a:latin typeface="仿宋" panose="02010609060101010101" pitchFamily="49" charset="-122"/>
                <a:ea typeface="仿宋" panose="02010609060101010101" pitchFamily="49" charset="-122"/>
              </a:rPr>
              <a:t>F</a:t>
            </a:r>
            <a:r>
              <a:rPr lang="zh-CN" altLang="zh-CN" kern="100" dirty="0">
                <a:solidFill>
                  <a:srgbClr val="000000"/>
                </a:solidFill>
                <a:latin typeface="仿宋" panose="02010609060101010101" pitchFamily="49" charset="-122"/>
                <a:ea typeface="仿宋" panose="02010609060101010101" pitchFamily="49" charset="-122"/>
              </a:rPr>
              <a:t>并不一定为</a:t>
            </a:r>
            <a:r>
              <a:rPr lang="en-US" altLang="zh-CN" kern="100" dirty="0">
                <a:solidFill>
                  <a:srgbClr val="000000"/>
                </a:solidFill>
                <a:latin typeface="仿宋" panose="02010609060101010101" pitchFamily="49" charset="-122"/>
                <a:ea typeface="仿宋" panose="02010609060101010101" pitchFamily="49" charset="-122"/>
              </a:rPr>
              <a:t>0</a:t>
            </a:r>
            <a:r>
              <a:rPr lang="zh-CN" altLang="zh-CN" kern="100" dirty="0">
                <a:solidFill>
                  <a:srgbClr val="000000"/>
                </a:solidFill>
                <a:latin typeface="仿宋" panose="02010609060101010101" pitchFamily="49" charset="-122"/>
                <a:ea typeface="仿宋" panose="02010609060101010101" pitchFamily="49" charset="-122"/>
              </a:rPr>
              <a:t>；</a:t>
            </a:r>
          </a:p>
          <a:p>
            <a:pPr algn="just">
              <a:lnSpc>
                <a:spcPct val="150000"/>
              </a:lnSpc>
              <a:spcAft>
                <a:spcPts val="0"/>
              </a:spcAft>
            </a:pPr>
            <a:r>
              <a:rPr lang="zh-CN" altLang="zh-CN" kern="100" dirty="0">
                <a:solidFill>
                  <a:srgbClr val="000000"/>
                </a:solidFill>
                <a:latin typeface="仿宋" panose="02010609060101010101" pitchFamily="49" charset="-122"/>
                <a:ea typeface="仿宋" panose="02010609060101010101" pitchFamily="49" charset="-122"/>
              </a:rPr>
              <a:t>动量矩</a:t>
            </a:r>
            <a:r>
              <a:rPr lang="en-US" altLang="zh-CN" kern="100" dirty="0">
                <a:solidFill>
                  <a:srgbClr val="000000"/>
                </a:solidFill>
                <a:latin typeface="仿宋" panose="02010609060101010101" pitchFamily="49" charset="-122"/>
                <a:ea typeface="仿宋" panose="02010609060101010101" pitchFamily="49" charset="-122"/>
              </a:rPr>
              <a:t>L</a:t>
            </a:r>
            <a:r>
              <a:rPr lang="zh-CN" altLang="zh-CN" kern="100" dirty="0">
                <a:solidFill>
                  <a:srgbClr val="000000"/>
                </a:solidFill>
                <a:latin typeface="仿宋" panose="02010609060101010101" pitchFamily="49" charset="-122"/>
                <a:ea typeface="仿宋" panose="02010609060101010101" pitchFamily="49" charset="-122"/>
              </a:rPr>
              <a:t>为</a:t>
            </a:r>
            <a:r>
              <a:rPr lang="en-US" altLang="zh-CN" kern="100" dirty="0">
                <a:solidFill>
                  <a:srgbClr val="000000"/>
                </a:solidFill>
                <a:latin typeface="仿宋" panose="02010609060101010101" pitchFamily="49" charset="-122"/>
                <a:ea typeface="仿宋" panose="02010609060101010101" pitchFamily="49" charset="-122"/>
              </a:rPr>
              <a:t>0</a:t>
            </a:r>
            <a:r>
              <a:rPr lang="zh-CN" altLang="zh-CN" kern="100" dirty="0">
                <a:solidFill>
                  <a:srgbClr val="000000"/>
                </a:solidFill>
                <a:latin typeface="仿宋" panose="02010609060101010101" pitchFamily="49" charset="-122"/>
                <a:ea typeface="仿宋" panose="02010609060101010101" pitchFamily="49" charset="-122"/>
              </a:rPr>
              <a:t>时，动量</a:t>
            </a:r>
            <a:r>
              <a:rPr lang="en-US" altLang="zh-CN" kern="100" dirty="0">
                <a:solidFill>
                  <a:srgbClr val="000000"/>
                </a:solidFill>
                <a:latin typeface="仿宋" panose="02010609060101010101" pitchFamily="49" charset="-122"/>
                <a:ea typeface="仿宋" panose="02010609060101010101" pitchFamily="49" charset="-122"/>
              </a:rPr>
              <a:t>P</a:t>
            </a:r>
            <a:r>
              <a:rPr lang="zh-CN" altLang="zh-CN" kern="100" dirty="0">
                <a:solidFill>
                  <a:srgbClr val="000000"/>
                </a:solidFill>
                <a:latin typeface="仿宋" panose="02010609060101010101" pitchFamily="49" charset="-122"/>
                <a:ea typeface="仿宋" panose="02010609060101010101" pitchFamily="49" charset="-122"/>
              </a:rPr>
              <a:t>并不一定为</a:t>
            </a:r>
            <a:r>
              <a:rPr lang="en-US" altLang="zh-CN" kern="100" dirty="0">
                <a:solidFill>
                  <a:srgbClr val="000000"/>
                </a:solidFill>
                <a:latin typeface="仿宋" panose="02010609060101010101" pitchFamily="49" charset="-122"/>
                <a:ea typeface="仿宋" panose="02010609060101010101" pitchFamily="49" charset="-122"/>
              </a:rPr>
              <a:t>0</a:t>
            </a:r>
            <a:r>
              <a:rPr lang="zh-CN" altLang="zh-CN" kern="100" dirty="0">
                <a:solidFill>
                  <a:srgbClr val="000000"/>
                </a:solidFill>
                <a:latin typeface="仿宋" panose="02010609060101010101" pitchFamily="49" charset="-122"/>
                <a:ea typeface="仿宋" panose="02010609060101010101" pitchFamily="49" charset="-122"/>
              </a:rPr>
              <a:t>；</a:t>
            </a:r>
          </a:p>
          <a:p>
            <a:pPr marL="342900" indent="-342900" algn="l">
              <a:lnSpc>
                <a:spcPct val="150000"/>
              </a:lnSpc>
              <a:buFont typeface="Arial" panose="020B0604020202020204" pitchFamily="34" charset="0"/>
              <a:buChar char="•"/>
            </a:pPr>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它们是不同的物理量。</a:t>
            </a:r>
            <a:endParaRPr lang="zh-CN" altLang="en-US" dirty="0">
              <a:solidFill>
                <a:srgbClr val="0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11249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18</a:t>
            </a:fld>
            <a:endParaRPr lang="en-US" altLang="zh-CN">
              <a:solidFill>
                <a:srgbClr val="000000"/>
              </a:solidFill>
            </a:endParaRPr>
          </a:p>
        </p:txBody>
      </p:sp>
      <p:grpSp>
        <p:nvGrpSpPr>
          <p:cNvPr id="5" name="Group 1"/>
          <p:cNvGrpSpPr>
            <a:grpSpLocks/>
          </p:cNvGrpSpPr>
          <p:nvPr/>
        </p:nvGrpSpPr>
        <p:grpSpPr bwMode="auto">
          <a:xfrm>
            <a:off x="2178383" y="2250454"/>
            <a:ext cx="2248113" cy="2618705"/>
            <a:chOff x="1928" y="1110"/>
            <a:chExt cx="2283" cy="2907"/>
          </a:xfrm>
        </p:grpSpPr>
        <p:grpSp>
          <p:nvGrpSpPr>
            <p:cNvPr id="6" name="Group 12"/>
            <p:cNvGrpSpPr>
              <a:grpSpLocks/>
            </p:cNvGrpSpPr>
            <p:nvPr/>
          </p:nvGrpSpPr>
          <p:grpSpPr bwMode="auto">
            <a:xfrm>
              <a:off x="1928" y="3276"/>
              <a:ext cx="1254" cy="741"/>
              <a:chOff x="2307" y="6267"/>
              <a:chExt cx="1254" cy="741"/>
            </a:xfrm>
          </p:grpSpPr>
          <p:sp>
            <p:nvSpPr>
              <p:cNvPr id="17" name="Oval 15"/>
              <p:cNvSpPr>
                <a:spLocks noChangeArrowheads="1"/>
              </p:cNvSpPr>
              <p:nvPr/>
            </p:nvSpPr>
            <p:spPr bwMode="auto">
              <a:xfrm>
                <a:off x="2481" y="6267"/>
                <a:ext cx="228" cy="2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 name="Line 14"/>
              <p:cNvSpPr>
                <a:spLocks noChangeShapeType="1"/>
              </p:cNvSpPr>
              <p:nvPr/>
            </p:nvSpPr>
            <p:spPr bwMode="auto">
              <a:xfrm>
                <a:off x="2709" y="6381"/>
                <a:ext cx="5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 name="Text Box 13"/>
              <p:cNvSpPr txBox="1">
                <a:spLocks noChangeArrowheads="1"/>
              </p:cNvSpPr>
              <p:nvPr/>
            </p:nvSpPr>
            <p:spPr bwMode="auto">
              <a:xfrm>
                <a:off x="2307" y="6381"/>
                <a:ext cx="1254"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0" hangingPunct="0"/>
                <a:r>
                  <a:rPr kumimoji="0" lang="en-US" altLang="zh-CN" sz="1400" smtClean="0">
                    <a:solidFill>
                      <a:srgbClr val="000000"/>
                    </a:solidFill>
                    <a:cs typeface="Times New Roman" panose="02020603050405020304" pitchFamily="18" charset="0"/>
                  </a:rPr>
                  <a:t>M </a:t>
                </a:r>
                <a:r>
                  <a:rPr kumimoji="0" lang="en-US" altLang="zh-CN" sz="1400" b="1" smtClean="0">
                    <a:solidFill>
                      <a:srgbClr val="000000"/>
                    </a:solidFill>
                    <a:cs typeface="Times New Roman" panose="02020603050405020304" pitchFamily="18" charset="0"/>
                  </a:rPr>
                  <a:t>v</a:t>
                </a:r>
                <a:endParaRPr kumimoji="0" lang="en-US" altLang="zh-CN" sz="1800" smtClean="0">
                  <a:solidFill>
                    <a:srgbClr val="000000"/>
                  </a:solidFill>
                  <a:latin typeface="Arial" panose="020B0604020202020204" pitchFamily="34" charset="0"/>
                </a:endParaRPr>
              </a:p>
            </p:txBody>
          </p:sp>
        </p:grpSp>
        <p:grpSp>
          <p:nvGrpSpPr>
            <p:cNvPr id="7" name="Group 9"/>
            <p:cNvGrpSpPr>
              <a:grpSpLocks/>
            </p:cNvGrpSpPr>
            <p:nvPr/>
          </p:nvGrpSpPr>
          <p:grpSpPr bwMode="auto">
            <a:xfrm>
              <a:off x="2102" y="2307"/>
              <a:ext cx="798" cy="228"/>
              <a:chOff x="2484" y="5184"/>
              <a:chExt cx="798" cy="228"/>
            </a:xfrm>
          </p:grpSpPr>
          <p:sp>
            <p:nvSpPr>
              <p:cNvPr id="15" name="Oval 11"/>
              <p:cNvSpPr>
                <a:spLocks noChangeArrowheads="1"/>
              </p:cNvSpPr>
              <p:nvPr/>
            </p:nvSpPr>
            <p:spPr bwMode="auto">
              <a:xfrm>
                <a:off x="2484" y="5184"/>
                <a:ext cx="228" cy="2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 name="Line 10"/>
              <p:cNvSpPr>
                <a:spLocks noChangeShapeType="1"/>
              </p:cNvSpPr>
              <p:nvPr/>
            </p:nvSpPr>
            <p:spPr bwMode="auto">
              <a:xfrm>
                <a:off x="2712" y="5298"/>
                <a:ext cx="5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8" name="Group 6"/>
            <p:cNvGrpSpPr>
              <a:grpSpLocks/>
            </p:cNvGrpSpPr>
            <p:nvPr/>
          </p:nvGrpSpPr>
          <p:grpSpPr bwMode="auto">
            <a:xfrm>
              <a:off x="2102" y="1338"/>
              <a:ext cx="798" cy="228"/>
              <a:chOff x="2484" y="5184"/>
              <a:chExt cx="798" cy="228"/>
            </a:xfrm>
          </p:grpSpPr>
          <p:sp>
            <p:nvSpPr>
              <p:cNvPr id="13" name="Oval 8"/>
              <p:cNvSpPr>
                <a:spLocks noChangeArrowheads="1"/>
              </p:cNvSpPr>
              <p:nvPr/>
            </p:nvSpPr>
            <p:spPr bwMode="auto">
              <a:xfrm>
                <a:off x="2484" y="5184"/>
                <a:ext cx="228" cy="2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 name="Line 7"/>
              <p:cNvSpPr>
                <a:spLocks noChangeShapeType="1"/>
              </p:cNvSpPr>
              <p:nvPr/>
            </p:nvSpPr>
            <p:spPr bwMode="auto">
              <a:xfrm>
                <a:off x="2712" y="5298"/>
                <a:ext cx="5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9" name="Group 2"/>
            <p:cNvGrpSpPr>
              <a:grpSpLocks/>
            </p:cNvGrpSpPr>
            <p:nvPr/>
          </p:nvGrpSpPr>
          <p:grpSpPr bwMode="auto">
            <a:xfrm>
              <a:off x="3185" y="1110"/>
              <a:ext cx="1026" cy="2394"/>
              <a:chOff x="3564" y="4101"/>
              <a:chExt cx="1026" cy="2394"/>
            </a:xfrm>
          </p:grpSpPr>
          <p:sp>
            <p:nvSpPr>
              <p:cNvPr id="10" name="Rectangle 5"/>
              <p:cNvSpPr>
                <a:spLocks noChangeArrowheads="1"/>
              </p:cNvSpPr>
              <p:nvPr/>
            </p:nvSpPr>
            <p:spPr bwMode="auto">
              <a:xfrm>
                <a:off x="3564" y="4329"/>
                <a:ext cx="171" cy="21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 name="Oval 4"/>
              <p:cNvSpPr>
                <a:spLocks noChangeArrowheads="1"/>
              </p:cNvSpPr>
              <p:nvPr/>
            </p:nvSpPr>
            <p:spPr bwMode="auto">
              <a:xfrm>
                <a:off x="3621" y="4386"/>
                <a:ext cx="57" cy="5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 name="Text Box 3"/>
              <p:cNvSpPr txBox="1">
                <a:spLocks noChangeArrowheads="1"/>
              </p:cNvSpPr>
              <p:nvPr/>
            </p:nvSpPr>
            <p:spPr bwMode="auto">
              <a:xfrm>
                <a:off x="3963" y="4101"/>
                <a:ext cx="627"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0" hangingPunct="0"/>
                <a:r>
                  <a:rPr kumimoji="0" lang="en-US" altLang="zh-CN" sz="1400" smtClean="0">
                    <a:solidFill>
                      <a:srgbClr val="000000"/>
                    </a:solidFill>
                    <a:cs typeface="Times New Roman" panose="02020603050405020304" pitchFamily="18" charset="0"/>
                  </a:rPr>
                  <a:t>O</a:t>
                </a:r>
                <a:endParaRPr kumimoji="0" lang="en-US" altLang="zh-CN" sz="1800" smtClean="0">
                  <a:solidFill>
                    <a:srgbClr val="000000"/>
                  </a:solidFill>
                  <a:latin typeface="Arial" panose="020B0604020202020204" pitchFamily="34" charset="0"/>
                </a:endParaRPr>
              </a:p>
            </p:txBody>
          </p:sp>
        </p:grpSp>
      </p:grpSp>
      <p:grpSp>
        <p:nvGrpSpPr>
          <p:cNvPr id="20" name="Group 16"/>
          <p:cNvGrpSpPr>
            <a:grpSpLocks/>
          </p:cNvGrpSpPr>
          <p:nvPr/>
        </p:nvGrpSpPr>
        <p:grpSpPr bwMode="auto">
          <a:xfrm>
            <a:off x="5074940" y="2250455"/>
            <a:ext cx="1945332" cy="2376264"/>
            <a:chOff x="5180" y="939"/>
            <a:chExt cx="2223" cy="2679"/>
          </a:xfrm>
        </p:grpSpPr>
        <p:grpSp>
          <p:nvGrpSpPr>
            <p:cNvPr id="21" name="Group 26"/>
            <p:cNvGrpSpPr>
              <a:grpSpLocks/>
            </p:cNvGrpSpPr>
            <p:nvPr/>
          </p:nvGrpSpPr>
          <p:grpSpPr bwMode="auto">
            <a:xfrm>
              <a:off x="6377" y="1053"/>
              <a:ext cx="1026" cy="2394"/>
              <a:chOff x="3564" y="4101"/>
              <a:chExt cx="1026" cy="2394"/>
            </a:xfrm>
          </p:grpSpPr>
          <p:sp>
            <p:nvSpPr>
              <p:cNvPr id="31" name="Rectangle 29"/>
              <p:cNvSpPr>
                <a:spLocks noChangeArrowheads="1"/>
              </p:cNvSpPr>
              <p:nvPr/>
            </p:nvSpPr>
            <p:spPr bwMode="auto">
              <a:xfrm>
                <a:off x="3564" y="4329"/>
                <a:ext cx="171" cy="21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2" name="Oval 28"/>
              <p:cNvSpPr>
                <a:spLocks noChangeArrowheads="1"/>
              </p:cNvSpPr>
              <p:nvPr/>
            </p:nvSpPr>
            <p:spPr bwMode="auto">
              <a:xfrm>
                <a:off x="3621" y="4386"/>
                <a:ext cx="57" cy="5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3" name="Text Box 27"/>
              <p:cNvSpPr txBox="1">
                <a:spLocks noChangeArrowheads="1"/>
              </p:cNvSpPr>
              <p:nvPr/>
            </p:nvSpPr>
            <p:spPr bwMode="auto">
              <a:xfrm>
                <a:off x="3963" y="4101"/>
                <a:ext cx="627"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0" hangingPunct="0"/>
                <a:r>
                  <a:rPr kumimoji="0" lang="en-US" altLang="zh-CN" sz="1400" smtClean="0">
                    <a:solidFill>
                      <a:srgbClr val="000000"/>
                    </a:solidFill>
                    <a:cs typeface="Times New Roman" panose="02020603050405020304" pitchFamily="18" charset="0"/>
                  </a:rPr>
                  <a:t>O</a:t>
                </a:r>
                <a:endParaRPr kumimoji="0" lang="en-US" altLang="zh-CN" sz="1800" smtClean="0">
                  <a:solidFill>
                    <a:srgbClr val="000000"/>
                  </a:solidFill>
                  <a:latin typeface="Arial" panose="020B0604020202020204" pitchFamily="34" charset="0"/>
                </a:endParaRPr>
              </a:p>
            </p:txBody>
          </p:sp>
        </p:grpSp>
        <p:grpSp>
          <p:nvGrpSpPr>
            <p:cNvPr id="22" name="Group 23"/>
            <p:cNvGrpSpPr>
              <a:grpSpLocks/>
            </p:cNvGrpSpPr>
            <p:nvPr/>
          </p:nvGrpSpPr>
          <p:grpSpPr bwMode="auto">
            <a:xfrm>
              <a:off x="5237" y="2934"/>
              <a:ext cx="1083" cy="684"/>
              <a:chOff x="5616" y="5925"/>
              <a:chExt cx="1083" cy="684"/>
            </a:xfrm>
          </p:grpSpPr>
          <p:sp>
            <p:nvSpPr>
              <p:cNvPr id="29" name="Line 25"/>
              <p:cNvSpPr>
                <a:spLocks noChangeShapeType="1"/>
              </p:cNvSpPr>
              <p:nvPr/>
            </p:nvSpPr>
            <p:spPr bwMode="auto">
              <a:xfrm>
                <a:off x="6072" y="6324"/>
                <a:ext cx="62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 name="Text Box 24"/>
              <p:cNvSpPr txBox="1">
                <a:spLocks noChangeArrowheads="1"/>
              </p:cNvSpPr>
              <p:nvPr/>
            </p:nvSpPr>
            <p:spPr bwMode="auto">
              <a:xfrm>
                <a:off x="5616" y="5925"/>
                <a:ext cx="855"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0" hangingPunct="0"/>
                <a:r>
                  <a:rPr kumimoji="0" lang="en-US" altLang="zh-CN" sz="2600" b="1" smtClean="0">
                    <a:solidFill>
                      <a:srgbClr val="000000"/>
                    </a:solidFill>
                    <a:cs typeface="Times New Roman" panose="02020603050405020304" pitchFamily="18" charset="0"/>
                  </a:rPr>
                  <a:t>F</a:t>
                </a:r>
              </a:p>
              <a:p>
                <a:pPr algn="l" eaLnBrk="0" hangingPunct="0"/>
                <a:endParaRPr kumimoji="0" lang="en-US" altLang="zh-CN" sz="1800" smtClean="0">
                  <a:solidFill>
                    <a:srgbClr val="000000"/>
                  </a:solidFill>
                  <a:latin typeface="Arial" panose="020B0604020202020204" pitchFamily="34" charset="0"/>
                </a:endParaRPr>
              </a:p>
            </p:txBody>
          </p:sp>
        </p:grpSp>
        <p:grpSp>
          <p:nvGrpSpPr>
            <p:cNvPr id="23" name="Group 20"/>
            <p:cNvGrpSpPr>
              <a:grpSpLocks/>
            </p:cNvGrpSpPr>
            <p:nvPr/>
          </p:nvGrpSpPr>
          <p:grpSpPr bwMode="auto">
            <a:xfrm>
              <a:off x="5180" y="2022"/>
              <a:ext cx="1083" cy="684"/>
              <a:chOff x="5616" y="5925"/>
              <a:chExt cx="1083" cy="684"/>
            </a:xfrm>
          </p:grpSpPr>
          <p:sp>
            <p:nvSpPr>
              <p:cNvPr id="27" name="Line 22"/>
              <p:cNvSpPr>
                <a:spLocks noChangeShapeType="1"/>
              </p:cNvSpPr>
              <p:nvPr/>
            </p:nvSpPr>
            <p:spPr bwMode="auto">
              <a:xfrm>
                <a:off x="6072" y="6324"/>
                <a:ext cx="62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 name="Text Box 21"/>
              <p:cNvSpPr txBox="1">
                <a:spLocks noChangeArrowheads="1"/>
              </p:cNvSpPr>
              <p:nvPr/>
            </p:nvSpPr>
            <p:spPr bwMode="auto">
              <a:xfrm>
                <a:off x="5616" y="5925"/>
                <a:ext cx="855"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0" hangingPunct="0"/>
                <a:r>
                  <a:rPr kumimoji="0" lang="en-US" altLang="zh-CN" sz="2600" b="1" smtClean="0">
                    <a:solidFill>
                      <a:srgbClr val="000000"/>
                    </a:solidFill>
                    <a:cs typeface="Times New Roman" panose="02020603050405020304" pitchFamily="18" charset="0"/>
                  </a:rPr>
                  <a:t>F</a:t>
                </a:r>
              </a:p>
              <a:p>
                <a:pPr algn="l" eaLnBrk="0" hangingPunct="0"/>
                <a:endParaRPr kumimoji="0" lang="en-US" altLang="zh-CN" sz="1800" smtClean="0">
                  <a:solidFill>
                    <a:srgbClr val="000000"/>
                  </a:solidFill>
                  <a:latin typeface="Arial" panose="020B0604020202020204" pitchFamily="34" charset="0"/>
                </a:endParaRPr>
              </a:p>
            </p:txBody>
          </p:sp>
        </p:grpSp>
        <p:grpSp>
          <p:nvGrpSpPr>
            <p:cNvPr id="24" name="Group 17"/>
            <p:cNvGrpSpPr>
              <a:grpSpLocks/>
            </p:cNvGrpSpPr>
            <p:nvPr/>
          </p:nvGrpSpPr>
          <p:grpSpPr bwMode="auto">
            <a:xfrm>
              <a:off x="5180" y="939"/>
              <a:ext cx="1083" cy="684"/>
              <a:chOff x="5616" y="5925"/>
              <a:chExt cx="1083" cy="684"/>
            </a:xfrm>
          </p:grpSpPr>
          <p:sp>
            <p:nvSpPr>
              <p:cNvPr id="25" name="Line 19"/>
              <p:cNvSpPr>
                <a:spLocks noChangeShapeType="1"/>
              </p:cNvSpPr>
              <p:nvPr/>
            </p:nvSpPr>
            <p:spPr bwMode="auto">
              <a:xfrm>
                <a:off x="6072" y="6324"/>
                <a:ext cx="62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 name="Text Box 18"/>
              <p:cNvSpPr txBox="1">
                <a:spLocks noChangeArrowheads="1"/>
              </p:cNvSpPr>
              <p:nvPr/>
            </p:nvSpPr>
            <p:spPr bwMode="auto">
              <a:xfrm>
                <a:off x="5616" y="5925"/>
                <a:ext cx="855"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0" hangingPunct="0"/>
                <a:r>
                  <a:rPr kumimoji="0" lang="en-US" altLang="zh-CN" sz="2600" b="1" smtClean="0">
                    <a:solidFill>
                      <a:srgbClr val="000000"/>
                    </a:solidFill>
                    <a:cs typeface="Times New Roman" panose="02020603050405020304" pitchFamily="18" charset="0"/>
                  </a:rPr>
                  <a:t>F</a:t>
                </a:r>
              </a:p>
              <a:p>
                <a:pPr algn="l" eaLnBrk="0" hangingPunct="0"/>
                <a:endParaRPr kumimoji="0" lang="en-US" altLang="zh-CN" sz="1800" smtClean="0">
                  <a:solidFill>
                    <a:srgbClr val="000000"/>
                  </a:solidFill>
                  <a:latin typeface="Arial" panose="020B0604020202020204" pitchFamily="34" charset="0"/>
                </a:endParaRPr>
              </a:p>
            </p:txBody>
          </p:sp>
        </p:grpSp>
      </p:grpSp>
      <p:sp>
        <p:nvSpPr>
          <p:cNvPr id="34" name="Rectangle 30"/>
          <p:cNvSpPr>
            <a:spLocks noChangeArrowheads="1"/>
          </p:cNvSpPr>
          <p:nvPr/>
        </p:nvSpPr>
        <p:spPr bwMode="auto">
          <a:xfrm>
            <a:off x="1942802" y="169483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35" name="Rectangle 37"/>
          <p:cNvSpPr>
            <a:spLocks noChangeArrowheads="1"/>
          </p:cNvSpPr>
          <p:nvPr/>
        </p:nvSpPr>
        <p:spPr bwMode="auto">
          <a:xfrm>
            <a:off x="1388804" y="646030"/>
            <a:ext cx="110799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hangingPunct="0"/>
            <a:endParaRPr kumimoji="0" lang="zh-CN"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endParaRPr>
          </a:p>
          <a:p>
            <a:pPr algn="l" eaLnBrk="0" hangingPunct="0"/>
            <a:r>
              <a:rPr kumimoji="0" lang="zh-CN"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实例：</a:t>
            </a:r>
            <a:endParaRPr kumimoji="0" lang="zh-CN" altLang="zh-CN" dirty="0" smtClean="0">
              <a:solidFill>
                <a:srgbClr val="000000"/>
              </a:solidFill>
              <a:latin typeface="仿宋" panose="02010609060101010101" pitchFamily="49" charset="-122"/>
              <a:ea typeface="仿宋" panose="02010609060101010101" pitchFamily="49" charset="-122"/>
            </a:endParaRPr>
          </a:p>
          <a:p>
            <a:pPr algn="l" eaLnBrk="0" hangingPunct="0"/>
            <a:endParaRPr kumimoji="0" lang="zh-CN" altLang="zh-CN" sz="1800" dirty="0" smtClean="0">
              <a:solidFill>
                <a:srgbClr val="000000"/>
              </a:solidFill>
              <a:latin typeface="Arial" panose="020B0604020202020204" pitchFamily="34" charset="0"/>
            </a:endParaRPr>
          </a:p>
        </p:txBody>
      </p:sp>
      <p:cxnSp>
        <p:nvCxnSpPr>
          <p:cNvPr id="39" name="直接箭头连接符 38"/>
          <p:cNvCxnSpPr>
            <a:endCxn id="10" idx="2"/>
          </p:cNvCxnSpPr>
          <p:nvPr/>
        </p:nvCxnSpPr>
        <p:spPr bwMode="auto">
          <a:xfrm flipH="1" flipV="1">
            <a:off x="3500369" y="4407035"/>
            <a:ext cx="0" cy="1038189"/>
          </a:xfrm>
          <a:prstGeom prst="straightConnector1">
            <a:avLst/>
          </a:prstGeom>
          <a:solidFill>
            <a:schemeClr val="accent1"/>
          </a:solidFill>
          <a:ln w="28575" cap="flat" cmpd="sng" algn="ctr">
            <a:solidFill>
              <a:srgbClr val="0000CC"/>
            </a:solidFill>
            <a:prstDash val="solid"/>
            <a:round/>
            <a:headEnd type="none" w="med" len="med"/>
            <a:tailEnd type="triangle"/>
          </a:ln>
          <a:effectLst/>
        </p:spPr>
      </p:cxnSp>
      <p:cxnSp>
        <p:nvCxnSpPr>
          <p:cNvPr id="41" name="直接箭头连接符 40"/>
          <p:cNvCxnSpPr/>
          <p:nvPr/>
        </p:nvCxnSpPr>
        <p:spPr bwMode="auto">
          <a:xfrm flipH="1" flipV="1">
            <a:off x="6199373" y="4475043"/>
            <a:ext cx="0" cy="1038189"/>
          </a:xfrm>
          <a:prstGeom prst="straightConnector1">
            <a:avLst/>
          </a:prstGeom>
          <a:solidFill>
            <a:schemeClr val="accent1"/>
          </a:solidFill>
          <a:ln w="28575" cap="flat" cmpd="sng" algn="ctr">
            <a:solidFill>
              <a:srgbClr val="0000CC"/>
            </a:solidFill>
            <a:prstDash val="solid"/>
            <a:round/>
            <a:headEnd type="none" w="med" len="med"/>
            <a:tailEnd type="triangle"/>
          </a:ln>
          <a:effectLst/>
        </p:spPr>
      </p:cxnSp>
    </p:spTree>
    <p:extLst>
      <p:ext uri="{BB962C8B-B14F-4D97-AF65-F5344CB8AC3E}">
        <p14:creationId xmlns:p14="http://schemas.microsoft.com/office/powerpoint/2010/main" val="1937779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208397" y="3129199"/>
            <a:ext cx="2715531" cy="3355292"/>
          </a:xfrm>
          <a:prstGeom prst="rect">
            <a:avLst/>
          </a:prstGeom>
        </p:spPr>
      </p:pic>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19</a:t>
            </a:fld>
            <a:endParaRPr lang="en-US" altLang="zh-CN"/>
          </a:p>
        </p:txBody>
      </p:sp>
      <p:pic>
        <p:nvPicPr>
          <p:cNvPr id="5" name="图片 4"/>
          <p:cNvPicPr>
            <a:picLocks noChangeAspect="1"/>
          </p:cNvPicPr>
          <p:nvPr/>
        </p:nvPicPr>
        <p:blipFill>
          <a:blip r:embed="rId3"/>
          <a:stretch>
            <a:fillRect/>
          </a:stretch>
        </p:blipFill>
        <p:spPr>
          <a:xfrm>
            <a:off x="1208397" y="1412776"/>
            <a:ext cx="2752725" cy="2047875"/>
          </a:xfrm>
          <a:prstGeom prst="rect">
            <a:avLst/>
          </a:prstGeom>
        </p:spPr>
      </p:pic>
      <p:pic>
        <p:nvPicPr>
          <p:cNvPr id="6" name="图片 5"/>
          <p:cNvPicPr>
            <a:picLocks noChangeAspect="1"/>
          </p:cNvPicPr>
          <p:nvPr/>
        </p:nvPicPr>
        <p:blipFill>
          <a:blip r:embed="rId4"/>
          <a:stretch>
            <a:fillRect/>
          </a:stretch>
        </p:blipFill>
        <p:spPr>
          <a:xfrm>
            <a:off x="3923928" y="1412776"/>
            <a:ext cx="3802015" cy="2811907"/>
          </a:xfrm>
          <a:prstGeom prst="rect">
            <a:avLst/>
          </a:prstGeom>
        </p:spPr>
      </p:pic>
      <p:pic>
        <p:nvPicPr>
          <p:cNvPr id="8" name="图片 7"/>
          <p:cNvPicPr>
            <a:picLocks noChangeAspect="1"/>
          </p:cNvPicPr>
          <p:nvPr/>
        </p:nvPicPr>
        <p:blipFill>
          <a:blip r:embed="rId5"/>
          <a:stretch>
            <a:fillRect/>
          </a:stretch>
        </p:blipFill>
        <p:spPr>
          <a:xfrm>
            <a:off x="3923928" y="4214492"/>
            <a:ext cx="3802014" cy="2242761"/>
          </a:xfrm>
          <a:prstGeom prst="rect">
            <a:avLst/>
          </a:prstGeom>
        </p:spPr>
      </p:pic>
      <p:sp>
        <p:nvSpPr>
          <p:cNvPr id="9" name="Rectangle 20"/>
          <p:cNvSpPr>
            <a:spLocks noChangeArrowheads="1"/>
          </p:cNvSpPr>
          <p:nvPr/>
        </p:nvSpPr>
        <p:spPr bwMode="auto">
          <a:xfrm>
            <a:off x="1384835" y="756094"/>
            <a:ext cx="655272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eaLnBrk="0" latinLnBrk="0" hangingPunct="0">
              <a:lnSpc>
                <a:spcPct val="125000"/>
              </a:lnSpc>
              <a:spcAft>
                <a:spcPts val="0"/>
              </a:spcAft>
              <a:buClrTx/>
              <a:buSzTx/>
              <a:buFontTx/>
              <a:buNone/>
              <a:tabLst/>
            </a:pPr>
            <a:r>
              <a:rPr lang="zh-CN" altLang="en-US" b="1" kern="100" dirty="0" smtClean="0">
                <a:latin typeface="仿宋" panose="02010609060101010101" pitchFamily="49" charset="-122"/>
                <a:ea typeface="仿宋" panose="02010609060101010101" pitchFamily="49" charset="-122"/>
              </a:rPr>
              <a:t>角动量守恒定律</a:t>
            </a:r>
            <a:r>
              <a:rPr lang="zh-CN" altLang="en-US" kern="100" dirty="0" smtClean="0">
                <a:latin typeface="仿宋" panose="02010609060101010101" pitchFamily="49" charset="-122"/>
                <a:ea typeface="仿宋" panose="02010609060101010101" pitchFamily="49" charset="-122"/>
              </a:rPr>
              <a:t>可以解释星系的原盘形结构。</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79914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a:t>
            </a:fld>
            <a:endParaRPr lang="en-US" altLang="zh-CN"/>
          </a:p>
        </p:txBody>
      </p:sp>
      <p:sp>
        <p:nvSpPr>
          <p:cNvPr id="5" name="矩形 4"/>
          <p:cNvSpPr/>
          <p:nvPr/>
        </p:nvSpPr>
        <p:spPr>
          <a:xfrm>
            <a:off x="899592" y="1196752"/>
            <a:ext cx="7365776" cy="4593565"/>
          </a:xfrm>
          <a:prstGeom prst="rect">
            <a:avLst/>
          </a:prstGeom>
        </p:spPr>
        <p:txBody>
          <a:bodyPr wrap="square">
            <a:spAutoFit/>
          </a:bodyPr>
          <a:lstStyle/>
          <a:p>
            <a:pPr algn="just">
              <a:lnSpc>
                <a:spcPct val="125000"/>
              </a:lnSpc>
              <a:spcAft>
                <a:spcPts val="0"/>
              </a:spcAft>
            </a:pPr>
            <a:r>
              <a:rPr lang="en-US" altLang="zh-CN" sz="2600" kern="100" dirty="0" smtClean="0">
                <a:latin typeface="仿宋" panose="02010609060101010101" pitchFamily="49" charset="-122"/>
                <a:ea typeface="仿宋" panose="02010609060101010101" pitchFamily="49" charset="-122"/>
              </a:rPr>
              <a:t>    </a:t>
            </a:r>
            <a:r>
              <a:rPr lang="zh-CN" altLang="en-US" sz="2600" kern="100" dirty="0" smtClean="0">
                <a:latin typeface="仿宋" panose="02010609060101010101" pitchFamily="49" charset="-122"/>
                <a:ea typeface="仿宋" panose="02010609060101010101" pitchFamily="49" charset="-122"/>
              </a:rPr>
              <a:t>在描述转动的问题时，我们需要引进另一个物理量</a:t>
            </a:r>
            <a:r>
              <a:rPr lang="en-US" altLang="zh-CN" sz="2600" kern="100" dirty="0" smtClean="0">
                <a:latin typeface="仿宋" panose="02010609060101010101" pitchFamily="49" charset="-122"/>
                <a:ea typeface="仿宋" panose="02010609060101010101" pitchFamily="49" charset="-122"/>
              </a:rPr>
              <a:t>——</a:t>
            </a:r>
            <a:r>
              <a:rPr lang="zh-CN" altLang="en-US" sz="2600" kern="100" dirty="0" smtClean="0">
                <a:solidFill>
                  <a:srgbClr val="C00000"/>
                </a:solidFill>
                <a:latin typeface="仿宋" panose="02010609060101010101" pitchFamily="49" charset="-122"/>
                <a:ea typeface="仿宋" panose="02010609060101010101" pitchFamily="49" charset="-122"/>
              </a:rPr>
              <a:t>动量矩</a:t>
            </a:r>
            <a:r>
              <a:rPr lang="zh-CN" altLang="en-US" sz="2600" kern="100" dirty="0" smtClean="0">
                <a:latin typeface="仿宋" panose="02010609060101010101" pitchFamily="49" charset="-122"/>
                <a:ea typeface="仿宋" panose="02010609060101010101" pitchFamily="49" charset="-122"/>
              </a:rPr>
              <a:t>（</a:t>
            </a:r>
            <a:r>
              <a:rPr lang="zh-CN" altLang="en-US" sz="2600" kern="100" dirty="0" smtClean="0">
                <a:solidFill>
                  <a:srgbClr val="C00000"/>
                </a:solidFill>
                <a:latin typeface="仿宋" panose="02010609060101010101" pitchFamily="49" charset="-122"/>
                <a:ea typeface="仿宋" panose="02010609060101010101" pitchFamily="49" charset="-122"/>
              </a:rPr>
              <a:t>角动量</a:t>
            </a:r>
            <a:r>
              <a:rPr lang="zh-CN" altLang="en-US" sz="2600" kern="100" dirty="0" smtClean="0">
                <a:latin typeface="仿宋" panose="02010609060101010101" pitchFamily="49" charset="-122"/>
                <a:ea typeface="仿宋" panose="02010609060101010101" pitchFamily="49" charset="-122"/>
              </a:rPr>
              <a:t>）。这一概念在物理学上经历了一段有趣的演变过程。</a:t>
            </a:r>
            <a:r>
              <a:rPr lang="en-US" altLang="zh-CN" sz="2600" kern="100" dirty="0" smtClean="0">
                <a:latin typeface="仿宋" panose="02010609060101010101" pitchFamily="49" charset="-122"/>
                <a:ea typeface="仿宋" panose="02010609060101010101" pitchFamily="49" charset="-122"/>
              </a:rPr>
              <a:t>18</a:t>
            </a:r>
            <a:r>
              <a:rPr lang="zh-CN" altLang="en-US" sz="2600" kern="100" dirty="0" smtClean="0">
                <a:latin typeface="仿宋" panose="02010609060101010101" pitchFamily="49" charset="-122"/>
                <a:ea typeface="仿宋" panose="02010609060101010101" pitchFamily="49" charset="-122"/>
              </a:rPr>
              <a:t>世纪在力学中才定义和开始利用它，直到</a:t>
            </a:r>
            <a:r>
              <a:rPr lang="en-US" altLang="zh-CN" sz="2600" kern="100" dirty="0" smtClean="0">
                <a:latin typeface="仿宋" panose="02010609060101010101" pitchFamily="49" charset="-122"/>
                <a:ea typeface="仿宋" panose="02010609060101010101" pitchFamily="49" charset="-122"/>
              </a:rPr>
              <a:t>19</a:t>
            </a:r>
            <a:r>
              <a:rPr lang="zh-CN" altLang="en-US" sz="2600" kern="100" dirty="0" smtClean="0">
                <a:latin typeface="仿宋" panose="02010609060101010101" pitchFamily="49" charset="-122"/>
                <a:ea typeface="仿宋" panose="02010609060101010101" pitchFamily="49" charset="-122"/>
              </a:rPr>
              <a:t>世纪人们才把它看成力学中的最基本的概念之一，到</a:t>
            </a:r>
            <a:r>
              <a:rPr lang="en-US" altLang="zh-CN" sz="2600" kern="100" dirty="0" smtClean="0">
                <a:latin typeface="仿宋" panose="02010609060101010101" pitchFamily="49" charset="-122"/>
                <a:ea typeface="仿宋" panose="02010609060101010101" pitchFamily="49" charset="-122"/>
              </a:rPr>
              <a:t>20</a:t>
            </a:r>
            <a:r>
              <a:rPr lang="zh-CN" altLang="en-US" sz="2600" kern="100" dirty="0" smtClean="0">
                <a:latin typeface="仿宋" panose="02010609060101010101" pitchFamily="49" charset="-122"/>
                <a:ea typeface="仿宋" panose="02010609060101010101" pitchFamily="49" charset="-122"/>
              </a:rPr>
              <a:t>世纪它加入了动量和能量</a:t>
            </a:r>
            <a:r>
              <a:rPr lang="zh-CN" altLang="zh-CN" sz="2600" kern="100" dirty="0" smtClean="0">
                <a:latin typeface="仿宋" panose="02010609060101010101" pitchFamily="49" charset="-122"/>
                <a:ea typeface="仿宋" panose="02010609060101010101" pitchFamily="49" charset="-122"/>
                <a:cs typeface="Times New Roman" panose="02020603050405020304" pitchFamily="18" charset="0"/>
              </a:rPr>
              <a:t>的</a:t>
            </a:r>
            <a:r>
              <a:rPr lang="zh-CN" altLang="en-US" sz="2600" kern="100" dirty="0" smtClean="0">
                <a:latin typeface="仿宋" panose="02010609060101010101" pitchFamily="49" charset="-122"/>
                <a:ea typeface="仿宋" panose="02010609060101010101" pitchFamily="49" charset="-122"/>
                <a:cs typeface="Times New Roman" panose="02020603050405020304" pitchFamily="18" charset="0"/>
              </a:rPr>
              <a:t>行列，成为力学中最重要的概念之一。角动量之所以能有这样的地位，是由于它也服从守恒定律，在近代物理学中其运用是极为广泛的。</a:t>
            </a:r>
            <a:endParaRPr lang="zh-CN" altLang="en-US" sz="2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23461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20</a:t>
            </a:fld>
            <a:endParaRPr lang="en-US" altLang="zh-CN"/>
          </a:p>
        </p:txBody>
      </p:sp>
      <p:sp>
        <p:nvSpPr>
          <p:cNvPr id="5" name="Rectangle 20"/>
          <p:cNvSpPr>
            <a:spLocks noChangeArrowheads="1"/>
          </p:cNvSpPr>
          <p:nvPr/>
        </p:nvSpPr>
        <p:spPr bwMode="auto">
          <a:xfrm>
            <a:off x="462080" y="978869"/>
            <a:ext cx="814236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eaLnBrk="0" latinLnBrk="0" hangingPunct="0">
              <a:lnSpc>
                <a:spcPct val="125000"/>
              </a:lnSpc>
              <a:spcAft>
                <a:spcPts val="0"/>
              </a:spcAft>
              <a:buClrTx/>
              <a:buSzTx/>
              <a:buFontTx/>
              <a:buNone/>
              <a:tabLst/>
            </a:pPr>
            <a:r>
              <a:rPr lang="zh-CN" altLang="en-US" kern="100" dirty="0" smtClean="0">
                <a:latin typeface="仿宋" panose="02010609060101010101" pitchFamily="49" charset="-122"/>
                <a:ea typeface="仿宋" panose="02010609060101010101" pitchFamily="49" charset="-122"/>
              </a:rPr>
              <a:t>    银河系最初可能是球形的，由于某种原因（如受其他星系的相互作用）而具有一定的角动量。正是这个角动量的存在，使球形的银河系不会在引力作用下凝聚（坍塌）成一团，而只能形成具有一定半径的圆盘形结构。</a:t>
            </a:r>
            <a:endParaRPr lang="en-US" altLang="zh-CN" kern="100" dirty="0" smtClean="0">
              <a:latin typeface="仿宋" panose="02010609060101010101" pitchFamily="49" charset="-122"/>
              <a:ea typeface="仿宋" panose="02010609060101010101" pitchFamily="49" charset="-122"/>
            </a:endParaRPr>
          </a:p>
          <a:p>
            <a:pPr marL="0" marR="0" lvl="0" indent="0" algn="just" defTabSz="914400" eaLnBrk="0" latinLnBrk="0" hangingPunct="0">
              <a:lnSpc>
                <a:spcPct val="125000"/>
              </a:lnSpc>
              <a:spcAft>
                <a:spcPts val="0"/>
              </a:spcAft>
              <a:buClrTx/>
              <a:buSzTx/>
              <a:buFontTx/>
              <a:buNone/>
              <a:tabLst/>
            </a:pPr>
            <a:r>
              <a:rPr kumimoji="0" lang="en-US" altLang="zh-CN" b="0" i="0" u="none" strike="noStrike" kern="100" cap="none" normalizeH="0" baseline="0" dirty="0">
                <a:ln>
                  <a:noFill/>
                </a:ln>
                <a:solidFill>
                  <a:schemeClr val="tx1"/>
                </a:solidFill>
                <a:effectLst/>
                <a:latin typeface="仿宋" panose="02010609060101010101" pitchFamily="49" charset="-122"/>
                <a:ea typeface="仿宋" panose="02010609060101010101" pitchFamily="49" charset="-122"/>
              </a:rPr>
              <a:t> </a:t>
            </a:r>
            <a:r>
              <a:rPr kumimoji="0" lang="en-US" altLang="zh-CN" b="0" i="0" u="none" strike="noStrike" kern="100" cap="none" normalizeH="0" baseline="0" dirty="0" smtClean="0">
                <a:ln>
                  <a:noFill/>
                </a:ln>
                <a:solidFill>
                  <a:schemeClr val="tx1"/>
                </a:solidFill>
                <a:effectLst/>
                <a:latin typeface="仿宋" panose="02010609060101010101" pitchFamily="49" charset="-122"/>
                <a:ea typeface="仿宋" panose="02010609060101010101" pitchFamily="49" charset="-122"/>
              </a:rPr>
              <a:t>   </a:t>
            </a:r>
            <a:r>
              <a:rPr kumimoji="0" lang="zh-CN" altLang="en-US" b="0" i="0" u="none" strike="noStrike" kern="100" cap="none" normalizeH="0" baseline="0" dirty="0" smtClean="0">
                <a:ln>
                  <a:noFill/>
                </a:ln>
                <a:solidFill>
                  <a:schemeClr val="tx1"/>
                </a:solidFill>
                <a:effectLst/>
                <a:latin typeface="仿宋" panose="02010609060101010101" pitchFamily="49" charset="-122"/>
                <a:ea typeface="仿宋" panose="02010609060101010101" pitchFamily="49" charset="-122"/>
              </a:rPr>
              <a:t>这是因为在凝聚过程中，角动量守恒（</a:t>
            </a:r>
            <a:r>
              <a:rPr kumimoji="0" lang="en-US" altLang="zh-CN" b="0" i="0" u="none" strike="noStrike" kern="100" cap="none" normalizeH="0" baseline="0" dirty="0" smtClean="0">
                <a:ln>
                  <a:noFill/>
                </a:ln>
                <a:solidFill>
                  <a:schemeClr val="tx1"/>
                </a:solidFill>
                <a:effectLst/>
                <a:latin typeface="仿宋" panose="02010609060101010101" pitchFamily="49" charset="-122"/>
                <a:ea typeface="仿宋" panose="02010609060101010101" pitchFamily="49" charset="-122"/>
              </a:rPr>
              <a:t>r</a:t>
            </a:r>
            <a:r>
              <a:rPr kumimoji="0" lang="en-US" altLang="zh-CN" b="0" i="0" u="none" strike="noStrike" kern="100" cap="none" normalizeH="0" baseline="30000" dirty="0" smtClean="0">
                <a:ln>
                  <a:noFill/>
                </a:ln>
                <a:solidFill>
                  <a:schemeClr val="tx1"/>
                </a:solidFill>
                <a:effectLst/>
                <a:latin typeface="仿宋" panose="02010609060101010101" pitchFamily="49" charset="-122"/>
                <a:ea typeface="仿宋" panose="02010609060101010101" pitchFamily="49" charset="-122"/>
              </a:rPr>
              <a:t>2</a:t>
            </a:r>
            <a:r>
              <a:rPr kumimoji="0" lang="el-GR" altLang="zh-CN" b="0" i="0" u="none" strike="noStrike" kern="100" cap="none" normalizeH="0" baseline="0" dirty="0" smtClean="0">
                <a:ln>
                  <a:noFill/>
                </a:ln>
                <a:solidFill>
                  <a:schemeClr val="tx1"/>
                </a:solidFill>
                <a:effectLst/>
                <a:latin typeface="仿宋" panose="02010609060101010101" pitchFamily="49" charset="-122"/>
                <a:ea typeface="仿宋" panose="02010609060101010101" pitchFamily="49" charset="-122"/>
              </a:rPr>
              <a:t>ω</a:t>
            </a:r>
            <a:r>
              <a:rPr kumimoji="0" lang="en-US" altLang="zh-CN" kern="100" dirty="0" smtClean="0">
                <a:latin typeface="仿宋" panose="02010609060101010101" pitchFamily="49" charset="-122"/>
                <a:ea typeface="仿宋" panose="02010609060101010101" pitchFamily="49" charset="-122"/>
              </a:rPr>
              <a:t>=</a:t>
            </a:r>
            <a:r>
              <a:rPr kumimoji="0" lang="zh-CN" altLang="en-US" kern="100" dirty="0" smtClean="0">
                <a:latin typeface="仿宋" panose="02010609060101010101" pitchFamily="49" charset="-122"/>
                <a:ea typeface="仿宋" panose="02010609060101010101" pitchFamily="49" charset="-122"/>
              </a:rPr>
              <a:t>常量</a:t>
            </a:r>
            <a:r>
              <a:rPr kumimoji="0" lang="zh-CN" altLang="en-US" b="0" i="0" u="none" strike="noStrike" kern="100" cap="none" normalizeH="0" baseline="0" dirty="0" smtClean="0">
                <a:ln>
                  <a:noFill/>
                </a:ln>
                <a:solidFill>
                  <a:schemeClr val="tx1"/>
                </a:solidFill>
                <a:effectLst/>
                <a:latin typeface="仿宋" panose="02010609060101010101" pitchFamily="49" charset="-122"/>
                <a:ea typeface="仿宋" panose="02010609060101010101" pitchFamily="49" charset="-122"/>
              </a:rPr>
              <a:t>）要求转速随</a:t>
            </a:r>
            <a:r>
              <a:rPr kumimoji="0" lang="en-US" altLang="zh-CN" b="0" i="0" u="none" strike="noStrike" kern="100" cap="none" normalizeH="0" baseline="0" dirty="0" smtClean="0">
                <a:ln>
                  <a:noFill/>
                </a:ln>
                <a:solidFill>
                  <a:schemeClr val="tx1"/>
                </a:solidFill>
                <a:effectLst/>
                <a:latin typeface="仿宋" panose="02010609060101010101" pitchFamily="49" charset="-122"/>
                <a:ea typeface="仿宋" panose="02010609060101010101" pitchFamily="49" charset="-122"/>
              </a:rPr>
              <a:t>r</a:t>
            </a:r>
            <a:r>
              <a:rPr kumimoji="0" lang="zh-CN" altLang="en-US" b="0" i="0" u="none" strike="noStrike" kern="100" cap="none" normalizeH="0" baseline="0" dirty="0" smtClean="0">
                <a:ln>
                  <a:noFill/>
                </a:ln>
                <a:solidFill>
                  <a:schemeClr val="tx1"/>
                </a:solidFill>
                <a:effectLst/>
                <a:latin typeface="仿宋" panose="02010609060101010101" pitchFamily="49" charset="-122"/>
                <a:ea typeface="仿宋" panose="02010609060101010101" pitchFamily="49" charset="-122"/>
              </a:rPr>
              <a:t>的减小而增大</a:t>
            </a:r>
            <a:r>
              <a:rPr kumimoji="0" lang="el-GR" altLang="zh-CN" kern="100" dirty="0" smtClean="0">
                <a:latin typeface="仿宋" panose="02010609060101010101" pitchFamily="49" charset="-122"/>
                <a:ea typeface="仿宋" panose="02010609060101010101" pitchFamily="49" charset="-122"/>
              </a:rPr>
              <a:t>ω</a:t>
            </a:r>
            <a:r>
              <a:rPr kumimoji="0" lang="en-US" altLang="zh-CN" kern="100" dirty="0" smtClean="0">
                <a:latin typeface="仿宋" panose="02010609060101010101" pitchFamily="49" charset="-122"/>
                <a:ea typeface="仿宋" panose="02010609060101010101" pitchFamily="49" charset="-122"/>
              </a:rPr>
              <a:t>∝r</a:t>
            </a:r>
            <a:r>
              <a:rPr kumimoji="0" lang="en-US" altLang="zh-CN" kern="100" baseline="30000" dirty="0" smtClean="0">
                <a:latin typeface="仿宋" panose="02010609060101010101" pitchFamily="49" charset="-122"/>
                <a:ea typeface="仿宋" panose="02010609060101010101" pitchFamily="49" charset="-122"/>
              </a:rPr>
              <a:t>-2</a:t>
            </a:r>
            <a:r>
              <a:rPr kumimoji="0" lang="zh-CN" altLang="en-US" kern="100" dirty="0" smtClean="0">
                <a:latin typeface="仿宋" panose="02010609060101010101" pitchFamily="49" charset="-122"/>
                <a:ea typeface="仿宋" panose="02010609060101010101" pitchFamily="49" charset="-122"/>
              </a:rPr>
              <a:t>，因而使离心力增大（离心力</a:t>
            </a:r>
            <a:r>
              <a:rPr kumimoji="0" lang="en-US" altLang="zh-CN" kern="100" dirty="0" smtClean="0">
                <a:latin typeface="仿宋" panose="02010609060101010101" pitchFamily="49" charset="-122"/>
                <a:ea typeface="仿宋" panose="02010609060101010101" pitchFamily="49" charset="-122"/>
              </a:rPr>
              <a:t>∝v</a:t>
            </a:r>
            <a:r>
              <a:rPr kumimoji="0" lang="en-US" altLang="zh-CN" kern="100" baseline="30000" dirty="0">
                <a:latin typeface="仿宋" panose="02010609060101010101" pitchFamily="49" charset="-122"/>
                <a:ea typeface="仿宋" panose="02010609060101010101" pitchFamily="49" charset="-122"/>
              </a:rPr>
              <a:t>2</a:t>
            </a:r>
            <a:r>
              <a:rPr kumimoji="0" lang="en-US" altLang="zh-CN" kern="100" dirty="0" smtClean="0">
                <a:latin typeface="仿宋" panose="02010609060101010101" pitchFamily="49" charset="-122"/>
                <a:ea typeface="仿宋" panose="02010609060101010101" pitchFamily="49" charset="-122"/>
              </a:rPr>
              <a:t>/r=r</a:t>
            </a:r>
            <a:r>
              <a:rPr kumimoji="0" lang="el-GR" altLang="zh-CN" kern="100" dirty="0" smtClean="0">
                <a:latin typeface="仿宋" panose="02010609060101010101" pitchFamily="49" charset="-122"/>
                <a:ea typeface="仿宋" panose="02010609060101010101" pitchFamily="49" charset="-122"/>
              </a:rPr>
              <a:t>ω</a:t>
            </a:r>
            <a:r>
              <a:rPr kumimoji="0" lang="en-US" altLang="zh-CN" kern="100" baseline="30000" dirty="0" smtClean="0">
                <a:latin typeface="仿宋" panose="02010609060101010101" pitchFamily="49" charset="-122"/>
                <a:ea typeface="仿宋" panose="02010609060101010101" pitchFamily="49" charset="-122"/>
              </a:rPr>
              <a:t>2</a:t>
            </a:r>
            <a:r>
              <a:rPr kumimoji="0" lang="en-US" altLang="zh-CN" kern="100" dirty="0" smtClean="0">
                <a:latin typeface="仿宋" panose="02010609060101010101" pitchFamily="49" charset="-122"/>
                <a:ea typeface="仿宋" panose="02010609060101010101" pitchFamily="49" charset="-122"/>
              </a:rPr>
              <a:t>∝r</a:t>
            </a:r>
            <a:r>
              <a:rPr kumimoji="0" lang="en-US" altLang="zh-CN" kern="100" baseline="30000" dirty="0" smtClean="0">
                <a:latin typeface="仿宋" panose="02010609060101010101" pitchFamily="49" charset="-122"/>
                <a:ea typeface="仿宋" panose="02010609060101010101" pitchFamily="49" charset="-122"/>
              </a:rPr>
              <a:t>-3 </a:t>
            </a:r>
            <a:r>
              <a:rPr kumimoji="0" lang="zh-CN" altLang="en-US" kern="100" dirty="0" smtClean="0">
                <a:latin typeface="仿宋" panose="02010609060101010101" pitchFamily="49" charset="-122"/>
                <a:ea typeface="仿宋" panose="02010609060101010101" pitchFamily="49" charset="-122"/>
              </a:rPr>
              <a:t>）</a:t>
            </a:r>
            <a:r>
              <a:rPr kumimoji="0" lang="en-US" altLang="zh-CN" kern="100" dirty="0" smtClean="0">
                <a:latin typeface="仿宋" panose="02010609060101010101" pitchFamily="49" charset="-122"/>
                <a:ea typeface="仿宋" panose="02010609060101010101" pitchFamily="49" charset="-122"/>
              </a:rPr>
              <a:t>,</a:t>
            </a:r>
            <a:r>
              <a:rPr kumimoji="0" lang="zh-CN" altLang="en-US" kern="100" dirty="0" smtClean="0">
                <a:latin typeface="仿宋" panose="02010609060101010101" pitchFamily="49" charset="-122"/>
                <a:ea typeface="仿宋" panose="02010609060101010101" pitchFamily="49" charset="-122"/>
              </a:rPr>
              <a:t>它往往比引力（引力</a:t>
            </a:r>
            <a:r>
              <a:rPr kumimoji="0" lang="en-US" altLang="zh-CN" kern="100" dirty="0">
                <a:latin typeface="仿宋" panose="02010609060101010101" pitchFamily="49" charset="-122"/>
                <a:ea typeface="仿宋" panose="02010609060101010101" pitchFamily="49" charset="-122"/>
              </a:rPr>
              <a:t>∝r</a:t>
            </a:r>
            <a:r>
              <a:rPr kumimoji="0" lang="en-US" altLang="zh-CN" kern="100" baseline="30000" dirty="0">
                <a:latin typeface="仿宋" panose="02010609060101010101" pitchFamily="49" charset="-122"/>
                <a:ea typeface="仿宋" panose="02010609060101010101" pitchFamily="49" charset="-122"/>
              </a:rPr>
              <a:t>-2 </a:t>
            </a:r>
            <a:r>
              <a:rPr kumimoji="0" lang="zh-CN" altLang="en-US" kern="100" dirty="0" smtClean="0">
                <a:latin typeface="仿宋" panose="02010609060101010101" pitchFamily="49" charset="-122"/>
                <a:ea typeface="仿宋" panose="02010609060101010101" pitchFamily="49" charset="-122"/>
              </a:rPr>
              <a:t>）增大得更快，最终引力会和离心力相互平衡，即角动量守恒限制了星系在垂直于转轴方向的进一步坍塌。但角动量守恒并不妨碍星系沿转轴方向的坍塌，因为对这种坍塌，角动量守恒不要求增加转速。故星系最终坍塌成圆盘状，在沿轴向坍塌过程中减少的引力势能将以辐射的形式释放掉。</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03875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21</a:t>
            </a:fld>
            <a:endParaRPr lang="en-US" altLang="zh-CN"/>
          </a:p>
        </p:txBody>
      </p:sp>
      <p:sp>
        <p:nvSpPr>
          <p:cNvPr id="6" name="文本框 5"/>
          <p:cNvSpPr txBox="1"/>
          <p:nvPr>
            <p:custDataLst>
              <p:tags r:id="rId3"/>
            </p:custDataLst>
          </p:nvPr>
        </p:nvSpPr>
        <p:spPr>
          <a:xfrm>
            <a:off x="990600" y="1538879"/>
            <a:ext cx="7315200" cy="2143125"/>
          </a:xfrm>
          <a:prstGeom prst="rect">
            <a:avLst/>
          </a:prstGeom>
          <a:noFill/>
        </p:spPr>
        <p:txBody>
          <a:bodyPr vert="horz" wrap="square" rtlCol="0" anchor="ctr" anchorCtr="0">
            <a:noAutofit/>
          </a:bodyPr>
          <a:lstStyle/>
          <a:p>
            <a:pPr algn="l">
              <a:lnSpc>
                <a:spcPct val="150000"/>
              </a:lnSpc>
            </a:pP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lang="zh-CN" altLang="zh-CN" sz="2800" b="1" dirty="0"/>
              <a:t>一质量为</a:t>
            </a:r>
            <a:r>
              <a:rPr lang="en-US" altLang="zh-CN" sz="2800" b="1" dirty="0"/>
              <a:t>m</a:t>
            </a:r>
            <a:r>
              <a:rPr lang="zh-CN" altLang="zh-CN" sz="2800" b="1" dirty="0"/>
              <a:t>的质点沿着一条曲线运动，其位置矢量在空间直角坐标系中的表达式</a:t>
            </a:r>
            <a:r>
              <a:rPr lang="zh-CN" altLang="zh-CN" sz="2800" b="1" dirty="0" smtClean="0"/>
              <a:t>为</a:t>
            </a:r>
            <a:endParaRPr lang="en-US" altLang="zh-CN" sz="2800" b="1" dirty="0" smtClean="0"/>
          </a:p>
          <a:p>
            <a:pPr algn="l">
              <a:lnSpc>
                <a:spcPct val="150000"/>
              </a:lnSpc>
            </a:pPr>
            <a:r>
              <a:rPr lang="en-US" altLang="zh-CN"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8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8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800" b="1" dirty="0" smtClean="0">
                <a:sym typeface="Microsoft Yahei" panose="020B0503020204020204" pitchFamily="34" charset="-122"/>
              </a:rPr>
              <a:t>其中             均为常量，则此质点对原点的角动量</a:t>
            </a:r>
            <a:r>
              <a:rPr lang="en-US" altLang="zh-CN" sz="2800" b="1" i="1" dirty="0" smtClean="0">
                <a:sym typeface="Microsoft Yahei" panose="020B0503020204020204" pitchFamily="34" charset="-122"/>
              </a:rPr>
              <a:t>L</a:t>
            </a:r>
            <a:r>
              <a:rPr lang="en-US" altLang="zh-CN" sz="2800" b="1" dirty="0" smtClean="0">
                <a:sym typeface="Microsoft Yahei" panose="020B0503020204020204" pitchFamily="34" charset="-122"/>
              </a:rPr>
              <a:t>=</a:t>
            </a:r>
            <a:r>
              <a:rPr lang="zh-CN" altLang="en-US" sz="2800" b="1" dirty="0" smtClean="0">
                <a:solidFill>
                  <a:srgbClr val="639EF4"/>
                </a:solidFill>
                <a:sym typeface="Microsoft Yahei" panose="020B0503020204020204" pitchFamily="34" charset="-122"/>
              </a:rPr>
              <a:t> </a:t>
            </a:r>
            <a:r>
              <a:rPr lang="en-US" altLang="zh-CN" sz="2800" b="1" dirty="0" smtClean="0">
                <a:solidFill>
                  <a:srgbClr val="639EF4"/>
                </a:solidFill>
                <a:sym typeface="Microsoft Yahei" panose="020B0503020204020204" pitchFamily="34" charset="-122"/>
              </a:rPr>
              <a:t>[</a:t>
            </a:r>
            <a:r>
              <a:rPr lang="zh-CN" altLang="en-US" sz="2800" b="1" dirty="0" smtClean="0">
                <a:solidFill>
                  <a:srgbClr val="639EF4"/>
                </a:solidFill>
                <a:sym typeface="Microsoft Yahei" panose="020B0503020204020204" pitchFamily="34" charset="-122"/>
              </a:rPr>
              <a:t>填空</a:t>
            </a:r>
            <a:r>
              <a:rPr lang="en-US" altLang="zh-CN" sz="2800" b="1" dirty="0" smtClean="0">
                <a:solidFill>
                  <a:srgbClr val="639EF4"/>
                </a:solidFill>
                <a:sym typeface="Microsoft Yahei" panose="020B0503020204020204" pitchFamily="34" charset="-122"/>
              </a:rPr>
              <a:t>1]</a:t>
            </a:r>
            <a:r>
              <a:rPr lang="en-US" altLang="zh-CN" sz="2800" b="1" dirty="0" smtClean="0">
                <a:solidFill>
                  <a:srgbClr val="000000"/>
                </a:solidFill>
                <a:sym typeface="Microsoft Yahei" panose="020B0503020204020204" pitchFamily="34" charset="-122"/>
              </a:rPr>
              <a:t> </a:t>
            </a:r>
            <a:r>
              <a:rPr lang="zh-CN" altLang="en-US" sz="2800" b="1" dirty="0" smtClean="0">
                <a:solidFill>
                  <a:srgbClr val="000000"/>
                </a:solidFill>
                <a:sym typeface="Microsoft Yahei" panose="020B0503020204020204" pitchFamily="34" charset="-122"/>
              </a:rPr>
              <a:t>，此质点所受对原点的力矩</a:t>
            </a:r>
            <a:r>
              <a:rPr lang="en-US" altLang="zh-CN" sz="2800" b="1" i="1" dirty="0" smtClean="0">
                <a:solidFill>
                  <a:srgbClr val="000000"/>
                </a:solidFill>
                <a:sym typeface="Microsoft Yahei" panose="020B0503020204020204" pitchFamily="34" charset="-122"/>
              </a:rPr>
              <a:t>M</a:t>
            </a:r>
            <a:r>
              <a:rPr lang="en-US" altLang="zh-CN" sz="2800" b="1" dirty="0" smtClean="0">
                <a:solidFill>
                  <a:srgbClr val="000000"/>
                </a:solidFill>
                <a:sym typeface="Microsoft Yahei" panose="020B0503020204020204" pitchFamily="34" charset="-122"/>
              </a:rPr>
              <a:t>=</a:t>
            </a:r>
            <a:r>
              <a:rPr lang="zh-CN" altLang="en-US" sz="2800" b="1" dirty="0" smtClean="0">
                <a:solidFill>
                  <a:srgbClr val="639EF4"/>
                </a:solidFill>
                <a:sym typeface="Microsoft Yahei" panose="020B0503020204020204" pitchFamily="34" charset="-122"/>
              </a:rPr>
              <a:t> </a:t>
            </a:r>
            <a:r>
              <a:rPr lang="en-US" altLang="zh-CN" sz="2800" b="1" dirty="0" smtClean="0">
                <a:solidFill>
                  <a:srgbClr val="639EF4"/>
                </a:solidFill>
                <a:sym typeface="Microsoft Yahei" panose="020B0503020204020204" pitchFamily="34" charset="-122"/>
              </a:rPr>
              <a:t>[</a:t>
            </a:r>
            <a:r>
              <a:rPr lang="zh-CN" altLang="en-US" sz="2800" b="1" dirty="0" smtClean="0">
                <a:solidFill>
                  <a:srgbClr val="639EF4"/>
                </a:solidFill>
                <a:sym typeface="Microsoft Yahei" panose="020B0503020204020204" pitchFamily="34" charset="-122"/>
              </a:rPr>
              <a:t>填空</a:t>
            </a:r>
            <a:r>
              <a:rPr lang="en-US" altLang="zh-CN" sz="2800" b="1" dirty="0" smtClean="0">
                <a:solidFill>
                  <a:srgbClr val="639EF4"/>
                </a:solidFill>
                <a:sym typeface="Microsoft Yahei" panose="020B0503020204020204" pitchFamily="34" charset="-122"/>
              </a:rPr>
              <a:t>2]</a:t>
            </a:r>
            <a:r>
              <a:rPr lang="en-US" altLang="zh-CN" sz="2800" b="1" dirty="0" smtClean="0">
                <a:solidFill>
                  <a:srgbClr val="000000"/>
                </a:solidFill>
                <a:sym typeface="Microsoft Yahei" panose="020B0503020204020204" pitchFamily="34" charset="-122"/>
              </a:rPr>
              <a:t> </a:t>
            </a:r>
            <a:r>
              <a:rPr lang="en-US" altLang="zh-CN" sz="28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30" name="Rectangle 17"/>
          <p:cNvSpPr>
            <a:spLocks noChangeArrowheads="1"/>
          </p:cNvSpPr>
          <p:nvPr/>
        </p:nvSpPr>
        <p:spPr bwMode="auto">
          <a:xfrm>
            <a:off x="914399" y="1437781"/>
            <a:ext cx="12048657" cy="942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1" name="对象 30"/>
          <p:cNvGraphicFramePr>
            <a:graphicFrameLocks noChangeAspect="1"/>
          </p:cNvGraphicFramePr>
          <p:nvPr>
            <p:extLst>
              <p:ext uri="{D42A27DB-BD31-4B8C-83A1-F6EECF244321}">
                <p14:modId xmlns:p14="http://schemas.microsoft.com/office/powerpoint/2010/main" val="2228260016"/>
              </p:ext>
            </p:extLst>
          </p:nvPr>
        </p:nvGraphicFramePr>
        <p:xfrm>
          <a:off x="990600" y="2391738"/>
          <a:ext cx="2983958" cy="451520"/>
        </p:xfrm>
        <a:graphic>
          <a:graphicData uri="http://schemas.openxmlformats.org/presentationml/2006/ole">
            <mc:AlternateContent xmlns:mc="http://schemas.openxmlformats.org/markup-compatibility/2006">
              <mc:Choice xmlns:v="urn:schemas-microsoft-com:vml" Requires="v">
                <p:oleObj spid="_x0000_s197780" name="Equation" r:id="rId13" imgW="1447172" imgH="215806" progId="Equation.DSMT4">
                  <p:embed/>
                </p:oleObj>
              </mc:Choice>
              <mc:Fallback>
                <p:oleObj name="Equation" r:id="rId13" imgW="1447172" imgH="215806"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0600" y="2391738"/>
                        <a:ext cx="2983958" cy="451520"/>
                      </a:xfrm>
                      <a:prstGeom prst="rect">
                        <a:avLst/>
                      </a:prstGeom>
                      <a:noFill/>
                    </p:spPr>
                  </p:pic>
                </p:oleObj>
              </mc:Fallback>
            </mc:AlternateContent>
          </a:graphicData>
        </a:graphic>
      </p:graphicFrame>
      <p:graphicFrame>
        <p:nvGraphicFramePr>
          <p:cNvPr id="57" name="对象 56"/>
          <p:cNvGraphicFramePr>
            <a:graphicFrameLocks noChangeAspect="1"/>
          </p:cNvGraphicFramePr>
          <p:nvPr>
            <p:extLst>
              <p:ext uri="{D42A27DB-BD31-4B8C-83A1-F6EECF244321}">
                <p14:modId xmlns:p14="http://schemas.microsoft.com/office/powerpoint/2010/main" val="3405180095"/>
              </p:ext>
            </p:extLst>
          </p:nvPr>
        </p:nvGraphicFramePr>
        <p:xfrm>
          <a:off x="5169018" y="2414282"/>
          <a:ext cx="938386" cy="428976"/>
        </p:xfrm>
        <a:graphic>
          <a:graphicData uri="http://schemas.openxmlformats.org/presentationml/2006/ole">
            <mc:AlternateContent xmlns:mc="http://schemas.openxmlformats.org/markup-compatibility/2006">
              <mc:Choice xmlns:v="urn:schemas-microsoft-com:vml" Requires="v">
                <p:oleObj spid="_x0000_s197781" name="Equation" r:id="rId15" imgW="444240" imgH="203040" progId="Equation.DSMT4">
                  <p:embed/>
                </p:oleObj>
              </mc:Choice>
              <mc:Fallback>
                <p:oleObj name="Equation" r:id="rId15" imgW="444240" imgH="203040" progId="Equation.DSMT4">
                  <p:embed/>
                  <p:pic>
                    <p:nvPicPr>
                      <p:cNvPr id="0" name=""/>
                      <p:cNvPicPr/>
                      <p:nvPr/>
                    </p:nvPicPr>
                    <p:blipFill>
                      <a:blip r:embed="rId16"/>
                      <a:stretch>
                        <a:fillRect/>
                      </a:stretch>
                    </p:blipFill>
                    <p:spPr>
                      <a:xfrm>
                        <a:off x="5169018" y="2414282"/>
                        <a:ext cx="938386" cy="428976"/>
                      </a:xfrm>
                      <a:prstGeom prst="rect">
                        <a:avLst/>
                      </a:prstGeom>
                    </p:spPr>
                  </p:pic>
                </p:oleObj>
              </mc:Fallback>
            </mc:AlternateContent>
          </a:graphicData>
        </a:graphic>
      </p:graphicFrame>
      <p:grpSp>
        <p:nvGrpSpPr>
          <p:cNvPr id="12" name="组合 11"/>
          <p:cNvGrpSpPr/>
          <p:nvPr>
            <p:custDataLst>
              <p:tags r:id="rId6"/>
            </p:custDataLst>
          </p:nvPr>
        </p:nvGrpSpPr>
        <p:grpSpPr>
          <a:xfrm>
            <a:off x="0" y="0"/>
            <a:ext cx="9144000" cy="635000"/>
            <a:chOff x="0" y="0"/>
            <a:chExt cx="9144000" cy="635000"/>
          </a:xfrm>
        </p:grpSpPr>
        <p:sp>
          <p:nvSpPr>
            <p:cNvPr id="8"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6</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7"/>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2756078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6C5E7C0-B8DF-44BF-81C0-2969BC2CD8A6}" type="slidenum">
              <a:rPr lang="en-US" altLang="zh-CN" smtClean="0"/>
              <a:pPr>
                <a:defRPr/>
              </a:pPr>
              <a:t>22</a:t>
            </a:fld>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294597246"/>
              </p:ext>
            </p:extLst>
          </p:nvPr>
        </p:nvGraphicFramePr>
        <p:xfrm>
          <a:off x="1331640" y="980728"/>
          <a:ext cx="6120680" cy="4003753"/>
        </p:xfrm>
        <a:graphic>
          <a:graphicData uri="http://schemas.openxmlformats.org/presentationml/2006/ole">
            <mc:AlternateContent xmlns:mc="http://schemas.openxmlformats.org/markup-compatibility/2006">
              <mc:Choice xmlns:v="urn:schemas-microsoft-com:vml" Requires="v">
                <p:oleObj spid="_x0000_s198707" name="Equation" r:id="rId3" imgW="3377880" imgH="2209680" progId="Equation.DSMT4">
                  <p:embed/>
                </p:oleObj>
              </mc:Choice>
              <mc:Fallback>
                <p:oleObj name="Equation" r:id="rId3" imgW="3377880" imgH="2209680" progId="Equation.DSMT4">
                  <p:embed/>
                  <p:pic>
                    <p:nvPicPr>
                      <p:cNvPr id="0" name=""/>
                      <p:cNvPicPr/>
                      <p:nvPr/>
                    </p:nvPicPr>
                    <p:blipFill>
                      <a:blip r:embed="rId4"/>
                      <a:stretch>
                        <a:fillRect/>
                      </a:stretch>
                    </p:blipFill>
                    <p:spPr>
                      <a:xfrm>
                        <a:off x="1331640" y="980728"/>
                        <a:ext cx="6120680" cy="4003753"/>
                      </a:xfrm>
                      <a:prstGeom prst="rect">
                        <a:avLst/>
                      </a:prstGeom>
                    </p:spPr>
                  </p:pic>
                </p:oleObj>
              </mc:Fallback>
            </mc:AlternateContent>
          </a:graphicData>
        </a:graphic>
      </p:graphicFrame>
    </p:spTree>
    <p:extLst>
      <p:ext uri="{BB962C8B-B14F-4D97-AF65-F5344CB8AC3E}">
        <p14:creationId xmlns:p14="http://schemas.microsoft.com/office/powerpoint/2010/main" val="2066813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6C5E7C0-B8DF-44BF-81C0-2969BC2CD8A6}" type="slidenum">
              <a:rPr lang="en-US" altLang="zh-CN" smtClean="0"/>
              <a:pPr>
                <a:defRPr/>
              </a:pPr>
              <a:t>23</a:t>
            </a:fld>
            <a:endParaRPr lang="en-US" altLang="zh-CN"/>
          </a:p>
        </p:txBody>
      </p:sp>
      <p:sp>
        <p:nvSpPr>
          <p:cNvPr id="4" name="文本框 3"/>
          <p:cNvSpPr txBox="1"/>
          <p:nvPr>
            <p:custDataLst>
              <p:tags r:id="rId3"/>
            </p:custDataLst>
          </p:nvPr>
        </p:nvSpPr>
        <p:spPr>
          <a:xfrm>
            <a:off x="914400" y="937260"/>
            <a:ext cx="7315200" cy="2143125"/>
          </a:xfrm>
          <a:prstGeom prst="rect">
            <a:avLst/>
          </a:prstGeom>
          <a:noFill/>
        </p:spPr>
        <p:txBody>
          <a:bodyPr vert="horz" wrap="square" rtlCol="0" anchor="ctr" anchorCtr="0">
            <a:noAutofit/>
          </a:bodyPr>
          <a:lstStyle/>
          <a:p>
            <a:pPr algn="l">
              <a:lnSpc>
                <a:spcPct val="125000"/>
              </a:lnSpc>
            </a:pP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例：已知：猴子</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和猴子</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重量相同，开始时两猴静止于绳上，后猴</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以相对绳的速度     上爬，猴子</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相对绳子不动，问此时</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相对于地如何运动？速度多大？（轮重不计）</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2" name="图片 11"/>
          <p:cNvPicPr>
            <a:picLocks noChangeAspect="1"/>
          </p:cNvPicPr>
          <p:nvPr/>
        </p:nvPicPr>
        <p:blipFill>
          <a:blip r:embed="rId13"/>
          <a:stretch>
            <a:fillRect/>
          </a:stretch>
        </p:blipFill>
        <p:spPr>
          <a:xfrm>
            <a:off x="6748462" y="3560446"/>
            <a:ext cx="1933575" cy="2209800"/>
          </a:xfrm>
          <a:prstGeom prst="rect">
            <a:avLst/>
          </a:prstGeom>
        </p:spPr>
      </p:pic>
      <p:graphicFrame>
        <p:nvGraphicFramePr>
          <p:cNvPr id="13" name="对象 12"/>
          <p:cNvGraphicFramePr>
            <a:graphicFrameLocks noChangeAspect="1"/>
          </p:cNvGraphicFramePr>
          <p:nvPr>
            <p:extLst>
              <p:ext uri="{D42A27DB-BD31-4B8C-83A1-F6EECF244321}">
                <p14:modId xmlns:p14="http://schemas.microsoft.com/office/powerpoint/2010/main" val="1877466495"/>
              </p:ext>
            </p:extLst>
          </p:nvPr>
        </p:nvGraphicFramePr>
        <p:xfrm>
          <a:off x="6264920" y="1525839"/>
          <a:ext cx="288280" cy="384373"/>
        </p:xfrm>
        <a:graphic>
          <a:graphicData uri="http://schemas.openxmlformats.org/presentationml/2006/ole">
            <mc:AlternateContent xmlns:mc="http://schemas.openxmlformats.org/markup-compatibility/2006">
              <mc:Choice xmlns:v="urn:schemas-microsoft-com:vml" Requires="v">
                <p:oleObj spid="_x0000_s200749" name="Equation" r:id="rId14" imgW="152280" imgH="203040" progId="Equation.DSMT4">
                  <p:embed/>
                </p:oleObj>
              </mc:Choice>
              <mc:Fallback>
                <p:oleObj name="Equation" r:id="rId14" imgW="152280" imgH="203040" progId="Equation.DSMT4">
                  <p:embed/>
                  <p:pic>
                    <p:nvPicPr>
                      <p:cNvPr id="0" name=""/>
                      <p:cNvPicPr/>
                      <p:nvPr/>
                    </p:nvPicPr>
                    <p:blipFill>
                      <a:blip r:embed="rId15"/>
                      <a:stretch>
                        <a:fillRect/>
                      </a:stretch>
                    </p:blipFill>
                    <p:spPr>
                      <a:xfrm>
                        <a:off x="6264920" y="1525839"/>
                        <a:ext cx="288280" cy="384373"/>
                      </a:xfrm>
                      <a:prstGeom prst="rect">
                        <a:avLst/>
                      </a:prstGeom>
                    </p:spPr>
                  </p:pic>
                </p:oleObj>
              </mc:Fallback>
            </mc:AlternateContent>
          </a:graphicData>
        </a:graphic>
      </p:graphicFrame>
      <p:grpSp>
        <p:nvGrpSpPr>
          <p:cNvPr id="10" name="组合 9"/>
          <p:cNvGrpSpPr/>
          <p:nvPr>
            <p:custDataLst>
              <p:tags r:id="rId6"/>
            </p:custDataLst>
          </p:nvPr>
        </p:nvGrpSpPr>
        <p:grpSpPr>
          <a:xfrm>
            <a:off x="0" y="0"/>
            <a:ext cx="9144000" cy="635000"/>
            <a:chOff x="0" y="0"/>
            <a:chExt cx="9144000" cy="635000"/>
          </a:xfrm>
        </p:grpSpPr>
        <p:sp>
          <p:nvSpPr>
            <p:cNvPr id="6"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p:cNvPicPr>
            <a:picLocks/>
          </p:cNvPicPr>
          <p:nvPr>
            <p:custDataLst>
              <p:tags r:id="rId7"/>
            </p:custDataLst>
          </p:nvPr>
        </p:nvPicPr>
        <p:blipFill>
          <a:blip r:embed="rId1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1166017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6C5E7C0-B8DF-44BF-81C0-2969BC2CD8A6}" type="slidenum">
              <a:rPr lang="en-US" altLang="zh-CN" smtClean="0"/>
              <a:pPr>
                <a:defRPr/>
              </a:pPr>
              <a:t>24</a:t>
            </a:fld>
            <a:endParaRPr lang="en-US" altLang="zh-CN"/>
          </a:p>
        </p:txBody>
      </p:sp>
      <p:sp>
        <p:nvSpPr>
          <p:cNvPr id="3" name="文本框 2"/>
          <p:cNvSpPr txBox="1"/>
          <p:nvPr/>
        </p:nvSpPr>
        <p:spPr>
          <a:xfrm>
            <a:off x="827584" y="1052736"/>
            <a:ext cx="800220" cy="461665"/>
          </a:xfrm>
          <a:prstGeom prst="rect">
            <a:avLst/>
          </a:prstGeom>
          <a:noFill/>
        </p:spPr>
        <p:txBody>
          <a:bodyPr wrap="none" rtlCol="0">
            <a:spAutoFit/>
          </a:bodyPr>
          <a:lstStyle/>
          <a:p>
            <a:r>
              <a:rPr lang="zh-CN" altLang="en-US" dirty="0" smtClean="0"/>
              <a:t>解：</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901404231"/>
              </p:ext>
            </p:extLst>
          </p:nvPr>
        </p:nvGraphicFramePr>
        <p:xfrm>
          <a:off x="1835696" y="1189566"/>
          <a:ext cx="3465512" cy="458788"/>
        </p:xfrm>
        <a:graphic>
          <a:graphicData uri="http://schemas.openxmlformats.org/presentationml/2006/ole">
            <mc:AlternateContent xmlns:mc="http://schemas.openxmlformats.org/markup-compatibility/2006">
              <mc:Choice xmlns:v="urn:schemas-microsoft-com:vml" Requires="v">
                <p:oleObj spid="_x0000_s201984" name="Equation" r:id="rId3" imgW="1917360" imgH="253800" progId="Equation.DSMT4">
                  <p:embed/>
                </p:oleObj>
              </mc:Choice>
              <mc:Fallback>
                <p:oleObj name="Equation" r:id="rId3" imgW="1917360" imgH="253800" progId="Equation.DSMT4">
                  <p:embed/>
                  <p:pic>
                    <p:nvPicPr>
                      <p:cNvPr id="0" name=""/>
                      <p:cNvPicPr/>
                      <p:nvPr/>
                    </p:nvPicPr>
                    <p:blipFill>
                      <a:blip r:embed="rId4"/>
                      <a:stretch>
                        <a:fillRect/>
                      </a:stretch>
                    </p:blipFill>
                    <p:spPr>
                      <a:xfrm>
                        <a:off x="1835696" y="1189566"/>
                        <a:ext cx="3465512" cy="458788"/>
                      </a:xfrm>
                      <a:prstGeom prst="rect">
                        <a:avLst/>
                      </a:prstGeom>
                    </p:spPr>
                  </p:pic>
                </p:oleObj>
              </mc:Fallback>
            </mc:AlternateContent>
          </a:graphicData>
        </a:graphic>
      </p:graphicFrame>
      <p:pic>
        <p:nvPicPr>
          <p:cNvPr id="5" name="图片 4"/>
          <p:cNvPicPr>
            <a:picLocks noChangeAspect="1"/>
          </p:cNvPicPr>
          <p:nvPr/>
        </p:nvPicPr>
        <p:blipFill>
          <a:blip r:embed="rId5"/>
          <a:stretch>
            <a:fillRect/>
          </a:stretch>
        </p:blipFill>
        <p:spPr>
          <a:xfrm>
            <a:off x="6553200" y="1124744"/>
            <a:ext cx="1933575" cy="2209800"/>
          </a:xfrm>
          <a:prstGeom prst="rect">
            <a:avLst/>
          </a:prstGeom>
        </p:spPr>
      </p:pic>
      <p:pic>
        <p:nvPicPr>
          <p:cNvPr id="7" name="图片 6"/>
          <p:cNvPicPr>
            <a:picLocks noChangeAspect="1"/>
          </p:cNvPicPr>
          <p:nvPr/>
        </p:nvPicPr>
        <p:blipFill>
          <a:blip r:embed="rId6"/>
          <a:stretch>
            <a:fillRect/>
          </a:stretch>
        </p:blipFill>
        <p:spPr>
          <a:xfrm>
            <a:off x="6732240" y="4149080"/>
            <a:ext cx="1285875" cy="1143000"/>
          </a:xfrm>
          <a:prstGeom prst="rect">
            <a:avLst/>
          </a:prstGeom>
        </p:spPr>
      </p:pic>
      <p:graphicFrame>
        <p:nvGraphicFramePr>
          <p:cNvPr id="8" name="对象 7"/>
          <p:cNvGraphicFramePr>
            <a:graphicFrameLocks noChangeAspect="1"/>
          </p:cNvGraphicFramePr>
          <p:nvPr>
            <p:extLst>
              <p:ext uri="{D42A27DB-BD31-4B8C-83A1-F6EECF244321}">
                <p14:modId xmlns:p14="http://schemas.microsoft.com/office/powerpoint/2010/main" val="1516317075"/>
              </p:ext>
            </p:extLst>
          </p:nvPr>
        </p:nvGraphicFramePr>
        <p:xfrm>
          <a:off x="2267744" y="1988840"/>
          <a:ext cx="956775" cy="437383"/>
        </p:xfrm>
        <a:graphic>
          <a:graphicData uri="http://schemas.openxmlformats.org/presentationml/2006/ole">
            <mc:AlternateContent xmlns:mc="http://schemas.openxmlformats.org/markup-compatibility/2006">
              <mc:Choice xmlns:v="urn:schemas-microsoft-com:vml" Requires="v">
                <p:oleObj spid="_x0000_s201985" name="Equation" r:id="rId7" imgW="444240" imgH="203040" progId="Equation.DSMT4">
                  <p:embed/>
                </p:oleObj>
              </mc:Choice>
              <mc:Fallback>
                <p:oleObj name="Equation" r:id="rId7" imgW="444240" imgH="203040" progId="Equation.DSMT4">
                  <p:embed/>
                  <p:pic>
                    <p:nvPicPr>
                      <p:cNvPr id="0" name=""/>
                      <p:cNvPicPr/>
                      <p:nvPr/>
                    </p:nvPicPr>
                    <p:blipFill>
                      <a:blip r:embed="rId8"/>
                      <a:stretch>
                        <a:fillRect/>
                      </a:stretch>
                    </p:blipFill>
                    <p:spPr>
                      <a:xfrm>
                        <a:off x="2267744" y="1988840"/>
                        <a:ext cx="956775" cy="43738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510868219"/>
              </p:ext>
            </p:extLst>
          </p:nvPr>
        </p:nvGraphicFramePr>
        <p:xfrm>
          <a:off x="1979712" y="2648408"/>
          <a:ext cx="2825159" cy="427335"/>
        </p:xfrm>
        <a:graphic>
          <a:graphicData uri="http://schemas.openxmlformats.org/presentationml/2006/ole">
            <mc:AlternateContent xmlns:mc="http://schemas.openxmlformats.org/markup-compatibility/2006">
              <mc:Choice xmlns:v="urn:schemas-microsoft-com:vml" Requires="v">
                <p:oleObj spid="_x0000_s201986" name="Equation" r:id="rId9" imgW="1511280" imgH="228600" progId="Equation.DSMT4">
                  <p:embed/>
                </p:oleObj>
              </mc:Choice>
              <mc:Fallback>
                <p:oleObj name="Equation" r:id="rId9" imgW="1511280" imgH="228600" progId="Equation.DSMT4">
                  <p:embed/>
                  <p:pic>
                    <p:nvPicPr>
                      <p:cNvPr id="0" name=""/>
                      <p:cNvPicPr/>
                      <p:nvPr/>
                    </p:nvPicPr>
                    <p:blipFill>
                      <a:blip r:embed="rId10"/>
                      <a:stretch>
                        <a:fillRect/>
                      </a:stretch>
                    </p:blipFill>
                    <p:spPr>
                      <a:xfrm>
                        <a:off x="1979712" y="2648408"/>
                        <a:ext cx="2825159" cy="427335"/>
                      </a:xfrm>
                      <a:prstGeom prst="rect">
                        <a:avLst/>
                      </a:prstGeom>
                    </p:spPr>
                  </p:pic>
                </p:oleObj>
              </mc:Fallback>
            </mc:AlternateContent>
          </a:graphicData>
        </a:graphic>
      </p:graphicFrame>
      <p:cxnSp>
        <p:nvCxnSpPr>
          <p:cNvPr id="11" name="直接箭头连接符 10"/>
          <p:cNvCxnSpPr/>
          <p:nvPr/>
        </p:nvCxnSpPr>
        <p:spPr bwMode="auto">
          <a:xfrm flipH="1">
            <a:off x="7013864" y="1772816"/>
            <a:ext cx="506125" cy="4029"/>
          </a:xfrm>
          <a:prstGeom prst="straightConnector1">
            <a:avLst/>
          </a:prstGeom>
          <a:solidFill>
            <a:schemeClr val="accent1"/>
          </a:solidFill>
          <a:ln w="19050" cap="flat" cmpd="sng" algn="ctr">
            <a:solidFill>
              <a:schemeClr val="accent2"/>
            </a:solidFill>
            <a:prstDash val="solid"/>
            <a:round/>
            <a:headEnd type="none" w="med" len="med"/>
            <a:tailEnd type="triangle"/>
          </a:ln>
          <a:effectLst/>
        </p:spPr>
      </p:cxnSp>
      <p:cxnSp>
        <p:nvCxnSpPr>
          <p:cNvPr id="12" name="直接箭头连接符 11"/>
          <p:cNvCxnSpPr/>
          <p:nvPr/>
        </p:nvCxnSpPr>
        <p:spPr bwMode="auto">
          <a:xfrm flipV="1">
            <a:off x="7597424" y="1776845"/>
            <a:ext cx="528267" cy="473"/>
          </a:xfrm>
          <a:prstGeom prst="straightConnector1">
            <a:avLst/>
          </a:prstGeom>
          <a:solidFill>
            <a:schemeClr val="accent1"/>
          </a:solidFill>
          <a:ln w="19050" cap="flat" cmpd="sng" algn="ctr">
            <a:solidFill>
              <a:schemeClr val="accent2"/>
            </a:solidFill>
            <a:prstDash val="solid"/>
            <a:round/>
            <a:headEnd type="none" w="med" len="med"/>
            <a:tailEnd type="triangle"/>
          </a:ln>
          <a:effectLst/>
        </p:spPr>
      </p:cxnSp>
      <p:graphicFrame>
        <p:nvGraphicFramePr>
          <p:cNvPr id="20" name="对象 19"/>
          <p:cNvGraphicFramePr>
            <a:graphicFrameLocks noChangeAspect="1"/>
          </p:cNvGraphicFramePr>
          <p:nvPr>
            <p:extLst>
              <p:ext uri="{D42A27DB-BD31-4B8C-83A1-F6EECF244321}">
                <p14:modId xmlns:p14="http://schemas.microsoft.com/office/powerpoint/2010/main" val="2473257921"/>
              </p:ext>
            </p:extLst>
          </p:nvPr>
        </p:nvGraphicFramePr>
        <p:xfrm>
          <a:off x="7131008" y="1326704"/>
          <a:ext cx="297408" cy="446112"/>
        </p:xfrm>
        <a:graphic>
          <a:graphicData uri="http://schemas.openxmlformats.org/presentationml/2006/ole">
            <mc:AlternateContent xmlns:mc="http://schemas.openxmlformats.org/markup-compatibility/2006">
              <mc:Choice xmlns:v="urn:schemas-microsoft-com:vml" Requires="v">
                <p:oleObj spid="_x0000_s201987" name="Equation" r:id="rId11" imgW="152280" imgH="228600" progId="Equation.DSMT4">
                  <p:embed/>
                </p:oleObj>
              </mc:Choice>
              <mc:Fallback>
                <p:oleObj name="Equation" r:id="rId11" imgW="152280" imgH="228600" progId="Equation.DSMT4">
                  <p:embed/>
                  <p:pic>
                    <p:nvPicPr>
                      <p:cNvPr id="0" name=""/>
                      <p:cNvPicPr/>
                      <p:nvPr/>
                    </p:nvPicPr>
                    <p:blipFill>
                      <a:blip r:embed="rId12"/>
                      <a:stretch>
                        <a:fillRect/>
                      </a:stretch>
                    </p:blipFill>
                    <p:spPr>
                      <a:xfrm>
                        <a:off x="7131008" y="1326704"/>
                        <a:ext cx="297408" cy="446112"/>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4101367436"/>
              </p:ext>
            </p:extLst>
          </p:nvPr>
        </p:nvGraphicFramePr>
        <p:xfrm>
          <a:off x="7751760" y="1765784"/>
          <a:ext cx="297408" cy="446112"/>
        </p:xfrm>
        <a:graphic>
          <a:graphicData uri="http://schemas.openxmlformats.org/presentationml/2006/ole">
            <mc:AlternateContent xmlns:mc="http://schemas.openxmlformats.org/markup-compatibility/2006">
              <mc:Choice xmlns:v="urn:schemas-microsoft-com:vml" Requires="v">
                <p:oleObj spid="_x0000_s201988" name="Equation" r:id="rId13" imgW="152280" imgH="228600" progId="Equation.DSMT4">
                  <p:embed/>
                </p:oleObj>
              </mc:Choice>
              <mc:Fallback>
                <p:oleObj name="Equation" r:id="rId13" imgW="152280" imgH="228600" progId="Equation.DSMT4">
                  <p:embed/>
                  <p:pic>
                    <p:nvPicPr>
                      <p:cNvPr id="0" name=""/>
                      <p:cNvPicPr/>
                      <p:nvPr/>
                    </p:nvPicPr>
                    <p:blipFill>
                      <a:blip r:embed="rId14"/>
                      <a:stretch>
                        <a:fillRect/>
                      </a:stretch>
                    </p:blipFill>
                    <p:spPr>
                      <a:xfrm>
                        <a:off x="7751760" y="1765784"/>
                        <a:ext cx="297408" cy="446112"/>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914568489"/>
              </p:ext>
            </p:extLst>
          </p:nvPr>
        </p:nvGraphicFramePr>
        <p:xfrm>
          <a:off x="2293431" y="3296211"/>
          <a:ext cx="1990537" cy="1723513"/>
        </p:xfrm>
        <a:graphic>
          <a:graphicData uri="http://schemas.openxmlformats.org/presentationml/2006/ole">
            <mc:AlternateContent xmlns:mc="http://schemas.openxmlformats.org/markup-compatibility/2006">
              <mc:Choice xmlns:v="urn:schemas-microsoft-com:vml" Requires="v">
                <p:oleObj spid="_x0000_s201989" name="Equation" r:id="rId15" imgW="1041120" imgH="901440" progId="Equation.DSMT4">
                  <p:embed/>
                </p:oleObj>
              </mc:Choice>
              <mc:Fallback>
                <p:oleObj name="Equation" r:id="rId15" imgW="1041120" imgH="901440" progId="Equation.DSMT4">
                  <p:embed/>
                  <p:pic>
                    <p:nvPicPr>
                      <p:cNvPr id="0" name=""/>
                      <p:cNvPicPr/>
                      <p:nvPr/>
                    </p:nvPicPr>
                    <p:blipFill>
                      <a:blip r:embed="rId16"/>
                      <a:stretch>
                        <a:fillRect/>
                      </a:stretch>
                    </p:blipFill>
                    <p:spPr>
                      <a:xfrm>
                        <a:off x="2293431" y="3296211"/>
                        <a:ext cx="1990537" cy="1723513"/>
                      </a:xfrm>
                      <a:prstGeom prst="rect">
                        <a:avLst/>
                      </a:prstGeom>
                    </p:spPr>
                  </p:pic>
                </p:oleObj>
              </mc:Fallback>
            </mc:AlternateContent>
          </a:graphicData>
        </a:graphic>
      </p:graphicFrame>
    </p:spTree>
    <p:extLst>
      <p:ext uri="{BB962C8B-B14F-4D97-AF65-F5344CB8AC3E}">
        <p14:creationId xmlns:p14="http://schemas.microsoft.com/office/powerpoint/2010/main" val="758145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25</a:t>
            </a:fld>
            <a:endParaRPr lang="en-US" altLang="zh-CN"/>
          </a:p>
        </p:txBody>
      </p:sp>
      <p:sp>
        <p:nvSpPr>
          <p:cNvPr id="5" name="标题 1"/>
          <p:cNvSpPr txBox="1">
            <a:spLocks/>
          </p:cNvSpPr>
          <p:nvPr/>
        </p:nvSpPr>
        <p:spPr bwMode="auto">
          <a:xfrm>
            <a:off x="685800" y="563880"/>
            <a:ext cx="7772400" cy="461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600" b="1" kern="0" dirty="0" smtClean="0">
                <a:latin typeface="仿宋" panose="02010609060101010101" pitchFamily="49" charset="-122"/>
                <a:ea typeface="仿宋" panose="02010609060101010101" pitchFamily="49" charset="-122"/>
              </a:rPr>
              <a:t>§3.</a:t>
            </a:r>
            <a:r>
              <a:rPr lang="zh-CN" altLang="en-US" sz="3600" b="1" kern="0" dirty="0" smtClean="0">
                <a:latin typeface="仿宋" panose="02010609060101010101" pitchFamily="49" charset="-122"/>
                <a:ea typeface="仿宋" panose="02010609060101010101" pitchFamily="49" charset="-122"/>
              </a:rPr>
              <a:t>质心系的角动量定理</a:t>
            </a:r>
            <a:endParaRPr lang="zh-CN" altLang="en-US" sz="3600" b="1" kern="0" dirty="0">
              <a:latin typeface="仿宋" panose="02010609060101010101" pitchFamily="49" charset="-122"/>
              <a:ea typeface="仿宋" panose="02010609060101010101" pitchFamily="49" charset="-122"/>
            </a:endParaRPr>
          </a:p>
        </p:txBody>
      </p:sp>
      <p:sp>
        <p:nvSpPr>
          <p:cNvPr id="6" name="内容占位符 2"/>
          <p:cNvSpPr>
            <a:spLocks noGrp="1"/>
          </p:cNvSpPr>
          <p:nvPr>
            <p:ph idx="1"/>
          </p:nvPr>
        </p:nvSpPr>
        <p:spPr>
          <a:xfrm>
            <a:off x="711379" y="673865"/>
            <a:ext cx="6144711" cy="1234226"/>
          </a:xfrm>
        </p:spPr>
        <p:txBody>
          <a:bodyPr/>
          <a:lstStyle/>
          <a:p>
            <a:endParaRPr lang="en-US" altLang="zh-CN" sz="2800" dirty="0" smtClean="0">
              <a:latin typeface="仿宋" panose="02010609060101010101" pitchFamily="49" charset="-122"/>
              <a:ea typeface="仿宋" panose="02010609060101010101" pitchFamily="49" charset="-122"/>
            </a:endParaRPr>
          </a:p>
          <a:p>
            <a:pPr marL="0" indent="0">
              <a:lnSpc>
                <a:spcPct val="125000"/>
              </a:lnSpc>
              <a:buNone/>
            </a:pPr>
            <a:r>
              <a:rPr lang="zh-CN" altLang="en-US" sz="2800" b="1" dirty="0">
                <a:solidFill>
                  <a:schemeClr val="accent2"/>
                </a:solidFill>
                <a:latin typeface="仿宋" panose="02010609060101010101" pitchFamily="49" charset="-122"/>
                <a:ea typeface="仿宋" panose="02010609060101010101" pitchFamily="49" charset="-122"/>
              </a:rPr>
              <a:t>一</a:t>
            </a:r>
            <a:r>
              <a:rPr lang="zh-CN" altLang="en-US" sz="2800" b="1" dirty="0" smtClean="0">
                <a:solidFill>
                  <a:schemeClr val="accent2"/>
                </a:solidFill>
                <a:latin typeface="仿宋" panose="02010609060101010101" pitchFamily="49" charset="-122"/>
                <a:ea typeface="仿宋" panose="02010609060101010101" pitchFamily="49" charset="-122"/>
              </a:rPr>
              <a:t>、质心系的角动量定理</a:t>
            </a:r>
            <a:endParaRPr lang="en-US" altLang="zh-CN" sz="2400" dirty="0" smtClean="0">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p:txBody>
      </p:sp>
      <p:sp>
        <p:nvSpPr>
          <p:cNvPr id="2" name="文本框 1"/>
          <p:cNvSpPr txBox="1"/>
          <p:nvPr/>
        </p:nvSpPr>
        <p:spPr>
          <a:xfrm>
            <a:off x="699338" y="1976271"/>
            <a:ext cx="7758862" cy="3329758"/>
          </a:xfrm>
          <a:prstGeom prst="rect">
            <a:avLst/>
          </a:prstGeom>
          <a:noFill/>
        </p:spPr>
        <p:txBody>
          <a:bodyPr wrap="square" rtlCol="0">
            <a:spAutoFit/>
          </a:bodyPr>
          <a:lstStyle/>
          <a:p>
            <a:pPr algn="l">
              <a:lnSpc>
                <a:spcPct val="150000"/>
              </a:lnSpc>
            </a:pPr>
            <a:r>
              <a:rPr lang="zh-CN" altLang="en-US" dirty="0" smtClean="0">
                <a:latin typeface="黑体" panose="02010609060101010101" pitchFamily="49" charset="-122"/>
                <a:ea typeface="黑体" panose="02010609060101010101" pitchFamily="49" charset="-122"/>
              </a:rPr>
              <a:t>    由于角动量定理的推导过程中应用了牛顿定律，所以</a:t>
            </a:r>
            <a:r>
              <a:rPr lang="zh-CN" altLang="en-US" b="1" dirty="0" smtClean="0">
                <a:solidFill>
                  <a:srgbClr val="FF0000"/>
                </a:solidFill>
                <a:latin typeface="黑体" panose="02010609060101010101" pitchFamily="49" charset="-122"/>
                <a:ea typeface="黑体" panose="02010609060101010101" pitchFamily="49" charset="-122"/>
              </a:rPr>
              <a:t>角动量定理在惯性系中才成立</a:t>
            </a:r>
            <a:r>
              <a:rPr lang="zh-CN" altLang="en-US" dirty="0" smtClean="0">
                <a:latin typeface="黑体" panose="02010609060101010101" pitchFamily="49" charset="-122"/>
                <a:ea typeface="黑体" panose="02010609060101010101" pitchFamily="49" charset="-122"/>
              </a:rPr>
              <a:t>。当在质心系中考虑体系相对质心的角动量随时间变化时，质心是固定点。如果质心系是惯性系，角动量定理当然适用。如果质心系是非惯性系，只要加上惯性力，牛顿定律依然成立。因此只要加上惯性力的力矩，角动量守恒定理也仍然成立。</a:t>
            </a:r>
            <a:endParaRPr lang="zh-CN" altLang="en-US" dirty="0">
              <a:latin typeface="黑体" panose="02010609060101010101" pitchFamily="49" charset="-122"/>
              <a:ea typeface="黑体"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561311914"/>
              </p:ext>
            </p:extLst>
          </p:nvPr>
        </p:nvGraphicFramePr>
        <p:xfrm>
          <a:off x="3783734" y="5536818"/>
          <a:ext cx="1217048" cy="934014"/>
        </p:xfrm>
        <a:graphic>
          <a:graphicData uri="http://schemas.openxmlformats.org/presentationml/2006/ole">
            <mc:AlternateContent xmlns:mc="http://schemas.openxmlformats.org/markup-compatibility/2006">
              <mc:Choice xmlns:v="urn:schemas-microsoft-com:vml" Requires="v">
                <p:oleObj spid="_x0000_s204823" name="Equation" r:id="rId3" imgW="545760" imgH="419040" progId="Equation.DSMT4">
                  <p:embed/>
                </p:oleObj>
              </mc:Choice>
              <mc:Fallback>
                <p:oleObj name="Equation" r:id="rId3" imgW="545760" imgH="419040" progId="Equation.DSMT4">
                  <p:embed/>
                  <p:pic>
                    <p:nvPicPr>
                      <p:cNvPr id="0" name=""/>
                      <p:cNvPicPr/>
                      <p:nvPr/>
                    </p:nvPicPr>
                    <p:blipFill>
                      <a:blip r:embed="rId4"/>
                      <a:stretch>
                        <a:fillRect/>
                      </a:stretch>
                    </p:blipFill>
                    <p:spPr>
                      <a:xfrm>
                        <a:off x="3783734" y="5536818"/>
                        <a:ext cx="1217048" cy="934014"/>
                      </a:xfrm>
                      <a:prstGeom prst="rect">
                        <a:avLst/>
                      </a:prstGeom>
                    </p:spPr>
                  </p:pic>
                </p:oleObj>
              </mc:Fallback>
            </mc:AlternateContent>
          </a:graphicData>
        </a:graphic>
      </p:graphicFrame>
    </p:spTree>
    <p:extLst>
      <p:ext uri="{BB962C8B-B14F-4D97-AF65-F5344CB8AC3E}">
        <p14:creationId xmlns:p14="http://schemas.microsoft.com/office/powerpoint/2010/main" val="1576409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26</a:t>
            </a:fld>
            <a:endParaRPr lang="en-US" altLang="zh-CN"/>
          </a:p>
        </p:txBody>
      </p:sp>
      <p:sp>
        <p:nvSpPr>
          <p:cNvPr id="6" name="文本框 5"/>
          <p:cNvSpPr txBox="1"/>
          <p:nvPr/>
        </p:nvSpPr>
        <p:spPr>
          <a:xfrm>
            <a:off x="699338" y="684571"/>
            <a:ext cx="7758862" cy="1200329"/>
          </a:xfrm>
          <a:prstGeom prst="rect">
            <a:avLst/>
          </a:prstGeom>
          <a:noFill/>
        </p:spPr>
        <p:txBody>
          <a:bodyPr wrap="square" rtlCol="0">
            <a:spAutoFit/>
          </a:bodyPr>
          <a:lstStyle/>
          <a:p>
            <a:pPr algn="l">
              <a:lnSpc>
                <a:spcPct val="150000"/>
              </a:lnSpc>
            </a:pPr>
            <a:r>
              <a:rPr lang="zh-CN" altLang="en-US" dirty="0" smtClean="0">
                <a:latin typeface="黑体" panose="02010609060101010101" pitchFamily="49" charset="-122"/>
                <a:ea typeface="黑体" panose="02010609060101010101" pitchFamily="49" charset="-122"/>
              </a:rPr>
              <a:t>    </a:t>
            </a:r>
            <a:r>
              <a:rPr lang="zh-CN" altLang="en-US" dirty="0" smtClean="0">
                <a:ea typeface="仿宋" panose="02010609060101010101" pitchFamily="49" charset="-122"/>
              </a:rPr>
              <a:t>设</a:t>
            </a:r>
            <a:r>
              <a:rPr lang="en-US" altLang="zh-CN" b="1" dirty="0" err="1" smtClean="0">
                <a:ea typeface="仿宋" panose="02010609060101010101" pitchFamily="49" charset="-122"/>
              </a:rPr>
              <a:t>Lc</a:t>
            </a:r>
            <a:r>
              <a:rPr lang="zh-CN" altLang="en-US" dirty="0" smtClean="0">
                <a:ea typeface="仿宋" panose="02010609060101010101" pitchFamily="49" charset="-122"/>
              </a:rPr>
              <a:t>为质心系中体系对质心的角动量，</a:t>
            </a:r>
            <a:r>
              <a:rPr lang="en-US" altLang="zh-CN" b="1" dirty="0" smtClean="0">
                <a:ea typeface="仿宋" panose="02010609060101010101" pitchFamily="49" charset="-122"/>
              </a:rPr>
              <a:t>Mc</a:t>
            </a:r>
            <a:r>
              <a:rPr lang="zh-CN" altLang="en-US" dirty="0" smtClean="0">
                <a:ea typeface="仿宋" panose="02010609060101010101" pitchFamily="49" charset="-122"/>
              </a:rPr>
              <a:t>为外力对质心的力矩，</a:t>
            </a:r>
            <a:r>
              <a:rPr lang="en-US" altLang="zh-CN" b="1" dirty="0" smtClean="0">
                <a:ea typeface="仿宋" panose="02010609060101010101" pitchFamily="49" charset="-122"/>
              </a:rPr>
              <a:t>M</a:t>
            </a:r>
            <a:r>
              <a:rPr lang="en-US" altLang="zh-CN" b="1" baseline="-25000" dirty="0" smtClean="0">
                <a:ea typeface="仿宋" panose="02010609060101010101" pitchFamily="49" charset="-122"/>
              </a:rPr>
              <a:t>C</a:t>
            </a:r>
            <a:r>
              <a:rPr lang="zh-CN" altLang="en-US" b="1" baseline="-25000" dirty="0" smtClean="0">
                <a:ea typeface="仿宋" panose="02010609060101010101" pitchFamily="49" charset="-122"/>
              </a:rPr>
              <a:t>惯</a:t>
            </a:r>
            <a:r>
              <a:rPr lang="zh-CN" altLang="en-US" dirty="0" smtClean="0">
                <a:ea typeface="仿宋" panose="02010609060101010101" pitchFamily="49" charset="-122"/>
              </a:rPr>
              <a:t>为惯性力对质心的力矩。则有：</a:t>
            </a:r>
            <a:endParaRPr lang="zh-CN" altLang="en-US" dirty="0">
              <a:ea typeface="仿宋"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63661146"/>
              </p:ext>
            </p:extLst>
          </p:nvPr>
        </p:nvGraphicFramePr>
        <p:xfrm>
          <a:off x="3282950" y="1852613"/>
          <a:ext cx="2201863" cy="757237"/>
        </p:xfrm>
        <a:graphic>
          <a:graphicData uri="http://schemas.openxmlformats.org/presentationml/2006/ole">
            <mc:AlternateContent xmlns:mc="http://schemas.openxmlformats.org/markup-compatibility/2006">
              <mc:Choice xmlns:v="urn:schemas-microsoft-com:vml" Requires="v">
                <p:oleObj spid="_x0000_s194771" name="Equation" r:id="rId3" imgW="1218960" imgH="419040" progId="Equation.DSMT4">
                  <p:embed/>
                </p:oleObj>
              </mc:Choice>
              <mc:Fallback>
                <p:oleObj name="Equation" r:id="rId3" imgW="1218960" imgH="419040" progId="Equation.DSMT4">
                  <p:embed/>
                  <p:pic>
                    <p:nvPicPr>
                      <p:cNvPr id="0" name=""/>
                      <p:cNvPicPr/>
                      <p:nvPr/>
                    </p:nvPicPr>
                    <p:blipFill>
                      <a:blip r:embed="rId4"/>
                      <a:stretch>
                        <a:fillRect/>
                      </a:stretch>
                    </p:blipFill>
                    <p:spPr>
                      <a:xfrm>
                        <a:off x="3282950" y="1852613"/>
                        <a:ext cx="2201863" cy="757237"/>
                      </a:xfrm>
                      <a:prstGeom prst="rect">
                        <a:avLst/>
                      </a:prstGeom>
                    </p:spPr>
                  </p:pic>
                </p:oleObj>
              </mc:Fallback>
            </mc:AlternateContent>
          </a:graphicData>
        </a:graphic>
      </p:graphicFrame>
      <p:sp>
        <p:nvSpPr>
          <p:cNvPr id="7" name="文本框 6"/>
          <p:cNvSpPr txBox="1"/>
          <p:nvPr/>
        </p:nvSpPr>
        <p:spPr>
          <a:xfrm>
            <a:off x="884105" y="2520900"/>
            <a:ext cx="7758862" cy="1200329"/>
          </a:xfrm>
          <a:prstGeom prst="rect">
            <a:avLst/>
          </a:prstGeom>
          <a:noFill/>
        </p:spPr>
        <p:txBody>
          <a:bodyPr wrap="square" rtlCol="0">
            <a:spAutoFit/>
          </a:bodyPr>
          <a:lstStyle/>
          <a:p>
            <a:pPr algn="l">
              <a:lnSpc>
                <a:spcPct val="150000"/>
              </a:lnSpc>
            </a:pPr>
            <a:r>
              <a:rPr lang="zh-CN" altLang="en-US" dirty="0" smtClean="0">
                <a:latin typeface="黑体" panose="02010609060101010101" pitchFamily="49" charset="-122"/>
                <a:ea typeface="黑体" panose="02010609060101010101" pitchFamily="49" charset="-122"/>
              </a:rPr>
              <a:t>    </a:t>
            </a:r>
            <a:r>
              <a:rPr lang="zh-CN" altLang="en-US" dirty="0" smtClean="0">
                <a:ea typeface="仿宋" panose="02010609060101010101" pitchFamily="49" charset="-122"/>
              </a:rPr>
              <a:t>由于质心是平动系，作用在各质点上的惯性力与质量成正比，方向与质心加速度相反，对质心的力矩为：</a:t>
            </a:r>
            <a:endParaRPr lang="zh-CN" altLang="en-US" dirty="0">
              <a:ea typeface="仿宋"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91735928"/>
              </p:ext>
            </p:extLst>
          </p:nvPr>
        </p:nvGraphicFramePr>
        <p:xfrm>
          <a:off x="2699607" y="3659105"/>
          <a:ext cx="4127857" cy="704279"/>
        </p:xfrm>
        <a:graphic>
          <a:graphicData uri="http://schemas.openxmlformats.org/presentationml/2006/ole">
            <mc:AlternateContent xmlns:mc="http://schemas.openxmlformats.org/markup-compatibility/2006">
              <mc:Choice xmlns:v="urn:schemas-microsoft-com:vml" Requires="v">
                <p:oleObj spid="_x0000_s194772" name="Equation" r:id="rId5" imgW="2679480" imgH="457200" progId="Equation.DSMT4">
                  <p:embed/>
                </p:oleObj>
              </mc:Choice>
              <mc:Fallback>
                <p:oleObj name="Equation" r:id="rId5" imgW="2679480" imgH="457200" progId="Equation.DSMT4">
                  <p:embed/>
                  <p:pic>
                    <p:nvPicPr>
                      <p:cNvPr id="0" name=""/>
                      <p:cNvPicPr/>
                      <p:nvPr/>
                    </p:nvPicPr>
                    <p:blipFill>
                      <a:blip r:embed="rId6"/>
                      <a:stretch>
                        <a:fillRect/>
                      </a:stretch>
                    </p:blipFill>
                    <p:spPr>
                      <a:xfrm>
                        <a:off x="2699607" y="3659105"/>
                        <a:ext cx="4127857" cy="704279"/>
                      </a:xfrm>
                      <a:prstGeom prst="rect">
                        <a:avLst/>
                      </a:prstGeom>
                    </p:spPr>
                  </p:pic>
                </p:oleObj>
              </mc:Fallback>
            </mc:AlternateContent>
          </a:graphicData>
        </a:graphic>
      </p:graphicFrame>
      <p:sp>
        <p:nvSpPr>
          <p:cNvPr id="8" name="文本框 7"/>
          <p:cNvSpPr txBox="1"/>
          <p:nvPr/>
        </p:nvSpPr>
        <p:spPr>
          <a:xfrm>
            <a:off x="734153" y="4423695"/>
            <a:ext cx="7758862" cy="576248"/>
          </a:xfrm>
          <a:prstGeom prst="rect">
            <a:avLst/>
          </a:prstGeom>
          <a:noFill/>
        </p:spPr>
        <p:txBody>
          <a:bodyPr wrap="square" rtlCol="0">
            <a:spAutoFit/>
          </a:bodyPr>
          <a:lstStyle/>
          <a:p>
            <a:pPr algn="l">
              <a:lnSpc>
                <a:spcPct val="150000"/>
              </a:lnSpc>
            </a:pPr>
            <a:r>
              <a:rPr lang="zh-CN" altLang="en-US" dirty="0" smtClean="0">
                <a:latin typeface="黑体" panose="02010609060101010101" pitchFamily="49" charset="-122"/>
                <a:ea typeface="黑体" panose="02010609060101010101" pitchFamily="49" charset="-122"/>
              </a:rPr>
              <a:t>    </a:t>
            </a:r>
            <a:r>
              <a:rPr lang="zh-CN" altLang="en-US" dirty="0" smtClean="0">
                <a:ea typeface="仿宋" panose="02010609060101010101" pitchFamily="49" charset="-122"/>
              </a:rPr>
              <a:t>即：</a:t>
            </a:r>
            <a:endParaRPr lang="zh-CN" altLang="en-US" dirty="0">
              <a:ea typeface="仿宋" panose="02010609060101010101"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556364414"/>
              </p:ext>
            </p:extLst>
          </p:nvPr>
        </p:nvGraphicFramePr>
        <p:xfrm>
          <a:off x="4040980" y="4560933"/>
          <a:ext cx="1323107" cy="808565"/>
        </p:xfrm>
        <a:graphic>
          <a:graphicData uri="http://schemas.openxmlformats.org/presentationml/2006/ole">
            <mc:AlternateContent xmlns:mc="http://schemas.openxmlformats.org/markup-compatibility/2006">
              <mc:Choice xmlns:v="urn:schemas-microsoft-com:vml" Requires="v">
                <p:oleObj spid="_x0000_s194773" name="Equation" r:id="rId7" imgW="685800" imgH="419040" progId="Equation.DSMT4">
                  <p:embed/>
                </p:oleObj>
              </mc:Choice>
              <mc:Fallback>
                <p:oleObj name="Equation" r:id="rId7" imgW="685800" imgH="419040" progId="Equation.DSMT4">
                  <p:embed/>
                  <p:pic>
                    <p:nvPicPr>
                      <p:cNvPr id="0" name=""/>
                      <p:cNvPicPr/>
                      <p:nvPr/>
                    </p:nvPicPr>
                    <p:blipFill>
                      <a:blip r:embed="rId8"/>
                      <a:stretch>
                        <a:fillRect/>
                      </a:stretch>
                    </p:blipFill>
                    <p:spPr>
                      <a:xfrm>
                        <a:off x="4040980" y="4560933"/>
                        <a:ext cx="1323107" cy="808565"/>
                      </a:xfrm>
                      <a:prstGeom prst="rect">
                        <a:avLst/>
                      </a:prstGeom>
                    </p:spPr>
                  </p:pic>
                </p:oleObj>
              </mc:Fallback>
            </mc:AlternateContent>
          </a:graphicData>
        </a:graphic>
      </p:graphicFrame>
      <p:sp>
        <p:nvSpPr>
          <p:cNvPr id="10" name="文本框 9"/>
          <p:cNvSpPr txBox="1"/>
          <p:nvPr/>
        </p:nvSpPr>
        <p:spPr>
          <a:xfrm>
            <a:off x="884105" y="5346754"/>
            <a:ext cx="7758862" cy="1130246"/>
          </a:xfrm>
          <a:prstGeom prst="rect">
            <a:avLst/>
          </a:prstGeom>
          <a:noFill/>
        </p:spPr>
        <p:txBody>
          <a:bodyPr wrap="square" rtlCol="0">
            <a:spAutoFit/>
          </a:bodyPr>
          <a:lstStyle/>
          <a:p>
            <a:pPr algn="l">
              <a:lnSpc>
                <a:spcPct val="150000"/>
              </a:lnSpc>
            </a:pPr>
            <a:r>
              <a:rPr lang="zh-CN" altLang="en-US" dirty="0" smtClean="0">
                <a:solidFill>
                  <a:srgbClr val="C00000"/>
                </a:solidFill>
                <a:latin typeface="黑体" panose="02010609060101010101" pitchFamily="49" charset="-122"/>
                <a:ea typeface="黑体" panose="02010609060101010101" pitchFamily="49" charset="-122"/>
              </a:rPr>
              <a:t>不论质心系是惯性系还是非惯性系，在质心系中，角动量定理仍然适用</a:t>
            </a:r>
            <a:r>
              <a:rPr lang="zh-CN" altLang="en-US" dirty="0">
                <a:solidFill>
                  <a:srgbClr val="C00000"/>
                </a:solidFill>
                <a:ea typeface="仿宋" panose="02010609060101010101" pitchFamily="49" charset="-122"/>
              </a:rPr>
              <a:t>。</a:t>
            </a:r>
          </a:p>
        </p:txBody>
      </p:sp>
      <p:sp>
        <p:nvSpPr>
          <p:cNvPr id="5" name="椭圆 4"/>
          <p:cNvSpPr/>
          <p:nvPr/>
        </p:nvSpPr>
        <p:spPr bwMode="auto">
          <a:xfrm>
            <a:off x="3923928" y="1945211"/>
            <a:ext cx="792088" cy="575689"/>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683139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27</a:t>
            </a:fld>
            <a:endParaRPr lang="en-US" altLang="zh-CN"/>
          </a:p>
        </p:txBody>
      </p:sp>
      <p:sp>
        <p:nvSpPr>
          <p:cNvPr id="5" name="内容占位符 2"/>
          <p:cNvSpPr>
            <a:spLocks noGrp="1"/>
          </p:cNvSpPr>
          <p:nvPr>
            <p:ph idx="1"/>
          </p:nvPr>
        </p:nvSpPr>
        <p:spPr>
          <a:xfrm>
            <a:off x="755576" y="260648"/>
            <a:ext cx="6144711" cy="1234226"/>
          </a:xfrm>
        </p:spPr>
        <p:txBody>
          <a:bodyPr/>
          <a:lstStyle/>
          <a:p>
            <a:endParaRPr lang="en-US" altLang="zh-CN" sz="2800" dirty="0" smtClean="0">
              <a:latin typeface="仿宋" panose="02010609060101010101" pitchFamily="49" charset="-122"/>
              <a:ea typeface="仿宋" panose="02010609060101010101" pitchFamily="49" charset="-122"/>
            </a:endParaRPr>
          </a:p>
          <a:p>
            <a:pPr marL="0" indent="0">
              <a:lnSpc>
                <a:spcPct val="125000"/>
              </a:lnSpc>
              <a:buNone/>
            </a:pPr>
            <a:r>
              <a:rPr lang="zh-CN" altLang="en-US" sz="2800" b="1" dirty="0" smtClean="0">
                <a:solidFill>
                  <a:schemeClr val="accent2"/>
                </a:solidFill>
                <a:latin typeface="仿宋" panose="02010609060101010101" pitchFamily="49" charset="-122"/>
                <a:ea typeface="仿宋" panose="02010609060101010101" pitchFamily="49" charset="-122"/>
              </a:rPr>
              <a:t>二、体系的角动量与质心的角动量</a:t>
            </a:r>
            <a:endParaRPr lang="en-US" altLang="zh-CN" sz="2000" dirty="0" smtClean="0">
              <a:latin typeface="仿宋" panose="02010609060101010101" pitchFamily="49" charset="-122"/>
              <a:ea typeface="仿宋" panose="02010609060101010101" pitchFamily="49" charset="-122"/>
            </a:endParaRPr>
          </a:p>
        </p:txBody>
      </p:sp>
      <p:sp>
        <p:nvSpPr>
          <p:cNvPr id="7" name="文本框 6"/>
          <p:cNvSpPr txBox="1"/>
          <p:nvPr/>
        </p:nvSpPr>
        <p:spPr>
          <a:xfrm>
            <a:off x="817480" y="1495409"/>
            <a:ext cx="7758862" cy="2862322"/>
          </a:xfrm>
          <a:prstGeom prst="rect">
            <a:avLst/>
          </a:prstGeom>
          <a:noFill/>
        </p:spPr>
        <p:txBody>
          <a:bodyPr wrap="square" rtlCol="0">
            <a:spAutoFit/>
          </a:bodyPr>
          <a:lstStyle/>
          <a:p>
            <a:pPr algn="l">
              <a:lnSpc>
                <a:spcPct val="150000"/>
              </a:lnSpc>
            </a:pPr>
            <a:r>
              <a:rPr lang="zh-CN" altLang="en-US" dirty="0" smtClean="0">
                <a:latin typeface="黑体" panose="02010609060101010101" pitchFamily="49" charset="-122"/>
                <a:ea typeface="黑体" panose="02010609060101010101" pitchFamily="49" charset="-122"/>
              </a:rPr>
              <a:t>    虽然在质心系中角动量定理仍然适用，但体系在质心系中相对质心的角动量与体系在惯性系中相对原点的角动量并不相同。这一点应该是肯定的，因为即使在惯性系中相对于不同的点的角动量都不相同，何况质心往往还是</a:t>
            </a:r>
            <a:r>
              <a:rPr lang="zh-CN" altLang="en-US" dirty="0">
                <a:latin typeface="黑体" panose="02010609060101010101" pitchFamily="49" charset="-122"/>
                <a:ea typeface="黑体" panose="02010609060101010101" pitchFamily="49" charset="-122"/>
              </a:rPr>
              <a:t>一</a:t>
            </a:r>
            <a:r>
              <a:rPr lang="zh-CN" altLang="en-US" dirty="0" smtClean="0">
                <a:latin typeface="黑体" panose="02010609060101010101" pitchFamily="49" charset="-122"/>
                <a:ea typeface="黑体" panose="02010609060101010101" pitchFamily="49" charset="-122"/>
              </a:rPr>
              <a:t>个运动的点。</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92975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28</a:t>
            </a:fld>
            <a:endParaRPr lang="en-US" altLang="zh-CN"/>
          </a:p>
        </p:txBody>
      </p:sp>
      <p:sp>
        <p:nvSpPr>
          <p:cNvPr id="6" name="文本框 5"/>
          <p:cNvSpPr txBox="1"/>
          <p:nvPr/>
        </p:nvSpPr>
        <p:spPr>
          <a:xfrm>
            <a:off x="471307" y="581019"/>
            <a:ext cx="4036480" cy="2308324"/>
          </a:xfrm>
          <a:prstGeom prst="rect">
            <a:avLst/>
          </a:prstGeom>
          <a:noFill/>
        </p:spPr>
        <p:txBody>
          <a:bodyPr wrap="square" rtlCol="0">
            <a:spAutoFit/>
          </a:bodyPr>
          <a:lstStyle/>
          <a:p>
            <a:pPr algn="l">
              <a:lnSpc>
                <a:spcPct val="150000"/>
              </a:lnSpc>
            </a:pPr>
            <a:r>
              <a:rPr lang="zh-CN" altLang="en-US" dirty="0" smtClean="0">
                <a:latin typeface="黑体" panose="02010609060101010101" pitchFamily="49" charset="-122"/>
                <a:ea typeface="黑体" panose="02010609060101010101" pitchFamily="49" charset="-122"/>
              </a:rPr>
              <a:t>    </a:t>
            </a:r>
            <a:r>
              <a:rPr lang="zh-CN" altLang="en-US" dirty="0" smtClean="0">
                <a:ea typeface="仿宋" panose="02010609060101010101" pitchFamily="49" charset="-122"/>
              </a:rPr>
              <a:t>设在惯性系</a:t>
            </a:r>
            <a:r>
              <a:rPr lang="en-US" altLang="zh-CN" b="1" i="1" dirty="0" smtClean="0">
                <a:ea typeface="仿宋" panose="02010609060101010101" pitchFamily="49" charset="-122"/>
              </a:rPr>
              <a:t>K</a:t>
            </a:r>
            <a:r>
              <a:rPr lang="zh-CN" altLang="en-US" dirty="0" smtClean="0">
                <a:ea typeface="仿宋" panose="02010609060101010101" pitchFamily="49" charset="-122"/>
              </a:rPr>
              <a:t>中，体系相对于原点的角动量为</a:t>
            </a:r>
            <a:r>
              <a:rPr lang="en-US" altLang="zh-CN" b="1" i="1" dirty="0" smtClean="0">
                <a:ea typeface="仿宋" panose="02010609060101010101" pitchFamily="49" charset="-122"/>
              </a:rPr>
              <a:t>L</a:t>
            </a:r>
            <a:r>
              <a:rPr lang="zh-CN" altLang="en-US" dirty="0" smtClean="0">
                <a:ea typeface="仿宋" panose="02010609060101010101" pitchFamily="49" charset="-122"/>
              </a:rPr>
              <a:t>。在质心系</a:t>
            </a:r>
            <a:r>
              <a:rPr lang="en-US" altLang="zh-CN" b="1" i="1" dirty="0" smtClean="0">
                <a:ea typeface="仿宋" panose="02010609060101010101" pitchFamily="49" charset="-122"/>
              </a:rPr>
              <a:t>K</a:t>
            </a:r>
            <a:r>
              <a:rPr lang="en-US" altLang="zh-CN" b="1" i="1" baseline="-25000" dirty="0" smtClean="0">
                <a:ea typeface="仿宋" panose="02010609060101010101" pitchFamily="49" charset="-122"/>
              </a:rPr>
              <a:t>C</a:t>
            </a:r>
            <a:r>
              <a:rPr lang="zh-CN" altLang="en-US" dirty="0" smtClean="0">
                <a:ea typeface="仿宋" panose="02010609060101010101" pitchFamily="49" charset="-122"/>
              </a:rPr>
              <a:t>中，体系相对于质心的角动量为</a:t>
            </a:r>
            <a:r>
              <a:rPr lang="en-US" altLang="zh-CN" b="1" i="1" dirty="0" smtClean="0">
                <a:ea typeface="仿宋" panose="02010609060101010101" pitchFamily="49" charset="-122"/>
              </a:rPr>
              <a:t>L</a:t>
            </a:r>
            <a:r>
              <a:rPr lang="en-US" altLang="zh-CN" b="1" i="1" baseline="-25000" dirty="0" smtClean="0">
                <a:ea typeface="仿宋" panose="02010609060101010101" pitchFamily="49" charset="-122"/>
              </a:rPr>
              <a:t>C</a:t>
            </a:r>
            <a:r>
              <a:rPr lang="zh-CN" altLang="en-US" dirty="0" smtClean="0">
                <a:ea typeface="仿宋" panose="02010609060101010101" pitchFamily="49" charset="-122"/>
              </a:rPr>
              <a:t>，则有 ：</a:t>
            </a:r>
            <a:endParaRPr lang="zh-CN" altLang="en-US" dirty="0">
              <a:ea typeface="仿宋"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118537288"/>
              </p:ext>
            </p:extLst>
          </p:nvPr>
        </p:nvGraphicFramePr>
        <p:xfrm>
          <a:off x="467544" y="3573016"/>
          <a:ext cx="7147653" cy="2987079"/>
        </p:xfrm>
        <a:graphic>
          <a:graphicData uri="http://schemas.openxmlformats.org/presentationml/2006/ole">
            <mc:AlternateContent xmlns:mc="http://schemas.openxmlformats.org/markup-compatibility/2006">
              <mc:Choice xmlns:v="urn:schemas-microsoft-com:vml" Requires="v">
                <p:oleObj spid="_x0000_s195891" name="Equation" r:id="rId3" imgW="3403440" imgH="1422360" progId="Equation.DSMT4">
                  <p:embed/>
                </p:oleObj>
              </mc:Choice>
              <mc:Fallback>
                <p:oleObj name="Equation" r:id="rId3" imgW="3403440" imgH="1422360" progId="Equation.DSMT4">
                  <p:embed/>
                  <p:pic>
                    <p:nvPicPr>
                      <p:cNvPr id="0" name=""/>
                      <p:cNvPicPr/>
                      <p:nvPr/>
                    </p:nvPicPr>
                    <p:blipFill>
                      <a:blip r:embed="rId4"/>
                      <a:stretch>
                        <a:fillRect/>
                      </a:stretch>
                    </p:blipFill>
                    <p:spPr>
                      <a:xfrm>
                        <a:off x="467544" y="3573016"/>
                        <a:ext cx="7147653" cy="2987079"/>
                      </a:xfrm>
                      <a:prstGeom prst="rect">
                        <a:avLst/>
                      </a:prstGeom>
                    </p:spPr>
                  </p:pic>
                </p:oleObj>
              </mc:Fallback>
            </mc:AlternateContent>
          </a:graphicData>
        </a:graphic>
      </p:graphicFrame>
      <p:grpSp>
        <p:nvGrpSpPr>
          <p:cNvPr id="5" name="组合 4"/>
          <p:cNvGrpSpPr/>
          <p:nvPr/>
        </p:nvGrpSpPr>
        <p:grpSpPr>
          <a:xfrm>
            <a:off x="4716016" y="379965"/>
            <a:ext cx="4172567" cy="3128214"/>
            <a:chOff x="4139952" y="116632"/>
            <a:chExt cx="4172567" cy="3128214"/>
          </a:xfrm>
        </p:grpSpPr>
        <p:grpSp>
          <p:nvGrpSpPr>
            <p:cNvPr id="7" name="组合 6"/>
            <p:cNvGrpSpPr/>
            <p:nvPr/>
          </p:nvGrpSpPr>
          <p:grpSpPr>
            <a:xfrm>
              <a:off x="4139952" y="1139100"/>
              <a:ext cx="2592288" cy="2105746"/>
              <a:chOff x="4139952" y="1435218"/>
              <a:chExt cx="2592288" cy="2105746"/>
            </a:xfrm>
          </p:grpSpPr>
          <p:cxnSp>
            <p:nvCxnSpPr>
              <p:cNvPr id="33" name="直接箭头连接符 32"/>
              <p:cNvCxnSpPr/>
              <p:nvPr/>
            </p:nvCxnSpPr>
            <p:spPr bwMode="auto">
              <a:xfrm>
                <a:off x="5004048" y="2708920"/>
                <a:ext cx="172819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接箭头连接符 33"/>
              <p:cNvCxnSpPr/>
              <p:nvPr/>
            </p:nvCxnSpPr>
            <p:spPr bwMode="auto">
              <a:xfrm flipV="1">
                <a:off x="5004048" y="1484784"/>
                <a:ext cx="0" cy="12241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5" name="直接箭头连接符 34"/>
              <p:cNvCxnSpPr/>
              <p:nvPr/>
            </p:nvCxnSpPr>
            <p:spPr bwMode="auto">
              <a:xfrm flipH="1">
                <a:off x="4139952" y="2708920"/>
                <a:ext cx="864096" cy="7200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36" name="对象 35"/>
              <p:cNvGraphicFramePr>
                <a:graphicFrameLocks noChangeAspect="1"/>
              </p:cNvGraphicFramePr>
              <p:nvPr>
                <p:extLst>
                  <p:ext uri="{D42A27DB-BD31-4B8C-83A1-F6EECF244321}">
                    <p14:modId xmlns:p14="http://schemas.microsoft.com/office/powerpoint/2010/main" val="772487093"/>
                  </p:ext>
                </p:extLst>
              </p:nvPr>
            </p:nvGraphicFramePr>
            <p:xfrm>
              <a:off x="4211960" y="3317035"/>
              <a:ext cx="203572" cy="223929"/>
            </p:xfrm>
            <a:graphic>
              <a:graphicData uri="http://schemas.openxmlformats.org/presentationml/2006/ole">
                <mc:AlternateContent xmlns:mc="http://schemas.openxmlformats.org/markup-compatibility/2006">
                  <mc:Choice xmlns:v="urn:schemas-microsoft-com:vml" Requires="v">
                    <p:oleObj spid="_x0000_s195892" name="Equation" r:id="rId5" imgW="126720" imgH="139680" progId="Equation.DSMT4">
                      <p:embed/>
                    </p:oleObj>
                  </mc:Choice>
                  <mc:Fallback>
                    <p:oleObj name="Equation" r:id="rId5" imgW="126720" imgH="139680" progId="Equation.DSMT4">
                      <p:embed/>
                      <p:pic>
                        <p:nvPicPr>
                          <p:cNvPr id="0" name=""/>
                          <p:cNvPicPr/>
                          <p:nvPr/>
                        </p:nvPicPr>
                        <p:blipFill>
                          <a:blip r:embed="rId6"/>
                          <a:stretch>
                            <a:fillRect/>
                          </a:stretch>
                        </p:blipFill>
                        <p:spPr>
                          <a:xfrm>
                            <a:off x="4211960" y="3317035"/>
                            <a:ext cx="203572" cy="223929"/>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2949452207"/>
                  </p:ext>
                </p:extLst>
              </p:nvPr>
            </p:nvGraphicFramePr>
            <p:xfrm>
              <a:off x="6448239" y="2788055"/>
              <a:ext cx="209922" cy="248090"/>
            </p:xfrm>
            <a:graphic>
              <a:graphicData uri="http://schemas.openxmlformats.org/presentationml/2006/ole">
                <mc:AlternateContent xmlns:mc="http://schemas.openxmlformats.org/markup-compatibility/2006">
                  <mc:Choice xmlns:v="urn:schemas-microsoft-com:vml" Requires="v">
                    <p:oleObj spid="_x0000_s195893" name="Equation" r:id="rId7" imgW="139680" imgH="164880" progId="Equation.DSMT4">
                      <p:embed/>
                    </p:oleObj>
                  </mc:Choice>
                  <mc:Fallback>
                    <p:oleObj name="Equation" r:id="rId7" imgW="139680" imgH="164880" progId="Equation.DSMT4">
                      <p:embed/>
                      <p:pic>
                        <p:nvPicPr>
                          <p:cNvPr id="0" name=""/>
                          <p:cNvPicPr/>
                          <p:nvPr/>
                        </p:nvPicPr>
                        <p:blipFill>
                          <a:blip r:embed="rId8"/>
                          <a:stretch>
                            <a:fillRect/>
                          </a:stretch>
                        </p:blipFill>
                        <p:spPr>
                          <a:xfrm>
                            <a:off x="6448239" y="2788055"/>
                            <a:ext cx="209922" cy="248090"/>
                          </a:xfrm>
                          <a:prstGeom prst="rect">
                            <a:avLst/>
                          </a:prstGeom>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3963636113"/>
                  </p:ext>
                </p:extLst>
              </p:nvPr>
            </p:nvGraphicFramePr>
            <p:xfrm>
              <a:off x="5072160" y="1435218"/>
              <a:ext cx="219920" cy="219920"/>
            </p:xfrm>
            <a:graphic>
              <a:graphicData uri="http://schemas.openxmlformats.org/presentationml/2006/ole">
                <mc:AlternateContent xmlns:mc="http://schemas.openxmlformats.org/markup-compatibility/2006">
                  <mc:Choice xmlns:v="urn:schemas-microsoft-com:vml" Requires="v">
                    <p:oleObj spid="_x0000_s195894" name="Equation" r:id="rId9" imgW="126720" imgH="126720" progId="Equation.DSMT4">
                      <p:embed/>
                    </p:oleObj>
                  </mc:Choice>
                  <mc:Fallback>
                    <p:oleObj name="Equation" r:id="rId9" imgW="126720" imgH="126720" progId="Equation.DSMT4">
                      <p:embed/>
                      <p:pic>
                        <p:nvPicPr>
                          <p:cNvPr id="0" name=""/>
                          <p:cNvPicPr/>
                          <p:nvPr/>
                        </p:nvPicPr>
                        <p:blipFill>
                          <a:blip r:embed="rId10"/>
                          <a:stretch>
                            <a:fillRect/>
                          </a:stretch>
                        </p:blipFill>
                        <p:spPr>
                          <a:xfrm>
                            <a:off x="5072160" y="1435218"/>
                            <a:ext cx="219920" cy="219920"/>
                          </a:xfrm>
                          <a:prstGeom prst="rect">
                            <a:avLst/>
                          </a:prstGeom>
                        </p:spPr>
                      </p:pic>
                    </p:oleObj>
                  </mc:Fallback>
                </mc:AlternateContent>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val="2796247530"/>
                  </p:ext>
                </p:extLst>
              </p:nvPr>
            </p:nvGraphicFramePr>
            <p:xfrm>
              <a:off x="5003800" y="2790825"/>
              <a:ext cx="152400" cy="177800"/>
            </p:xfrm>
            <a:graphic>
              <a:graphicData uri="http://schemas.openxmlformats.org/presentationml/2006/ole">
                <mc:AlternateContent xmlns:mc="http://schemas.openxmlformats.org/markup-compatibility/2006">
                  <mc:Choice xmlns:v="urn:schemas-microsoft-com:vml" Requires="v">
                    <p:oleObj spid="_x0000_s195895" name="Equation" r:id="rId11" imgW="152280" imgH="177480" progId="Equation.DSMT4">
                      <p:embed/>
                    </p:oleObj>
                  </mc:Choice>
                  <mc:Fallback>
                    <p:oleObj name="Equation" r:id="rId11" imgW="152280" imgH="177480" progId="Equation.DSMT4">
                      <p:embed/>
                      <p:pic>
                        <p:nvPicPr>
                          <p:cNvPr id="0" name=""/>
                          <p:cNvPicPr/>
                          <p:nvPr/>
                        </p:nvPicPr>
                        <p:blipFill>
                          <a:blip r:embed="rId12"/>
                          <a:stretch>
                            <a:fillRect/>
                          </a:stretch>
                        </p:blipFill>
                        <p:spPr>
                          <a:xfrm>
                            <a:off x="5003800" y="2790825"/>
                            <a:ext cx="152400" cy="177800"/>
                          </a:xfrm>
                          <a:prstGeom prst="rect">
                            <a:avLst/>
                          </a:prstGeom>
                        </p:spPr>
                      </p:pic>
                    </p:oleObj>
                  </mc:Fallback>
                </mc:AlternateContent>
              </a:graphicData>
            </a:graphic>
          </p:graphicFrame>
        </p:grpSp>
        <p:grpSp>
          <p:nvGrpSpPr>
            <p:cNvPr id="8" name="组合 7"/>
            <p:cNvGrpSpPr/>
            <p:nvPr/>
          </p:nvGrpSpPr>
          <p:grpSpPr>
            <a:xfrm>
              <a:off x="5720231" y="116632"/>
              <a:ext cx="2592288" cy="2166938"/>
              <a:chOff x="4139952" y="1403593"/>
              <a:chExt cx="2592288" cy="2166938"/>
            </a:xfrm>
          </p:grpSpPr>
          <p:cxnSp>
            <p:nvCxnSpPr>
              <p:cNvPr id="26" name="直接箭头连接符 25"/>
              <p:cNvCxnSpPr/>
              <p:nvPr/>
            </p:nvCxnSpPr>
            <p:spPr bwMode="auto">
              <a:xfrm>
                <a:off x="5004048" y="2708920"/>
                <a:ext cx="1728192"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7" name="直接箭头连接符 26"/>
              <p:cNvCxnSpPr/>
              <p:nvPr/>
            </p:nvCxnSpPr>
            <p:spPr bwMode="auto">
              <a:xfrm flipV="1">
                <a:off x="5004048" y="1484784"/>
                <a:ext cx="0" cy="122413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8" name="直接箭头连接符 27"/>
              <p:cNvCxnSpPr/>
              <p:nvPr/>
            </p:nvCxnSpPr>
            <p:spPr bwMode="auto">
              <a:xfrm flipH="1">
                <a:off x="4139952" y="2708920"/>
                <a:ext cx="864096" cy="72008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aphicFrame>
            <p:nvGraphicFramePr>
              <p:cNvPr id="29" name="对象 28"/>
              <p:cNvGraphicFramePr>
                <a:graphicFrameLocks noChangeAspect="1"/>
              </p:cNvGraphicFramePr>
              <p:nvPr>
                <p:extLst>
                  <p:ext uri="{D42A27DB-BD31-4B8C-83A1-F6EECF244321}">
                    <p14:modId xmlns:p14="http://schemas.microsoft.com/office/powerpoint/2010/main" val="3688719782"/>
                  </p:ext>
                </p:extLst>
              </p:nvPr>
            </p:nvGraphicFramePr>
            <p:xfrm>
              <a:off x="4182346" y="3286368"/>
              <a:ext cx="263525" cy="284163"/>
            </p:xfrm>
            <a:graphic>
              <a:graphicData uri="http://schemas.openxmlformats.org/presentationml/2006/ole">
                <mc:AlternateContent xmlns:mc="http://schemas.openxmlformats.org/markup-compatibility/2006">
                  <mc:Choice xmlns:v="urn:schemas-microsoft-com:vml" Requires="v">
                    <p:oleObj spid="_x0000_s195896" name="Equation" r:id="rId13" imgW="164880" imgH="177480" progId="Equation.DSMT4">
                      <p:embed/>
                    </p:oleObj>
                  </mc:Choice>
                  <mc:Fallback>
                    <p:oleObj name="Equation" r:id="rId13" imgW="164880" imgH="177480" progId="Equation.DSMT4">
                      <p:embed/>
                      <p:pic>
                        <p:nvPicPr>
                          <p:cNvPr id="0" name=""/>
                          <p:cNvPicPr/>
                          <p:nvPr/>
                        </p:nvPicPr>
                        <p:blipFill>
                          <a:blip r:embed="rId14"/>
                          <a:stretch>
                            <a:fillRect/>
                          </a:stretch>
                        </p:blipFill>
                        <p:spPr>
                          <a:xfrm>
                            <a:off x="4182346" y="3286368"/>
                            <a:ext cx="263525" cy="284163"/>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4172467305"/>
                  </p:ext>
                </p:extLst>
              </p:nvPr>
            </p:nvGraphicFramePr>
            <p:xfrm>
              <a:off x="6419134" y="2759318"/>
              <a:ext cx="268287" cy="304800"/>
            </p:xfrm>
            <a:graphic>
              <a:graphicData uri="http://schemas.openxmlformats.org/presentationml/2006/ole">
                <mc:AlternateContent xmlns:mc="http://schemas.openxmlformats.org/markup-compatibility/2006">
                  <mc:Choice xmlns:v="urn:schemas-microsoft-com:vml" Requires="v">
                    <p:oleObj spid="_x0000_s195897" name="Equation" r:id="rId15" imgW="177480" imgH="203040" progId="Equation.DSMT4">
                      <p:embed/>
                    </p:oleObj>
                  </mc:Choice>
                  <mc:Fallback>
                    <p:oleObj name="Equation" r:id="rId15" imgW="177480" imgH="203040" progId="Equation.DSMT4">
                      <p:embed/>
                      <p:pic>
                        <p:nvPicPr>
                          <p:cNvPr id="0" name=""/>
                          <p:cNvPicPr/>
                          <p:nvPr/>
                        </p:nvPicPr>
                        <p:blipFill>
                          <a:blip r:embed="rId16"/>
                          <a:stretch>
                            <a:fillRect/>
                          </a:stretch>
                        </p:blipFill>
                        <p:spPr>
                          <a:xfrm>
                            <a:off x="6419134" y="2759318"/>
                            <a:ext cx="268287" cy="304800"/>
                          </a:xfrm>
                          <a:prstGeom prst="rect">
                            <a:avLst/>
                          </a:prstGeom>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3173297652"/>
                  </p:ext>
                </p:extLst>
              </p:nvPr>
            </p:nvGraphicFramePr>
            <p:xfrm>
              <a:off x="5039596" y="1403593"/>
              <a:ext cx="285750" cy="284163"/>
            </p:xfrm>
            <a:graphic>
              <a:graphicData uri="http://schemas.openxmlformats.org/presentationml/2006/ole">
                <mc:AlternateContent xmlns:mc="http://schemas.openxmlformats.org/markup-compatibility/2006">
                  <mc:Choice xmlns:v="urn:schemas-microsoft-com:vml" Requires="v">
                    <p:oleObj spid="_x0000_s195898" name="Equation" r:id="rId17" imgW="164880" imgH="164880" progId="Equation.DSMT4">
                      <p:embed/>
                    </p:oleObj>
                  </mc:Choice>
                  <mc:Fallback>
                    <p:oleObj name="Equation" r:id="rId17" imgW="164880" imgH="164880" progId="Equation.DSMT4">
                      <p:embed/>
                      <p:pic>
                        <p:nvPicPr>
                          <p:cNvPr id="0" name=""/>
                          <p:cNvPicPr/>
                          <p:nvPr/>
                        </p:nvPicPr>
                        <p:blipFill>
                          <a:blip r:embed="rId18"/>
                          <a:stretch>
                            <a:fillRect/>
                          </a:stretch>
                        </p:blipFill>
                        <p:spPr>
                          <a:xfrm>
                            <a:off x="5039596" y="1403593"/>
                            <a:ext cx="285750" cy="284163"/>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475186781"/>
                  </p:ext>
                </p:extLst>
              </p:nvPr>
            </p:nvGraphicFramePr>
            <p:xfrm>
              <a:off x="4977684" y="2791068"/>
              <a:ext cx="203200" cy="177800"/>
            </p:xfrm>
            <a:graphic>
              <a:graphicData uri="http://schemas.openxmlformats.org/presentationml/2006/ole">
                <mc:AlternateContent xmlns:mc="http://schemas.openxmlformats.org/markup-compatibility/2006">
                  <mc:Choice xmlns:v="urn:schemas-microsoft-com:vml" Requires="v">
                    <p:oleObj spid="_x0000_s195899" name="Equation" r:id="rId19" imgW="203040" imgH="177480" progId="Equation.DSMT4">
                      <p:embed/>
                    </p:oleObj>
                  </mc:Choice>
                  <mc:Fallback>
                    <p:oleObj name="Equation" r:id="rId19" imgW="203040" imgH="177480" progId="Equation.DSMT4">
                      <p:embed/>
                      <p:pic>
                        <p:nvPicPr>
                          <p:cNvPr id="0" name=""/>
                          <p:cNvPicPr/>
                          <p:nvPr/>
                        </p:nvPicPr>
                        <p:blipFill>
                          <a:blip r:embed="rId20"/>
                          <a:stretch>
                            <a:fillRect/>
                          </a:stretch>
                        </p:blipFill>
                        <p:spPr>
                          <a:xfrm>
                            <a:off x="4977684" y="2791068"/>
                            <a:ext cx="203200" cy="177800"/>
                          </a:xfrm>
                          <a:prstGeom prst="rect">
                            <a:avLst/>
                          </a:prstGeom>
                        </p:spPr>
                      </p:pic>
                    </p:oleObj>
                  </mc:Fallback>
                </mc:AlternateContent>
              </a:graphicData>
            </a:graphic>
          </p:graphicFrame>
        </p:grpSp>
        <p:sp>
          <p:nvSpPr>
            <p:cNvPr id="9" name="任意多边形 8"/>
            <p:cNvSpPr/>
            <p:nvPr/>
          </p:nvSpPr>
          <p:spPr bwMode="auto">
            <a:xfrm>
              <a:off x="5868146" y="561310"/>
              <a:ext cx="1432363" cy="1356193"/>
            </a:xfrm>
            <a:custGeom>
              <a:avLst/>
              <a:gdLst>
                <a:gd name="connsiteX0" fmla="*/ 410650 w 921056"/>
                <a:gd name="connsiteY0" fmla="*/ 21593 h 748956"/>
                <a:gd name="connsiteX1" fmla="*/ 57359 w 921056"/>
                <a:gd name="connsiteY1" fmla="*/ 312538 h 748956"/>
                <a:gd name="connsiteX2" fmla="*/ 26187 w 921056"/>
                <a:gd name="connsiteY2" fmla="*/ 593093 h 748956"/>
                <a:gd name="connsiteX3" fmla="*/ 317132 w 921056"/>
                <a:gd name="connsiteY3" fmla="*/ 748956 h 748956"/>
                <a:gd name="connsiteX4" fmla="*/ 826287 w 921056"/>
                <a:gd name="connsiteY4" fmla="*/ 593093 h 748956"/>
                <a:gd name="connsiteX5" fmla="*/ 919805 w 921056"/>
                <a:gd name="connsiteY5" fmla="*/ 302147 h 748956"/>
                <a:gd name="connsiteX6" fmla="*/ 847068 w 921056"/>
                <a:gd name="connsiteY6" fmla="*/ 52766 h 748956"/>
                <a:gd name="connsiteX7" fmla="*/ 410650 w 921056"/>
                <a:gd name="connsiteY7" fmla="*/ 21593 h 74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1056" h="748956">
                  <a:moveTo>
                    <a:pt x="410650" y="21593"/>
                  </a:moveTo>
                  <a:cubicBezTo>
                    <a:pt x="279032" y="64888"/>
                    <a:pt x="121436" y="217288"/>
                    <a:pt x="57359" y="312538"/>
                  </a:cubicBezTo>
                  <a:cubicBezTo>
                    <a:pt x="-6718" y="407788"/>
                    <a:pt x="-17109" y="520357"/>
                    <a:pt x="26187" y="593093"/>
                  </a:cubicBezTo>
                  <a:cubicBezTo>
                    <a:pt x="69482" y="665829"/>
                    <a:pt x="183782" y="748956"/>
                    <a:pt x="317132" y="748956"/>
                  </a:cubicBezTo>
                  <a:cubicBezTo>
                    <a:pt x="450482" y="748956"/>
                    <a:pt x="725842" y="667561"/>
                    <a:pt x="826287" y="593093"/>
                  </a:cubicBezTo>
                  <a:cubicBezTo>
                    <a:pt x="926732" y="518625"/>
                    <a:pt x="916342" y="392201"/>
                    <a:pt x="919805" y="302147"/>
                  </a:cubicBezTo>
                  <a:cubicBezTo>
                    <a:pt x="923268" y="212093"/>
                    <a:pt x="925000" y="99525"/>
                    <a:pt x="847068" y="52766"/>
                  </a:cubicBezTo>
                  <a:cubicBezTo>
                    <a:pt x="769136" y="6007"/>
                    <a:pt x="542268" y="-21702"/>
                    <a:pt x="410650" y="21593"/>
                  </a:cubicBezTo>
                  <a:close/>
                </a:path>
              </a:pathLst>
            </a:cu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椭圆 9"/>
            <p:cNvSpPr/>
            <p:nvPr/>
          </p:nvSpPr>
          <p:spPr bwMode="auto">
            <a:xfrm>
              <a:off x="6156176" y="113910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椭圆 10"/>
            <p:cNvSpPr/>
            <p:nvPr/>
          </p:nvSpPr>
          <p:spPr bwMode="auto">
            <a:xfrm>
              <a:off x="6084168" y="1562391"/>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椭圆 11"/>
            <p:cNvSpPr/>
            <p:nvPr/>
          </p:nvSpPr>
          <p:spPr bwMode="auto">
            <a:xfrm>
              <a:off x="6740033" y="129150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椭圆 12"/>
            <p:cNvSpPr/>
            <p:nvPr/>
          </p:nvSpPr>
          <p:spPr bwMode="auto">
            <a:xfrm>
              <a:off x="6308576" y="1346367"/>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椭圆 13"/>
            <p:cNvSpPr/>
            <p:nvPr/>
          </p:nvSpPr>
          <p:spPr bwMode="auto">
            <a:xfrm>
              <a:off x="6452001" y="1634399"/>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椭圆 14"/>
            <p:cNvSpPr/>
            <p:nvPr/>
          </p:nvSpPr>
          <p:spPr bwMode="auto">
            <a:xfrm>
              <a:off x="6379993" y="900634"/>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椭圆 15"/>
            <p:cNvSpPr/>
            <p:nvPr/>
          </p:nvSpPr>
          <p:spPr bwMode="auto">
            <a:xfrm>
              <a:off x="6668025" y="900634"/>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椭圆 16"/>
            <p:cNvSpPr/>
            <p:nvPr/>
          </p:nvSpPr>
          <p:spPr bwMode="auto">
            <a:xfrm>
              <a:off x="7028065" y="104465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椭圆 17"/>
            <p:cNvSpPr/>
            <p:nvPr/>
          </p:nvSpPr>
          <p:spPr bwMode="auto">
            <a:xfrm>
              <a:off x="6596017" y="1188666"/>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2508195198"/>
                </p:ext>
              </p:extLst>
            </p:nvPr>
          </p:nvGraphicFramePr>
          <p:xfrm>
            <a:off x="6128644" y="836051"/>
            <a:ext cx="145581" cy="270365"/>
          </p:xfrm>
          <a:graphic>
            <a:graphicData uri="http://schemas.openxmlformats.org/presentationml/2006/ole">
              <mc:AlternateContent xmlns:mc="http://schemas.openxmlformats.org/markup-compatibility/2006">
                <mc:Choice xmlns:v="urn:schemas-microsoft-com:vml" Requires="v">
                  <p:oleObj spid="_x0000_s195900" name="Equation" r:id="rId21" imgW="88560" imgH="164880" progId="Equation.DSMT4">
                    <p:embed/>
                  </p:oleObj>
                </mc:Choice>
                <mc:Fallback>
                  <p:oleObj name="Equation" r:id="rId21" imgW="88560" imgH="164880" progId="Equation.DSMT4">
                    <p:embed/>
                    <p:pic>
                      <p:nvPicPr>
                        <p:cNvPr id="0" name=""/>
                        <p:cNvPicPr/>
                        <p:nvPr/>
                      </p:nvPicPr>
                      <p:blipFill>
                        <a:blip r:embed="rId22"/>
                        <a:stretch>
                          <a:fillRect/>
                        </a:stretch>
                      </p:blipFill>
                      <p:spPr>
                        <a:xfrm>
                          <a:off x="6128644" y="836051"/>
                          <a:ext cx="145581" cy="270365"/>
                        </a:xfrm>
                        <a:prstGeom prst="rect">
                          <a:avLst/>
                        </a:prstGeom>
                      </p:spPr>
                    </p:pic>
                  </p:oleObj>
                </mc:Fallback>
              </mc:AlternateContent>
            </a:graphicData>
          </a:graphic>
        </p:graphicFrame>
        <p:cxnSp>
          <p:nvCxnSpPr>
            <p:cNvPr id="20" name="直接箭头连接符 19"/>
            <p:cNvCxnSpPr>
              <a:endCxn id="10" idx="3"/>
            </p:cNvCxnSpPr>
            <p:nvPr/>
          </p:nvCxnSpPr>
          <p:spPr bwMode="auto">
            <a:xfrm flipV="1">
              <a:off x="5003800" y="1188882"/>
              <a:ext cx="1161780" cy="122392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aphicFrame>
          <p:nvGraphicFramePr>
            <p:cNvPr id="21" name="对象 20"/>
            <p:cNvGraphicFramePr>
              <a:graphicFrameLocks noChangeAspect="1"/>
            </p:cNvGraphicFramePr>
            <p:nvPr>
              <p:extLst>
                <p:ext uri="{D42A27DB-BD31-4B8C-83A1-F6EECF244321}">
                  <p14:modId xmlns:p14="http://schemas.microsoft.com/office/powerpoint/2010/main" val="2467102774"/>
                </p:ext>
              </p:extLst>
            </p:nvPr>
          </p:nvGraphicFramePr>
          <p:xfrm>
            <a:off x="5360191" y="1372692"/>
            <a:ext cx="275580" cy="496044"/>
          </p:xfrm>
          <a:graphic>
            <a:graphicData uri="http://schemas.openxmlformats.org/presentationml/2006/ole">
              <mc:AlternateContent xmlns:mc="http://schemas.openxmlformats.org/markup-compatibility/2006">
                <mc:Choice xmlns:v="urn:schemas-microsoft-com:vml" Requires="v">
                  <p:oleObj spid="_x0000_s195901" name="Equation" r:id="rId23" imgW="126720" imgH="228600" progId="Equation.DSMT4">
                    <p:embed/>
                  </p:oleObj>
                </mc:Choice>
                <mc:Fallback>
                  <p:oleObj name="Equation" r:id="rId23" imgW="126720" imgH="228600" progId="Equation.DSMT4">
                    <p:embed/>
                    <p:pic>
                      <p:nvPicPr>
                        <p:cNvPr id="0" name=""/>
                        <p:cNvPicPr/>
                        <p:nvPr/>
                      </p:nvPicPr>
                      <p:blipFill>
                        <a:blip r:embed="rId24"/>
                        <a:stretch>
                          <a:fillRect/>
                        </a:stretch>
                      </p:blipFill>
                      <p:spPr>
                        <a:xfrm>
                          <a:off x="5360191" y="1372692"/>
                          <a:ext cx="275580" cy="496044"/>
                        </a:xfrm>
                        <a:prstGeom prst="rect">
                          <a:avLst/>
                        </a:prstGeom>
                      </p:spPr>
                    </p:pic>
                  </p:oleObj>
                </mc:Fallback>
              </mc:AlternateContent>
            </a:graphicData>
          </a:graphic>
        </p:graphicFrame>
        <p:cxnSp>
          <p:nvCxnSpPr>
            <p:cNvPr id="22" name="直接箭头连接符 21"/>
            <p:cNvCxnSpPr/>
            <p:nvPr/>
          </p:nvCxnSpPr>
          <p:spPr bwMode="auto">
            <a:xfrm flipV="1">
              <a:off x="5003800" y="1421959"/>
              <a:ext cx="1580527" cy="990843"/>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graphicFrame>
          <p:nvGraphicFramePr>
            <p:cNvPr id="23" name="对象 22"/>
            <p:cNvGraphicFramePr>
              <a:graphicFrameLocks noChangeAspect="1"/>
            </p:cNvGraphicFramePr>
            <p:nvPr>
              <p:extLst>
                <p:ext uri="{D42A27DB-BD31-4B8C-83A1-F6EECF244321}">
                  <p14:modId xmlns:p14="http://schemas.microsoft.com/office/powerpoint/2010/main" val="465367025"/>
                </p:ext>
              </p:extLst>
            </p:nvPr>
          </p:nvGraphicFramePr>
          <p:xfrm>
            <a:off x="6018891" y="1616368"/>
            <a:ext cx="290183" cy="474845"/>
          </p:xfrm>
          <a:graphic>
            <a:graphicData uri="http://schemas.openxmlformats.org/presentationml/2006/ole">
              <mc:AlternateContent xmlns:mc="http://schemas.openxmlformats.org/markup-compatibility/2006">
                <mc:Choice xmlns:v="urn:schemas-microsoft-com:vml" Requires="v">
                  <p:oleObj spid="_x0000_s195902" name="Equation" r:id="rId25" imgW="139680" imgH="228600" progId="Equation.DSMT4">
                    <p:embed/>
                  </p:oleObj>
                </mc:Choice>
                <mc:Fallback>
                  <p:oleObj name="Equation" r:id="rId25" imgW="139680" imgH="228600" progId="Equation.DSMT4">
                    <p:embed/>
                    <p:pic>
                      <p:nvPicPr>
                        <p:cNvPr id="0" name=""/>
                        <p:cNvPicPr/>
                        <p:nvPr/>
                      </p:nvPicPr>
                      <p:blipFill>
                        <a:blip r:embed="rId26"/>
                        <a:stretch>
                          <a:fillRect/>
                        </a:stretch>
                      </p:blipFill>
                      <p:spPr>
                        <a:xfrm>
                          <a:off x="6018891" y="1616368"/>
                          <a:ext cx="290183" cy="474845"/>
                        </a:xfrm>
                        <a:prstGeom prst="rect">
                          <a:avLst/>
                        </a:prstGeom>
                      </p:spPr>
                    </p:pic>
                  </p:oleObj>
                </mc:Fallback>
              </mc:AlternateContent>
            </a:graphicData>
          </a:graphic>
        </p:graphicFrame>
        <p:cxnSp>
          <p:nvCxnSpPr>
            <p:cNvPr id="24" name="直接箭头连接符 23"/>
            <p:cNvCxnSpPr>
              <a:endCxn id="10" idx="3"/>
            </p:cNvCxnSpPr>
            <p:nvPr/>
          </p:nvCxnSpPr>
          <p:spPr bwMode="auto">
            <a:xfrm flipH="1" flipV="1">
              <a:off x="6165580" y="1188882"/>
              <a:ext cx="387620" cy="233077"/>
            </a:xfrm>
            <a:prstGeom prst="straightConnector1">
              <a:avLst/>
            </a:prstGeom>
            <a:solidFill>
              <a:schemeClr val="accent1"/>
            </a:solidFill>
            <a:ln w="19050" cap="flat" cmpd="sng" algn="ctr">
              <a:solidFill>
                <a:srgbClr val="0000FF"/>
              </a:solidFill>
              <a:prstDash val="solid"/>
              <a:round/>
              <a:headEnd type="none" w="med" len="med"/>
              <a:tailEnd type="triangle"/>
            </a:ln>
            <a:effectLst/>
          </p:spPr>
        </p:cxnSp>
        <p:graphicFrame>
          <p:nvGraphicFramePr>
            <p:cNvPr id="25" name="对象 24"/>
            <p:cNvGraphicFramePr>
              <a:graphicFrameLocks noChangeAspect="1"/>
            </p:cNvGraphicFramePr>
            <p:nvPr>
              <p:extLst>
                <p:ext uri="{D42A27DB-BD31-4B8C-83A1-F6EECF244321}">
                  <p14:modId xmlns:p14="http://schemas.microsoft.com/office/powerpoint/2010/main" val="3626177271"/>
                </p:ext>
              </p:extLst>
            </p:nvPr>
          </p:nvGraphicFramePr>
          <p:xfrm>
            <a:off x="6295420" y="931875"/>
            <a:ext cx="341477" cy="472815"/>
          </p:xfrm>
          <a:graphic>
            <a:graphicData uri="http://schemas.openxmlformats.org/presentationml/2006/ole">
              <mc:AlternateContent xmlns:mc="http://schemas.openxmlformats.org/markup-compatibility/2006">
                <mc:Choice xmlns:v="urn:schemas-microsoft-com:vml" Requires="v">
                  <p:oleObj spid="_x0000_s195903" name="Equation" r:id="rId27" imgW="164880" imgH="228600" progId="Equation.DSMT4">
                    <p:embed/>
                  </p:oleObj>
                </mc:Choice>
                <mc:Fallback>
                  <p:oleObj name="Equation" r:id="rId27" imgW="164880" imgH="228600" progId="Equation.DSMT4">
                    <p:embed/>
                    <p:pic>
                      <p:nvPicPr>
                        <p:cNvPr id="0" name=""/>
                        <p:cNvPicPr/>
                        <p:nvPr/>
                      </p:nvPicPr>
                      <p:blipFill>
                        <a:blip r:embed="rId28"/>
                        <a:stretch>
                          <a:fillRect/>
                        </a:stretch>
                      </p:blipFill>
                      <p:spPr>
                        <a:xfrm>
                          <a:off x="6295420" y="931875"/>
                          <a:ext cx="341477" cy="472815"/>
                        </a:xfrm>
                        <a:prstGeom prst="rect">
                          <a:avLst/>
                        </a:prstGeom>
                      </p:spPr>
                    </p:pic>
                  </p:oleObj>
                </mc:Fallback>
              </mc:AlternateContent>
            </a:graphicData>
          </a:graphic>
        </p:graphicFrame>
      </p:grpSp>
      <p:cxnSp>
        <p:nvCxnSpPr>
          <p:cNvPr id="40" name="直接箭头连接符 39"/>
          <p:cNvCxnSpPr>
            <a:stCxn id="10" idx="3"/>
          </p:cNvCxnSpPr>
          <p:nvPr/>
        </p:nvCxnSpPr>
        <p:spPr bwMode="auto">
          <a:xfrm flipH="1" flipV="1">
            <a:off x="6211835" y="1307983"/>
            <a:ext cx="529809" cy="1442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接箭头连接符 41"/>
          <p:cNvCxnSpPr>
            <a:stCxn id="10" idx="3"/>
          </p:cNvCxnSpPr>
          <p:nvPr/>
        </p:nvCxnSpPr>
        <p:spPr bwMode="auto">
          <a:xfrm flipH="1" flipV="1">
            <a:off x="6381816" y="618180"/>
            <a:ext cx="359828" cy="834035"/>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cxnSp>
        <p:nvCxnSpPr>
          <p:cNvPr id="45" name="直接箭头连接符 44"/>
          <p:cNvCxnSpPr/>
          <p:nvPr/>
        </p:nvCxnSpPr>
        <p:spPr bwMode="auto">
          <a:xfrm flipV="1">
            <a:off x="7148702" y="929893"/>
            <a:ext cx="167395" cy="75540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aphicFrame>
        <p:nvGraphicFramePr>
          <p:cNvPr id="46" name="对象 45"/>
          <p:cNvGraphicFramePr>
            <a:graphicFrameLocks noChangeAspect="1"/>
          </p:cNvGraphicFramePr>
          <p:nvPr>
            <p:extLst>
              <p:ext uri="{D42A27DB-BD31-4B8C-83A1-F6EECF244321}">
                <p14:modId xmlns:p14="http://schemas.microsoft.com/office/powerpoint/2010/main" val="1876031423"/>
              </p:ext>
            </p:extLst>
          </p:nvPr>
        </p:nvGraphicFramePr>
        <p:xfrm>
          <a:off x="5961114" y="933297"/>
          <a:ext cx="281930" cy="461340"/>
        </p:xfrm>
        <a:graphic>
          <a:graphicData uri="http://schemas.openxmlformats.org/presentationml/2006/ole">
            <mc:AlternateContent xmlns:mc="http://schemas.openxmlformats.org/markup-compatibility/2006">
              <mc:Choice xmlns:v="urn:schemas-microsoft-com:vml" Requires="v">
                <p:oleObj spid="_x0000_s195904" name="Equation" r:id="rId29" imgW="139680" imgH="228600" progId="Equation.DSMT4">
                  <p:embed/>
                </p:oleObj>
              </mc:Choice>
              <mc:Fallback>
                <p:oleObj name="Equation" r:id="rId29" imgW="139680" imgH="228600" progId="Equation.DSMT4">
                  <p:embed/>
                  <p:pic>
                    <p:nvPicPr>
                      <p:cNvPr id="0" name=""/>
                      <p:cNvPicPr/>
                      <p:nvPr/>
                    </p:nvPicPr>
                    <p:blipFill>
                      <a:blip r:embed="rId30"/>
                      <a:stretch>
                        <a:fillRect/>
                      </a:stretch>
                    </p:blipFill>
                    <p:spPr>
                      <a:xfrm>
                        <a:off x="5961114" y="933297"/>
                        <a:ext cx="281930" cy="461340"/>
                      </a:xfrm>
                      <a:prstGeom prst="rect">
                        <a:avLst/>
                      </a:prstGeom>
                    </p:spPr>
                  </p:pic>
                </p:oleObj>
              </mc:Fallback>
            </mc:AlternateContent>
          </a:graphicData>
        </a:graphic>
      </p:graphicFrame>
      <p:graphicFrame>
        <p:nvGraphicFramePr>
          <p:cNvPr id="47" name="对象 46"/>
          <p:cNvGraphicFramePr>
            <a:graphicFrameLocks noChangeAspect="1"/>
          </p:cNvGraphicFramePr>
          <p:nvPr>
            <p:extLst>
              <p:ext uri="{D42A27DB-BD31-4B8C-83A1-F6EECF244321}">
                <p14:modId xmlns:p14="http://schemas.microsoft.com/office/powerpoint/2010/main" val="1247109686"/>
              </p:ext>
            </p:extLst>
          </p:nvPr>
        </p:nvGraphicFramePr>
        <p:xfrm>
          <a:off x="6029493" y="267753"/>
          <a:ext cx="393235" cy="442389"/>
        </p:xfrm>
        <a:graphic>
          <a:graphicData uri="http://schemas.openxmlformats.org/presentationml/2006/ole">
            <mc:AlternateContent xmlns:mc="http://schemas.openxmlformats.org/markup-compatibility/2006">
              <mc:Choice xmlns:v="urn:schemas-microsoft-com:vml" Requires="v">
                <p:oleObj spid="_x0000_s195905" name="Equation" r:id="rId31" imgW="203040" imgH="228600" progId="Equation.DSMT4">
                  <p:embed/>
                </p:oleObj>
              </mc:Choice>
              <mc:Fallback>
                <p:oleObj name="Equation" r:id="rId31" imgW="203040" imgH="228600" progId="Equation.DSMT4">
                  <p:embed/>
                  <p:pic>
                    <p:nvPicPr>
                      <p:cNvPr id="0" name=""/>
                      <p:cNvPicPr/>
                      <p:nvPr/>
                    </p:nvPicPr>
                    <p:blipFill>
                      <a:blip r:embed="rId32"/>
                      <a:stretch>
                        <a:fillRect/>
                      </a:stretch>
                    </p:blipFill>
                    <p:spPr>
                      <a:xfrm>
                        <a:off x="6029493" y="267753"/>
                        <a:ext cx="393235" cy="442389"/>
                      </a:xfrm>
                      <a:prstGeom prst="rect">
                        <a:avLst/>
                      </a:prstGeom>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4219253459"/>
              </p:ext>
            </p:extLst>
          </p:nvPr>
        </p:nvGraphicFramePr>
        <p:xfrm>
          <a:off x="7343428" y="762226"/>
          <a:ext cx="288280" cy="432420"/>
        </p:xfrm>
        <a:graphic>
          <a:graphicData uri="http://schemas.openxmlformats.org/presentationml/2006/ole">
            <mc:AlternateContent xmlns:mc="http://schemas.openxmlformats.org/markup-compatibility/2006">
              <mc:Choice xmlns:v="urn:schemas-microsoft-com:vml" Requires="v">
                <p:oleObj spid="_x0000_s195906" name="Equation" r:id="rId33" imgW="152280" imgH="228600" progId="Equation.DSMT4">
                  <p:embed/>
                </p:oleObj>
              </mc:Choice>
              <mc:Fallback>
                <p:oleObj name="Equation" r:id="rId33" imgW="152280" imgH="228600" progId="Equation.DSMT4">
                  <p:embed/>
                  <p:pic>
                    <p:nvPicPr>
                      <p:cNvPr id="0" name=""/>
                      <p:cNvPicPr/>
                      <p:nvPr/>
                    </p:nvPicPr>
                    <p:blipFill>
                      <a:blip r:embed="rId34"/>
                      <a:stretch>
                        <a:fillRect/>
                      </a:stretch>
                    </p:blipFill>
                    <p:spPr>
                      <a:xfrm>
                        <a:off x="7343428" y="762226"/>
                        <a:ext cx="288280" cy="432420"/>
                      </a:xfrm>
                      <a:prstGeom prst="rect">
                        <a:avLst/>
                      </a:prstGeom>
                    </p:spPr>
                  </p:pic>
                </p:oleObj>
              </mc:Fallback>
            </mc:AlternateContent>
          </a:graphicData>
        </a:graphic>
      </p:graphicFrame>
    </p:spTree>
    <p:extLst>
      <p:ext uri="{BB962C8B-B14F-4D97-AF65-F5344CB8AC3E}">
        <p14:creationId xmlns:p14="http://schemas.microsoft.com/office/powerpoint/2010/main" val="4071124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29</a:t>
            </a:fld>
            <a:endParaRPr lang="en-US" altLang="zh-CN"/>
          </a:p>
        </p:txBody>
      </p:sp>
      <p:sp>
        <p:nvSpPr>
          <p:cNvPr id="6" name="文本框 5"/>
          <p:cNvSpPr txBox="1"/>
          <p:nvPr/>
        </p:nvSpPr>
        <p:spPr>
          <a:xfrm>
            <a:off x="699338" y="1335048"/>
            <a:ext cx="7758862" cy="576248"/>
          </a:xfrm>
          <a:prstGeom prst="rect">
            <a:avLst/>
          </a:prstGeom>
          <a:noFill/>
        </p:spPr>
        <p:txBody>
          <a:bodyPr wrap="square" rtlCol="0">
            <a:spAutoFit/>
          </a:bodyPr>
          <a:lstStyle/>
          <a:p>
            <a:pPr algn="l">
              <a:lnSpc>
                <a:spcPct val="150000"/>
              </a:lnSpc>
            </a:pPr>
            <a:r>
              <a:rPr lang="zh-CN" altLang="en-US" dirty="0" smtClean="0">
                <a:ea typeface="仿宋" panose="02010609060101010101" pitchFamily="49" charset="-122"/>
              </a:rPr>
              <a:t>令：</a:t>
            </a:r>
            <a:endParaRPr lang="zh-CN" altLang="en-US" dirty="0">
              <a:ea typeface="仿宋"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16750826"/>
              </p:ext>
            </p:extLst>
          </p:nvPr>
        </p:nvGraphicFramePr>
        <p:xfrm>
          <a:off x="1763688" y="1479502"/>
          <a:ext cx="2881012" cy="1440506"/>
        </p:xfrm>
        <a:graphic>
          <a:graphicData uri="http://schemas.openxmlformats.org/presentationml/2006/ole">
            <mc:AlternateContent xmlns:mc="http://schemas.openxmlformats.org/markup-compatibility/2006">
              <mc:Choice xmlns:v="urn:schemas-microsoft-com:vml" Requires="v">
                <p:oleObj spid="_x0000_s196738" name="Equation" r:id="rId3" imgW="1168200" imgH="583920" progId="Equation.DSMT4">
                  <p:embed/>
                </p:oleObj>
              </mc:Choice>
              <mc:Fallback>
                <p:oleObj name="Equation" r:id="rId3" imgW="1168200" imgH="583920" progId="Equation.DSMT4">
                  <p:embed/>
                  <p:pic>
                    <p:nvPicPr>
                      <p:cNvPr id="0" name=""/>
                      <p:cNvPicPr/>
                      <p:nvPr/>
                    </p:nvPicPr>
                    <p:blipFill>
                      <a:blip r:embed="rId4"/>
                      <a:stretch>
                        <a:fillRect/>
                      </a:stretch>
                    </p:blipFill>
                    <p:spPr>
                      <a:xfrm>
                        <a:off x="1763688" y="1479502"/>
                        <a:ext cx="2881012" cy="1440506"/>
                      </a:xfrm>
                      <a:prstGeom prst="rect">
                        <a:avLst/>
                      </a:prstGeom>
                    </p:spPr>
                  </p:pic>
                </p:oleObj>
              </mc:Fallback>
            </mc:AlternateContent>
          </a:graphicData>
        </a:graphic>
      </p:graphicFrame>
      <p:sp>
        <p:nvSpPr>
          <p:cNvPr id="7" name="文本框 6"/>
          <p:cNvSpPr txBox="1"/>
          <p:nvPr/>
        </p:nvSpPr>
        <p:spPr>
          <a:xfrm>
            <a:off x="5099207" y="1339031"/>
            <a:ext cx="2399403" cy="646331"/>
          </a:xfrm>
          <a:prstGeom prst="rect">
            <a:avLst/>
          </a:prstGeom>
          <a:noFill/>
        </p:spPr>
        <p:txBody>
          <a:bodyPr wrap="square" rtlCol="0">
            <a:spAutoFit/>
          </a:bodyPr>
          <a:lstStyle/>
          <a:p>
            <a:pPr algn="l">
              <a:lnSpc>
                <a:spcPct val="150000"/>
              </a:lnSpc>
            </a:pPr>
            <a:r>
              <a:rPr lang="zh-CN" altLang="en-US" dirty="0" smtClean="0">
                <a:ea typeface="仿宋" panose="02010609060101010101" pitchFamily="49" charset="-122"/>
              </a:rPr>
              <a:t>称为质心角动量</a:t>
            </a:r>
            <a:endParaRPr lang="zh-CN" altLang="en-US" dirty="0">
              <a:ea typeface="仿宋" panose="02010609060101010101" pitchFamily="49" charset="-122"/>
            </a:endParaRPr>
          </a:p>
        </p:txBody>
      </p:sp>
      <p:sp>
        <p:nvSpPr>
          <p:cNvPr id="8" name="文本框 7"/>
          <p:cNvSpPr txBox="1"/>
          <p:nvPr/>
        </p:nvSpPr>
        <p:spPr>
          <a:xfrm>
            <a:off x="5106297" y="2021175"/>
            <a:ext cx="2399403" cy="1200329"/>
          </a:xfrm>
          <a:prstGeom prst="rect">
            <a:avLst/>
          </a:prstGeom>
          <a:noFill/>
        </p:spPr>
        <p:txBody>
          <a:bodyPr wrap="square" rtlCol="0">
            <a:spAutoFit/>
          </a:bodyPr>
          <a:lstStyle/>
          <a:p>
            <a:pPr algn="l">
              <a:lnSpc>
                <a:spcPct val="150000"/>
              </a:lnSpc>
            </a:pPr>
            <a:r>
              <a:rPr lang="zh-CN" altLang="en-US" dirty="0" smtClean="0">
                <a:ea typeface="仿宋" panose="02010609060101010101" pitchFamily="49" charset="-122"/>
              </a:rPr>
              <a:t>称为体系相对于质心的角动量</a:t>
            </a:r>
            <a:endParaRPr lang="zh-CN" altLang="en-US" dirty="0">
              <a:ea typeface="仿宋" panose="02010609060101010101" pitchFamily="49" charset="-122"/>
            </a:endParaRPr>
          </a:p>
        </p:txBody>
      </p:sp>
      <p:sp>
        <p:nvSpPr>
          <p:cNvPr id="9" name="文本框 8"/>
          <p:cNvSpPr txBox="1"/>
          <p:nvPr/>
        </p:nvSpPr>
        <p:spPr>
          <a:xfrm>
            <a:off x="704777" y="3319874"/>
            <a:ext cx="7758862" cy="576248"/>
          </a:xfrm>
          <a:prstGeom prst="rect">
            <a:avLst/>
          </a:prstGeom>
          <a:noFill/>
        </p:spPr>
        <p:txBody>
          <a:bodyPr wrap="square" rtlCol="0">
            <a:spAutoFit/>
          </a:bodyPr>
          <a:lstStyle/>
          <a:p>
            <a:pPr algn="l">
              <a:lnSpc>
                <a:spcPct val="150000"/>
              </a:lnSpc>
            </a:pPr>
            <a:r>
              <a:rPr lang="zh-CN" altLang="en-US" dirty="0" smtClean="0">
                <a:ea typeface="仿宋" panose="02010609060101010101" pitchFamily="49" charset="-122"/>
              </a:rPr>
              <a:t>则有：</a:t>
            </a:r>
            <a:endParaRPr lang="zh-CN" altLang="en-US" dirty="0">
              <a:ea typeface="仿宋"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4473204"/>
              </p:ext>
            </p:extLst>
          </p:nvPr>
        </p:nvGraphicFramePr>
        <p:xfrm>
          <a:off x="2208375" y="3375343"/>
          <a:ext cx="2436325" cy="557713"/>
        </p:xfrm>
        <a:graphic>
          <a:graphicData uri="http://schemas.openxmlformats.org/presentationml/2006/ole">
            <mc:AlternateContent xmlns:mc="http://schemas.openxmlformats.org/markup-compatibility/2006">
              <mc:Choice xmlns:v="urn:schemas-microsoft-com:vml" Requires="v">
                <p:oleObj spid="_x0000_s196739" name="Equation" r:id="rId5" imgW="1054080" imgH="241200" progId="Equation.DSMT4">
                  <p:embed/>
                </p:oleObj>
              </mc:Choice>
              <mc:Fallback>
                <p:oleObj name="Equation" r:id="rId5" imgW="1054080" imgH="241200" progId="Equation.DSMT4">
                  <p:embed/>
                  <p:pic>
                    <p:nvPicPr>
                      <p:cNvPr id="0" name=""/>
                      <p:cNvPicPr/>
                      <p:nvPr/>
                    </p:nvPicPr>
                    <p:blipFill>
                      <a:blip r:embed="rId6"/>
                      <a:stretch>
                        <a:fillRect/>
                      </a:stretch>
                    </p:blipFill>
                    <p:spPr>
                      <a:xfrm>
                        <a:off x="2208375" y="3375343"/>
                        <a:ext cx="2436325" cy="557713"/>
                      </a:xfrm>
                      <a:prstGeom prst="rect">
                        <a:avLst/>
                      </a:prstGeom>
                    </p:spPr>
                  </p:pic>
                </p:oleObj>
              </mc:Fallback>
            </mc:AlternateContent>
          </a:graphicData>
        </a:graphic>
      </p:graphicFrame>
      <p:sp>
        <p:nvSpPr>
          <p:cNvPr id="10" name="文本框 9"/>
          <p:cNvSpPr txBox="1"/>
          <p:nvPr/>
        </p:nvSpPr>
        <p:spPr>
          <a:xfrm>
            <a:off x="699338" y="4477030"/>
            <a:ext cx="7758862" cy="1200329"/>
          </a:xfrm>
          <a:prstGeom prst="rect">
            <a:avLst/>
          </a:prstGeom>
          <a:noFill/>
        </p:spPr>
        <p:txBody>
          <a:bodyPr wrap="square" rtlCol="0">
            <a:spAutoFit/>
          </a:bodyPr>
          <a:lstStyle/>
          <a:p>
            <a:pPr algn="l">
              <a:lnSpc>
                <a:spcPct val="150000"/>
              </a:lnSpc>
            </a:pPr>
            <a:r>
              <a:rPr lang="zh-CN" altLang="en-US" dirty="0" smtClean="0">
                <a:solidFill>
                  <a:srgbClr val="C00000"/>
                </a:solidFill>
                <a:latin typeface="黑体" panose="02010609060101010101" pitchFamily="49" charset="-122"/>
                <a:ea typeface="黑体" panose="02010609060101010101" pitchFamily="49" charset="-122"/>
              </a:rPr>
              <a:t>体系的角动量等于质心的角动量与体系相对于质心的角动量之和</a:t>
            </a:r>
            <a:r>
              <a:rPr lang="zh-CN" altLang="en-US" dirty="0" smtClean="0">
                <a:solidFill>
                  <a:srgbClr val="C00000"/>
                </a:solidFill>
                <a:ea typeface="仿宋" panose="02010609060101010101" pitchFamily="49" charset="-122"/>
              </a:rPr>
              <a:t>。</a:t>
            </a:r>
            <a:endParaRPr lang="zh-CN" altLang="en-US" dirty="0">
              <a:solidFill>
                <a:srgbClr val="C00000"/>
              </a:solidFill>
              <a:ea typeface="仿宋" panose="02010609060101010101" pitchFamily="49" charset="-122"/>
            </a:endParaRPr>
          </a:p>
        </p:txBody>
      </p:sp>
    </p:spTree>
    <p:extLst>
      <p:ext uri="{BB962C8B-B14F-4D97-AF65-F5344CB8AC3E}">
        <p14:creationId xmlns:p14="http://schemas.microsoft.com/office/powerpoint/2010/main" val="3372642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3</a:t>
            </a:fld>
            <a:endParaRPr lang="en-US" altLang="zh-CN"/>
          </a:p>
        </p:txBody>
      </p:sp>
      <p:sp>
        <p:nvSpPr>
          <p:cNvPr id="5" name="标题 1"/>
          <p:cNvSpPr>
            <a:spLocks noGrp="1"/>
          </p:cNvSpPr>
          <p:nvPr>
            <p:ph type="title"/>
          </p:nvPr>
        </p:nvSpPr>
        <p:spPr>
          <a:xfrm>
            <a:off x="685800" y="609600"/>
            <a:ext cx="7772400" cy="461946"/>
          </a:xfrm>
        </p:spPr>
        <p:txBody>
          <a:bodyPr/>
          <a:lstStyle/>
          <a:p>
            <a:r>
              <a:rPr lang="en-US" altLang="zh-CN" sz="3600" b="1" dirty="0" smtClean="0">
                <a:latin typeface="仿宋" panose="02010609060101010101" pitchFamily="49" charset="-122"/>
                <a:ea typeface="仿宋" panose="02010609060101010101" pitchFamily="49" charset="-122"/>
              </a:rPr>
              <a:t>§1.</a:t>
            </a:r>
            <a:r>
              <a:rPr lang="zh-CN" altLang="en-US" sz="3600" b="1" dirty="0" smtClean="0">
                <a:latin typeface="仿宋" panose="02010609060101010101" pitchFamily="49" charset="-122"/>
                <a:ea typeface="仿宋" panose="02010609060101010101" pitchFamily="49" charset="-122"/>
              </a:rPr>
              <a:t>孤立体系角动量（动量矩）定理</a:t>
            </a:r>
            <a:endParaRPr lang="zh-CN" altLang="en-US" sz="3600" b="1" dirty="0">
              <a:latin typeface="仿宋" panose="02010609060101010101" pitchFamily="49" charset="-122"/>
              <a:ea typeface="仿宋" panose="02010609060101010101" pitchFamily="49" charset="-122"/>
            </a:endParaRPr>
          </a:p>
        </p:txBody>
      </p:sp>
      <p:sp>
        <p:nvSpPr>
          <p:cNvPr id="6" name="矩形 5"/>
          <p:cNvSpPr/>
          <p:nvPr/>
        </p:nvSpPr>
        <p:spPr>
          <a:xfrm>
            <a:off x="889112" y="1556792"/>
            <a:ext cx="7365776" cy="4093428"/>
          </a:xfrm>
          <a:prstGeom prst="rect">
            <a:avLst/>
          </a:prstGeom>
        </p:spPr>
        <p:txBody>
          <a:bodyPr wrap="square">
            <a:spAutoFit/>
          </a:bodyPr>
          <a:lstStyle/>
          <a:p>
            <a:pPr algn="just">
              <a:lnSpc>
                <a:spcPct val="125000"/>
              </a:lnSpc>
              <a:spcAft>
                <a:spcPts val="0"/>
              </a:spcAft>
            </a:pPr>
            <a:r>
              <a:rPr lang="en-US" altLang="zh-CN" sz="2600" kern="100" dirty="0" smtClean="0">
                <a:latin typeface="仿宋" panose="02010609060101010101" pitchFamily="49" charset="-122"/>
                <a:ea typeface="仿宋" panose="02010609060101010101" pitchFamily="49" charset="-122"/>
              </a:rPr>
              <a:t>    </a:t>
            </a:r>
            <a:r>
              <a:rPr lang="zh-CN" altLang="en-US" sz="2600" kern="100" dirty="0" smtClean="0">
                <a:latin typeface="仿宋" panose="02010609060101010101" pitchFamily="49" charset="-122"/>
                <a:ea typeface="仿宋" panose="02010609060101010101" pitchFamily="49" charset="-122"/>
              </a:rPr>
              <a:t>在第</a:t>
            </a:r>
            <a:r>
              <a:rPr lang="en-US" altLang="zh-CN" sz="2600" kern="100" dirty="0" smtClean="0">
                <a:latin typeface="仿宋" panose="02010609060101010101" pitchFamily="49" charset="-122"/>
                <a:ea typeface="仿宋" panose="02010609060101010101" pitchFamily="49" charset="-122"/>
              </a:rPr>
              <a:t>4</a:t>
            </a:r>
            <a:r>
              <a:rPr lang="zh-CN" altLang="en-US" sz="2600" kern="100" dirty="0" smtClean="0">
                <a:latin typeface="仿宋" panose="02010609060101010101" pitchFamily="49" charset="-122"/>
                <a:ea typeface="仿宋" panose="02010609060101010101" pitchFamily="49" charset="-122"/>
              </a:rPr>
              <a:t>章中我们介绍了与平动相联系的守恒量</a:t>
            </a:r>
            <a:r>
              <a:rPr lang="en-US" altLang="zh-CN" sz="2600" kern="100" dirty="0" smtClean="0">
                <a:latin typeface="仿宋" panose="02010609060101010101" pitchFamily="49" charset="-122"/>
                <a:ea typeface="仿宋" panose="02010609060101010101" pitchFamily="49" charset="-122"/>
              </a:rPr>
              <a:t>——</a:t>
            </a:r>
            <a:r>
              <a:rPr lang="zh-CN" altLang="en-US" sz="2600" kern="100" dirty="0" smtClean="0">
                <a:latin typeface="仿宋" panose="02010609060101010101" pitchFamily="49" charset="-122"/>
                <a:ea typeface="仿宋" panose="02010609060101010101" pitchFamily="49" charset="-122"/>
              </a:rPr>
              <a:t>动量，对于转动我们希望能找到这样一个物理量</a:t>
            </a:r>
            <a:r>
              <a:rPr lang="en-US" altLang="zh-CN" sz="2600" kern="100" dirty="0" smtClean="0">
                <a:latin typeface="仿宋" panose="02010609060101010101" pitchFamily="49" charset="-122"/>
                <a:ea typeface="仿宋" panose="02010609060101010101" pitchFamily="49" charset="-122"/>
              </a:rPr>
              <a:t>——</a:t>
            </a:r>
            <a:r>
              <a:rPr lang="zh-CN" altLang="en-US" sz="2600" kern="100" dirty="0" smtClean="0">
                <a:latin typeface="仿宋" panose="02010609060101010101" pitchFamily="49" charset="-122"/>
                <a:ea typeface="仿宋" panose="02010609060101010101" pitchFamily="49" charset="-122"/>
              </a:rPr>
              <a:t>角动量，它具备以下的条件：</a:t>
            </a:r>
            <a:endParaRPr lang="en-US" altLang="zh-CN" sz="2600" kern="100" dirty="0" smtClean="0">
              <a:latin typeface="仿宋" panose="02010609060101010101" pitchFamily="49" charset="-122"/>
              <a:ea typeface="仿宋" panose="02010609060101010101" pitchFamily="49" charset="-122"/>
            </a:endParaRPr>
          </a:p>
          <a:p>
            <a:pPr algn="just">
              <a:lnSpc>
                <a:spcPct val="125000"/>
              </a:lnSpc>
              <a:spcAft>
                <a:spcPts val="0"/>
              </a:spcAft>
            </a:pPr>
            <a:endParaRPr lang="en-US" altLang="zh-CN" sz="2600" kern="100" dirty="0" smtClean="0">
              <a:latin typeface="仿宋" panose="02010609060101010101" pitchFamily="49" charset="-122"/>
              <a:ea typeface="仿宋" panose="02010609060101010101" pitchFamily="49" charset="-122"/>
            </a:endParaRPr>
          </a:p>
          <a:p>
            <a:pPr marL="514350" indent="-514350" algn="just">
              <a:lnSpc>
                <a:spcPct val="125000"/>
              </a:lnSpc>
              <a:spcAft>
                <a:spcPts val="0"/>
              </a:spcAft>
              <a:buFont typeface="+mj-lt"/>
              <a:buAutoNum type="arabicPeriod"/>
            </a:pPr>
            <a:r>
              <a:rPr lang="zh-CN" altLang="en-US" sz="2600" kern="100" dirty="0" smtClean="0">
                <a:latin typeface="仿宋" panose="02010609060101010101" pitchFamily="49" charset="-122"/>
                <a:ea typeface="仿宋" panose="02010609060101010101" pitchFamily="49" charset="-122"/>
              </a:rPr>
              <a:t>若质点关于空间某一点作平动，它取值为零，它取非零值表示质点关于该空间点作转动；</a:t>
            </a:r>
            <a:endParaRPr lang="en-US" altLang="zh-CN" sz="2600" kern="100" dirty="0" smtClean="0">
              <a:latin typeface="仿宋" panose="02010609060101010101" pitchFamily="49" charset="-122"/>
              <a:ea typeface="仿宋" panose="02010609060101010101" pitchFamily="49" charset="-122"/>
            </a:endParaRPr>
          </a:p>
          <a:p>
            <a:pPr marL="514350" indent="-514350" algn="just">
              <a:lnSpc>
                <a:spcPct val="125000"/>
              </a:lnSpc>
              <a:spcAft>
                <a:spcPts val="0"/>
              </a:spcAft>
              <a:buFont typeface="+mj-lt"/>
              <a:buAutoNum type="arabicPeriod"/>
            </a:pPr>
            <a:endParaRPr lang="en-US" altLang="zh-CN" sz="2600" kern="100" dirty="0" smtClean="0">
              <a:latin typeface="仿宋" panose="02010609060101010101" pitchFamily="49" charset="-122"/>
              <a:ea typeface="仿宋" panose="02010609060101010101" pitchFamily="49" charset="-122"/>
            </a:endParaRPr>
          </a:p>
          <a:p>
            <a:pPr marL="514350" indent="-514350" algn="just">
              <a:lnSpc>
                <a:spcPct val="125000"/>
              </a:lnSpc>
              <a:spcAft>
                <a:spcPts val="0"/>
              </a:spcAft>
              <a:buFont typeface="+mj-lt"/>
              <a:buAutoNum type="arabicPeriod"/>
            </a:pPr>
            <a:r>
              <a:rPr lang="zh-CN" altLang="en-US" sz="2600" kern="100" dirty="0" smtClean="0">
                <a:latin typeface="仿宋" panose="02010609060101010101" pitchFamily="49" charset="-122"/>
                <a:ea typeface="仿宋" panose="02010609060101010101" pitchFamily="49" charset="-122"/>
              </a:rPr>
              <a:t>对于孤立体系，它保持守恒。</a:t>
            </a:r>
            <a:endParaRPr lang="en-US" altLang="zh-CN" sz="2600" kern="100"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6726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1000"/>
                                        <p:tgtEl>
                                          <p:spTgt spid="6">
                                            <p:txEl>
                                              <p:pRg st="4" end="4"/>
                                            </p:txEl>
                                          </p:spTgt>
                                        </p:tgtEl>
                                      </p:cBhvr>
                                    </p:animEffect>
                                    <p:anim calcmode="lin" valueType="num">
                                      <p:cBhvr>
                                        <p:cTn id="1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30</a:t>
            </a:fld>
            <a:endParaRPr lang="en-US" altLang="zh-CN"/>
          </a:p>
        </p:txBody>
      </p:sp>
      <p:sp>
        <p:nvSpPr>
          <p:cNvPr id="6" name="文本框 5"/>
          <p:cNvSpPr txBox="1"/>
          <p:nvPr>
            <p:custDataLst>
              <p:tags r:id="rId2"/>
            </p:custDataLst>
          </p:nvPr>
        </p:nvSpPr>
        <p:spPr>
          <a:xfrm>
            <a:off x="755576" y="1484784"/>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人造卫星在椭圆轨道上运行，地球中心可看作固定点，近地点离地面的距离为</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439km</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，远地点离地面的距离为</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2384km</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，近地点速度为</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8.12km/s</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，地球半径为</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6370km</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sz="2800" dirty="0">
                <a:latin typeface="仿宋" panose="02010609060101010101" pitchFamily="49" charset="-122"/>
                <a:ea typeface="仿宋" panose="02010609060101010101" pitchFamily="49" charset="-122"/>
              </a:rPr>
              <a:t> </a:t>
            </a:r>
            <a:endParaRPr kumimoji="0" lang="en-US" altLang="zh-CN" sz="2800" dirty="0" smtClean="0">
              <a:latin typeface="仿宋" panose="02010609060101010101" pitchFamily="49" charset="-122"/>
              <a:ea typeface="仿宋" panose="02010609060101010101" pitchFamily="49" charset="-122"/>
            </a:endParaRPr>
          </a:p>
          <a:p>
            <a:pPr algn="l"/>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求：卫星在远地点的速度</a:t>
            </a:r>
            <a:r>
              <a:rPr lang="en-US" altLang="zh-CN" sz="2800" kern="100" dirty="0" err="1">
                <a:latin typeface="仿宋" panose="02010609060101010101" pitchFamily="49" charset="-122"/>
                <a:ea typeface="仿宋" panose="02010609060101010101" pitchFamily="49" charset="-122"/>
              </a:rPr>
              <a:t>v</a:t>
            </a:r>
            <a:r>
              <a:rPr lang="en-US" altLang="zh-CN" sz="2800" kern="100" baseline="-25000" dirty="0" err="1">
                <a:latin typeface="仿宋" panose="02010609060101010101" pitchFamily="49" charset="-122"/>
                <a:ea typeface="仿宋" panose="02010609060101010101" pitchFamily="49" charset="-122"/>
              </a:rPr>
              <a:t>B</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a:t>
            </a:r>
            <a:r>
              <a:rPr lang="zh-CN" altLang="en-US" sz="2800"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sz="2800" dirty="0">
              <a:latin typeface="仿宋" panose="02010609060101010101" pitchFamily="49" charset="-122"/>
              <a:ea typeface="仿宋" panose="02010609060101010101" pitchFamily="49" charset="-122"/>
            </a:endParaRPr>
          </a:p>
          <a:p>
            <a:pPr algn="l"/>
            <a:endParaRPr kumimoji="0" lang="en-US" altLang="zh-CN" sz="2800" dirty="0">
              <a:latin typeface="仿宋" panose="02010609060101010101" pitchFamily="49" charset="-122"/>
              <a:ea typeface="仿宋" panose="02010609060101010101" pitchFamily="49" charset="-122"/>
            </a:endParaRPr>
          </a:p>
          <a:p>
            <a:pPr algn="l"/>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图片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508103" y="3645024"/>
            <a:ext cx="3147779" cy="1224136"/>
          </a:xfrm>
          <a:prstGeom prst="rect">
            <a:avLst/>
          </a:prstGeom>
        </p:spPr>
      </p:pic>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857848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31</a:t>
            </a:fld>
            <a:endParaRPr lang="en-US" altLang="zh-CN"/>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2327100"/>
            <a:ext cx="3147779" cy="1224136"/>
          </a:xfrm>
          <a:prstGeom prst="rect">
            <a:avLst/>
          </a:prstGeom>
        </p:spPr>
      </p:pic>
      <p:sp>
        <p:nvSpPr>
          <p:cNvPr id="10" name="矩形 9"/>
          <p:cNvSpPr/>
          <p:nvPr/>
        </p:nvSpPr>
        <p:spPr>
          <a:xfrm>
            <a:off x="539552" y="692696"/>
            <a:ext cx="7918648" cy="1200329"/>
          </a:xfrm>
          <a:prstGeom prst="rect">
            <a:avLst/>
          </a:prstGeom>
        </p:spPr>
        <p:txBody>
          <a:bodyPr wrap="square">
            <a:spAutoFit/>
          </a:bodyPr>
          <a:lstStyle/>
          <a:p>
            <a:pPr algn="l">
              <a:spcAft>
                <a:spcPts val="0"/>
              </a:spcAft>
            </a:pPr>
            <a:r>
              <a:rPr lang="zh-CN" altLang="zh-CN" kern="100" dirty="0">
                <a:latin typeface="仿宋" panose="02010609060101010101" pitchFamily="49" charset="-122"/>
                <a:ea typeface="仿宋" panose="02010609060101010101" pitchFamily="49" charset="-122"/>
              </a:rPr>
              <a:t>解：以卫星为研究对象</a:t>
            </a:r>
            <a:r>
              <a:rPr lang="zh-CN" altLang="zh-CN" kern="100" dirty="0" smtClean="0">
                <a:latin typeface="仿宋" panose="02010609060101010101" pitchFamily="49" charset="-122"/>
                <a:ea typeface="仿宋" panose="02010609060101010101" pitchFamily="49" charset="-122"/>
              </a:rPr>
              <a:t>，卫星</a:t>
            </a:r>
            <a:r>
              <a:rPr lang="zh-CN" altLang="zh-CN" kern="100" dirty="0">
                <a:latin typeface="仿宋" panose="02010609060101010101" pitchFamily="49" charset="-122"/>
                <a:ea typeface="仿宋" panose="02010609060101010101" pitchFamily="49" charset="-122"/>
              </a:rPr>
              <a:t>受地球引力作用，该力</a:t>
            </a:r>
          </a:p>
          <a:p>
            <a:pPr algn="l">
              <a:spcAft>
                <a:spcPts val="0"/>
              </a:spcAft>
            </a:pPr>
            <a:r>
              <a:rPr lang="zh-CN" altLang="zh-CN" kern="100" dirty="0">
                <a:latin typeface="仿宋" panose="02010609060101010101" pitchFamily="49" charset="-122"/>
                <a:ea typeface="仿宋" panose="02010609060101010101" pitchFamily="49" charset="-122"/>
              </a:rPr>
              <a:t>指向地球中心，对地球中心而言</a:t>
            </a:r>
            <a:r>
              <a:rPr lang="zh-CN" altLang="zh-CN" kern="100" dirty="0" smtClean="0">
                <a:latin typeface="仿宋" panose="02010609060101010101" pitchFamily="49" charset="-122"/>
                <a:ea typeface="仿宋" panose="02010609060101010101" pitchFamily="49" charset="-122"/>
              </a:rPr>
              <a:t>，</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该</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力的力矩为</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，卫星对地球中心的动量矩保持不变。</a:t>
            </a:r>
            <a:endParaRPr lang="zh-CN" altLang="en-US" dirty="0">
              <a:latin typeface="仿宋" panose="02010609060101010101" pitchFamily="49" charset="-122"/>
              <a:ea typeface="仿宋" panose="02010609060101010101" pitchFamily="49" charset="-122"/>
            </a:endParaRPr>
          </a:p>
        </p:txBody>
      </p:sp>
      <p:sp>
        <p:nvSpPr>
          <p:cNvPr id="11" name="Rectangle 1"/>
          <p:cNvSpPr>
            <a:spLocks noChangeArrowheads="1"/>
          </p:cNvSpPr>
          <p:nvPr/>
        </p:nvSpPr>
        <p:spPr bwMode="auto">
          <a:xfrm>
            <a:off x="539552" y="2078207"/>
            <a:ext cx="7776864" cy="418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5334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88900">
              <a:lnSpc>
                <a:spcPct val="125000"/>
              </a:lnSpc>
            </a:pPr>
            <a:r>
              <a:rPr kumimoji="0" lang="zh-CN"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		</a:t>
            </a:r>
            <a:r>
              <a:rPr kumimoji="0" lang="en-US" altLang="zh-CN"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mv</a:t>
            </a:r>
            <a:r>
              <a:rPr kumimoji="0" lang="en-US" altLang="zh-CN" baseline="-30000"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a:t>
            </a:r>
            <a:r>
              <a:rPr kumimoji="0" lang="en-US" altLang="zh-CN"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R</a:t>
            </a:r>
            <a:r>
              <a:rPr kumimoji="0" lang="en-US" altLang="zh-CN" baseline="-30000"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mv</a:t>
            </a:r>
            <a:r>
              <a:rPr kumimoji="0" lang="en-US" altLang="zh-CN" baseline="-30000"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B</a:t>
            </a:r>
            <a:r>
              <a:rPr kumimoji="0" lang="en-US" altLang="zh-CN"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R</a:t>
            </a:r>
            <a:r>
              <a:rPr kumimoji="0" lang="en-US" altLang="zh-CN" baseline="-30000"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B</a:t>
            </a:r>
            <a:endParaRPr kumimoji="0" lang="en-US" altLang="zh-CN" dirty="0" smtClean="0">
              <a:solidFill>
                <a:srgbClr val="000000"/>
              </a:solidFill>
              <a:latin typeface="仿宋" panose="02010609060101010101" pitchFamily="49" charset="-122"/>
              <a:ea typeface="仿宋" panose="02010609060101010101" pitchFamily="49" charset="-122"/>
            </a:endParaRPr>
          </a:p>
          <a:p>
            <a:pPr>
              <a:lnSpc>
                <a:spcPct val="125000"/>
              </a:lnSpc>
            </a:pPr>
            <a:r>
              <a:rPr kumimoji="0" lang="en-US" altLang="zh-CN"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v</a:t>
            </a:r>
            <a:r>
              <a:rPr kumimoji="0" lang="en-US" altLang="zh-CN" baseline="-30000"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B</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v</a:t>
            </a:r>
            <a:r>
              <a:rPr kumimoji="0" lang="en-US" altLang="zh-CN" baseline="-30000"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a:t>
            </a:r>
            <a:r>
              <a:rPr kumimoji="0" lang="en-US" altLang="zh-CN"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R</a:t>
            </a:r>
            <a:r>
              <a:rPr kumimoji="0" lang="en-US" altLang="zh-CN" baseline="-30000"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 /R</a:t>
            </a:r>
            <a:r>
              <a:rPr kumimoji="0" lang="en-US" altLang="zh-CN" baseline="-300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B</a:t>
            </a:r>
            <a:endParaRPr kumimoji="0" lang="en-US" altLang="zh-CN" dirty="0" smtClean="0">
              <a:solidFill>
                <a:srgbClr val="000000"/>
              </a:solidFill>
              <a:latin typeface="仿宋" panose="02010609060101010101" pitchFamily="49" charset="-122"/>
              <a:ea typeface="仿宋" panose="02010609060101010101" pitchFamily="49" charset="-122"/>
            </a:endParaRPr>
          </a:p>
          <a:p>
            <a:pPr>
              <a:lnSpc>
                <a:spcPct val="125000"/>
              </a:lnSpc>
            </a:pP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R</a:t>
            </a:r>
            <a:r>
              <a:rPr kumimoji="0" lang="en-US" altLang="zh-CN" baseline="-300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439+6370</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6809 (km)</a:t>
            </a:r>
            <a:endParaRPr kumimoji="0" lang="en-US" altLang="zh-CN" dirty="0" smtClean="0">
              <a:solidFill>
                <a:srgbClr val="000000"/>
              </a:solidFill>
              <a:latin typeface="仿宋" panose="02010609060101010101" pitchFamily="49" charset="-122"/>
              <a:ea typeface="仿宋" panose="02010609060101010101" pitchFamily="49" charset="-122"/>
            </a:endParaRPr>
          </a:p>
          <a:p>
            <a:pPr>
              <a:lnSpc>
                <a:spcPct val="125000"/>
              </a:lnSpc>
            </a:pP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R</a:t>
            </a:r>
            <a:r>
              <a:rPr kumimoji="0" lang="en-US" altLang="zh-CN" baseline="-300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B</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2384+6370</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8754 (km)</a:t>
            </a:r>
            <a:endParaRPr kumimoji="0" lang="en-US" altLang="zh-CN" dirty="0" smtClean="0">
              <a:solidFill>
                <a:srgbClr val="000000"/>
              </a:solidFill>
              <a:latin typeface="仿宋" panose="02010609060101010101" pitchFamily="49" charset="-122"/>
              <a:ea typeface="仿宋" panose="02010609060101010101" pitchFamily="49" charset="-122"/>
            </a:endParaRPr>
          </a:p>
          <a:p>
            <a:pPr>
              <a:lnSpc>
                <a:spcPct val="125000"/>
              </a:lnSpc>
            </a:pP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代入数值得：	</a:t>
            </a:r>
            <a:r>
              <a:rPr kumimoji="0" lang="en-US" altLang="zh-CN"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v</a:t>
            </a:r>
            <a:r>
              <a:rPr kumimoji="0" lang="en-US" altLang="zh-CN" baseline="-30000"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B</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6.32 (km/s)</a:t>
            </a:r>
            <a:endParaRPr kumimoji="0" lang="en-US" altLang="zh-CN" dirty="0" smtClean="0">
              <a:solidFill>
                <a:srgbClr val="000000"/>
              </a:solidFill>
              <a:latin typeface="仿宋" panose="02010609060101010101" pitchFamily="49" charset="-122"/>
              <a:ea typeface="仿宋" panose="02010609060101010101" pitchFamily="49" charset="-122"/>
            </a:endParaRPr>
          </a:p>
          <a:p>
            <a:pPr>
              <a:lnSpc>
                <a:spcPct val="125000"/>
              </a:lnSpc>
            </a:pP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由此题看到，卫星在近地点速度快（</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8.12km/s</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），远地点速度慢（</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6.32 km/s</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），两点处的动量不同，但动量矩相同。</a:t>
            </a:r>
          </a:p>
          <a:p>
            <a:pPr>
              <a:lnSpc>
                <a:spcPct val="125000"/>
              </a:lnSpc>
            </a:pP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思考题：近地点和远地点的动量为什么会不同？</a:t>
            </a:r>
            <a:r>
              <a:rPr kumimoji="0" lang="zh-CN" altLang="en-US" dirty="0" smtClean="0">
                <a:solidFill>
                  <a:srgbClr val="000000"/>
                </a:solidFill>
                <a:latin typeface="仿宋" panose="02010609060101010101" pitchFamily="49" charset="-122"/>
                <a:ea typeface="仿宋" panose="02010609060101010101" pitchFamily="49" charset="-122"/>
              </a:rPr>
              <a:t> </a:t>
            </a:r>
          </a:p>
        </p:txBody>
      </p:sp>
      <p:cxnSp>
        <p:nvCxnSpPr>
          <p:cNvPr id="3" name="直接箭头连接符 2"/>
          <p:cNvCxnSpPr/>
          <p:nvPr/>
        </p:nvCxnSpPr>
        <p:spPr bwMode="auto">
          <a:xfrm flipV="1">
            <a:off x="5888926" y="2337491"/>
            <a:ext cx="0" cy="597844"/>
          </a:xfrm>
          <a:prstGeom prst="straightConnector1">
            <a:avLst/>
          </a:prstGeom>
          <a:solidFill>
            <a:schemeClr val="accent1"/>
          </a:solidFill>
          <a:ln w="19050" cap="flat" cmpd="sng" algn="ctr">
            <a:solidFill>
              <a:srgbClr val="0000FF"/>
            </a:solidFill>
            <a:prstDash val="solid"/>
            <a:round/>
            <a:headEnd type="none" w="med" len="med"/>
            <a:tailEnd type="triangle"/>
          </a:ln>
          <a:effectLst/>
        </p:spPr>
      </p:cxnSp>
      <p:cxnSp>
        <p:nvCxnSpPr>
          <p:cNvPr id="12" name="直接箭头连接符 11"/>
          <p:cNvCxnSpPr/>
          <p:nvPr/>
        </p:nvCxnSpPr>
        <p:spPr bwMode="auto">
          <a:xfrm>
            <a:off x="8264982" y="2921481"/>
            <a:ext cx="6182" cy="424392"/>
          </a:xfrm>
          <a:prstGeom prst="straightConnector1">
            <a:avLst/>
          </a:prstGeom>
          <a:solidFill>
            <a:schemeClr val="accent1"/>
          </a:solidFill>
          <a:ln w="19050" cap="flat" cmpd="sng" algn="ctr">
            <a:solidFill>
              <a:srgbClr val="0000FF"/>
            </a:solidFill>
            <a:prstDash val="solid"/>
            <a:round/>
            <a:headEnd type="none" w="med" len="med"/>
            <a:tailEnd type="triangle"/>
          </a:ln>
          <a:effectLst/>
        </p:spPr>
      </p:cxnSp>
    </p:spTree>
    <p:extLst>
      <p:ext uri="{BB962C8B-B14F-4D97-AF65-F5344CB8AC3E}">
        <p14:creationId xmlns:p14="http://schemas.microsoft.com/office/powerpoint/2010/main" val="2305297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32</a:t>
            </a:fld>
            <a:endParaRPr lang="en-US" altLang="zh-CN"/>
          </a:p>
        </p:txBody>
      </p:sp>
      <p:sp>
        <p:nvSpPr>
          <p:cNvPr id="7" name="圆角矩形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图片 13"/>
          <p:cNvPicPr/>
          <p:nvPr/>
        </p:nvPicPr>
        <p:blipFill>
          <a:blip r:embed="rId11"/>
          <a:srcRect/>
          <a:stretch>
            <a:fillRect/>
          </a:stretch>
        </p:blipFill>
        <p:spPr bwMode="auto">
          <a:xfrm>
            <a:off x="755576" y="1196752"/>
            <a:ext cx="7632848" cy="4824536"/>
          </a:xfrm>
          <a:prstGeom prst="rect">
            <a:avLst/>
          </a:prstGeom>
          <a:noFill/>
          <a:ln w="9525">
            <a:noFill/>
            <a:miter lim="800000"/>
            <a:headEnd/>
            <a:tailEnd/>
          </a:ln>
        </p:spPr>
      </p:pic>
      <p:grpSp>
        <p:nvGrpSpPr>
          <p:cNvPr id="12" name="组合 11"/>
          <p:cNvGrpSpPr/>
          <p:nvPr>
            <p:custDataLst>
              <p:tags r:id="rId4"/>
            </p:custDataLst>
          </p:nvPr>
        </p:nvGrpSpPr>
        <p:grpSpPr>
          <a:xfrm>
            <a:off x="0" y="0"/>
            <a:ext cx="9144000" cy="635000"/>
            <a:chOff x="0" y="0"/>
            <a:chExt cx="9144000" cy="635000"/>
          </a:xfrm>
        </p:grpSpPr>
        <p:sp>
          <p:nvSpPr>
            <p:cNvPr id="8" name="TitleBackground"/>
            <p:cNvSpPr/>
            <p:nvPr>
              <p:custDataLst>
                <p:tags r:id="rId6"/>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7"/>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40682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33</a:t>
            </a:fld>
            <a:endParaRPr lang="en-US" altLang="zh-CN"/>
          </a:p>
        </p:txBody>
      </p:sp>
      <p:pic>
        <p:nvPicPr>
          <p:cNvPr id="5" name="图片 4"/>
          <p:cNvPicPr/>
          <p:nvPr/>
        </p:nvPicPr>
        <p:blipFill>
          <a:blip r:embed="rId2"/>
          <a:srcRect/>
          <a:stretch>
            <a:fillRect/>
          </a:stretch>
        </p:blipFill>
        <p:spPr bwMode="auto">
          <a:xfrm>
            <a:off x="1043608" y="1124744"/>
            <a:ext cx="7056784" cy="4608512"/>
          </a:xfrm>
          <a:prstGeom prst="rect">
            <a:avLst/>
          </a:prstGeom>
          <a:noFill/>
          <a:ln w="9525">
            <a:noFill/>
            <a:miter lim="800000"/>
            <a:headEnd/>
            <a:tailEnd/>
          </a:ln>
        </p:spPr>
      </p:pic>
    </p:spTree>
    <p:extLst>
      <p:ext uri="{BB962C8B-B14F-4D97-AF65-F5344CB8AC3E}">
        <p14:creationId xmlns:p14="http://schemas.microsoft.com/office/powerpoint/2010/main" val="1069931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34</a:t>
            </a:fld>
            <a:endParaRPr lang="en-US" altLang="zh-CN"/>
          </a:p>
        </p:txBody>
      </p:sp>
      <p:sp>
        <p:nvSpPr>
          <p:cNvPr id="6" name="文本框 5"/>
          <p:cNvSpPr txBox="1"/>
          <p:nvPr>
            <p:custDataLst>
              <p:tags r:id="rId2"/>
            </p:custDataLst>
          </p:nvPr>
        </p:nvSpPr>
        <p:spPr>
          <a:xfrm>
            <a:off x="467544" y="1484784"/>
            <a:ext cx="8208912" cy="2143125"/>
          </a:xfrm>
          <a:prstGeom prst="rect">
            <a:avLst/>
          </a:prstGeom>
          <a:noFill/>
        </p:spPr>
        <p:txBody>
          <a:bodyPr vert="horz" wrap="square" rtlCol="0" anchor="ctr" anchorCtr="0">
            <a:noAutofit/>
          </a:bodyPr>
          <a:lstStyle/>
          <a:p>
            <a:pPr algn="l">
              <a:lnSpc>
                <a:spcPct val="125000"/>
              </a:lnSpc>
              <a:spcAft>
                <a:spcPts val="0"/>
              </a:spcAft>
            </a:pPr>
            <a:r>
              <a:rPr lang="zh-CN" altLang="zh-CN" sz="2800" b="1" kern="100" dirty="0" smtClean="0">
                <a:latin typeface="仿宋" panose="02010609060101010101" pitchFamily="49" charset="-122"/>
                <a:ea typeface="仿宋" panose="02010609060101010101" pitchFamily="49" charset="-122"/>
              </a:rPr>
              <a:t>例（</a:t>
            </a:r>
            <a:r>
              <a:rPr lang="zh-CN" altLang="zh-CN" sz="2800" b="1" kern="100" dirty="0">
                <a:latin typeface="仿宋" panose="02010609060101010101" pitchFamily="49" charset="-122"/>
                <a:ea typeface="仿宋" panose="02010609060101010101" pitchFamily="49" charset="-122"/>
              </a:rPr>
              <a:t>重点）</a:t>
            </a:r>
          </a:p>
          <a:p>
            <a:pPr algn="l">
              <a:lnSpc>
                <a:spcPct val="125000"/>
              </a:lnSpc>
            </a:pP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质量为</a:t>
            </a:r>
            <a:r>
              <a:rPr lang="en-US" altLang="zh-CN" sz="2800" kern="100" dirty="0">
                <a:latin typeface="仿宋" panose="02010609060101010101" pitchFamily="49" charset="-122"/>
                <a:ea typeface="仿宋" panose="02010609060101010101" pitchFamily="49" charset="-122"/>
              </a:rPr>
              <a:t>m</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的小球系在绳子的一端，绳穿过一铅直套管，使小球限制在一光滑水平面上运动。先使小球以速度</a:t>
            </a:r>
            <a:r>
              <a:rPr lang="en-US" altLang="zh-CN" sz="2800" kern="100" dirty="0">
                <a:latin typeface="仿宋" panose="02010609060101010101" pitchFamily="49" charset="-122"/>
                <a:ea typeface="仿宋" panose="02010609060101010101" pitchFamily="49" charset="-122"/>
              </a:rPr>
              <a:t>v0</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绕管心作半径为</a:t>
            </a:r>
            <a:r>
              <a:rPr lang="en-US" altLang="zh-CN" sz="2800" kern="100" dirty="0">
                <a:latin typeface="仿宋" panose="02010609060101010101" pitchFamily="49" charset="-122"/>
                <a:ea typeface="仿宋" panose="02010609060101010101" pitchFamily="49" charset="-122"/>
              </a:rPr>
              <a:t>r0</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的圆周运动，然后向下拉绳，使小球轨迹最后成为半径为</a:t>
            </a:r>
            <a:r>
              <a:rPr lang="en-US" altLang="zh-CN" sz="2800" kern="100" dirty="0">
                <a:latin typeface="仿宋" panose="02010609060101010101" pitchFamily="49" charset="-122"/>
                <a:ea typeface="仿宋" panose="02010609060101010101" pitchFamily="49" charset="-122"/>
              </a:rPr>
              <a:t>r</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的圆</a:t>
            </a:r>
            <a:r>
              <a:rPr lang="zh-CN" altLang="en-US" sz="2800"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sz="2800" kern="100" dirty="0" smtClean="0">
              <a:latin typeface="仿宋" panose="02010609060101010101" pitchFamily="49" charset="-122"/>
              <a:ea typeface="仿宋" panose="02010609060101010101" pitchFamily="49" charset="-122"/>
              <a:cs typeface="Times New Roman" panose="02020603050405020304" pitchFamily="18" charset="0"/>
            </a:endParaRPr>
          </a:p>
          <a:p>
            <a:pPr algn="l">
              <a:lnSpc>
                <a:spcPct val="125000"/>
              </a:lnSpc>
            </a:pP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求：小球距管心</a:t>
            </a:r>
            <a:r>
              <a:rPr lang="en-US" altLang="zh-CN" sz="2800" kern="100" dirty="0">
                <a:latin typeface="仿宋" panose="02010609060101010101" pitchFamily="49" charset="-122"/>
                <a:ea typeface="仿宋" panose="02010609060101010101" pitchFamily="49" charset="-122"/>
              </a:rPr>
              <a:t>r</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时速度</a:t>
            </a:r>
            <a:r>
              <a:rPr lang="en-US" altLang="zh-CN" sz="2800" kern="100" dirty="0">
                <a:latin typeface="仿宋" panose="02010609060101010101" pitchFamily="49" charset="-122"/>
                <a:ea typeface="仿宋" panose="02010609060101010101" pitchFamily="49" charset="-122"/>
              </a:rPr>
              <a:t>v</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的大小，绳从</a:t>
            </a:r>
            <a:r>
              <a:rPr lang="en-US" altLang="zh-CN" sz="2800" kern="100" dirty="0">
                <a:latin typeface="仿宋" panose="02010609060101010101" pitchFamily="49" charset="-122"/>
                <a:ea typeface="仿宋" panose="02010609060101010101" pitchFamily="49" charset="-122"/>
              </a:rPr>
              <a:t>r0</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缩短到</a:t>
            </a:r>
            <a:r>
              <a:rPr lang="en-US" altLang="zh-CN" sz="2800" kern="100" dirty="0">
                <a:latin typeface="仿宋" panose="02010609060101010101" pitchFamily="49" charset="-122"/>
                <a:ea typeface="仿宋" panose="02010609060101010101" pitchFamily="49" charset="-122"/>
              </a:rPr>
              <a:t>r</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过程中，力</a:t>
            </a:r>
            <a:r>
              <a:rPr lang="en-US" altLang="zh-CN" sz="2800" kern="100" dirty="0">
                <a:latin typeface="仿宋" panose="02010609060101010101" pitchFamily="49" charset="-122"/>
                <a:ea typeface="仿宋" panose="02010609060101010101" pitchFamily="49" charset="-122"/>
              </a:rPr>
              <a:t>F</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所作的功</a:t>
            </a:r>
            <a:r>
              <a:rPr lang="zh-CN" altLang="en-US" sz="2800"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sz="2800" dirty="0">
              <a:latin typeface="仿宋" panose="02010609060101010101" pitchFamily="49" charset="-122"/>
              <a:ea typeface="仿宋" panose="02010609060101010101" pitchFamily="49"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4" name="Group 2"/>
          <p:cNvGrpSpPr>
            <a:grpSpLocks/>
          </p:cNvGrpSpPr>
          <p:nvPr/>
        </p:nvGrpSpPr>
        <p:grpSpPr bwMode="auto">
          <a:xfrm>
            <a:off x="5530800" y="4162119"/>
            <a:ext cx="2927400" cy="1608127"/>
            <a:chOff x="4476" y="5070"/>
            <a:chExt cx="5244" cy="3819"/>
          </a:xfrm>
        </p:grpSpPr>
        <p:sp>
          <p:nvSpPr>
            <p:cNvPr id="15" name="AutoShape 3"/>
            <p:cNvSpPr>
              <a:spLocks noChangeArrowheads="1"/>
            </p:cNvSpPr>
            <p:nvPr/>
          </p:nvSpPr>
          <p:spPr bwMode="auto">
            <a:xfrm>
              <a:off x="4476" y="5070"/>
              <a:ext cx="5244" cy="2337"/>
            </a:xfrm>
            <a:prstGeom prst="parallelogram">
              <a:avLst>
                <a:gd name="adj" fmla="val 5609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Oval 4"/>
            <p:cNvSpPr>
              <a:spLocks noChangeArrowheads="1"/>
            </p:cNvSpPr>
            <p:nvPr/>
          </p:nvSpPr>
          <p:spPr bwMode="auto">
            <a:xfrm>
              <a:off x="5673" y="5355"/>
              <a:ext cx="3078" cy="1596"/>
            </a:xfrm>
            <a:prstGeom prst="ellipse">
              <a:avLst/>
            </a:prstGeom>
            <a:solidFill>
              <a:srgbClr val="FFFFFF"/>
            </a:solid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Oval 5"/>
            <p:cNvSpPr>
              <a:spLocks noChangeArrowheads="1"/>
            </p:cNvSpPr>
            <p:nvPr/>
          </p:nvSpPr>
          <p:spPr bwMode="auto">
            <a:xfrm>
              <a:off x="6585" y="5925"/>
              <a:ext cx="1254" cy="456"/>
            </a:xfrm>
            <a:prstGeom prst="ellipse">
              <a:avLst/>
            </a:prstGeom>
            <a:solidFill>
              <a:srgbClr val="FFFFFF"/>
            </a:solid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Rectangle 6"/>
            <p:cNvSpPr>
              <a:spLocks noChangeArrowheads="1"/>
            </p:cNvSpPr>
            <p:nvPr/>
          </p:nvSpPr>
          <p:spPr bwMode="auto">
            <a:xfrm>
              <a:off x="7155" y="6153"/>
              <a:ext cx="114" cy="15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Oval 7"/>
            <p:cNvSpPr>
              <a:spLocks noChangeArrowheads="1"/>
            </p:cNvSpPr>
            <p:nvPr/>
          </p:nvSpPr>
          <p:spPr bwMode="auto">
            <a:xfrm>
              <a:off x="5844" y="6552"/>
              <a:ext cx="114" cy="114"/>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Line 8"/>
            <p:cNvSpPr>
              <a:spLocks noChangeShapeType="1"/>
            </p:cNvSpPr>
            <p:nvPr/>
          </p:nvSpPr>
          <p:spPr bwMode="auto">
            <a:xfrm flipV="1">
              <a:off x="5958" y="6153"/>
              <a:ext cx="1254" cy="4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9"/>
            <p:cNvSpPr>
              <a:spLocks noChangeShapeType="1"/>
            </p:cNvSpPr>
            <p:nvPr/>
          </p:nvSpPr>
          <p:spPr bwMode="auto">
            <a:xfrm>
              <a:off x="7212" y="6153"/>
              <a:ext cx="0" cy="21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0"/>
            <p:cNvSpPr>
              <a:spLocks noChangeShapeType="1"/>
            </p:cNvSpPr>
            <p:nvPr/>
          </p:nvSpPr>
          <p:spPr bwMode="auto">
            <a:xfrm flipH="1" flipV="1">
              <a:off x="5559" y="6267"/>
              <a:ext cx="342"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Text Box 11"/>
            <p:cNvSpPr txBox="1">
              <a:spLocks noChangeArrowheads="1"/>
            </p:cNvSpPr>
            <p:nvPr/>
          </p:nvSpPr>
          <p:spPr bwMode="auto">
            <a:xfrm>
              <a:off x="7383" y="8034"/>
              <a:ext cx="684" cy="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F</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4" name="Text Box 12"/>
            <p:cNvSpPr txBox="1">
              <a:spLocks noChangeArrowheads="1"/>
            </p:cNvSpPr>
            <p:nvPr/>
          </p:nvSpPr>
          <p:spPr bwMode="auto">
            <a:xfrm>
              <a:off x="5160" y="5697"/>
              <a:ext cx="684" cy="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v</a:t>
              </a:r>
              <a:r>
                <a:rPr kumimoji="0" lang="en-US" altLang="zh-CN" sz="1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5" name="Text Box 13"/>
            <p:cNvSpPr txBox="1">
              <a:spLocks noChangeArrowheads="1"/>
            </p:cNvSpPr>
            <p:nvPr/>
          </p:nvSpPr>
          <p:spPr bwMode="auto">
            <a:xfrm>
              <a:off x="7212" y="5697"/>
              <a:ext cx="684" cy="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O</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06516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932319" y="6237312"/>
            <a:ext cx="1905000" cy="457200"/>
          </a:xfrm>
        </p:spPr>
        <p:txBody>
          <a:bodyPr/>
          <a:lstStyle/>
          <a:p>
            <a:pPr>
              <a:defRPr/>
            </a:pPr>
            <a:fld id="{29B2047C-0D02-4BCC-9DDA-D5FDDA93CD5E}" type="slidenum">
              <a:rPr lang="en-US" altLang="zh-CN" smtClean="0"/>
              <a:pPr>
                <a:defRPr/>
              </a:pPr>
              <a:t>35</a:t>
            </a:fld>
            <a:endParaRPr lang="en-US" altLang="zh-CN"/>
          </a:p>
        </p:txBody>
      </p:sp>
      <p:grpSp>
        <p:nvGrpSpPr>
          <p:cNvPr id="6" name="Group 2"/>
          <p:cNvGrpSpPr>
            <a:grpSpLocks/>
          </p:cNvGrpSpPr>
          <p:nvPr/>
        </p:nvGrpSpPr>
        <p:grpSpPr bwMode="auto">
          <a:xfrm>
            <a:off x="5909919" y="2074671"/>
            <a:ext cx="2927400" cy="1608127"/>
            <a:chOff x="4476" y="5070"/>
            <a:chExt cx="5244" cy="3819"/>
          </a:xfrm>
        </p:grpSpPr>
        <p:sp>
          <p:nvSpPr>
            <p:cNvPr id="7" name="AutoShape 3"/>
            <p:cNvSpPr>
              <a:spLocks noChangeArrowheads="1"/>
            </p:cNvSpPr>
            <p:nvPr/>
          </p:nvSpPr>
          <p:spPr bwMode="auto">
            <a:xfrm>
              <a:off x="4476" y="5070"/>
              <a:ext cx="5244" cy="2337"/>
            </a:xfrm>
            <a:prstGeom prst="parallelogram">
              <a:avLst>
                <a:gd name="adj" fmla="val 5609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Oval 4"/>
            <p:cNvSpPr>
              <a:spLocks noChangeArrowheads="1"/>
            </p:cNvSpPr>
            <p:nvPr/>
          </p:nvSpPr>
          <p:spPr bwMode="auto">
            <a:xfrm>
              <a:off x="5673" y="5355"/>
              <a:ext cx="3078" cy="1596"/>
            </a:xfrm>
            <a:prstGeom prst="ellipse">
              <a:avLst/>
            </a:prstGeom>
            <a:solidFill>
              <a:srgbClr val="FFFFFF"/>
            </a:solid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Oval 5"/>
            <p:cNvSpPr>
              <a:spLocks noChangeArrowheads="1"/>
            </p:cNvSpPr>
            <p:nvPr/>
          </p:nvSpPr>
          <p:spPr bwMode="auto">
            <a:xfrm>
              <a:off x="6585" y="5925"/>
              <a:ext cx="1254" cy="456"/>
            </a:xfrm>
            <a:prstGeom prst="ellipse">
              <a:avLst/>
            </a:prstGeom>
            <a:solidFill>
              <a:srgbClr val="FFFFFF"/>
            </a:solid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Rectangle 6"/>
            <p:cNvSpPr>
              <a:spLocks noChangeArrowheads="1"/>
            </p:cNvSpPr>
            <p:nvPr/>
          </p:nvSpPr>
          <p:spPr bwMode="auto">
            <a:xfrm>
              <a:off x="7155" y="6153"/>
              <a:ext cx="114" cy="15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Oval 7"/>
            <p:cNvSpPr>
              <a:spLocks noChangeArrowheads="1"/>
            </p:cNvSpPr>
            <p:nvPr/>
          </p:nvSpPr>
          <p:spPr bwMode="auto">
            <a:xfrm>
              <a:off x="5844" y="6552"/>
              <a:ext cx="114" cy="114"/>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Line 8"/>
            <p:cNvSpPr>
              <a:spLocks noChangeShapeType="1"/>
            </p:cNvSpPr>
            <p:nvPr/>
          </p:nvSpPr>
          <p:spPr bwMode="auto">
            <a:xfrm flipV="1">
              <a:off x="5958" y="6153"/>
              <a:ext cx="1254" cy="4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9"/>
            <p:cNvSpPr>
              <a:spLocks noChangeShapeType="1"/>
            </p:cNvSpPr>
            <p:nvPr/>
          </p:nvSpPr>
          <p:spPr bwMode="auto">
            <a:xfrm>
              <a:off x="7212" y="6153"/>
              <a:ext cx="0" cy="21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0"/>
            <p:cNvSpPr>
              <a:spLocks noChangeShapeType="1"/>
            </p:cNvSpPr>
            <p:nvPr/>
          </p:nvSpPr>
          <p:spPr bwMode="auto">
            <a:xfrm flipH="1" flipV="1">
              <a:off x="5559" y="6267"/>
              <a:ext cx="342"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Text Box 11"/>
            <p:cNvSpPr txBox="1">
              <a:spLocks noChangeArrowheads="1"/>
            </p:cNvSpPr>
            <p:nvPr/>
          </p:nvSpPr>
          <p:spPr bwMode="auto">
            <a:xfrm>
              <a:off x="7383" y="8034"/>
              <a:ext cx="684" cy="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F</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6" name="Text Box 12"/>
            <p:cNvSpPr txBox="1">
              <a:spLocks noChangeArrowheads="1"/>
            </p:cNvSpPr>
            <p:nvPr/>
          </p:nvSpPr>
          <p:spPr bwMode="auto">
            <a:xfrm>
              <a:off x="5160" y="5697"/>
              <a:ext cx="684" cy="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v</a:t>
              </a:r>
              <a:r>
                <a:rPr kumimoji="0" lang="en-US" altLang="zh-CN" sz="1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7" name="Text Box 13"/>
            <p:cNvSpPr txBox="1">
              <a:spLocks noChangeArrowheads="1"/>
            </p:cNvSpPr>
            <p:nvPr/>
          </p:nvSpPr>
          <p:spPr bwMode="auto">
            <a:xfrm>
              <a:off x="7212" y="5697"/>
              <a:ext cx="684" cy="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O</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19" name="矩形 18"/>
          <p:cNvSpPr/>
          <p:nvPr/>
        </p:nvSpPr>
        <p:spPr>
          <a:xfrm>
            <a:off x="413628" y="874342"/>
            <a:ext cx="7686763" cy="1200329"/>
          </a:xfrm>
          <a:prstGeom prst="rect">
            <a:avLst/>
          </a:prstGeom>
        </p:spPr>
        <p:txBody>
          <a:bodyPr wrap="square">
            <a:spAutoFit/>
          </a:bodyPr>
          <a:lstStyle/>
          <a:p>
            <a:pPr algn="l">
              <a:spcAft>
                <a:spcPts val="0"/>
              </a:spcAft>
            </a:pPr>
            <a:r>
              <a:rPr lang="zh-CN" altLang="zh-CN" kern="100" dirty="0">
                <a:latin typeface="仿宋" panose="02010609060101010101" pitchFamily="49" charset="-122"/>
                <a:ea typeface="仿宋" panose="02010609060101010101" pitchFamily="49" charset="-122"/>
              </a:rPr>
              <a:t>解：绳子对小球的</a:t>
            </a:r>
            <a:r>
              <a:rPr lang="zh-CN" altLang="zh-CN" kern="100" dirty="0" smtClean="0">
                <a:latin typeface="仿宋" panose="02010609060101010101" pitchFamily="49" charset="-122"/>
                <a:ea typeface="仿宋" panose="02010609060101010101" pitchFamily="49" charset="-122"/>
              </a:rPr>
              <a:t>作用力始终</a:t>
            </a:r>
            <a:r>
              <a:rPr lang="zh-CN" altLang="zh-CN" kern="100" dirty="0">
                <a:latin typeface="仿宋" panose="02010609060101010101" pitchFamily="49" charset="-122"/>
                <a:ea typeface="仿宋" panose="02010609060101010101" pitchFamily="49" charset="-122"/>
              </a:rPr>
              <a:t>通过圆心</a:t>
            </a:r>
            <a:r>
              <a:rPr lang="en-US" altLang="zh-CN" kern="100" dirty="0">
                <a:latin typeface="仿宋" panose="02010609060101010101" pitchFamily="49" charset="-122"/>
                <a:ea typeface="仿宋" panose="02010609060101010101" pitchFamily="49" charset="-122"/>
              </a:rPr>
              <a:t>O</a:t>
            </a:r>
            <a:r>
              <a:rPr lang="zh-CN" altLang="zh-CN" kern="100" dirty="0">
                <a:latin typeface="仿宋" panose="02010609060101010101" pitchFamily="49" charset="-122"/>
                <a:ea typeface="仿宋" panose="02010609060101010101" pitchFamily="49" charset="-122"/>
              </a:rPr>
              <a:t>，为</a:t>
            </a:r>
            <a:r>
              <a:rPr lang="zh-CN" altLang="zh-CN" kern="100" dirty="0" smtClean="0">
                <a:latin typeface="仿宋" panose="02010609060101010101" pitchFamily="49" charset="-122"/>
                <a:ea typeface="仿宋" panose="02010609060101010101" pitchFamily="49" charset="-122"/>
              </a:rPr>
              <a:t>有心力</a:t>
            </a:r>
            <a:r>
              <a:rPr lang="zh-CN" altLang="zh-CN" kern="100" dirty="0">
                <a:latin typeface="仿宋" panose="02010609060101010101" pitchFamily="49" charset="-122"/>
                <a:ea typeface="仿宋" panose="02010609060101010101" pitchFamily="49" charset="-122"/>
              </a:rPr>
              <a:t>，该力对</a:t>
            </a:r>
            <a:r>
              <a:rPr lang="en-US" altLang="zh-CN" kern="100" dirty="0">
                <a:latin typeface="仿宋" panose="02010609060101010101" pitchFamily="49" charset="-122"/>
                <a:ea typeface="仿宋" panose="02010609060101010101" pitchFamily="49" charset="-122"/>
              </a:rPr>
              <a:t>O</a:t>
            </a:r>
            <a:r>
              <a:rPr lang="zh-CN" altLang="zh-CN" kern="100" dirty="0">
                <a:latin typeface="仿宋" panose="02010609060101010101" pitchFamily="49" charset="-122"/>
                <a:ea typeface="仿宋" panose="02010609060101010101" pitchFamily="49" charset="-122"/>
              </a:rPr>
              <a:t>点产生</a:t>
            </a:r>
            <a:r>
              <a:rPr lang="zh-CN" altLang="zh-CN" kern="100" dirty="0" smtClean="0">
                <a:latin typeface="仿宋" panose="02010609060101010101" pitchFamily="49" charset="-122"/>
                <a:ea typeface="仿宋" panose="02010609060101010101" pitchFamily="49" charset="-122"/>
              </a:rPr>
              <a:t>的</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力矩</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为</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，因此，在整个过程中，质点的动量矩</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守恒</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20" name="矩形 19"/>
          <p:cNvSpPr/>
          <p:nvPr/>
        </p:nvSpPr>
        <p:spPr>
          <a:xfrm>
            <a:off x="819867" y="2830682"/>
            <a:ext cx="7776864" cy="1938992"/>
          </a:xfrm>
          <a:prstGeom prst="rect">
            <a:avLst/>
          </a:prstGeom>
        </p:spPr>
        <p:txBody>
          <a:bodyPr wrap="square">
            <a:spAutoFit/>
          </a:bodyPr>
          <a:lstStyle/>
          <a:p>
            <a:pPr indent="711200" algn="l">
              <a:spcAft>
                <a:spcPts val="0"/>
              </a:spcAft>
            </a:pPr>
            <a:r>
              <a:rPr lang="en-US" altLang="zh-CN" kern="100" dirty="0" smtClean="0"/>
              <a:t>              mv</a:t>
            </a:r>
            <a:r>
              <a:rPr lang="en-US" altLang="zh-CN" kern="100" baseline="-25000" dirty="0" smtClean="0"/>
              <a:t>0</a:t>
            </a:r>
            <a:r>
              <a:rPr lang="en-US" altLang="zh-CN" kern="100" dirty="0" smtClean="0"/>
              <a:t>r</a:t>
            </a:r>
            <a:r>
              <a:rPr lang="en-US" altLang="zh-CN" kern="100" baseline="-25000" dirty="0" smtClean="0"/>
              <a:t>0</a:t>
            </a:r>
            <a:r>
              <a:rPr lang="zh-CN" altLang="zh-CN" kern="100" dirty="0"/>
              <a:t>＝</a:t>
            </a:r>
            <a:r>
              <a:rPr lang="en-US" altLang="zh-CN" kern="100" dirty="0" err="1"/>
              <a:t>mvr</a:t>
            </a:r>
            <a:endParaRPr lang="zh-CN" altLang="zh-CN" kern="100" dirty="0"/>
          </a:p>
          <a:p>
            <a:pPr algn="l">
              <a:spcAft>
                <a:spcPts val="0"/>
              </a:spcAft>
            </a:pPr>
            <a:r>
              <a:rPr lang="zh-CN" altLang="zh-CN" kern="100" dirty="0"/>
              <a:t>∴</a:t>
            </a:r>
            <a:r>
              <a:rPr lang="en-US" altLang="zh-CN" kern="100" dirty="0"/>
              <a:t>		  v</a:t>
            </a:r>
            <a:r>
              <a:rPr lang="zh-CN" altLang="zh-CN" kern="100" dirty="0"/>
              <a:t>＝</a:t>
            </a:r>
            <a:r>
              <a:rPr lang="en-US" altLang="zh-CN" kern="100" dirty="0"/>
              <a:t> v</a:t>
            </a:r>
            <a:r>
              <a:rPr lang="en-US" altLang="zh-CN" kern="100" baseline="-25000" dirty="0"/>
              <a:t>0</a:t>
            </a:r>
            <a:r>
              <a:rPr lang="en-US" altLang="zh-CN" kern="100" dirty="0"/>
              <a:t> r</a:t>
            </a:r>
            <a:r>
              <a:rPr lang="en-US" altLang="zh-CN" kern="100" baseline="-25000" dirty="0"/>
              <a:t>0</a:t>
            </a:r>
            <a:r>
              <a:rPr lang="en-US" altLang="zh-CN" kern="100" dirty="0"/>
              <a:t> /r</a:t>
            </a:r>
            <a:endParaRPr lang="zh-CN" altLang="zh-CN" kern="100" dirty="0"/>
          </a:p>
          <a:p>
            <a:pPr algn="l">
              <a:spcAft>
                <a:spcPts val="0"/>
              </a:spcAft>
            </a:pPr>
            <a:r>
              <a:rPr lang="zh-CN" altLang="zh-CN" kern="100" dirty="0">
                <a:latin typeface="仿宋" panose="02010609060101010101" pitchFamily="49" charset="-122"/>
                <a:ea typeface="仿宋" panose="02010609060101010101" pitchFamily="49" charset="-122"/>
              </a:rPr>
              <a:t>随着半径减小，质点的速度增加，动能增加。动能增加的原因是力</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rPr>
              <a:t>对小球作了功。</a:t>
            </a:r>
          </a:p>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由于系统没有耗散力，作功的结果是使动能增加。</a:t>
            </a:r>
            <a:endParaRPr lang="zh-CN" altLang="en-US" dirty="0">
              <a:latin typeface="仿宋" panose="02010609060101010101" pitchFamily="49" charset="-122"/>
              <a:ea typeface="仿宋" panose="02010609060101010101" pitchFamily="49" charset="-122"/>
            </a:endParaRPr>
          </a:p>
        </p:txBody>
      </p:sp>
      <p:pic>
        <p:nvPicPr>
          <p:cNvPr id="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1721" y="5256341"/>
            <a:ext cx="7133156"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6293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36</a:t>
            </a:fld>
            <a:endParaRPr lang="en-US" altLang="zh-CN"/>
          </a:p>
        </p:txBody>
      </p:sp>
      <p:sp>
        <p:nvSpPr>
          <p:cNvPr id="5" name="标题 1"/>
          <p:cNvSpPr txBox="1">
            <a:spLocks/>
          </p:cNvSpPr>
          <p:nvPr/>
        </p:nvSpPr>
        <p:spPr bwMode="auto">
          <a:xfrm>
            <a:off x="685800" y="609600"/>
            <a:ext cx="7772400" cy="461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600" b="1" kern="0" dirty="0" smtClean="0">
                <a:latin typeface="仿宋" panose="02010609060101010101" pitchFamily="49" charset="-122"/>
                <a:ea typeface="仿宋" panose="02010609060101010101" pitchFamily="49" charset="-122"/>
              </a:rPr>
              <a:t>§4.</a:t>
            </a:r>
            <a:r>
              <a:rPr lang="zh-CN" altLang="en-US" sz="3600" b="1" kern="0" dirty="0">
                <a:latin typeface="仿宋" panose="02010609060101010101" pitchFamily="49" charset="-122"/>
                <a:ea typeface="仿宋" panose="02010609060101010101" pitchFamily="49" charset="-122"/>
              </a:rPr>
              <a:t>开普勒第二定律</a:t>
            </a:r>
          </a:p>
        </p:txBody>
      </p:sp>
      <p:sp>
        <p:nvSpPr>
          <p:cNvPr id="6" name="矩形 5"/>
          <p:cNvSpPr/>
          <p:nvPr/>
        </p:nvSpPr>
        <p:spPr>
          <a:xfrm>
            <a:off x="685800" y="1484784"/>
            <a:ext cx="7704856" cy="461665"/>
          </a:xfrm>
          <a:prstGeom prst="rect">
            <a:avLst/>
          </a:prstGeom>
        </p:spPr>
        <p:txBody>
          <a:bodyPr wrap="squar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由太阳到行星的矢径，在相等的时间内扫过相等的面积。</a:t>
            </a:r>
            <a:endParaRPr lang="zh-CN" altLang="en-US"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2366242"/>
            <a:ext cx="2817289" cy="1187453"/>
          </a:xfrm>
          <a:prstGeom prst="rect">
            <a:avLst/>
          </a:prstGeom>
        </p:spPr>
      </p:pic>
      <p:sp>
        <p:nvSpPr>
          <p:cNvPr id="8" name="矩形 7"/>
          <p:cNvSpPr/>
          <p:nvPr/>
        </p:nvSpPr>
        <p:spPr>
          <a:xfrm>
            <a:off x="700173" y="2135409"/>
            <a:ext cx="4339650"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三角形的面积＝</a:t>
            </a:r>
            <a:r>
              <a:rPr lang="en-US" altLang="zh-CN" kern="100" dirty="0">
                <a:latin typeface="仿宋" panose="02010609060101010101" pitchFamily="49" charset="-122"/>
                <a:ea typeface="仿宋" panose="02010609060101010101" pitchFamily="49" charset="-122"/>
              </a:rPr>
              <a:t>1/2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（底×高）</a:t>
            </a:r>
            <a:endParaRPr lang="zh-CN" altLang="en-US" dirty="0">
              <a:latin typeface="仿宋" panose="02010609060101010101" pitchFamily="49" charset="-122"/>
              <a:ea typeface="仿宋" panose="02010609060101010101" pitchFamily="49" charset="-122"/>
            </a:endParaRPr>
          </a:p>
        </p:txBody>
      </p:sp>
      <p:sp>
        <p:nvSpPr>
          <p:cNvPr id="9" name="矩形 8"/>
          <p:cNvSpPr/>
          <p:nvPr/>
        </p:nvSpPr>
        <p:spPr>
          <a:xfrm>
            <a:off x="1304452" y="2805997"/>
            <a:ext cx="2719013" cy="461665"/>
          </a:xfrm>
          <a:prstGeom prst="rect">
            <a:avLst/>
          </a:prstGeom>
        </p:spPr>
        <p:txBody>
          <a:bodyPr wrap="none">
            <a:spAutoFit/>
          </a:bodyPr>
          <a:lstStyle/>
          <a:p>
            <a:r>
              <a:rPr lang="en-US" altLang="zh-CN" kern="100" dirty="0"/>
              <a:t>=|r</a:t>
            </a:r>
            <a:r>
              <a:rPr lang="zh-CN" altLang="zh-CN" kern="100" dirty="0">
                <a:cs typeface="Times New Roman" panose="02020603050405020304" pitchFamily="18" charset="0"/>
              </a:rPr>
              <a:t>×△</a:t>
            </a:r>
            <a:r>
              <a:rPr lang="en-US" altLang="zh-CN" kern="100" dirty="0"/>
              <a:t>r|</a:t>
            </a:r>
            <a:r>
              <a:rPr lang="zh-CN" altLang="zh-CN" kern="100" dirty="0">
                <a:cs typeface="Times New Roman" panose="02020603050405020304" pitchFamily="18" charset="0"/>
              </a:rPr>
              <a:t>＝</a:t>
            </a:r>
            <a:r>
              <a:rPr lang="en-US" altLang="zh-CN" kern="100" dirty="0"/>
              <a:t>r</a:t>
            </a:r>
            <a:r>
              <a:rPr lang="zh-CN" altLang="zh-CN" kern="100" dirty="0">
                <a:cs typeface="Times New Roman" panose="02020603050405020304" pitchFamily="18" charset="0"/>
              </a:rPr>
              <a:t>△</a:t>
            </a:r>
            <a:r>
              <a:rPr lang="en-US" altLang="zh-CN" kern="100" dirty="0"/>
              <a:t>r sinα</a:t>
            </a:r>
            <a:endParaRPr lang="zh-CN" altLang="en-US" dirty="0"/>
          </a:p>
        </p:txBody>
      </p:sp>
      <p:sp>
        <p:nvSpPr>
          <p:cNvPr id="10" name="矩形 9"/>
          <p:cNvSpPr/>
          <p:nvPr/>
        </p:nvSpPr>
        <p:spPr>
          <a:xfrm>
            <a:off x="700173" y="3476585"/>
            <a:ext cx="4572000" cy="1569660"/>
          </a:xfrm>
          <a:prstGeom prst="rect">
            <a:avLst/>
          </a:prstGeom>
        </p:spPr>
        <p:txBody>
          <a:bodyPr>
            <a:spAutoFit/>
          </a:bodyPr>
          <a:lstStyle/>
          <a:p>
            <a:pPr algn="l">
              <a:spcAft>
                <a:spcPts val="0"/>
              </a:spcAft>
            </a:pPr>
            <a:r>
              <a:rPr lang="zh-CN" altLang="zh-CN" kern="100" dirty="0">
                <a:ea typeface="仿宋" panose="02010609060101010101" pitchFamily="49" charset="-122"/>
              </a:rPr>
              <a:t>其中</a:t>
            </a:r>
            <a:r>
              <a:rPr lang="en-US" altLang="zh-CN" kern="100" dirty="0">
                <a:ea typeface="仿宋" panose="02010609060101010101" pitchFamily="49" charset="-122"/>
              </a:rPr>
              <a:t>r</a:t>
            </a:r>
            <a:r>
              <a:rPr lang="zh-CN" altLang="zh-CN" kern="100" dirty="0">
                <a:ea typeface="仿宋" panose="02010609060101010101" pitchFamily="49" charset="-122"/>
              </a:rPr>
              <a:t>就是三角形的底，</a:t>
            </a:r>
          </a:p>
          <a:p>
            <a:pPr algn="l">
              <a:spcAft>
                <a:spcPts val="0"/>
              </a:spcAft>
            </a:pPr>
            <a:r>
              <a:rPr lang="zh-CN" altLang="zh-CN" kern="100" dirty="0">
                <a:ea typeface="仿宋" panose="02010609060101010101" pitchFamily="49" charset="-122"/>
              </a:rPr>
              <a:t>△</a:t>
            </a:r>
            <a:r>
              <a:rPr lang="en-US" altLang="zh-CN" kern="100" dirty="0">
                <a:ea typeface="仿宋" panose="02010609060101010101" pitchFamily="49" charset="-122"/>
              </a:rPr>
              <a:t>r sinα</a:t>
            </a:r>
            <a:r>
              <a:rPr lang="zh-CN" altLang="zh-CN" kern="100" dirty="0">
                <a:ea typeface="仿宋" panose="02010609060101010101" pitchFamily="49" charset="-122"/>
              </a:rPr>
              <a:t>就是三角形的高。</a:t>
            </a:r>
          </a:p>
          <a:p>
            <a:pPr algn="l">
              <a:spcAft>
                <a:spcPts val="0"/>
              </a:spcAft>
            </a:pPr>
            <a:r>
              <a:rPr lang="zh-CN" altLang="zh-CN" kern="100" dirty="0">
                <a:ea typeface="仿宋" panose="02010609060101010101" pitchFamily="49" charset="-122"/>
              </a:rPr>
              <a:t>三角形的面积</a:t>
            </a:r>
            <a:r>
              <a:rPr lang="en-US" altLang="zh-CN" kern="100" dirty="0">
                <a:ea typeface="仿宋" panose="02010609060101010101" pitchFamily="49" charset="-122"/>
              </a:rPr>
              <a:t>  </a:t>
            </a:r>
            <a:r>
              <a:rPr lang="zh-CN" altLang="zh-CN" kern="100" dirty="0">
                <a:ea typeface="仿宋" panose="02010609060101010101" pitchFamily="49" charset="-122"/>
              </a:rPr>
              <a:t>△</a:t>
            </a:r>
            <a:r>
              <a:rPr lang="en-US" altLang="zh-CN" kern="100" dirty="0">
                <a:ea typeface="仿宋" panose="02010609060101010101" pitchFamily="49" charset="-122"/>
              </a:rPr>
              <a:t>S</a:t>
            </a:r>
            <a:r>
              <a:rPr lang="zh-CN" altLang="zh-CN" kern="100" dirty="0">
                <a:ea typeface="仿宋" panose="02010609060101010101" pitchFamily="49" charset="-122"/>
              </a:rPr>
              <a:t>＝</a:t>
            </a:r>
            <a:r>
              <a:rPr lang="en-US" altLang="zh-CN" kern="100" dirty="0">
                <a:ea typeface="仿宋" panose="02010609060101010101" pitchFamily="49" charset="-122"/>
              </a:rPr>
              <a:t>1/2|r</a:t>
            </a:r>
            <a:r>
              <a:rPr lang="zh-CN" altLang="zh-CN" kern="100" dirty="0">
                <a:ea typeface="仿宋" panose="02010609060101010101" pitchFamily="49" charset="-122"/>
              </a:rPr>
              <a:t>×△</a:t>
            </a:r>
            <a:r>
              <a:rPr lang="en-US" altLang="zh-CN" kern="100" dirty="0">
                <a:ea typeface="仿宋" panose="02010609060101010101" pitchFamily="49" charset="-122"/>
              </a:rPr>
              <a:t>r|</a:t>
            </a:r>
            <a:endParaRPr lang="zh-CN" altLang="zh-CN" kern="100" dirty="0">
              <a:ea typeface="仿宋" panose="02010609060101010101" pitchFamily="49" charset="-122"/>
            </a:endParaRPr>
          </a:p>
          <a:p>
            <a:pPr algn="l"/>
            <a:r>
              <a:rPr lang="zh-CN" altLang="zh-CN" kern="100" dirty="0">
                <a:ea typeface="仿宋" panose="02010609060101010101" pitchFamily="49" charset="-122"/>
                <a:cs typeface="Times New Roman" panose="02020603050405020304" pitchFamily="18" charset="0"/>
              </a:rPr>
              <a:t>单位时间扫过的面积</a:t>
            </a:r>
            <a:r>
              <a:rPr lang="zh-CN" altLang="zh-CN" kern="100" dirty="0">
                <a:cs typeface="Times New Roman" panose="02020603050405020304" pitchFamily="18" charset="0"/>
              </a:rPr>
              <a:t>：</a:t>
            </a:r>
            <a:endParaRPr lang="zh-CN" altLang="en-US" dirty="0"/>
          </a:p>
        </p:txBody>
      </p:sp>
      <p:pic>
        <p:nvPicPr>
          <p:cNvPr id="1884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4452" y="5102575"/>
            <a:ext cx="6803698" cy="1062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8197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37</a:t>
            </a:fld>
            <a:endParaRPr lang="en-US" altLang="zh-CN"/>
          </a:p>
        </p:txBody>
      </p:sp>
      <p:sp>
        <p:nvSpPr>
          <p:cNvPr id="5" name="矩形 4"/>
          <p:cNvSpPr/>
          <p:nvPr/>
        </p:nvSpPr>
        <p:spPr>
          <a:xfrm>
            <a:off x="683568" y="1124744"/>
            <a:ext cx="7344816" cy="830997"/>
          </a:xfrm>
          <a:prstGeom prst="rect">
            <a:avLst/>
          </a:prstGeom>
        </p:spPr>
        <p:txBody>
          <a:bodyPr wrap="squar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太阳对行星的引力指向太阳中心，该引力的力矩对太阳中心的力矩为</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。所以行星绕太阳运转动量矩守恒。</a:t>
            </a:r>
            <a:endParaRPr lang="zh-CN" altLang="en-US" dirty="0">
              <a:latin typeface="仿宋" panose="02010609060101010101" pitchFamily="49" charset="-122"/>
              <a:ea typeface="仿宋" panose="02010609060101010101" pitchFamily="49" charset="-122"/>
            </a:endParaRPr>
          </a:p>
        </p:txBody>
      </p:sp>
      <p:pic>
        <p:nvPicPr>
          <p:cNvPr id="1894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2276872"/>
            <a:ext cx="2934227"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3174067"/>
            <a:ext cx="1562342" cy="90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259632" y="3409573"/>
            <a:ext cx="492443" cy="461665"/>
          </a:xfrm>
          <a:prstGeom prst="rect">
            <a:avLst/>
          </a:prstGeom>
        </p:spPr>
        <p:txBody>
          <a:bodyPr wrap="none">
            <a:spAutoFit/>
          </a:bodyPr>
          <a:lstStyle/>
          <a:p>
            <a:r>
              <a:rPr lang="zh-CN" altLang="zh-CN" kern="100" dirty="0">
                <a:cs typeface="Times New Roman" panose="02020603050405020304" pitchFamily="18" charset="0"/>
              </a:rPr>
              <a:t>∴</a:t>
            </a:r>
            <a:endParaRPr lang="zh-CN" altLang="en-US" dirty="0"/>
          </a:p>
        </p:txBody>
      </p:sp>
    </p:spTree>
    <p:extLst>
      <p:ext uri="{BB962C8B-B14F-4D97-AF65-F5344CB8AC3E}">
        <p14:creationId xmlns:p14="http://schemas.microsoft.com/office/powerpoint/2010/main" val="826538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38</a:t>
            </a:fld>
            <a:endParaRPr lang="en-US" altLang="zh-CN"/>
          </a:p>
        </p:txBody>
      </p:sp>
      <p:sp>
        <p:nvSpPr>
          <p:cNvPr id="5" name="矩形 4"/>
          <p:cNvSpPr/>
          <p:nvPr/>
        </p:nvSpPr>
        <p:spPr>
          <a:xfrm>
            <a:off x="323528" y="568283"/>
            <a:ext cx="6032421" cy="523220"/>
          </a:xfrm>
          <a:prstGeom prst="rect">
            <a:avLst/>
          </a:prstGeom>
        </p:spPr>
        <p:txBody>
          <a:bodyPr wrap="none">
            <a:spAutoFit/>
          </a:bodyPr>
          <a:lstStyle/>
          <a:p>
            <a:pPr marL="457200" indent="-457200">
              <a:buFont typeface="Wingdings" panose="05000000000000000000" pitchFamily="2" charset="2"/>
              <a:buChar char="Ø"/>
            </a:pPr>
            <a:r>
              <a:rPr lang="zh-CN" altLang="zh-CN" sz="2800" kern="1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质点力学</a:t>
            </a:r>
            <a:r>
              <a:rPr lang="zh-CN" altLang="zh-CN" sz="2800" kern="100" dirty="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小节</a:t>
            </a:r>
            <a:r>
              <a:rPr lang="zh-CN" altLang="en-US" sz="2800" kern="100" dirty="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（作业：思维导图）</a:t>
            </a:r>
            <a:endParaRPr lang="zh-CN" altLang="en-US" sz="2800" dirty="0">
              <a:solidFill>
                <a:srgbClr val="0000FF"/>
              </a:solidFill>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3"/>
          <a:stretch>
            <a:fillRect/>
          </a:stretch>
        </p:blipFill>
        <p:spPr>
          <a:xfrm>
            <a:off x="1762028" y="1223746"/>
            <a:ext cx="5152344" cy="5481854"/>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1110484342"/>
              </p:ext>
            </p:extLst>
          </p:nvPr>
        </p:nvGraphicFramePr>
        <p:xfrm>
          <a:off x="5220072" y="1772816"/>
          <a:ext cx="301489" cy="263802"/>
        </p:xfrm>
        <a:graphic>
          <a:graphicData uri="http://schemas.openxmlformats.org/presentationml/2006/ole">
            <mc:AlternateContent xmlns:mc="http://schemas.openxmlformats.org/markup-compatibility/2006">
              <mc:Choice xmlns:v="urn:schemas-microsoft-com:vml" Requires="v">
                <p:oleObj spid="_x0000_s199913" name="Equation" r:id="rId4" imgW="203040" imgH="177480" progId="Equation.DSMT4">
                  <p:embed/>
                </p:oleObj>
              </mc:Choice>
              <mc:Fallback>
                <p:oleObj name="Equation" r:id="rId4" imgW="203040" imgH="177480" progId="Equation.DSMT4">
                  <p:embed/>
                  <p:pic>
                    <p:nvPicPr>
                      <p:cNvPr id="0" name=""/>
                      <p:cNvPicPr/>
                      <p:nvPr/>
                    </p:nvPicPr>
                    <p:blipFill>
                      <a:blip r:embed="rId5"/>
                      <a:stretch>
                        <a:fillRect/>
                      </a:stretch>
                    </p:blipFill>
                    <p:spPr>
                      <a:xfrm>
                        <a:off x="5220072" y="1772816"/>
                        <a:ext cx="301489" cy="263802"/>
                      </a:xfrm>
                      <a:prstGeom prst="rect">
                        <a:avLst/>
                      </a:prstGeom>
                      <a:solidFill>
                        <a:schemeClr val="accent3"/>
                      </a:solid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951196455"/>
              </p:ext>
            </p:extLst>
          </p:nvPr>
        </p:nvGraphicFramePr>
        <p:xfrm>
          <a:off x="4860032" y="2373110"/>
          <a:ext cx="301489" cy="263802"/>
        </p:xfrm>
        <a:graphic>
          <a:graphicData uri="http://schemas.openxmlformats.org/presentationml/2006/ole">
            <mc:AlternateContent xmlns:mc="http://schemas.openxmlformats.org/markup-compatibility/2006">
              <mc:Choice xmlns:v="urn:schemas-microsoft-com:vml" Requires="v">
                <p:oleObj spid="_x0000_s199914" name="Equation" r:id="rId6" imgW="203040" imgH="177480" progId="Equation.DSMT4">
                  <p:embed/>
                </p:oleObj>
              </mc:Choice>
              <mc:Fallback>
                <p:oleObj name="Equation" r:id="rId6" imgW="203040" imgH="177480" progId="Equation.DSMT4">
                  <p:embed/>
                  <p:pic>
                    <p:nvPicPr>
                      <p:cNvPr id="0" name=""/>
                      <p:cNvPicPr/>
                      <p:nvPr/>
                    </p:nvPicPr>
                    <p:blipFill>
                      <a:blip r:embed="rId7"/>
                      <a:stretch>
                        <a:fillRect/>
                      </a:stretch>
                    </p:blipFill>
                    <p:spPr>
                      <a:xfrm>
                        <a:off x="4860032" y="2373110"/>
                        <a:ext cx="301489" cy="263802"/>
                      </a:xfrm>
                      <a:prstGeom prst="rect">
                        <a:avLst/>
                      </a:prstGeom>
                      <a:solidFill>
                        <a:schemeClr val="accent3"/>
                      </a:solid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79570775"/>
              </p:ext>
            </p:extLst>
          </p:nvPr>
        </p:nvGraphicFramePr>
        <p:xfrm>
          <a:off x="5813124" y="2373110"/>
          <a:ext cx="301489" cy="263802"/>
        </p:xfrm>
        <a:graphic>
          <a:graphicData uri="http://schemas.openxmlformats.org/presentationml/2006/ole">
            <mc:AlternateContent xmlns:mc="http://schemas.openxmlformats.org/markup-compatibility/2006">
              <mc:Choice xmlns:v="urn:schemas-microsoft-com:vml" Requires="v">
                <p:oleObj spid="_x0000_s199915" name="Equation" r:id="rId8" imgW="203040" imgH="177480" progId="Equation.DSMT4">
                  <p:embed/>
                </p:oleObj>
              </mc:Choice>
              <mc:Fallback>
                <p:oleObj name="Equation" r:id="rId8" imgW="203040" imgH="177480" progId="Equation.DSMT4">
                  <p:embed/>
                  <p:pic>
                    <p:nvPicPr>
                      <p:cNvPr id="0" name=""/>
                      <p:cNvPicPr/>
                      <p:nvPr/>
                    </p:nvPicPr>
                    <p:blipFill>
                      <a:blip r:embed="rId7"/>
                      <a:stretch>
                        <a:fillRect/>
                      </a:stretch>
                    </p:blipFill>
                    <p:spPr>
                      <a:xfrm>
                        <a:off x="5813124" y="2373110"/>
                        <a:ext cx="301489" cy="263802"/>
                      </a:xfrm>
                      <a:prstGeom prst="rect">
                        <a:avLst/>
                      </a:prstGeom>
                      <a:solidFill>
                        <a:schemeClr val="accent3"/>
                      </a:solid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501157370"/>
              </p:ext>
            </p:extLst>
          </p:nvPr>
        </p:nvGraphicFramePr>
        <p:xfrm>
          <a:off x="4979603" y="2901399"/>
          <a:ext cx="301489" cy="263802"/>
        </p:xfrm>
        <a:graphic>
          <a:graphicData uri="http://schemas.openxmlformats.org/presentationml/2006/ole">
            <mc:AlternateContent xmlns:mc="http://schemas.openxmlformats.org/markup-compatibility/2006">
              <mc:Choice xmlns:v="urn:schemas-microsoft-com:vml" Requires="v">
                <p:oleObj spid="_x0000_s199916" name="Equation" r:id="rId9" imgW="203040" imgH="177480" progId="Equation.DSMT4">
                  <p:embed/>
                </p:oleObj>
              </mc:Choice>
              <mc:Fallback>
                <p:oleObj name="Equation" r:id="rId9" imgW="203040" imgH="177480" progId="Equation.DSMT4">
                  <p:embed/>
                  <p:pic>
                    <p:nvPicPr>
                      <p:cNvPr id="0" name=""/>
                      <p:cNvPicPr/>
                      <p:nvPr/>
                    </p:nvPicPr>
                    <p:blipFill>
                      <a:blip r:embed="rId7"/>
                      <a:stretch>
                        <a:fillRect/>
                      </a:stretch>
                    </p:blipFill>
                    <p:spPr>
                      <a:xfrm>
                        <a:off x="4979603" y="2901399"/>
                        <a:ext cx="301489" cy="263802"/>
                      </a:xfrm>
                      <a:prstGeom prst="rect">
                        <a:avLst/>
                      </a:prstGeom>
                      <a:solidFill>
                        <a:schemeClr val="accent3"/>
                      </a:solid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335721877"/>
              </p:ext>
            </p:extLst>
          </p:nvPr>
        </p:nvGraphicFramePr>
        <p:xfrm>
          <a:off x="6832324" y="2404283"/>
          <a:ext cx="734877" cy="263802"/>
        </p:xfrm>
        <a:graphic>
          <a:graphicData uri="http://schemas.openxmlformats.org/presentationml/2006/ole">
            <mc:AlternateContent xmlns:mc="http://schemas.openxmlformats.org/markup-compatibility/2006">
              <mc:Choice xmlns:v="urn:schemas-microsoft-com:vml" Requires="v">
                <p:oleObj spid="_x0000_s199917" name="Equation" r:id="rId10" imgW="495000" imgH="177480" progId="Equation.DSMT4">
                  <p:embed/>
                </p:oleObj>
              </mc:Choice>
              <mc:Fallback>
                <p:oleObj name="Equation" r:id="rId10" imgW="495000" imgH="177480" progId="Equation.DSMT4">
                  <p:embed/>
                  <p:pic>
                    <p:nvPicPr>
                      <p:cNvPr id="0" name=""/>
                      <p:cNvPicPr/>
                      <p:nvPr/>
                    </p:nvPicPr>
                    <p:blipFill>
                      <a:blip r:embed="rId11"/>
                      <a:stretch>
                        <a:fillRect/>
                      </a:stretch>
                    </p:blipFill>
                    <p:spPr>
                      <a:xfrm>
                        <a:off x="6832324" y="2404283"/>
                        <a:ext cx="734877" cy="263802"/>
                      </a:xfrm>
                      <a:prstGeom prst="rect">
                        <a:avLst/>
                      </a:prstGeom>
                    </p:spPr>
                  </p:pic>
                </p:oleObj>
              </mc:Fallback>
            </mc:AlternateContent>
          </a:graphicData>
        </a:graphic>
      </p:graphicFrame>
    </p:spTree>
    <p:extLst>
      <p:ext uri="{BB962C8B-B14F-4D97-AF65-F5344CB8AC3E}">
        <p14:creationId xmlns:p14="http://schemas.microsoft.com/office/powerpoint/2010/main" val="3245605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4</a:t>
            </a:fld>
            <a:endParaRPr lang="en-US" altLang="zh-CN"/>
          </a:p>
        </p:txBody>
      </p:sp>
      <p:pic>
        <p:nvPicPr>
          <p:cNvPr id="5" name="图片 4"/>
          <p:cNvPicPr>
            <a:picLocks noChangeAspect="1"/>
          </p:cNvPicPr>
          <p:nvPr/>
        </p:nvPicPr>
        <p:blipFill>
          <a:blip r:embed="rId3"/>
          <a:stretch>
            <a:fillRect/>
          </a:stretch>
        </p:blipFill>
        <p:spPr>
          <a:xfrm>
            <a:off x="5732144" y="1124744"/>
            <a:ext cx="3324225" cy="2333625"/>
          </a:xfrm>
          <a:prstGeom prst="rect">
            <a:avLst/>
          </a:prstGeom>
        </p:spPr>
      </p:pic>
      <p:sp>
        <p:nvSpPr>
          <p:cNvPr id="6" name="内容占位符 2"/>
          <p:cNvSpPr>
            <a:spLocks noGrp="1"/>
          </p:cNvSpPr>
          <p:nvPr>
            <p:ph idx="1"/>
          </p:nvPr>
        </p:nvSpPr>
        <p:spPr>
          <a:xfrm>
            <a:off x="408489" y="34534"/>
            <a:ext cx="5303548" cy="5453082"/>
          </a:xfrm>
        </p:spPr>
        <p:txBody>
          <a:bodyPr/>
          <a:lstStyle/>
          <a:p>
            <a:endParaRPr lang="en-US" altLang="zh-CN" sz="2800" dirty="0" smtClean="0">
              <a:latin typeface="仿宋" panose="02010609060101010101" pitchFamily="49" charset="-122"/>
              <a:ea typeface="仿宋" panose="02010609060101010101" pitchFamily="49" charset="-122"/>
            </a:endParaRPr>
          </a:p>
          <a:p>
            <a:pPr marL="0" indent="0">
              <a:lnSpc>
                <a:spcPct val="125000"/>
              </a:lnSpc>
              <a:buNone/>
            </a:pPr>
            <a:r>
              <a:rPr lang="zh-CN" altLang="en-US" sz="2800" b="1" dirty="0">
                <a:solidFill>
                  <a:schemeClr val="accent2"/>
                </a:solidFill>
                <a:latin typeface="仿宋" panose="02010609060101010101" pitchFamily="49" charset="-122"/>
                <a:ea typeface="仿宋" panose="02010609060101010101" pitchFamily="49" charset="-122"/>
              </a:rPr>
              <a:t>一</a:t>
            </a:r>
            <a:r>
              <a:rPr lang="zh-CN" altLang="en-US" sz="2800" b="1" dirty="0" smtClean="0">
                <a:solidFill>
                  <a:schemeClr val="accent2"/>
                </a:solidFill>
                <a:latin typeface="仿宋" panose="02010609060101010101" pitchFamily="49" charset="-122"/>
                <a:ea typeface="仿宋" panose="02010609060101010101" pitchFamily="49" charset="-122"/>
              </a:rPr>
              <a:t>、单质点孤立体系和掠面速度</a:t>
            </a:r>
            <a:endParaRPr lang="en-US" altLang="zh-CN" sz="2800" b="1" dirty="0" smtClean="0">
              <a:solidFill>
                <a:schemeClr val="accent2"/>
              </a:solidFill>
              <a:latin typeface="仿宋" panose="02010609060101010101" pitchFamily="49" charset="-122"/>
              <a:ea typeface="仿宋" panose="02010609060101010101" pitchFamily="49" charset="-122"/>
            </a:endParaRPr>
          </a:p>
          <a:p>
            <a:pPr marL="0" indent="0">
              <a:lnSpc>
                <a:spcPct val="125000"/>
              </a:lnSpc>
              <a:buNone/>
            </a:pPr>
            <a:r>
              <a:rPr lang="zh-CN" altLang="en-US" sz="2400" dirty="0" smtClean="0">
                <a:latin typeface="仿宋" panose="02010609060101010101" pitchFamily="49" charset="-122"/>
                <a:ea typeface="仿宋" panose="02010609060101010101" pitchFamily="49" charset="-122"/>
              </a:rPr>
              <a:t>    单质点的孤立体系就是不受外力作用的自由质点，它作匀速直线运动（我们取惯性参考系，且静止看成是匀速直线运动的特例。）</a:t>
            </a:r>
            <a:endParaRPr lang="en-US" altLang="zh-CN" sz="2400" dirty="0" smtClean="0">
              <a:latin typeface="仿宋" panose="02010609060101010101" pitchFamily="49" charset="-122"/>
              <a:ea typeface="仿宋" panose="02010609060101010101" pitchFamily="49" charset="-122"/>
            </a:endParaRPr>
          </a:p>
          <a:p>
            <a:pPr marL="0" indent="0">
              <a:lnSpc>
                <a:spcPct val="125000"/>
              </a:lnSpc>
              <a:buNone/>
            </a:pPr>
            <a:r>
              <a:rPr lang="en-US" altLang="zh-CN" sz="2400" dirty="0">
                <a:latin typeface="仿宋" panose="02010609060101010101" pitchFamily="49" charset="-122"/>
                <a:ea typeface="仿宋" panose="02010609060101010101" pitchFamily="49" charset="-122"/>
              </a:rPr>
              <a:t> </a:t>
            </a:r>
            <a:r>
              <a:rPr lang="en-US" altLang="zh-CN" sz="2400"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如图，设该质点位于</a:t>
            </a:r>
            <a:r>
              <a:rPr lang="en-US" altLang="zh-CN" sz="2400" dirty="0" smtClean="0">
                <a:latin typeface="仿宋" panose="02010609060101010101" pitchFamily="49" charset="-122"/>
                <a:ea typeface="仿宋" panose="02010609060101010101" pitchFamily="49" charset="-122"/>
              </a:rPr>
              <a:t>P</a:t>
            </a:r>
            <a:r>
              <a:rPr lang="zh-CN" altLang="en-US" sz="2400" dirty="0" smtClean="0">
                <a:latin typeface="仿宋" panose="02010609060101010101" pitchFamily="49" charset="-122"/>
                <a:ea typeface="仿宋" panose="02010609060101010101" pitchFamily="49" charset="-122"/>
              </a:rPr>
              <a:t>点，沿直线</a:t>
            </a:r>
            <a:r>
              <a:rPr lang="en-US" altLang="zh-CN" sz="2400" dirty="0" smtClean="0">
                <a:latin typeface="仿宋" panose="02010609060101010101" pitchFamily="49" charset="-122"/>
                <a:ea typeface="仿宋" panose="02010609060101010101" pitchFamily="49" charset="-122"/>
              </a:rPr>
              <a:t>AB</a:t>
            </a:r>
            <a:r>
              <a:rPr lang="zh-CN" altLang="en-US" sz="2400" dirty="0" smtClean="0">
                <a:latin typeface="仿宋" panose="02010609060101010101" pitchFamily="49" charset="-122"/>
                <a:ea typeface="仿宋" panose="02010609060101010101" pitchFamily="49" charset="-122"/>
              </a:rPr>
              <a:t>从</a:t>
            </a:r>
            <a:r>
              <a:rPr lang="en-US" altLang="zh-CN" sz="2400" dirty="0" smtClean="0">
                <a:latin typeface="仿宋" panose="02010609060101010101" pitchFamily="49" charset="-122"/>
                <a:ea typeface="仿宋" panose="02010609060101010101" pitchFamily="49" charset="-122"/>
              </a:rPr>
              <a:t>A</a:t>
            </a:r>
            <a:r>
              <a:rPr lang="zh-CN" altLang="en-US" sz="2400" dirty="0" smtClean="0">
                <a:latin typeface="仿宋" panose="02010609060101010101" pitchFamily="49" charset="-122"/>
                <a:ea typeface="仿宋" panose="02010609060101010101" pitchFamily="49" charset="-122"/>
              </a:rPr>
              <a:t>向</a:t>
            </a:r>
            <a:r>
              <a:rPr lang="en-US" altLang="zh-CN" sz="2400" dirty="0" smtClean="0">
                <a:latin typeface="仿宋" panose="02010609060101010101" pitchFamily="49" charset="-122"/>
                <a:ea typeface="仿宋" panose="02010609060101010101" pitchFamily="49" charset="-122"/>
              </a:rPr>
              <a:t>B</a:t>
            </a:r>
            <a:r>
              <a:rPr lang="zh-CN" altLang="en-US" sz="2400" dirty="0" smtClean="0">
                <a:latin typeface="仿宋" panose="02010609060101010101" pitchFamily="49" charset="-122"/>
                <a:ea typeface="仿宋" panose="02010609060101010101" pitchFamily="49" charset="-122"/>
              </a:rPr>
              <a:t>运动，在相等的时间间隔</a:t>
            </a:r>
            <a:r>
              <a:rPr lang="el-GR" altLang="zh-CN" sz="2400" dirty="0" smtClean="0">
                <a:latin typeface="仿宋" panose="02010609060101010101" pitchFamily="49" charset="-122"/>
                <a:ea typeface="仿宋" panose="02010609060101010101" pitchFamily="49" charset="-122"/>
              </a:rPr>
              <a:t>Δ</a:t>
            </a:r>
            <a:r>
              <a:rPr lang="en-US" altLang="zh-CN" sz="2400" i="1" dirty="0" smtClean="0">
                <a:latin typeface="仿宋" panose="02010609060101010101" pitchFamily="49" charset="-122"/>
                <a:ea typeface="仿宋" panose="02010609060101010101" pitchFamily="49" charset="-122"/>
              </a:rPr>
              <a:t>t</a:t>
            </a:r>
            <a:r>
              <a:rPr lang="zh-CN" altLang="en-US" sz="2400" dirty="0" smtClean="0">
                <a:latin typeface="仿宋" panose="02010609060101010101" pitchFamily="49" charset="-122"/>
                <a:ea typeface="仿宋" panose="02010609060101010101" pitchFamily="49" charset="-122"/>
              </a:rPr>
              <a:t>的位移是</a:t>
            </a:r>
            <a:r>
              <a:rPr lang="el-GR" altLang="zh-CN" sz="2400" i="1" dirty="0" smtClean="0">
                <a:latin typeface="仿宋" panose="02010609060101010101" pitchFamily="49" charset="-122"/>
                <a:ea typeface="仿宋" panose="02010609060101010101" pitchFamily="49" charset="-122"/>
              </a:rPr>
              <a:t>Δ</a:t>
            </a:r>
            <a:r>
              <a:rPr lang="en-US" altLang="zh-CN" sz="2400" i="1" dirty="0" smtClean="0">
                <a:latin typeface="仿宋" panose="02010609060101010101" pitchFamily="49" charset="-122"/>
                <a:ea typeface="仿宋" panose="02010609060101010101" pitchFamily="49" charset="-122"/>
              </a:rPr>
              <a:t>s </a:t>
            </a:r>
            <a:r>
              <a:rPr lang="en-US" altLang="zh-CN" sz="2400" dirty="0" smtClean="0">
                <a:latin typeface="仿宋" panose="02010609060101010101" pitchFamily="49" charset="-122"/>
                <a:ea typeface="仿宋" panose="02010609060101010101" pitchFamily="49" charset="-122"/>
              </a:rPr>
              <a:t>= </a:t>
            </a:r>
            <a:r>
              <a:rPr lang="en-US" altLang="zh-CN" sz="2400" i="1" dirty="0" smtClean="0">
                <a:latin typeface="仿宋" panose="02010609060101010101" pitchFamily="49" charset="-122"/>
                <a:ea typeface="仿宋" panose="02010609060101010101" pitchFamily="49" charset="-122"/>
              </a:rPr>
              <a:t>v</a:t>
            </a:r>
            <a:r>
              <a:rPr lang="el-GR" altLang="zh-CN" sz="2400" dirty="0" smtClean="0">
                <a:latin typeface="仿宋" panose="02010609060101010101" pitchFamily="49" charset="-122"/>
                <a:ea typeface="仿宋" panose="02010609060101010101" pitchFamily="49" charset="-122"/>
              </a:rPr>
              <a:t>Δ</a:t>
            </a:r>
            <a:r>
              <a:rPr lang="en-US" altLang="zh-CN" sz="2400" i="1" dirty="0" smtClean="0">
                <a:latin typeface="仿宋" panose="02010609060101010101" pitchFamily="49" charset="-122"/>
                <a:ea typeface="仿宋" panose="02010609060101010101" pitchFamily="49" charset="-122"/>
              </a:rPr>
              <a:t>t</a:t>
            </a:r>
            <a:r>
              <a:rPr lang="zh-CN" altLang="en-US" sz="2400" i="1" dirty="0" smtClean="0">
                <a:latin typeface="仿宋" panose="02010609060101010101" pitchFamily="49" charset="-122"/>
                <a:ea typeface="仿宋" panose="02010609060101010101" pitchFamily="49" charset="-122"/>
              </a:rPr>
              <a:t>。</a:t>
            </a:r>
            <a:endParaRPr lang="en-US" altLang="zh-CN" sz="2400" i="1" dirty="0" smtClean="0">
              <a:latin typeface="仿宋" panose="02010609060101010101" pitchFamily="49" charset="-122"/>
              <a:ea typeface="仿宋" panose="02010609060101010101" pitchFamily="49" charset="-122"/>
            </a:endParaRPr>
          </a:p>
          <a:p>
            <a:pPr marL="0" indent="0">
              <a:lnSpc>
                <a:spcPct val="125000"/>
              </a:lnSpc>
              <a:buNone/>
            </a:pPr>
            <a:endParaRPr lang="en-US" altLang="zh-CN" sz="2400" dirty="0" smtClean="0">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p:txBody>
      </p:sp>
      <p:sp>
        <p:nvSpPr>
          <p:cNvPr id="7" name="内容占位符 2"/>
          <p:cNvSpPr txBox="1">
            <a:spLocks/>
          </p:cNvSpPr>
          <p:nvPr/>
        </p:nvSpPr>
        <p:spPr bwMode="auto">
          <a:xfrm>
            <a:off x="410011" y="4590814"/>
            <a:ext cx="8266446"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zh-CN" altLang="en-US" sz="2400" kern="0" dirty="0" smtClean="0">
                <a:latin typeface="仿宋" panose="02010609060101010101" pitchFamily="49" charset="-122"/>
                <a:ea typeface="仿宋" panose="02010609060101010101" pitchFamily="49" charset="-122"/>
              </a:rPr>
              <a:t>    我们在</a:t>
            </a:r>
            <a:r>
              <a:rPr lang="en-US" altLang="zh-CN" sz="2400" kern="0" dirty="0" smtClean="0">
                <a:latin typeface="仿宋" panose="02010609060101010101" pitchFamily="49" charset="-122"/>
                <a:ea typeface="仿宋" panose="02010609060101010101" pitchFamily="49" charset="-122"/>
              </a:rPr>
              <a:t>AB</a:t>
            </a:r>
            <a:r>
              <a:rPr lang="zh-CN" altLang="en-US" sz="2400" kern="0" dirty="0" smtClean="0">
                <a:latin typeface="仿宋" panose="02010609060101010101" pitchFamily="49" charset="-122"/>
                <a:ea typeface="仿宋" panose="02010609060101010101" pitchFamily="49" charset="-122"/>
              </a:rPr>
              <a:t>上取一个参考点</a:t>
            </a:r>
            <a:r>
              <a:rPr lang="en-US" altLang="zh-CN" sz="2400" kern="0" dirty="0" smtClean="0">
                <a:latin typeface="仿宋" panose="02010609060101010101" pitchFamily="49" charset="-122"/>
                <a:ea typeface="仿宋" panose="02010609060101010101" pitchFamily="49" charset="-122"/>
              </a:rPr>
              <a:t>Q</a:t>
            </a:r>
            <a:r>
              <a:rPr lang="zh-CN" altLang="en-US" sz="2400" kern="0" dirty="0" smtClean="0">
                <a:latin typeface="仿宋" panose="02010609060101010101" pitchFamily="49" charset="-122"/>
                <a:ea typeface="仿宋" panose="02010609060101010101" pitchFamily="49" charset="-122"/>
              </a:rPr>
              <a:t>，随着</a:t>
            </a:r>
            <a:r>
              <a:rPr lang="en-US" altLang="zh-CN" sz="2400" kern="0" dirty="0" smtClean="0">
                <a:latin typeface="仿宋" panose="02010609060101010101" pitchFamily="49" charset="-122"/>
                <a:ea typeface="仿宋" panose="02010609060101010101" pitchFamily="49" charset="-122"/>
              </a:rPr>
              <a:t>P</a:t>
            </a:r>
            <a:r>
              <a:rPr lang="zh-CN" altLang="en-US" sz="2400" kern="0" dirty="0" smtClean="0">
                <a:latin typeface="仿宋" panose="02010609060101010101" pitchFamily="49" charset="-122"/>
                <a:ea typeface="仿宋" panose="02010609060101010101" pitchFamily="49" charset="-122"/>
              </a:rPr>
              <a:t>点的运动，由于</a:t>
            </a:r>
            <a:r>
              <a:rPr lang="en-US" altLang="zh-CN" sz="2400" kern="0" dirty="0" smtClean="0">
                <a:latin typeface="仿宋" panose="02010609060101010101" pitchFamily="49" charset="-122"/>
                <a:ea typeface="仿宋" panose="02010609060101010101" pitchFamily="49" charset="-122"/>
              </a:rPr>
              <a:t>QP</a:t>
            </a:r>
            <a:r>
              <a:rPr lang="zh-CN" altLang="en-US" sz="2400" kern="0" dirty="0" smtClean="0">
                <a:latin typeface="仿宋" panose="02010609060101010101" pitchFamily="49" charset="-122"/>
                <a:ea typeface="仿宋" panose="02010609060101010101" pitchFamily="49" charset="-122"/>
              </a:rPr>
              <a:t>的方向不发生改变，故</a:t>
            </a:r>
            <a:r>
              <a:rPr lang="en-US" altLang="zh-CN" sz="2400" kern="0" dirty="0" smtClean="0">
                <a:latin typeface="仿宋" panose="02010609060101010101" pitchFamily="49" charset="-122"/>
                <a:ea typeface="仿宋" panose="02010609060101010101" pitchFamily="49" charset="-122"/>
              </a:rPr>
              <a:t>P</a:t>
            </a:r>
            <a:r>
              <a:rPr lang="zh-CN" altLang="en-US" sz="2400" kern="0" dirty="0" smtClean="0">
                <a:latin typeface="仿宋" panose="02010609060101010101" pitchFamily="49" charset="-122"/>
                <a:ea typeface="仿宋" panose="02010609060101010101" pitchFamily="49" charset="-122"/>
              </a:rPr>
              <a:t>点相对于</a:t>
            </a:r>
            <a:r>
              <a:rPr lang="en-US" altLang="zh-CN" sz="2400" kern="0" dirty="0" smtClean="0">
                <a:latin typeface="仿宋" panose="02010609060101010101" pitchFamily="49" charset="-122"/>
                <a:ea typeface="仿宋" panose="02010609060101010101" pitchFamily="49" charset="-122"/>
              </a:rPr>
              <a:t>Q</a:t>
            </a:r>
            <a:r>
              <a:rPr lang="zh-CN" altLang="en-US" sz="2400" kern="0" dirty="0" smtClean="0">
                <a:latin typeface="仿宋" panose="02010609060101010101" pitchFamily="49" charset="-122"/>
                <a:ea typeface="仿宋" panose="02010609060101010101" pitchFamily="49" charset="-122"/>
              </a:rPr>
              <a:t>点没有转动。但如果参考点取不在</a:t>
            </a:r>
            <a:r>
              <a:rPr lang="en-US" altLang="zh-CN" sz="2400" kern="0" dirty="0" smtClean="0">
                <a:latin typeface="仿宋" panose="02010609060101010101" pitchFamily="49" charset="-122"/>
                <a:ea typeface="仿宋" panose="02010609060101010101" pitchFamily="49" charset="-122"/>
              </a:rPr>
              <a:t>AB</a:t>
            </a:r>
            <a:r>
              <a:rPr lang="zh-CN" altLang="en-US" sz="2400" kern="0" dirty="0" smtClean="0">
                <a:latin typeface="仿宋" panose="02010609060101010101" pitchFamily="49" charset="-122"/>
                <a:ea typeface="仿宋" panose="02010609060101010101" pitchFamily="49" charset="-122"/>
              </a:rPr>
              <a:t>上的点，譬如</a:t>
            </a:r>
            <a:r>
              <a:rPr lang="en-US" altLang="zh-CN" sz="2400" kern="0" dirty="0" smtClean="0">
                <a:latin typeface="仿宋" panose="02010609060101010101" pitchFamily="49" charset="-122"/>
                <a:ea typeface="仿宋" panose="02010609060101010101" pitchFamily="49" charset="-122"/>
              </a:rPr>
              <a:t>O</a:t>
            </a:r>
            <a:r>
              <a:rPr lang="zh-CN" altLang="en-US" sz="2400" kern="0" dirty="0" smtClean="0">
                <a:latin typeface="仿宋" panose="02010609060101010101" pitchFamily="49" charset="-122"/>
                <a:ea typeface="仿宋" panose="02010609060101010101" pitchFamily="49" charset="-122"/>
              </a:rPr>
              <a:t>点，由于</a:t>
            </a:r>
            <a:r>
              <a:rPr lang="en-US" altLang="zh-CN" sz="2400" kern="0" dirty="0" smtClean="0">
                <a:latin typeface="仿宋" panose="02010609060101010101" pitchFamily="49" charset="-122"/>
                <a:ea typeface="仿宋" panose="02010609060101010101" pitchFamily="49" charset="-122"/>
              </a:rPr>
              <a:t>OP</a:t>
            </a:r>
            <a:r>
              <a:rPr lang="zh-CN" altLang="en-US" sz="2400" kern="0" dirty="0" smtClean="0">
                <a:latin typeface="仿宋" panose="02010609060101010101" pitchFamily="49" charset="-122"/>
                <a:ea typeface="仿宋" panose="02010609060101010101" pitchFamily="49" charset="-122"/>
              </a:rPr>
              <a:t>的方向（即</a:t>
            </a:r>
            <a:r>
              <a:rPr lang="en-US" altLang="zh-CN" sz="2400" kern="0" dirty="0" smtClean="0">
                <a:latin typeface="仿宋" panose="02010609060101010101" pitchFamily="49" charset="-122"/>
                <a:ea typeface="仿宋" panose="02010609060101010101" pitchFamily="49" charset="-122"/>
              </a:rPr>
              <a:t>r</a:t>
            </a:r>
            <a:r>
              <a:rPr lang="zh-CN" altLang="en-US" sz="2400" kern="0" dirty="0" smtClean="0">
                <a:latin typeface="仿宋" panose="02010609060101010101" pitchFamily="49" charset="-122"/>
                <a:ea typeface="仿宋" panose="02010609060101010101" pitchFamily="49" charset="-122"/>
              </a:rPr>
              <a:t>的方向）在不断改变，故</a:t>
            </a:r>
            <a:r>
              <a:rPr lang="en-US" altLang="zh-CN" sz="2400" kern="0" dirty="0" smtClean="0">
                <a:latin typeface="仿宋" panose="02010609060101010101" pitchFamily="49" charset="-122"/>
                <a:ea typeface="仿宋" panose="02010609060101010101" pitchFamily="49" charset="-122"/>
              </a:rPr>
              <a:t>P</a:t>
            </a:r>
            <a:r>
              <a:rPr lang="zh-CN" altLang="en-US" sz="2400" kern="0" dirty="0" smtClean="0">
                <a:latin typeface="仿宋" panose="02010609060101010101" pitchFamily="49" charset="-122"/>
                <a:ea typeface="仿宋" panose="02010609060101010101" pitchFamily="49" charset="-122"/>
              </a:rPr>
              <a:t>点相对于</a:t>
            </a:r>
            <a:r>
              <a:rPr lang="en-US" altLang="zh-CN" sz="2400" kern="0" dirty="0" smtClean="0">
                <a:latin typeface="仿宋" panose="02010609060101010101" pitchFamily="49" charset="-122"/>
                <a:ea typeface="仿宋" panose="02010609060101010101" pitchFamily="49" charset="-122"/>
              </a:rPr>
              <a:t>O</a:t>
            </a:r>
            <a:r>
              <a:rPr lang="zh-CN" altLang="en-US" sz="2400" kern="0" dirty="0" smtClean="0">
                <a:latin typeface="仿宋" panose="02010609060101010101" pitchFamily="49" charset="-122"/>
                <a:ea typeface="仿宋" panose="02010609060101010101" pitchFamily="49" charset="-122"/>
              </a:rPr>
              <a:t>点有转动。我们现在来寻找守恒量。</a:t>
            </a:r>
            <a:endParaRPr lang="en-US" altLang="zh-CN" sz="2400" kern="0" dirty="0" smtClean="0">
              <a:latin typeface="仿宋" panose="02010609060101010101" pitchFamily="49" charset="-122"/>
              <a:ea typeface="仿宋" panose="02010609060101010101" pitchFamily="49" charset="-122"/>
            </a:endParaRPr>
          </a:p>
          <a:p>
            <a:endParaRPr lang="en-US" altLang="zh-CN" sz="2000" kern="0" dirty="0" smtClean="0">
              <a:latin typeface="仿宋" panose="02010609060101010101" pitchFamily="49" charset="-122"/>
              <a:ea typeface="仿宋" panose="02010609060101010101" pitchFamily="49" charset="-122"/>
            </a:endParaRPr>
          </a:p>
        </p:txBody>
      </p:sp>
      <p:cxnSp>
        <p:nvCxnSpPr>
          <p:cNvPr id="3" name="直接箭头连接符 2"/>
          <p:cNvCxnSpPr/>
          <p:nvPr/>
        </p:nvCxnSpPr>
        <p:spPr bwMode="auto">
          <a:xfrm>
            <a:off x="5878535" y="2914553"/>
            <a:ext cx="576064"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graphicFrame>
        <p:nvGraphicFramePr>
          <p:cNvPr id="8" name="对象 7"/>
          <p:cNvGraphicFramePr>
            <a:graphicFrameLocks noChangeAspect="1"/>
          </p:cNvGraphicFramePr>
          <p:nvPr>
            <p:extLst>
              <p:ext uri="{D42A27DB-BD31-4B8C-83A1-F6EECF244321}">
                <p14:modId xmlns:p14="http://schemas.microsoft.com/office/powerpoint/2010/main" val="3980239253"/>
              </p:ext>
            </p:extLst>
          </p:nvPr>
        </p:nvGraphicFramePr>
        <p:xfrm>
          <a:off x="5767152" y="2538485"/>
          <a:ext cx="275580" cy="358254"/>
        </p:xfrm>
        <a:graphic>
          <a:graphicData uri="http://schemas.openxmlformats.org/presentationml/2006/ole">
            <mc:AlternateContent xmlns:mc="http://schemas.openxmlformats.org/markup-compatibility/2006">
              <mc:Choice xmlns:v="urn:schemas-microsoft-com:vml" Requires="v">
                <p:oleObj spid="_x0000_s202786" name="Equation" r:id="rId4" imgW="126720" imgH="164880" progId="Equation.DSMT4">
                  <p:embed/>
                </p:oleObj>
              </mc:Choice>
              <mc:Fallback>
                <p:oleObj name="Equation" r:id="rId4" imgW="126720" imgH="164880" progId="Equation.DSMT4">
                  <p:embed/>
                  <p:pic>
                    <p:nvPicPr>
                      <p:cNvPr id="0" name=""/>
                      <p:cNvPicPr/>
                      <p:nvPr/>
                    </p:nvPicPr>
                    <p:blipFill>
                      <a:blip r:embed="rId5"/>
                      <a:stretch>
                        <a:fillRect/>
                      </a:stretch>
                    </p:blipFill>
                    <p:spPr>
                      <a:xfrm>
                        <a:off x="5767152" y="2538485"/>
                        <a:ext cx="275580" cy="358254"/>
                      </a:xfrm>
                      <a:prstGeom prst="rect">
                        <a:avLst/>
                      </a:prstGeom>
                    </p:spPr>
                  </p:pic>
                </p:oleObj>
              </mc:Fallback>
            </mc:AlternateContent>
          </a:graphicData>
        </a:graphic>
      </p:graphicFrame>
    </p:spTree>
    <p:extLst>
      <p:ext uri="{BB962C8B-B14F-4D97-AF65-F5344CB8AC3E}">
        <p14:creationId xmlns:p14="http://schemas.microsoft.com/office/powerpoint/2010/main" val="3503093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5</a:t>
            </a:fld>
            <a:endParaRPr lang="en-US" altLang="zh-CN"/>
          </a:p>
        </p:txBody>
      </p:sp>
      <p:sp>
        <p:nvSpPr>
          <p:cNvPr id="5" name="Rectangle 159"/>
          <p:cNvSpPr>
            <a:spLocks noChangeArrowheads="1"/>
          </p:cNvSpPr>
          <p:nvPr/>
        </p:nvSpPr>
        <p:spPr bwMode="auto">
          <a:xfrm>
            <a:off x="1115616" y="1124744"/>
            <a:ext cx="185178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一个质点</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329902447"/>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184853"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394200" y="2362200"/>
                        <a:ext cx="914400" cy="198438"/>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372430048"/>
              </p:ext>
            </p:extLst>
          </p:nvPr>
        </p:nvGraphicFramePr>
        <p:xfrm>
          <a:off x="1164482" y="1766408"/>
          <a:ext cx="3696416" cy="818492"/>
        </p:xfrm>
        <a:graphic>
          <a:graphicData uri="http://schemas.openxmlformats.org/presentationml/2006/ole">
            <mc:AlternateContent xmlns:mc="http://schemas.openxmlformats.org/markup-compatibility/2006">
              <mc:Choice xmlns:v="urn:schemas-microsoft-com:vml" Requires="v">
                <p:oleObj spid="_x0000_s184854" name="Equation" r:id="rId5" imgW="1777680" imgH="393480" progId="Equation.DSMT4">
                  <p:embed/>
                </p:oleObj>
              </mc:Choice>
              <mc:Fallback>
                <p:oleObj name="Equation" r:id="rId5" imgW="1777680" imgH="393480" progId="Equation.DSMT4">
                  <p:embed/>
                  <p:pic>
                    <p:nvPicPr>
                      <p:cNvPr id="0" name=""/>
                      <p:cNvPicPr/>
                      <p:nvPr/>
                    </p:nvPicPr>
                    <p:blipFill>
                      <a:blip r:embed="rId6"/>
                      <a:stretch>
                        <a:fillRect/>
                      </a:stretch>
                    </p:blipFill>
                    <p:spPr>
                      <a:xfrm>
                        <a:off x="1164482" y="1766408"/>
                        <a:ext cx="3696416" cy="818492"/>
                      </a:xfrm>
                      <a:prstGeom prst="rect">
                        <a:avLst/>
                      </a:prstGeom>
                    </p:spPr>
                  </p:pic>
                </p:oleObj>
              </mc:Fallback>
            </mc:AlternateContent>
          </a:graphicData>
        </a:graphic>
      </p:graphicFrame>
      <p:sp>
        <p:nvSpPr>
          <p:cNvPr id="31" name="Rectangle 159"/>
          <p:cNvSpPr>
            <a:spLocks noChangeArrowheads="1"/>
          </p:cNvSpPr>
          <p:nvPr/>
        </p:nvSpPr>
        <p:spPr bwMode="auto">
          <a:xfrm>
            <a:off x="1150902" y="2769085"/>
            <a:ext cx="151836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a:latin typeface="仿宋" panose="02010609060101010101" pitchFamily="49" charset="-122"/>
                <a:ea typeface="仿宋" panose="02010609060101010101" pitchFamily="49" charset="-122"/>
              </a:rPr>
              <a:t>掠面速度</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32" name="Rectangle 159"/>
          <p:cNvSpPr>
            <a:spLocks noChangeArrowheads="1"/>
          </p:cNvSpPr>
          <p:nvPr/>
        </p:nvSpPr>
        <p:spPr bwMode="auto">
          <a:xfrm>
            <a:off x="3540512" y="2769085"/>
            <a:ext cx="151836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a:latin typeface="仿宋" panose="02010609060101010101" pitchFamily="49" charset="-122"/>
                <a:ea typeface="仿宋" panose="02010609060101010101" pitchFamily="49" charset="-122"/>
              </a:rPr>
              <a:t>掠面</a:t>
            </a:r>
            <a:r>
              <a:rPr kumimoji="0" lang="zh-CN" altLang="en-US" sz="2600" dirty="0" smtClean="0">
                <a:latin typeface="仿宋" panose="02010609060101010101" pitchFamily="49" charset="-122"/>
                <a:ea typeface="仿宋" panose="02010609060101010101" pitchFamily="49" charset="-122"/>
              </a:rPr>
              <a:t>速率</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33" name="Rectangle 159"/>
          <p:cNvSpPr>
            <a:spLocks noChangeArrowheads="1"/>
          </p:cNvSpPr>
          <p:nvPr/>
        </p:nvSpPr>
        <p:spPr bwMode="auto">
          <a:xfrm>
            <a:off x="1164482" y="3704454"/>
            <a:ext cx="751197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一个质点的孤立体系，它的掠面速度是不变的，或者说，掠面速度对时间的微商为零：</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pic>
        <p:nvPicPr>
          <p:cNvPr id="49" name="图片 48"/>
          <p:cNvPicPr>
            <a:picLocks noChangeAspect="1"/>
          </p:cNvPicPr>
          <p:nvPr/>
        </p:nvPicPr>
        <p:blipFill>
          <a:blip r:embed="rId7"/>
          <a:stretch>
            <a:fillRect/>
          </a:stretch>
        </p:blipFill>
        <p:spPr>
          <a:xfrm>
            <a:off x="5732144" y="1124744"/>
            <a:ext cx="3324225" cy="2333625"/>
          </a:xfrm>
          <a:prstGeom prst="rect">
            <a:avLst/>
          </a:prstGeom>
        </p:spPr>
      </p:pic>
      <p:graphicFrame>
        <p:nvGraphicFramePr>
          <p:cNvPr id="50" name="对象 49"/>
          <p:cNvGraphicFramePr>
            <a:graphicFrameLocks noChangeAspect="1"/>
          </p:cNvGraphicFramePr>
          <p:nvPr>
            <p:extLst>
              <p:ext uri="{D42A27DB-BD31-4B8C-83A1-F6EECF244321}">
                <p14:modId xmlns:p14="http://schemas.microsoft.com/office/powerpoint/2010/main" val="1463253640"/>
              </p:ext>
            </p:extLst>
          </p:nvPr>
        </p:nvGraphicFramePr>
        <p:xfrm>
          <a:off x="4087826" y="4737584"/>
          <a:ext cx="1220774" cy="1088798"/>
        </p:xfrm>
        <a:graphic>
          <a:graphicData uri="http://schemas.openxmlformats.org/presentationml/2006/ole">
            <mc:AlternateContent xmlns:mc="http://schemas.openxmlformats.org/markup-compatibility/2006">
              <mc:Choice xmlns:v="urn:schemas-microsoft-com:vml" Requires="v">
                <p:oleObj spid="_x0000_s184855" name="Equation" r:id="rId8" imgW="469800" imgH="419040" progId="Equation.DSMT4">
                  <p:embed/>
                </p:oleObj>
              </mc:Choice>
              <mc:Fallback>
                <p:oleObj name="Equation" r:id="rId8" imgW="469800" imgH="419040" progId="Equation.DSMT4">
                  <p:embed/>
                  <p:pic>
                    <p:nvPicPr>
                      <p:cNvPr id="0" name=""/>
                      <p:cNvPicPr/>
                      <p:nvPr/>
                    </p:nvPicPr>
                    <p:blipFill>
                      <a:blip r:embed="rId9"/>
                      <a:stretch>
                        <a:fillRect/>
                      </a:stretch>
                    </p:blipFill>
                    <p:spPr>
                      <a:xfrm>
                        <a:off x="4087826" y="4737584"/>
                        <a:ext cx="1220774" cy="1088798"/>
                      </a:xfrm>
                      <a:prstGeom prst="rect">
                        <a:avLst/>
                      </a:prstGeom>
                    </p:spPr>
                  </p:pic>
                </p:oleObj>
              </mc:Fallback>
            </mc:AlternateContent>
          </a:graphicData>
        </a:graphic>
      </p:graphicFrame>
      <p:cxnSp>
        <p:nvCxnSpPr>
          <p:cNvPr id="11" name="直接箭头连接符 10"/>
          <p:cNvCxnSpPr/>
          <p:nvPr/>
        </p:nvCxnSpPr>
        <p:spPr bwMode="auto">
          <a:xfrm>
            <a:off x="5878535" y="2914553"/>
            <a:ext cx="576064" cy="0"/>
          </a:xfrm>
          <a:prstGeom prst="straightConnector1">
            <a:avLst/>
          </a:prstGeom>
          <a:solidFill>
            <a:schemeClr val="accent1"/>
          </a:solidFill>
          <a:ln w="28575" cap="flat" cmpd="sng" algn="ctr">
            <a:solidFill>
              <a:schemeClr val="accent2"/>
            </a:solidFill>
            <a:prstDash val="solid"/>
            <a:round/>
            <a:headEnd type="none" w="med" len="med"/>
            <a:tailEnd type="triangle"/>
          </a:ln>
          <a:effectLst/>
        </p:spPr>
      </p:cxnSp>
      <p:graphicFrame>
        <p:nvGraphicFramePr>
          <p:cNvPr id="12" name="对象 11"/>
          <p:cNvGraphicFramePr>
            <a:graphicFrameLocks noChangeAspect="1"/>
          </p:cNvGraphicFramePr>
          <p:nvPr>
            <p:extLst>
              <p:ext uri="{D42A27DB-BD31-4B8C-83A1-F6EECF244321}">
                <p14:modId xmlns:p14="http://schemas.microsoft.com/office/powerpoint/2010/main" val="3661459058"/>
              </p:ext>
            </p:extLst>
          </p:nvPr>
        </p:nvGraphicFramePr>
        <p:xfrm>
          <a:off x="5767152" y="2538485"/>
          <a:ext cx="275580" cy="358254"/>
        </p:xfrm>
        <a:graphic>
          <a:graphicData uri="http://schemas.openxmlformats.org/presentationml/2006/ole">
            <mc:AlternateContent xmlns:mc="http://schemas.openxmlformats.org/markup-compatibility/2006">
              <mc:Choice xmlns:v="urn:schemas-microsoft-com:vml" Requires="v">
                <p:oleObj spid="_x0000_s184856" name="Equation" r:id="rId10" imgW="126720" imgH="164880" progId="Equation.DSMT4">
                  <p:embed/>
                </p:oleObj>
              </mc:Choice>
              <mc:Fallback>
                <p:oleObj name="Equation" r:id="rId10" imgW="126720" imgH="164880" progId="Equation.DSMT4">
                  <p:embed/>
                  <p:pic>
                    <p:nvPicPr>
                      <p:cNvPr id="0" name=""/>
                      <p:cNvPicPr/>
                      <p:nvPr/>
                    </p:nvPicPr>
                    <p:blipFill>
                      <a:blip r:embed="rId11"/>
                      <a:stretch>
                        <a:fillRect/>
                      </a:stretch>
                    </p:blipFill>
                    <p:spPr>
                      <a:xfrm>
                        <a:off x="5767152" y="2538485"/>
                        <a:ext cx="275580" cy="358254"/>
                      </a:xfrm>
                      <a:prstGeom prst="rect">
                        <a:avLst/>
                      </a:prstGeom>
                    </p:spPr>
                  </p:pic>
                </p:oleObj>
              </mc:Fallback>
            </mc:AlternateContent>
          </a:graphicData>
        </a:graphic>
      </p:graphicFrame>
      <p:grpSp>
        <p:nvGrpSpPr>
          <p:cNvPr id="21" name="组合 20"/>
          <p:cNvGrpSpPr/>
          <p:nvPr/>
        </p:nvGrpSpPr>
        <p:grpSpPr>
          <a:xfrm>
            <a:off x="6804248" y="1844824"/>
            <a:ext cx="648072" cy="1051915"/>
            <a:chOff x="6804248" y="1844824"/>
            <a:chExt cx="648072" cy="1051915"/>
          </a:xfrm>
        </p:grpSpPr>
        <p:cxnSp>
          <p:nvCxnSpPr>
            <p:cNvPr id="3" name="直接连接符 2"/>
            <p:cNvCxnSpPr/>
            <p:nvPr/>
          </p:nvCxnSpPr>
          <p:spPr bwMode="auto">
            <a:xfrm>
              <a:off x="6804248" y="1844824"/>
              <a:ext cx="0" cy="144016"/>
            </a:xfrm>
            <a:prstGeom prst="line">
              <a:avLst/>
            </a:prstGeom>
            <a:solidFill>
              <a:schemeClr val="accent1"/>
            </a:solidFill>
            <a:ln w="19050" cap="flat" cmpd="sng" algn="ctr">
              <a:solidFill>
                <a:srgbClr val="C91DB0"/>
              </a:solidFill>
              <a:prstDash val="solid"/>
              <a:round/>
              <a:headEnd type="none" w="med" len="med"/>
              <a:tailEnd type="none" w="med" len="med"/>
            </a:ln>
            <a:effectLst/>
          </p:spPr>
        </p:cxnSp>
        <p:cxnSp>
          <p:nvCxnSpPr>
            <p:cNvPr id="15" name="直接连接符 14"/>
            <p:cNvCxnSpPr/>
            <p:nvPr/>
          </p:nvCxnSpPr>
          <p:spPr bwMode="auto">
            <a:xfrm>
              <a:off x="6904693" y="1997224"/>
              <a:ext cx="0" cy="144016"/>
            </a:xfrm>
            <a:prstGeom prst="line">
              <a:avLst/>
            </a:prstGeom>
            <a:solidFill>
              <a:schemeClr val="accent1"/>
            </a:solidFill>
            <a:ln w="19050" cap="flat" cmpd="sng" algn="ctr">
              <a:solidFill>
                <a:srgbClr val="C91DB0"/>
              </a:solidFill>
              <a:prstDash val="solid"/>
              <a:round/>
              <a:headEnd type="none" w="med" len="med"/>
              <a:tailEnd type="none" w="med" len="med"/>
            </a:ln>
            <a:effectLst/>
          </p:spPr>
        </p:cxnSp>
        <p:cxnSp>
          <p:nvCxnSpPr>
            <p:cNvPr id="16" name="直接连接符 15"/>
            <p:cNvCxnSpPr/>
            <p:nvPr/>
          </p:nvCxnSpPr>
          <p:spPr bwMode="auto">
            <a:xfrm>
              <a:off x="6989099" y="2110068"/>
              <a:ext cx="0" cy="220960"/>
            </a:xfrm>
            <a:prstGeom prst="line">
              <a:avLst/>
            </a:prstGeom>
            <a:solidFill>
              <a:schemeClr val="accent1"/>
            </a:solidFill>
            <a:ln w="19050" cap="flat" cmpd="sng" algn="ctr">
              <a:solidFill>
                <a:srgbClr val="C91DB0"/>
              </a:solidFill>
              <a:prstDash val="solid"/>
              <a:round/>
              <a:headEnd type="none" w="med" len="med"/>
              <a:tailEnd type="none" w="med" len="med"/>
            </a:ln>
            <a:effectLst/>
          </p:spPr>
        </p:cxnSp>
        <p:cxnSp>
          <p:nvCxnSpPr>
            <p:cNvPr id="18" name="直接连接符 17"/>
            <p:cNvCxnSpPr/>
            <p:nvPr/>
          </p:nvCxnSpPr>
          <p:spPr bwMode="auto">
            <a:xfrm>
              <a:off x="7071498" y="2239678"/>
              <a:ext cx="0" cy="257243"/>
            </a:xfrm>
            <a:prstGeom prst="line">
              <a:avLst/>
            </a:prstGeom>
            <a:solidFill>
              <a:schemeClr val="accent1"/>
            </a:solidFill>
            <a:ln w="19050" cap="flat" cmpd="sng" algn="ctr">
              <a:solidFill>
                <a:srgbClr val="C91DB0"/>
              </a:solidFill>
              <a:prstDash val="solid"/>
              <a:round/>
              <a:headEnd type="none" w="med" len="med"/>
              <a:tailEnd type="none" w="med" len="med"/>
            </a:ln>
            <a:effectLst/>
          </p:spPr>
        </p:cxnSp>
        <p:cxnSp>
          <p:nvCxnSpPr>
            <p:cNvPr id="23" name="直接连接符 22"/>
            <p:cNvCxnSpPr/>
            <p:nvPr/>
          </p:nvCxnSpPr>
          <p:spPr bwMode="auto">
            <a:xfrm>
              <a:off x="7185248" y="2381688"/>
              <a:ext cx="5261" cy="267994"/>
            </a:xfrm>
            <a:prstGeom prst="line">
              <a:avLst/>
            </a:prstGeom>
            <a:solidFill>
              <a:schemeClr val="accent1"/>
            </a:solidFill>
            <a:ln w="19050" cap="flat" cmpd="sng" algn="ctr">
              <a:solidFill>
                <a:srgbClr val="C91DB0"/>
              </a:solidFill>
              <a:prstDash val="solid"/>
              <a:round/>
              <a:headEnd type="none" w="med" len="med"/>
              <a:tailEnd type="none" w="med" len="med"/>
            </a:ln>
            <a:effectLst/>
          </p:spPr>
        </p:cxnSp>
        <p:cxnSp>
          <p:nvCxnSpPr>
            <p:cNvPr id="25" name="直接连接符 24"/>
            <p:cNvCxnSpPr/>
            <p:nvPr/>
          </p:nvCxnSpPr>
          <p:spPr bwMode="auto">
            <a:xfrm flipH="1">
              <a:off x="7304809" y="2538485"/>
              <a:ext cx="3495" cy="329406"/>
            </a:xfrm>
            <a:prstGeom prst="line">
              <a:avLst/>
            </a:prstGeom>
            <a:solidFill>
              <a:schemeClr val="accent1"/>
            </a:solidFill>
            <a:ln w="19050" cap="flat" cmpd="sng" algn="ctr">
              <a:solidFill>
                <a:srgbClr val="C91DB0"/>
              </a:solidFill>
              <a:prstDash val="solid"/>
              <a:round/>
              <a:headEnd type="none" w="med" len="med"/>
              <a:tailEnd type="none" w="med" len="med"/>
            </a:ln>
            <a:effectLst/>
          </p:spPr>
        </p:cxnSp>
        <p:cxnSp>
          <p:nvCxnSpPr>
            <p:cNvPr id="29" name="直接连接符 28"/>
            <p:cNvCxnSpPr/>
            <p:nvPr/>
          </p:nvCxnSpPr>
          <p:spPr bwMode="auto">
            <a:xfrm>
              <a:off x="7452320" y="2697077"/>
              <a:ext cx="0" cy="199662"/>
            </a:xfrm>
            <a:prstGeom prst="line">
              <a:avLst/>
            </a:prstGeom>
            <a:solidFill>
              <a:schemeClr val="accent1"/>
            </a:solidFill>
            <a:ln w="19050" cap="flat" cmpd="sng" algn="ctr">
              <a:solidFill>
                <a:srgbClr val="C91DB0"/>
              </a:solidFill>
              <a:prstDash val="solid"/>
              <a:round/>
              <a:headEnd type="none" w="med" len="med"/>
              <a:tailEnd type="none" w="med" len="med"/>
            </a:ln>
            <a:effectLst/>
          </p:spPr>
        </p:cxnSp>
      </p:grpSp>
      <p:cxnSp>
        <p:nvCxnSpPr>
          <p:cNvPr id="34" name="直接连接符 33"/>
          <p:cNvCxnSpPr/>
          <p:nvPr/>
        </p:nvCxnSpPr>
        <p:spPr bwMode="auto">
          <a:xfrm flipV="1">
            <a:off x="7016436" y="2109355"/>
            <a:ext cx="122119" cy="713"/>
          </a:xfrm>
          <a:prstGeom prst="line">
            <a:avLst/>
          </a:prstGeom>
          <a:solidFill>
            <a:schemeClr val="accent1"/>
          </a:solidFill>
          <a:ln w="19050" cap="flat" cmpd="sng" algn="ctr">
            <a:solidFill>
              <a:srgbClr val="92D050"/>
            </a:solidFill>
            <a:prstDash val="solid"/>
            <a:round/>
            <a:headEnd type="none" w="med" len="med"/>
            <a:tailEnd type="none" w="med" len="med"/>
          </a:ln>
          <a:effectLst/>
        </p:spPr>
      </p:cxnSp>
      <p:grpSp>
        <p:nvGrpSpPr>
          <p:cNvPr id="45" name="组合 44"/>
          <p:cNvGrpSpPr/>
          <p:nvPr/>
        </p:nvGrpSpPr>
        <p:grpSpPr>
          <a:xfrm>
            <a:off x="6894302" y="1947276"/>
            <a:ext cx="878098" cy="856253"/>
            <a:chOff x="6894302" y="1947276"/>
            <a:chExt cx="878098" cy="856253"/>
          </a:xfrm>
        </p:grpSpPr>
        <p:cxnSp>
          <p:nvCxnSpPr>
            <p:cNvPr id="24" name="直接连接符 23"/>
            <p:cNvCxnSpPr/>
            <p:nvPr/>
          </p:nvCxnSpPr>
          <p:spPr bwMode="auto">
            <a:xfrm>
              <a:off x="6894302" y="1947276"/>
              <a:ext cx="84406" cy="0"/>
            </a:xfrm>
            <a:prstGeom prst="line">
              <a:avLst/>
            </a:prstGeom>
            <a:solidFill>
              <a:schemeClr val="accent1"/>
            </a:solidFill>
            <a:ln w="19050" cap="flat" cmpd="sng" algn="ctr">
              <a:solidFill>
                <a:srgbClr val="92D050"/>
              </a:solidFill>
              <a:prstDash val="solid"/>
              <a:round/>
              <a:headEnd type="none" w="med" len="med"/>
              <a:tailEnd type="none" w="med" len="med"/>
            </a:ln>
            <a:effectLst/>
          </p:spPr>
        </p:cxnSp>
        <p:cxnSp>
          <p:nvCxnSpPr>
            <p:cNvPr id="35" name="直接连接符 34"/>
            <p:cNvCxnSpPr/>
            <p:nvPr/>
          </p:nvCxnSpPr>
          <p:spPr bwMode="auto">
            <a:xfrm flipV="1">
              <a:off x="7100842" y="2234045"/>
              <a:ext cx="141622" cy="5633"/>
            </a:xfrm>
            <a:prstGeom prst="line">
              <a:avLst/>
            </a:prstGeom>
            <a:solidFill>
              <a:schemeClr val="accent1"/>
            </a:solidFill>
            <a:ln w="19050" cap="flat" cmpd="sng" algn="ctr">
              <a:solidFill>
                <a:srgbClr val="92D050"/>
              </a:solidFill>
              <a:prstDash val="solid"/>
              <a:round/>
              <a:headEnd type="none" w="med" len="med"/>
              <a:tailEnd type="none" w="med" len="med"/>
            </a:ln>
            <a:effectLst/>
          </p:spPr>
        </p:cxnSp>
        <p:cxnSp>
          <p:nvCxnSpPr>
            <p:cNvPr id="37" name="直接连接符 36"/>
            <p:cNvCxnSpPr/>
            <p:nvPr/>
          </p:nvCxnSpPr>
          <p:spPr bwMode="auto">
            <a:xfrm>
              <a:off x="7202566" y="2381688"/>
              <a:ext cx="185370" cy="8221"/>
            </a:xfrm>
            <a:prstGeom prst="line">
              <a:avLst/>
            </a:prstGeom>
            <a:solidFill>
              <a:schemeClr val="accent1"/>
            </a:solidFill>
            <a:ln w="19050" cap="flat" cmpd="sng" algn="ctr">
              <a:solidFill>
                <a:srgbClr val="92D050"/>
              </a:solidFill>
              <a:prstDash val="solid"/>
              <a:round/>
              <a:headEnd type="none" w="med" len="med"/>
              <a:tailEnd type="none" w="med" len="med"/>
            </a:ln>
            <a:effectLst/>
          </p:spPr>
        </p:cxnSp>
        <p:cxnSp>
          <p:nvCxnSpPr>
            <p:cNvPr id="40" name="直接连接符 39"/>
            <p:cNvCxnSpPr/>
            <p:nvPr/>
          </p:nvCxnSpPr>
          <p:spPr bwMode="auto">
            <a:xfrm>
              <a:off x="7046702" y="2099676"/>
              <a:ext cx="84406" cy="0"/>
            </a:xfrm>
            <a:prstGeom prst="line">
              <a:avLst/>
            </a:prstGeom>
            <a:solidFill>
              <a:schemeClr val="accent1"/>
            </a:solidFill>
            <a:ln w="19050" cap="flat" cmpd="sng" algn="ctr">
              <a:solidFill>
                <a:srgbClr val="92D050"/>
              </a:solidFill>
              <a:prstDash val="solid"/>
              <a:round/>
              <a:headEnd type="none" w="med" len="med"/>
              <a:tailEnd type="none" w="med" len="med"/>
            </a:ln>
            <a:effectLst/>
          </p:spPr>
        </p:cxnSp>
        <p:cxnSp>
          <p:nvCxnSpPr>
            <p:cNvPr id="43" name="直接连接符 42"/>
            <p:cNvCxnSpPr/>
            <p:nvPr/>
          </p:nvCxnSpPr>
          <p:spPr bwMode="auto">
            <a:xfrm>
              <a:off x="7329919" y="2534374"/>
              <a:ext cx="185370" cy="8221"/>
            </a:xfrm>
            <a:prstGeom prst="line">
              <a:avLst/>
            </a:prstGeom>
            <a:solidFill>
              <a:schemeClr val="accent1"/>
            </a:solidFill>
            <a:ln w="19050" cap="flat" cmpd="sng" algn="ctr">
              <a:solidFill>
                <a:srgbClr val="92D050"/>
              </a:solidFill>
              <a:prstDash val="solid"/>
              <a:round/>
              <a:headEnd type="none" w="med" len="med"/>
              <a:tailEnd type="none" w="med" len="med"/>
            </a:ln>
            <a:effectLst/>
          </p:spPr>
        </p:cxnSp>
        <p:cxnSp>
          <p:nvCxnSpPr>
            <p:cNvPr id="44" name="直接连接符 43"/>
            <p:cNvCxnSpPr/>
            <p:nvPr/>
          </p:nvCxnSpPr>
          <p:spPr bwMode="auto">
            <a:xfrm flipV="1">
              <a:off x="7452320" y="2670464"/>
              <a:ext cx="216171" cy="9307"/>
            </a:xfrm>
            <a:prstGeom prst="line">
              <a:avLst/>
            </a:prstGeom>
            <a:solidFill>
              <a:schemeClr val="accent1"/>
            </a:solidFill>
            <a:ln w="19050" cap="flat" cmpd="sng" algn="ctr">
              <a:solidFill>
                <a:srgbClr val="92D050"/>
              </a:solidFill>
              <a:prstDash val="solid"/>
              <a:round/>
              <a:headEnd type="none" w="med" len="med"/>
              <a:tailEnd type="none" w="med" len="med"/>
            </a:ln>
            <a:effectLst/>
          </p:spPr>
        </p:cxnSp>
        <p:cxnSp>
          <p:nvCxnSpPr>
            <p:cNvPr id="46" name="直接连接符 45"/>
            <p:cNvCxnSpPr/>
            <p:nvPr/>
          </p:nvCxnSpPr>
          <p:spPr bwMode="auto">
            <a:xfrm flipV="1">
              <a:off x="7546478" y="2784764"/>
              <a:ext cx="225922" cy="18765"/>
            </a:xfrm>
            <a:prstGeom prst="line">
              <a:avLst/>
            </a:prstGeom>
            <a:solidFill>
              <a:schemeClr val="accent1"/>
            </a:solidFill>
            <a:ln w="19050" cap="flat" cmpd="sng" algn="ctr">
              <a:solidFill>
                <a:srgbClr val="92D050"/>
              </a:solidFill>
              <a:prstDash val="solid"/>
              <a:round/>
              <a:headEnd type="none" w="med" len="med"/>
              <a:tailEnd type="none" w="med" len="med"/>
            </a:ln>
            <a:effectLst/>
          </p:spPr>
        </p:cxnSp>
      </p:grpSp>
    </p:spTree>
    <p:extLst>
      <p:ext uri="{BB962C8B-B14F-4D97-AF65-F5344CB8AC3E}">
        <p14:creationId xmlns:p14="http://schemas.microsoft.com/office/powerpoint/2010/main" val="3082161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1000"/>
                                        <p:tgtEl>
                                          <p:spTgt spid="50"/>
                                        </p:tgtEl>
                                      </p:cBhvr>
                                    </p:animEffect>
                                    <p:anim calcmode="lin" valueType="num">
                                      <p:cBhvr>
                                        <p:cTn id="23" dur="1000" fill="hold"/>
                                        <p:tgtEl>
                                          <p:spTgt spid="50"/>
                                        </p:tgtEl>
                                        <p:attrNameLst>
                                          <p:attrName>ppt_x</p:attrName>
                                        </p:attrNameLst>
                                      </p:cBhvr>
                                      <p:tavLst>
                                        <p:tav tm="0">
                                          <p:val>
                                            <p:strVal val="#ppt_x"/>
                                          </p:val>
                                        </p:tav>
                                        <p:tav tm="100000">
                                          <p:val>
                                            <p:strVal val="#ppt_x"/>
                                          </p:val>
                                        </p:tav>
                                      </p:tavLst>
                                    </p:anim>
                                    <p:anim calcmode="lin" valueType="num">
                                      <p:cBhvr>
                                        <p:cTn id="2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6</a:t>
            </a:fld>
            <a:endParaRPr lang="en-US" altLang="zh-CN"/>
          </a:p>
        </p:txBody>
      </p:sp>
      <p:sp>
        <p:nvSpPr>
          <p:cNvPr id="5" name="内容占位符 2"/>
          <p:cNvSpPr>
            <a:spLocks noGrp="1"/>
          </p:cNvSpPr>
          <p:nvPr>
            <p:ph idx="1"/>
          </p:nvPr>
        </p:nvSpPr>
        <p:spPr>
          <a:xfrm>
            <a:off x="408488" y="34534"/>
            <a:ext cx="6144711" cy="1234226"/>
          </a:xfrm>
        </p:spPr>
        <p:txBody>
          <a:bodyPr/>
          <a:lstStyle/>
          <a:p>
            <a:endParaRPr lang="en-US" altLang="zh-CN" sz="2800" dirty="0" smtClean="0">
              <a:latin typeface="仿宋" panose="02010609060101010101" pitchFamily="49" charset="-122"/>
              <a:ea typeface="仿宋" panose="02010609060101010101" pitchFamily="49" charset="-122"/>
            </a:endParaRPr>
          </a:p>
          <a:p>
            <a:pPr marL="0" indent="0">
              <a:lnSpc>
                <a:spcPct val="125000"/>
              </a:lnSpc>
              <a:buNone/>
            </a:pPr>
            <a:r>
              <a:rPr lang="zh-CN" altLang="en-US" sz="2800" b="1" dirty="0" smtClean="0">
                <a:solidFill>
                  <a:schemeClr val="accent2"/>
                </a:solidFill>
                <a:latin typeface="仿宋" panose="02010609060101010101" pitchFamily="49" charset="-122"/>
                <a:ea typeface="仿宋" panose="02010609060101010101" pitchFamily="49" charset="-122"/>
              </a:rPr>
              <a:t>二、两个质点的孤立体系和角动量</a:t>
            </a:r>
            <a:endParaRPr lang="en-US" altLang="zh-CN" sz="2400" dirty="0" smtClean="0">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3"/>
          <a:stretch>
            <a:fillRect/>
          </a:stretch>
        </p:blipFill>
        <p:spPr>
          <a:xfrm>
            <a:off x="5547420" y="1127683"/>
            <a:ext cx="2910780" cy="2630897"/>
          </a:xfrm>
          <a:prstGeom prst="rect">
            <a:avLst/>
          </a:prstGeom>
        </p:spPr>
      </p:pic>
      <p:sp>
        <p:nvSpPr>
          <p:cNvPr id="8" name="内容占位符 2"/>
          <p:cNvSpPr txBox="1">
            <a:spLocks/>
          </p:cNvSpPr>
          <p:nvPr/>
        </p:nvSpPr>
        <p:spPr bwMode="auto">
          <a:xfrm>
            <a:off x="408488" y="1533816"/>
            <a:ext cx="5137409" cy="398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zh-CN" altLang="en-US" sz="2400" kern="0" dirty="0" smtClean="0">
                <a:latin typeface="仿宋" panose="02010609060101010101" pitchFamily="49" charset="-122"/>
                <a:ea typeface="仿宋" panose="02010609060101010101" pitchFamily="49" charset="-122"/>
              </a:rPr>
              <a:t>    对于两个质点的孤立体系，它们虽然不受外力作用，但两个质点之间是有作用力的。我们现在来寻找守恒量，首先我们能想到的是它们每个质点的掠面速度之和。为此，在空间建立惯性参考系，如图，两个质点的质量分别为</a:t>
            </a:r>
            <a:r>
              <a:rPr lang="en-US" altLang="zh-CN" sz="2400" i="1" kern="0" dirty="0" smtClean="0">
                <a:ea typeface="仿宋" panose="02010609060101010101" pitchFamily="49" charset="-122"/>
              </a:rPr>
              <a:t>m</a:t>
            </a:r>
            <a:r>
              <a:rPr lang="en-US" altLang="zh-CN" sz="2400" i="1" kern="0" baseline="-25000" dirty="0" smtClean="0">
                <a:ea typeface="仿宋" panose="02010609060101010101" pitchFamily="49" charset="-122"/>
              </a:rPr>
              <a:t>1</a:t>
            </a:r>
            <a:r>
              <a:rPr lang="en-US" altLang="zh-CN" sz="2400" i="1" kern="0" dirty="0" smtClean="0">
                <a:ea typeface="仿宋" panose="02010609060101010101" pitchFamily="49" charset="-122"/>
              </a:rPr>
              <a:t>,m</a:t>
            </a:r>
            <a:r>
              <a:rPr lang="en-US" altLang="zh-CN" sz="2400" i="1" kern="0" baseline="-25000" dirty="0" smtClean="0">
                <a:ea typeface="仿宋" panose="02010609060101010101" pitchFamily="49" charset="-122"/>
              </a:rPr>
              <a:t>2</a:t>
            </a:r>
            <a:r>
              <a:rPr lang="zh-CN" altLang="en-US" sz="2400" kern="0" dirty="0" smtClean="0">
                <a:latin typeface="仿宋" panose="02010609060101010101" pitchFamily="49" charset="-122"/>
                <a:ea typeface="仿宋" panose="02010609060101010101" pitchFamily="49" charset="-122"/>
              </a:rPr>
              <a:t>，其位矢和速度分别为</a:t>
            </a:r>
            <a:r>
              <a:rPr lang="en-US" altLang="zh-CN" sz="2400" kern="0" dirty="0" smtClean="0">
                <a:latin typeface="仿宋" panose="02010609060101010101" pitchFamily="49" charset="-122"/>
                <a:ea typeface="仿宋" panose="02010609060101010101" pitchFamily="49" charset="-122"/>
              </a:rPr>
              <a:t>     </a:t>
            </a:r>
            <a:r>
              <a:rPr lang="zh-CN" altLang="en-US" sz="2400" kern="0" dirty="0" smtClean="0">
                <a:latin typeface="仿宋" panose="02010609060101010101" pitchFamily="49" charset="-122"/>
                <a:ea typeface="仿宋" panose="02010609060101010101" pitchFamily="49" charset="-122"/>
              </a:rPr>
              <a:t>和</a:t>
            </a:r>
            <a:r>
              <a:rPr lang="en-US" altLang="zh-CN" sz="2400" kern="0" dirty="0" smtClean="0">
                <a:latin typeface="仿宋" panose="02010609060101010101" pitchFamily="49" charset="-122"/>
                <a:ea typeface="仿宋" panose="02010609060101010101" pitchFamily="49" charset="-122"/>
              </a:rPr>
              <a:t>    </a:t>
            </a:r>
            <a:r>
              <a:rPr lang="zh-CN" altLang="en-US" sz="2400" kern="0" dirty="0" smtClean="0">
                <a:latin typeface="仿宋" panose="02010609060101010101" pitchFamily="49" charset="-122"/>
                <a:ea typeface="仿宋" panose="02010609060101010101" pitchFamily="49" charset="-122"/>
              </a:rPr>
              <a:t>。设其掠面速度分别为</a:t>
            </a:r>
            <a:r>
              <a:rPr lang="en-US" altLang="zh-CN" sz="2400" kern="0" dirty="0" smtClean="0">
                <a:latin typeface="仿宋" panose="02010609060101010101" pitchFamily="49" charset="-122"/>
                <a:ea typeface="仿宋" panose="02010609060101010101" pitchFamily="49" charset="-122"/>
              </a:rPr>
              <a:t>     </a:t>
            </a:r>
            <a:r>
              <a:rPr lang="zh-CN" altLang="en-US" sz="2400" kern="0" dirty="0" smtClean="0">
                <a:latin typeface="仿宋" panose="02010609060101010101" pitchFamily="49" charset="-122"/>
                <a:ea typeface="仿宋" panose="02010609060101010101" pitchFamily="49" charset="-122"/>
              </a:rPr>
              <a:t>，有：</a:t>
            </a:r>
            <a:endParaRPr lang="en-US" altLang="zh-CN" sz="2000" kern="0" dirty="0" smtClean="0">
              <a:latin typeface="仿宋" panose="02010609060101010101" pitchFamily="49" charset="-122"/>
              <a:ea typeface="仿宋"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23991878"/>
              </p:ext>
            </p:extLst>
          </p:nvPr>
        </p:nvGraphicFramePr>
        <p:xfrm>
          <a:off x="899592" y="4077072"/>
          <a:ext cx="648072" cy="507187"/>
        </p:xfrm>
        <a:graphic>
          <a:graphicData uri="http://schemas.openxmlformats.org/presentationml/2006/ole">
            <mc:AlternateContent xmlns:mc="http://schemas.openxmlformats.org/markup-compatibility/2006">
              <mc:Choice xmlns:v="urn:schemas-microsoft-com:vml" Requires="v">
                <p:oleObj spid="_x0000_s203865" name="Equation" r:id="rId4" imgW="291960" imgH="228600" progId="Equation.DSMT4">
                  <p:embed/>
                </p:oleObj>
              </mc:Choice>
              <mc:Fallback>
                <p:oleObj name="Equation" r:id="rId4" imgW="291960" imgH="228600" progId="Equation.DSMT4">
                  <p:embed/>
                  <p:pic>
                    <p:nvPicPr>
                      <p:cNvPr id="0" name=""/>
                      <p:cNvPicPr/>
                      <p:nvPr/>
                    </p:nvPicPr>
                    <p:blipFill>
                      <a:blip r:embed="rId5"/>
                      <a:stretch>
                        <a:fillRect/>
                      </a:stretch>
                    </p:blipFill>
                    <p:spPr>
                      <a:xfrm>
                        <a:off x="899592" y="4077072"/>
                        <a:ext cx="648072" cy="50718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972219333"/>
              </p:ext>
            </p:extLst>
          </p:nvPr>
        </p:nvGraphicFramePr>
        <p:xfrm>
          <a:off x="1835696" y="4108051"/>
          <a:ext cx="688188" cy="476208"/>
        </p:xfrm>
        <a:graphic>
          <a:graphicData uri="http://schemas.openxmlformats.org/presentationml/2006/ole">
            <mc:AlternateContent xmlns:mc="http://schemas.openxmlformats.org/markup-compatibility/2006">
              <mc:Choice xmlns:v="urn:schemas-microsoft-com:vml" Requires="v">
                <p:oleObj spid="_x0000_s203866" name="Equation" r:id="rId6" imgW="330120" imgH="228600" progId="Equation.DSMT4">
                  <p:embed/>
                </p:oleObj>
              </mc:Choice>
              <mc:Fallback>
                <p:oleObj name="Equation" r:id="rId6" imgW="330120" imgH="228600" progId="Equation.DSMT4">
                  <p:embed/>
                  <p:pic>
                    <p:nvPicPr>
                      <p:cNvPr id="0" name=""/>
                      <p:cNvPicPr/>
                      <p:nvPr/>
                    </p:nvPicPr>
                    <p:blipFill>
                      <a:blip r:embed="rId7"/>
                      <a:stretch>
                        <a:fillRect/>
                      </a:stretch>
                    </p:blipFill>
                    <p:spPr>
                      <a:xfrm>
                        <a:off x="1835696" y="4108051"/>
                        <a:ext cx="688188" cy="47620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295063468"/>
              </p:ext>
            </p:extLst>
          </p:nvPr>
        </p:nvGraphicFramePr>
        <p:xfrm>
          <a:off x="891533" y="4509120"/>
          <a:ext cx="745976" cy="473947"/>
        </p:xfrm>
        <a:graphic>
          <a:graphicData uri="http://schemas.openxmlformats.org/presentationml/2006/ole">
            <mc:AlternateContent xmlns:mc="http://schemas.openxmlformats.org/markup-compatibility/2006">
              <mc:Choice xmlns:v="urn:schemas-microsoft-com:vml" Requires="v">
                <p:oleObj spid="_x0000_s203867" name="Equation" r:id="rId8" imgW="380880" imgH="241200" progId="Equation.DSMT4">
                  <p:embed/>
                </p:oleObj>
              </mc:Choice>
              <mc:Fallback>
                <p:oleObj name="Equation" r:id="rId8" imgW="380880" imgH="241200" progId="Equation.DSMT4">
                  <p:embed/>
                  <p:pic>
                    <p:nvPicPr>
                      <p:cNvPr id="0" name=""/>
                      <p:cNvPicPr/>
                      <p:nvPr/>
                    </p:nvPicPr>
                    <p:blipFill>
                      <a:blip r:embed="rId9"/>
                      <a:stretch>
                        <a:fillRect/>
                      </a:stretch>
                    </p:blipFill>
                    <p:spPr>
                      <a:xfrm>
                        <a:off x="891533" y="4509120"/>
                        <a:ext cx="745976" cy="473947"/>
                      </a:xfrm>
                      <a:prstGeom prst="rect">
                        <a:avLst/>
                      </a:prstGeom>
                    </p:spPr>
                  </p:pic>
                </p:oleObj>
              </mc:Fallback>
            </mc:AlternateContent>
          </a:graphicData>
        </a:graphic>
      </p:graphicFrame>
    </p:spTree>
    <p:extLst>
      <p:ext uri="{BB962C8B-B14F-4D97-AF65-F5344CB8AC3E}">
        <p14:creationId xmlns:p14="http://schemas.microsoft.com/office/powerpoint/2010/main" val="314950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7</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965328396"/>
              </p:ext>
            </p:extLst>
          </p:nvPr>
        </p:nvGraphicFramePr>
        <p:xfrm>
          <a:off x="897159" y="980728"/>
          <a:ext cx="5656041" cy="4524833"/>
        </p:xfrm>
        <a:graphic>
          <a:graphicData uri="http://schemas.openxmlformats.org/presentationml/2006/ole">
            <mc:AlternateContent xmlns:mc="http://schemas.openxmlformats.org/markup-compatibility/2006">
              <mc:Choice xmlns:v="urn:schemas-microsoft-com:vml" Requires="v">
                <p:oleObj spid="_x0000_s187682" name="Equation" r:id="rId3" imgW="2857320" imgH="2286000" progId="Equation.DSMT4">
                  <p:embed/>
                </p:oleObj>
              </mc:Choice>
              <mc:Fallback>
                <p:oleObj name="Equation" r:id="rId3" imgW="2857320" imgH="2286000" progId="Equation.DSMT4">
                  <p:embed/>
                  <p:pic>
                    <p:nvPicPr>
                      <p:cNvPr id="0" name=""/>
                      <p:cNvPicPr/>
                      <p:nvPr/>
                    </p:nvPicPr>
                    <p:blipFill>
                      <a:blip r:embed="rId4"/>
                      <a:stretch>
                        <a:fillRect/>
                      </a:stretch>
                    </p:blipFill>
                    <p:spPr>
                      <a:xfrm>
                        <a:off x="897159" y="980728"/>
                        <a:ext cx="5656041" cy="4524833"/>
                      </a:xfrm>
                      <a:prstGeom prst="rect">
                        <a:avLst/>
                      </a:prstGeom>
                    </p:spPr>
                  </p:pic>
                </p:oleObj>
              </mc:Fallback>
            </mc:AlternateContent>
          </a:graphicData>
        </a:graphic>
      </p:graphicFrame>
      <p:sp>
        <p:nvSpPr>
          <p:cNvPr id="6" name="Rectangle 159"/>
          <p:cNvSpPr>
            <a:spLocks noChangeArrowheads="1"/>
          </p:cNvSpPr>
          <p:nvPr/>
        </p:nvSpPr>
        <p:spPr bwMode="auto">
          <a:xfrm>
            <a:off x="897377" y="5740569"/>
            <a:ext cx="4368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l" eaLnBrk="0" hangingPunct="0"/>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因</a:t>
            </a:r>
            <a:r>
              <a:rPr lang="en-US" altLang="zh-CN" sz="2800" i="1" kern="0" dirty="0">
                <a:ea typeface="仿宋" panose="02010609060101010101" pitchFamily="49" charset="-122"/>
              </a:rPr>
              <a:t>m</a:t>
            </a:r>
            <a:r>
              <a:rPr lang="en-US" altLang="zh-CN" sz="2800" i="1" kern="0" baseline="-25000" dirty="0">
                <a:ea typeface="仿宋" panose="02010609060101010101" pitchFamily="49" charset="-122"/>
              </a:rPr>
              <a:t>1</a:t>
            </a:r>
            <a:r>
              <a:rPr lang="en-US" altLang="zh-CN" sz="2800" i="1" kern="0" dirty="0">
                <a:ea typeface="仿宋" panose="02010609060101010101" pitchFamily="49" charset="-122"/>
              </a:rPr>
              <a:t>,m</a:t>
            </a:r>
            <a:r>
              <a:rPr lang="en-US" altLang="zh-CN" sz="2800" i="1" kern="0" baseline="-25000" dirty="0">
                <a:ea typeface="仿宋" panose="02010609060101010101" pitchFamily="49" charset="-122"/>
              </a:rPr>
              <a:t>2</a:t>
            </a: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可以为任意值，故</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7" name="Rectangle 159"/>
          <p:cNvSpPr>
            <a:spLocks noChangeArrowheads="1"/>
          </p:cNvSpPr>
          <p:nvPr/>
        </p:nvSpPr>
        <p:spPr bwMode="auto">
          <a:xfrm>
            <a:off x="5912956" y="4005064"/>
            <a:ext cx="318548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质点运动的牛顿方程</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796546616"/>
              </p:ext>
            </p:extLst>
          </p:nvPr>
        </p:nvGraphicFramePr>
        <p:xfrm>
          <a:off x="5249851" y="5553641"/>
          <a:ext cx="1986445" cy="950039"/>
        </p:xfrm>
        <a:graphic>
          <a:graphicData uri="http://schemas.openxmlformats.org/presentationml/2006/ole">
            <mc:AlternateContent xmlns:mc="http://schemas.openxmlformats.org/markup-compatibility/2006">
              <mc:Choice xmlns:v="urn:schemas-microsoft-com:vml" Requires="v">
                <p:oleObj spid="_x0000_s187683" name="Equation" r:id="rId5" imgW="876240" imgH="419040" progId="Equation.DSMT4">
                  <p:embed/>
                </p:oleObj>
              </mc:Choice>
              <mc:Fallback>
                <p:oleObj name="Equation" r:id="rId5" imgW="876240" imgH="419040" progId="Equation.DSMT4">
                  <p:embed/>
                  <p:pic>
                    <p:nvPicPr>
                      <p:cNvPr id="0" name=""/>
                      <p:cNvPicPr/>
                      <p:nvPr/>
                    </p:nvPicPr>
                    <p:blipFill>
                      <a:blip r:embed="rId6"/>
                      <a:stretch>
                        <a:fillRect/>
                      </a:stretch>
                    </p:blipFill>
                    <p:spPr>
                      <a:xfrm>
                        <a:off x="5249851" y="5553641"/>
                        <a:ext cx="1986445" cy="950039"/>
                      </a:xfrm>
                      <a:prstGeom prst="rect">
                        <a:avLst/>
                      </a:prstGeom>
                    </p:spPr>
                  </p:pic>
                </p:oleObj>
              </mc:Fallback>
            </mc:AlternateContent>
          </a:graphicData>
        </a:graphic>
      </p:graphicFrame>
      <p:pic>
        <p:nvPicPr>
          <p:cNvPr id="9" name="图片 8"/>
          <p:cNvPicPr>
            <a:picLocks noChangeAspect="1"/>
          </p:cNvPicPr>
          <p:nvPr/>
        </p:nvPicPr>
        <p:blipFill>
          <a:blip r:embed="rId7"/>
          <a:stretch>
            <a:fillRect/>
          </a:stretch>
        </p:blipFill>
        <p:spPr>
          <a:xfrm>
            <a:off x="4787683" y="349977"/>
            <a:ext cx="2910780" cy="2630897"/>
          </a:xfrm>
          <a:prstGeom prst="rect">
            <a:avLst/>
          </a:prstGeom>
        </p:spPr>
      </p:pic>
    </p:spTree>
    <p:extLst>
      <p:ext uri="{BB962C8B-B14F-4D97-AF65-F5344CB8AC3E}">
        <p14:creationId xmlns:p14="http://schemas.microsoft.com/office/powerpoint/2010/main" val="3422395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8</a:t>
            </a:fld>
            <a:endParaRPr lang="en-US" altLang="zh-CN"/>
          </a:p>
        </p:txBody>
      </p:sp>
      <p:sp>
        <p:nvSpPr>
          <p:cNvPr id="5" name="Rectangle 159"/>
          <p:cNvSpPr>
            <a:spLocks noChangeArrowheads="1"/>
          </p:cNvSpPr>
          <p:nvPr/>
        </p:nvSpPr>
        <p:spPr bwMode="auto">
          <a:xfrm>
            <a:off x="1043608" y="806514"/>
            <a:ext cx="351891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但从前几式可以看出</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3"/>
          <a:stretch>
            <a:fillRect/>
          </a:stretch>
        </p:blipFill>
        <p:spPr>
          <a:xfrm>
            <a:off x="5652120" y="1052736"/>
            <a:ext cx="2910780" cy="2630897"/>
          </a:xfrm>
          <a:prstGeom prst="rect">
            <a:avLst/>
          </a:prstGeom>
        </p:spPr>
      </p:pic>
      <p:graphicFrame>
        <p:nvGraphicFramePr>
          <p:cNvPr id="7" name="对象 6"/>
          <p:cNvGraphicFramePr>
            <a:graphicFrameLocks noChangeAspect="1"/>
          </p:cNvGraphicFramePr>
          <p:nvPr>
            <p:extLst>
              <p:ext uri="{D42A27DB-BD31-4B8C-83A1-F6EECF244321}">
                <p14:modId xmlns:p14="http://schemas.microsoft.com/office/powerpoint/2010/main" val="3675265599"/>
              </p:ext>
            </p:extLst>
          </p:nvPr>
        </p:nvGraphicFramePr>
        <p:xfrm>
          <a:off x="904855" y="1628800"/>
          <a:ext cx="4760621" cy="806444"/>
        </p:xfrm>
        <a:graphic>
          <a:graphicData uri="http://schemas.openxmlformats.org/presentationml/2006/ole">
            <mc:AlternateContent xmlns:mc="http://schemas.openxmlformats.org/markup-compatibility/2006">
              <mc:Choice xmlns:v="urn:schemas-microsoft-com:vml" Requires="v">
                <p:oleObj spid="_x0000_s188841" name="Equation" r:id="rId4" imgW="2323800" imgH="393480" progId="Equation.DSMT4">
                  <p:embed/>
                </p:oleObj>
              </mc:Choice>
              <mc:Fallback>
                <p:oleObj name="Equation" r:id="rId4" imgW="2323800" imgH="393480" progId="Equation.DSMT4">
                  <p:embed/>
                  <p:pic>
                    <p:nvPicPr>
                      <p:cNvPr id="0" name=""/>
                      <p:cNvPicPr/>
                      <p:nvPr/>
                    </p:nvPicPr>
                    <p:blipFill>
                      <a:blip r:embed="rId5"/>
                      <a:stretch>
                        <a:fillRect/>
                      </a:stretch>
                    </p:blipFill>
                    <p:spPr>
                      <a:xfrm>
                        <a:off x="904855" y="1628800"/>
                        <a:ext cx="4760621" cy="806444"/>
                      </a:xfrm>
                      <a:prstGeom prst="rect">
                        <a:avLst/>
                      </a:prstGeom>
                    </p:spPr>
                  </p:pic>
                </p:oleObj>
              </mc:Fallback>
            </mc:AlternateContent>
          </a:graphicData>
        </a:graphic>
      </p:graphicFrame>
      <p:sp>
        <p:nvSpPr>
          <p:cNvPr id="8" name="Rectangle 159"/>
          <p:cNvSpPr>
            <a:spLocks noChangeArrowheads="1"/>
          </p:cNvSpPr>
          <p:nvPr/>
        </p:nvSpPr>
        <p:spPr bwMode="auto">
          <a:xfrm>
            <a:off x="904855" y="2655522"/>
            <a:ext cx="4880654"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eaLnBrk="0" hangingPunct="0"/>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其中利用了牛顿第三定律</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f</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的方向沿两质点</a:t>
            </a:r>
            <a:r>
              <a:rPr lang="en-US" altLang="zh-CN" sz="2800" i="1" kern="0" dirty="0">
                <a:ea typeface="仿宋" panose="02010609060101010101" pitchFamily="49" charset="-122"/>
              </a:rPr>
              <a:t>m</a:t>
            </a:r>
            <a:r>
              <a:rPr lang="en-US" altLang="zh-CN" sz="2800" i="1" kern="0" baseline="-25000" dirty="0">
                <a:ea typeface="仿宋" panose="02010609060101010101" pitchFamily="49" charset="-122"/>
              </a:rPr>
              <a:t>1</a:t>
            </a:r>
            <a:r>
              <a:rPr lang="en-US" altLang="zh-CN" sz="2800" i="1" kern="0" dirty="0">
                <a:ea typeface="仿宋" panose="02010609060101010101" pitchFamily="49" charset="-122"/>
              </a:rPr>
              <a:t>,m</a:t>
            </a:r>
            <a:r>
              <a:rPr lang="en-US" altLang="zh-CN" sz="2800" i="1" kern="0" baseline="-25000" dirty="0">
                <a:ea typeface="仿宋" panose="02010609060101010101" pitchFamily="49" charset="-122"/>
              </a:rPr>
              <a:t>2</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的连线，即</a:t>
            </a:r>
            <a:r>
              <a:rPr kumimoji="0" lang="en-US" altLang="zh-CN"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f∥(r</a:t>
            </a:r>
            <a:r>
              <a:rPr kumimoji="0" lang="en-US" altLang="zh-CN" sz="2600" b="0" i="0" u="none" strike="noStrike" cap="none" normalizeH="0" baseline="-2500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1</a:t>
            </a:r>
            <a:r>
              <a:rPr kumimoji="0" lang="en-US" altLang="zh-CN"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-r</a:t>
            </a:r>
            <a:r>
              <a:rPr kumimoji="0" lang="en-US" altLang="zh-CN" sz="2600" b="0" i="0" u="none" strike="noStrike" cap="none" normalizeH="0" baseline="-2500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2</a:t>
            </a:r>
            <a:r>
              <a:rPr kumimoji="0" lang="en-US" altLang="zh-CN"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于是，我们找到了守恒量：</a:t>
            </a:r>
            <a:endParaRPr kumimoji="0" lang="en-US" altLang="zh-CN"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421341051"/>
              </p:ext>
            </p:extLst>
          </p:nvPr>
        </p:nvGraphicFramePr>
        <p:xfrm>
          <a:off x="922610" y="4599349"/>
          <a:ext cx="5964237" cy="561975"/>
        </p:xfrm>
        <a:graphic>
          <a:graphicData uri="http://schemas.openxmlformats.org/presentationml/2006/ole">
            <mc:AlternateContent xmlns:mc="http://schemas.openxmlformats.org/markup-compatibility/2006">
              <mc:Choice xmlns:v="urn:schemas-microsoft-com:vml" Requires="v">
                <p:oleObj spid="_x0000_s188842" name="Equation" r:id="rId6" imgW="2565360" imgH="241200" progId="Equation.DSMT4">
                  <p:embed/>
                </p:oleObj>
              </mc:Choice>
              <mc:Fallback>
                <p:oleObj name="Equation" r:id="rId6" imgW="2565360" imgH="241200" progId="Equation.DSMT4">
                  <p:embed/>
                  <p:pic>
                    <p:nvPicPr>
                      <p:cNvPr id="0" name=""/>
                      <p:cNvPicPr/>
                      <p:nvPr/>
                    </p:nvPicPr>
                    <p:blipFill>
                      <a:blip r:embed="rId7"/>
                      <a:stretch>
                        <a:fillRect/>
                      </a:stretch>
                    </p:blipFill>
                    <p:spPr>
                      <a:xfrm>
                        <a:off x="922610" y="4599349"/>
                        <a:ext cx="5964237" cy="561975"/>
                      </a:xfrm>
                      <a:prstGeom prst="rect">
                        <a:avLst/>
                      </a:prstGeom>
                    </p:spPr>
                  </p:pic>
                </p:oleObj>
              </mc:Fallback>
            </mc:AlternateContent>
          </a:graphicData>
        </a:graphic>
      </p:graphicFrame>
      <p:sp>
        <p:nvSpPr>
          <p:cNvPr id="10" name="Rectangle 159"/>
          <p:cNvSpPr>
            <a:spLocks noChangeArrowheads="1"/>
          </p:cNvSpPr>
          <p:nvPr/>
        </p:nvSpPr>
        <p:spPr bwMode="auto">
          <a:xfrm>
            <a:off x="6886847" y="4581128"/>
            <a:ext cx="118494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常矢量</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538640003"/>
              </p:ext>
            </p:extLst>
          </p:nvPr>
        </p:nvGraphicFramePr>
        <p:xfrm>
          <a:off x="1979712" y="5324694"/>
          <a:ext cx="1035670" cy="923706"/>
        </p:xfrm>
        <a:graphic>
          <a:graphicData uri="http://schemas.openxmlformats.org/presentationml/2006/ole">
            <mc:AlternateContent xmlns:mc="http://schemas.openxmlformats.org/markup-compatibility/2006">
              <mc:Choice xmlns:v="urn:schemas-microsoft-com:vml" Requires="v">
                <p:oleObj spid="_x0000_s188843" name="Equation" r:id="rId8" imgW="469800" imgH="419040" progId="Equation.DSMT4">
                  <p:embed/>
                </p:oleObj>
              </mc:Choice>
              <mc:Fallback>
                <p:oleObj name="Equation" r:id="rId8" imgW="469800" imgH="419040" progId="Equation.DSMT4">
                  <p:embed/>
                  <p:pic>
                    <p:nvPicPr>
                      <p:cNvPr id="0" name=""/>
                      <p:cNvPicPr/>
                      <p:nvPr/>
                    </p:nvPicPr>
                    <p:blipFill>
                      <a:blip r:embed="rId9"/>
                      <a:stretch>
                        <a:fillRect/>
                      </a:stretch>
                    </p:blipFill>
                    <p:spPr>
                      <a:xfrm>
                        <a:off x="1979712" y="5324694"/>
                        <a:ext cx="1035670" cy="923706"/>
                      </a:xfrm>
                      <a:prstGeom prst="rect">
                        <a:avLst/>
                      </a:prstGeom>
                    </p:spPr>
                  </p:pic>
                </p:oleObj>
              </mc:Fallback>
            </mc:AlternateContent>
          </a:graphicData>
        </a:graphic>
      </p:graphicFrame>
    </p:spTree>
    <p:extLst>
      <p:ext uri="{BB962C8B-B14F-4D97-AF65-F5344CB8AC3E}">
        <p14:creationId xmlns:p14="http://schemas.microsoft.com/office/powerpoint/2010/main" val="16877204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9</a:t>
            </a:fld>
            <a:endParaRPr lang="en-US" altLang="zh-CN"/>
          </a:p>
        </p:txBody>
      </p:sp>
      <p:sp>
        <p:nvSpPr>
          <p:cNvPr id="7" name="Rectangle 159"/>
          <p:cNvSpPr>
            <a:spLocks noChangeArrowheads="1"/>
          </p:cNvSpPr>
          <p:nvPr/>
        </p:nvSpPr>
        <p:spPr bwMode="auto">
          <a:xfrm>
            <a:off x="1038837" y="1556792"/>
            <a:ext cx="118494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定义</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187360858"/>
              </p:ext>
            </p:extLst>
          </p:nvPr>
        </p:nvGraphicFramePr>
        <p:xfrm>
          <a:off x="2413000" y="1572504"/>
          <a:ext cx="2598738" cy="531812"/>
        </p:xfrm>
        <a:graphic>
          <a:graphicData uri="http://schemas.openxmlformats.org/presentationml/2006/ole">
            <mc:AlternateContent xmlns:mc="http://schemas.openxmlformats.org/markup-compatibility/2006">
              <mc:Choice xmlns:v="urn:schemas-microsoft-com:vml" Requires="v">
                <p:oleObj spid="_x0000_s186684" name="Equation" r:id="rId3" imgW="1117440" imgH="228600" progId="Equation.DSMT4">
                  <p:embed/>
                </p:oleObj>
              </mc:Choice>
              <mc:Fallback>
                <p:oleObj name="Equation" r:id="rId3" imgW="1117440" imgH="228600" progId="Equation.DSMT4">
                  <p:embed/>
                  <p:pic>
                    <p:nvPicPr>
                      <p:cNvPr id="0" name=""/>
                      <p:cNvPicPr/>
                      <p:nvPr/>
                    </p:nvPicPr>
                    <p:blipFill>
                      <a:blip r:embed="rId4"/>
                      <a:stretch>
                        <a:fillRect/>
                      </a:stretch>
                    </p:blipFill>
                    <p:spPr>
                      <a:xfrm>
                        <a:off x="2413000" y="1572504"/>
                        <a:ext cx="2598738" cy="531812"/>
                      </a:xfrm>
                      <a:prstGeom prst="rect">
                        <a:avLst/>
                      </a:prstGeom>
                    </p:spPr>
                  </p:pic>
                </p:oleObj>
              </mc:Fallback>
            </mc:AlternateContent>
          </a:graphicData>
        </a:graphic>
      </p:graphicFrame>
      <p:sp>
        <p:nvSpPr>
          <p:cNvPr id="9" name="Rectangle 159"/>
          <p:cNvSpPr>
            <a:spLocks noChangeArrowheads="1"/>
          </p:cNvSpPr>
          <p:nvPr/>
        </p:nvSpPr>
        <p:spPr bwMode="auto">
          <a:xfrm>
            <a:off x="1038837" y="2405569"/>
            <a:ext cx="618630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称为单个质点</a:t>
            </a:r>
            <a:r>
              <a:rPr kumimoji="0" lang="zh-CN" altLang="en-US" sz="2600" dirty="0" smtClean="0">
                <a:solidFill>
                  <a:srgbClr val="C00000"/>
                </a:solidFill>
                <a:latin typeface="仿宋" panose="02010609060101010101" pitchFamily="49" charset="-122"/>
                <a:ea typeface="仿宋" panose="02010609060101010101" pitchFamily="49" charset="-122"/>
                <a:cs typeface="Times New Roman" panose="02020603050405020304" pitchFamily="18" charset="0"/>
              </a:rPr>
              <a:t>对于原点</a:t>
            </a: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的</a:t>
            </a:r>
            <a:r>
              <a:rPr kumimoji="0" lang="zh-CN" altLang="en-US" sz="2600" dirty="0" smtClean="0">
                <a:solidFill>
                  <a:srgbClr val="C00000"/>
                </a:solidFill>
                <a:latin typeface="仿宋" panose="02010609060101010101" pitchFamily="49" charset="-122"/>
                <a:ea typeface="仿宋" panose="02010609060101010101" pitchFamily="49" charset="-122"/>
                <a:cs typeface="Times New Roman" panose="02020603050405020304" pitchFamily="18" charset="0"/>
              </a:rPr>
              <a:t>角动量</a:t>
            </a: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或</a:t>
            </a:r>
            <a:r>
              <a:rPr kumimoji="0" lang="zh-CN" altLang="en-US" sz="2600" dirty="0" smtClean="0">
                <a:solidFill>
                  <a:srgbClr val="C00000"/>
                </a:solidFill>
                <a:latin typeface="仿宋" panose="02010609060101010101" pitchFamily="49" charset="-122"/>
                <a:ea typeface="仿宋" panose="02010609060101010101" pitchFamily="49" charset="-122"/>
                <a:cs typeface="Times New Roman" panose="02020603050405020304" pitchFamily="18" charset="0"/>
              </a:rPr>
              <a:t>动量矩</a:t>
            </a:r>
            <a:endParaRPr kumimoji="0" lang="zh-CN" altLang="en-US" sz="2600" b="0" i="0" u="none" strike="noStrike" cap="none" normalizeH="0" baseline="0" dirty="0" smtClean="0">
              <a:ln>
                <a:noFill/>
              </a:ln>
              <a:solidFill>
                <a:srgbClr val="C00000"/>
              </a:solidFill>
              <a:effectLst/>
              <a:latin typeface="仿宋" panose="02010609060101010101" pitchFamily="49" charset="-122"/>
              <a:ea typeface="仿宋" panose="02010609060101010101" pitchFamily="49"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81742853"/>
              </p:ext>
            </p:extLst>
          </p:nvPr>
        </p:nvGraphicFramePr>
        <p:xfrm>
          <a:off x="2223777" y="3254346"/>
          <a:ext cx="5001370" cy="849289"/>
        </p:xfrm>
        <a:graphic>
          <a:graphicData uri="http://schemas.openxmlformats.org/presentationml/2006/ole">
            <mc:AlternateContent xmlns:mc="http://schemas.openxmlformats.org/markup-compatibility/2006">
              <mc:Choice xmlns:v="urn:schemas-microsoft-com:vml" Requires="v">
                <p:oleObj spid="_x0000_s186685" name="Equation" r:id="rId5" imgW="2019240" imgH="342720" progId="Equation.DSMT4">
                  <p:embed/>
                </p:oleObj>
              </mc:Choice>
              <mc:Fallback>
                <p:oleObj name="Equation" r:id="rId5" imgW="2019240" imgH="342720" progId="Equation.DSMT4">
                  <p:embed/>
                  <p:pic>
                    <p:nvPicPr>
                      <p:cNvPr id="0" name=""/>
                      <p:cNvPicPr/>
                      <p:nvPr/>
                    </p:nvPicPr>
                    <p:blipFill>
                      <a:blip r:embed="rId6"/>
                      <a:stretch>
                        <a:fillRect/>
                      </a:stretch>
                    </p:blipFill>
                    <p:spPr>
                      <a:xfrm>
                        <a:off x="2223777" y="3254346"/>
                        <a:ext cx="5001370" cy="849289"/>
                      </a:xfrm>
                      <a:prstGeom prst="rect">
                        <a:avLst/>
                      </a:prstGeom>
                    </p:spPr>
                  </p:pic>
                </p:oleObj>
              </mc:Fallback>
            </mc:AlternateContent>
          </a:graphicData>
        </a:graphic>
      </p:graphicFrame>
      <p:sp>
        <p:nvSpPr>
          <p:cNvPr id="13" name="Rectangle 159"/>
          <p:cNvSpPr>
            <a:spLocks noChangeArrowheads="1"/>
          </p:cNvSpPr>
          <p:nvPr/>
        </p:nvSpPr>
        <p:spPr bwMode="auto">
          <a:xfrm>
            <a:off x="1812922" y="4108962"/>
            <a:ext cx="568617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称为</a:t>
            </a:r>
            <a:r>
              <a:rPr kumimoji="0" lang="zh-CN" altLang="en-US" sz="2600" dirty="0">
                <a:latin typeface="仿宋" panose="02010609060101010101" pitchFamily="49" charset="-122"/>
                <a:ea typeface="仿宋" panose="02010609060101010101" pitchFamily="49" charset="-122"/>
                <a:cs typeface="Times New Roman" panose="02020603050405020304" pitchFamily="18" charset="0"/>
              </a:rPr>
              <a:t>体系</a:t>
            </a:r>
            <a:r>
              <a:rPr kumimoji="0" lang="zh-CN" altLang="en-US" sz="2600" dirty="0" smtClean="0">
                <a:solidFill>
                  <a:srgbClr val="C00000"/>
                </a:solidFill>
                <a:latin typeface="仿宋" panose="02010609060101010101" pitchFamily="49" charset="-122"/>
                <a:ea typeface="仿宋" panose="02010609060101010101" pitchFamily="49" charset="-122"/>
                <a:cs typeface="Times New Roman" panose="02020603050405020304" pitchFamily="18" charset="0"/>
              </a:rPr>
              <a:t>对于原点</a:t>
            </a: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的角动量或动量矩</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14" name="Rectangle 159"/>
          <p:cNvSpPr>
            <a:spLocks noChangeArrowheads="1"/>
          </p:cNvSpPr>
          <p:nvPr/>
        </p:nvSpPr>
        <p:spPr bwMode="auto">
          <a:xfrm>
            <a:off x="797746" y="4959900"/>
            <a:ext cx="835356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rPr>
              <a:t>由上述的推导可知：两个质点孤立体系的角动量守恒。</a:t>
            </a:r>
          </a:p>
        </p:txBody>
      </p:sp>
      <p:graphicFrame>
        <p:nvGraphicFramePr>
          <p:cNvPr id="2" name="对象 1"/>
          <p:cNvGraphicFramePr>
            <a:graphicFrameLocks noChangeAspect="1"/>
          </p:cNvGraphicFramePr>
          <p:nvPr>
            <p:extLst>
              <p:ext uri="{D42A27DB-BD31-4B8C-83A1-F6EECF244321}">
                <p14:modId xmlns:p14="http://schemas.microsoft.com/office/powerpoint/2010/main" val="3030693281"/>
              </p:ext>
            </p:extLst>
          </p:nvPr>
        </p:nvGraphicFramePr>
        <p:xfrm>
          <a:off x="2699792" y="705179"/>
          <a:ext cx="1256832" cy="558592"/>
        </p:xfrm>
        <a:graphic>
          <a:graphicData uri="http://schemas.openxmlformats.org/presentationml/2006/ole">
            <mc:AlternateContent xmlns:mc="http://schemas.openxmlformats.org/markup-compatibility/2006">
              <mc:Choice xmlns:v="urn:schemas-microsoft-com:vml" Requires="v">
                <p:oleObj spid="_x0000_s186686" name="Equation" r:id="rId7" imgW="571320" imgH="253800" progId="Equation.DSMT4">
                  <p:embed/>
                </p:oleObj>
              </mc:Choice>
              <mc:Fallback>
                <p:oleObj name="Equation" r:id="rId7" imgW="571320" imgH="253800" progId="Equation.DSMT4">
                  <p:embed/>
                  <p:pic>
                    <p:nvPicPr>
                      <p:cNvPr id="0" name=""/>
                      <p:cNvPicPr/>
                      <p:nvPr/>
                    </p:nvPicPr>
                    <p:blipFill>
                      <a:blip r:embed="rId8"/>
                      <a:stretch>
                        <a:fillRect/>
                      </a:stretch>
                    </p:blipFill>
                    <p:spPr>
                      <a:xfrm>
                        <a:off x="2699792" y="705179"/>
                        <a:ext cx="1256832" cy="558592"/>
                      </a:xfrm>
                      <a:prstGeom prst="rect">
                        <a:avLst/>
                      </a:prstGeom>
                    </p:spPr>
                  </p:pic>
                </p:oleObj>
              </mc:Fallback>
            </mc:AlternateContent>
          </a:graphicData>
        </a:graphic>
      </p:graphicFrame>
      <p:sp>
        <p:nvSpPr>
          <p:cNvPr id="10" name="Rectangle 159"/>
          <p:cNvSpPr>
            <a:spLocks noChangeArrowheads="1"/>
          </p:cNvSpPr>
          <p:nvPr/>
        </p:nvSpPr>
        <p:spPr bwMode="auto">
          <a:xfrm>
            <a:off x="4382060" y="738253"/>
            <a:ext cx="201850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1" dirty="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称为</a:t>
            </a: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 </a:t>
            </a:r>
            <a:r>
              <a:rPr kumimoji="0" lang="zh-CN" altLang="en-US" sz="2600" b="1" dirty="0" smtClean="0">
                <a:solidFill>
                  <a:srgbClr val="FF0000"/>
                </a:solidFill>
                <a:latin typeface="仿宋" panose="02010609060101010101" pitchFamily="49" charset="-122"/>
                <a:ea typeface="仿宋" panose="02010609060101010101" pitchFamily="49" charset="-122"/>
                <a:cs typeface="Times New Roman" panose="02020603050405020304" pitchFamily="18" charset="0"/>
              </a:rPr>
              <a:t>（）矩</a:t>
            </a:r>
            <a:endParaRPr kumimoji="0" lang="zh-CN" altLang="en-US" sz="2600" b="1" i="0" u="none" strike="noStrike" cap="none" normalizeH="0" baseline="0" dirty="0" smtClean="0">
              <a:ln>
                <a:noFill/>
              </a:ln>
              <a:solidFill>
                <a:srgbClr val="FF0000"/>
              </a:solidFill>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43727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6.0"/>
  <p:tag name="PROBLEMBLANK" val="[{&quot;Num&quot;:1,&quot;Score&quot;:3.0,&quot;Answers&quot;:[&quot;m&quot;],&quot;CaseSensitive&quot;:false,&quot;FuzzyMatch&quot;:true},{&quot;Num&quot;:2,&quot;Score&quot;:3.0,&quot;Answers&quot;:[&quot;0&quot;],&quot;CaseSensitive&quot;:false,&quot;FuzzyMatch&quot;:tru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16159</TotalTime>
  <Words>2072</Words>
  <Application>Microsoft Office PowerPoint</Application>
  <PresentationFormat>全屏显示(4:3)</PresentationFormat>
  <Paragraphs>197</Paragraphs>
  <Slides>38</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9" baseType="lpstr">
      <vt:lpstr>Microsoft Yahei</vt:lpstr>
      <vt:lpstr>仿宋</vt:lpstr>
      <vt:lpstr>黑体</vt:lpstr>
      <vt:lpstr>华文行楷</vt:lpstr>
      <vt:lpstr>宋体</vt:lpstr>
      <vt:lpstr>Arial</vt:lpstr>
      <vt:lpstr>Calibri</vt:lpstr>
      <vt:lpstr>Times New Roman</vt:lpstr>
      <vt:lpstr>Wingdings</vt:lpstr>
      <vt:lpstr>nankai膜版</vt:lpstr>
      <vt:lpstr>Equation</vt:lpstr>
      <vt:lpstr>第五章 </vt:lpstr>
      <vt:lpstr>PowerPoint 演示文稿</vt:lpstr>
      <vt:lpstr>§1.孤立体系角动量（动量矩）定理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nankai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SPR传感芯片关键技术及其 生物医学检测分析系统的研究</dc:title>
  <dc:creator>liugh</dc:creator>
  <cp:lastModifiedBy>apple</cp:lastModifiedBy>
  <cp:revision>1133</cp:revision>
  <dcterms:created xsi:type="dcterms:W3CDTF">2005-08-22T22:11:23Z</dcterms:created>
  <dcterms:modified xsi:type="dcterms:W3CDTF">2022-03-16T09:30:47Z</dcterms:modified>
</cp:coreProperties>
</file>