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0.jpg" ContentType="image/png"/>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media/image63.jpg" ContentType="image/jpeg"/>
  <Override PartName="/ppt/notesSlides/notesSlide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0"/>
  </p:notesMasterIdLst>
  <p:sldIdLst>
    <p:sldId id="489" r:id="rId2"/>
    <p:sldId id="490" r:id="rId3"/>
    <p:sldId id="554" r:id="rId4"/>
    <p:sldId id="555" r:id="rId5"/>
    <p:sldId id="558" r:id="rId6"/>
    <p:sldId id="553" r:id="rId7"/>
    <p:sldId id="559" r:id="rId8"/>
    <p:sldId id="557" r:id="rId9"/>
    <p:sldId id="560" r:id="rId10"/>
    <p:sldId id="577" r:id="rId11"/>
    <p:sldId id="594" r:id="rId12"/>
    <p:sldId id="578" r:id="rId13"/>
    <p:sldId id="579" r:id="rId14"/>
    <p:sldId id="563" r:id="rId15"/>
    <p:sldId id="564" r:id="rId16"/>
    <p:sldId id="566" r:id="rId17"/>
    <p:sldId id="567" r:id="rId18"/>
    <p:sldId id="569" r:id="rId19"/>
    <p:sldId id="592" r:id="rId20"/>
    <p:sldId id="570" r:id="rId21"/>
    <p:sldId id="571" r:id="rId22"/>
    <p:sldId id="584" r:id="rId23"/>
    <p:sldId id="585" r:id="rId24"/>
    <p:sldId id="572" r:id="rId25"/>
    <p:sldId id="573" r:id="rId26"/>
    <p:sldId id="586" r:id="rId27"/>
    <p:sldId id="587" r:id="rId28"/>
    <p:sldId id="588" r:id="rId29"/>
    <p:sldId id="589" r:id="rId30"/>
    <p:sldId id="590" r:id="rId31"/>
    <p:sldId id="591" r:id="rId32"/>
    <p:sldId id="582" r:id="rId33"/>
    <p:sldId id="583" r:id="rId34"/>
    <p:sldId id="595" r:id="rId35"/>
    <p:sldId id="596" r:id="rId36"/>
    <p:sldId id="593" r:id="rId37"/>
    <p:sldId id="574" r:id="rId38"/>
    <p:sldId id="575" r:id="rId39"/>
  </p:sldIdLst>
  <p:sldSz cx="9144000" cy="6858000" type="screen4x3"/>
  <p:notesSz cx="6858000" cy="9144000"/>
  <p:defaultTextStyle>
    <a:defPPr>
      <a:defRPr lang="zh-CN"/>
    </a:defPPr>
    <a:lvl1pPr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C7371F"/>
    <a:srgbClr val="003366"/>
    <a:srgbClr val="C91DB0"/>
    <a:srgbClr val="006633"/>
    <a:srgbClr val="003A93"/>
    <a:srgbClr val="003300"/>
    <a:srgbClr val="07C5DF"/>
    <a:srgbClr val="EAEAEA"/>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0" autoAdjust="0"/>
    <p:restoredTop sz="98358" autoAdjust="0"/>
  </p:normalViewPr>
  <p:slideViewPr>
    <p:cSldViewPr>
      <p:cViewPr varScale="1">
        <p:scale>
          <a:sx n="88" d="100"/>
          <a:sy n="88" d="100"/>
        </p:scale>
        <p:origin x="1086" y="7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4" Type="http://schemas.openxmlformats.org/officeDocument/2006/relationships/image" Target="../media/image6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image" Target="../media/image69.wmf"/><Relationship Id="rId7" Type="http://schemas.openxmlformats.org/officeDocument/2006/relationships/image" Target="../media/image73.wmf"/><Relationship Id="rId2" Type="http://schemas.openxmlformats.org/officeDocument/2006/relationships/image" Target="../media/image68.wmf"/><Relationship Id="rId1" Type="http://schemas.openxmlformats.org/officeDocument/2006/relationships/image" Target="../media/image67.wmf"/><Relationship Id="rId6" Type="http://schemas.openxmlformats.org/officeDocument/2006/relationships/image" Target="../media/image72.wmf"/><Relationship Id="rId5" Type="http://schemas.openxmlformats.org/officeDocument/2006/relationships/image" Target="../media/image71.wmf"/><Relationship Id="rId4" Type="http://schemas.openxmlformats.org/officeDocument/2006/relationships/image" Target="../media/image70.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image" Target="../media/image8.wmf"/><Relationship Id="rId1" Type="http://schemas.openxmlformats.org/officeDocument/2006/relationships/image" Target="../media/image11.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ea typeface="宋体" pitchFamily="2" charset="-122"/>
              </a:defRPr>
            </a:lvl1pPr>
          </a:lstStyle>
          <a:p>
            <a:pPr>
              <a:defRPr/>
            </a:pPr>
            <a:endParaRPr lang="en-US" altLang="zh-CN" dirty="0"/>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dirty="0"/>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ea typeface="宋体" pitchFamily="2" charset="-122"/>
              </a:defRPr>
            </a:lvl1pPr>
          </a:lstStyle>
          <a:p>
            <a:pPr>
              <a:defRPr/>
            </a:pPr>
            <a:endParaRPr lang="en-US" altLang="zh-CN" dirty="0"/>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F7832211-E314-409F-956D-23429DAE6A64}" type="slidenum">
              <a:rPr lang="en-US" altLang="zh-CN"/>
              <a:pPr>
                <a:defRPr/>
              </a:pPr>
              <a:t>‹#›</a:t>
            </a:fld>
            <a:endParaRPr lang="en-US" altLang="zh-CN" dirty="0"/>
          </a:p>
        </p:txBody>
      </p:sp>
    </p:spTree>
    <p:extLst>
      <p:ext uri="{BB962C8B-B14F-4D97-AF65-F5344CB8AC3E}">
        <p14:creationId xmlns:p14="http://schemas.microsoft.com/office/powerpoint/2010/main" val="16592853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832211-E314-409F-956D-23429DAE6A64}" type="slidenum">
              <a:rPr lang="en-US" altLang="zh-CN" smtClean="0"/>
              <a:pPr>
                <a:defRPr/>
              </a:pPr>
              <a:t>33</a:t>
            </a:fld>
            <a:endParaRPr lang="en-US" altLang="zh-CN" dirty="0"/>
          </a:p>
        </p:txBody>
      </p:sp>
    </p:spTree>
    <p:extLst>
      <p:ext uri="{BB962C8B-B14F-4D97-AF65-F5344CB8AC3E}">
        <p14:creationId xmlns:p14="http://schemas.microsoft.com/office/powerpoint/2010/main" val="17007925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view2"/>
          <p:cNvPicPr>
            <a:picLocks noChangeAspect="1" noChangeArrowheads="1"/>
          </p:cNvPicPr>
          <p:nvPr/>
        </p:nvPicPr>
        <p:blipFill>
          <a:blip r:embed="rId2"/>
          <a:srcRect/>
          <a:stretch>
            <a:fillRect/>
          </a:stretch>
        </p:blipFill>
        <p:spPr bwMode="auto">
          <a:xfrm>
            <a:off x="0" y="0"/>
            <a:ext cx="2209800" cy="609600"/>
          </a:xfrm>
          <a:prstGeom prst="rect">
            <a:avLst/>
          </a:prstGeom>
          <a:noFill/>
          <a:ln w="9525">
            <a:noFill/>
            <a:miter lim="800000"/>
            <a:headEnd/>
            <a:tailEnd/>
          </a:ln>
        </p:spPr>
      </p:pic>
      <p:sp>
        <p:nvSpPr>
          <p:cNvPr id="9218" name="Rectangle 2"/>
          <p:cNvSpPr>
            <a:spLocks noGrp="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921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p:txBody>
          <a:bodyPr/>
          <a:lstStyle>
            <a:lvl1pPr>
              <a:defRPr/>
            </a:lvl1pPr>
          </a:lstStyle>
          <a:p>
            <a:pPr>
              <a:defRPr/>
            </a:pPr>
            <a:fld id="{C2E11D56-0BF1-46C2-8A24-2B93E251758D}" type="slidenum">
              <a:rPr lang="en-US" altLang="zh-CN"/>
              <a:pPr>
                <a:defRPr/>
              </a:pPr>
              <a:t>‹#›</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dirty="0"/>
          </a:p>
        </p:txBody>
      </p:sp>
      <p:sp>
        <p:nvSpPr>
          <p:cNvPr id="6" name="Rectangle 6"/>
          <p:cNvSpPr>
            <a:spLocks noGrp="1" noChangeArrowheads="1"/>
          </p:cNvSpPr>
          <p:nvPr>
            <p:ph type="sldNum" sz="quarter" idx="12"/>
          </p:nvPr>
        </p:nvSpPr>
        <p:spPr>
          <a:ln/>
        </p:spPr>
        <p:txBody>
          <a:bodyPr/>
          <a:lstStyle>
            <a:lvl1pPr>
              <a:defRPr/>
            </a:lvl1pPr>
          </a:lstStyle>
          <a:p>
            <a:pPr>
              <a:defRPr/>
            </a:pPr>
            <a:fld id="{25A522ED-E5E9-42F7-BEC6-8FBA585F9B3A}" type="slidenum">
              <a:rPr lang="en-US" altLang="zh-CN"/>
              <a:pPr>
                <a:defRPr/>
              </a:pPr>
              <a:t>‹#›</a:t>
            </a:fld>
            <a:endParaRPr lang="en-US" alt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dirty="0"/>
          </a:p>
        </p:txBody>
      </p:sp>
      <p:sp>
        <p:nvSpPr>
          <p:cNvPr id="6" name="Rectangle 6"/>
          <p:cNvSpPr>
            <a:spLocks noGrp="1" noChangeArrowheads="1"/>
          </p:cNvSpPr>
          <p:nvPr>
            <p:ph type="sldNum" sz="quarter" idx="12"/>
          </p:nvPr>
        </p:nvSpPr>
        <p:spPr>
          <a:ln/>
        </p:spPr>
        <p:txBody>
          <a:bodyPr/>
          <a:lstStyle>
            <a:lvl1pPr>
              <a:defRPr/>
            </a:lvl1pPr>
          </a:lstStyle>
          <a:p>
            <a:pPr>
              <a:defRPr/>
            </a:pPr>
            <a:fld id="{7880AFE8-987B-49F8-AEB3-D2C48D6B97D6}" type="slidenum">
              <a:rPr lang="en-US" altLang="zh-CN"/>
              <a:pPr>
                <a:defRPr/>
              </a:pPr>
              <a:t>‹#›</a:t>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dirty="0"/>
          </a:p>
        </p:txBody>
      </p:sp>
      <p:sp>
        <p:nvSpPr>
          <p:cNvPr id="6" name="Rectangle 6"/>
          <p:cNvSpPr>
            <a:spLocks noGrp="1" noChangeArrowheads="1"/>
          </p:cNvSpPr>
          <p:nvPr>
            <p:ph type="sldNum" sz="quarter" idx="12"/>
          </p:nvPr>
        </p:nvSpPr>
        <p:spPr>
          <a:ln/>
        </p:spPr>
        <p:txBody>
          <a:bodyPr/>
          <a:lstStyle>
            <a:lvl1pPr>
              <a:defRPr/>
            </a:lvl1pPr>
          </a:lstStyle>
          <a:p>
            <a:pPr>
              <a:defRPr/>
            </a:pPr>
            <a:fld id="{3B32429C-F356-4D91-940D-2EC9D73EBF5C}" type="slidenum">
              <a:rPr lang="en-US" altLang="zh-CN"/>
              <a:pPr>
                <a:defRPr/>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dirty="0"/>
          </a:p>
        </p:txBody>
      </p:sp>
      <p:sp>
        <p:nvSpPr>
          <p:cNvPr id="6" name="Rectangle 6"/>
          <p:cNvSpPr>
            <a:spLocks noGrp="1" noChangeArrowheads="1"/>
          </p:cNvSpPr>
          <p:nvPr>
            <p:ph type="sldNum" sz="quarter" idx="12"/>
          </p:nvPr>
        </p:nvSpPr>
        <p:spPr>
          <a:ln/>
        </p:spPr>
        <p:txBody>
          <a:bodyPr/>
          <a:lstStyle>
            <a:lvl1pPr>
              <a:defRPr/>
            </a:lvl1pPr>
          </a:lstStyle>
          <a:p>
            <a:pPr>
              <a:defRPr/>
            </a:pPr>
            <a:fld id="{A8B13A62-4269-46DE-83FB-F5C720CA337B}" type="slidenum">
              <a:rPr lang="en-US" altLang="zh-CN"/>
              <a:pPr>
                <a:defRPr/>
              </a:pPr>
              <a:t>‹#›</a:t>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ln/>
        </p:spPr>
        <p:txBody>
          <a:bodyPr/>
          <a:lstStyle>
            <a:lvl1pPr>
              <a:defRPr/>
            </a:lvl1pPr>
          </a:lstStyle>
          <a:p>
            <a:pPr>
              <a:defRPr/>
            </a:pPr>
            <a:fld id="{61E095BB-A9EC-449A-B7A5-F6AEA27B98BF}" type="slidenum">
              <a:rPr lang="en-US" altLang="zh-CN"/>
              <a:pPr>
                <a:defRPr/>
              </a:pPr>
              <a:t>‹#›</a:t>
            </a:fld>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dirty="0"/>
          </a:p>
        </p:txBody>
      </p:sp>
      <p:sp>
        <p:nvSpPr>
          <p:cNvPr id="9" name="Rectangle 6"/>
          <p:cNvSpPr>
            <a:spLocks noGrp="1" noChangeArrowheads="1"/>
          </p:cNvSpPr>
          <p:nvPr>
            <p:ph type="sldNum" sz="quarter" idx="12"/>
          </p:nvPr>
        </p:nvSpPr>
        <p:spPr>
          <a:ln/>
        </p:spPr>
        <p:txBody>
          <a:bodyPr/>
          <a:lstStyle>
            <a:lvl1pPr>
              <a:defRPr/>
            </a:lvl1pPr>
          </a:lstStyle>
          <a:p>
            <a:pPr>
              <a:defRPr/>
            </a:pPr>
            <a:fld id="{D663E359-3B47-41B5-8AEE-DD846E5E2A6D}" type="slidenum">
              <a:rPr lang="en-US" altLang="zh-CN"/>
              <a:pPr>
                <a:defRPr/>
              </a:pPr>
              <a:t>‹#›</a:t>
            </a:fld>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dirty="0"/>
          </a:p>
        </p:txBody>
      </p:sp>
      <p:sp>
        <p:nvSpPr>
          <p:cNvPr id="5" name="Rectangle 6"/>
          <p:cNvSpPr>
            <a:spLocks noGrp="1" noChangeArrowheads="1"/>
          </p:cNvSpPr>
          <p:nvPr>
            <p:ph type="sldNum" sz="quarter" idx="12"/>
          </p:nvPr>
        </p:nvSpPr>
        <p:spPr>
          <a:ln/>
        </p:spPr>
        <p:txBody>
          <a:bodyPr/>
          <a:lstStyle>
            <a:lvl1pPr>
              <a:defRPr/>
            </a:lvl1pPr>
          </a:lstStyle>
          <a:p>
            <a:pPr>
              <a:defRPr/>
            </a:pPr>
            <a:fld id="{94BBF9E3-B24F-48B2-8199-44CD1FF9793F}" type="slidenum">
              <a:rPr lang="en-US" altLang="zh-CN"/>
              <a:pPr>
                <a:defRPr/>
              </a:pPr>
              <a:t>‹#›</a:t>
            </a:fld>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dirty="0"/>
          </a:p>
        </p:txBody>
      </p:sp>
      <p:sp>
        <p:nvSpPr>
          <p:cNvPr id="4" name="Rectangle 6"/>
          <p:cNvSpPr>
            <a:spLocks noGrp="1" noChangeArrowheads="1"/>
          </p:cNvSpPr>
          <p:nvPr>
            <p:ph type="sldNum" sz="quarter" idx="12"/>
          </p:nvPr>
        </p:nvSpPr>
        <p:spPr>
          <a:ln/>
        </p:spPr>
        <p:txBody>
          <a:bodyPr/>
          <a:lstStyle>
            <a:lvl1pPr>
              <a:defRPr/>
            </a:lvl1pPr>
          </a:lstStyle>
          <a:p>
            <a:pPr>
              <a:defRPr/>
            </a:pPr>
            <a:fld id="{00632100-DCC0-4624-972A-88CCBC8A7E77}" type="slidenum">
              <a:rPr lang="en-US" altLang="zh-CN"/>
              <a:pPr>
                <a:defRPr/>
              </a:pPr>
              <a:t>‹#›</a:t>
            </a:fld>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ln/>
        </p:spPr>
        <p:txBody>
          <a:bodyPr/>
          <a:lstStyle>
            <a:lvl1pPr>
              <a:defRPr/>
            </a:lvl1pPr>
          </a:lstStyle>
          <a:p>
            <a:pPr>
              <a:defRPr/>
            </a:pPr>
            <a:fld id="{70C95711-384B-4A3D-A21A-BD905B30F5EF}" type="slidenum">
              <a:rPr lang="en-US" altLang="zh-CN"/>
              <a:pPr>
                <a:defRPr/>
              </a:pPr>
              <a:t>‹#›</a:t>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ln/>
        </p:spPr>
        <p:txBody>
          <a:bodyPr/>
          <a:lstStyle>
            <a:lvl1pPr>
              <a:defRPr/>
            </a:lvl1pPr>
          </a:lstStyle>
          <a:p>
            <a:pPr>
              <a:defRPr/>
            </a:pPr>
            <a:fld id="{39C05D31-5940-4DA4-AC69-2EF2EE14D43C}" type="slidenum">
              <a:rPr lang="en-US" altLang="zh-CN"/>
              <a:pPr>
                <a:defRPr/>
              </a:pPr>
              <a:t>‹#›</a:t>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196"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400">
                <a:ea typeface="宋体" pitchFamily="2" charset="-122"/>
              </a:defRPr>
            </a:lvl1pPr>
          </a:lstStyle>
          <a:p>
            <a:pPr>
              <a:defRPr/>
            </a:pPr>
            <a:endParaRPr lang="en-US" altLang="zh-CN" dirty="0"/>
          </a:p>
        </p:txBody>
      </p:sp>
      <p:sp>
        <p:nvSpPr>
          <p:cNvPr id="81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ea typeface="宋体" pitchFamily="2" charset="-122"/>
              </a:defRPr>
            </a:lvl1pPr>
          </a:lstStyle>
          <a:p>
            <a:pPr>
              <a:defRPr/>
            </a:pPr>
            <a:endParaRPr lang="en-US" altLang="zh-CN" dirty="0"/>
          </a:p>
        </p:txBody>
      </p:sp>
      <p:sp>
        <p:nvSpPr>
          <p:cNvPr id="8198"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ea typeface="宋体" pitchFamily="2" charset="-122"/>
              </a:defRPr>
            </a:lvl1pPr>
          </a:lstStyle>
          <a:p>
            <a:pPr>
              <a:defRPr/>
            </a:pPr>
            <a:fld id="{094C359F-1DCC-44B0-B722-9E93A18C5FE3}" type="slidenum">
              <a:rPr lang="en-US" altLang="zh-CN"/>
              <a:pPr>
                <a:defRPr/>
              </a:pPr>
              <a:t>‹#›</a:t>
            </a:fld>
            <a:endParaRPr lang="en-US" altLang="zh-CN" dirty="0"/>
          </a:p>
        </p:txBody>
      </p:sp>
      <p:pic>
        <p:nvPicPr>
          <p:cNvPr id="1031" name="Picture 7" descr="view2"/>
          <p:cNvPicPr>
            <a:picLocks noChangeAspect="1" noChangeArrowheads="1"/>
          </p:cNvPicPr>
          <p:nvPr/>
        </p:nvPicPr>
        <p:blipFill>
          <a:blip r:embed="rId13"/>
          <a:srcRect/>
          <a:stretch>
            <a:fillRect/>
          </a:stretch>
        </p:blipFill>
        <p:spPr bwMode="auto">
          <a:xfrm>
            <a:off x="0" y="0"/>
            <a:ext cx="2362200" cy="609600"/>
          </a:xfrm>
          <a:prstGeom prst="rect">
            <a:avLst/>
          </a:prstGeom>
          <a:noFill/>
          <a:ln w="9525">
            <a:noFill/>
            <a:miter lim="800000"/>
            <a:headEnd/>
            <a:tailEnd/>
          </a:ln>
        </p:spPr>
      </p:pic>
      <p:pic>
        <p:nvPicPr>
          <p:cNvPr id="1032" name="Picture 8" descr="nklogo"/>
          <p:cNvPicPr>
            <a:picLocks noChangeAspect="1" noChangeArrowheads="1" noCrop="1"/>
          </p:cNvPicPr>
          <p:nvPr/>
        </p:nvPicPr>
        <p:blipFill>
          <a:blip r:embed="rId14"/>
          <a:srcRect/>
          <a:stretch>
            <a:fillRect/>
          </a:stretch>
        </p:blipFill>
        <p:spPr bwMode="auto">
          <a:xfrm>
            <a:off x="7696200" y="0"/>
            <a:ext cx="1447800" cy="10858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356"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8.bin"/><Relationship Id="rId18" Type="http://schemas.openxmlformats.org/officeDocument/2006/relationships/image" Target="../media/image17.w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14.wmf"/><Relationship Id="rId17" Type="http://schemas.openxmlformats.org/officeDocument/2006/relationships/oleObject" Target="../embeddings/oleObject10.bin"/><Relationship Id="rId2" Type="http://schemas.openxmlformats.org/officeDocument/2006/relationships/slideLayout" Target="../slideLayouts/slideLayout2.xml"/><Relationship Id="rId16" Type="http://schemas.openxmlformats.org/officeDocument/2006/relationships/image" Target="../media/image16.wmf"/><Relationship Id="rId1" Type="http://schemas.openxmlformats.org/officeDocument/2006/relationships/vmlDrawing" Target="../drawings/vmlDrawing2.vml"/><Relationship Id="rId6" Type="http://schemas.openxmlformats.org/officeDocument/2006/relationships/image" Target="../media/image8.wmf"/><Relationship Id="rId11" Type="http://schemas.openxmlformats.org/officeDocument/2006/relationships/oleObject" Target="../embeddings/oleObject7.bin"/><Relationship Id="rId5" Type="http://schemas.openxmlformats.org/officeDocument/2006/relationships/oleObject" Target="../embeddings/oleObject4.bin"/><Relationship Id="rId15" Type="http://schemas.openxmlformats.org/officeDocument/2006/relationships/oleObject" Target="../embeddings/oleObject9.bin"/><Relationship Id="rId10" Type="http://schemas.openxmlformats.org/officeDocument/2006/relationships/image" Target="../media/image13.wmf"/><Relationship Id="rId4" Type="http://schemas.openxmlformats.org/officeDocument/2006/relationships/image" Target="../media/image11.wmf"/><Relationship Id="rId9" Type="http://schemas.openxmlformats.org/officeDocument/2006/relationships/oleObject" Target="../embeddings/oleObject6.bin"/><Relationship Id="rId14" Type="http://schemas.openxmlformats.org/officeDocument/2006/relationships/image" Target="../media/image15.wmf"/></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jpg"/></Relationships>
</file>

<file path=ppt/slides/_rels/slide13.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image" Target="../media/image25.png"/><Relationship Id="rId7" Type="http://schemas.openxmlformats.org/officeDocument/2006/relationships/image" Target="../media/image29.wmf"/><Relationship Id="rId12"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8.wmf"/><Relationship Id="rId11" Type="http://schemas.openxmlformats.org/officeDocument/2006/relationships/oleObject" Target="../embeddings/oleObject11.bin"/><Relationship Id="rId5" Type="http://schemas.openxmlformats.org/officeDocument/2006/relationships/image" Target="../media/image27.wmf"/><Relationship Id="rId10" Type="http://schemas.openxmlformats.org/officeDocument/2006/relationships/image" Target="../media/image32.wmf"/><Relationship Id="rId4" Type="http://schemas.openxmlformats.org/officeDocument/2006/relationships/image" Target="../media/image26.wmf"/><Relationship Id="rId9" Type="http://schemas.openxmlformats.org/officeDocument/2006/relationships/image" Target="../media/image31.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4.wmf"/><Relationship Id="rId5" Type="http://schemas.openxmlformats.org/officeDocument/2006/relationships/oleObject" Target="../embeddings/oleObject13.bin"/><Relationship Id="rId4" Type="http://schemas.openxmlformats.org/officeDocument/2006/relationships/image" Target="../media/image33.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5.wmf"/></Relationships>
</file>

<file path=ppt/slides/_rels/slide19.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37.tmp"/><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3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7.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9.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6.bin"/><Relationship Id="rId5" Type="http://schemas.openxmlformats.org/officeDocument/2006/relationships/image" Target="../media/image38.wmf"/><Relationship Id="rId4" Type="http://schemas.openxmlformats.org/officeDocument/2006/relationships/oleObject" Target="../embeddings/oleObject15.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41.wmf"/><Relationship Id="rId4" Type="http://schemas.openxmlformats.org/officeDocument/2006/relationships/oleObject" Target="../embeddings/oleObject17.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image" Target="../media/image45.wmf"/><Relationship Id="rId7" Type="http://schemas.openxmlformats.org/officeDocument/2006/relationships/image" Target="../media/image43.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8.bin"/><Relationship Id="rId5" Type="http://schemas.openxmlformats.org/officeDocument/2006/relationships/image" Target="../media/image47.png"/><Relationship Id="rId4" Type="http://schemas.openxmlformats.org/officeDocument/2006/relationships/image" Target="../media/image46.wmf"/><Relationship Id="rId9" Type="http://schemas.openxmlformats.org/officeDocument/2006/relationships/image" Target="../media/image44.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50.wmf"/><Relationship Id="rId5" Type="http://schemas.openxmlformats.org/officeDocument/2006/relationships/oleObject" Target="../embeddings/oleObject21.bin"/><Relationship Id="rId4" Type="http://schemas.openxmlformats.org/officeDocument/2006/relationships/image" Target="../media/image49.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52.wmf"/><Relationship Id="rId5" Type="http://schemas.openxmlformats.org/officeDocument/2006/relationships/oleObject" Target="../embeddings/oleObject23.bin"/><Relationship Id="rId4" Type="http://schemas.openxmlformats.org/officeDocument/2006/relationships/image" Target="../media/image51.wmf"/></Relationships>
</file>

<file path=ppt/slides/_rels/slide2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55.wmf"/><Relationship Id="rId5" Type="http://schemas.openxmlformats.org/officeDocument/2006/relationships/oleObject" Target="../embeddings/oleObject25.bin"/><Relationship Id="rId4" Type="http://schemas.openxmlformats.org/officeDocument/2006/relationships/image" Target="../media/image54.wmf"/></Relationships>
</file>

<file path=ppt/slides/_rels/slide31.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57.wmf"/><Relationship Id="rId5" Type="http://schemas.openxmlformats.org/officeDocument/2006/relationships/oleObject" Target="../embeddings/oleObject27.bin"/><Relationship Id="rId4" Type="http://schemas.openxmlformats.org/officeDocument/2006/relationships/image" Target="../media/image56.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oleObject" Target="../embeddings/oleObject29.bin"/><Relationship Id="rId7" Type="http://schemas.openxmlformats.org/officeDocument/2006/relationships/image" Target="../media/image60.wmf"/><Relationship Id="rId12" Type="http://schemas.openxmlformats.org/officeDocument/2006/relationships/image" Target="../media/image64.png"/><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0.bin"/><Relationship Id="rId11" Type="http://schemas.openxmlformats.org/officeDocument/2006/relationships/image" Target="../media/image62.wmf"/><Relationship Id="rId5" Type="http://schemas.openxmlformats.org/officeDocument/2006/relationships/image" Target="../media/image63.jpg"/><Relationship Id="rId10" Type="http://schemas.openxmlformats.org/officeDocument/2006/relationships/oleObject" Target="../embeddings/oleObject32.bin"/><Relationship Id="rId4" Type="http://schemas.openxmlformats.org/officeDocument/2006/relationships/image" Target="../media/image59.wmf"/><Relationship Id="rId9" Type="http://schemas.openxmlformats.org/officeDocument/2006/relationships/image" Target="../media/image61.w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65.wmf"/><Relationship Id="rId4" Type="http://schemas.openxmlformats.org/officeDocument/2006/relationships/oleObject" Target="../embeddings/oleObject33.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66.wmf"/></Relationships>
</file>

<file path=ppt/slides/_rels/slide35.xml.rels><?xml version="1.0" encoding="UTF-8" standalone="yes"?>
<Relationships xmlns="http://schemas.openxmlformats.org/package/2006/relationships"><Relationship Id="rId8" Type="http://schemas.openxmlformats.org/officeDocument/2006/relationships/image" Target="../media/image69.wmf"/><Relationship Id="rId13" Type="http://schemas.openxmlformats.org/officeDocument/2006/relationships/oleObject" Target="../embeddings/oleObject40.bin"/><Relationship Id="rId18" Type="http://schemas.openxmlformats.org/officeDocument/2006/relationships/image" Target="../media/image74.wmf"/><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71.wmf"/><Relationship Id="rId17" Type="http://schemas.openxmlformats.org/officeDocument/2006/relationships/oleObject" Target="../embeddings/oleObject42.bin"/><Relationship Id="rId2" Type="http://schemas.openxmlformats.org/officeDocument/2006/relationships/slideLayout" Target="../slideLayouts/slideLayout2.xml"/><Relationship Id="rId16" Type="http://schemas.openxmlformats.org/officeDocument/2006/relationships/image" Target="../media/image73.wmf"/><Relationship Id="rId1" Type="http://schemas.openxmlformats.org/officeDocument/2006/relationships/vmlDrawing" Target="../drawings/vmlDrawing16.vml"/><Relationship Id="rId6" Type="http://schemas.openxmlformats.org/officeDocument/2006/relationships/image" Target="../media/image68.wmf"/><Relationship Id="rId11" Type="http://schemas.openxmlformats.org/officeDocument/2006/relationships/oleObject" Target="../embeddings/oleObject39.bin"/><Relationship Id="rId5" Type="http://schemas.openxmlformats.org/officeDocument/2006/relationships/oleObject" Target="../embeddings/oleObject36.bin"/><Relationship Id="rId15" Type="http://schemas.openxmlformats.org/officeDocument/2006/relationships/oleObject" Target="../embeddings/oleObject41.bin"/><Relationship Id="rId10" Type="http://schemas.openxmlformats.org/officeDocument/2006/relationships/image" Target="../media/image70.wmf"/><Relationship Id="rId4" Type="http://schemas.openxmlformats.org/officeDocument/2006/relationships/image" Target="../media/image67.wmf"/><Relationship Id="rId9" Type="http://schemas.openxmlformats.org/officeDocument/2006/relationships/oleObject" Target="../embeddings/oleObject38.bin"/><Relationship Id="rId14" Type="http://schemas.openxmlformats.org/officeDocument/2006/relationships/image" Target="../media/image72.wmf"/></Relationships>
</file>

<file path=ppt/slides/_rels/slide36.xml.rels><?xml version="1.0" encoding="UTF-8" standalone="yes"?>
<Relationships xmlns="http://schemas.openxmlformats.org/package/2006/relationships"><Relationship Id="rId8" Type="http://schemas.openxmlformats.org/officeDocument/2006/relationships/tags" Target="../tags/tag18.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image" Target="../media/image37.tmp"/><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slideLayout" Target="../slideLayouts/slideLayout7.xml"/><Relationship Id="rId5" Type="http://schemas.openxmlformats.org/officeDocument/2006/relationships/tags" Target="../tags/tag1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s>
</file>

<file path=ppt/slides/_rels/slide37.x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1000125" y="714375"/>
            <a:ext cx="7500938" cy="2857500"/>
          </a:xfrm>
        </p:spPr>
        <p:txBody>
          <a:bodyPr/>
          <a:lstStyle/>
          <a:p>
            <a:pPr>
              <a:defRPr/>
            </a:pPr>
            <a:r>
              <a:rPr lang="zh-CN" altLang="en-US" b="1" dirty="0" smtClean="0">
                <a:solidFill>
                  <a:schemeClr val="accent6">
                    <a:lumMod val="75000"/>
                  </a:schemeClr>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第六章</a:t>
            </a:r>
            <a:r>
              <a:rPr lang="en-US" altLang="zh-CN" b="1" dirty="0" smtClean="0">
                <a:solidFill>
                  <a:schemeClr val="accent6">
                    <a:lumMod val="75000"/>
                  </a:schemeClr>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
            </a:r>
            <a:br>
              <a:rPr lang="en-US" altLang="zh-CN" b="1" dirty="0" smtClean="0">
                <a:solidFill>
                  <a:schemeClr val="accent6">
                    <a:lumMod val="75000"/>
                  </a:schemeClr>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br>
            <a:r>
              <a:rPr lang="en-US" altLang="zh-CN" sz="4800" b="1" dirty="0" smtClean="0">
                <a:solidFill>
                  <a:schemeClr val="accent6">
                    <a:lumMod val="75000"/>
                  </a:schemeClr>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
            </a:r>
            <a:br>
              <a:rPr lang="en-US" altLang="zh-CN" sz="4800" b="1" dirty="0" smtClean="0">
                <a:solidFill>
                  <a:schemeClr val="accent6">
                    <a:lumMod val="75000"/>
                  </a:schemeClr>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br>
            <a:r>
              <a:rPr lang="zh-CN" altLang="en-US" sz="4800" b="1" dirty="0" smtClean="0">
                <a:solidFill>
                  <a:schemeClr val="accent6">
                    <a:lumMod val="75000"/>
                  </a:schemeClr>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刚体运动学</a:t>
            </a:r>
          </a:p>
        </p:txBody>
      </p:sp>
      <p:sp>
        <p:nvSpPr>
          <p:cNvPr id="3" name="Rectangle 2"/>
          <p:cNvSpPr txBox="1">
            <a:spLocks noChangeArrowheads="1"/>
          </p:cNvSpPr>
          <p:nvPr/>
        </p:nvSpPr>
        <p:spPr bwMode="auto">
          <a:xfrm>
            <a:off x="2214563" y="4786313"/>
            <a:ext cx="4286250" cy="1071562"/>
          </a:xfrm>
          <a:prstGeom prst="rect">
            <a:avLst/>
          </a:prstGeom>
          <a:noFill/>
          <a:ln w="9525">
            <a:noFill/>
            <a:miter lim="800000"/>
            <a:headEnd/>
            <a:tailEnd/>
          </a:ln>
        </p:spPr>
        <p:txBody>
          <a:bodyPr anchor="ctr"/>
          <a:lstStyle/>
          <a:p>
            <a:pPr eaLnBrk="0" hangingPunct="0">
              <a:defRPr/>
            </a:pPr>
            <a:endParaRPr lang="zh-CN" altLang="en-US" sz="4000" b="1" kern="0" dirty="0">
              <a:solidFill>
                <a:srgbClr val="7030A0"/>
              </a:solidFill>
              <a:effectLst>
                <a:outerShdw blurRad="38100" dist="38100" dir="2700000" algn="tl">
                  <a:srgbClr val="000000">
                    <a:alpha val="43137"/>
                  </a:srgbClr>
                </a:outerShdw>
              </a:effectLst>
              <a:latin typeface="宋体" pitchFamily="2" charset="-122"/>
              <a:ea typeface="+mj-ea"/>
              <a:cs typeface="+mj-cs"/>
            </a:endParaRPr>
          </a:p>
        </p:txBody>
      </p:sp>
      <p:sp>
        <p:nvSpPr>
          <p:cNvPr id="3076" name="灯片编号占位符 3"/>
          <p:cNvSpPr>
            <a:spLocks noGrp="1"/>
          </p:cNvSpPr>
          <p:nvPr>
            <p:ph type="sldNum" sz="quarter" idx="12"/>
          </p:nvPr>
        </p:nvSpPr>
        <p:spPr>
          <a:noFill/>
        </p:spPr>
        <p:txBody>
          <a:bodyPr/>
          <a:lstStyle/>
          <a:p>
            <a:fld id="{097925A0-E5CD-4E8A-A43E-D7D3A125DCF2}" type="slidenum">
              <a:rPr lang="en-US" altLang="zh-CN" smtClean="0"/>
              <a:pPr/>
              <a:t>1</a:t>
            </a:fld>
            <a:endParaRPr lang="en-US" altLang="zh-CN" dirty="0" smtClean="0"/>
          </a:p>
        </p:txBody>
      </p:sp>
      <p:pic>
        <p:nvPicPr>
          <p:cNvPr id="5" name="图片 4"/>
          <p:cNvPicPr>
            <a:picLocks noChangeAspect="1"/>
          </p:cNvPicPr>
          <p:nvPr/>
        </p:nvPicPr>
        <p:blipFill>
          <a:blip r:embed="rId2"/>
          <a:stretch>
            <a:fillRect/>
          </a:stretch>
        </p:blipFill>
        <p:spPr>
          <a:xfrm>
            <a:off x="4778326" y="3820206"/>
            <a:ext cx="3412759" cy="2381250"/>
          </a:xfrm>
          <a:prstGeom prst="rect">
            <a:avLst/>
          </a:prstGeom>
        </p:spPr>
      </p:pic>
      <p:pic>
        <p:nvPicPr>
          <p:cNvPr id="6" name="图片 5"/>
          <p:cNvPicPr>
            <a:picLocks noChangeAspect="1"/>
          </p:cNvPicPr>
          <p:nvPr/>
        </p:nvPicPr>
        <p:blipFill>
          <a:blip r:embed="rId3"/>
          <a:stretch>
            <a:fillRect/>
          </a:stretch>
        </p:blipFill>
        <p:spPr>
          <a:xfrm>
            <a:off x="1187624" y="3856996"/>
            <a:ext cx="2563763" cy="237617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99" advTm="13121"/>
    </mc:Choice>
    <mc:Fallback xmlns="">
      <p:transition spd="slow" advTm="1312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10</a:t>
            </a:fld>
            <a:endParaRPr lang="en-US" altLang="zh-CN" dirty="0"/>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88024" y="1397701"/>
            <a:ext cx="2841345" cy="3068960"/>
          </a:xfrm>
          <a:prstGeom prst="rect">
            <a:avLst/>
          </a:prstGeom>
        </p:spPr>
      </p:pic>
      <p:sp>
        <p:nvSpPr>
          <p:cNvPr id="18" name="文本框 17"/>
          <p:cNvSpPr txBox="1"/>
          <p:nvPr/>
        </p:nvSpPr>
        <p:spPr>
          <a:xfrm>
            <a:off x="1242209" y="4819561"/>
            <a:ext cx="2339102" cy="461665"/>
          </a:xfrm>
          <a:prstGeom prst="rect">
            <a:avLst/>
          </a:prstGeom>
          <a:noFill/>
        </p:spPr>
        <p:txBody>
          <a:bodyPr wrap="none" rtlCol="0">
            <a:spAutoFit/>
          </a:bodyPr>
          <a:lstStyle/>
          <a:p>
            <a:r>
              <a:rPr lang="zh-CN" altLang="en-US" dirty="0">
                <a:latin typeface="仿宋" panose="02010609060101010101" pitchFamily="49" charset="-122"/>
                <a:ea typeface="仿宋" panose="02010609060101010101" pitchFamily="49" charset="-122"/>
              </a:rPr>
              <a:t>三</a:t>
            </a:r>
            <a:r>
              <a:rPr lang="zh-CN" altLang="en-US" dirty="0" smtClean="0">
                <a:latin typeface="仿宋" panose="02010609060101010101" pitchFamily="49" charset="-122"/>
                <a:ea typeface="仿宋" panose="02010609060101010101" pitchFamily="49" charset="-122"/>
              </a:rPr>
              <a:t>个平动自由度</a:t>
            </a:r>
            <a:endParaRPr lang="zh-CN" altLang="en-US" dirty="0">
              <a:latin typeface="仿宋" panose="02010609060101010101" pitchFamily="49" charset="-122"/>
              <a:ea typeface="仿宋" panose="02010609060101010101" pitchFamily="49" charset="-122"/>
            </a:endParaRPr>
          </a:p>
        </p:txBody>
      </p:sp>
      <p:sp>
        <p:nvSpPr>
          <p:cNvPr id="19" name="文本框 18"/>
          <p:cNvSpPr txBox="1"/>
          <p:nvPr/>
        </p:nvSpPr>
        <p:spPr>
          <a:xfrm>
            <a:off x="5224864" y="4819561"/>
            <a:ext cx="2339103" cy="461665"/>
          </a:xfrm>
          <a:prstGeom prst="rect">
            <a:avLst/>
          </a:prstGeom>
          <a:noFill/>
        </p:spPr>
        <p:txBody>
          <a:bodyPr wrap="none" rtlCol="0">
            <a:spAutoFit/>
          </a:bodyPr>
          <a:lstStyle/>
          <a:p>
            <a:r>
              <a:rPr lang="zh-CN" altLang="en-US" dirty="0">
                <a:latin typeface="仿宋" panose="02010609060101010101" pitchFamily="49" charset="-122"/>
                <a:ea typeface="仿宋" panose="02010609060101010101" pitchFamily="49" charset="-122"/>
              </a:rPr>
              <a:t>三</a:t>
            </a:r>
            <a:r>
              <a:rPr lang="zh-CN" altLang="en-US" dirty="0" smtClean="0">
                <a:latin typeface="仿宋" panose="02010609060101010101" pitchFamily="49" charset="-122"/>
                <a:ea typeface="仿宋" panose="02010609060101010101" pitchFamily="49" charset="-122"/>
              </a:rPr>
              <a:t>个转动自由度</a:t>
            </a:r>
            <a:endParaRPr lang="zh-CN" altLang="en-US" dirty="0">
              <a:latin typeface="仿宋" panose="02010609060101010101" pitchFamily="49" charset="-122"/>
              <a:ea typeface="仿宋" panose="02010609060101010101" pitchFamily="49" charset="-122"/>
            </a:endParaRPr>
          </a:p>
        </p:txBody>
      </p:sp>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980728"/>
            <a:ext cx="3674006" cy="3312368"/>
          </a:xfrm>
          <a:prstGeom prst="rect">
            <a:avLst/>
          </a:prstGeom>
        </p:spPr>
      </p:pic>
      <p:cxnSp>
        <p:nvCxnSpPr>
          <p:cNvPr id="14" name="直接箭头连接符 13"/>
          <p:cNvCxnSpPr/>
          <p:nvPr/>
        </p:nvCxnSpPr>
        <p:spPr bwMode="auto">
          <a:xfrm flipH="1">
            <a:off x="1012371" y="3485933"/>
            <a:ext cx="828157" cy="75868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直接箭头连接符 23"/>
          <p:cNvCxnSpPr/>
          <p:nvPr/>
        </p:nvCxnSpPr>
        <p:spPr bwMode="auto">
          <a:xfrm flipH="1">
            <a:off x="1975909" y="2445164"/>
            <a:ext cx="828157" cy="75868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7" name="文本框 16"/>
          <p:cNvSpPr txBox="1"/>
          <p:nvPr/>
        </p:nvSpPr>
        <p:spPr>
          <a:xfrm>
            <a:off x="921287" y="3598095"/>
            <a:ext cx="320922" cy="461665"/>
          </a:xfrm>
          <a:prstGeom prst="rect">
            <a:avLst/>
          </a:prstGeom>
          <a:noFill/>
        </p:spPr>
        <p:txBody>
          <a:bodyPr wrap="none" rtlCol="0">
            <a:spAutoFit/>
          </a:bodyPr>
          <a:lstStyle/>
          <a:p>
            <a:r>
              <a:rPr lang="en-US" altLang="zh-CN" dirty="0" smtClean="0"/>
              <a:t>z</a:t>
            </a:r>
            <a:endParaRPr lang="zh-CN" altLang="en-US" dirty="0"/>
          </a:p>
        </p:txBody>
      </p:sp>
      <p:sp>
        <p:nvSpPr>
          <p:cNvPr id="2" name="文本框 1"/>
          <p:cNvSpPr txBox="1"/>
          <p:nvPr/>
        </p:nvSpPr>
        <p:spPr>
          <a:xfrm>
            <a:off x="1374324" y="5576858"/>
            <a:ext cx="2031325" cy="461665"/>
          </a:xfrm>
          <a:prstGeom prst="rect">
            <a:avLst/>
          </a:prstGeom>
          <a:noFill/>
        </p:spPr>
        <p:txBody>
          <a:bodyPr wrap="none" rtlCol="0">
            <a:spAutoFit/>
          </a:bodyPr>
          <a:lstStyle/>
          <a:p>
            <a:r>
              <a:rPr lang="zh-CN" altLang="en-US" dirty="0" smtClean="0">
                <a:solidFill>
                  <a:srgbClr val="0000CC"/>
                </a:solidFill>
                <a:latin typeface="华文仿宋" panose="02010600040101010101" pitchFamily="2" charset="-122"/>
                <a:ea typeface="华文仿宋" panose="02010600040101010101" pitchFamily="2" charset="-122"/>
              </a:rPr>
              <a:t>质心运动定理</a:t>
            </a:r>
            <a:endParaRPr lang="zh-CN" altLang="en-US" dirty="0">
              <a:solidFill>
                <a:srgbClr val="0000CC"/>
              </a:solidFill>
              <a:latin typeface="华文仿宋" panose="02010600040101010101" pitchFamily="2" charset="-122"/>
              <a:ea typeface="华文仿宋" panose="02010600040101010101" pitchFamily="2" charset="-122"/>
            </a:endParaRPr>
          </a:p>
        </p:txBody>
      </p:sp>
      <p:sp>
        <p:nvSpPr>
          <p:cNvPr id="11" name="文本框 10"/>
          <p:cNvSpPr txBox="1"/>
          <p:nvPr/>
        </p:nvSpPr>
        <p:spPr>
          <a:xfrm>
            <a:off x="5532640" y="5546064"/>
            <a:ext cx="1723549" cy="461665"/>
          </a:xfrm>
          <a:prstGeom prst="rect">
            <a:avLst/>
          </a:prstGeom>
          <a:noFill/>
        </p:spPr>
        <p:txBody>
          <a:bodyPr wrap="none" rtlCol="0">
            <a:spAutoFit/>
          </a:bodyPr>
          <a:lstStyle/>
          <a:p>
            <a:r>
              <a:rPr lang="zh-CN" altLang="en-US" dirty="0">
                <a:solidFill>
                  <a:srgbClr val="0000CC"/>
                </a:solidFill>
                <a:latin typeface="华文仿宋" panose="02010600040101010101" pitchFamily="2" charset="-122"/>
                <a:ea typeface="华文仿宋" panose="02010600040101010101" pitchFamily="2" charset="-122"/>
              </a:rPr>
              <a:t>角动量</a:t>
            </a:r>
            <a:r>
              <a:rPr lang="zh-CN" altLang="en-US" dirty="0" smtClean="0">
                <a:solidFill>
                  <a:srgbClr val="0000CC"/>
                </a:solidFill>
                <a:latin typeface="华文仿宋" panose="02010600040101010101" pitchFamily="2" charset="-122"/>
                <a:ea typeface="华文仿宋" panose="02010600040101010101" pitchFamily="2" charset="-122"/>
              </a:rPr>
              <a:t>定理</a:t>
            </a:r>
            <a:endParaRPr lang="zh-CN" altLang="en-US" dirty="0">
              <a:solidFill>
                <a:srgbClr val="0000CC"/>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196229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11</a:t>
            </a:fld>
            <a:endParaRPr lang="en-US" altLang="zh-CN" dirty="0"/>
          </a:p>
        </p:txBody>
      </p:sp>
      <p:sp>
        <p:nvSpPr>
          <p:cNvPr id="5" name="矩形 4"/>
          <p:cNvSpPr/>
          <p:nvPr/>
        </p:nvSpPr>
        <p:spPr>
          <a:xfrm>
            <a:off x="846276" y="476672"/>
            <a:ext cx="3078087" cy="1200329"/>
          </a:xfrm>
          <a:prstGeom prst="rect">
            <a:avLst/>
          </a:prstGeom>
        </p:spPr>
        <p:txBody>
          <a:bodyPr wrap="none">
            <a:spAutoFit/>
          </a:bodyPr>
          <a:lstStyle/>
          <a:p>
            <a:pPr>
              <a:lnSpc>
                <a:spcPct val="150000"/>
              </a:lnSpc>
              <a:buFont typeface="Wingdings" pitchFamily="2" charset="2"/>
              <a:buChar char="p"/>
            </a:pPr>
            <a:r>
              <a:rPr lang="zh-CN" altLang="en-US" dirty="0">
                <a:solidFill>
                  <a:srgbClr val="0000CC"/>
                </a:solidFill>
                <a:latin typeface="仿宋" panose="02010609060101010101" pitchFamily="49" charset="-122"/>
                <a:ea typeface="仿宋" panose="02010609060101010101" pitchFamily="49" charset="-122"/>
              </a:rPr>
              <a:t>刚体</a:t>
            </a:r>
            <a:r>
              <a:rPr lang="zh-CN" altLang="en-US" dirty="0" smtClean="0">
                <a:solidFill>
                  <a:srgbClr val="0000CC"/>
                </a:solidFill>
                <a:latin typeface="仿宋" panose="02010609060101010101" pitchFamily="49" charset="-122"/>
                <a:ea typeface="仿宋" panose="02010609060101010101" pitchFamily="49" charset="-122"/>
              </a:rPr>
              <a:t>模型的优点：</a:t>
            </a:r>
            <a:endParaRPr lang="en-US" altLang="zh-CN" dirty="0" smtClean="0">
              <a:solidFill>
                <a:srgbClr val="0000CC"/>
              </a:solidFill>
              <a:latin typeface="仿宋" panose="02010609060101010101" pitchFamily="49" charset="-122"/>
              <a:ea typeface="仿宋" panose="02010609060101010101" pitchFamily="49" charset="-122"/>
            </a:endParaRPr>
          </a:p>
          <a:p>
            <a:pPr marL="342900" indent="-342900" algn="l">
              <a:lnSpc>
                <a:spcPct val="150000"/>
              </a:lnSpc>
              <a:buFont typeface="Wingdings" panose="05000000000000000000" pitchFamily="2" charset="2"/>
              <a:buChar char="Ø"/>
            </a:pPr>
            <a:r>
              <a:rPr lang="zh-CN" altLang="en-US" dirty="0" smtClean="0">
                <a:solidFill>
                  <a:srgbClr val="0000CC"/>
                </a:solidFill>
                <a:latin typeface="仿宋" panose="02010609060101010101" pitchFamily="49" charset="-122"/>
                <a:ea typeface="仿宋" panose="02010609060101010101" pitchFamily="49" charset="-122"/>
              </a:rPr>
              <a:t>刚体内力不作功</a:t>
            </a:r>
            <a:endParaRPr lang="en-US" altLang="zh-CN" dirty="0">
              <a:solidFill>
                <a:srgbClr val="0000CC"/>
              </a:solidFill>
              <a:latin typeface="仿宋" panose="02010609060101010101" pitchFamily="49" charset="-122"/>
              <a:ea typeface="仿宋" panose="02010609060101010101" pitchFamily="49"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546098145"/>
              </p:ext>
            </p:extLst>
          </p:nvPr>
        </p:nvGraphicFramePr>
        <p:xfrm>
          <a:off x="628650" y="1844427"/>
          <a:ext cx="7904163" cy="687388"/>
        </p:xfrm>
        <a:graphic>
          <a:graphicData uri="http://schemas.openxmlformats.org/presentationml/2006/ole">
            <mc:AlternateContent xmlns:mc="http://schemas.openxmlformats.org/markup-compatibility/2006">
              <mc:Choice xmlns:v="urn:schemas-microsoft-com:vml" Requires="v">
                <p:oleObj spid="_x0000_s107767" name="Equation" r:id="rId3" imgW="3213000" imgH="279360" progId="Equation.DSMT4">
                  <p:embed/>
                </p:oleObj>
              </mc:Choice>
              <mc:Fallback>
                <p:oleObj name="Equation" r:id="rId3" imgW="3213000" imgH="279360" progId="Equation.DSMT4">
                  <p:embed/>
                  <p:pic>
                    <p:nvPicPr>
                      <p:cNvPr id="0" name=""/>
                      <p:cNvPicPr/>
                      <p:nvPr/>
                    </p:nvPicPr>
                    <p:blipFill>
                      <a:blip r:embed="rId4"/>
                      <a:stretch>
                        <a:fillRect/>
                      </a:stretch>
                    </p:blipFill>
                    <p:spPr>
                      <a:xfrm>
                        <a:off x="628650" y="1844427"/>
                        <a:ext cx="7904163" cy="687388"/>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852008125"/>
              </p:ext>
            </p:extLst>
          </p:nvPr>
        </p:nvGraphicFramePr>
        <p:xfrm>
          <a:off x="1377207" y="2700034"/>
          <a:ext cx="3338809" cy="692961"/>
        </p:xfrm>
        <a:graphic>
          <a:graphicData uri="http://schemas.openxmlformats.org/presentationml/2006/ole">
            <mc:AlternateContent xmlns:mc="http://schemas.openxmlformats.org/markup-compatibility/2006">
              <mc:Choice xmlns:v="urn:schemas-microsoft-com:vml" Requires="v">
                <p:oleObj spid="_x0000_s107768" name="Equation" r:id="rId5" imgW="1346040" imgH="279360" progId="Equation.DSMT4">
                  <p:embed/>
                </p:oleObj>
              </mc:Choice>
              <mc:Fallback>
                <p:oleObj name="Equation" r:id="rId5" imgW="1346040" imgH="279360" progId="Equation.DSMT4">
                  <p:embed/>
                  <p:pic>
                    <p:nvPicPr>
                      <p:cNvPr id="0" name=""/>
                      <p:cNvPicPr/>
                      <p:nvPr/>
                    </p:nvPicPr>
                    <p:blipFill>
                      <a:blip r:embed="rId6"/>
                      <a:stretch>
                        <a:fillRect/>
                      </a:stretch>
                    </p:blipFill>
                    <p:spPr>
                      <a:xfrm>
                        <a:off x="1377207" y="2700034"/>
                        <a:ext cx="3338809" cy="692961"/>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455352546"/>
              </p:ext>
            </p:extLst>
          </p:nvPr>
        </p:nvGraphicFramePr>
        <p:xfrm>
          <a:off x="1570468" y="3560818"/>
          <a:ext cx="3142167" cy="576064"/>
        </p:xfrm>
        <a:graphic>
          <a:graphicData uri="http://schemas.openxmlformats.org/presentationml/2006/ole">
            <mc:AlternateContent xmlns:mc="http://schemas.openxmlformats.org/markup-compatibility/2006">
              <mc:Choice xmlns:v="urn:schemas-microsoft-com:vml" Requires="v">
                <p:oleObj spid="_x0000_s107769" name="Equation" r:id="rId7" imgW="1523880" imgH="279360" progId="Equation.DSMT4">
                  <p:embed/>
                </p:oleObj>
              </mc:Choice>
              <mc:Fallback>
                <p:oleObj name="Equation" r:id="rId7" imgW="1523880" imgH="279360" progId="Equation.DSMT4">
                  <p:embed/>
                  <p:pic>
                    <p:nvPicPr>
                      <p:cNvPr id="0" name=""/>
                      <p:cNvPicPr/>
                      <p:nvPr/>
                    </p:nvPicPr>
                    <p:blipFill>
                      <a:blip r:embed="rId8"/>
                      <a:stretch>
                        <a:fillRect/>
                      </a:stretch>
                    </p:blipFill>
                    <p:spPr>
                      <a:xfrm>
                        <a:off x="1570468" y="3560818"/>
                        <a:ext cx="3142167" cy="576064"/>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178048961"/>
              </p:ext>
            </p:extLst>
          </p:nvPr>
        </p:nvGraphicFramePr>
        <p:xfrm>
          <a:off x="1953271" y="4304705"/>
          <a:ext cx="2524993" cy="561110"/>
        </p:xfrm>
        <a:graphic>
          <a:graphicData uri="http://schemas.openxmlformats.org/presentationml/2006/ole">
            <mc:AlternateContent xmlns:mc="http://schemas.openxmlformats.org/markup-compatibility/2006">
              <mc:Choice xmlns:v="urn:schemas-microsoft-com:vml" Requires="v">
                <p:oleObj spid="_x0000_s107770" name="Equation" r:id="rId9" imgW="1257120" imgH="279360" progId="Equation.DSMT4">
                  <p:embed/>
                </p:oleObj>
              </mc:Choice>
              <mc:Fallback>
                <p:oleObj name="Equation" r:id="rId9" imgW="1257120" imgH="279360" progId="Equation.DSMT4">
                  <p:embed/>
                  <p:pic>
                    <p:nvPicPr>
                      <p:cNvPr id="0" name=""/>
                      <p:cNvPicPr/>
                      <p:nvPr/>
                    </p:nvPicPr>
                    <p:blipFill>
                      <a:blip r:embed="rId10"/>
                      <a:stretch>
                        <a:fillRect/>
                      </a:stretch>
                    </p:blipFill>
                    <p:spPr>
                      <a:xfrm>
                        <a:off x="1953271" y="4304705"/>
                        <a:ext cx="2524993" cy="56111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332571061"/>
              </p:ext>
            </p:extLst>
          </p:nvPr>
        </p:nvGraphicFramePr>
        <p:xfrm>
          <a:off x="2562361" y="5033638"/>
          <a:ext cx="1623157" cy="605245"/>
        </p:xfrm>
        <a:graphic>
          <a:graphicData uri="http://schemas.openxmlformats.org/presentationml/2006/ole">
            <mc:AlternateContent xmlns:mc="http://schemas.openxmlformats.org/markup-compatibility/2006">
              <mc:Choice xmlns:v="urn:schemas-microsoft-com:vml" Requires="v">
                <p:oleObj spid="_x0000_s107771" name="Equation" r:id="rId11" imgW="749160" imgH="279360" progId="Equation.DSMT4">
                  <p:embed/>
                </p:oleObj>
              </mc:Choice>
              <mc:Fallback>
                <p:oleObj name="Equation" r:id="rId11" imgW="749160" imgH="279360" progId="Equation.DSMT4">
                  <p:embed/>
                  <p:pic>
                    <p:nvPicPr>
                      <p:cNvPr id="0" name=""/>
                      <p:cNvPicPr/>
                      <p:nvPr/>
                    </p:nvPicPr>
                    <p:blipFill>
                      <a:blip r:embed="rId12"/>
                      <a:stretch>
                        <a:fillRect/>
                      </a:stretch>
                    </p:blipFill>
                    <p:spPr>
                      <a:xfrm>
                        <a:off x="2562361" y="5033638"/>
                        <a:ext cx="1623157" cy="605245"/>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183510679"/>
              </p:ext>
            </p:extLst>
          </p:nvPr>
        </p:nvGraphicFramePr>
        <p:xfrm>
          <a:off x="2077499" y="5806706"/>
          <a:ext cx="2635136" cy="651382"/>
        </p:xfrm>
        <a:graphic>
          <a:graphicData uri="http://schemas.openxmlformats.org/presentationml/2006/ole">
            <mc:AlternateContent xmlns:mc="http://schemas.openxmlformats.org/markup-compatibility/2006">
              <mc:Choice xmlns:v="urn:schemas-microsoft-com:vml" Requires="v">
                <p:oleObj spid="_x0000_s107772" name="Equation" r:id="rId13" imgW="1130040" imgH="279360" progId="Equation.DSMT4">
                  <p:embed/>
                </p:oleObj>
              </mc:Choice>
              <mc:Fallback>
                <p:oleObj name="Equation" r:id="rId13" imgW="1130040" imgH="279360" progId="Equation.DSMT4">
                  <p:embed/>
                  <p:pic>
                    <p:nvPicPr>
                      <p:cNvPr id="0" name=""/>
                      <p:cNvPicPr/>
                      <p:nvPr/>
                    </p:nvPicPr>
                    <p:blipFill>
                      <a:blip r:embed="rId14"/>
                      <a:stretch>
                        <a:fillRect/>
                      </a:stretch>
                    </p:blipFill>
                    <p:spPr>
                      <a:xfrm>
                        <a:off x="2077499" y="5806706"/>
                        <a:ext cx="2635136" cy="651382"/>
                      </a:xfrm>
                      <a:prstGeom prst="rect">
                        <a:avLst/>
                      </a:prstGeom>
                    </p:spPr>
                  </p:pic>
                </p:oleObj>
              </mc:Fallback>
            </mc:AlternateContent>
          </a:graphicData>
        </a:graphic>
      </p:graphicFrame>
      <p:sp>
        <p:nvSpPr>
          <p:cNvPr id="12" name="矩形 11"/>
          <p:cNvSpPr/>
          <p:nvPr/>
        </p:nvSpPr>
        <p:spPr>
          <a:xfrm>
            <a:off x="6193711" y="5693251"/>
            <a:ext cx="2031325" cy="559769"/>
          </a:xfrm>
          <a:prstGeom prst="rect">
            <a:avLst/>
          </a:prstGeom>
        </p:spPr>
        <p:txBody>
          <a:bodyPr wrap="none">
            <a:spAutoFit/>
          </a:bodyPr>
          <a:lstStyle/>
          <a:p>
            <a:pPr algn="l">
              <a:lnSpc>
                <a:spcPct val="150000"/>
              </a:lnSpc>
            </a:pPr>
            <a:r>
              <a:rPr lang="zh-CN" altLang="en-US" dirty="0" smtClean="0">
                <a:solidFill>
                  <a:srgbClr val="0000CC"/>
                </a:solidFill>
                <a:latin typeface="仿宋" panose="02010609060101010101" pitchFamily="49" charset="-122"/>
                <a:ea typeface="仿宋" panose="02010609060101010101" pitchFamily="49" charset="-122"/>
              </a:rPr>
              <a:t>内力作功为零</a:t>
            </a:r>
            <a:endParaRPr lang="en-US" altLang="zh-CN" dirty="0">
              <a:solidFill>
                <a:srgbClr val="0000CC"/>
              </a:solidFill>
              <a:latin typeface="仿宋" panose="02010609060101010101" pitchFamily="49" charset="-122"/>
              <a:ea typeface="仿宋" panose="02010609060101010101" pitchFamily="49" charset="-122"/>
            </a:endParaRPr>
          </a:p>
        </p:txBody>
      </p:sp>
      <p:grpSp>
        <p:nvGrpSpPr>
          <p:cNvPr id="16" name="组合 15"/>
          <p:cNvGrpSpPr/>
          <p:nvPr/>
        </p:nvGrpSpPr>
        <p:grpSpPr>
          <a:xfrm>
            <a:off x="5573774" y="5171701"/>
            <a:ext cx="3053703" cy="458663"/>
            <a:chOff x="5573774" y="5171701"/>
            <a:chExt cx="3053703" cy="458663"/>
          </a:xfrm>
        </p:grpSpPr>
        <p:graphicFrame>
          <p:nvGraphicFramePr>
            <p:cNvPr id="13" name="对象 12"/>
            <p:cNvGraphicFramePr>
              <a:graphicFrameLocks noChangeAspect="1"/>
            </p:cNvGraphicFramePr>
            <p:nvPr>
              <p:extLst>
                <p:ext uri="{D42A27DB-BD31-4B8C-83A1-F6EECF244321}">
                  <p14:modId xmlns:p14="http://schemas.microsoft.com/office/powerpoint/2010/main" val="3610517192"/>
                </p:ext>
              </p:extLst>
            </p:nvPr>
          </p:nvGraphicFramePr>
          <p:xfrm>
            <a:off x="5573774" y="5171701"/>
            <a:ext cx="2866644" cy="458663"/>
          </p:xfrm>
          <a:graphic>
            <a:graphicData uri="http://schemas.openxmlformats.org/presentationml/2006/ole">
              <mc:AlternateContent xmlns:mc="http://schemas.openxmlformats.org/markup-compatibility/2006">
                <mc:Choice xmlns:v="urn:schemas-microsoft-com:vml" Requires="v">
                  <p:oleObj spid="_x0000_s107773" name="Equation" r:id="rId15" imgW="1587240" imgH="253800" progId="Equation.DSMT4">
                    <p:embed/>
                  </p:oleObj>
                </mc:Choice>
                <mc:Fallback>
                  <p:oleObj name="Equation" r:id="rId15" imgW="1587240" imgH="253800" progId="Equation.DSMT4">
                    <p:embed/>
                    <p:pic>
                      <p:nvPicPr>
                        <p:cNvPr id="0" name=""/>
                        <p:cNvPicPr/>
                        <p:nvPr/>
                      </p:nvPicPr>
                      <p:blipFill>
                        <a:blip r:embed="rId16"/>
                        <a:stretch>
                          <a:fillRect/>
                        </a:stretch>
                      </p:blipFill>
                      <p:spPr>
                        <a:xfrm>
                          <a:off x="5573774" y="5171701"/>
                          <a:ext cx="2866644" cy="458663"/>
                        </a:xfrm>
                        <a:prstGeom prst="rect">
                          <a:avLst/>
                        </a:prstGeom>
                      </p:spPr>
                    </p:pic>
                  </p:oleObj>
                </mc:Fallback>
              </mc:AlternateContent>
            </a:graphicData>
          </a:graphic>
        </p:graphicFrame>
        <p:sp>
          <p:nvSpPr>
            <p:cNvPr id="14" name="文本框 13"/>
            <p:cNvSpPr txBox="1"/>
            <p:nvPr/>
          </p:nvSpPr>
          <p:spPr>
            <a:xfrm>
              <a:off x="7596336" y="5324156"/>
              <a:ext cx="338554" cy="276999"/>
            </a:xfrm>
            <a:prstGeom prst="rect">
              <a:avLst/>
            </a:prstGeom>
            <a:noFill/>
          </p:spPr>
          <p:txBody>
            <a:bodyPr wrap="none" rtlCol="0">
              <a:spAutoFit/>
            </a:bodyPr>
            <a:lstStyle/>
            <a:p>
              <a:r>
                <a:rPr lang="zh-CN" altLang="en-US" sz="1200" dirty="0"/>
                <a:t>外</a:t>
              </a:r>
            </a:p>
          </p:txBody>
        </p:sp>
        <p:sp>
          <p:nvSpPr>
            <p:cNvPr id="15" name="文本框 14"/>
            <p:cNvSpPr txBox="1"/>
            <p:nvPr/>
          </p:nvSpPr>
          <p:spPr>
            <a:xfrm>
              <a:off x="8288923" y="5336260"/>
              <a:ext cx="338554" cy="276999"/>
            </a:xfrm>
            <a:prstGeom prst="rect">
              <a:avLst/>
            </a:prstGeom>
            <a:noFill/>
          </p:spPr>
          <p:txBody>
            <a:bodyPr wrap="none" rtlCol="0">
              <a:spAutoFit/>
            </a:bodyPr>
            <a:lstStyle/>
            <a:p>
              <a:r>
                <a:rPr lang="zh-CN" altLang="en-US" sz="1200" dirty="0" smtClean="0"/>
                <a:t>内</a:t>
              </a:r>
              <a:endParaRPr lang="zh-CN" altLang="en-US" sz="1200" dirty="0"/>
            </a:p>
          </p:txBody>
        </p:sp>
      </p:grpSp>
      <p:cxnSp>
        <p:nvCxnSpPr>
          <p:cNvPr id="18" name="直接连接符 17"/>
          <p:cNvCxnSpPr/>
          <p:nvPr/>
        </p:nvCxnSpPr>
        <p:spPr bwMode="auto">
          <a:xfrm>
            <a:off x="8100392" y="5171701"/>
            <a:ext cx="527085" cy="52155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9" name="直接连接符 18"/>
          <p:cNvCxnSpPr/>
          <p:nvPr/>
        </p:nvCxnSpPr>
        <p:spPr bwMode="auto">
          <a:xfrm flipV="1">
            <a:off x="8100392" y="5171701"/>
            <a:ext cx="505528" cy="515628"/>
          </a:xfrm>
          <a:prstGeom prst="line">
            <a:avLst/>
          </a:prstGeom>
          <a:solidFill>
            <a:schemeClr val="accent1"/>
          </a:solidFill>
          <a:ln w="28575" cap="flat" cmpd="sng" algn="ctr">
            <a:solidFill>
              <a:srgbClr val="FF0000"/>
            </a:solidFill>
            <a:prstDash val="solid"/>
            <a:round/>
            <a:headEnd type="none" w="med" len="med"/>
            <a:tailEnd type="none" w="med" len="med"/>
          </a:ln>
          <a:effectLst/>
        </p:spPr>
      </p:cxnSp>
      <p:grpSp>
        <p:nvGrpSpPr>
          <p:cNvPr id="25" name="组合 24"/>
          <p:cNvGrpSpPr/>
          <p:nvPr/>
        </p:nvGrpSpPr>
        <p:grpSpPr>
          <a:xfrm>
            <a:off x="5884660" y="4365022"/>
            <a:ext cx="2648153" cy="488150"/>
            <a:chOff x="5884660" y="4365022"/>
            <a:chExt cx="2648153" cy="488150"/>
          </a:xfrm>
        </p:grpSpPr>
        <p:graphicFrame>
          <p:nvGraphicFramePr>
            <p:cNvPr id="23" name="对象 22"/>
            <p:cNvGraphicFramePr>
              <a:graphicFrameLocks noChangeAspect="1"/>
            </p:cNvGraphicFramePr>
            <p:nvPr>
              <p:extLst>
                <p:ext uri="{D42A27DB-BD31-4B8C-83A1-F6EECF244321}">
                  <p14:modId xmlns:p14="http://schemas.microsoft.com/office/powerpoint/2010/main" val="494922569"/>
                </p:ext>
              </p:extLst>
            </p:nvPr>
          </p:nvGraphicFramePr>
          <p:xfrm>
            <a:off x="5884660" y="4365022"/>
            <a:ext cx="2050230" cy="488150"/>
          </p:xfrm>
          <a:graphic>
            <a:graphicData uri="http://schemas.openxmlformats.org/presentationml/2006/ole">
              <mc:AlternateContent xmlns:mc="http://schemas.openxmlformats.org/markup-compatibility/2006">
                <mc:Choice xmlns:v="urn:schemas-microsoft-com:vml" Requires="v">
                  <p:oleObj spid="_x0000_s107774" name="Equation" r:id="rId17" imgW="1066680" imgH="253800" progId="Equation.DSMT4">
                    <p:embed/>
                  </p:oleObj>
                </mc:Choice>
                <mc:Fallback>
                  <p:oleObj name="Equation" r:id="rId17" imgW="1066680" imgH="253800" progId="Equation.DSMT4">
                    <p:embed/>
                    <p:pic>
                      <p:nvPicPr>
                        <p:cNvPr id="0" name=""/>
                        <p:cNvPicPr/>
                        <p:nvPr/>
                      </p:nvPicPr>
                      <p:blipFill>
                        <a:blip r:embed="rId18"/>
                        <a:stretch>
                          <a:fillRect/>
                        </a:stretch>
                      </p:blipFill>
                      <p:spPr>
                        <a:xfrm>
                          <a:off x="5884660" y="4365022"/>
                          <a:ext cx="2050230" cy="488150"/>
                        </a:xfrm>
                        <a:prstGeom prst="rect">
                          <a:avLst/>
                        </a:prstGeom>
                      </p:spPr>
                    </p:pic>
                  </p:oleObj>
                </mc:Fallback>
              </mc:AlternateContent>
            </a:graphicData>
          </a:graphic>
        </p:graphicFrame>
        <p:sp>
          <p:nvSpPr>
            <p:cNvPr id="24" name="文本框 23"/>
            <p:cNvSpPr txBox="1"/>
            <p:nvPr/>
          </p:nvSpPr>
          <p:spPr>
            <a:xfrm>
              <a:off x="7779340" y="4574415"/>
              <a:ext cx="753473" cy="276999"/>
            </a:xfrm>
            <a:prstGeom prst="rect">
              <a:avLst/>
            </a:prstGeom>
            <a:noFill/>
          </p:spPr>
          <p:txBody>
            <a:bodyPr wrap="square" rtlCol="0">
              <a:spAutoFit/>
            </a:bodyPr>
            <a:lstStyle/>
            <a:p>
              <a:r>
                <a:rPr lang="zh-CN" altLang="en-US" sz="1200" dirty="0" smtClean="0"/>
                <a:t>非保外</a:t>
              </a:r>
              <a:endParaRPr lang="zh-CN" altLang="en-US" sz="1200" dirty="0"/>
            </a:p>
          </p:txBody>
        </p:sp>
      </p:grpSp>
    </p:spTree>
    <p:extLst>
      <p:ext uri="{BB962C8B-B14F-4D97-AF65-F5344CB8AC3E}">
        <p14:creationId xmlns:p14="http://schemas.microsoft.com/office/powerpoint/2010/main" val="2512643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arn(inVertic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down)">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barn(inVertical)">
                                      <p:cBhvr>
                                        <p:cTn id="52" dur="500"/>
                                        <p:tgtEl>
                                          <p:spTgt spid="19"/>
                                        </p:tgtEl>
                                      </p:cBhvr>
                                    </p:animEffect>
                                  </p:childTnLst>
                                </p:cTn>
                              </p:par>
                              <p:par>
                                <p:cTn id="53" presetID="16" presetClass="entr" presetSubtype="21"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barn(inVertical)">
                                      <p:cBhvr>
                                        <p:cTn id="55" dur="500"/>
                                        <p:tgtEl>
                                          <p:spTgt spid="18"/>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nodeType="click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barn(inVertical)">
                                      <p:cBhvr>
                                        <p:cTn id="6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12</a:t>
            </a:fld>
            <a:endParaRPr lang="en-US" altLang="zh-CN" dirty="0"/>
          </a:p>
        </p:txBody>
      </p:sp>
      <p:sp>
        <p:nvSpPr>
          <p:cNvPr id="7" name="标题 4"/>
          <p:cNvSpPr>
            <a:spLocks noGrp="1"/>
          </p:cNvSpPr>
          <p:nvPr>
            <p:ph type="title"/>
          </p:nvPr>
        </p:nvSpPr>
        <p:spPr>
          <a:xfrm>
            <a:off x="285720" y="285728"/>
            <a:ext cx="7772400" cy="1143000"/>
          </a:xfrm>
        </p:spPr>
        <p:txBody>
          <a:bodyPr/>
          <a:lstStyle/>
          <a:p>
            <a:r>
              <a:rPr lang="en-US" altLang="zh-CN" sz="3200" b="1" dirty="0" smtClean="0">
                <a:latin typeface="仿宋" panose="02010609060101010101" pitchFamily="49" charset="-122"/>
                <a:ea typeface="仿宋" panose="02010609060101010101" pitchFamily="49" charset="-122"/>
              </a:rPr>
              <a:t>§2.</a:t>
            </a:r>
            <a:r>
              <a:rPr lang="zh-CN" altLang="en-US" sz="3200" b="1" dirty="0" smtClean="0">
                <a:latin typeface="仿宋" panose="02010609060101010101" pitchFamily="49" charset="-122"/>
                <a:ea typeface="仿宋" panose="02010609060101010101" pitchFamily="49" charset="-122"/>
              </a:rPr>
              <a:t>刚体运动分类</a:t>
            </a:r>
          </a:p>
        </p:txBody>
      </p:sp>
      <p:grpSp>
        <p:nvGrpSpPr>
          <p:cNvPr id="5" name="组合 4"/>
          <p:cNvGrpSpPr/>
          <p:nvPr/>
        </p:nvGrpSpPr>
        <p:grpSpPr>
          <a:xfrm>
            <a:off x="4788024" y="1395085"/>
            <a:ext cx="3815905" cy="2290009"/>
            <a:chOff x="4788024" y="1395085"/>
            <a:chExt cx="3815905" cy="2290009"/>
          </a:xfrm>
        </p:grpSpPr>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056" y="1395085"/>
              <a:ext cx="2500961" cy="1877855"/>
            </a:xfrm>
            <a:prstGeom prst="rect">
              <a:avLst/>
            </a:prstGeom>
          </p:spPr>
        </p:pic>
        <p:sp>
          <p:nvSpPr>
            <p:cNvPr id="15" name="文本框 14"/>
            <p:cNvSpPr txBox="1"/>
            <p:nvPr/>
          </p:nvSpPr>
          <p:spPr>
            <a:xfrm>
              <a:off x="4788024" y="3284984"/>
              <a:ext cx="3815905" cy="400110"/>
            </a:xfrm>
            <a:prstGeom prst="rect">
              <a:avLst/>
            </a:prstGeom>
            <a:noFill/>
          </p:spPr>
          <p:txBody>
            <a:bodyPr wrap="square" rtlCol="0">
              <a:spAutoFit/>
            </a:bodyPr>
            <a:lstStyle/>
            <a:p>
              <a:pPr algn="l"/>
              <a:r>
                <a:rPr lang="zh-CN" altLang="en-US" sz="2000" dirty="0" smtClean="0">
                  <a:latin typeface="仿宋" panose="02010609060101010101" pitchFamily="49" charset="-122"/>
                  <a:ea typeface="仿宋" panose="02010609060101010101" pitchFamily="49" charset="-122"/>
                </a:rPr>
                <a:t>定轴转动：</a:t>
              </a:r>
              <a:r>
                <a:rPr lang="en-US" altLang="zh-CN" sz="2000" dirty="0" smtClean="0">
                  <a:latin typeface="仿宋" panose="02010609060101010101" pitchFamily="49" charset="-122"/>
                  <a:ea typeface="仿宋" panose="02010609060101010101" pitchFamily="49" charset="-122"/>
                </a:rPr>
                <a:t>1</a:t>
              </a:r>
              <a:r>
                <a:rPr lang="zh-CN" altLang="en-US" sz="2000" dirty="0" smtClean="0">
                  <a:latin typeface="仿宋" panose="02010609060101010101" pitchFamily="49" charset="-122"/>
                  <a:ea typeface="仿宋" panose="02010609060101010101" pitchFamily="49" charset="-122"/>
                </a:rPr>
                <a:t>个转动自由度</a:t>
              </a:r>
              <a:endParaRPr lang="zh-CN" altLang="en-US" sz="2000" dirty="0">
                <a:latin typeface="仿宋" panose="02010609060101010101" pitchFamily="49" charset="-122"/>
                <a:ea typeface="仿宋" panose="02010609060101010101" pitchFamily="49" charset="-122"/>
              </a:endParaRPr>
            </a:p>
          </p:txBody>
        </p:sp>
      </p:grpSp>
      <p:grpSp>
        <p:nvGrpSpPr>
          <p:cNvPr id="6" name="组合 5"/>
          <p:cNvGrpSpPr/>
          <p:nvPr/>
        </p:nvGrpSpPr>
        <p:grpSpPr>
          <a:xfrm>
            <a:off x="-44920" y="3933056"/>
            <a:ext cx="5582424" cy="2510339"/>
            <a:chOff x="-44920" y="3933056"/>
            <a:chExt cx="5582424" cy="2510339"/>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3933056"/>
              <a:ext cx="2637318" cy="1980239"/>
            </a:xfrm>
            <a:prstGeom prst="rect">
              <a:avLst/>
            </a:prstGeom>
          </p:spPr>
        </p:pic>
        <p:sp>
          <p:nvSpPr>
            <p:cNvPr id="16" name="文本框 15"/>
            <p:cNvSpPr txBox="1"/>
            <p:nvPr/>
          </p:nvSpPr>
          <p:spPr>
            <a:xfrm>
              <a:off x="-44920" y="6043285"/>
              <a:ext cx="5582424" cy="400110"/>
            </a:xfrm>
            <a:prstGeom prst="rect">
              <a:avLst/>
            </a:prstGeom>
            <a:noFill/>
          </p:spPr>
          <p:txBody>
            <a:bodyPr wrap="square" rtlCol="0">
              <a:spAutoFit/>
            </a:bodyPr>
            <a:lstStyle/>
            <a:p>
              <a:pPr algn="l"/>
              <a:r>
                <a:rPr lang="zh-CN" altLang="en-US" sz="2000" dirty="0" smtClean="0">
                  <a:latin typeface="仿宋" panose="02010609060101010101" pitchFamily="49" charset="-122"/>
                  <a:ea typeface="仿宋" panose="02010609060101010101" pitchFamily="49" charset="-122"/>
                </a:rPr>
                <a:t>平面平行运动：</a:t>
              </a:r>
              <a:r>
                <a:rPr lang="en-US" altLang="zh-CN" sz="2000" dirty="0">
                  <a:latin typeface="仿宋" panose="02010609060101010101" pitchFamily="49" charset="-122"/>
                  <a:ea typeface="仿宋" panose="02010609060101010101" pitchFamily="49" charset="-122"/>
                </a:rPr>
                <a:t>2</a:t>
              </a:r>
              <a:r>
                <a:rPr lang="zh-CN" altLang="en-US" sz="2000" dirty="0" smtClean="0">
                  <a:latin typeface="仿宋" panose="02010609060101010101" pitchFamily="49" charset="-122"/>
                  <a:ea typeface="仿宋" panose="02010609060101010101" pitchFamily="49" charset="-122"/>
                </a:rPr>
                <a:t>个平动自由度</a:t>
              </a:r>
              <a:r>
                <a:rPr lang="en-US" altLang="zh-CN" sz="2000" dirty="0" smtClean="0">
                  <a:latin typeface="仿宋" panose="02010609060101010101" pitchFamily="49" charset="-122"/>
                  <a:ea typeface="仿宋" panose="02010609060101010101" pitchFamily="49" charset="-122"/>
                </a:rPr>
                <a:t>+1</a:t>
              </a:r>
              <a:r>
                <a:rPr lang="zh-CN" altLang="en-US" sz="2000" dirty="0" smtClean="0">
                  <a:latin typeface="仿宋" panose="02010609060101010101" pitchFamily="49" charset="-122"/>
                  <a:ea typeface="仿宋" panose="02010609060101010101" pitchFamily="49" charset="-122"/>
                </a:rPr>
                <a:t>个</a:t>
              </a:r>
              <a:r>
                <a:rPr lang="zh-CN" altLang="en-US" sz="2000" dirty="0">
                  <a:latin typeface="仿宋" panose="02010609060101010101" pitchFamily="49" charset="-122"/>
                  <a:ea typeface="仿宋" panose="02010609060101010101" pitchFamily="49" charset="-122"/>
                </a:rPr>
                <a:t>转动</a:t>
              </a:r>
              <a:r>
                <a:rPr lang="zh-CN" altLang="en-US" sz="2000" dirty="0" smtClean="0">
                  <a:latin typeface="仿宋" panose="02010609060101010101" pitchFamily="49" charset="-122"/>
                  <a:ea typeface="仿宋" panose="02010609060101010101" pitchFamily="49" charset="-122"/>
                </a:rPr>
                <a:t>自由度</a:t>
              </a:r>
              <a:endParaRPr lang="zh-CN" altLang="en-US" sz="2000" dirty="0">
                <a:latin typeface="仿宋" panose="02010609060101010101" pitchFamily="49" charset="-122"/>
                <a:ea typeface="仿宋" panose="02010609060101010101" pitchFamily="49" charset="-122"/>
              </a:endParaRPr>
            </a:p>
          </p:txBody>
        </p:sp>
      </p:grpSp>
      <p:grpSp>
        <p:nvGrpSpPr>
          <p:cNvPr id="9" name="组合 8"/>
          <p:cNvGrpSpPr/>
          <p:nvPr/>
        </p:nvGrpSpPr>
        <p:grpSpPr>
          <a:xfrm>
            <a:off x="5422888" y="3782754"/>
            <a:ext cx="3236488" cy="2660641"/>
            <a:chOff x="5422888" y="3782754"/>
            <a:chExt cx="3236488" cy="2660641"/>
          </a:xfrm>
        </p:grpSpPr>
        <p:pic>
          <p:nvPicPr>
            <p:cNvPr id="17" name="图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2888" y="3782754"/>
              <a:ext cx="2546176" cy="2546176"/>
            </a:xfrm>
            <a:prstGeom prst="rect">
              <a:avLst/>
            </a:prstGeom>
          </p:spPr>
        </p:pic>
        <p:sp>
          <p:nvSpPr>
            <p:cNvPr id="18" name="文本框 17"/>
            <p:cNvSpPr txBox="1"/>
            <p:nvPr/>
          </p:nvSpPr>
          <p:spPr>
            <a:xfrm>
              <a:off x="5483635" y="6043285"/>
              <a:ext cx="3175741" cy="400110"/>
            </a:xfrm>
            <a:prstGeom prst="rect">
              <a:avLst/>
            </a:prstGeom>
            <a:noFill/>
          </p:spPr>
          <p:txBody>
            <a:bodyPr wrap="square" rtlCol="0">
              <a:spAutoFit/>
            </a:bodyPr>
            <a:lstStyle/>
            <a:p>
              <a:pPr algn="l"/>
              <a:r>
                <a:rPr lang="zh-CN" altLang="en-US" sz="2000" dirty="0" smtClean="0">
                  <a:latin typeface="仿宋" panose="02010609060101010101" pitchFamily="49" charset="-122"/>
                  <a:ea typeface="仿宋" panose="02010609060101010101" pitchFamily="49" charset="-122"/>
                </a:rPr>
                <a:t>定点运动：</a:t>
              </a:r>
              <a:r>
                <a:rPr lang="en-US" altLang="zh-CN" sz="2000" dirty="0" smtClean="0">
                  <a:latin typeface="仿宋" panose="02010609060101010101" pitchFamily="49" charset="-122"/>
                  <a:ea typeface="仿宋" panose="02010609060101010101" pitchFamily="49" charset="-122"/>
                </a:rPr>
                <a:t>3</a:t>
              </a:r>
              <a:r>
                <a:rPr lang="zh-CN" altLang="en-US" sz="2000" dirty="0" smtClean="0">
                  <a:latin typeface="仿宋" panose="02010609060101010101" pitchFamily="49" charset="-122"/>
                  <a:ea typeface="仿宋" panose="02010609060101010101" pitchFamily="49" charset="-122"/>
                </a:rPr>
                <a:t>个转动自由度</a:t>
              </a:r>
              <a:endParaRPr lang="zh-CN" altLang="en-US" sz="2000" dirty="0">
                <a:latin typeface="仿宋" panose="02010609060101010101" pitchFamily="49" charset="-122"/>
                <a:ea typeface="仿宋" panose="02010609060101010101" pitchFamily="49" charset="-122"/>
              </a:endParaRPr>
            </a:p>
          </p:txBody>
        </p:sp>
      </p:grpSp>
      <p:grpSp>
        <p:nvGrpSpPr>
          <p:cNvPr id="3" name="组合 2"/>
          <p:cNvGrpSpPr/>
          <p:nvPr/>
        </p:nvGrpSpPr>
        <p:grpSpPr>
          <a:xfrm>
            <a:off x="1045480" y="1779973"/>
            <a:ext cx="3549473" cy="1888033"/>
            <a:chOff x="1045480" y="1779973"/>
            <a:chExt cx="3549473" cy="1888033"/>
          </a:xfrm>
        </p:grpSpPr>
        <p:sp>
          <p:nvSpPr>
            <p:cNvPr id="12" name="文本框 11"/>
            <p:cNvSpPr txBox="1"/>
            <p:nvPr/>
          </p:nvSpPr>
          <p:spPr>
            <a:xfrm>
              <a:off x="1229103" y="3267896"/>
              <a:ext cx="3365850" cy="400110"/>
            </a:xfrm>
            <a:prstGeom prst="rect">
              <a:avLst/>
            </a:prstGeom>
            <a:noFill/>
          </p:spPr>
          <p:txBody>
            <a:bodyPr wrap="square" rtlCol="0">
              <a:spAutoFit/>
            </a:bodyPr>
            <a:lstStyle/>
            <a:p>
              <a:pPr algn="l"/>
              <a:r>
                <a:rPr lang="zh-CN" altLang="en-US" sz="2000" dirty="0" smtClean="0">
                  <a:latin typeface="仿宋" panose="02010609060101010101" pitchFamily="49" charset="-122"/>
                  <a:ea typeface="仿宋" panose="02010609060101010101" pitchFamily="49" charset="-122"/>
                </a:rPr>
                <a:t>平动：</a:t>
              </a:r>
              <a:r>
                <a:rPr lang="en-US" altLang="zh-CN" sz="2000" dirty="0" smtClean="0">
                  <a:latin typeface="仿宋" panose="02010609060101010101" pitchFamily="49" charset="-122"/>
                  <a:ea typeface="仿宋" panose="02010609060101010101" pitchFamily="49" charset="-122"/>
                </a:rPr>
                <a:t>3</a:t>
              </a:r>
              <a:r>
                <a:rPr lang="zh-CN" altLang="en-US" sz="2000" dirty="0" smtClean="0">
                  <a:latin typeface="仿宋" panose="02010609060101010101" pitchFamily="49" charset="-122"/>
                  <a:ea typeface="仿宋" panose="02010609060101010101" pitchFamily="49" charset="-122"/>
                </a:rPr>
                <a:t>个平动自由度</a:t>
              </a:r>
              <a:endParaRPr lang="zh-CN" altLang="en-US" sz="2000" dirty="0">
                <a:latin typeface="仿宋" panose="02010609060101010101" pitchFamily="49" charset="-122"/>
                <a:ea typeface="仿宋" panose="02010609060101010101" pitchFamily="49" charset="-122"/>
              </a:endParaRPr>
            </a:p>
          </p:txBody>
        </p:sp>
        <p:pic>
          <p:nvPicPr>
            <p:cNvPr id="2" name="图片 1"/>
            <p:cNvPicPr>
              <a:picLocks noChangeAspect="1"/>
            </p:cNvPicPr>
            <p:nvPr/>
          </p:nvPicPr>
          <p:blipFill>
            <a:blip r:embed="rId5"/>
            <a:stretch>
              <a:fillRect/>
            </a:stretch>
          </p:blipFill>
          <p:spPr>
            <a:xfrm>
              <a:off x="1045480" y="1779973"/>
              <a:ext cx="3114675" cy="895350"/>
            </a:xfrm>
            <a:prstGeom prst="rect">
              <a:avLst/>
            </a:prstGeom>
          </p:spPr>
        </p:pic>
      </p:grpSp>
    </p:spTree>
    <p:extLst>
      <p:ext uri="{BB962C8B-B14F-4D97-AF65-F5344CB8AC3E}">
        <p14:creationId xmlns:p14="http://schemas.microsoft.com/office/powerpoint/2010/main" val="2414455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13</a:t>
            </a:fld>
            <a:endParaRPr lang="en-US" altLang="zh-CN" dirty="0"/>
          </a:p>
        </p:txBody>
      </p:sp>
      <p:pic>
        <p:nvPicPr>
          <p:cNvPr id="5" name="图片 4"/>
          <p:cNvPicPr>
            <a:picLocks noChangeAspect="1"/>
          </p:cNvPicPr>
          <p:nvPr/>
        </p:nvPicPr>
        <p:blipFill>
          <a:blip r:embed="rId2"/>
          <a:stretch>
            <a:fillRect/>
          </a:stretch>
        </p:blipFill>
        <p:spPr>
          <a:xfrm>
            <a:off x="1187623" y="1556793"/>
            <a:ext cx="2768245" cy="2736304"/>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9944" y="1556793"/>
            <a:ext cx="3648405" cy="2736304"/>
          </a:xfrm>
          <a:prstGeom prst="rect">
            <a:avLst/>
          </a:prstGeom>
        </p:spPr>
      </p:pic>
    </p:spTree>
    <p:extLst>
      <p:ext uri="{BB962C8B-B14F-4D97-AF65-F5344CB8AC3E}">
        <p14:creationId xmlns:p14="http://schemas.microsoft.com/office/powerpoint/2010/main" val="3707873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14</a:t>
            </a:fld>
            <a:endParaRPr lang="en-US" altLang="zh-CN" dirty="0"/>
          </a:p>
        </p:txBody>
      </p:sp>
      <p:sp>
        <p:nvSpPr>
          <p:cNvPr id="5" name="标题 4"/>
          <p:cNvSpPr>
            <a:spLocks noGrp="1"/>
          </p:cNvSpPr>
          <p:nvPr>
            <p:ph type="title"/>
          </p:nvPr>
        </p:nvSpPr>
        <p:spPr>
          <a:xfrm>
            <a:off x="285720" y="285728"/>
            <a:ext cx="7772400" cy="1143000"/>
          </a:xfrm>
        </p:spPr>
        <p:txBody>
          <a:bodyPr/>
          <a:lstStyle/>
          <a:p>
            <a:r>
              <a:rPr lang="en-US" altLang="zh-CN" sz="3200" b="1" dirty="0" smtClean="0">
                <a:latin typeface="仿宋" panose="02010609060101010101" pitchFamily="49" charset="-122"/>
                <a:ea typeface="仿宋" panose="02010609060101010101" pitchFamily="49" charset="-122"/>
              </a:rPr>
              <a:t>§2.</a:t>
            </a:r>
            <a:r>
              <a:rPr lang="zh-CN" altLang="en-US" sz="3200" b="1" dirty="0" smtClean="0">
                <a:latin typeface="仿宋" panose="02010609060101010101" pitchFamily="49" charset="-122"/>
                <a:ea typeface="仿宋" panose="02010609060101010101" pitchFamily="49" charset="-122"/>
              </a:rPr>
              <a:t>刚体的平动</a:t>
            </a:r>
          </a:p>
        </p:txBody>
      </p:sp>
      <p:sp>
        <p:nvSpPr>
          <p:cNvPr id="6" name="矩形 5"/>
          <p:cNvSpPr/>
          <p:nvPr/>
        </p:nvSpPr>
        <p:spPr>
          <a:xfrm>
            <a:off x="1043608" y="2276872"/>
            <a:ext cx="7414592" cy="2862322"/>
          </a:xfrm>
          <a:prstGeom prst="rect">
            <a:avLst/>
          </a:prstGeom>
        </p:spPr>
        <p:txBody>
          <a:bodyPr wrap="square">
            <a:spAutoFit/>
          </a:bodyPr>
          <a:lstStyle/>
          <a:p>
            <a:pPr marL="342900" indent="-342900" algn="l">
              <a:lnSpc>
                <a:spcPct val="150000"/>
              </a:lnSpc>
              <a:spcAft>
                <a:spcPts val="0"/>
              </a:spcAft>
              <a:buFont typeface="Wingdings" panose="05000000000000000000" pitchFamily="2" charset="2"/>
              <a:buChar char="Ø"/>
            </a:pPr>
            <a:r>
              <a:rPr lang="zh-CN" altLang="en-US" kern="100" dirty="0" smtClean="0">
                <a:latin typeface="仿宋" panose="02010609060101010101" pitchFamily="49" charset="-122"/>
                <a:ea typeface="仿宋" panose="02010609060101010101" pitchFamily="49" charset="-122"/>
              </a:rPr>
              <a:t>平动</a:t>
            </a:r>
            <a:r>
              <a:rPr lang="zh-CN" altLang="zh-CN" kern="100" dirty="0" smtClean="0">
                <a:latin typeface="仿宋" panose="02010609060101010101" pitchFamily="49" charset="-122"/>
                <a:ea typeface="仿宋" panose="02010609060101010101" pitchFamily="49" charset="-122"/>
              </a:rPr>
              <a:t>运动</a:t>
            </a:r>
            <a:r>
              <a:rPr lang="zh-CN" altLang="zh-CN" kern="100" dirty="0">
                <a:latin typeface="仿宋" panose="02010609060101010101" pitchFamily="49" charset="-122"/>
                <a:ea typeface="仿宋" panose="02010609060101010101" pitchFamily="49" charset="-122"/>
              </a:rPr>
              <a:t>过程中，刚体上任意一条直线始终保持和自身</a:t>
            </a:r>
            <a:r>
              <a:rPr lang="zh-CN" altLang="zh-CN" kern="100" dirty="0" smtClean="0">
                <a:latin typeface="仿宋" panose="02010609060101010101" pitchFamily="49" charset="-122"/>
                <a:ea typeface="仿宋" panose="02010609060101010101" pitchFamily="49" charset="-122"/>
              </a:rPr>
              <a:t>平行。</a:t>
            </a:r>
            <a:endParaRPr lang="zh-CN" altLang="zh-CN" kern="100" dirty="0">
              <a:latin typeface="仿宋" panose="02010609060101010101" pitchFamily="49" charset="-122"/>
              <a:ea typeface="仿宋" panose="02010609060101010101" pitchFamily="49" charset="-122"/>
            </a:endParaRPr>
          </a:p>
          <a:p>
            <a:pPr marL="342900" indent="-342900" algn="l">
              <a:lnSpc>
                <a:spcPct val="150000"/>
              </a:lnSpc>
              <a:buFont typeface="Wingdings" panose="05000000000000000000" pitchFamily="2" charset="2"/>
              <a:buChar char="Ø"/>
            </a:pPr>
            <a:r>
              <a:rPr lang="zh-CN" altLang="zh-CN" kern="100" dirty="0">
                <a:latin typeface="仿宋" panose="02010609060101010101" pitchFamily="49" charset="-122"/>
                <a:ea typeface="仿宋" panose="02010609060101010101" pitchFamily="49" charset="-122"/>
                <a:cs typeface="Times New Roman" panose="02020603050405020304" pitchFamily="18" charset="0"/>
              </a:rPr>
              <a:t>平动时，刚体上各点的运动轨迹都相同。因此只要知道某一点的运动状态就知道了整个刚体的运动状态。</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538693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15</a:t>
            </a:fld>
            <a:endParaRPr lang="en-US" altLang="zh-CN"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9320" y="805264"/>
            <a:ext cx="3038095" cy="2190476"/>
          </a:xfrm>
          <a:prstGeom prst="rect">
            <a:avLst/>
          </a:prstGeom>
        </p:spPr>
      </p:pic>
      <p:pic>
        <p:nvPicPr>
          <p:cNvPr id="8192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59632" y="752956"/>
            <a:ext cx="1512168"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3"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39686" y="1329020"/>
            <a:ext cx="2088232" cy="803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5719320" y="23943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仿宋" panose="02010609060101010101" pitchFamily="49" charset="-122"/>
              <a:ea typeface="仿宋" panose="02010609060101010101" pitchFamily="49" charset="-122"/>
            </a:endParaRPr>
          </a:p>
        </p:txBody>
      </p:sp>
      <p:pic>
        <p:nvPicPr>
          <p:cNvPr id="81924"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21268" y="2511532"/>
            <a:ext cx="474243" cy="36885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1595511" y="2456333"/>
            <a:ext cx="18774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为常矢量：</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rPr>
              <a:t> </a:t>
            </a:r>
          </a:p>
        </p:txBody>
      </p:sp>
      <p:pic>
        <p:nvPicPr>
          <p:cNvPr id="81927"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58884" y="2265124"/>
            <a:ext cx="2147403" cy="74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8"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34179" y="3241536"/>
            <a:ext cx="8001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1121268" y="3919866"/>
            <a:ext cx="2646878"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再对时间求导得：</a:t>
            </a:r>
            <a:endParaRPr lang="zh-CN" altLang="en-US" dirty="0">
              <a:latin typeface="仿宋" panose="02010609060101010101" pitchFamily="49" charset="-122"/>
              <a:ea typeface="仿宋" panose="02010609060101010101" pitchFamily="49" charset="-122"/>
            </a:endParaRPr>
          </a:p>
        </p:txBody>
      </p:sp>
      <p:pic>
        <p:nvPicPr>
          <p:cNvPr id="81929"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333789" y="3828660"/>
            <a:ext cx="1203271" cy="689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30"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300192" y="3931157"/>
            <a:ext cx="983625" cy="450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1186948" y="4805839"/>
            <a:ext cx="6052052" cy="461665"/>
          </a:xfrm>
          <a:prstGeom prst="rect">
            <a:avLst/>
          </a:prstGeom>
          <a:solidFill>
            <a:srgbClr val="FFFF00"/>
          </a:solidFill>
        </p:spPr>
        <p:txBody>
          <a:bodyPr wrap="square">
            <a:spAutoFit/>
          </a:bodyPr>
          <a:lstStyle/>
          <a:p>
            <a:pPr algn="l"/>
            <a:r>
              <a:rPr lang="zh-CN" altLang="zh-CN" kern="100" dirty="0">
                <a:latin typeface="仿宋" panose="02010609060101010101" pitchFamily="49" charset="-122"/>
                <a:ea typeface="仿宋" panose="02010609060101010101" pitchFamily="49" charset="-122"/>
                <a:cs typeface="Times New Roman" panose="02020603050405020304" pitchFamily="18" charset="0"/>
              </a:rPr>
              <a:t>刚体作平动时，各点的速度和加速度都相同。</a:t>
            </a:r>
            <a:endParaRPr lang="zh-CN" altLang="en-US" dirty="0">
              <a:latin typeface="仿宋" panose="02010609060101010101" pitchFamily="49" charset="-122"/>
              <a:ea typeface="仿宋" panose="02010609060101010101" pitchFamily="49" charset="-122"/>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3215320603"/>
              </p:ext>
            </p:extLst>
          </p:nvPr>
        </p:nvGraphicFramePr>
        <p:xfrm>
          <a:off x="3176336" y="5442545"/>
          <a:ext cx="2073275" cy="866775"/>
        </p:xfrm>
        <a:graphic>
          <a:graphicData uri="http://schemas.openxmlformats.org/presentationml/2006/ole">
            <mc:AlternateContent xmlns:mc="http://schemas.openxmlformats.org/markup-compatibility/2006">
              <mc:Choice xmlns:v="urn:schemas-microsoft-com:vml" Requires="v">
                <p:oleObj spid="_x0000_s106534" name="Equation" r:id="rId11" imgW="1002960" imgH="419040" progId="Equation.DSMT4">
                  <p:embed/>
                </p:oleObj>
              </mc:Choice>
              <mc:Fallback>
                <p:oleObj name="Equation" r:id="rId11" imgW="1002960" imgH="419040" progId="Equation.DSMT4">
                  <p:embed/>
                  <p:pic>
                    <p:nvPicPr>
                      <p:cNvPr id="0" name=""/>
                      <p:cNvPicPr/>
                      <p:nvPr/>
                    </p:nvPicPr>
                    <p:blipFill>
                      <a:blip r:embed="rId12"/>
                      <a:stretch>
                        <a:fillRect/>
                      </a:stretch>
                    </p:blipFill>
                    <p:spPr>
                      <a:xfrm>
                        <a:off x="3176336" y="5442545"/>
                        <a:ext cx="2073275" cy="866775"/>
                      </a:xfrm>
                      <a:prstGeom prst="rect">
                        <a:avLst/>
                      </a:prstGeom>
                    </p:spPr>
                  </p:pic>
                </p:oleObj>
              </mc:Fallback>
            </mc:AlternateContent>
          </a:graphicData>
        </a:graphic>
      </p:graphicFrame>
    </p:spTree>
    <p:extLst>
      <p:ext uri="{BB962C8B-B14F-4D97-AF65-F5344CB8AC3E}">
        <p14:creationId xmlns:p14="http://schemas.microsoft.com/office/powerpoint/2010/main" val="3372116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785794"/>
            <a:ext cx="7772400" cy="5310206"/>
          </a:xfrm>
        </p:spPr>
        <p:txBody>
          <a:bodyPr/>
          <a:lstStyle/>
          <a:p>
            <a:r>
              <a:rPr lang="zh-CN" altLang="en-US" sz="2800" dirty="0" smtClean="0">
                <a:latin typeface="仿宋" panose="02010609060101010101" pitchFamily="49" charset="-122"/>
                <a:ea typeface="仿宋" panose="02010609060101010101" pitchFamily="49" charset="-122"/>
              </a:rPr>
              <a:t>刚体是由连续分布的质点所组成的质点组，刚体的质心为</a:t>
            </a:r>
            <a:r>
              <a:rPr lang="zh-CN" altLang="en-US" sz="2800" dirty="0" smtClean="0"/>
              <a:t>：</a:t>
            </a:r>
            <a:endParaRPr lang="en-US" altLang="zh-CN" sz="2800" dirty="0" smtClean="0"/>
          </a:p>
          <a:p>
            <a:endParaRPr lang="en-US" altLang="zh-CN" sz="2800" dirty="0"/>
          </a:p>
          <a:p>
            <a:endParaRPr lang="en-US" altLang="zh-CN" sz="2800" dirty="0" smtClean="0"/>
          </a:p>
          <a:p>
            <a:endParaRPr lang="en-US" altLang="zh-CN" sz="2800" dirty="0"/>
          </a:p>
          <a:p>
            <a:endParaRPr lang="en-US" altLang="zh-CN" sz="2800" dirty="0" smtClean="0"/>
          </a:p>
          <a:p>
            <a:endParaRPr lang="en-US" altLang="zh-CN" sz="2800" dirty="0"/>
          </a:p>
          <a:p>
            <a:endParaRPr lang="en-US" altLang="zh-CN" sz="2800" dirty="0" smtClean="0"/>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16</a:t>
            </a:fld>
            <a:endParaRPr lang="en-US" altLang="zh-CN" dirty="0"/>
          </a:p>
        </p:txBody>
      </p:sp>
      <p:graphicFrame>
        <p:nvGraphicFramePr>
          <p:cNvPr id="47106" name="Object 2"/>
          <p:cNvGraphicFramePr>
            <a:graphicFrameLocks noChangeAspect="1"/>
          </p:cNvGraphicFramePr>
          <p:nvPr>
            <p:extLst/>
          </p:nvPr>
        </p:nvGraphicFramePr>
        <p:xfrm>
          <a:off x="739775" y="3143250"/>
          <a:ext cx="3462338" cy="1509713"/>
        </p:xfrm>
        <a:graphic>
          <a:graphicData uri="http://schemas.openxmlformats.org/presentationml/2006/ole">
            <mc:AlternateContent xmlns:mc="http://schemas.openxmlformats.org/markup-compatibility/2006">
              <mc:Choice xmlns:v="urn:schemas-microsoft-com:vml" Requires="v">
                <p:oleObj spid="_x0000_s89314" name="Equation" r:id="rId3" imgW="1282680" imgH="558720" progId="">
                  <p:embed/>
                </p:oleObj>
              </mc:Choice>
              <mc:Fallback>
                <p:oleObj name="Equation" r:id="rId3" imgW="1282680" imgH="55872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775" y="3143250"/>
                        <a:ext cx="3462338" cy="1509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07" name="Object 3"/>
          <p:cNvGraphicFramePr>
            <a:graphicFrameLocks noChangeAspect="1"/>
          </p:cNvGraphicFramePr>
          <p:nvPr>
            <p:extLst>
              <p:ext uri="{D42A27DB-BD31-4B8C-83A1-F6EECF244321}">
                <p14:modId xmlns:p14="http://schemas.microsoft.com/office/powerpoint/2010/main" val="2996808918"/>
              </p:ext>
            </p:extLst>
          </p:nvPr>
        </p:nvGraphicFramePr>
        <p:xfrm>
          <a:off x="4728491" y="1759957"/>
          <a:ext cx="3905168" cy="4276298"/>
        </p:xfrm>
        <a:graphic>
          <a:graphicData uri="http://schemas.openxmlformats.org/presentationml/2006/ole">
            <mc:AlternateContent xmlns:mc="http://schemas.openxmlformats.org/markup-compatibility/2006">
              <mc:Choice xmlns:v="urn:schemas-microsoft-com:vml" Requires="v">
                <p:oleObj spid="_x0000_s89315" name="公式" r:id="rId5" imgW="1333500" imgH="1701800" progId="Equation.3">
                  <p:embed/>
                </p:oleObj>
              </mc:Choice>
              <mc:Fallback>
                <p:oleObj name="公式" r:id="rId5" imgW="1333500" imgH="170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8491" y="1759957"/>
                        <a:ext cx="3905168" cy="4276298"/>
                      </a:xfrm>
                      <a:prstGeom prst="rect">
                        <a:avLst/>
                      </a:prstGeom>
                      <a:noFill/>
                      <a:ln w="12700">
                        <a:solidFill>
                          <a:srgbClr val="0000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96146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6827" y="789725"/>
            <a:ext cx="7772400" cy="5667396"/>
          </a:xfrm>
        </p:spPr>
        <p:txBody>
          <a:bodyPr/>
          <a:lstStyle/>
          <a:p>
            <a:pPr>
              <a:lnSpc>
                <a:spcPct val="125000"/>
              </a:lnSpc>
            </a:pPr>
            <a:r>
              <a:rPr lang="zh-CN" altLang="en-US" sz="2800" dirty="0" smtClean="0">
                <a:latin typeface="仿宋" panose="02010609060101010101" pitchFamily="49" charset="-122"/>
                <a:ea typeface="仿宋" panose="02010609060101010101" pitchFamily="49" charset="-122"/>
              </a:rPr>
              <a:t>说明：</a:t>
            </a:r>
            <a:endParaRPr lang="en-US" altLang="zh-CN" sz="2800" dirty="0" smtClean="0">
              <a:latin typeface="仿宋" panose="02010609060101010101" pitchFamily="49" charset="-122"/>
              <a:ea typeface="仿宋" panose="02010609060101010101" pitchFamily="49" charset="-122"/>
            </a:endParaRPr>
          </a:p>
          <a:p>
            <a:pPr marL="514350" indent="-514350">
              <a:lnSpc>
                <a:spcPct val="125000"/>
              </a:lnSpc>
              <a:buFont typeface="+mj-ea"/>
              <a:buAutoNum type="circleNumDbPlain"/>
            </a:pPr>
            <a:r>
              <a:rPr lang="zh-CN" altLang="en-US" sz="2800" dirty="0" smtClean="0">
                <a:latin typeface="仿宋" panose="02010609060101010101" pitchFamily="49" charset="-122"/>
                <a:ea typeface="仿宋" panose="02010609060101010101" pitchFamily="49" charset="-122"/>
              </a:rPr>
              <a:t>刚体的质心相对于刚体，位置不变。只与</a:t>
            </a:r>
            <a:r>
              <a:rPr lang="zh-CN" altLang="en-US" sz="2800" dirty="0">
                <a:latin typeface="仿宋" panose="02010609060101010101" pitchFamily="49" charset="-122"/>
                <a:ea typeface="仿宋" panose="02010609060101010101" pitchFamily="49" charset="-122"/>
              </a:rPr>
              <a:t>刚体</a:t>
            </a:r>
            <a:r>
              <a:rPr lang="zh-CN" altLang="en-US" sz="2800" dirty="0" smtClean="0">
                <a:latin typeface="仿宋" panose="02010609060101010101" pitchFamily="49" charset="-122"/>
                <a:ea typeface="仿宋" panose="02010609060101010101" pitchFamily="49" charset="-122"/>
              </a:rPr>
              <a:t>的形状、大小、质量分布有关。</a:t>
            </a:r>
            <a:endParaRPr lang="en-US" altLang="zh-CN" sz="2800" dirty="0" smtClean="0">
              <a:latin typeface="仿宋" panose="02010609060101010101" pitchFamily="49" charset="-122"/>
              <a:ea typeface="仿宋" panose="02010609060101010101" pitchFamily="49" charset="-122"/>
            </a:endParaRPr>
          </a:p>
          <a:p>
            <a:pPr marL="514350" indent="-514350">
              <a:lnSpc>
                <a:spcPct val="125000"/>
              </a:lnSpc>
              <a:buFont typeface="+mj-ea"/>
              <a:buAutoNum type="circleNumDbPlain"/>
            </a:pPr>
            <a:r>
              <a:rPr lang="zh-CN" altLang="en-US" sz="2800" dirty="0" smtClean="0">
                <a:latin typeface="仿宋" panose="02010609060101010101" pitchFamily="49" charset="-122"/>
                <a:ea typeface="仿宋" panose="02010609060101010101" pitchFamily="49" charset="-122"/>
              </a:rPr>
              <a:t>质量均匀分布的对称形状的刚体，其质心在几何中心。</a:t>
            </a:r>
            <a:endParaRPr lang="en-US" altLang="zh-CN" sz="2800" dirty="0" smtClean="0">
              <a:latin typeface="仿宋" panose="02010609060101010101" pitchFamily="49" charset="-122"/>
              <a:ea typeface="仿宋" panose="02010609060101010101" pitchFamily="49" charset="-122"/>
            </a:endParaRPr>
          </a:p>
          <a:p>
            <a:pPr marL="514350" indent="-514350">
              <a:lnSpc>
                <a:spcPct val="125000"/>
              </a:lnSpc>
              <a:buFont typeface="+mj-ea"/>
              <a:buAutoNum type="circleNumDbPlain"/>
            </a:pPr>
            <a:r>
              <a:rPr lang="zh-CN" altLang="en-US" sz="2800" dirty="0" smtClean="0">
                <a:latin typeface="仿宋" panose="02010609060101010101" pitchFamily="49" charset="-122"/>
                <a:ea typeface="仿宋" panose="02010609060101010101" pitchFamily="49" charset="-122"/>
              </a:rPr>
              <a:t>不太大的物体，质心与重心重合。</a:t>
            </a:r>
            <a:endParaRPr lang="en-US" altLang="zh-CN" sz="2800" dirty="0" smtClean="0">
              <a:latin typeface="仿宋" panose="02010609060101010101" pitchFamily="49" charset="-122"/>
              <a:ea typeface="仿宋" panose="02010609060101010101" pitchFamily="49" charset="-122"/>
            </a:endParaRPr>
          </a:p>
          <a:p>
            <a:pPr marL="514350" indent="-514350">
              <a:lnSpc>
                <a:spcPct val="125000"/>
              </a:lnSpc>
              <a:buFont typeface="+mj-ea"/>
              <a:buAutoNum type="circleNumDbPlain"/>
            </a:pPr>
            <a:r>
              <a:rPr lang="zh-CN" altLang="en-US" sz="2800" dirty="0" smtClean="0">
                <a:latin typeface="仿宋" panose="02010609060101010101" pitchFamily="49" charset="-122"/>
                <a:ea typeface="仿宋" panose="02010609060101010101" pitchFamily="49" charset="-122"/>
              </a:rPr>
              <a:t>质心可能不在刚体上。</a:t>
            </a:r>
            <a:endParaRPr lang="en-US" altLang="zh-CN" sz="2800" dirty="0" smtClean="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17</a:t>
            </a:fld>
            <a:endParaRPr lang="en-US" altLang="zh-CN" dirty="0"/>
          </a:p>
        </p:txBody>
      </p:sp>
    </p:spTree>
    <p:extLst>
      <p:ext uri="{BB962C8B-B14F-4D97-AF65-F5344CB8AC3E}">
        <p14:creationId xmlns:p14="http://schemas.microsoft.com/office/powerpoint/2010/main" val="818155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7564" y="692696"/>
            <a:ext cx="7772400" cy="5381644"/>
          </a:xfrm>
        </p:spPr>
        <p:txBody>
          <a:bodyPr/>
          <a:lstStyle/>
          <a:p>
            <a:pPr>
              <a:lnSpc>
                <a:spcPct val="125000"/>
              </a:lnSpc>
            </a:pPr>
            <a:r>
              <a:rPr lang="zh-CN" altLang="en-US" sz="2600" dirty="0" smtClean="0">
                <a:latin typeface="仿宋" panose="02010609060101010101" pitchFamily="49" charset="-122"/>
                <a:ea typeface="仿宋" panose="02010609060101010101" pitchFamily="49" charset="-122"/>
              </a:rPr>
              <a:t>刚体质心的运动等同于全部质量集中于质心，所受合外力全部作用于质心的质点运动。</a:t>
            </a:r>
            <a:endParaRPr lang="en-US" altLang="zh-CN" sz="2600" dirty="0" smtClean="0">
              <a:latin typeface="仿宋" panose="02010609060101010101" pitchFamily="49" charset="-122"/>
              <a:ea typeface="仿宋" panose="02010609060101010101" pitchFamily="49" charset="-122"/>
            </a:endParaRPr>
          </a:p>
          <a:p>
            <a:pPr>
              <a:lnSpc>
                <a:spcPct val="125000"/>
              </a:lnSpc>
            </a:pPr>
            <a:r>
              <a:rPr lang="zh-CN" altLang="en-US" sz="2600" dirty="0" smtClean="0">
                <a:latin typeface="仿宋" panose="02010609060101010101" pitchFamily="49" charset="-122"/>
                <a:ea typeface="仿宋" panose="02010609060101010101" pitchFamily="49" charset="-122"/>
              </a:rPr>
              <a:t>注意：质心运动定律描述的只是质心运动，并不是刚体运动的全部。也就是说，描述的只是刚体上一个特殊点的运动。</a:t>
            </a:r>
            <a:endParaRPr lang="en-US" altLang="zh-CN" sz="2600" dirty="0" smtClean="0">
              <a:latin typeface="仿宋" panose="02010609060101010101" pitchFamily="49" charset="-122"/>
              <a:ea typeface="仿宋" panose="02010609060101010101" pitchFamily="49" charset="-122"/>
            </a:endParaRPr>
          </a:p>
          <a:p>
            <a:pPr>
              <a:lnSpc>
                <a:spcPct val="125000"/>
              </a:lnSpc>
            </a:pPr>
            <a:r>
              <a:rPr lang="zh-CN" altLang="en-US" sz="2600" b="1" dirty="0" smtClean="0">
                <a:solidFill>
                  <a:srgbClr val="C00000"/>
                </a:solidFill>
                <a:latin typeface="仿宋" panose="02010609060101010101" pitchFamily="49" charset="-122"/>
                <a:ea typeface="仿宋" panose="02010609060101010101" pitchFamily="49" charset="-122"/>
              </a:rPr>
              <a:t>刚体动量：</a:t>
            </a:r>
            <a:endParaRPr lang="en-US" altLang="zh-CN" sz="2600" b="1" dirty="0" smtClean="0">
              <a:solidFill>
                <a:srgbClr val="C00000"/>
              </a:solidFill>
              <a:latin typeface="仿宋" panose="02010609060101010101" pitchFamily="49" charset="-122"/>
              <a:ea typeface="仿宋" panose="02010609060101010101" pitchFamily="49" charset="-122"/>
            </a:endParaRPr>
          </a:p>
          <a:p>
            <a:endParaRPr lang="en-US" altLang="zh-CN" sz="2000" dirty="0" smtClean="0">
              <a:latin typeface="仿宋" panose="02010609060101010101" pitchFamily="49" charset="-122"/>
              <a:ea typeface="仿宋" panose="02010609060101010101" pitchFamily="49" charset="-122"/>
            </a:endParaRPr>
          </a:p>
          <a:p>
            <a:endParaRPr lang="zh-CN" altLang="en-US" sz="20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18</a:t>
            </a:fld>
            <a:endParaRPr lang="en-US" altLang="zh-CN" dirty="0"/>
          </a:p>
        </p:txBody>
      </p:sp>
      <p:graphicFrame>
        <p:nvGraphicFramePr>
          <p:cNvPr id="6146" name="Object 2"/>
          <p:cNvGraphicFramePr>
            <a:graphicFrameLocks noChangeAspect="1"/>
          </p:cNvGraphicFramePr>
          <p:nvPr>
            <p:extLst>
              <p:ext uri="{D42A27DB-BD31-4B8C-83A1-F6EECF244321}">
                <p14:modId xmlns:p14="http://schemas.microsoft.com/office/powerpoint/2010/main" val="2861214662"/>
              </p:ext>
            </p:extLst>
          </p:nvPr>
        </p:nvGraphicFramePr>
        <p:xfrm>
          <a:off x="1858962" y="3843902"/>
          <a:ext cx="5646738" cy="2230438"/>
        </p:xfrm>
        <a:graphic>
          <a:graphicData uri="http://schemas.openxmlformats.org/presentationml/2006/ole">
            <mc:AlternateContent xmlns:mc="http://schemas.openxmlformats.org/markup-compatibility/2006">
              <mc:Choice xmlns:v="urn:schemas-microsoft-com:vml" Requires="v">
                <p:oleObj spid="_x0000_s91250" name="Equation" r:id="rId3" imgW="2184120" imgH="863280" progId="">
                  <p:embed/>
                </p:oleObj>
              </mc:Choice>
              <mc:Fallback>
                <p:oleObj name="Equation" r:id="rId3" imgW="2184120" imgH="86328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8962" y="3843902"/>
                        <a:ext cx="5646738" cy="2230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89611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19</a:t>
            </a:fld>
            <a:endParaRPr lang="en-US" altLang="zh-CN" dirty="0"/>
          </a:p>
        </p:txBody>
      </p:sp>
      <p:sp>
        <p:nvSpPr>
          <p:cNvPr id="6" name="文本框 5"/>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lgn="l">
              <a:spcAft>
                <a:spcPts val="0"/>
              </a:spcAft>
            </a:pPr>
            <a:r>
              <a:rPr lang="zh-CN" altLang="zh-CN" sz="2800" b="1" kern="100" dirty="0" smtClean="0">
                <a:latin typeface="仿宋" panose="02010609060101010101" pitchFamily="49" charset="-122"/>
                <a:ea typeface="仿宋" panose="02010609060101010101" pitchFamily="49" charset="-122"/>
              </a:rPr>
              <a:t>例</a:t>
            </a:r>
            <a:r>
              <a:rPr lang="zh-CN" altLang="en-US" sz="2800" b="1" kern="100" dirty="0">
                <a:latin typeface="仿宋" panose="02010609060101010101" pitchFamily="49" charset="-122"/>
                <a:ea typeface="仿宋" panose="02010609060101010101" pitchFamily="49" charset="-122"/>
              </a:rPr>
              <a:t>：</a:t>
            </a:r>
            <a:r>
              <a:rPr lang="zh-CN" altLang="zh-CN" sz="2800" kern="100" dirty="0" smtClean="0">
                <a:latin typeface="仿宋" panose="02010609060101010101" pitchFamily="49" charset="-122"/>
                <a:ea typeface="仿宋" panose="02010609060101010101" pitchFamily="49" charset="-122"/>
              </a:rPr>
              <a:t>装置</a:t>
            </a:r>
            <a:r>
              <a:rPr lang="zh-CN" altLang="zh-CN" sz="2800" kern="100" dirty="0">
                <a:latin typeface="仿宋" panose="02010609060101010101" pitchFamily="49" charset="-122"/>
                <a:ea typeface="仿宋" panose="02010609060101010101" pitchFamily="49" charset="-122"/>
              </a:rPr>
              <a:t>如图，曲柄长度为</a:t>
            </a:r>
            <a:r>
              <a:rPr lang="en-US" altLang="zh-CN" sz="2800" kern="100" dirty="0">
                <a:latin typeface="仿宋" panose="02010609060101010101" pitchFamily="49" charset="-122"/>
                <a:ea typeface="仿宋" panose="02010609060101010101" pitchFamily="49" charset="-122"/>
              </a:rPr>
              <a:t>r</a:t>
            </a:r>
            <a:r>
              <a:rPr lang="zh-CN" altLang="zh-CN" sz="2800" kern="100" dirty="0">
                <a:latin typeface="仿宋" panose="02010609060101010101" pitchFamily="49" charset="-122"/>
                <a:ea typeface="仿宋" panose="02010609060101010101" pitchFamily="49" charset="-122"/>
              </a:rPr>
              <a:t>，与</a:t>
            </a:r>
            <a:r>
              <a:rPr lang="en-US" altLang="zh-CN" sz="2800" kern="100" dirty="0">
                <a:latin typeface="仿宋" panose="02010609060101010101" pitchFamily="49" charset="-122"/>
                <a:ea typeface="仿宋" panose="02010609060101010101" pitchFamily="49" charset="-122"/>
              </a:rPr>
              <a:t>x</a:t>
            </a:r>
            <a:r>
              <a:rPr lang="zh-CN" altLang="zh-CN" sz="2800" kern="100" dirty="0">
                <a:latin typeface="仿宋" panose="02010609060101010101" pitchFamily="49" charset="-122"/>
                <a:ea typeface="仿宋" panose="02010609060101010101" pitchFamily="49" charset="-122"/>
              </a:rPr>
              <a:t>轴的夹角</a:t>
            </a:r>
            <a:r>
              <a:rPr lang="en-US" altLang="zh-CN" sz="2800" kern="100" dirty="0">
                <a:latin typeface="仿宋" panose="02010609060101010101" pitchFamily="49" charset="-122"/>
                <a:ea typeface="仿宋" panose="02010609060101010101" pitchFamily="49" charset="-122"/>
              </a:rPr>
              <a:t>φ</a:t>
            </a:r>
            <a:r>
              <a:rPr lang="zh-CN" altLang="zh-CN" sz="2800" kern="100" dirty="0">
                <a:latin typeface="仿宋" panose="02010609060101010101" pitchFamily="49" charset="-122"/>
                <a:ea typeface="仿宋" panose="02010609060101010101" pitchFamily="49" charset="-122"/>
              </a:rPr>
              <a:t>＝</a:t>
            </a:r>
            <a:r>
              <a:rPr lang="en-US" altLang="zh-CN" sz="2800" kern="100" dirty="0" err="1">
                <a:latin typeface="仿宋" panose="02010609060101010101" pitchFamily="49" charset="-122"/>
                <a:ea typeface="仿宋" panose="02010609060101010101" pitchFamily="49" charset="-122"/>
              </a:rPr>
              <a:t>ωt</a:t>
            </a:r>
            <a:r>
              <a:rPr lang="zh-CN" altLang="zh-CN" sz="2800" kern="100" dirty="0">
                <a:latin typeface="仿宋" panose="02010609060101010101" pitchFamily="49" charset="-122"/>
                <a:ea typeface="仿宋" panose="02010609060101010101" pitchFamily="49" charset="-122"/>
              </a:rPr>
              <a:t>，其中</a:t>
            </a:r>
            <a:r>
              <a:rPr lang="en-US" altLang="zh-CN" sz="2800" kern="100" dirty="0">
                <a:latin typeface="仿宋" panose="02010609060101010101" pitchFamily="49" charset="-122"/>
                <a:ea typeface="仿宋" panose="02010609060101010101" pitchFamily="49" charset="-122"/>
              </a:rPr>
              <a:t>ω</a:t>
            </a:r>
            <a:r>
              <a:rPr lang="zh-CN" altLang="zh-CN" sz="2800" kern="100" dirty="0">
                <a:latin typeface="仿宋" panose="02010609060101010101" pitchFamily="49" charset="-122"/>
                <a:ea typeface="仿宋" panose="02010609060101010101" pitchFamily="49" charset="-122"/>
              </a:rPr>
              <a:t>为常量。</a:t>
            </a:r>
          </a:p>
          <a:p>
            <a:pPr algn="l"/>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求：</a:t>
            </a:r>
            <a:r>
              <a:rPr lang="en-US" altLang="zh-CN" sz="2800" kern="100" dirty="0">
                <a:latin typeface="仿宋" panose="02010609060101010101" pitchFamily="49" charset="-122"/>
                <a:ea typeface="仿宋" panose="02010609060101010101" pitchFamily="49" charset="-122"/>
              </a:rPr>
              <a:t>T</a:t>
            </a: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形连杆在</a:t>
            </a:r>
            <a:r>
              <a:rPr lang="en-US" altLang="zh-CN" sz="2800" kern="100" dirty="0">
                <a:latin typeface="仿宋" panose="02010609060101010101" pitchFamily="49" charset="-122"/>
                <a:ea typeface="仿宋" panose="02010609060101010101" pitchFamily="49" charset="-122"/>
              </a:rPr>
              <a:t>t</a:t>
            </a: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时刻的速度和加速度。</a:t>
            </a:r>
            <a:endParaRPr lang="zh-CN" altLang="en-US" sz="2800" dirty="0">
              <a:latin typeface="仿宋" panose="02010609060101010101" pitchFamily="49" charset="-122"/>
              <a:ea typeface="仿宋" panose="02010609060101010101" pitchFamily="49" charset="-122"/>
            </a:endParaRPr>
          </a:p>
        </p:txBody>
      </p:sp>
      <p:sp>
        <p:nvSpPr>
          <p:cNvPr id="7" name="圆角矩形 6"/>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pic>
        <p:nvPicPr>
          <p:cNvPr id="14" name="图片 13"/>
          <p:cNvPicPr>
            <a:picLocks noChangeAspect="1"/>
          </p:cNvPicPr>
          <p:nvPr/>
        </p:nvPicPr>
        <p:blipFill>
          <a:blip r:embed="rId12"/>
          <a:stretch>
            <a:fillRect/>
          </a:stretch>
        </p:blipFill>
        <p:spPr>
          <a:xfrm>
            <a:off x="3659092" y="2564904"/>
            <a:ext cx="5012082" cy="2304256"/>
          </a:xfrm>
          <a:prstGeom prst="rect">
            <a:avLst/>
          </a:prstGeom>
        </p:spPr>
      </p:pic>
      <p:grpSp>
        <p:nvGrpSpPr>
          <p:cNvPr id="12" name="组合 11"/>
          <p:cNvGrpSpPr/>
          <p:nvPr>
            <p:custDataLst>
              <p:tags r:id="rId5"/>
            </p:custDataLst>
          </p:nvPr>
        </p:nvGrpSpPr>
        <p:grpSpPr>
          <a:xfrm>
            <a:off x="0" y="0"/>
            <a:ext cx="9144000" cy="635000"/>
            <a:chOff x="0" y="0"/>
            <a:chExt cx="9144000" cy="635000"/>
          </a:xfrm>
        </p:grpSpPr>
        <p:sp>
          <p:nvSpPr>
            <p:cNvPr id="8" name="TitleBackground"/>
            <p:cNvSpPr/>
            <p:nvPr>
              <p:custDataLst>
                <p:tags r:id="rId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ColorBlock"/>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600357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4"/>
          <p:cNvSpPr>
            <a:spLocks noGrp="1"/>
          </p:cNvSpPr>
          <p:nvPr>
            <p:ph type="title"/>
          </p:nvPr>
        </p:nvSpPr>
        <p:spPr>
          <a:xfrm>
            <a:off x="285720" y="285728"/>
            <a:ext cx="7772400" cy="1143000"/>
          </a:xfrm>
        </p:spPr>
        <p:txBody>
          <a:bodyPr/>
          <a:lstStyle/>
          <a:p>
            <a:r>
              <a:rPr lang="en-US" altLang="zh-CN" sz="3200" b="1" dirty="0" smtClean="0">
                <a:latin typeface="仿宋" panose="02010609060101010101" pitchFamily="49" charset="-122"/>
                <a:ea typeface="仿宋" panose="02010609060101010101" pitchFamily="49" charset="-122"/>
              </a:rPr>
              <a:t>§1.</a:t>
            </a:r>
            <a:r>
              <a:rPr lang="zh-CN" altLang="en-US" sz="3200" b="1" dirty="0" smtClean="0">
                <a:latin typeface="仿宋" panose="02010609060101010101" pitchFamily="49" charset="-122"/>
                <a:ea typeface="仿宋" panose="02010609060101010101" pitchFamily="49" charset="-122"/>
              </a:rPr>
              <a:t>刚体和自由度的概念</a:t>
            </a:r>
          </a:p>
        </p:txBody>
      </p:sp>
      <p:sp>
        <p:nvSpPr>
          <p:cNvPr id="4100" name="灯片编号占位符 1"/>
          <p:cNvSpPr>
            <a:spLocks noGrp="1"/>
          </p:cNvSpPr>
          <p:nvPr>
            <p:ph type="sldNum" sz="quarter" idx="12"/>
          </p:nvPr>
        </p:nvSpPr>
        <p:spPr>
          <a:noFill/>
        </p:spPr>
        <p:txBody>
          <a:bodyPr/>
          <a:lstStyle/>
          <a:p>
            <a:fld id="{71BEBD7A-3858-4B6F-AD1D-B759BBB5807B}" type="slidenum">
              <a:rPr lang="en-US" altLang="zh-CN" smtClean="0"/>
              <a:pPr/>
              <a:t>2</a:t>
            </a:fld>
            <a:endParaRPr lang="en-US" altLang="zh-CN" dirty="0" smtClean="0"/>
          </a:p>
        </p:txBody>
      </p:sp>
      <p:sp>
        <p:nvSpPr>
          <p:cNvPr id="6" name="Rectangle 20"/>
          <p:cNvSpPr>
            <a:spLocks noChangeArrowheads="1"/>
          </p:cNvSpPr>
          <p:nvPr/>
        </p:nvSpPr>
        <p:spPr bwMode="auto">
          <a:xfrm>
            <a:off x="484260" y="1253241"/>
            <a:ext cx="7968582"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eaLnBrk="0" latinLnBrk="0" hangingPunct="0">
              <a:lnSpc>
                <a:spcPct val="125000"/>
              </a:lnSpc>
              <a:spcAft>
                <a:spcPts val="0"/>
              </a:spcAft>
              <a:buClrTx/>
              <a:buSzTx/>
              <a:buFontTx/>
              <a:buNone/>
              <a:tabLst/>
            </a:pPr>
            <a:r>
              <a:rPr lang="zh-CN" altLang="en-US" kern="100" dirty="0">
                <a:latin typeface="仿宋" panose="02010609060101010101" pitchFamily="49" charset="-122"/>
                <a:ea typeface="仿宋" panose="02010609060101010101" pitchFamily="49" charset="-122"/>
              </a:rPr>
              <a:t> </a:t>
            </a:r>
            <a:r>
              <a:rPr lang="zh-CN" altLang="en-US" kern="100" dirty="0" smtClean="0">
                <a:latin typeface="仿宋" panose="02010609060101010101" pitchFamily="49" charset="-122"/>
                <a:ea typeface="仿宋" panose="02010609060101010101" pitchFamily="49" charset="-122"/>
              </a:rPr>
              <a:t>   质点是作为抽象模型引入的，如问题不涉及转动，或物体的大小对于研究问题并不重要，可以将实际的物体抽象为质点。</a:t>
            </a:r>
            <a:endParaRPr lang="en-US" altLang="zh-CN" kern="100" dirty="0" smtClean="0">
              <a:latin typeface="仿宋" panose="02010609060101010101" pitchFamily="49" charset="-122"/>
              <a:ea typeface="仿宋" panose="02010609060101010101" pitchFamily="49" charset="-122"/>
            </a:endParaRPr>
          </a:p>
          <a:p>
            <a:pPr marL="0" marR="0" lvl="0" indent="0" algn="just" defTabSz="914400" eaLnBrk="0" latinLnBrk="0" hangingPunct="0">
              <a:lnSpc>
                <a:spcPct val="125000"/>
              </a:lnSpc>
              <a:spcAft>
                <a:spcPts val="0"/>
              </a:spcAft>
              <a:buClrTx/>
              <a:buSzTx/>
              <a:buFontTx/>
              <a:buNone/>
              <a:tabLst/>
            </a:pP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rPr>
              <a:t>    </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rPr>
              <a:t>“质点”，这就根本谈不上空间中的取向，也根本谈不上转动。问题如涉及转动，就不能不考虑到物体的的大小和形状，不能再将物体抽象为质点，不能再采用质点这一模型。当然，我们可以将物体细分成很多部分，每一部分都看成是一个质点，利用各部分之间的位置关系来描述物体的形状和转动，即我们可以利用“质点组”这一模型。但是，一般的质点组力学问题并不能严格解决，我们只能了解其运动的总趋势和某些特征。</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20</a:t>
            </a:fld>
            <a:endParaRPr lang="en-US" altLang="zh-CN" dirty="0"/>
          </a:p>
        </p:txBody>
      </p:sp>
      <p:pic>
        <p:nvPicPr>
          <p:cNvPr id="7" name="图片 6"/>
          <p:cNvPicPr>
            <a:picLocks noChangeAspect="1"/>
          </p:cNvPicPr>
          <p:nvPr/>
        </p:nvPicPr>
        <p:blipFill>
          <a:blip r:embed="rId3"/>
          <a:stretch>
            <a:fillRect/>
          </a:stretch>
        </p:blipFill>
        <p:spPr>
          <a:xfrm>
            <a:off x="5495918" y="1940400"/>
            <a:ext cx="3667125" cy="1685925"/>
          </a:xfrm>
          <a:prstGeom prst="rect">
            <a:avLst/>
          </a:prstGeom>
        </p:spPr>
      </p:pic>
      <p:sp>
        <p:nvSpPr>
          <p:cNvPr id="8" name="矩形 7"/>
          <p:cNvSpPr/>
          <p:nvPr/>
        </p:nvSpPr>
        <p:spPr>
          <a:xfrm>
            <a:off x="604122" y="740071"/>
            <a:ext cx="7208238" cy="1569660"/>
          </a:xfrm>
          <a:prstGeom prst="rect">
            <a:avLst/>
          </a:prstGeom>
        </p:spPr>
        <p:txBody>
          <a:bodyPr wrap="square">
            <a:spAutoFit/>
          </a:bodyPr>
          <a:lstStyle/>
          <a:p>
            <a:pPr algn="l"/>
            <a:r>
              <a:rPr lang="zh-CN" altLang="zh-CN" kern="100" dirty="0">
                <a:latin typeface="仿宋" panose="02010609060101010101" pitchFamily="49" charset="-122"/>
                <a:ea typeface="仿宋" panose="02010609060101010101" pitchFamily="49" charset="-122"/>
                <a:cs typeface="Times New Roman" panose="02020603050405020304" pitchFamily="18" charset="0"/>
              </a:rPr>
              <a:t>解：</a:t>
            </a:r>
            <a:r>
              <a:rPr lang="en-US" altLang="zh-CN" kern="100" dirty="0">
                <a:latin typeface="仿宋" panose="02010609060101010101" pitchFamily="49" charset="-122"/>
                <a:ea typeface="仿宋" panose="02010609060101010101" pitchFamily="49" charset="-122"/>
              </a:rPr>
              <a:t>T</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形连杆的运动为平动</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a:t>
            </a:r>
            <a:endParaRPr lang="en-US" altLang="zh-CN" kern="100" dirty="0" smtClean="0">
              <a:latin typeface="仿宋" panose="02010609060101010101" pitchFamily="49" charset="-122"/>
              <a:ea typeface="仿宋" panose="02010609060101010101" pitchFamily="49" charset="-122"/>
              <a:cs typeface="Times New Roman" panose="02020603050405020304" pitchFamily="18" charset="0"/>
            </a:endParaRPr>
          </a:p>
          <a:p>
            <a:pPr algn="l"/>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连杆上任意点的速度和加速度都相同。以杆上</a:t>
            </a:r>
            <a:r>
              <a:rPr lang="en-US" altLang="zh-CN" kern="100" dirty="0">
                <a:latin typeface="仿宋" panose="02010609060101010101" pitchFamily="49" charset="-122"/>
                <a:ea typeface="仿宋" panose="02010609060101010101" pitchFamily="49" charset="-122"/>
              </a:rPr>
              <a:t>M</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点为研究</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对象</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，以</a:t>
            </a:r>
            <a:r>
              <a:rPr lang="en-US" altLang="zh-CN" i="1" kern="100" dirty="0" smtClean="0">
                <a:latin typeface="+mn-lt"/>
                <a:ea typeface="仿宋" panose="02010609060101010101" pitchFamily="49" charset="-122"/>
                <a:cs typeface="Times New Roman" panose="02020603050405020304" pitchFamily="18" charset="0"/>
              </a:rPr>
              <a:t>O</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为原点建立坐标轴，此运动为一维运动</a:t>
            </a:r>
            <a:r>
              <a:rPr lang="zh-CN" altLang="zh-CN" kern="100" dirty="0" smtClean="0">
                <a:cs typeface="Times New Roman" panose="02020603050405020304" pitchFamily="18" charset="0"/>
              </a:rPr>
              <a:t>：</a:t>
            </a:r>
            <a:endParaRPr lang="zh-CN" altLang="en-US" dirty="0"/>
          </a:p>
        </p:txBody>
      </p:sp>
      <p:sp>
        <p:nvSpPr>
          <p:cNvPr id="9" name="矩形 8"/>
          <p:cNvSpPr/>
          <p:nvPr/>
        </p:nvSpPr>
        <p:spPr>
          <a:xfrm>
            <a:off x="1475656" y="2449811"/>
            <a:ext cx="1446230" cy="461665"/>
          </a:xfrm>
          <a:prstGeom prst="rect">
            <a:avLst/>
          </a:prstGeom>
        </p:spPr>
        <p:txBody>
          <a:bodyPr wrap="none">
            <a:spAutoFit/>
          </a:bodyPr>
          <a:lstStyle/>
          <a:p>
            <a:r>
              <a:rPr lang="en-US" altLang="zh-CN" kern="100" dirty="0"/>
              <a:t>x</a:t>
            </a:r>
            <a:r>
              <a:rPr lang="zh-CN" altLang="zh-CN" kern="100" dirty="0">
                <a:cs typeface="Times New Roman" panose="02020603050405020304" pitchFamily="18" charset="0"/>
              </a:rPr>
              <a:t>＝</a:t>
            </a:r>
            <a:r>
              <a:rPr lang="en-US" altLang="zh-CN" kern="100" dirty="0" err="1"/>
              <a:t>rcosωt</a:t>
            </a:r>
            <a:endParaRPr lang="zh-CN" altLang="en-US" dirty="0"/>
          </a:p>
        </p:txBody>
      </p:sp>
      <p:sp>
        <p:nvSpPr>
          <p:cNvPr id="10" name="矩形 9"/>
          <p:cNvSpPr/>
          <p:nvPr/>
        </p:nvSpPr>
        <p:spPr>
          <a:xfrm>
            <a:off x="752061" y="3011201"/>
            <a:ext cx="4339650"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对时间</a:t>
            </a:r>
            <a:r>
              <a:rPr lang="en-US" altLang="zh-CN" kern="100" dirty="0">
                <a:latin typeface="仿宋" panose="02010609060101010101" pitchFamily="49" charset="-122"/>
                <a:ea typeface="仿宋" panose="02010609060101010101" pitchFamily="49" charset="-122"/>
              </a:rPr>
              <a:t>t</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求导得速度和加速度：</a:t>
            </a:r>
            <a:endParaRPr lang="zh-CN" altLang="en-US" dirty="0">
              <a:latin typeface="仿宋" panose="02010609060101010101" pitchFamily="49" charset="-122"/>
              <a:ea typeface="仿宋" panose="02010609060101010101"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949546993"/>
              </p:ext>
            </p:extLst>
          </p:nvPr>
        </p:nvGraphicFramePr>
        <p:xfrm>
          <a:off x="1441376" y="3635705"/>
          <a:ext cx="2355403" cy="1449479"/>
        </p:xfrm>
        <a:graphic>
          <a:graphicData uri="http://schemas.openxmlformats.org/presentationml/2006/ole">
            <mc:AlternateContent xmlns:mc="http://schemas.openxmlformats.org/markup-compatibility/2006">
              <mc:Choice xmlns:v="urn:schemas-microsoft-com:vml" Requires="v">
                <p:oleObj spid="_x0000_s103524" name="Equation" r:id="rId4" imgW="1320480" imgH="812520" progId="Equation.DSMT4">
                  <p:embed/>
                </p:oleObj>
              </mc:Choice>
              <mc:Fallback>
                <p:oleObj name="Equation" r:id="rId4" imgW="1320480" imgH="812520" progId="Equation.DSMT4">
                  <p:embed/>
                  <p:pic>
                    <p:nvPicPr>
                      <p:cNvPr id="0" name=""/>
                      <p:cNvPicPr/>
                      <p:nvPr/>
                    </p:nvPicPr>
                    <p:blipFill>
                      <a:blip r:embed="rId5"/>
                      <a:stretch>
                        <a:fillRect/>
                      </a:stretch>
                    </p:blipFill>
                    <p:spPr>
                      <a:xfrm>
                        <a:off x="1441376" y="3635705"/>
                        <a:ext cx="2355403" cy="1449479"/>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621142411"/>
              </p:ext>
            </p:extLst>
          </p:nvPr>
        </p:nvGraphicFramePr>
        <p:xfrm>
          <a:off x="8485786" y="2513060"/>
          <a:ext cx="275580" cy="303138"/>
        </p:xfrm>
        <a:graphic>
          <a:graphicData uri="http://schemas.openxmlformats.org/presentationml/2006/ole">
            <mc:AlternateContent xmlns:mc="http://schemas.openxmlformats.org/markup-compatibility/2006">
              <mc:Choice xmlns:v="urn:schemas-microsoft-com:vml" Requires="v">
                <p:oleObj spid="_x0000_s103525" name="Equation" r:id="rId6" imgW="126720" imgH="139680" progId="Equation.DSMT4">
                  <p:embed/>
                </p:oleObj>
              </mc:Choice>
              <mc:Fallback>
                <p:oleObj name="Equation" r:id="rId6" imgW="126720" imgH="139680" progId="Equation.DSMT4">
                  <p:embed/>
                  <p:pic>
                    <p:nvPicPr>
                      <p:cNvPr id="0" name=""/>
                      <p:cNvPicPr/>
                      <p:nvPr/>
                    </p:nvPicPr>
                    <p:blipFill>
                      <a:blip r:embed="rId7"/>
                      <a:stretch>
                        <a:fillRect/>
                      </a:stretch>
                    </p:blipFill>
                    <p:spPr>
                      <a:xfrm>
                        <a:off x="8485786" y="2513060"/>
                        <a:ext cx="275580" cy="303138"/>
                      </a:xfrm>
                      <a:prstGeom prst="rect">
                        <a:avLst/>
                      </a:prstGeom>
                    </p:spPr>
                  </p:pic>
                </p:oleObj>
              </mc:Fallback>
            </mc:AlternateContent>
          </a:graphicData>
        </a:graphic>
      </p:graphicFrame>
    </p:spTree>
    <p:extLst>
      <p:ext uri="{BB962C8B-B14F-4D97-AF65-F5344CB8AC3E}">
        <p14:creationId xmlns:p14="http://schemas.microsoft.com/office/powerpoint/2010/main" val="3235778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21</a:t>
            </a:fld>
            <a:endParaRPr lang="en-US" altLang="zh-CN" dirty="0"/>
          </a:p>
        </p:txBody>
      </p:sp>
      <p:sp>
        <p:nvSpPr>
          <p:cNvPr id="5" name="标题 4"/>
          <p:cNvSpPr>
            <a:spLocks noGrp="1"/>
          </p:cNvSpPr>
          <p:nvPr>
            <p:ph type="title"/>
          </p:nvPr>
        </p:nvSpPr>
        <p:spPr>
          <a:xfrm>
            <a:off x="285720" y="285728"/>
            <a:ext cx="7772400" cy="1143000"/>
          </a:xfrm>
        </p:spPr>
        <p:txBody>
          <a:bodyPr/>
          <a:lstStyle/>
          <a:p>
            <a:r>
              <a:rPr lang="en-US" altLang="zh-CN" sz="3200" b="1" dirty="0" smtClean="0">
                <a:latin typeface="仿宋" panose="02010609060101010101" pitchFamily="49" charset="-122"/>
                <a:ea typeface="仿宋" panose="02010609060101010101" pitchFamily="49" charset="-122"/>
              </a:rPr>
              <a:t>§3.</a:t>
            </a:r>
            <a:r>
              <a:rPr lang="zh-CN" altLang="en-US" sz="3200" b="1" dirty="0" smtClean="0">
                <a:latin typeface="仿宋" panose="02010609060101010101" pitchFamily="49" charset="-122"/>
                <a:ea typeface="仿宋" panose="02010609060101010101" pitchFamily="49" charset="-122"/>
              </a:rPr>
              <a:t>刚体绕定轴转动</a:t>
            </a:r>
          </a:p>
        </p:txBody>
      </p:sp>
      <p:sp>
        <p:nvSpPr>
          <p:cNvPr id="6" name="矩形 5"/>
          <p:cNvSpPr/>
          <p:nvPr/>
        </p:nvSpPr>
        <p:spPr>
          <a:xfrm>
            <a:off x="899592" y="1844824"/>
            <a:ext cx="7056784" cy="2798843"/>
          </a:xfrm>
          <a:prstGeom prst="rect">
            <a:avLst/>
          </a:prstGeom>
        </p:spPr>
        <p:txBody>
          <a:bodyPr wrap="square">
            <a:spAutoFit/>
          </a:bodyPr>
          <a:lstStyle/>
          <a:p>
            <a:pPr algn="l">
              <a:lnSpc>
                <a:spcPct val="125000"/>
              </a:lnSpc>
              <a:spcAft>
                <a:spcPts val="0"/>
              </a:spcAft>
            </a:pPr>
            <a:r>
              <a:rPr lang="zh-CN" altLang="zh-CN" kern="100" dirty="0">
                <a:latin typeface="仿宋" panose="02010609060101010101" pitchFamily="49" charset="-122"/>
                <a:ea typeface="仿宋" panose="02010609060101010101" pitchFamily="49" charset="-122"/>
              </a:rPr>
              <a:t>定轴转动的实例很多：电机转动，开关门，等等。</a:t>
            </a:r>
          </a:p>
          <a:p>
            <a:pPr algn="l">
              <a:lnSpc>
                <a:spcPct val="125000"/>
              </a:lnSpc>
              <a:spcAft>
                <a:spcPts val="0"/>
              </a:spcAft>
            </a:pPr>
            <a:r>
              <a:rPr lang="zh-CN" altLang="zh-CN" kern="100" dirty="0">
                <a:latin typeface="仿宋" panose="02010609060101010101" pitchFamily="49" charset="-122"/>
                <a:ea typeface="仿宋" panose="02010609060101010101" pitchFamily="49" charset="-122"/>
              </a:rPr>
              <a:t>刚体绕一固定轴转动，转过的角度</a:t>
            </a:r>
            <a:r>
              <a:rPr lang="en-US" altLang="zh-CN" kern="100" dirty="0">
                <a:latin typeface="仿宋" panose="02010609060101010101" pitchFamily="49" charset="-122"/>
                <a:ea typeface="仿宋" panose="02010609060101010101" pitchFamily="49" charset="-122"/>
              </a:rPr>
              <a:t>θ</a:t>
            </a:r>
            <a:r>
              <a:rPr lang="zh-CN" altLang="zh-CN" kern="100" dirty="0">
                <a:latin typeface="仿宋" panose="02010609060101010101" pitchFamily="49" charset="-122"/>
                <a:ea typeface="仿宋" panose="02010609060101010101" pitchFamily="49" charset="-122"/>
              </a:rPr>
              <a:t>称为角位移。</a:t>
            </a:r>
          </a:p>
          <a:p>
            <a:pPr algn="l">
              <a:lnSpc>
                <a:spcPct val="125000"/>
              </a:lnSpc>
              <a:spcAft>
                <a:spcPts val="0"/>
              </a:spcAft>
            </a:pPr>
            <a:r>
              <a:rPr lang="zh-CN" altLang="zh-CN" kern="100" dirty="0">
                <a:latin typeface="仿宋" panose="02010609060101010101" pitchFamily="49" charset="-122"/>
                <a:ea typeface="仿宋" panose="02010609060101010101" pitchFamily="49" charset="-122"/>
              </a:rPr>
              <a:t>角位移的单位：</a:t>
            </a:r>
            <a:r>
              <a:rPr lang="en-US" altLang="zh-CN" kern="100" dirty="0">
                <a:latin typeface="仿宋" panose="02010609060101010101" pitchFamily="49" charset="-122"/>
                <a:ea typeface="仿宋" panose="02010609060101010101" pitchFamily="49" charset="-122"/>
              </a:rPr>
              <a:t>rad</a:t>
            </a:r>
            <a:r>
              <a:rPr lang="zh-CN" altLang="zh-CN" kern="100" dirty="0">
                <a:latin typeface="仿宋" panose="02010609060101010101" pitchFamily="49" charset="-122"/>
                <a:ea typeface="仿宋" panose="02010609060101010101" pitchFamily="49" charset="-122"/>
              </a:rPr>
              <a:t>（弧度） ；角位移的方向：</a:t>
            </a:r>
            <a:r>
              <a:rPr lang="zh-CN" altLang="zh-CN" kern="100" dirty="0">
                <a:highlight>
                  <a:srgbClr val="FFFF00"/>
                </a:highlight>
                <a:latin typeface="仿宋" panose="02010609060101010101" pitchFamily="49" charset="-122"/>
                <a:ea typeface="仿宋" panose="02010609060101010101" pitchFamily="49" charset="-122"/>
              </a:rPr>
              <a:t>右手定则</a:t>
            </a:r>
            <a:r>
              <a:rPr lang="zh-CN" altLang="zh-CN" kern="100" dirty="0">
                <a:latin typeface="仿宋" panose="02010609060101010101" pitchFamily="49" charset="-122"/>
                <a:ea typeface="仿宋" panose="02010609060101010101" pitchFamily="49" charset="-122"/>
              </a:rPr>
              <a:t>，</a:t>
            </a:r>
          </a:p>
          <a:p>
            <a:pPr algn="l">
              <a:lnSpc>
                <a:spcPct val="125000"/>
              </a:lnSpc>
              <a:spcAft>
                <a:spcPts val="0"/>
              </a:spcAft>
            </a:pPr>
            <a:r>
              <a:rPr lang="zh-CN" altLang="zh-CN" kern="100" dirty="0">
                <a:latin typeface="仿宋" panose="02010609060101010101" pitchFamily="49" charset="-122"/>
                <a:ea typeface="仿宋" panose="02010609060101010101" pitchFamily="49" charset="-122"/>
              </a:rPr>
              <a:t>符合右手定则的方向为“＋”；反之为“－”</a:t>
            </a:r>
          </a:p>
          <a:p>
            <a:pPr algn="l">
              <a:lnSpc>
                <a:spcPct val="125000"/>
              </a:lnSpc>
            </a:pPr>
            <a:r>
              <a:rPr lang="zh-CN" altLang="zh-CN" kern="100" dirty="0">
                <a:latin typeface="仿宋" panose="02010609060101010101" pitchFamily="49" charset="-122"/>
                <a:ea typeface="仿宋" panose="02010609060101010101" pitchFamily="49" charset="-122"/>
                <a:cs typeface="Times New Roman" panose="02020603050405020304" pitchFamily="18" charset="0"/>
              </a:rPr>
              <a:t>角位移随时间的变化关系表示为：</a:t>
            </a:r>
            <a:endParaRPr lang="zh-CN" altLang="en-US" dirty="0">
              <a:latin typeface="仿宋" panose="02010609060101010101" pitchFamily="49" charset="-122"/>
              <a:ea typeface="仿宋" panose="02010609060101010101" pitchFamily="49" charset="-122"/>
            </a:endParaRPr>
          </a:p>
        </p:txBody>
      </p:sp>
      <p:sp>
        <p:nvSpPr>
          <p:cNvPr id="7" name="矩形 6"/>
          <p:cNvSpPr/>
          <p:nvPr/>
        </p:nvSpPr>
        <p:spPr>
          <a:xfrm>
            <a:off x="5724128" y="4182002"/>
            <a:ext cx="1443023" cy="461665"/>
          </a:xfrm>
          <a:prstGeom prst="rect">
            <a:avLst/>
          </a:prstGeom>
        </p:spPr>
        <p:txBody>
          <a:bodyPr wrap="none">
            <a:spAutoFit/>
          </a:bodyPr>
          <a:lstStyle/>
          <a:p>
            <a:r>
              <a:rPr lang="en-US" altLang="zh-CN" kern="100" dirty="0"/>
              <a:t>θ</a:t>
            </a:r>
            <a:r>
              <a:rPr lang="zh-CN" altLang="zh-CN" kern="100" dirty="0">
                <a:cs typeface="Times New Roman" panose="02020603050405020304" pitchFamily="18" charset="0"/>
              </a:rPr>
              <a:t>＝</a:t>
            </a:r>
            <a:r>
              <a:rPr lang="en-US" altLang="zh-CN" kern="100" dirty="0"/>
              <a:t>f</a:t>
            </a:r>
            <a:r>
              <a:rPr lang="zh-CN" altLang="zh-CN" kern="100" dirty="0">
                <a:cs typeface="Times New Roman" panose="02020603050405020304" pitchFamily="18" charset="0"/>
              </a:rPr>
              <a:t>（</a:t>
            </a:r>
            <a:r>
              <a:rPr lang="en-US" altLang="zh-CN" kern="100" dirty="0"/>
              <a:t>t</a:t>
            </a:r>
            <a:r>
              <a:rPr lang="zh-CN" altLang="zh-CN" kern="100" dirty="0">
                <a:cs typeface="Times New Roman" panose="02020603050405020304" pitchFamily="18" charset="0"/>
              </a:rPr>
              <a:t>）</a:t>
            </a:r>
            <a:endParaRPr lang="zh-CN" altLang="en-US" dirty="0"/>
          </a:p>
        </p:txBody>
      </p:sp>
    </p:spTree>
    <p:extLst>
      <p:ext uri="{BB962C8B-B14F-4D97-AF65-F5344CB8AC3E}">
        <p14:creationId xmlns:p14="http://schemas.microsoft.com/office/powerpoint/2010/main" val="1488115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22</a:t>
            </a:fld>
            <a:endParaRPr lang="en-US" altLang="zh-CN" dirty="0"/>
          </a:p>
        </p:txBody>
      </p:sp>
      <p:pic>
        <p:nvPicPr>
          <p:cNvPr id="5" name="图片 4"/>
          <p:cNvPicPr>
            <a:picLocks noChangeAspect="1"/>
          </p:cNvPicPr>
          <p:nvPr/>
        </p:nvPicPr>
        <p:blipFill>
          <a:blip r:embed="rId2"/>
          <a:stretch>
            <a:fillRect/>
          </a:stretch>
        </p:blipFill>
        <p:spPr>
          <a:xfrm>
            <a:off x="827584" y="1340768"/>
            <a:ext cx="7324725" cy="3733800"/>
          </a:xfrm>
          <a:prstGeom prst="rect">
            <a:avLst/>
          </a:prstGeom>
        </p:spPr>
      </p:pic>
    </p:spTree>
    <p:extLst>
      <p:ext uri="{BB962C8B-B14F-4D97-AF65-F5344CB8AC3E}">
        <p14:creationId xmlns:p14="http://schemas.microsoft.com/office/powerpoint/2010/main" val="3844550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23</a:t>
            </a:fld>
            <a:endParaRPr lang="en-US" altLang="zh-CN" dirty="0"/>
          </a:p>
        </p:txBody>
      </p:sp>
      <p:pic>
        <p:nvPicPr>
          <p:cNvPr id="5" name="图片 4"/>
          <p:cNvPicPr>
            <a:picLocks noChangeAspect="1"/>
          </p:cNvPicPr>
          <p:nvPr/>
        </p:nvPicPr>
        <p:blipFill>
          <a:blip r:embed="rId3"/>
          <a:stretch>
            <a:fillRect/>
          </a:stretch>
        </p:blipFill>
        <p:spPr>
          <a:xfrm>
            <a:off x="1076325" y="966787"/>
            <a:ext cx="6991350" cy="4924425"/>
          </a:xfrm>
          <a:prstGeom prst="rect">
            <a:avLst/>
          </a:prstGeom>
        </p:spPr>
      </p:pic>
      <p:graphicFrame>
        <p:nvGraphicFramePr>
          <p:cNvPr id="6" name="对象 5"/>
          <p:cNvGraphicFramePr>
            <a:graphicFrameLocks noChangeAspect="1"/>
          </p:cNvGraphicFramePr>
          <p:nvPr>
            <p:extLst>
              <p:ext uri="{D42A27DB-BD31-4B8C-83A1-F6EECF244321}">
                <p14:modId xmlns:p14="http://schemas.microsoft.com/office/powerpoint/2010/main" val="322851637"/>
              </p:ext>
            </p:extLst>
          </p:nvPr>
        </p:nvGraphicFramePr>
        <p:xfrm>
          <a:off x="2987824" y="4437112"/>
          <a:ext cx="360040" cy="480054"/>
        </p:xfrm>
        <a:graphic>
          <a:graphicData uri="http://schemas.openxmlformats.org/presentationml/2006/ole">
            <mc:AlternateContent xmlns:mc="http://schemas.openxmlformats.org/markup-compatibility/2006">
              <mc:Choice xmlns:v="urn:schemas-microsoft-com:vml" Requires="v">
                <p:oleObj spid="_x0000_s98378" name="Equation" r:id="rId4" imgW="152280" imgH="203040" progId="Equation.DSMT4">
                  <p:embed/>
                </p:oleObj>
              </mc:Choice>
              <mc:Fallback>
                <p:oleObj name="Equation" r:id="rId4" imgW="152280" imgH="203040" progId="Equation.DSMT4">
                  <p:embed/>
                  <p:pic>
                    <p:nvPicPr>
                      <p:cNvPr id="0" name=""/>
                      <p:cNvPicPr/>
                      <p:nvPr/>
                    </p:nvPicPr>
                    <p:blipFill>
                      <a:blip r:embed="rId5"/>
                      <a:stretch>
                        <a:fillRect/>
                      </a:stretch>
                    </p:blipFill>
                    <p:spPr>
                      <a:xfrm>
                        <a:off x="2987824" y="4437112"/>
                        <a:ext cx="360040" cy="480054"/>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2638122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24</a:t>
            </a:fld>
            <a:endParaRPr lang="en-US" altLang="zh-CN" dirty="0"/>
          </a:p>
        </p:txBody>
      </p:sp>
      <p:pic>
        <p:nvPicPr>
          <p:cNvPr id="9216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9238" y="2773103"/>
            <a:ext cx="2782941" cy="692274"/>
          </a:xfrm>
          <a:prstGeom prst="rect">
            <a:avLst/>
          </a:prstGeom>
          <a:noFill/>
          <a:extLst>
            <a:ext uri="{909E8E84-426E-40DD-AFC4-6F175D3DCCD1}">
              <a14:hiddenFill xmlns:a14="http://schemas.microsoft.com/office/drawing/2010/main">
                <a:solidFill>
                  <a:srgbClr val="FFFFFF"/>
                </a:solidFill>
              </a14:hiddenFill>
            </a:ext>
          </a:extLst>
        </p:spPr>
      </p:pic>
      <p:pic>
        <p:nvPicPr>
          <p:cNvPr id="92161"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45776" y="5580509"/>
            <a:ext cx="3412316" cy="6678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683568" y="1167874"/>
            <a:ext cx="579762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角速度：描述刚体转动快慢的物理量。</a:t>
            </a:r>
            <a:endParaRPr kumimoji="0" lang="zh-CN"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单位：</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rad/s  </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（弧度</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秒） ；方向：右手定则</a:t>
            </a:r>
            <a:endPar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角速度是角位移随时间的变化率：</a:t>
            </a:r>
            <a:endPar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p:txBody>
      </p:sp>
      <p:sp>
        <p:nvSpPr>
          <p:cNvPr id="6" name="Rectangle 4"/>
          <p:cNvSpPr>
            <a:spLocks noChangeArrowheads="1"/>
          </p:cNvSpPr>
          <p:nvPr/>
        </p:nvSpPr>
        <p:spPr bwMode="auto">
          <a:xfrm>
            <a:off x="902972" y="3507761"/>
            <a:ext cx="554637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角加速度：描述刚体角速度变化快慢的物理量。</a:t>
            </a:r>
            <a:endParaRPr kumimoji="0" lang="zh-CN"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单位：</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rad/s</a:t>
            </a:r>
            <a:r>
              <a:rPr kumimoji="0" lang="en-US" altLang="zh-CN" b="0" i="0" u="none" strike="noStrike" cap="none" normalizeH="0" baseline="3000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2</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 </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（弧度</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秒</a:t>
            </a:r>
            <a:r>
              <a:rPr kumimoji="0" lang="en-US" altLang="zh-CN" b="0" i="0" u="none" strike="noStrike" cap="none" normalizeH="0" baseline="3000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2</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）；方向：右手定则</a:t>
            </a:r>
            <a:endPar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角加速度是角速度随时间的变化率：</a:t>
            </a:r>
            <a:endPar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p:txBody>
      </p:sp>
      <p:pic>
        <p:nvPicPr>
          <p:cNvPr id="2" name="图片 1"/>
          <p:cNvPicPr>
            <a:picLocks noChangeAspect="1"/>
          </p:cNvPicPr>
          <p:nvPr/>
        </p:nvPicPr>
        <p:blipFill>
          <a:blip r:embed="rId5"/>
          <a:stretch>
            <a:fillRect/>
          </a:stretch>
        </p:blipFill>
        <p:spPr>
          <a:xfrm>
            <a:off x="6481192" y="1625707"/>
            <a:ext cx="2466975" cy="3943350"/>
          </a:xfrm>
          <a:prstGeom prst="rect">
            <a:avLst/>
          </a:prstGeom>
        </p:spPr>
      </p:pic>
      <p:graphicFrame>
        <p:nvGraphicFramePr>
          <p:cNvPr id="8" name="对象 7"/>
          <p:cNvGraphicFramePr>
            <a:graphicFrameLocks noChangeAspect="1"/>
          </p:cNvGraphicFramePr>
          <p:nvPr>
            <p:extLst>
              <p:ext uri="{D42A27DB-BD31-4B8C-83A1-F6EECF244321}">
                <p14:modId xmlns:p14="http://schemas.microsoft.com/office/powerpoint/2010/main" val="3125405531"/>
              </p:ext>
            </p:extLst>
          </p:nvPr>
        </p:nvGraphicFramePr>
        <p:xfrm>
          <a:off x="5580112" y="5459396"/>
          <a:ext cx="1152128" cy="871121"/>
        </p:xfrm>
        <a:graphic>
          <a:graphicData uri="http://schemas.openxmlformats.org/presentationml/2006/ole">
            <mc:AlternateContent xmlns:mc="http://schemas.openxmlformats.org/markup-compatibility/2006">
              <mc:Choice xmlns:v="urn:schemas-microsoft-com:vml" Requires="v">
                <p:oleObj spid="_x0000_s105550" name="Equation" r:id="rId6" imgW="520560" imgH="393480" progId="Equation.DSMT4">
                  <p:embed/>
                </p:oleObj>
              </mc:Choice>
              <mc:Fallback>
                <p:oleObj name="Equation" r:id="rId6" imgW="520560" imgH="393480" progId="Equation.DSMT4">
                  <p:embed/>
                  <p:pic>
                    <p:nvPicPr>
                      <p:cNvPr id="0" name=""/>
                      <p:cNvPicPr/>
                      <p:nvPr/>
                    </p:nvPicPr>
                    <p:blipFill>
                      <a:blip r:embed="rId7"/>
                      <a:stretch>
                        <a:fillRect/>
                      </a:stretch>
                    </p:blipFill>
                    <p:spPr>
                      <a:xfrm>
                        <a:off x="5580112" y="5459396"/>
                        <a:ext cx="1152128" cy="871121"/>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268655114"/>
              </p:ext>
            </p:extLst>
          </p:nvPr>
        </p:nvGraphicFramePr>
        <p:xfrm>
          <a:off x="4819650" y="2671763"/>
          <a:ext cx="1048494" cy="843910"/>
        </p:xfrm>
        <a:graphic>
          <a:graphicData uri="http://schemas.openxmlformats.org/presentationml/2006/ole">
            <mc:AlternateContent xmlns:mc="http://schemas.openxmlformats.org/markup-compatibility/2006">
              <mc:Choice xmlns:v="urn:schemas-microsoft-com:vml" Requires="v">
                <p:oleObj spid="_x0000_s105551" name="Equation" r:id="rId8" imgW="520560" imgH="419040" progId="Equation.DSMT4">
                  <p:embed/>
                </p:oleObj>
              </mc:Choice>
              <mc:Fallback>
                <p:oleObj name="Equation" r:id="rId8" imgW="520560" imgH="419040" progId="Equation.DSMT4">
                  <p:embed/>
                  <p:pic>
                    <p:nvPicPr>
                      <p:cNvPr id="0" name=""/>
                      <p:cNvPicPr/>
                      <p:nvPr/>
                    </p:nvPicPr>
                    <p:blipFill>
                      <a:blip r:embed="rId9"/>
                      <a:stretch>
                        <a:fillRect/>
                      </a:stretch>
                    </p:blipFill>
                    <p:spPr>
                      <a:xfrm>
                        <a:off x="4819650" y="2671763"/>
                        <a:ext cx="1048494" cy="843910"/>
                      </a:xfrm>
                      <a:prstGeom prst="rect">
                        <a:avLst/>
                      </a:prstGeom>
                    </p:spPr>
                  </p:pic>
                </p:oleObj>
              </mc:Fallback>
            </mc:AlternateContent>
          </a:graphicData>
        </a:graphic>
      </p:graphicFrame>
    </p:spTree>
    <p:extLst>
      <p:ext uri="{BB962C8B-B14F-4D97-AF65-F5344CB8AC3E}">
        <p14:creationId xmlns:p14="http://schemas.microsoft.com/office/powerpoint/2010/main" val="1821431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25</a:t>
            </a:fld>
            <a:endParaRPr lang="en-US" altLang="zh-CN" dirty="0"/>
          </a:p>
        </p:txBody>
      </p:sp>
      <p:sp>
        <p:nvSpPr>
          <p:cNvPr id="5" name="矩形 4"/>
          <p:cNvSpPr/>
          <p:nvPr/>
        </p:nvSpPr>
        <p:spPr>
          <a:xfrm>
            <a:off x="1043236" y="1268760"/>
            <a:ext cx="6462464" cy="3722173"/>
          </a:xfrm>
          <a:prstGeom prst="rect">
            <a:avLst/>
          </a:prstGeom>
        </p:spPr>
        <p:txBody>
          <a:bodyPr wrap="square">
            <a:spAutoFit/>
          </a:bodyPr>
          <a:lstStyle/>
          <a:p>
            <a:pPr algn="l">
              <a:lnSpc>
                <a:spcPct val="125000"/>
              </a:lnSpc>
              <a:spcAft>
                <a:spcPts val="0"/>
              </a:spcAft>
            </a:pPr>
            <a:r>
              <a:rPr lang="zh-CN" altLang="zh-CN" kern="100" dirty="0">
                <a:latin typeface="仿宋" panose="02010609060101010101" pitchFamily="49" charset="-122"/>
                <a:ea typeface="仿宋" panose="02010609060101010101" pitchFamily="49" charset="-122"/>
              </a:rPr>
              <a:t>定轴转动是一维运动，当函数给定后，和直线运动的情况基本相同。</a:t>
            </a:r>
          </a:p>
          <a:p>
            <a:pPr algn="l">
              <a:lnSpc>
                <a:spcPct val="125000"/>
              </a:lnSpc>
              <a:spcAft>
                <a:spcPts val="0"/>
              </a:spcAft>
            </a:pPr>
            <a:r>
              <a:rPr lang="zh-CN" altLang="zh-CN" kern="100" dirty="0">
                <a:latin typeface="仿宋" panose="02010609060101010101" pitchFamily="49" charset="-122"/>
                <a:ea typeface="仿宋" panose="02010609060101010101" pitchFamily="49" charset="-122"/>
              </a:rPr>
              <a:t>生活中描述转动方向按顺时针和逆时针方向。</a:t>
            </a:r>
          </a:p>
          <a:p>
            <a:pPr algn="l">
              <a:lnSpc>
                <a:spcPct val="125000"/>
              </a:lnSpc>
              <a:spcAft>
                <a:spcPts val="0"/>
              </a:spcAft>
            </a:pPr>
            <a:r>
              <a:rPr lang="zh-CN" altLang="zh-CN" kern="100" dirty="0">
                <a:latin typeface="仿宋" panose="02010609060101010101" pitchFamily="49" charset="-122"/>
                <a:ea typeface="仿宋" panose="02010609060101010101" pitchFamily="49" charset="-122"/>
              </a:rPr>
              <a:t>物理中描述转动方向按右手定则。</a:t>
            </a:r>
          </a:p>
          <a:p>
            <a:pPr algn="l">
              <a:lnSpc>
                <a:spcPct val="125000"/>
              </a:lnSpc>
              <a:spcAft>
                <a:spcPts val="0"/>
              </a:spcAft>
            </a:pPr>
            <a:r>
              <a:rPr lang="en-US" altLang="zh-CN" kern="100" dirty="0">
                <a:latin typeface="仿宋" panose="02010609060101010101" pitchFamily="49" charset="-122"/>
                <a:ea typeface="仿宋" panose="02010609060101010101" pitchFamily="49" charset="-122"/>
              </a:rPr>
              <a:t> </a:t>
            </a:r>
            <a:endParaRPr lang="zh-CN" altLang="zh-CN" kern="100" dirty="0">
              <a:latin typeface="仿宋" panose="02010609060101010101" pitchFamily="49" charset="-122"/>
              <a:ea typeface="仿宋" panose="02010609060101010101" pitchFamily="49" charset="-122"/>
            </a:endParaRPr>
          </a:p>
          <a:p>
            <a:pPr algn="l">
              <a:lnSpc>
                <a:spcPct val="125000"/>
              </a:lnSpc>
              <a:spcAft>
                <a:spcPts val="0"/>
              </a:spcAft>
            </a:pPr>
            <a:r>
              <a:rPr lang="zh-CN" altLang="zh-CN" kern="100" dirty="0">
                <a:latin typeface="仿宋" panose="02010609060101010101" pitchFamily="49" charset="-122"/>
                <a:ea typeface="仿宋" panose="02010609060101010101" pitchFamily="49" charset="-122"/>
              </a:rPr>
              <a:t>工程上转速的单位经常用：转</a:t>
            </a:r>
            <a:r>
              <a:rPr lang="en-US" altLang="zh-CN" kern="100" dirty="0">
                <a:latin typeface="仿宋" panose="02010609060101010101" pitchFamily="49" charset="-122"/>
                <a:ea typeface="仿宋" panose="02010609060101010101" pitchFamily="49" charset="-122"/>
              </a:rPr>
              <a:t>/</a:t>
            </a:r>
            <a:r>
              <a:rPr lang="zh-CN" altLang="zh-CN" kern="100" dirty="0">
                <a:latin typeface="仿宋" panose="02010609060101010101" pitchFamily="49" charset="-122"/>
                <a:ea typeface="仿宋" panose="02010609060101010101" pitchFamily="49" charset="-122"/>
              </a:rPr>
              <a:t>分钟 （</a:t>
            </a:r>
            <a:r>
              <a:rPr lang="en-US" altLang="zh-CN" kern="100" dirty="0">
                <a:latin typeface="仿宋" panose="02010609060101010101" pitchFamily="49" charset="-122"/>
                <a:ea typeface="仿宋" panose="02010609060101010101" pitchFamily="49" charset="-122"/>
              </a:rPr>
              <a:t>r/min</a:t>
            </a:r>
            <a:r>
              <a:rPr lang="zh-CN" altLang="zh-CN" kern="100" dirty="0">
                <a:latin typeface="仿宋" panose="02010609060101010101" pitchFamily="49" charset="-122"/>
                <a:ea typeface="仿宋" panose="02010609060101010101" pitchFamily="49" charset="-122"/>
              </a:rPr>
              <a:t>）</a:t>
            </a:r>
          </a:p>
          <a:p>
            <a:pPr algn="l">
              <a:lnSpc>
                <a:spcPct val="125000"/>
              </a:lnSpc>
              <a:spcAft>
                <a:spcPts val="0"/>
              </a:spcAft>
            </a:pPr>
            <a:r>
              <a:rPr lang="zh-CN" altLang="zh-CN" kern="100" dirty="0">
                <a:latin typeface="仿宋" panose="02010609060101010101" pitchFamily="49" charset="-122"/>
                <a:ea typeface="仿宋" panose="02010609060101010101" pitchFamily="49" charset="-122"/>
              </a:rPr>
              <a:t>最常用的电机转速为：</a:t>
            </a:r>
            <a:r>
              <a:rPr lang="en-US" altLang="zh-CN" kern="100" dirty="0">
                <a:latin typeface="仿宋" panose="02010609060101010101" pitchFamily="49" charset="-122"/>
                <a:ea typeface="仿宋" panose="02010609060101010101" pitchFamily="49" charset="-122"/>
              </a:rPr>
              <a:t>3000</a:t>
            </a:r>
            <a:r>
              <a:rPr lang="zh-CN" altLang="zh-CN" kern="100" dirty="0">
                <a:latin typeface="仿宋" panose="02010609060101010101" pitchFamily="49" charset="-122"/>
                <a:ea typeface="仿宋" panose="02010609060101010101" pitchFamily="49" charset="-122"/>
              </a:rPr>
              <a:t>转</a:t>
            </a:r>
            <a:r>
              <a:rPr lang="en-US" altLang="zh-CN" kern="100" dirty="0">
                <a:latin typeface="仿宋" panose="02010609060101010101" pitchFamily="49" charset="-122"/>
                <a:ea typeface="仿宋" panose="02010609060101010101" pitchFamily="49" charset="-122"/>
              </a:rPr>
              <a:t>/</a:t>
            </a:r>
            <a:r>
              <a:rPr lang="zh-CN" altLang="zh-CN" kern="100" dirty="0">
                <a:latin typeface="仿宋" panose="02010609060101010101" pitchFamily="49" charset="-122"/>
                <a:ea typeface="仿宋" panose="02010609060101010101" pitchFamily="49" charset="-122"/>
              </a:rPr>
              <a:t>分钟</a:t>
            </a:r>
          </a:p>
          <a:p>
            <a:pPr algn="l">
              <a:lnSpc>
                <a:spcPct val="125000"/>
              </a:lnSpc>
            </a:pPr>
            <a:r>
              <a:rPr lang="zh-CN" altLang="zh-CN" kern="100" dirty="0">
                <a:latin typeface="仿宋" panose="02010609060101010101" pitchFamily="49" charset="-122"/>
                <a:ea typeface="仿宋" panose="02010609060101010101" pitchFamily="49" charset="-122"/>
                <a:cs typeface="Times New Roman" panose="02020603050405020304" pitchFamily="18" charset="0"/>
              </a:rPr>
              <a:t>发电机的转速：</a:t>
            </a:r>
            <a:r>
              <a:rPr lang="en-US" altLang="zh-CN" kern="100" dirty="0">
                <a:latin typeface="仿宋" panose="02010609060101010101" pitchFamily="49" charset="-122"/>
                <a:ea typeface="仿宋" panose="02010609060101010101" pitchFamily="49" charset="-122"/>
              </a:rPr>
              <a:t>50</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转</a:t>
            </a:r>
            <a:r>
              <a:rPr lang="en-US" altLang="zh-CN" kern="100" dirty="0">
                <a:latin typeface="仿宋" panose="02010609060101010101" pitchFamily="49" charset="-122"/>
                <a:ea typeface="仿宋" panose="02010609060101010101" pitchFamily="49" charset="-122"/>
              </a:rPr>
              <a:t>/</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秒＝</a:t>
            </a:r>
            <a:r>
              <a:rPr lang="en-US" altLang="zh-CN" kern="100" dirty="0">
                <a:latin typeface="仿宋" panose="02010609060101010101" pitchFamily="49" charset="-122"/>
                <a:ea typeface="仿宋" panose="02010609060101010101" pitchFamily="49" charset="-122"/>
              </a:rPr>
              <a:t>3000</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转</a:t>
            </a:r>
            <a:r>
              <a:rPr lang="en-US" altLang="zh-CN" kern="100" dirty="0">
                <a:latin typeface="仿宋" panose="02010609060101010101" pitchFamily="49" charset="-122"/>
                <a:ea typeface="仿宋" panose="02010609060101010101" pitchFamily="49" charset="-122"/>
              </a:rPr>
              <a:t>/</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分钟</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81284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26</a:t>
            </a:fld>
            <a:endParaRPr lang="en-US" altLang="zh-CN" dirty="0"/>
          </a:p>
        </p:txBody>
      </p:sp>
      <p:sp>
        <p:nvSpPr>
          <p:cNvPr id="5" name="矩形 4"/>
          <p:cNvSpPr/>
          <p:nvPr/>
        </p:nvSpPr>
        <p:spPr>
          <a:xfrm>
            <a:off x="755576" y="692696"/>
            <a:ext cx="6462464" cy="490519"/>
          </a:xfrm>
          <a:prstGeom prst="rect">
            <a:avLst/>
          </a:prstGeom>
        </p:spPr>
        <p:txBody>
          <a:bodyPr wrap="square">
            <a:spAutoFit/>
          </a:bodyPr>
          <a:lstStyle/>
          <a:p>
            <a:pPr algn="l">
              <a:lnSpc>
                <a:spcPct val="125000"/>
              </a:lnSpc>
              <a:spcAft>
                <a:spcPts val="0"/>
              </a:spcAft>
            </a:pPr>
            <a:r>
              <a:rPr lang="zh-CN" altLang="en-US" kern="100" dirty="0" smtClean="0">
                <a:latin typeface="黑体" panose="02010609060101010101" pitchFamily="49" charset="-122"/>
                <a:ea typeface="黑体" panose="02010609060101010101" pitchFamily="49" charset="-122"/>
              </a:rPr>
              <a:t>角位移不是矢量，角速度是矢量</a:t>
            </a:r>
            <a:endParaRPr lang="zh-CN" altLang="en-US" dirty="0">
              <a:latin typeface="黑体" panose="02010609060101010101" pitchFamily="49" charset="-122"/>
              <a:ea typeface="黑体" panose="02010609060101010101" pitchFamily="49" charset="-122"/>
            </a:endParaRPr>
          </a:p>
        </p:txBody>
      </p:sp>
      <p:pic>
        <p:nvPicPr>
          <p:cNvPr id="6" name="图片 5"/>
          <p:cNvPicPr>
            <a:picLocks noChangeAspect="1"/>
          </p:cNvPicPr>
          <p:nvPr/>
        </p:nvPicPr>
        <p:blipFill>
          <a:blip r:embed="rId2"/>
          <a:stretch>
            <a:fillRect/>
          </a:stretch>
        </p:blipFill>
        <p:spPr>
          <a:xfrm>
            <a:off x="6732240" y="1212492"/>
            <a:ext cx="1847619" cy="1761905"/>
          </a:xfrm>
          <a:prstGeom prst="rect">
            <a:avLst/>
          </a:prstGeom>
        </p:spPr>
      </p:pic>
      <p:sp>
        <p:nvSpPr>
          <p:cNvPr id="7" name="矩形 6"/>
          <p:cNvSpPr/>
          <p:nvPr/>
        </p:nvSpPr>
        <p:spPr>
          <a:xfrm>
            <a:off x="755576" y="1412776"/>
            <a:ext cx="6264696" cy="2862322"/>
          </a:xfrm>
          <a:prstGeom prst="rect">
            <a:avLst/>
          </a:prstGeom>
        </p:spPr>
        <p:txBody>
          <a:bodyPr wrap="square">
            <a:spAutoFit/>
          </a:bodyPr>
          <a:lstStyle/>
          <a:p>
            <a:pPr algn="l">
              <a:lnSpc>
                <a:spcPct val="125000"/>
              </a:lnSpc>
              <a:spcAft>
                <a:spcPts val="0"/>
              </a:spcAft>
            </a:pPr>
            <a:r>
              <a:rPr lang="zh-CN" altLang="en-US" kern="100" dirty="0" smtClean="0">
                <a:latin typeface="仿宋" panose="02010609060101010101" pitchFamily="49" charset="-122"/>
                <a:ea typeface="仿宋" panose="02010609060101010101" pitchFamily="49" charset="-122"/>
              </a:rPr>
              <a:t>设刚体绕定点</a:t>
            </a:r>
            <a:r>
              <a:rPr lang="en-US" altLang="zh-CN" kern="100" dirty="0" smtClean="0">
                <a:latin typeface="仿宋" panose="02010609060101010101" pitchFamily="49" charset="-122"/>
                <a:ea typeface="仿宋" panose="02010609060101010101" pitchFamily="49" charset="-122"/>
              </a:rPr>
              <a:t>O</a:t>
            </a:r>
            <a:r>
              <a:rPr lang="zh-CN" altLang="en-US" kern="100" dirty="0" smtClean="0">
                <a:latin typeface="仿宋" panose="02010609060101010101" pitchFamily="49" charset="-122"/>
                <a:ea typeface="仿宋" panose="02010609060101010101" pitchFamily="49" charset="-122"/>
              </a:rPr>
              <a:t>产生有限角位移，建立固定坐标系</a:t>
            </a:r>
            <a:r>
              <a:rPr lang="en-US" altLang="zh-CN" i="1" kern="100" dirty="0" smtClean="0">
                <a:latin typeface="仿宋" panose="02010609060101010101" pitchFamily="49" charset="-122"/>
                <a:ea typeface="仿宋" panose="02010609060101010101" pitchFamily="49" charset="-122"/>
              </a:rPr>
              <a:t>O-xyz</a:t>
            </a:r>
            <a:r>
              <a:rPr lang="zh-CN" altLang="en-US" kern="100" dirty="0" smtClean="0">
                <a:latin typeface="仿宋" panose="02010609060101010101" pitchFamily="49" charset="-122"/>
                <a:ea typeface="仿宋" panose="02010609060101010101" pitchFamily="49" charset="-122"/>
              </a:rPr>
              <a:t>，在刚体上任取一点</a:t>
            </a:r>
            <a:r>
              <a:rPr lang="en-US" altLang="zh-CN" kern="100" dirty="0" smtClean="0">
                <a:latin typeface="仿宋" panose="02010609060101010101" pitchFamily="49" charset="-122"/>
                <a:ea typeface="仿宋" panose="02010609060101010101" pitchFamily="49" charset="-122"/>
              </a:rPr>
              <a:t>P</a:t>
            </a:r>
            <a:r>
              <a:rPr lang="zh-CN" altLang="en-US" kern="100" dirty="0" smtClean="0">
                <a:latin typeface="仿宋" panose="02010609060101010101" pitchFamily="49" charset="-122"/>
                <a:ea typeface="仿宋" panose="02010609060101010101" pitchFamily="49" charset="-122"/>
              </a:rPr>
              <a:t>（</a:t>
            </a:r>
            <a:r>
              <a:rPr lang="en-US" altLang="zh-CN" i="1" kern="100" dirty="0" smtClean="0">
                <a:latin typeface="仿宋" panose="02010609060101010101" pitchFamily="49" charset="-122"/>
                <a:ea typeface="仿宋" panose="02010609060101010101" pitchFamily="49" charset="-122"/>
              </a:rPr>
              <a:t>x</a:t>
            </a:r>
            <a:r>
              <a:rPr lang="en-US" altLang="zh-CN" i="1" kern="100" baseline="-25000" dirty="0" smtClean="0">
                <a:latin typeface="仿宋" panose="02010609060101010101" pitchFamily="49" charset="-122"/>
                <a:ea typeface="仿宋" panose="02010609060101010101" pitchFamily="49" charset="-122"/>
              </a:rPr>
              <a:t>0</a:t>
            </a:r>
            <a:r>
              <a:rPr lang="en-US" altLang="zh-CN" i="1" kern="100" dirty="0" smtClean="0">
                <a:latin typeface="仿宋" panose="02010609060101010101" pitchFamily="49" charset="-122"/>
                <a:ea typeface="仿宋" panose="02010609060101010101" pitchFamily="49" charset="-122"/>
              </a:rPr>
              <a:t>,y</a:t>
            </a:r>
            <a:r>
              <a:rPr lang="en-US" altLang="zh-CN" i="1" kern="100" baseline="-25000" dirty="0" smtClean="0">
                <a:latin typeface="仿宋" panose="02010609060101010101" pitchFamily="49" charset="-122"/>
                <a:ea typeface="仿宋" panose="02010609060101010101" pitchFamily="49" charset="-122"/>
              </a:rPr>
              <a:t>0</a:t>
            </a:r>
            <a:r>
              <a:rPr lang="en-US" altLang="zh-CN" i="1" kern="100" dirty="0" smtClean="0">
                <a:latin typeface="仿宋" panose="02010609060101010101" pitchFamily="49" charset="-122"/>
                <a:ea typeface="仿宋" panose="02010609060101010101" pitchFamily="49" charset="-122"/>
              </a:rPr>
              <a:t>,z</a:t>
            </a:r>
            <a:r>
              <a:rPr lang="en-US" altLang="zh-CN" i="1" kern="100" baseline="-25000" dirty="0" smtClean="0">
                <a:latin typeface="仿宋" panose="02010609060101010101" pitchFamily="49" charset="-122"/>
                <a:ea typeface="仿宋" panose="02010609060101010101" pitchFamily="49" charset="-122"/>
              </a:rPr>
              <a:t>0</a:t>
            </a:r>
            <a:r>
              <a:rPr lang="zh-CN" altLang="en-US" kern="100" dirty="0" smtClean="0">
                <a:latin typeface="仿宋" panose="02010609060101010101" pitchFamily="49" charset="-122"/>
                <a:ea typeface="仿宋" panose="02010609060101010101" pitchFamily="49" charset="-122"/>
              </a:rPr>
              <a:t>）</a:t>
            </a:r>
            <a:r>
              <a:rPr lang="en-US" altLang="zh-CN" kern="100" dirty="0" smtClean="0">
                <a:latin typeface="仿宋" panose="02010609060101010101" pitchFamily="49" charset="-122"/>
                <a:ea typeface="仿宋" panose="02010609060101010101" pitchFamily="49" charset="-122"/>
              </a:rPr>
              <a:t>, </a:t>
            </a:r>
            <a:r>
              <a:rPr lang="zh-CN" altLang="en-US" kern="100" dirty="0" smtClean="0">
                <a:latin typeface="仿宋" panose="02010609060101010101" pitchFamily="49" charset="-122"/>
                <a:ea typeface="仿宋" panose="02010609060101010101" pitchFamily="49" charset="-122"/>
              </a:rPr>
              <a:t>为了证明有限角位移不是矢量，只需证明它不符合矢量加法的交换律。为简单起见，我们让矢量</a:t>
            </a:r>
            <a:r>
              <a:rPr lang="en-US" altLang="zh-CN" b="1" kern="100" dirty="0" smtClean="0">
                <a:latin typeface="仿宋" panose="02010609060101010101" pitchFamily="49" charset="-122"/>
                <a:ea typeface="仿宋" panose="02010609060101010101" pitchFamily="49" charset="-122"/>
              </a:rPr>
              <a:t>OP</a:t>
            </a:r>
            <a:r>
              <a:rPr lang="zh-CN" altLang="en-US" kern="100" dirty="0" smtClean="0">
                <a:latin typeface="仿宋" panose="02010609060101010101" pitchFamily="49" charset="-122"/>
                <a:ea typeface="仿宋" panose="02010609060101010101" pitchFamily="49" charset="-122"/>
              </a:rPr>
              <a:t>随刚体一起先绕</a:t>
            </a:r>
            <a:r>
              <a:rPr lang="en-US" altLang="zh-CN" kern="100" dirty="0" smtClean="0">
                <a:latin typeface="仿宋" panose="02010609060101010101" pitchFamily="49" charset="-122"/>
                <a:ea typeface="仿宋" panose="02010609060101010101" pitchFamily="49" charset="-122"/>
              </a:rPr>
              <a:t>z</a:t>
            </a:r>
            <a:r>
              <a:rPr lang="zh-CN" altLang="en-US" kern="100" dirty="0" smtClean="0">
                <a:latin typeface="仿宋" panose="02010609060101010101" pitchFamily="49" charset="-122"/>
                <a:ea typeface="仿宋" panose="02010609060101010101" pitchFamily="49" charset="-122"/>
              </a:rPr>
              <a:t>轴转过角</a:t>
            </a:r>
            <a:r>
              <a:rPr lang="el-GR" altLang="zh-CN" kern="100" dirty="0" smtClean="0">
                <a:latin typeface="仿宋" panose="02010609060101010101" pitchFamily="49" charset="-122"/>
                <a:ea typeface="仿宋" panose="02010609060101010101" pitchFamily="49" charset="-122"/>
              </a:rPr>
              <a:t>φ</a:t>
            </a:r>
            <a:r>
              <a:rPr lang="zh-CN" altLang="en-US" kern="100" dirty="0" smtClean="0">
                <a:latin typeface="仿宋" panose="02010609060101010101" pitchFamily="49" charset="-122"/>
                <a:ea typeface="仿宋" panose="02010609060101010101" pitchFamily="49" charset="-122"/>
              </a:rPr>
              <a:t>，再绕</a:t>
            </a:r>
            <a:r>
              <a:rPr lang="en-US" altLang="zh-CN" kern="100" dirty="0" smtClean="0">
                <a:latin typeface="仿宋" panose="02010609060101010101" pitchFamily="49" charset="-122"/>
                <a:ea typeface="仿宋" panose="02010609060101010101" pitchFamily="49" charset="-122"/>
              </a:rPr>
              <a:t>y</a:t>
            </a:r>
            <a:r>
              <a:rPr lang="zh-CN" altLang="en-US" kern="100" dirty="0" smtClean="0">
                <a:latin typeface="仿宋" panose="02010609060101010101" pitchFamily="49" charset="-122"/>
                <a:ea typeface="仿宋" panose="02010609060101010101" pitchFamily="49" charset="-122"/>
              </a:rPr>
              <a:t>轴转动角</a:t>
            </a:r>
            <a:r>
              <a:rPr lang="el-GR" altLang="zh-CN" kern="100" dirty="0" smtClean="0">
                <a:latin typeface="仿宋" panose="02010609060101010101" pitchFamily="49" charset="-122"/>
                <a:ea typeface="仿宋" panose="02010609060101010101" pitchFamily="49" charset="-122"/>
              </a:rPr>
              <a:t>θ</a:t>
            </a:r>
            <a:r>
              <a:rPr lang="zh-CN" altLang="en-US" kern="100" dirty="0" smtClean="0">
                <a:latin typeface="仿宋" panose="02010609060101010101" pitchFamily="49" charset="-122"/>
                <a:ea typeface="仿宋" panose="02010609060101010101" pitchFamily="49" charset="-122"/>
              </a:rPr>
              <a:t>；然后按相反次序做二次转动。</a:t>
            </a:r>
            <a:endParaRPr lang="zh-CN" altLang="en-US" dirty="0">
              <a:latin typeface="仿宋" panose="02010609060101010101" pitchFamily="49" charset="-122"/>
              <a:ea typeface="仿宋" panose="02010609060101010101" pitchFamily="49" charset="-122"/>
            </a:endParaRPr>
          </a:p>
        </p:txBody>
      </p:sp>
      <p:sp>
        <p:nvSpPr>
          <p:cNvPr id="8" name="矩形 7"/>
          <p:cNvSpPr/>
          <p:nvPr/>
        </p:nvSpPr>
        <p:spPr>
          <a:xfrm>
            <a:off x="755576" y="4362955"/>
            <a:ext cx="7992888" cy="1477328"/>
          </a:xfrm>
          <a:prstGeom prst="rect">
            <a:avLst/>
          </a:prstGeom>
        </p:spPr>
        <p:txBody>
          <a:bodyPr wrap="square">
            <a:spAutoFit/>
          </a:bodyPr>
          <a:lstStyle/>
          <a:p>
            <a:pPr algn="l">
              <a:lnSpc>
                <a:spcPct val="125000"/>
              </a:lnSpc>
              <a:spcAft>
                <a:spcPts val="0"/>
              </a:spcAft>
            </a:pPr>
            <a:r>
              <a:rPr lang="zh-CN" altLang="en-US" kern="100" dirty="0" smtClean="0">
                <a:latin typeface="仿宋" panose="02010609060101010101" pitchFamily="49" charset="-122"/>
                <a:ea typeface="仿宋" panose="02010609060101010101" pitchFamily="49" charset="-122"/>
              </a:rPr>
              <a:t>设</a:t>
            </a:r>
            <a:r>
              <a:rPr lang="en-US" altLang="zh-CN" b="1" kern="100" dirty="0" smtClean="0">
                <a:latin typeface="仿宋" panose="02010609060101010101" pitchFamily="49" charset="-122"/>
                <a:ea typeface="仿宋" panose="02010609060101010101" pitchFamily="49" charset="-122"/>
              </a:rPr>
              <a:t>OP</a:t>
            </a:r>
            <a:r>
              <a:rPr lang="zh-CN" altLang="en-US" kern="100" dirty="0" smtClean="0">
                <a:latin typeface="仿宋" panose="02010609060101010101" pitchFamily="49" charset="-122"/>
                <a:ea typeface="仿宋" panose="02010609060101010101" pitchFamily="49" charset="-122"/>
              </a:rPr>
              <a:t>绕</a:t>
            </a:r>
            <a:r>
              <a:rPr lang="en-US" altLang="zh-CN" kern="100" dirty="0" smtClean="0">
                <a:latin typeface="仿宋" panose="02010609060101010101" pitchFamily="49" charset="-122"/>
                <a:ea typeface="仿宋" panose="02010609060101010101" pitchFamily="49" charset="-122"/>
              </a:rPr>
              <a:t>z</a:t>
            </a:r>
            <a:r>
              <a:rPr lang="zh-CN" altLang="en-US" kern="100" dirty="0" smtClean="0">
                <a:latin typeface="仿宋" panose="02010609060101010101" pitchFamily="49" charset="-122"/>
                <a:ea typeface="仿宋" panose="02010609060101010101" pitchFamily="49" charset="-122"/>
              </a:rPr>
              <a:t>轴转过角</a:t>
            </a:r>
            <a:r>
              <a:rPr lang="el-GR" altLang="zh-CN" kern="100" dirty="0" smtClean="0">
                <a:latin typeface="仿宋" panose="02010609060101010101" pitchFamily="49" charset="-122"/>
                <a:ea typeface="仿宋" panose="02010609060101010101" pitchFamily="49" charset="-122"/>
              </a:rPr>
              <a:t>φ</a:t>
            </a:r>
            <a:r>
              <a:rPr lang="zh-CN" altLang="en-US" kern="100" dirty="0" smtClean="0">
                <a:latin typeface="仿宋" panose="02010609060101010101" pitchFamily="49" charset="-122"/>
                <a:ea typeface="仿宋" panose="02010609060101010101" pitchFamily="49" charset="-122"/>
              </a:rPr>
              <a:t>后，</a:t>
            </a:r>
            <a:r>
              <a:rPr lang="en-US" altLang="zh-CN" kern="100" dirty="0" smtClean="0">
                <a:latin typeface="仿宋" panose="02010609060101010101" pitchFamily="49" charset="-122"/>
                <a:ea typeface="仿宋" panose="02010609060101010101" pitchFamily="49" charset="-122"/>
              </a:rPr>
              <a:t>P</a:t>
            </a:r>
            <a:r>
              <a:rPr lang="zh-CN" altLang="en-US" kern="100" dirty="0" smtClean="0">
                <a:latin typeface="仿宋" panose="02010609060101010101" pitchFamily="49" charset="-122"/>
                <a:ea typeface="仿宋" panose="02010609060101010101" pitchFamily="49" charset="-122"/>
              </a:rPr>
              <a:t>点在</a:t>
            </a:r>
            <a:r>
              <a:rPr lang="en-US" altLang="zh-CN" i="1" kern="100" dirty="0" smtClean="0">
                <a:latin typeface="仿宋" panose="02010609060101010101" pitchFamily="49" charset="-122"/>
                <a:ea typeface="仿宋" panose="02010609060101010101" pitchFamily="49" charset="-122"/>
              </a:rPr>
              <a:t>O-xyz</a:t>
            </a:r>
            <a:r>
              <a:rPr lang="zh-CN" altLang="en-US" kern="100" dirty="0" smtClean="0">
                <a:latin typeface="仿宋" panose="02010609060101010101" pitchFamily="49" charset="-122"/>
                <a:ea typeface="仿宋" panose="02010609060101010101" pitchFamily="49" charset="-122"/>
              </a:rPr>
              <a:t>中的坐标为</a:t>
            </a:r>
            <a:r>
              <a:rPr lang="zh-CN" altLang="en-US" kern="100" dirty="0">
                <a:latin typeface="仿宋" panose="02010609060101010101" pitchFamily="49" charset="-122"/>
                <a:ea typeface="仿宋" panose="02010609060101010101" pitchFamily="49" charset="-122"/>
              </a:rPr>
              <a:t>（</a:t>
            </a:r>
            <a:r>
              <a:rPr lang="en-US" altLang="zh-CN" i="1" kern="100" dirty="0" smtClean="0">
                <a:latin typeface="仿宋" panose="02010609060101010101" pitchFamily="49" charset="-122"/>
                <a:ea typeface="仿宋" panose="02010609060101010101" pitchFamily="49" charset="-122"/>
              </a:rPr>
              <a:t>x</a:t>
            </a:r>
            <a:r>
              <a:rPr lang="en-US" altLang="zh-CN" i="1" kern="100" baseline="-25000" dirty="0" smtClean="0">
                <a:latin typeface="仿宋" panose="02010609060101010101" pitchFamily="49" charset="-122"/>
                <a:ea typeface="仿宋" panose="02010609060101010101" pitchFamily="49" charset="-122"/>
              </a:rPr>
              <a:t>1</a:t>
            </a:r>
            <a:r>
              <a:rPr lang="en-US" altLang="zh-CN" i="1" kern="100" dirty="0" smtClean="0">
                <a:latin typeface="仿宋" panose="02010609060101010101" pitchFamily="49" charset="-122"/>
                <a:ea typeface="仿宋" panose="02010609060101010101" pitchFamily="49" charset="-122"/>
              </a:rPr>
              <a:t>,y</a:t>
            </a:r>
            <a:r>
              <a:rPr lang="en-US" altLang="zh-CN" i="1" kern="100" baseline="-25000" dirty="0" smtClean="0">
                <a:latin typeface="仿宋" panose="02010609060101010101" pitchFamily="49" charset="-122"/>
                <a:ea typeface="仿宋" panose="02010609060101010101" pitchFamily="49" charset="-122"/>
              </a:rPr>
              <a:t>1</a:t>
            </a:r>
            <a:r>
              <a:rPr lang="en-US" altLang="zh-CN" i="1" kern="100" dirty="0" smtClean="0">
                <a:latin typeface="仿宋" panose="02010609060101010101" pitchFamily="49" charset="-122"/>
                <a:ea typeface="仿宋" panose="02010609060101010101" pitchFamily="49" charset="-122"/>
              </a:rPr>
              <a:t>,z</a:t>
            </a:r>
            <a:r>
              <a:rPr lang="en-US" altLang="zh-CN" i="1" kern="100" baseline="-25000" dirty="0" smtClean="0">
                <a:latin typeface="仿宋" panose="02010609060101010101" pitchFamily="49" charset="-122"/>
                <a:ea typeface="仿宋" panose="02010609060101010101" pitchFamily="49" charset="-122"/>
              </a:rPr>
              <a:t>1</a:t>
            </a:r>
            <a:r>
              <a:rPr lang="zh-CN" altLang="en-US" kern="100" dirty="0" smtClean="0">
                <a:latin typeface="仿宋" panose="02010609060101010101" pitchFamily="49" charset="-122"/>
                <a:ea typeface="仿宋" panose="02010609060101010101" pitchFamily="49" charset="-122"/>
              </a:rPr>
              <a:t>） ，再绕</a:t>
            </a:r>
            <a:r>
              <a:rPr lang="en-US" altLang="zh-CN" kern="100" dirty="0" smtClean="0">
                <a:latin typeface="仿宋" panose="02010609060101010101" pitchFamily="49" charset="-122"/>
                <a:ea typeface="仿宋" panose="02010609060101010101" pitchFamily="49" charset="-122"/>
              </a:rPr>
              <a:t>y</a:t>
            </a:r>
            <a:r>
              <a:rPr lang="zh-CN" altLang="en-US" kern="100" dirty="0" smtClean="0">
                <a:latin typeface="仿宋" panose="02010609060101010101" pitchFamily="49" charset="-122"/>
                <a:ea typeface="仿宋" panose="02010609060101010101" pitchFamily="49" charset="-122"/>
              </a:rPr>
              <a:t>轴转动角</a:t>
            </a:r>
            <a:r>
              <a:rPr lang="el-GR" altLang="zh-CN" kern="100" dirty="0" smtClean="0">
                <a:latin typeface="仿宋" panose="02010609060101010101" pitchFamily="49" charset="-122"/>
                <a:ea typeface="仿宋" panose="02010609060101010101" pitchFamily="49" charset="-122"/>
              </a:rPr>
              <a:t>θ</a:t>
            </a:r>
            <a:r>
              <a:rPr lang="zh-CN" altLang="en-US" kern="100" dirty="0" smtClean="0">
                <a:latin typeface="仿宋" panose="02010609060101010101" pitchFamily="49" charset="-122"/>
                <a:ea typeface="仿宋" panose="02010609060101010101" pitchFamily="49" charset="-122"/>
              </a:rPr>
              <a:t>后，</a:t>
            </a:r>
            <a:r>
              <a:rPr lang="en-US" altLang="zh-CN" kern="100" dirty="0" smtClean="0">
                <a:latin typeface="仿宋" panose="02010609060101010101" pitchFamily="49" charset="-122"/>
                <a:ea typeface="仿宋" panose="02010609060101010101" pitchFamily="49" charset="-122"/>
              </a:rPr>
              <a:t>P</a:t>
            </a:r>
            <a:r>
              <a:rPr lang="zh-CN" altLang="en-US" kern="100" dirty="0" smtClean="0">
                <a:latin typeface="仿宋" panose="02010609060101010101" pitchFamily="49" charset="-122"/>
                <a:ea typeface="仿宋" panose="02010609060101010101" pitchFamily="49" charset="-122"/>
              </a:rPr>
              <a:t>点的坐标为</a:t>
            </a:r>
            <a:r>
              <a:rPr lang="zh-CN" altLang="en-US" kern="100" dirty="0">
                <a:latin typeface="仿宋" panose="02010609060101010101" pitchFamily="49" charset="-122"/>
                <a:ea typeface="仿宋" panose="02010609060101010101" pitchFamily="49" charset="-122"/>
              </a:rPr>
              <a:t>（</a:t>
            </a:r>
            <a:r>
              <a:rPr lang="en-US" altLang="zh-CN" i="1" kern="100" dirty="0" smtClean="0">
                <a:latin typeface="仿宋" panose="02010609060101010101" pitchFamily="49" charset="-122"/>
                <a:ea typeface="仿宋" panose="02010609060101010101" pitchFamily="49" charset="-122"/>
              </a:rPr>
              <a:t>x</a:t>
            </a:r>
            <a:r>
              <a:rPr lang="en-US" altLang="zh-CN" i="1" kern="100" baseline="-25000" dirty="0" smtClean="0">
                <a:latin typeface="仿宋" panose="02010609060101010101" pitchFamily="49" charset="-122"/>
                <a:ea typeface="仿宋" panose="02010609060101010101" pitchFamily="49" charset="-122"/>
              </a:rPr>
              <a:t>2</a:t>
            </a:r>
            <a:r>
              <a:rPr lang="en-US" altLang="zh-CN" i="1" kern="100" dirty="0" smtClean="0">
                <a:latin typeface="仿宋" panose="02010609060101010101" pitchFamily="49" charset="-122"/>
                <a:ea typeface="仿宋" panose="02010609060101010101" pitchFamily="49" charset="-122"/>
              </a:rPr>
              <a:t>,y</a:t>
            </a:r>
            <a:r>
              <a:rPr lang="en-US" altLang="zh-CN" i="1" kern="100" baseline="-25000" dirty="0" smtClean="0">
                <a:latin typeface="仿宋" panose="02010609060101010101" pitchFamily="49" charset="-122"/>
                <a:ea typeface="仿宋" panose="02010609060101010101" pitchFamily="49" charset="-122"/>
              </a:rPr>
              <a:t>2</a:t>
            </a:r>
            <a:r>
              <a:rPr lang="en-US" altLang="zh-CN" i="1" kern="100" dirty="0" smtClean="0">
                <a:latin typeface="仿宋" panose="02010609060101010101" pitchFamily="49" charset="-122"/>
                <a:ea typeface="仿宋" panose="02010609060101010101" pitchFamily="49" charset="-122"/>
              </a:rPr>
              <a:t>,z</a:t>
            </a:r>
            <a:r>
              <a:rPr lang="en-US" altLang="zh-CN" i="1" kern="100" baseline="-25000" dirty="0" smtClean="0">
                <a:latin typeface="仿宋" panose="02010609060101010101" pitchFamily="49" charset="-122"/>
                <a:ea typeface="仿宋" panose="02010609060101010101" pitchFamily="49" charset="-122"/>
              </a:rPr>
              <a:t>2</a:t>
            </a:r>
            <a:r>
              <a:rPr lang="zh-CN" altLang="en-US" kern="100" dirty="0" smtClean="0">
                <a:latin typeface="仿宋" panose="02010609060101010101" pitchFamily="49" charset="-122"/>
                <a:ea typeface="仿宋" panose="02010609060101010101" pitchFamily="49" charset="-122"/>
              </a:rPr>
              <a:t>） ，则：</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12541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27</a:t>
            </a:fld>
            <a:endParaRPr lang="en-US" altLang="zh-CN" dirty="0"/>
          </a:p>
        </p:txBody>
      </p:sp>
      <p:graphicFrame>
        <p:nvGraphicFramePr>
          <p:cNvPr id="5" name="对象 4"/>
          <p:cNvGraphicFramePr>
            <a:graphicFrameLocks noChangeAspect="1"/>
          </p:cNvGraphicFramePr>
          <p:nvPr>
            <p:extLst>
              <p:ext uri="{D42A27DB-BD31-4B8C-83A1-F6EECF244321}">
                <p14:modId xmlns:p14="http://schemas.microsoft.com/office/powerpoint/2010/main" val="1530952347"/>
              </p:ext>
            </p:extLst>
          </p:nvPr>
        </p:nvGraphicFramePr>
        <p:xfrm>
          <a:off x="2422302" y="836712"/>
          <a:ext cx="4130898" cy="2838408"/>
        </p:xfrm>
        <a:graphic>
          <a:graphicData uri="http://schemas.openxmlformats.org/presentationml/2006/ole">
            <mc:AlternateContent xmlns:mc="http://schemas.openxmlformats.org/markup-compatibility/2006">
              <mc:Choice xmlns:v="urn:schemas-microsoft-com:vml" Requires="v">
                <p:oleObj spid="_x0000_s99453" name="Equation" r:id="rId3" imgW="2070000" imgH="1422360" progId="Equation.DSMT4">
                  <p:embed/>
                </p:oleObj>
              </mc:Choice>
              <mc:Fallback>
                <p:oleObj name="Equation" r:id="rId3" imgW="2070000" imgH="1422360" progId="Equation.DSMT4">
                  <p:embed/>
                  <p:pic>
                    <p:nvPicPr>
                      <p:cNvPr id="0" name=""/>
                      <p:cNvPicPr/>
                      <p:nvPr/>
                    </p:nvPicPr>
                    <p:blipFill>
                      <a:blip r:embed="rId4"/>
                      <a:stretch>
                        <a:fillRect/>
                      </a:stretch>
                    </p:blipFill>
                    <p:spPr>
                      <a:xfrm>
                        <a:off x="2422302" y="836712"/>
                        <a:ext cx="4130898" cy="2838408"/>
                      </a:xfrm>
                      <a:prstGeom prst="rect">
                        <a:avLst/>
                      </a:prstGeom>
                    </p:spPr>
                  </p:pic>
                </p:oleObj>
              </mc:Fallback>
            </mc:AlternateContent>
          </a:graphicData>
        </a:graphic>
      </p:graphicFrame>
      <p:sp>
        <p:nvSpPr>
          <p:cNvPr id="6" name="矩形 5"/>
          <p:cNvSpPr/>
          <p:nvPr/>
        </p:nvSpPr>
        <p:spPr>
          <a:xfrm>
            <a:off x="827584" y="3675120"/>
            <a:ext cx="7992888" cy="490519"/>
          </a:xfrm>
          <a:prstGeom prst="rect">
            <a:avLst/>
          </a:prstGeom>
        </p:spPr>
        <p:txBody>
          <a:bodyPr wrap="square">
            <a:spAutoFit/>
          </a:bodyPr>
          <a:lstStyle/>
          <a:p>
            <a:pPr algn="l">
              <a:lnSpc>
                <a:spcPct val="125000"/>
              </a:lnSpc>
              <a:spcAft>
                <a:spcPts val="0"/>
              </a:spcAft>
            </a:pPr>
            <a:r>
              <a:rPr lang="zh-CN" altLang="en-US" kern="100" dirty="0" smtClean="0">
                <a:latin typeface="仿宋" panose="02010609060101010101" pitchFamily="49" charset="-122"/>
                <a:ea typeface="仿宋" panose="02010609060101010101" pitchFamily="49" charset="-122"/>
              </a:rPr>
              <a:t>即：</a:t>
            </a:r>
            <a:endParaRPr lang="zh-CN" altLang="en-US" dirty="0">
              <a:latin typeface="仿宋" panose="02010609060101010101" pitchFamily="49" charset="-122"/>
              <a:ea typeface="仿宋" panose="02010609060101010101" pitchFamily="49"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244428257"/>
              </p:ext>
            </p:extLst>
          </p:nvPr>
        </p:nvGraphicFramePr>
        <p:xfrm>
          <a:off x="1778446" y="4028308"/>
          <a:ext cx="6091164" cy="1720405"/>
        </p:xfrm>
        <a:graphic>
          <a:graphicData uri="http://schemas.openxmlformats.org/presentationml/2006/ole">
            <mc:AlternateContent xmlns:mc="http://schemas.openxmlformats.org/markup-compatibility/2006">
              <mc:Choice xmlns:v="urn:schemas-microsoft-com:vml" Requires="v">
                <p:oleObj spid="_x0000_s99454" name="Equation" r:id="rId5" imgW="3327120" imgH="939600" progId="Equation.DSMT4">
                  <p:embed/>
                </p:oleObj>
              </mc:Choice>
              <mc:Fallback>
                <p:oleObj name="Equation" r:id="rId5" imgW="3327120" imgH="939600" progId="Equation.DSMT4">
                  <p:embed/>
                  <p:pic>
                    <p:nvPicPr>
                      <p:cNvPr id="0" name=""/>
                      <p:cNvPicPr/>
                      <p:nvPr/>
                    </p:nvPicPr>
                    <p:blipFill>
                      <a:blip r:embed="rId6"/>
                      <a:stretch>
                        <a:fillRect/>
                      </a:stretch>
                    </p:blipFill>
                    <p:spPr>
                      <a:xfrm>
                        <a:off x="1778446" y="4028308"/>
                        <a:ext cx="6091164" cy="1720405"/>
                      </a:xfrm>
                      <a:prstGeom prst="rect">
                        <a:avLst/>
                      </a:prstGeom>
                    </p:spPr>
                  </p:pic>
                </p:oleObj>
              </mc:Fallback>
            </mc:AlternateContent>
          </a:graphicData>
        </a:graphic>
      </p:graphicFrame>
    </p:spTree>
    <p:extLst>
      <p:ext uri="{BB962C8B-B14F-4D97-AF65-F5344CB8AC3E}">
        <p14:creationId xmlns:p14="http://schemas.microsoft.com/office/powerpoint/2010/main" val="2004354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28</a:t>
            </a:fld>
            <a:endParaRPr lang="en-US" altLang="zh-CN" dirty="0"/>
          </a:p>
        </p:txBody>
      </p:sp>
      <p:sp>
        <p:nvSpPr>
          <p:cNvPr id="5" name="矩形 4"/>
          <p:cNvSpPr/>
          <p:nvPr/>
        </p:nvSpPr>
        <p:spPr>
          <a:xfrm>
            <a:off x="827584" y="1055737"/>
            <a:ext cx="7992888" cy="1015663"/>
          </a:xfrm>
          <a:prstGeom prst="rect">
            <a:avLst/>
          </a:prstGeom>
        </p:spPr>
        <p:txBody>
          <a:bodyPr wrap="square">
            <a:spAutoFit/>
          </a:bodyPr>
          <a:lstStyle/>
          <a:p>
            <a:pPr algn="l">
              <a:lnSpc>
                <a:spcPct val="125000"/>
              </a:lnSpc>
              <a:spcAft>
                <a:spcPts val="0"/>
              </a:spcAft>
            </a:pPr>
            <a:r>
              <a:rPr lang="zh-CN" altLang="en-US" kern="100" dirty="0" smtClean="0">
                <a:latin typeface="仿宋" panose="02010609060101010101" pitchFamily="49" charset="-122"/>
                <a:ea typeface="仿宋" panose="02010609060101010101" pitchFamily="49" charset="-122"/>
              </a:rPr>
              <a:t>同理，</a:t>
            </a:r>
            <a:r>
              <a:rPr lang="en-US" altLang="zh-CN" b="1" kern="100" dirty="0" smtClean="0">
                <a:latin typeface="仿宋" panose="02010609060101010101" pitchFamily="49" charset="-122"/>
                <a:ea typeface="仿宋" panose="02010609060101010101" pitchFamily="49" charset="-122"/>
              </a:rPr>
              <a:t>OP</a:t>
            </a:r>
            <a:r>
              <a:rPr lang="zh-CN" altLang="en-US" kern="100" dirty="0" smtClean="0">
                <a:latin typeface="仿宋" panose="02010609060101010101" pitchFamily="49" charset="-122"/>
                <a:ea typeface="仿宋" panose="02010609060101010101" pitchFamily="49" charset="-122"/>
              </a:rPr>
              <a:t>按相反次序</a:t>
            </a:r>
            <a:r>
              <a:rPr lang="zh-CN" altLang="en-US" kern="100" dirty="0">
                <a:latin typeface="仿宋" panose="02010609060101010101" pitchFamily="49" charset="-122"/>
                <a:ea typeface="仿宋" panose="02010609060101010101" pitchFamily="49" charset="-122"/>
              </a:rPr>
              <a:t>即先绕</a:t>
            </a:r>
            <a:r>
              <a:rPr lang="en-US" altLang="zh-CN" kern="100" dirty="0">
                <a:latin typeface="仿宋" panose="02010609060101010101" pitchFamily="49" charset="-122"/>
                <a:ea typeface="仿宋" panose="02010609060101010101" pitchFamily="49" charset="-122"/>
              </a:rPr>
              <a:t>y</a:t>
            </a:r>
            <a:r>
              <a:rPr lang="zh-CN" altLang="en-US" kern="100" dirty="0">
                <a:latin typeface="仿宋" panose="02010609060101010101" pitchFamily="49" charset="-122"/>
                <a:ea typeface="仿宋" panose="02010609060101010101" pitchFamily="49" charset="-122"/>
              </a:rPr>
              <a:t>轴转动角</a:t>
            </a:r>
            <a:r>
              <a:rPr lang="el-GR" altLang="zh-CN" kern="100" dirty="0" smtClean="0">
                <a:latin typeface="仿宋" panose="02010609060101010101" pitchFamily="49" charset="-122"/>
                <a:ea typeface="仿宋" panose="02010609060101010101" pitchFamily="49" charset="-122"/>
              </a:rPr>
              <a:t>θ</a:t>
            </a:r>
            <a:r>
              <a:rPr lang="zh-CN" altLang="en-US" kern="100" dirty="0" smtClean="0">
                <a:latin typeface="仿宋" panose="02010609060101010101" pitchFamily="49" charset="-122"/>
                <a:ea typeface="仿宋" panose="02010609060101010101" pitchFamily="49" charset="-122"/>
              </a:rPr>
              <a:t>，再绕</a:t>
            </a:r>
            <a:r>
              <a:rPr lang="en-US" altLang="zh-CN" kern="100" dirty="0" smtClean="0">
                <a:latin typeface="仿宋" panose="02010609060101010101" pitchFamily="49" charset="-122"/>
                <a:ea typeface="仿宋" panose="02010609060101010101" pitchFamily="49" charset="-122"/>
              </a:rPr>
              <a:t>z</a:t>
            </a:r>
            <a:r>
              <a:rPr lang="zh-CN" altLang="en-US" kern="100" dirty="0" smtClean="0">
                <a:latin typeface="仿宋" panose="02010609060101010101" pitchFamily="49" charset="-122"/>
                <a:ea typeface="仿宋" panose="02010609060101010101" pitchFamily="49" charset="-122"/>
              </a:rPr>
              <a:t>轴转过角</a:t>
            </a:r>
            <a:r>
              <a:rPr lang="el-GR" altLang="zh-CN" kern="100" dirty="0" smtClean="0">
                <a:latin typeface="仿宋" panose="02010609060101010101" pitchFamily="49" charset="-122"/>
                <a:ea typeface="仿宋" panose="02010609060101010101" pitchFamily="49" charset="-122"/>
              </a:rPr>
              <a:t>φ</a:t>
            </a:r>
            <a:r>
              <a:rPr lang="zh-CN" altLang="en-US" kern="100" dirty="0" smtClean="0">
                <a:latin typeface="仿宋" panose="02010609060101010101" pitchFamily="49" charset="-122"/>
                <a:ea typeface="仿宋" panose="02010609060101010101" pitchFamily="49" charset="-122"/>
              </a:rPr>
              <a:t>后，</a:t>
            </a:r>
            <a:r>
              <a:rPr lang="en-US" altLang="zh-CN" kern="100" dirty="0" smtClean="0">
                <a:latin typeface="仿宋" panose="02010609060101010101" pitchFamily="49" charset="-122"/>
                <a:ea typeface="仿宋" panose="02010609060101010101" pitchFamily="49" charset="-122"/>
              </a:rPr>
              <a:t>P</a:t>
            </a:r>
            <a:r>
              <a:rPr lang="zh-CN" altLang="en-US" kern="100" dirty="0" smtClean="0">
                <a:latin typeface="仿宋" panose="02010609060101010101" pitchFamily="49" charset="-122"/>
                <a:ea typeface="仿宋" panose="02010609060101010101" pitchFamily="49" charset="-122"/>
              </a:rPr>
              <a:t>点的坐标为</a:t>
            </a:r>
            <a:r>
              <a:rPr lang="zh-CN" altLang="en-US" kern="100" dirty="0">
                <a:latin typeface="仿宋" panose="02010609060101010101" pitchFamily="49" charset="-122"/>
                <a:ea typeface="仿宋" panose="02010609060101010101" pitchFamily="49" charset="-122"/>
              </a:rPr>
              <a:t>（</a:t>
            </a:r>
            <a:r>
              <a:rPr lang="en-US" altLang="zh-CN" i="1" kern="100" dirty="0" smtClean="0">
                <a:latin typeface="仿宋" panose="02010609060101010101" pitchFamily="49" charset="-122"/>
                <a:ea typeface="仿宋" panose="02010609060101010101" pitchFamily="49" charset="-122"/>
              </a:rPr>
              <a:t>x</a:t>
            </a:r>
            <a:r>
              <a:rPr lang="en-US" altLang="zh-CN" i="1" kern="100" baseline="-25000" dirty="0" smtClean="0">
                <a:latin typeface="仿宋" panose="02010609060101010101" pitchFamily="49" charset="-122"/>
                <a:ea typeface="仿宋" panose="02010609060101010101" pitchFamily="49" charset="-122"/>
              </a:rPr>
              <a:t>2’</a:t>
            </a:r>
            <a:r>
              <a:rPr lang="en-US" altLang="zh-CN" i="1" kern="100" dirty="0" smtClean="0">
                <a:latin typeface="仿宋" panose="02010609060101010101" pitchFamily="49" charset="-122"/>
                <a:ea typeface="仿宋" panose="02010609060101010101" pitchFamily="49" charset="-122"/>
              </a:rPr>
              <a:t>,y</a:t>
            </a:r>
            <a:r>
              <a:rPr lang="en-US" altLang="zh-CN" i="1" kern="100" baseline="-25000" dirty="0" smtClean="0">
                <a:latin typeface="仿宋" panose="02010609060101010101" pitchFamily="49" charset="-122"/>
                <a:ea typeface="仿宋" panose="02010609060101010101" pitchFamily="49" charset="-122"/>
              </a:rPr>
              <a:t>2’</a:t>
            </a:r>
            <a:r>
              <a:rPr lang="en-US" altLang="zh-CN" i="1" kern="100" dirty="0" smtClean="0">
                <a:latin typeface="仿宋" panose="02010609060101010101" pitchFamily="49" charset="-122"/>
                <a:ea typeface="仿宋" panose="02010609060101010101" pitchFamily="49" charset="-122"/>
              </a:rPr>
              <a:t>,z</a:t>
            </a:r>
            <a:r>
              <a:rPr lang="en-US" altLang="zh-CN" i="1" kern="100" baseline="-25000" dirty="0" smtClean="0">
                <a:latin typeface="仿宋" panose="02010609060101010101" pitchFamily="49" charset="-122"/>
                <a:ea typeface="仿宋" panose="02010609060101010101" pitchFamily="49" charset="-122"/>
              </a:rPr>
              <a:t>2’</a:t>
            </a:r>
            <a:r>
              <a:rPr lang="zh-CN" altLang="en-US" kern="100" dirty="0" smtClean="0">
                <a:latin typeface="仿宋" panose="02010609060101010101" pitchFamily="49" charset="-122"/>
                <a:ea typeface="仿宋" panose="02010609060101010101" pitchFamily="49" charset="-122"/>
              </a:rPr>
              <a:t>） ，</a:t>
            </a:r>
            <a:r>
              <a:rPr lang="zh-CN" altLang="en-US" kern="100" dirty="0">
                <a:latin typeface="仿宋" panose="02010609060101010101" pitchFamily="49" charset="-122"/>
                <a:ea typeface="仿宋" panose="02010609060101010101" pitchFamily="49" charset="-122"/>
              </a:rPr>
              <a:t>为</a:t>
            </a:r>
            <a:r>
              <a:rPr lang="zh-CN" altLang="en-US" kern="100" dirty="0" smtClean="0">
                <a:latin typeface="仿宋" panose="02010609060101010101" pitchFamily="49" charset="-122"/>
                <a:ea typeface="仿宋" panose="02010609060101010101" pitchFamily="49" charset="-122"/>
              </a:rPr>
              <a:t>：</a:t>
            </a:r>
            <a:endParaRPr lang="zh-CN" altLang="en-US" dirty="0">
              <a:latin typeface="仿宋" panose="02010609060101010101" pitchFamily="49" charset="-122"/>
              <a:ea typeface="仿宋" panose="02010609060101010101" pitchFamily="49"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4186406220"/>
              </p:ext>
            </p:extLst>
          </p:nvPr>
        </p:nvGraphicFramePr>
        <p:xfrm>
          <a:off x="1259632" y="2085131"/>
          <a:ext cx="6661433" cy="1402407"/>
        </p:xfrm>
        <a:graphic>
          <a:graphicData uri="http://schemas.openxmlformats.org/presentationml/2006/ole">
            <mc:AlternateContent xmlns:mc="http://schemas.openxmlformats.org/markup-compatibility/2006">
              <mc:Choice xmlns:v="urn:schemas-microsoft-com:vml" Requires="v">
                <p:oleObj spid="_x0000_s100474" name="Equation" r:id="rId3" imgW="3377880" imgH="711000" progId="Equation.DSMT4">
                  <p:embed/>
                </p:oleObj>
              </mc:Choice>
              <mc:Fallback>
                <p:oleObj name="Equation" r:id="rId3" imgW="3377880" imgH="711000" progId="Equation.DSMT4">
                  <p:embed/>
                  <p:pic>
                    <p:nvPicPr>
                      <p:cNvPr id="0" name=""/>
                      <p:cNvPicPr/>
                      <p:nvPr/>
                    </p:nvPicPr>
                    <p:blipFill>
                      <a:blip r:embed="rId4"/>
                      <a:stretch>
                        <a:fillRect/>
                      </a:stretch>
                    </p:blipFill>
                    <p:spPr>
                      <a:xfrm>
                        <a:off x="1259632" y="2085131"/>
                        <a:ext cx="6661433" cy="1402407"/>
                      </a:xfrm>
                      <a:prstGeom prst="rect">
                        <a:avLst/>
                      </a:prstGeom>
                    </p:spPr>
                  </p:pic>
                </p:oleObj>
              </mc:Fallback>
            </mc:AlternateContent>
          </a:graphicData>
        </a:graphic>
      </p:graphicFrame>
      <p:sp>
        <p:nvSpPr>
          <p:cNvPr id="7" name="矩形 6"/>
          <p:cNvSpPr/>
          <p:nvPr/>
        </p:nvSpPr>
        <p:spPr>
          <a:xfrm>
            <a:off x="920200" y="3582811"/>
            <a:ext cx="7992888" cy="490519"/>
          </a:xfrm>
          <a:prstGeom prst="rect">
            <a:avLst/>
          </a:prstGeom>
        </p:spPr>
        <p:txBody>
          <a:bodyPr wrap="square">
            <a:spAutoFit/>
          </a:bodyPr>
          <a:lstStyle/>
          <a:p>
            <a:pPr algn="l">
              <a:lnSpc>
                <a:spcPct val="125000"/>
              </a:lnSpc>
              <a:spcAft>
                <a:spcPts val="0"/>
              </a:spcAft>
            </a:pPr>
            <a:r>
              <a:rPr lang="zh-CN" altLang="en-US" kern="100" dirty="0">
                <a:latin typeface="仿宋" panose="02010609060101010101" pitchFamily="49" charset="-122"/>
                <a:ea typeface="仿宋" panose="02010609060101010101" pitchFamily="49" charset="-122"/>
              </a:rPr>
              <a:t>可见</a:t>
            </a:r>
            <a:r>
              <a:rPr lang="zh-CN" altLang="en-US" kern="100" dirty="0" smtClean="0">
                <a:latin typeface="仿宋" panose="02010609060101010101" pitchFamily="49" charset="-122"/>
                <a:ea typeface="仿宋" panose="02010609060101010101" pitchFamily="49" charset="-122"/>
              </a:rPr>
              <a:t>：</a:t>
            </a:r>
            <a:endParaRPr lang="zh-CN" altLang="en-US" dirty="0">
              <a:latin typeface="仿宋" panose="02010609060101010101" pitchFamily="49" charset="-122"/>
              <a:ea typeface="仿宋" panose="02010609060101010101" pitchFamily="49"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735266366"/>
              </p:ext>
            </p:extLst>
          </p:nvPr>
        </p:nvGraphicFramePr>
        <p:xfrm>
          <a:off x="2195736" y="3776906"/>
          <a:ext cx="1490653" cy="1264797"/>
        </p:xfrm>
        <a:graphic>
          <a:graphicData uri="http://schemas.openxmlformats.org/presentationml/2006/ole">
            <mc:AlternateContent xmlns:mc="http://schemas.openxmlformats.org/markup-compatibility/2006">
              <mc:Choice xmlns:v="urn:schemas-microsoft-com:vml" Requires="v">
                <p:oleObj spid="_x0000_s100475" name="Equation" r:id="rId5" imgW="838080" imgH="711000" progId="Equation.DSMT4">
                  <p:embed/>
                </p:oleObj>
              </mc:Choice>
              <mc:Fallback>
                <p:oleObj name="Equation" r:id="rId5" imgW="838080" imgH="711000" progId="Equation.DSMT4">
                  <p:embed/>
                  <p:pic>
                    <p:nvPicPr>
                      <p:cNvPr id="0" name=""/>
                      <p:cNvPicPr/>
                      <p:nvPr/>
                    </p:nvPicPr>
                    <p:blipFill>
                      <a:blip r:embed="rId6"/>
                      <a:stretch>
                        <a:fillRect/>
                      </a:stretch>
                    </p:blipFill>
                    <p:spPr>
                      <a:xfrm>
                        <a:off x="2195736" y="3776906"/>
                        <a:ext cx="1490653" cy="1264797"/>
                      </a:xfrm>
                      <a:prstGeom prst="rect">
                        <a:avLst/>
                      </a:prstGeom>
                    </p:spPr>
                  </p:pic>
                </p:oleObj>
              </mc:Fallback>
            </mc:AlternateContent>
          </a:graphicData>
        </a:graphic>
      </p:graphicFrame>
      <p:sp>
        <p:nvSpPr>
          <p:cNvPr id="9" name="矩形 8"/>
          <p:cNvSpPr/>
          <p:nvPr/>
        </p:nvSpPr>
        <p:spPr>
          <a:xfrm>
            <a:off x="827584" y="5149641"/>
            <a:ext cx="7992888" cy="1015663"/>
          </a:xfrm>
          <a:prstGeom prst="rect">
            <a:avLst/>
          </a:prstGeom>
        </p:spPr>
        <p:txBody>
          <a:bodyPr wrap="square">
            <a:spAutoFit/>
          </a:bodyPr>
          <a:lstStyle/>
          <a:p>
            <a:pPr algn="l">
              <a:lnSpc>
                <a:spcPct val="125000"/>
              </a:lnSpc>
              <a:spcAft>
                <a:spcPts val="0"/>
              </a:spcAft>
            </a:pPr>
            <a:r>
              <a:rPr lang="zh-CN" altLang="en-US" kern="100" dirty="0" smtClean="0">
                <a:latin typeface="仿宋" panose="02010609060101010101" pitchFamily="49" charset="-122"/>
                <a:ea typeface="仿宋" panose="02010609060101010101" pitchFamily="49" charset="-122"/>
              </a:rPr>
              <a:t>说明按不同次序转动后，</a:t>
            </a:r>
            <a:r>
              <a:rPr lang="en-US" altLang="zh-CN" kern="100" dirty="0" smtClean="0">
                <a:latin typeface="仿宋" panose="02010609060101010101" pitchFamily="49" charset="-122"/>
                <a:ea typeface="仿宋" panose="02010609060101010101" pitchFamily="49" charset="-122"/>
              </a:rPr>
              <a:t>P</a:t>
            </a:r>
            <a:r>
              <a:rPr lang="zh-CN" altLang="en-US" kern="100" dirty="0" smtClean="0">
                <a:latin typeface="仿宋" panose="02010609060101010101" pitchFamily="49" charset="-122"/>
                <a:ea typeface="仿宋" panose="02010609060101010101" pitchFamily="49" charset="-122"/>
              </a:rPr>
              <a:t>点最后的坐标不相同，也就是说有限角位移不符合矢量加法对易律，所以它不是矢量。</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196112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29</a:t>
            </a:fld>
            <a:endParaRPr lang="en-US" altLang="zh-CN" dirty="0"/>
          </a:p>
        </p:txBody>
      </p:sp>
      <p:pic>
        <p:nvPicPr>
          <p:cNvPr id="5" name="图片 4"/>
          <p:cNvPicPr>
            <a:picLocks noChangeAspect="1"/>
          </p:cNvPicPr>
          <p:nvPr/>
        </p:nvPicPr>
        <p:blipFill>
          <a:blip r:embed="rId2"/>
          <a:stretch>
            <a:fillRect/>
          </a:stretch>
        </p:blipFill>
        <p:spPr>
          <a:xfrm>
            <a:off x="1495809" y="1338524"/>
            <a:ext cx="6152381" cy="4180952"/>
          </a:xfrm>
          <a:prstGeom prst="rect">
            <a:avLst/>
          </a:prstGeom>
        </p:spPr>
      </p:pic>
    </p:spTree>
    <p:extLst>
      <p:ext uri="{BB962C8B-B14F-4D97-AF65-F5344CB8AC3E}">
        <p14:creationId xmlns:p14="http://schemas.microsoft.com/office/powerpoint/2010/main" val="4120498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3</a:t>
            </a:fld>
            <a:endParaRPr lang="en-US" altLang="zh-CN" dirty="0"/>
          </a:p>
        </p:txBody>
      </p:sp>
      <p:sp>
        <p:nvSpPr>
          <p:cNvPr id="5" name="Rectangle 20"/>
          <p:cNvSpPr>
            <a:spLocks noChangeArrowheads="1"/>
          </p:cNvSpPr>
          <p:nvPr/>
        </p:nvSpPr>
        <p:spPr bwMode="auto">
          <a:xfrm>
            <a:off x="1403648" y="1247827"/>
            <a:ext cx="7968582" cy="2576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eaLnBrk="0" latinLnBrk="0" hangingPunct="0">
              <a:lnSpc>
                <a:spcPct val="150000"/>
              </a:lnSpc>
              <a:spcAft>
                <a:spcPts val="0"/>
              </a:spcAft>
              <a:buClrTx/>
              <a:buSzTx/>
              <a:buFont typeface="Wingdings" panose="05000000000000000000" pitchFamily="2" charset="2"/>
              <a:buChar char="Ø"/>
              <a:tabLst/>
            </a:pPr>
            <a:r>
              <a:rPr lang="zh-CN" altLang="en-US" sz="2800" kern="100" dirty="0" smtClean="0">
                <a:solidFill>
                  <a:srgbClr val="0000CC"/>
                </a:solidFill>
                <a:latin typeface="仿宋" panose="02010609060101010101" pitchFamily="49" charset="-122"/>
                <a:ea typeface="仿宋" panose="02010609060101010101" pitchFamily="49" charset="-122"/>
              </a:rPr>
              <a:t>几种特殊的质点组：</a:t>
            </a:r>
            <a:endParaRPr lang="en-US" altLang="zh-CN" sz="2800" kern="100" dirty="0" smtClean="0">
              <a:solidFill>
                <a:srgbClr val="0000CC"/>
              </a:solidFill>
              <a:latin typeface="仿宋" panose="02010609060101010101" pitchFamily="49" charset="-122"/>
              <a:ea typeface="仿宋" panose="02010609060101010101" pitchFamily="49" charset="-122"/>
            </a:endParaRPr>
          </a:p>
          <a:p>
            <a:pPr marL="514350" marR="0" lvl="0" indent="-514350" algn="just" defTabSz="914400" eaLnBrk="0" latinLnBrk="0" hangingPunct="0">
              <a:lnSpc>
                <a:spcPct val="150000"/>
              </a:lnSpc>
              <a:spcAft>
                <a:spcPts val="0"/>
              </a:spcAft>
              <a:buClrTx/>
              <a:buSzTx/>
              <a:buFont typeface="+mj-lt"/>
              <a:buAutoNum type="arabicPeriod"/>
              <a:tabLst/>
            </a:pPr>
            <a:r>
              <a:rPr kumimoji="0" lang="zh-CN" altLang="en-US" sz="2800" b="0" i="0" u="none" strike="noStrike" kern="100" cap="none" normalizeH="0" baseline="0" dirty="0" smtClean="0">
                <a:ln>
                  <a:noFill/>
                </a:ln>
                <a:solidFill>
                  <a:srgbClr val="0000CC"/>
                </a:solidFill>
                <a:effectLst/>
                <a:latin typeface="仿宋" panose="02010609060101010101" pitchFamily="49" charset="-122"/>
                <a:ea typeface="仿宋" panose="02010609060101010101" pitchFamily="49" charset="-122"/>
              </a:rPr>
              <a:t>刚体</a:t>
            </a:r>
            <a:endParaRPr kumimoji="0" lang="en-US" altLang="zh-CN" sz="2800" b="0" i="0" u="none" strike="noStrike" kern="100" cap="none" normalizeH="0" baseline="0" dirty="0" smtClean="0">
              <a:ln>
                <a:noFill/>
              </a:ln>
              <a:solidFill>
                <a:srgbClr val="0000CC"/>
              </a:solidFill>
              <a:effectLst/>
              <a:latin typeface="仿宋" panose="02010609060101010101" pitchFamily="49" charset="-122"/>
              <a:ea typeface="仿宋" panose="02010609060101010101" pitchFamily="49" charset="-122"/>
            </a:endParaRPr>
          </a:p>
          <a:p>
            <a:pPr marL="514350" marR="0" lvl="0" indent="-514350" algn="just" defTabSz="914400" eaLnBrk="0" latinLnBrk="0" hangingPunct="0">
              <a:lnSpc>
                <a:spcPct val="150000"/>
              </a:lnSpc>
              <a:spcAft>
                <a:spcPts val="0"/>
              </a:spcAft>
              <a:buClrTx/>
              <a:buSzTx/>
              <a:buFont typeface="+mj-lt"/>
              <a:buAutoNum type="arabicPeriod"/>
              <a:tabLst/>
            </a:pPr>
            <a:r>
              <a:rPr kumimoji="0" lang="zh-CN" altLang="en-US" sz="2800" kern="100" dirty="0" smtClean="0">
                <a:solidFill>
                  <a:srgbClr val="0000CC"/>
                </a:solidFill>
                <a:latin typeface="仿宋" panose="02010609060101010101" pitchFamily="49" charset="-122"/>
                <a:ea typeface="仿宋" panose="02010609060101010101" pitchFamily="49" charset="-122"/>
              </a:rPr>
              <a:t>弹性体</a:t>
            </a:r>
            <a:endParaRPr kumimoji="0" lang="en-US" altLang="zh-CN" sz="2800" kern="100" dirty="0" smtClean="0">
              <a:solidFill>
                <a:srgbClr val="0000CC"/>
              </a:solidFill>
              <a:latin typeface="仿宋" panose="02010609060101010101" pitchFamily="49" charset="-122"/>
              <a:ea typeface="仿宋" panose="02010609060101010101" pitchFamily="49" charset="-122"/>
            </a:endParaRPr>
          </a:p>
          <a:p>
            <a:pPr marL="514350" marR="0" lvl="0" indent="-514350" algn="just" defTabSz="914400" eaLnBrk="0" latinLnBrk="0" hangingPunct="0">
              <a:lnSpc>
                <a:spcPct val="150000"/>
              </a:lnSpc>
              <a:spcAft>
                <a:spcPts val="0"/>
              </a:spcAft>
              <a:buClrTx/>
              <a:buSzTx/>
              <a:buFont typeface="+mj-lt"/>
              <a:buAutoNum type="arabicPeriod"/>
              <a:tabLst/>
            </a:pPr>
            <a:r>
              <a:rPr kumimoji="0" lang="zh-CN" altLang="en-US" sz="2800" b="0" i="0" u="none" strike="noStrike" kern="100" cap="none" normalizeH="0" baseline="0" dirty="0">
                <a:ln>
                  <a:noFill/>
                </a:ln>
                <a:solidFill>
                  <a:srgbClr val="0000CC"/>
                </a:solidFill>
                <a:effectLst/>
                <a:latin typeface="仿宋" panose="02010609060101010101" pitchFamily="49" charset="-122"/>
                <a:ea typeface="仿宋" panose="02010609060101010101" pitchFamily="49" charset="-122"/>
              </a:rPr>
              <a:t>流体</a:t>
            </a:r>
            <a:endParaRPr kumimoji="0" lang="zh-CN" altLang="en-US" sz="2800" b="0" i="0" u="none" strike="noStrike" cap="none" normalizeH="0" baseline="0" dirty="0" smtClean="0">
              <a:ln>
                <a:noFill/>
              </a:ln>
              <a:solidFill>
                <a:srgbClr val="0000CC"/>
              </a:solidFill>
              <a:effectLst/>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926845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30</a:t>
            </a:fld>
            <a:endParaRPr lang="en-US" altLang="zh-CN" dirty="0"/>
          </a:p>
        </p:txBody>
      </p:sp>
      <p:sp>
        <p:nvSpPr>
          <p:cNvPr id="5" name="矩形 4"/>
          <p:cNvSpPr/>
          <p:nvPr/>
        </p:nvSpPr>
        <p:spPr>
          <a:xfrm>
            <a:off x="768132" y="721072"/>
            <a:ext cx="7992888" cy="1477328"/>
          </a:xfrm>
          <a:prstGeom prst="rect">
            <a:avLst/>
          </a:prstGeom>
        </p:spPr>
        <p:txBody>
          <a:bodyPr wrap="square">
            <a:spAutoFit/>
          </a:bodyPr>
          <a:lstStyle/>
          <a:p>
            <a:pPr algn="l">
              <a:lnSpc>
                <a:spcPct val="125000"/>
              </a:lnSpc>
              <a:spcAft>
                <a:spcPts val="0"/>
              </a:spcAft>
            </a:pPr>
            <a:r>
              <a:rPr lang="zh-CN" altLang="en-US" kern="100" dirty="0" smtClean="0">
                <a:latin typeface="仿宋" panose="02010609060101010101" pitchFamily="49" charset="-122"/>
                <a:ea typeface="仿宋" panose="02010609060101010101" pitchFamily="49" charset="-122"/>
              </a:rPr>
              <a:t>当</a:t>
            </a:r>
            <a:r>
              <a:rPr lang="el-GR" altLang="zh-CN" kern="100" dirty="0" smtClean="0">
                <a:latin typeface="仿宋" panose="02010609060101010101" pitchFamily="49" charset="-122"/>
                <a:ea typeface="仿宋" panose="02010609060101010101" pitchFamily="49" charset="-122"/>
              </a:rPr>
              <a:t>θ</a:t>
            </a:r>
            <a:r>
              <a:rPr lang="zh-CN" altLang="en-US" kern="100" dirty="0" smtClean="0">
                <a:latin typeface="仿宋" panose="02010609060101010101" pitchFamily="49" charset="-122"/>
                <a:ea typeface="仿宋" panose="02010609060101010101" pitchFamily="49" charset="-122"/>
              </a:rPr>
              <a:t>，</a:t>
            </a:r>
            <a:r>
              <a:rPr lang="el-GR" altLang="zh-CN" kern="100" dirty="0" smtClean="0">
                <a:latin typeface="仿宋" panose="02010609060101010101" pitchFamily="49" charset="-122"/>
                <a:ea typeface="仿宋" panose="02010609060101010101" pitchFamily="49" charset="-122"/>
              </a:rPr>
              <a:t>φ</a:t>
            </a:r>
            <a:r>
              <a:rPr lang="zh-CN" altLang="en-US" kern="100" dirty="0" smtClean="0">
                <a:latin typeface="仿宋" panose="02010609060101010101" pitchFamily="49" charset="-122"/>
                <a:ea typeface="仿宋" panose="02010609060101010101" pitchFamily="49" charset="-122"/>
              </a:rPr>
              <a:t>趋于零时，在运算中忽略二阶以上的无穷小量，取</a:t>
            </a:r>
            <a:r>
              <a:rPr lang="en-US" altLang="zh-CN" kern="100" dirty="0" smtClean="0">
                <a:latin typeface="仿宋" panose="02010609060101010101" pitchFamily="49" charset="-122"/>
                <a:ea typeface="仿宋" panose="02010609060101010101" pitchFamily="49" charset="-122"/>
              </a:rPr>
              <a:t>sin</a:t>
            </a:r>
            <a:r>
              <a:rPr lang="el-GR" altLang="zh-CN" kern="100" dirty="0">
                <a:latin typeface="仿宋" panose="02010609060101010101" pitchFamily="49" charset="-122"/>
                <a:ea typeface="仿宋" panose="02010609060101010101" pitchFamily="49" charset="-122"/>
              </a:rPr>
              <a:t> φ </a:t>
            </a:r>
            <a:r>
              <a:rPr lang="en-US" altLang="zh-CN" kern="100" dirty="0" smtClean="0">
                <a:latin typeface="仿宋" panose="02010609060101010101" pitchFamily="49" charset="-122"/>
                <a:ea typeface="仿宋" panose="02010609060101010101" pitchFamily="49" charset="-122"/>
              </a:rPr>
              <a:t>=</a:t>
            </a:r>
            <a:r>
              <a:rPr lang="el-GR" altLang="zh-CN" kern="100" dirty="0">
                <a:latin typeface="仿宋" panose="02010609060101010101" pitchFamily="49" charset="-122"/>
                <a:ea typeface="仿宋" panose="02010609060101010101" pitchFamily="49" charset="-122"/>
              </a:rPr>
              <a:t> φ </a:t>
            </a:r>
            <a:r>
              <a:rPr lang="en-US" altLang="zh-CN" kern="100" dirty="0" smtClean="0">
                <a:latin typeface="仿宋" panose="02010609060101010101" pitchFamily="49" charset="-122"/>
                <a:ea typeface="仿宋" panose="02010609060101010101" pitchFamily="49" charset="-122"/>
              </a:rPr>
              <a:t>,cos</a:t>
            </a:r>
            <a:r>
              <a:rPr lang="el-GR" altLang="zh-CN" kern="100" dirty="0">
                <a:latin typeface="仿宋" panose="02010609060101010101" pitchFamily="49" charset="-122"/>
                <a:ea typeface="仿宋" panose="02010609060101010101" pitchFamily="49" charset="-122"/>
              </a:rPr>
              <a:t> φ </a:t>
            </a:r>
            <a:r>
              <a:rPr lang="en-US" altLang="zh-CN" kern="100" dirty="0" smtClean="0">
                <a:latin typeface="仿宋" panose="02010609060101010101" pitchFamily="49" charset="-122"/>
                <a:ea typeface="仿宋" panose="02010609060101010101" pitchFamily="49" charset="-122"/>
              </a:rPr>
              <a:t>=1,</a:t>
            </a:r>
            <a:r>
              <a:rPr lang="el-GR" altLang="zh-CN" kern="100" dirty="0">
                <a:latin typeface="仿宋" panose="02010609060101010101" pitchFamily="49" charset="-122"/>
                <a:ea typeface="仿宋" panose="02010609060101010101" pitchFamily="49" charset="-122"/>
              </a:rPr>
              <a:t> </a:t>
            </a:r>
            <a:r>
              <a:rPr lang="el-GR" altLang="zh-CN" kern="100" dirty="0" smtClean="0">
                <a:latin typeface="仿宋" panose="02010609060101010101" pitchFamily="49" charset="-122"/>
                <a:ea typeface="仿宋" panose="02010609060101010101" pitchFamily="49" charset="-122"/>
              </a:rPr>
              <a:t>φ</a:t>
            </a:r>
            <a:r>
              <a:rPr lang="el-GR" altLang="zh-CN" kern="100" dirty="0">
                <a:latin typeface="仿宋" panose="02010609060101010101" pitchFamily="49" charset="-122"/>
                <a:ea typeface="仿宋" panose="02010609060101010101" pitchFamily="49" charset="-122"/>
              </a:rPr>
              <a:t> </a:t>
            </a:r>
            <a:r>
              <a:rPr lang="el-GR" altLang="zh-CN" kern="100" dirty="0" smtClean="0">
                <a:latin typeface="仿宋" panose="02010609060101010101" pitchFamily="49" charset="-122"/>
                <a:ea typeface="仿宋" panose="02010609060101010101" pitchFamily="49" charset="-122"/>
              </a:rPr>
              <a:t>θ</a:t>
            </a:r>
            <a:r>
              <a:rPr lang="en-US" altLang="zh-CN" kern="100" dirty="0" smtClean="0">
                <a:latin typeface="仿宋" panose="02010609060101010101" pitchFamily="49" charset="-122"/>
                <a:ea typeface="仿宋" panose="02010609060101010101" pitchFamily="49" charset="-122"/>
              </a:rPr>
              <a:t>=0,</a:t>
            </a:r>
            <a:r>
              <a:rPr lang="zh-CN" altLang="en-US" kern="100" dirty="0" smtClean="0">
                <a:latin typeface="仿宋" panose="02010609060101010101" pitchFamily="49" charset="-122"/>
                <a:ea typeface="仿宋" panose="02010609060101010101" pitchFamily="49" charset="-122"/>
              </a:rPr>
              <a:t>则矩阵</a:t>
            </a:r>
            <a:r>
              <a:rPr lang="en-US" altLang="zh-CN" kern="100" dirty="0" smtClean="0">
                <a:latin typeface="仿宋" panose="02010609060101010101" pitchFamily="49" charset="-122"/>
                <a:ea typeface="仿宋" panose="02010609060101010101" pitchFamily="49" charset="-122"/>
              </a:rPr>
              <a:t>B</a:t>
            </a:r>
            <a:r>
              <a:rPr lang="zh-CN" altLang="en-US" kern="100" dirty="0" smtClean="0">
                <a:latin typeface="仿宋" panose="02010609060101010101" pitchFamily="49" charset="-122"/>
                <a:ea typeface="仿宋" panose="02010609060101010101" pitchFamily="49" charset="-122"/>
              </a:rPr>
              <a:t>和</a:t>
            </a:r>
            <a:r>
              <a:rPr lang="en-US" altLang="zh-CN" kern="100" dirty="0" smtClean="0">
                <a:latin typeface="仿宋" panose="02010609060101010101" pitchFamily="49" charset="-122"/>
                <a:ea typeface="仿宋" panose="02010609060101010101" pitchFamily="49" charset="-122"/>
              </a:rPr>
              <a:t>C</a:t>
            </a:r>
            <a:r>
              <a:rPr lang="zh-CN" altLang="en-US" kern="100" dirty="0" smtClean="0">
                <a:latin typeface="仿宋" panose="02010609060101010101" pitchFamily="49" charset="-122"/>
                <a:ea typeface="仿宋" panose="02010609060101010101" pitchFamily="49" charset="-122"/>
              </a:rPr>
              <a:t>可对易，且</a:t>
            </a:r>
            <a:r>
              <a:rPr lang="el-GR" altLang="zh-CN" kern="100" dirty="0" smtClean="0">
                <a:latin typeface="仿宋" panose="02010609060101010101" pitchFamily="49" charset="-122"/>
                <a:ea typeface="仿宋" panose="02010609060101010101" pitchFamily="49" charset="-122"/>
              </a:rPr>
              <a:t> </a:t>
            </a:r>
            <a:r>
              <a:rPr lang="zh-CN" altLang="en-US" kern="100" dirty="0" smtClean="0">
                <a:latin typeface="仿宋" panose="02010609060101010101" pitchFamily="49" charset="-122"/>
                <a:ea typeface="仿宋" panose="02010609060101010101" pitchFamily="49" charset="-122"/>
              </a:rPr>
              <a:t>：</a:t>
            </a:r>
            <a:endParaRPr lang="zh-CN" altLang="en-US" dirty="0">
              <a:latin typeface="仿宋" panose="02010609060101010101" pitchFamily="49" charset="-122"/>
              <a:ea typeface="仿宋" panose="02010609060101010101" pitchFamily="49"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010202192"/>
              </p:ext>
            </p:extLst>
          </p:nvPr>
        </p:nvGraphicFramePr>
        <p:xfrm>
          <a:off x="2420421" y="1670537"/>
          <a:ext cx="4132779" cy="1618431"/>
        </p:xfrm>
        <a:graphic>
          <a:graphicData uri="http://schemas.openxmlformats.org/presentationml/2006/ole">
            <mc:AlternateContent xmlns:mc="http://schemas.openxmlformats.org/markup-compatibility/2006">
              <mc:Choice xmlns:v="urn:schemas-microsoft-com:vml" Requires="v">
                <p:oleObj spid="_x0000_s101495" name="Equation" r:id="rId3" imgW="1815840" imgH="711000" progId="Equation.DSMT4">
                  <p:embed/>
                </p:oleObj>
              </mc:Choice>
              <mc:Fallback>
                <p:oleObj name="Equation" r:id="rId3" imgW="1815840" imgH="711000" progId="Equation.DSMT4">
                  <p:embed/>
                  <p:pic>
                    <p:nvPicPr>
                      <p:cNvPr id="0" name=""/>
                      <p:cNvPicPr/>
                      <p:nvPr/>
                    </p:nvPicPr>
                    <p:blipFill>
                      <a:blip r:embed="rId4"/>
                      <a:stretch>
                        <a:fillRect/>
                      </a:stretch>
                    </p:blipFill>
                    <p:spPr>
                      <a:xfrm>
                        <a:off x="2420421" y="1670537"/>
                        <a:ext cx="4132779" cy="1618431"/>
                      </a:xfrm>
                      <a:prstGeom prst="rect">
                        <a:avLst/>
                      </a:prstGeom>
                    </p:spPr>
                  </p:pic>
                </p:oleObj>
              </mc:Fallback>
            </mc:AlternateContent>
          </a:graphicData>
        </a:graphic>
      </p:graphicFrame>
      <p:sp>
        <p:nvSpPr>
          <p:cNvPr id="7" name="矩形 6"/>
          <p:cNvSpPr/>
          <p:nvPr/>
        </p:nvSpPr>
        <p:spPr>
          <a:xfrm>
            <a:off x="768132" y="3268937"/>
            <a:ext cx="7992888" cy="1938992"/>
          </a:xfrm>
          <a:prstGeom prst="rect">
            <a:avLst/>
          </a:prstGeom>
        </p:spPr>
        <p:txBody>
          <a:bodyPr wrap="square">
            <a:spAutoFit/>
          </a:bodyPr>
          <a:lstStyle/>
          <a:p>
            <a:pPr algn="l">
              <a:lnSpc>
                <a:spcPct val="125000"/>
              </a:lnSpc>
              <a:spcAft>
                <a:spcPts val="0"/>
              </a:spcAft>
            </a:pPr>
            <a:r>
              <a:rPr lang="zh-CN" altLang="en-US" kern="100" dirty="0" smtClean="0">
                <a:latin typeface="仿宋" panose="02010609060101010101" pitchFamily="49" charset="-122"/>
                <a:ea typeface="仿宋" panose="02010609060101010101" pitchFamily="49" charset="-122"/>
              </a:rPr>
              <a:t>说明无穷小角位移遵守矢量相加交换律，因此它是矢量，从而角速度也是适量。一般情况下，无穷小角位移应包含绕</a:t>
            </a:r>
            <a:r>
              <a:rPr lang="en-US" altLang="zh-CN" kern="100" dirty="0" smtClean="0">
                <a:latin typeface="仿宋" panose="02010609060101010101" pitchFamily="49" charset="-122"/>
                <a:ea typeface="仿宋" panose="02010609060101010101" pitchFamily="49" charset="-122"/>
              </a:rPr>
              <a:t>x</a:t>
            </a:r>
            <a:r>
              <a:rPr lang="zh-CN" altLang="en-US" kern="100" dirty="0" smtClean="0">
                <a:latin typeface="仿宋" panose="02010609060101010101" pitchFamily="49" charset="-122"/>
                <a:ea typeface="仿宋" panose="02010609060101010101" pitchFamily="49" charset="-122"/>
              </a:rPr>
              <a:t>轴的转动分量</a:t>
            </a:r>
            <a:r>
              <a:rPr lang="el-GR" altLang="zh-CN" kern="100" dirty="0" smtClean="0">
                <a:latin typeface="仿宋" panose="02010609060101010101" pitchFamily="49" charset="-122"/>
                <a:ea typeface="仿宋" panose="02010609060101010101" pitchFamily="49" charset="-122"/>
              </a:rPr>
              <a:t>ψ</a:t>
            </a:r>
            <a:r>
              <a:rPr lang="zh-CN" altLang="en-US" kern="100" dirty="0" smtClean="0">
                <a:latin typeface="仿宋" panose="02010609060101010101" pitchFamily="49" charset="-122"/>
                <a:ea typeface="仿宋" panose="02010609060101010101" pitchFamily="49" charset="-122"/>
              </a:rPr>
              <a:t>（也是无穷小量），与转角</a:t>
            </a:r>
            <a:r>
              <a:rPr lang="el-GR" altLang="zh-CN" kern="100" dirty="0">
                <a:latin typeface="仿宋" panose="02010609060101010101" pitchFamily="49" charset="-122"/>
                <a:ea typeface="仿宋" panose="02010609060101010101" pitchFamily="49" charset="-122"/>
              </a:rPr>
              <a:t>ψ </a:t>
            </a:r>
            <a:r>
              <a:rPr lang="zh-CN" altLang="en-US" kern="100" dirty="0" smtClean="0">
                <a:latin typeface="仿宋" panose="02010609060101010101" pitchFamily="49" charset="-122"/>
                <a:ea typeface="仿宋" panose="02010609060101010101" pitchFamily="49" charset="-122"/>
              </a:rPr>
              <a:t>对应的变换矩阵为：</a:t>
            </a:r>
            <a:endParaRPr lang="zh-CN" altLang="en-US" dirty="0">
              <a:latin typeface="仿宋" panose="02010609060101010101" pitchFamily="49" charset="-122"/>
              <a:ea typeface="仿宋" panose="02010609060101010101" pitchFamily="49"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525414236"/>
              </p:ext>
            </p:extLst>
          </p:nvPr>
        </p:nvGraphicFramePr>
        <p:xfrm>
          <a:off x="2481381" y="5112447"/>
          <a:ext cx="4310026" cy="1231436"/>
        </p:xfrm>
        <a:graphic>
          <a:graphicData uri="http://schemas.openxmlformats.org/presentationml/2006/ole">
            <mc:AlternateContent xmlns:mc="http://schemas.openxmlformats.org/markup-compatibility/2006">
              <mc:Choice xmlns:v="urn:schemas-microsoft-com:vml" Requires="v">
                <p:oleObj spid="_x0000_s101496" name="Equation" r:id="rId5" imgW="2489040" imgH="711000" progId="Equation.DSMT4">
                  <p:embed/>
                </p:oleObj>
              </mc:Choice>
              <mc:Fallback>
                <p:oleObj name="Equation" r:id="rId5" imgW="2489040" imgH="711000" progId="Equation.DSMT4">
                  <p:embed/>
                  <p:pic>
                    <p:nvPicPr>
                      <p:cNvPr id="0" name=""/>
                      <p:cNvPicPr/>
                      <p:nvPr/>
                    </p:nvPicPr>
                    <p:blipFill>
                      <a:blip r:embed="rId6"/>
                      <a:stretch>
                        <a:fillRect/>
                      </a:stretch>
                    </p:blipFill>
                    <p:spPr>
                      <a:xfrm>
                        <a:off x="2481381" y="5112447"/>
                        <a:ext cx="4310026" cy="1231436"/>
                      </a:xfrm>
                      <a:prstGeom prst="rect">
                        <a:avLst/>
                      </a:prstGeom>
                    </p:spPr>
                  </p:pic>
                </p:oleObj>
              </mc:Fallback>
            </mc:AlternateContent>
          </a:graphicData>
        </a:graphic>
      </p:graphicFrame>
    </p:spTree>
    <p:extLst>
      <p:ext uri="{BB962C8B-B14F-4D97-AF65-F5344CB8AC3E}">
        <p14:creationId xmlns:p14="http://schemas.microsoft.com/office/powerpoint/2010/main" val="434890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31</a:t>
            </a:fld>
            <a:endParaRPr lang="en-US" altLang="zh-CN" dirty="0"/>
          </a:p>
        </p:txBody>
      </p:sp>
      <p:sp>
        <p:nvSpPr>
          <p:cNvPr id="5" name="矩形 4"/>
          <p:cNvSpPr/>
          <p:nvPr/>
        </p:nvSpPr>
        <p:spPr>
          <a:xfrm>
            <a:off x="768132" y="721072"/>
            <a:ext cx="7992888" cy="553998"/>
          </a:xfrm>
          <a:prstGeom prst="rect">
            <a:avLst/>
          </a:prstGeom>
        </p:spPr>
        <p:txBody>
          <a:bodyPr wrap="square">
            <a:spAutoFit/>
          </a:bodyPr>
          <a:lstStyle/>
          <a:p>
            <a:pPr algn="l">
              <a:lnSpc>
                <a:spcPct val="125000"/>
              </a:lnSpc>
              <a:spcAft>
                <a:spcPts val="0"/>
              </a:spcAft>
            </a:pPr>
            <a:r>
              <a:rPr lang="zh-CN" altLang="en-US" kern="100" dirty="0" smtClean="0">
                <a:latin typeface="仿宋" panose="02010609060101010101" pitchFamily="49" charset="-122"/>
                <a:ea typeface="仿宋" panose="02010609060101010101" pitchFamily="49" charset="-122"/>
              </a:rPr>
              <a:t>且</a:t>
            </a:r>
            <a:r>
              <a:rPr lang="el-GR" altLang="zh-CN" kern="100" dirty="0" smtClean="0">
                <a:latin typeface="仿宋" panose="02010609060101010101" pitchFamily="49" charset="-122"/>
                <a:ea typeface="仿宋" panose="02010609060101010101" pitchFamily="49" charset="-122"/>
              </a:rPr>
              <a:t> </a:t>
            </a:r>
            <a:r>
              <a:rPr lang="zh-CN" altLang="en-US" kern="100" dirty="0" smtClean="0">
                <a:latin typeface="仿宋" panose="02010609060101010101" pitchFamily="49" charset="-122"/>
                <a:ea typeface="仿宋" panose="02010609060101010101" pitchFamily="49" charset="-122"/>
              </a:rPr>
              <a:t>：</a:t>
            </a:r>
            <a:endParaRPr lang="zh-CN" altLang="en-US" dirty="0">
              <a:latin typeface="仿宋" panose="02010609060101010101" pitchFamily="49" charset="-122"/>
              <a:ea typeface="仿宋" panose="02010609060101010101" pitchFamily="49"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446785064"/>
              </p:ext>
            </p:extLst>
          </p:nvPr>
        </p:nvGraphicFramePr>
        <p:xfrm>
          <a:off x="2699792" y="721072"/>
          <a:ext cx="3180459" cy="1402407"/>
        </p:xfrm>
        <a:graphic>
          <a:graphicData uri="http://schemas.openxmlformats.org/presentationml/2006/ole">
            <mc:AlternateContent xmlns:mc="http://schemas.openxmlformats.org/markup-compatibility/2006">
              <mc:Choice xmlns:v="urn:schemas-microsoft-com:vml" Requires="v">
                <p:oleObj spid="_x0000_s102576" name="Equation" r:id="rId3" imgW="1612800" imgH="711000" progId="Equation.DSMT4">
                  <p:embed/>
                </p:oleObj>
              </mc:Choice>
              <mc:Fallback>
                <p:oleObj name="Equation" r:id="rId3" imgW="1612800" imgH="711000" progId="Equation.DSMT4">
                  <p:embed/>
                  <p:pic>
                    <p:nvPicPr>
                      <p:cNvPr id="0" name=""/>
                      <p:cNvPicPr/>
                      <p:nvPr/>
                    </p:nvPicPr>
                    <p:blipFill>
                      <a:blip r:embed="rId4"/>
                      <a:stretch>
                        <a:fillRect/>
                      </a:stretch>
                    </p:blipFill>
                    <p:spPr>
                      <a:xfrm>
                        <a:off x="2699792" y="721072"/>
                        <a:ext cx="3180459" cy="1402407"/>
                      </a:xfrm>
                      <a:prstGeom prst="rect">
                        <a:avLst/>
                      </a:prstGeom>
                    </p:spPr>
                  </p:pic>
                </p:oleObj>
              </mc:Fallback>
            </mc:AlternateContent>
          </a:graphicData>
        </a:graphic>
      </p:graphicFrame>
      <p:sp>
        <p:nvSpPr>
          <p:cNvPr id="7" name="矩形 6"/>
          <p:cNvSpPr/>
          <p:nvPr/>
        </p:nvSpPr>
        <p:spPr>
          <a:xfrm>
            <a:off x="756692" y="2123479"/>
            <a:ext cx="7992888" cy="553998"/>
          </a:xfrm>
          <a:prstGeom prst="rect">
            <a:avLst/>
          </a:prstGeom>
        </p:spPr>
        <p:txBody>
          <a:bodyPr wrap="square">
            <a:spAutoFit/>
          </a:bodyPr>
          <a:lstStyle/>
          <a:p>
            <a:pPr algn="l">
              <a:lnSpc>
                <a:spcPct val="125000"/>
              </a:lnSpc>
              <a:spcAft>
                <a:spcPts val="0"/>
              </a:spcAft>
            </a:pPr>
            <a:r>
              <a:rPr lang="zh-CN" altLang="en-US" kern="100" dirty="0" smtClean="0">
                <a:latin typeface="仿宋" panose="02010609060101010101" pitchFamily="49" charset="-122"/>
                <a:ea typeface="仿宋" panose="02010609060101010101" pitchFamily="49" charset="-122"/>
              </a:rPr>
              <a:t>则矢量</a:t>
            </a:r>
            <a:r>
              <a:rPr lang="en-US" altLang="zh-CN" b="1" i="1" kern="100" dirty="0" smtClean="0">
                <a:latin typeface="仿宋" panose="02010609060101010101" pitchFamily="49" charset="-122"/>
                <a:ea typeface="仿宋" panose="02010609060101010101" pitchFamily="49" charset="-122"/>
              </a:rPr>
              <a:t>OP</a:t>
            </a:r>
            <a:r>
              <a:rPr lang="zh-CN" altLang="en-US" kern="100" dirty="0" smtClean="0">
                <a:latin typeface="仿宋" panose="02010609060101010101" pitchFamily="49" charset="-122"/>
                <a:ea typeface="仿宋" panose="02010609060101010101" pitchFamily="49" charset="-122"/>
              </a:rPr>
              <a:t>经过任意无穷小转动后，</a:t>
            </a:r>
            <a:r>
              <a:rPr lang="en-US" altLang="zh-CN" kern="100" dirty="0" smtClean="0">
                <a:latin typeface="仿宋" panose="02010609060101010101" pitchFamily="49" charset="-122"/>
                <a:ea typeface="仿宋" panose="02010609060101010101" pitchFamily="49" charset="-122"/>
              </a:rPr>
              <a:t>P</a:t>
            </a:r>
            <a:r>
              <a:rPr lang="zh-CN" altLang="en-US" kern="100" dirty="0" smtClean="0">
                <a:latin typeface="仿宋" panose="02010609060101010101" pitchFamily="49" charset="-122"/>
                <a:ea typeface="仿宋" panose="02010609060101010101" pitchFamily="49" charset="-122"/>
              </a:rPr>
              <a:t>点坐标（</a:t>
            </a:r>
            <a:r>
              <a:rPr lang="en-US" altLang="zh-CN" kern="100" dirty="0" err="1" smtClean="0">
                <a:latin typeface="仿宋" panose="02010609060101010101" pitchFamily="49" charset="-122"/>
                <a:ea typeface="仿宋" panose="02010609060101010101" pitchFamily="49" charset="-122"/>
              </a:rPr>
              <a:t>x,y,z</a:t>
            </a:r>
            <a:r>
              <a:rPr lang="zh-CN" altLang="en-US" kern="100" dirty="0" smtClean="0">
                <a:latin typeface="仿宋" panose="02010609060101010101" pitchFamily="49" charset="-122"/>
                <a:ea typeface="仿宋" panose="02010609060101010101" pitchFamily="49" charset="-122"/>
              </a:rPr>
              <a:t>）为</a:t>
            </a:r>
            <a:r>
              <a:rPr lang="el-GR" altLang="zh-CN" kern="100" dirty="0" smtClean="0">
                <a:latin typeface="仿宋" panose="02010609060101010101" pitchFamily="49" charset="-122"/>
                <a:ea typeface="仿宋" panose="02010609060101010101" pitchFamily="49" charset="-122"/>
              </a:rPr>
              <a:t> </a:t>
            </a:r>
            <a:r>
              <a:rPr lang="zh-CN" altLang="en-US" kern="100" dirty="0" smtClean="0">
                <a:latin typeface="仿宋" panose="02010609060101010101" pitchFamily="49" charset="-122"/>
                <a:ea typeface="仿宋" panose="02010609060101010101" pitchFamily="49" charset="-122"/>
              </a:rPr>
              <a:t>：</a:t>
            </a:r>
            <a:endParaRPr lang="zh-CN" altLang="en-US" dirty="0">
              <a:latin typeface="仿宋" panose="02010609060101010101" pitchFamily="49" charset="-122"/>
              <a:ea typeface="仿宋" panose="02010609060101010101" pitchFamily="49"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658849655"/>
              </p:ext>
            </p:extLst>
          </p:nvPr>
        </p:nvGraphicFramePr>
        <p:xfrm>
          <a:off x="2987824" y="2692325"/>
          <a:ext cx="3248652" cy="1455396"/>
        </p:xfrm>
        <a:graphic>
          <a:graphicData uri="http://schemas.openxmlformats.org/presentationml/2006/ole">
            <mc:AlternateContent xmlns:mc="http://schemas.openxmlformats.org/markup-compatibility/2006">
              <mc:Choice xmlns:v="urn:schemas-microsoft-com:vml" Requires="v">
                <p:oleObj spid="_x0000_s102577" name="Equation" r:id="rId5" imgW="1587240" imgH="711000" progId="Equation.DSMT4">
                  <p:embed/>
                </p:oleObj>
              </mc:Choice>
              <mc:Fallback>
                <p:oleObj name="Equation" r:id="rId5" imgW="1587240" imgH="711000" progId="Equation.DSMT4">
                  <p:embed/>
                  <p:pic>
                    <p:nvPicPr>
                      <p:cNvPr id="0" name=""/>
                      <p:cNvPicPr/>
                      <p:nvPr/>
                    </p:nvPicPr>
                    <p:blipFill>
                      <a:blip r:embed="rId6"/>
                      <a:stretch>
                        <a:fillRect/>
                      </a:stretch>
                    </p:blipFill>
                    <p:spPr>
                      <a:xfrm>
                        <a:off x="2987824" y="2692325"/>
                        <a:ext cx="3248652" cy="1455396"/>
                      </a:xfrm>
                      <a:prstGeom prst="rect">
                        <a:avLst/>
                      </a:prstGeom>
                    </p:spPr>
                  </p:pic>
                </p:oleObj>
              </mc:Fallback>
            </mc:AlternateContent>
          </a:graphicData>
        </a:graphic>
      </p:graphicFrame>
      <p:sp>
        <p:nvSpPr>
          <p:cNvPr id="9" name="矩形 8"/>
          <p:cNvSpPr/>
          <p:nvPr/>
        </p:nvSpPr>
        <p:spPr>
          <a:xfrm>
            <a:off x="768132" y="4147721"/>
            <a:ext cx="7992888" cy="1015663"/>
          </a:xfrm>
          <a:prstGeom prst="rect">
            <a:avLst/>
          </a:prstGeom>
        </p:spPr>
        <p:txBody>
          <a:bodyPr wrap="square">
            <a:spAutoFit/>
          </a:bodyPr>
          <a:lstStyle/>
          <a:p>
            <a:pPr algn="l">
              <a:lnSpc>
                <a:spcPct val="125000"/>
              </a:lnSpc>
              <a:spcAft>
                <a:spcPts val="0"/>
              </a:spcAft>
            </a:pPr>
            <a:r>
              <a:rPr lang="zh-CN" altLang="en-US" kern="100" dirty="0" smtClean="0">
                <a:latin typeface="仿宋" panose="02010609060101010101" pitchFamily="49" charset="-122"/>
                <a:ea typeface="仿宋" panose="02010609060101010101" pitchFamily="49" charset="-122"/>
              </a:rPr>
              <a:t>两边同时对时间</a:t>
            </a:r>
            <a:r>
              <a:rPr lang="en-US" altLang="zh-CN" kern="100" dirty="0" smtClean="0">
                <a:latin typeface="仿宋" panose="02010609060101010101" pitchFamily="49" charset="-122"/>
                <a:ea typeface="仿宋" panose="02010609060101010101" pitchFamily="49" charset="-122"/>
              </a:rPr>
              <a:t>t</a:t>
            </a:r>
            <a:r>
              <a:rPr lang="zh-CN" altLang="en-US" kern="100" dirty="0" smtClean="0">
                <a:latin typeface="仿宋" panose="02010609060101010101" pitchFamily="49" charset="-122"/>
                <a:ea typeface="仿宋" panose="02010609060101010101" pitchFamily="49" charset="-122"/>
              </a:rPr>
              <a:t>求导，可以得到定点转动刚体上任一点</a:t>
            </a:r>
            <a:r>
              <a:rPr lang="en-US" altLang="zh-CN" kern="100" dirty="0" smtClean="0">
                <a:latin typeface="仿宋" panose="02010609060101010101" pitchFamily="49" charset="-122"/>
                <a:ea typeface="仿宋" panose="02010609060101010101" pitchFamily="49" charset="-122"/>
              </a:rPr>
              <a:t>P</a:t>
            </a:r>
            <a:r>
              <a:rPr lang="zh-CN" altLang="en-US" kern="100" dirty="0" smtClean="0">
                <a:latin typeface="仿宋" panose="02010609060101010101" pitchFamily="49" charset="-122"/>
                <a:ea typeface="仿宋" panose="02010609060101010101" pitchFamily="49" charset="-122"/>
              </a:rPr>
              <a:t>的线速度分量形式为：</a:t>
            </a:r>
            <a:endParaRPr lang="zh-CN" altLang="en-US" dirty="0">
              <a:latin typeface="仿宋" panose="02010609060101010101" pitchFamily="49" charset="-122"/>
              <a:ea typeface="仿宋" panose="02010609060101010101" pitchFamily="49" charset="-122"/>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3602154526"/>
              </p:ext>
            </p:extLst>
          </p:nvPr>
        </p:nvGraphicFramePr>
        <p:xfrm>
          <a:off x="3074891" y="5262444"/>
          <a:ext cx="2805360" cy="1281188"/>
        </p:xfrm>
        <a:graphic>
          <a:graphicData uri="http://schemas.openxmlformats.org/presentationml/2006/ole">
            <mc:AlternateContent xmlns:mc="http://schemas.openxmlformats.org/markup-compatibility/2006">
              <mc:Choice xmlns:v="urn:schemas-microsoft-com:vml" Requires="v">
                <p:oleObj spid="_x0000_s102578" name="Equation" r:id="rId7" imgW="1612800" imgH="736560" progId="Equation.DSMT4">
                  <p:embed/>
                </p:oleObj>
              </mc:Choice>
              <mc:Fallback>
                <p:oleObj name="Equation" r:id="rId7" imgW="1612800" imgH="736560" progId="Equation.DSMT4">
                  <p:embed/>
                  <p:pic>
                    <p:nvPicPr>
                      <p:cNvPr id="0" name=""/>
                      <p:cNvPicPr/>
                      <p:nvPr/>
                    </p:nvPicPr>
                    <p:blipFill>
                      <a:blip r:embed="rId8"/>
                      <a:stretch>
                        <a:fillRect/>
                      </a:stretch>
                    </p:blipFill>
                    <p:spPr>
                      <a:xfrm>
                        <a:off x="3074891" y="5262444"/>
                        <a:ext cx="2805360" cy="1281188"/>
                      </a:xfrm>
                      <a:prstGeom prst="rect">
                        <a:avLst/>
                      </a:prstGeom>
                    </p:spPr>
                  </p:pic>
                </p:oleObj>
              </mc:Fallback>
            </mc:AlternateContent>
          </a:graphicData>
        </a:graphic>
      </p:graphicFrame>
    </p:spTree>
    <p:extLst>
      <p:ext uri="{BB962C8B-B14F-4D97-AF65-F5344CB8AC3E}">
        <p14:creationId xmlns:p14="http://schemas.microsoft.com/office/powerpoint/2010/main" val="1675730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solidFill>
                  <a:srgbClr val="000000"/>
                </a:solidFill>
              </a:rPr>
              <a:pPr>
                <a:defRPr/>
              </a:pPr>
              <a:t>32</a:t>
            </a:fld>
            <a:endParaRPr lang="en-US" altLang="zh-CN" dirty="0">
              <a:solidFill>
                <a:srgbClr val="000000"/>
              </a:solidFill>
            </a:endParaRPr>
          </a:p>
        </p:txBody>
      </p:sp>
      <p:sp>
        <p:nvSpPr>
          <p:cNvPr id="5" name="标题 4"/>
          <p:cNvSpPr>
            <a:spLocks noGrp="1"/>
          </p:cNvSpPr>
          <p:nvPr>
            <p:ph type="title"/>
          </p:nvPr>
        </p:nvSpPr>
        <p:spPr>
          <a:xfrm>
            <a:off x="285720" y="285728"/>
            <a:ext cx="7772400" cy="1143000"/>
          </a:xfrm>
        </p:spPr>
        <p:txBody>
          <a:bodyPr/>
          <a:lstStyle/>
          <a:p>
            <a:r>
              <a:rPr lang="en-US" altLang="zh-CN" sz="3200" b="1" dirty="0" smtClean="0">
                <a:latin typeface="仿宋" panose="02010609060101010101" pitchFamily="49" charset="-122"/>
                <a:ea typeface="仿宋" panose="02010609060101010101" pitchFamily="49" charset="-122"/>
              </a:rPr>
              <a:t>§4.</a:t>
            </a:r>
            <a:r>
              <a:rPr lang="zh-CN" altLang="en-US" sz="3200" b="1" dirty="0">
                <a:latin typeface="仿宋" panose="02010609060101010101" pitchFamily="49" charset="-122"/>
                <a:ea typeface="仿宋" panose="02010609060101010101" pitchFamily="49" charset="-122"/>
              </a:rPr>
              <a:t>角量与线量的关系</a:t>
            </a:r>
            <a:endParaRPr lang="zh-CN" altLang="en-US" sz="3200" b="1" dirty="0" smtClean="0">
              <a:latin typeface="仿宋" panose="02010609060101010101" pitchFamily="49" charset="-122"/>
              <a:ea typeface="仿宋" panose="02010609060101010101" pitchFamily="49" charset="-122"/>
            </a:endParaRPr>
          </a:p>
        </p:txBody>
      </p:sp>
      <p:graphicFrame>
        <p:nvGraphicFramePr>
          <p:cNvPr id="17" name="对象 16"/>
          <p:cNvGraphicFramePr>
            <a:graphicFrameLocks noChangeAspect="1"/>
          </p:cNvGraphicFramePr>
          <p:nvPr>
            <p:extLst>
              <p:ext uri="{D42A27DB-BD31-4B8C-83A1-F6EECF244321}">
                <p14:modId xmlns:p14="http://schemas.microsoft.com/office/powerpoint/2010/main" val="856947385"/>
              </p:ext>
            </p:extLst>
          </p:nvPr>
        </p:nvGraphicFramePr>
        <p:xfrm>
          <a:off x="1259767" y="1428728"/>
          <a:ext cx="2319988" cy="2213567"/>
        </p:xfrm>
        <a:graphic>
          <a:graphicData uri="http://schemas.openxmlformats.org/presentationml/2006/ole">
            <mc:AlternateContent xmlns:mc="http://schemas.openxmlformats.org/markup-compatibility/2006">
              <mc:Choice xmlns:v="urn:schemas-microsoft-com:vml" Requires="v">
                <p:oleObj spid="_x0000_s96580" name="Equation" r:id="rId3" imgW="1384200" imgH="1320480" progId="Equation.DSMT4">
                  <p:embed/>
                </p:oleObj>
              </mc:Choice>
              <mc:Fallback>
                <p:oleObj name="Equation" r:id="rId3" imgW="1384200" imgH="1320480" progId="Equation.DSMT4">
                  <p:embed/>
                  <p:pic>
                    <p:nvPicPr>
                      <p:cNvPr id="0" name=""/>
                      <p:cNvPicPr/>
                      <p:nvPr/>
                    </p:nvPicPr>
                    <p:blipFill>
                      <a:blip r:embed="rId4"/>
                      <a:stretch>
                        <a:fillRect/>
                      </a:stretch>
                    </p:blipFill>
                    <p:spPr>
                      <a:xfrm>
                        <a:off x="1259767" y="1428728"/>
                        <a:ext cx="2319988" cy="2213567"/>
                      </a:xfrm>
                      <a:prstGeom prst="rect">
                        <a:avLst/>
                      </a:prstGeom>
                    </p:spPr>
                  </p:pic>
                </p:oleObj>
              </mc:Fallback>
            </mc:AlternateContent>
          </a:graphicData>
        </a:graphic>
      </p:graphicFrame>
      <p:grpSp>
        <p:nvGrpSpPr>
          <p:cNvPr id="6" name="组合 5"/>
          <p:cNvGrpSpPr/>
          <p:nvPr/>
        </p:nvGrpSpPr>
        <p:grpSpPr>
          <a:xfrm>
            <a:off x="5915059" y="1428728"/>
            <a:ext cx="2543141" cy="2466308"/>
            <a:chOff x="5266027" y="1597676"/>
            <a:chExt cx="3473826" cy="3657951"/>
          </a:xfrm>
        </p:grpSpPr>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66027" y="1597676"/>
              <a:ext cx="2817043" cy="3657951"/>
            </a:xfrm>
            <a:prstGeom prst="rect">
              <a:avLst/>
            </a:prstGeom>
          </p:spPr>
        </p:pic>
        <p:sp>
          <p:nvSpPr>
            <p:cNvPr id="3" name="文本框 2"/>
            <p:cNvSpPr txBox="1"/>
            <p:nvPr/>
          </p:nvSpPr>
          <p:spPr>
            <a:xfrm>
              <a:off x="6804248" y="1976671"/>
              <a:ext cx="1568020" cy="565134"/>
            </a:xfrm>
            <a:prstGeom prst="rect">
              <a:avLst/>
            </a:prstGeom>
            <a:noFill/>
          </p:spPr>
          <p:txBody>
            <a:bodyPr wrap="square" rtlCol="0">
              <a:spAutoFit/>
            </a:bodyPr>
            <a:lstStyle/>
            <a:p>
              <a:pPr algn="l"/>
              <a:r>
                <a:rPr lang="en-US" altLang="zh-CN" sz="1600" dirty="0"/>
                <a:t>R</a:t>
              </a:r>
              <a:endParaRPr lang="zh-CN" altLang="en-US" sz="1600" dirty="0"/>
            </a:p>
          </p:txBody>
        </p:sp>
        <p:graphicFrame>
          <p:nvGraphicFramePr>
            <p:cNvPr id="8" name="对象 7"/>
            <p:cNvGraphicFramePr>
              <a:graphicFrameLocks noChangeAspect="1"/>
            </p:cNvGraphicFramePr>
            <p:nvPr>
              <p:extLst>
                <p:ext uri="{D42A27DB-BD31-4B8C-83A1-F6EECF244321}">
                  <p14:modId xmlns:p14="http://schemas.microsoft.com/office/powerpoint/2010/main" val="374449291"/>
                </p:ext>
              </p:extLst>
            </p:nvPr>
          </p:nvGraphicFramePr>
          <p:xfrm>
            <a:off x="7426287" y="2038555"/>
            <a:ext cx="1313566" cy="399781"/>
          </p:xfrm>
          <a:graphic>
            <a:graphicData uri="http://schemas.openxmlformats.org/presentationml/2006/ole">
              <mc:AlternateContent xmlns:mc="http://schemas.openxmlformats.org/markup-compatibility/2006">
                <mc:Choice xmlns:v="urn:schemas-microsoft-com:vml" Requires="v">
                  <p:oleObj spid="_x0000_s96581" name="Equation" r:id="rId6" imgW="583920" imgH="177480" progId="Equation.DSMT4">
                    <p:embed/>
                  </p:oleObj>
                </mc:Choice>
                <mc:Fallback>
                  <p:oleObj name="Equation" r:id="rId6" imgW="583920" imgH="177480" progId="Equation.DSMT4">
                    <p:embed/>
                    <p:pic>
                      <p:nvPicPr>
                        <p:cNvPr id="0" name=""/>
                        <p:cNvPicPr/>
                        <p:nvPr/>
                      </p:nvPicPr>
                      <p:blipFill>
                        <a:blip r:embed="rId7"/>
                        <a:stretch>
                          <a:fillRect/>
                        </a:stretch>
                      </p:blipFill>
                      <p:spPr>
                        <a:xfrm>
                          <a:off x="7426287" y="2038555"/>
                          <a:ext cx="1313566" cy="399781"/>
                        </a:xfrm>
                        <a:prstGeom prst="rect">
                          <a:avLst/>
                        </a:prstGeom>
                      </p:spPr>
                    </p:pic>
                  </p:oleObj>
                </mc:Fallback>
              </mc:AlternateContent>
            </a:graphicData>
          </a:graphic>
        </p:graphicFrame>
        <p:cxnSp>
          <p:nvCxnSpPr>
            <p:cNvPr id="10" name="直接箭头连接符 9"/>
            <p:cNvCxnSpPr/>
            <p:nvPr/>
          </p:nvCxnSpPr>
          <p:spPr bwMode="auto">
            <a:xfrm flipH="1" flipV="1">
              <a:off x="7137089" y="2038555"/>
              <a:ext cx="278161" cy="318020"/>
            </a:xfrm>
            <a:prstGeom prst="straightConnector1">
              <a:avLst/>
            </a:prstGeom>
            <a:solidFill>
              <a:schemeClr val="accent1"/>
            </a:solidFill>
            <a:ln w="9525" cap="flat" cmpd="sng" algn="ctr">
              <a:solidFill>
                <a:srgbClr val="0000CC"/>
              </a:solidFill>
              <a:prstDash val="solid"/>
              <a:round/>
              <a:headEnd type="none" w="med" len="med"/>
              <a:tailEnd type="triangle"/>
            </a:ln>
            <a:effectLst/>
          </p:spPr>
        </p:cxnSp>
        <p:graphicFrame>
          <p:nvGraphicFramePr>
            <p:cNvPr id="18" name="对象 17"/>
            <p:cNvGraphicFramePr>
              <a:graphicFrameLocks noChangeAspect="1"/>
            </p:cNvGraphicFramePr>
            <p:nvPr>
              <p:extLst>
                <p:ext uri="{D42A27DB-BD31-4B8C-83A1-F6EECF244321}">
                  <p14:modId xmlns:p14="http://schemas.microsoft.com/office/powerpoint/2010/main" val="1223400817"/>
                </p:ext>
              </p:extLst>
            </p:nvPr>
          </p:nvGraphicFramePr>
          <p:xfrm>
            <a:off x="6743919" y="2891217"/>
            <a:ext cx="245357" cy="318964"/>
          </p:xfrm>
          <a:graphic>
            <a:graphicData uri="http://schemas.openxmlformats.org/presentationml/2006/ole">
              <mc:AlternateContent xmlns:mc="http://schemas.openxmlformats.org/markup-compatibility/2006">
                <mc:Choice xmlns:v="urn:schemas-microsoft-com:vml" Requires="v">
                  <p:oleObj spid="_x0000_s96582" name="Equation" r:id="rId8" imgW="126720" imgH="164880" progId="Equation.DSMT4">
                    <p:embed/>
                  </p:oleObj>
                </mc:Choice>
                <mc:Fallback>
                  <p:oleObj name="Equation" r:id="rId8" imgW="126720" imgH="164880" progId="Equation.DSMT4">
                    <p:embed/>
                    <p:pic>
                      <p:nvPicPr>
                        <p:cNvPr id="0" name=""/>
                        <p:cNvPicPr/>
                        <p:nvPr/>
                      </p:nvPicPr>
                      <p:blipFill>
                        <a:blip r:embed="rId9"/>
                        <a:stretch>
                          <a:fillRect/>
                        </a:stretch>
                      </p:blipFill>
                      <p:spPr>
                        <a:xfrm>
                          <a:off x="6743919" y="2891217"/>
                          <a:ext cx="245357" cy="318964"/>
                        </a:xfrm>
                        <a:prstGeom prst="rect">
                          <a:avLst/>
                        </a:prstGeom>
                      </p:spPr>
                    </p:pic>
                  </p:oleObj>
                </mc:Fallback>
              </mc:AlternateContent>
            </a:graphicData>
          </a:graphic>
        </p:graphicFrame>
      </p:grpSp>
      <p:graphicFrame>
        <p:nvGraphicFramePr>
          <p:cNvPr id="19" name="对象 18"/>
          <p:cNvGraphicFramePr>
            <a:graphicFrameLocks noChangeAspect="1"/>
          </p:cNvGraphicFramePr>
          <p:nvPr>
            <p:extLst>
              <p:ext uri="{D42A27DB-BD31-4B8C-83A1-F6EECF244321}">
                <p14:modId xmlns:p14="http://schemas.microsoft.com/office/powerpoint/2010/main" val="272524757"/>
              </p:ext>
            </p:extLst>
          </p:nvPr>
        </p:nvGraphicFramePr>
        <p:xfrm>
          <a:off x="1270841" y="3961935"/>
          <a:ext cx="3933220" cy="2274633"/>
        </p:xfrm>
        <a:graphic>
          <a:graphicData uri="http://schemas.openxmlformats.org/presentationml/2006/ole">
            <mc:AlternateContent xmlns:mc="http://schemas.openxmlformats.org/markup-compatibility/2006">
              <mc:Choice xmlns:v="urn:schemas-microsoft-com:vml" Requires="v">
                <p:oleObj spid="_x0000_s96583" name="Equation" r:id="rId10" imgW="2108160" imgH="1218960" progId="Equation.DSMT4">
                  <p:embed/>
                </p:oleObj>
              </mc:Choice>
              <mc:Fallback>
                <p:oleObj name="Equation" r:id="rId10" imgW="2108160" imgH="1218960" progId="Equation.DSMT4">
                  <p:embed/>
                  <p:pic>
                    <p:nvPicPr>
                      <p:cNvPr id="0" name=""/>
                      <p:cNvPicPr/>
                      <p:nvPr/>
                    </p:nvPicPr>
                    <p:blipFill>
                      <a:blip r:embed="rId11"/>
                      <a:stretch>
                        <a:fillRect/>
                      </a:stretch>
                    </p:blipFill>
                    <p:spPr>
                      <a:xfrm>
                        <a:off x="1270841" y="3961935"/>
                        <a:ext cx="3933220" cy="2274633"/>
                      </a:xfrm>
                      <a:prstGeom prst="rect">
                        <a:avLst/>
                      </a:prstGeom>
                    </p:spPr>
                  </p:pic>
                </p:oleObj>
              </mc:Fallback>
            </mc:AlternateContent>
          </a:graphicData>
        </a:graphic>
      </p:graphicFrame>
      <p:sp>
        <p:nvSpPr>
          <p:cNvPr id="7" name="文本框 6"/>
          <p:cNvSpPr txBox="1"/>
          <p:nvPr/>
        </p:nvSpPr>
        <p:spPr>
          <a:xfrm>
            <a:off x="6417438" y="2199749"/>
            <a:ext cx="1568021" cy="400110"/>
          </a:xfrm>
          <a:prstGeom prst="rect">
            <a:avLst/>
          </a:prstGeom>
          <a:noFill/>
        </p:spPr>
        <p:txBody>
          <a:bodyPr wrap="square" rtlCol="0">
            <a:spAutoFit/>
          </a:bodyPr>
          <a:lstStyle/>
          <a:p>
            <a:pPr algn="l"/>
            <a:r>
              <a:rPr lang="en-US" altLang="zh-CN" sz="2000" dirty="0" smtClean="0"/>
              <a:t>r</a:t>
            </a:r>
            <a:endParaRPr lang="zh-CN" altLang="en-US" sz="2000" dirty="0"/>
          </a:p>
        </p:txBody>
      </p:sp>
      <p:pic>
        <p:nvPicPr>
          <p:cNvPr id="9" name="图片 8"/>
          <p:cNvPicPr>
            <a:picLocks noChangeAspect="1"/>
          </p:cNvPicPr>
          <p:nvPr/>
        </p:nvPicPr>
        <p:blipFill>
          <a:blip r:embed="rId12"/>
          <a:stretch>
            <a:fillRect/>
          </a:stretch>
        </p:blipFill>
        <p:spPr>
          <a:xfrm>
            <a:off x="5853568" y="4154383"/>
            <a:ext cx="2413701" cy="1845771"/>
          </a:xfrm>
          <a:prstGeom prst="rect">
            <a:avLst/>
          </a:prstGeom>
        </p:spPr>
      </p:pic>
    </p:spTree>
    <p:extLst>
      <p:ext uri="{BB962C8B-B14F-4D97-AF65-F5344CB8AC3E}">
        <p14:creationId xmlns:p14="http://schemas.microsoft.com/office/powerpoint/2010/main" val="412532777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33</a:t>
            </a:fld>
            <a:endParaRPr lang="en-US" altLang="zh-CN" dirty="0"/>
          </a:p>
        </p:txBody>
      </p:sp>
      <p:sp>
        <p:nvSpPr>
          <p:cNvPr id="5" name="矩形 4"/>
          <p:cNvSpPr/>
          <p:nvPr/>
        </p:nvSpPr>
        <p:spPr>
          <a:xfrm>
            <a:off x="827584" y="980728"/>
            <a:ext cx="7128792" cy="1822743"/>
          </a:xfrm>
          <a:prstGeom prst="rect">
            <a:avLst/>
          </a:prstGeom>
        </p:spPr>
        <p:txBody>
          <a:bodyPr wrap="square">
            <a:spAutoFit/>
          </a:bodyPr>
          <a:lstStyle/>
          <a:p>
            <a:pPr algn="just">
              <a:spcAft>
                <a:spcPts val="0"/>
              </a:spcAft>
            </a:pPr>
            <a:endParaRPr lang="en-US" altLang="zh-CN" kern="100" dirty="0" smtClean="0">
              <a:solidFill>
                <a:srgbClr val="000000"/>
              </a:solidFill>
              <a:ea typeface="仿宋" panose="02010609060101010101" pitchFamily="49" charset="-122"/>
            </a:endParaRPr>
          </a:p>
          <a:p>
            <a:pPr algn="just">
              <a:lnSpc>
                <a:spcPct val="200000"/>
              </a:lnSpc>
              <a:spcAft>
                <a:spcPts val="0"/>
              </a:spcAft>
            </a:pPr>
            <a:r>
              <a:rPr lang="zh-CN" altLang="zh-CN" kern="100" dirty="0" smtClean="0">
                <a:solidFill>
                  <a:srgbClr val="000000"/>
                </a:solidFill>
                <a:ea typeface="仿宋" panose="02010609060101010101" pitchFamily="49" charset="-122"/>
              </a:rPr>
              <a:t>由于</a:t>
            </a:r>
            <a:r>
              <a:rPr lang="zh-CN" altLang="zh-CN" kern="100" dirty="0">
                <a:solidFill>
                  <a:srgbClr val="000000"/>
                </a:solidFill>
                <a:ea typeface="仿宋" panose="02010609060101010101" pitchFamily="49" charset="-122"/>
              </a:rPr>
              <a:t>刚体没有形变，所以刚体的法向加速度不重要。</a:t>
            </a:r>
          </a:p>
          <a:p>
            <a:pPr algn="just">
              <a:lnSpc>
                <a:spcPct val="200000"/>
              </a:lnSpc>
              <a:spcAft>
                <a:spcPts val="0"/>
              </a:spcAft>
            </a:pPr>
            <a:r>
              <a:rPr lang="zh-CN" altLang="zh-CN" kern="100" dirty="0">
                <a:solidFill>
                  <a:srgbClr val="000000"/>
                </a:solidFill>
                <a:ea typeface="仿宋" panose="02010609060101010101" pitchFamily="49" charset="-122"/>
              </a:rPr>
              <a:t>考虑方向后</a:t>
            </a:r>
            <a:r>
              <a:rPr lang="zh-CN" altLang="zh-CN" kern="100" dirty="0" smtClean="0">
                <a:solidFill>
                  <a:srgbClr val="000000"/>
                </a:solidFill>
                <a:ea typeface="仿宋" panose="02010609060101010101" pitchFamily="49" charset="-122"/>
              </a:rPr>
              <a:t>：</a:t>
            </a:r>
            <a:endParaRPr lang="zh-CN" altLang="zh-CN" kern="100" dirty="0">
              <a:solidFill>
                <a:srgbClr val="000000"/>
              </a:solidFill>
              <a:ea typeface="仿宋" panose="02010609060101010101" pitchFamily="49"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383372914"/>
              </p:ext>
            </p:extLst>
          </p:nvPr>
        </p:nvGraphicFramePr>
        <p:xfrm>
          <a:off x="3252788" y="3221038"/>
          <a:ext cx="3108325" cy="1304925"/>
        </p:xfrm>
        <a:graphic>
          <a:graphicData uri="http://schemas.openxmlformats.org/presentationml/2006/ole">
            <mc:AlternateContent xmlns:mc="http://schemas.openxmlformats.org/markup-compatibility/2006">
              <mc:Choice xmlns:v="urn:schemas-microsoft-com:vml" Requires="v">
                <p:oleObj spid="_x0000_s97360" name="Equation" r:id="rId4" imgW="1028520" imgH="431640" progId="Equation.DSMT4">
                  <p:embed/>
                </p:oleObj>
              </mc:Choice>
              <mc:Fallback>
                <p:oleObj name="Equation" r:id="rId4" imgW="1028520" imgH="431640" progId="Equation.DSMT4">
                  <p:embed/>
                  <p:pic>
                    <p:nvPicPr>
                      <p:cNvPr id="0" name=""/>
                      <p:cNvPicPr/>
                      <p:nvPr/>
                    </p:nvPicPr>
                    <p:blipFill>
                      <a:blip r:embed="rId5"/>
                      <a:stretch>
                        <a:fillRect/>
                      </a:stretch>
                    </p:blipFill>
                    <p:spPr>
                      <a:xfrm>
                        <a:off x="3252788" y="3221038"/>
                        <a:ext cx="3108325" cy="1304925"/>
                      </a:xfrm>
                      <a:prstGeom prst="rect">
                        <a:avLst/>
                      </a:prstGeom>
                    </p:spPr>
                  </p:pic>
                </p:oleObj>
              </mc:Fallback>
            </mc:AlternateContent>
          </a:graphicData>
        </a:graphic>
      </p:graphicFrame>
    </p:spTree>
    <p:extLst>
      <p:ext uri="{BB962C8B-B14F-4D97-AF65-F5344CB8AC3E}">
        <p14:creationId xmlns:p14="http://schemas.microsoft.com/office/powerpoint/2010/main" val="2995064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34</a:t>
            </a:fld>
            <a:endParaRPr lang="en-US" altLang="zh-CN" dirty="0"/>
          </a:p>
        </p:txBody>
      </p:sp>
      <p:sp>
        <p:nvSpPr>
          <p:cNvPr id="5" name="矩形 4"/>
          <p:cNvSpPr/>
          <p:nvPr/>
        </p:nvSpPr>
        <p:spPr>
          <a:xfrm>
            <a:off x="767230" y="176683"/>
            <a:ext cx="7128792" cy="1200329"/>
          </a:xfrm>
          <a:prstGeom prst="rect">
            <a:avLst/>
          </a:prstGeom>
        </p:spPr>
        <p:txBody>
          <a:bodyPr wrap="square">
            <a:spAutoFit/>
          </a:bodyPr>
          <a:lstStyle/>
          <a:p>
            <a:pPr algn="just">
              <a:spcAft>
                <a:spcPts val="0"/>
              </a:spcAft>
            </a:pPr>
            <a:endParaRPr lang="en-US" altLang="zh-CN" kern="100" dirty="0" smtClean="0">
              <a:solidFill>
                <a:srgbClr val="000000"/>
              </a:solidFill>
              <a:ea typeface="仿宋" panose="02010609060101010101" pitchFamily="49" charset="-122"/>
            </a:endParaRPr>
          </a:p>
          <a:p>
            <a:pPr marL="342900" indent="-342900" algn="just">
              <a:lnSpc>
                <a:spcPct val="200000"/>
              </a:lnSpc>
              <a:spcAft>
                <a:spcPts val="0"/>
              </a:spcAft>
              <a:buFont typeface="Wingdings" panose="05000000000000000000" pitchFamily="2" charset="2"/>
              <a:buChar char="u"/>
            </a:pPr>
            <a:r>
              <a:rPr lang="zh-CN" altLang="en-US" sz="2800" kern="100" dirty="0" smtClean="0">
                <a:solidFill>
                  <a:srgbClr val="0000CC"/>
                </a:solidFill>
                <a:ea typeface="仿宋" panose="02010609060101010101" pitchFamily="49" charset="-122"/>
              </a:rPr>
              <a:t>角速度的唯一性</a:t>
            </a:r>
            <a:endParaRPr lang="zh-CN" altLang="zh-CN" sz="2800" kern="100" dirty="0">
              <a:solidFill>
                <a:srgbClr val="0000CC"/>
              </a:solidFill>
              <a:ea typeface="仿宋" panose="02010609060101010101" pitchFamily="49" charset="-122"/>
            </a:endParaRPr>
          </a:p>
        </p:txBody>
      </p:sp>
      <p:sp>
        <p:nvSpPr>
          <p:cNvPr id="6" name="矩形 5"/>
          <p:cNvSpPr/>
          <p:nvPr/>
        </p:nvSpPr>
        <p:spPr>
          <a:xfrm>
            <a:off x="739913" y="1013297"/>
            <a:ext cx="7992888" cy="2677656"/>
          </a:xfrm>
          <a:prstGeom prst="rect">
            <a:avLst/>
          </a:prstGeom>
        </p:spPr>
        <p:txBody>
          <a:bodyPr wrap="square">
            <a:spAutoFit/>
          </a:bodyPr>
          <a:lstStyle/>
          <a:p>
            <a:pPr algn="just">
              <a:spcAft>
                <a:spcPts val="0"/>
              </a:spcAft>
            </a:pPr>
            <a:endParaRPr lang="en-US" altLang="zh-CN" kern="100" dirty="0" smtClean="0">
              <a:solidFill>
                <a:srgbClr val="000000"/>
              </a:solidFill>
              <a:ea typeface="仿宋" panose="02010609060101010101" pitchFamily="49" charset="-122"/>
            </a:endParaRPr>
          </a:p>
          <a:p>
            <a:pPr marL="342900" indent="-342900" algn="just">
              <a:lnSpc>
                <a:spcPct val="200000"/>
              </a:lnSpc>
              <a:spcAft>
                <a:spcPts val="0"/>
              </a:spcAft>
              <a:buFont typeface="Wingdings" panose="05000000000000000000" pitchFamily="2" charset="2"/>
              <a:buChar char="Ø"/>
            </a:pPr>
            <a:r>
              <a:rPr lang="zh-CN" altLang="en-US" kern="100" dirty="0" smtClean="0">
                <a:solidFill>
                  <a:srgbClr val="000000"/>
                </a:solidFill>
                <a:ea typeface="仿宋" panose="02010609060101010101" pitchFamily="49" charset="-122"/>
              </a:rPr>
              <a:t>刚体在一个时刻只有一个角速度，角速度属于整个刚体；</a:t>
            </a:r>
            <a:endParaRPr lang="en-US" altLang="zh-CN" kern="100" dirty="0" smtClean="0">
              <a:solidFill>
                <a:srgbClr val="000000"/>
              </a:solidFill>
              <a:ea typeface="仿宋" panose="02010609060101010101" pitchFamily="49" charset="-122"/>
            </a:endParaRPr>
          </a:p>
          <a:p>
            <a:pPr marL="342900" indent="-342900" algn="just">
              <a:lnSpc>
                <a:spcPct val="200000"/>
              </a:lnSpc>
              <a:spcAft>
                <a:spcPts val="0"/>
              </a:spcAft>
              <a:buFont typeface="Wingdings" panose="05000000000000000000" pitchFamily="2" charset="2"/>
              <a:buChar char="Ø"/>
            </a:pPr>
            <a:r>
              <a:rPr lang="zh-CN" altLang="en-US" kern="100" dirty="0" smtClean="0">
                <a:solidFill>
                  <a:srgbClr val="000000"/>
                </a:solidFill>
                <a:ea typeface="仿宋" panose="02010609060101010101" pitchFamily="49" charset="-122"/>
              </a:rPr>
              <a:t>从刚体上任意一点看，周围所</a:t>
            </a:r>
            <a:r>
              <a:rPr lang="zh-CN" altLang="en-US" kern="100" dirty="0">
                <a:solidFill>
                  <a:srgbClr val="000000"/>
                </a:solidFill>
                <a:ea typeface="仿宋" panose="02010609060101010101" pitchFamily="49" charset="-122"/>
              </a:rPr>
              <a:t>有</a:t>
            </a:r>
            <a:r>
              <a:rPr lang="zh-CN" altLang="en-US" kern="100" dirty="0" smtClean="0">
                <a:solidFill>
                  <a:srgbClr val="000000"/>
                </a:solidFill>
                <a:ea typeface="仿宋" panose="02010609060101010101" pitchFamily="49" charset="-122"/>
              </a:rPr>
              <a:t>的质点均以同一角速度旋转。</a:t>
            </a:r>
            <a:endParaRPr lang="zh-CN" altLang="zh-CN" kern="100" dirty="0">
              <a:solidFill>
                <a:srgbClr val="000000"/>
              </a:solidFill>
              <a:ea typeface="仿宋" panose="02010609060101010101" pitchFamily="49" charset="-122"/>
            </a:endParaRPr>
          </a:p>
        </p:txBody>
      </p:sp>
      <p:sp>
        <p:nvSpPr>
          <p:cNvPr id="7" name="矩形 6"/>
          <p:cNvSpPr/>
          <p:nvPr/>
        </p:nvSpPr>
        <p:spPr>
          <a:xfrm>
            <a:off x="734941" y="3029233"/>
            <a:ext cx="7128792" cy="1323439"/>
          </a:xfrm>
          <a:prstGeom prst="rect">
            <a:avLst/>
          </a:prstGeom>
        </p:spPr>
        <p:txBody>
          <a:bodyPr wrap="square">
            <a:spAutoFit/>
          </a:bodyPr>
          <a:lstStyle/>
          <a:p>
            <a:pPr algn="just">
              <a:spcAft>
                <a:spcPts val="0"/>
              </a:spcAft>
            </a:pPr>
            <a:endParaRPr lang="en-US" altLang="zh-CN" kern="100" dirty="0" smtClean="0">
              <a:solidFill>
                <a:srgbClr val="000000"/>
              </a:solidFill>
              <a:ea typeface="仿宋" panose="02010609060101010101" pitchFamily="49" charset="-122"/>
            </a:endParaRPr>
          </a:p>
          <a:p>
            <a:pPr marL="342900" indent="-342900" algn="just">
              <a:lnSpc>
                <a:spcPct val="200000"/>
              </a:lnSpc>
              <a:spcAft>
                <a:spcPts val="0"/>
              </a:spcAft>
              <a:buFont typeface="Wingdings" panose="05000000000000000000" pitchFamily="2" charset="2"/>
              <a:buChar char="u"/>
            </a:pPr>
            <a:r>
              <a:rPr lang="zh-CN" altLang="en-US" sz="2800" kern="100" dirty="0" smtClean="0">
                <a:solidFill>
                  <a:srgbClr val="0000CC"/>
                </a:solidFill>
                <a:ea typeface="仿宋" panose="02010609060101010101" pitchFamily="49" charset="-122"/>
              </a:rPr>
              <a:t>角速度具有矢量性，遵从平行四边形发则</a:t>
            </a:r>
            <a:endParaRPr lang="zh-CN" altLang="zh-CN" sz="2800" kern="100" dirty="0">
              <a:solidFill>
                <a:srgbClr val="0000CC"/>
              </a:solidFill>
              <a:ea typeface="仿宋" panose="02010609060101010101" pitchFamily="49" charset="-122"/>
            </a:endParaRPr>
          </a:p>
        </p:txBody>
      </p:sp>
      <p:sp>
        <p:nvSpPr>
          <p:cNvPr id="8" name="矩形 7"/>
          <p:cNvSpPr/>
          <p:nvPr/>
        </p:nvSpPr>
        <p:spPr>
          <a:xfrm>
            <a:off x="971600" y="4508011"/>
            <a:ext cx="7992888" cy="461665"/>
          </a:xfrm>
          <a:prstGeom prst="rect">
            <a:avLst/>
          </a:prstGeom>
        </p:spPr>
        <p:txBody>
          <a:bodyPr wrap="square">
            <a:spAutoFit/>
          </a:bodyPr>
          <a:lstStyle/>
          <a:p>
            <a:pPr algn="just">
              <a:spcAft>
                <a:spcPts val="0"/>
              </a:spcAft>
            </a:pPr>
            <a:r>
              <a:rPr lang="zh-CN" altLang="en-US" kern="100" dirty="0" smtClean="0">
                <a:solidFill>
                  <a:srgbClr val="000000"/>
                </a:solidFill>
                <a:ea typeface="仿宋" panose="02010609060101010101" pitchFamily="49" charset="-122"/>
              </a:rPr>
              <a:t>在直角坐标系中</a:t>
            </a:r>
            <a:endParaRPr lang="en-US" altLang="zh-CN" kern="100" dirty="0" smtClean="0">
              <a:solidFill>
                <a:srgbClr val="000000"/>
              </a:solidFill>
              <a:ea typeface="仿宋" panose="02010609060101010101" pitchFamily="49" charset="-122"/>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3577273383"/>
              </p:ext>
            </p:extLst>
          </p:nvPr>
        </p:nvGraphicFramePr>
        <p:xfrm>
          <a:off x="1835696" y="5104218"/>
          <a:ext cx="3393362" cy="727149"/>
        </p:xfrm>
        <a:graphic>
          <a:graphicData uri="http://schemas.openxmlformats.org/presentationml/2006/ole">
            <mc:AlternateContent xmlns:mc="http://schemas.openxmlformats.org/markup-compatibility/2006">
              <mc:Choice xmlns:v="urn:schemas-microsoft-com:vml" Requires="v">
                <p:oleObj spid="_x0000_s108567" name="Equation" r:id="rId3" imgW="1244520" imgH="266400" progId="Equation.DSMT4">
                  <p:embed/>
                </p:oleObj>
              </mc:Choice>
              <mc:Fallback>
                <p:oleObj name="Equation" r:id="rId3" imgW="1244520" imgH="266400" progId="Equation.DSMT4">
                  <p:embed/>
                  <p:pic>
                    <p:nvPicPr>
                      <p:cNvPr id="0" name=""/>
                      <p:cNvPicPr/>
                      <p:nvPr/>
                    </p:nvPicPr>
                    <p:blipFill>
                      <a:blip r:embed="rId4"/>
                      <a:stretch>
                        <a:fillRect/>
                      </a:stretch>
                    </p:blipFill>
                    <p:spPr>
                      <a:xfrm>
                        <a:off x="1835696" y="5104218"/>
                        <a:ext cx="3393362" cy="727149"/>
                      </a:xfrm>
                      <a:prstGeom prst="rect">
                        <a:avLst/>
                      </a:prstGeom>
                    </p:spPr>
                  </p:pic>
                </p:oleObj>
              </mc:Fallback>
            </mc:AlternateContent>
          </a:graphicData>
        </a:graphic>
      </p:graphicFrame>
    </p:spTree>
    <p:extLst>
      <p:ext uri="{BB962C8B-B14F-4D97-AF65-F5344CB8AC3E}">
        <p14:creationId xmlns:p14="http://schemas.microsoft.com/office/powerpoint/2010/main" val="2744636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35</a:t>
            </a:fld>
            <a:endParaRPr lang="en-US" altLang="zh-CN" dirty="0"/>
          </a:p>
        </p:txBody>
      </p:sp>
      <p:sp>
        <p:nvSpPr>
          <p:cNvPr id="5" name="矩形 4"/>
          <p:cNvSpPr/>
          <p:nvPr/>
        </p:nvSpPr>
        <p:spPr>
          <a:xfrm>
            <a:off x="767230" y="176683"/>
            <a:ext cx="8125250" cy="1323439"/>
          </a:xfrm>
          <a:prstGeom prst="rect">
            <a:avLst/>
          </a:prstGeom>
        </p:spPr>
        <p:txBody>
          <a:bodyPr wrap="square">
            <a:spAutoFit/>
          </a:bodyPr>
          <a:lstStyle/>
          <a:p>
            <a:pPr algn="just">
              <a:spcAft>
                <a:spcPts val="0"/>
              </a:spcAft>
            </a:pPr>
            <a:endParaRPr lang="en-US" altLang="zh-CN" kern="100" dirty="0" smtClean="0">
              <a:solidFill>
                <a:srgbClr val="000000"/>
              </a:solidFill>
              <a:ea typeface="仿宋" panose="02010609060101010101" pitchFamily="49" charset="-122"/>
            </a:endParaRPr>
          </a:p>
          <a:p>
            <a:pPr algn="just">
              <a:lnSpc>
                <a:spcPct val="200000"/>
              </a:lnSpc>
              <a:spcAft>
                <a:spcPts val="0"/>
              </a:spcAft>
            </a:pPr>
            <a:r>
              <a:rPr lang="zh-CN" altLang="en-US" sz="2800" kern="100" dirty="0" smtClean="0">
                <a:solidFill>
                  <a:srgbClr val="0000CC"/>
                </a:solidFill>
                <a:ea typeface="仿宋" panose="02010609060101010101" pitchFamily="49" charset="-122"/>
              </a:rPr>
              <a:t>定轴转动（角度）                 一维</a:t>
            </a:r>
            <a:r>
              <a:rPr lang="zh-CN" altLang="en-US" sz="2800" kern="100" dirty="0">
                <a:solidFill>
                  <a:srgbClr val="0000CC"/>
                </a:solidFill>
                <a:ea typeface="仿宋" panose="02010609060101010101" pitchFamily="49" charset="-122"/>
              </a:rPr>
              <a:t>直</a:t>
            </a:r>
            <a:r>
              <a:rPr lang="zh-CN" altLang="en-US" sz="2800" kern="100" dirty="0" smtClean="0">
                <a:solidFill>
                  <a:srgbClr val="0000CC"/>
                </a:solidFill>
                <a:ea typeface="仿宋" panose="02010609060101010101" pitchFamily="49" charset="-122"/>
              </a:rPr>
              <a:t>线运动（线度）</a:t>
            </a:r>
            <a:endParaRPr lang="zh-CN" altLang="zh-CN" sz="2800" kern="100" dirty="0">
              <a:solidFill>
                <a:srgbClr val="0000CC"/>
              </a:solidFill>
              <a:ea typeface="仿宋" panose="02010609060101010101" pitchFamily="49" charset="-122"/>
            </a:endParaRPr>
          </a:p>
        </p:txBody>
      </p:sp>
      <p:cxnSp>
        <p:nvCxnSpPr>
          <p:cNvPr id="7" name="直接连接符 6"/>
          <p:cNvCxnSpPr/>
          <p:nvPr/>
        </p:nvCxnSpPr>
        <p:spPr bwMode="auto">
          <a:xfrm>
            <a:off x="4572000" y="980728"/>
            <a:ext cx="0" cy="5472608"/>
          </a:xfrm>
          <a:prstGeom prst="line">
            <a:avLst/>
          </a:prstGeom>
          <a:solidFill>
            <a:schemeClr val="accent1"/>
          </a:solidFill>
          <a:ln w="19050" cap="flat" cmpd="sng" algn="ctr">
            <a:solidFill>
              <a:srgbClr val="0000CC"/>
            </a:solidFill>
            <a:prstDash val="dash"/>
            <a:round/>
            <a:headEnd type="none" w="med" len="med"/>
            <a:tailEnd type="none" w="med" len="med"/>
          </a:ln>
          <a:effectLst/>
        </p:spPr>
      </p:cxnSp>
      <p:graphicFrame>
        <p:nvGraphicFramePr>
          <p:cNvPr id="9" name="对象 8"/>
          <p:cNvGraphicFramePr>
            <a:graphicFrameLocks noChangeAspect="1"/>
          </p:cNvGraphicFramePr>
          <p:nvPr>
            <p:extLst>
              <p:ext uri="{D42A27DB-BD31-4B8C-83A1-F6EECF244321}">
                <p14:modId xmlns:p14="http://schemas.microsoft.com/office/powerpoint/2010/main" val="3906915856"/>
              </p:ext>
            </p:extLst>
          </p:nvPr>
        </p:nvGraphicFramePr>
        <p:xfrm>
          <a:off x="6013450" y="1532451"/>
          <a:ext cx="1079500" cy="984250"/>
        </p:xfrm>
        <a:graphic>
          <a:graphicData uri="http://schemas.openxmlformats.org/presentationml/2006/ole">
            <mc:AlternateContent xmlns:mc="http://schemas.openxmlformats.org/markup-compatibility/2006">
              <mc:Choice xmlns:v="urn:schemas-microsoft-com:vml" Requires="v">
                <p:oleObj spid="_x0000_s109717" name="Equation" r:id="rId3" imgW="431640" imgH="393480" progId="Equation.DSMT4">
                  <p:embed/>
                </p:oleObj>
              </mc:Choice>
              <mc:Fallback>
                <p:oleObj name="Equation" r:id="rId3" imgW="431640" imgH="393480" progId="Equation.DSMT4">
                  <p:embed/>
                  <p:pic>
                    <p:nvPicPr>
                      <p:cNvPr id="0" name=""/>
                      <p:cNvPicPr/>
                      <p:nvPr/>
                    </p:nvPicPr>
                    <p:blipFill>
                      <a:blip r:embed="rId4"/>
                      <a:stretch>
                        <a:fillRect/>
                      </a:stretch>
                    </p:blipFill>
                    <p:spPr>
                      <a:xfrm>
                        <a:off x="6013450" y="1532451"/>
                        <a:ext cx="1079500" cy="98425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908699788"/>
              </p:ext>
            </p:extLst>
          </p:nvPr>
        </p:nvGraphicFramePr>
        <p:xfrm>
          <a:off x="1691680" y="1589507"/>
          <a:ext cx="1117600" cy="866140"/>
        </p:xfrm>
        <a:graphic>
          <a:graphicData uri="http://schemas.openxmlformats.org/presentationml/2006/ole">
            <mc:AlternateContent xmlns:mc="http://schemas.openxmlformats.org/markup-compatibility/2006">
              <mc:Choice xmlns:v="urn:schemas-microsoft-com:vml" Requires="v">
                <p:oleObj spid="_x0000_s109718" name="Equation" r:id="rId5" imgW="507960" imgH="393480" progId="Equation.DSMT4">
                  <p:embed/>
                </p:oleObj>
              </mc:Choice>
              <mc:Fallback>
                <p:oleObj name="Equation" r:id="rId5" imgW="507960" imgH="393480" progId="Equation.DSMT4">
                  <p:embed/>
                  <p:pic>
                    <p:nvPicPr>
                      <p:cNvPr id="0" name=""/>
                      <p:cNvPicPr/>
                      <p:nvPr/>
                    </p:nvPicPr>
                    <p:blipFill>
                      <a:blip r:embed="rId6"/>
                      <a:stretch>
                        <a:fillRect/>
                      </a:stretch>
                    </p:blipFill>
                    <p:spPr>
                      <a:xfrm>
                        <a:off x="1691680" y="1589507"/>
                        <a:ext cx="1117600" cy="866140"/>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763174266"/>
              </p:ext>
            </p:extLst>
          </p:nvPr>
        </p:nvGraphicFramePr>
        <p:xfrm>
          <a:off x="5533827" y="2549030"/>
          <a:ext cx="2038746" cy="1019373"/>
        </p:xfrm>
        <a:graphic>
          <a:graphicData uri="http://schemas.openxmlformats.org/presentationml/2006/ole">
            <mc:AlternateContent xmlns:mc="http://schemas.openxmlformats.org/markup-compatibility/2006">
              <mc:Choice xmlns:v="urn:schemas-microsoft-com:vml" Requires="v">
                <p:oleObj spid="_x0000_s109719" name="Equation" r:id="rId7" imgW="838080" imgH="419040" progId="Equation.DSMT4">
                  <p:embed/>
                </p:oleObj>
              </mc:Choice>
              <mc:Fallback>
                <p:oleObj name="Equation" r:id="rId7" imgW="838080" imgH="419040" progId="Equation.DSMT4">
                  <p:embed/>
                  <p:pic>
                    <p:nvPicPr>
                      <p:cNvPr id="0" name=""/>
                      <p:cNvPicPr/>
                      <p:nvPr/>
                    </p:nvPicPr>
                    <p:blipFill>
                      <a:blip r:embed="rId8"/>
                      <a:stretch>
                        <a:fillRect/>
                      </a:stretch>
                    </p:blipFill>
                    <p:spPr>
                      <a:xfrm>
                        <a:off x="5533827" y="2549030"/>
                        <a:ext cx="2038746" cy="1019373"/>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450650520"/>
              </p:ext>
            </p:extLst>
          </p:nvPr>
        </p:nvGraphicFramePr>
        <p:xfrm>
          <a:off x="1331640" y="2585033"/>
          <a:ext cx="2124394" cy="947365"/>
        </p:xfrm>
        <a:graphic>
          <a:graphicData uri="http://schemas.openxmlformats.org/presentationml/2006/ole">
            <mc:AlternateContent xmlns:mc="http://schemas.openxmlformats.org/markup-compatibility/2006">
              <mc:Choice xmlns:v="urn:schemas-microsoft-com:vml" Requires="v">
                <p:oleObj spid="_x0000_s109720" name="Equation" r:id="rId9" imgW="939600" imgH="419040" progId="Equation.DSMT4">
                  <p:embed/>
                </p:oleObj>
              </mc:Choice>
              <mc:Fallback>
                <p:oleObj name="Equation" r:id="rId9" imgW="939600" imgH="419040" progId="Equation.DSMT4">
                  <p:embed/>
                  <p:pic>
                    <p:nvPicPr>
                      <p:cNvPr id="0" name=""/>
                      <p:cNvPicPr/>
                      <p:nvPr/>
                    </p:nvPicPr>
                    <p:blipFill>
                      <a:blip r:embed="rId10"/>
                      <a:stretch>
                        <a:fillRect/>
                      </a:stretch>
                    </p:blipFill>
                    <p:spPr>
                      <a:xfrm>
                        <a:off x="1331640" y="2585033"/>
                        <a:ext cx="2124394" cy="947365"/>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760304078"/>
              </p:ext>
            </p:extLst>
          </p:nvPr>
        </p:nvGraphicFramePr>
        <p:xfrm>
          <a:off x="6013450" y="3689797"/>
          <a:ext cx="1559123" cy="374190"/>
        </p:xfrm>
        <a:graphic>
          <a:graphicData uri="http://schemas.openxmlformats.org/presentationml/2006/ole">
            <mc:AlternateContent xmlns:mc="http://schemas.openxmlformats.org/markup-compatibility/2006">
              <mc:Choice xmlns:v="urn:schemas-microsoft-com:vml" Requires="v">
                <p:oleObj spid="_x0000_s109721" name="Equation" r:id="rId11" imgW="634680" imgH="152280" progId="Equation.DSMT4">
                  <p:embed/>
                </p:oleObj>
              </mc:Choice>
              <mc:Fallback>
                <p:oleObj name="Equation" r:id="rId11" imgW="634680" imgH="152280" progId="Equation.DSMT4">
                  <p:embed/>
                  <p:pic>
                    <p:nvPicPr>
                      <p:cNvPr id="0" name=""/>
                      <p:cNvPicPr/>
                      <p:nvPr/>
                    </p:nvPicPr>
                    <p:blipFill>
                      <a:blip r:embed="rId12"/>
                      <a:stretch>
                        <a:fillRect/>
                      </a:stretch>
                    </p:blipFill>
                    <p:spPr>
                      <a:xfrm>
                        <a:off x="6013450" y="3689797"/>
                        <a:ext cx="1559123" cy="374190"/>
                      </a:xfrm>
                      <a:prstGeom prst="rect">
                        <a:avLst/>
                      </a:prstGeom>
                    </p:spPr>
                  </p:pic>
                </p:oleObj>
              </mc:Fallback>
            </mc:AlternateContent>
          </a:graphicData>
        </a:graphic>
      </p:graphicFrame>
      <p:sp>
        <p:nvSpPr>
          <p:cNvPr id="14" name="矩形 13"/>
          <p:cNvSpPr/>
          <p:nvPr/>
        </p:nvSpPr>
        <p:spPr>
          <a:xfrm>
            <a:off x="5316379" y="3667855"/>
            <a:ext cx="492443" cy="461665"/>
          </a:xfrm>
          <a:prstGeom prst="rect">
            <a:avLst/>
          </a:prstGeom>
        </p:spPr>
        <p:txBody>
          <a:bodyPr wrap="none">
            <a:spAutoFit/>
          </a:bodyPr>
          <a:lstStyle/>
          <a:p>
            <a:r>
              <a:rPr lang="zh-CN" altLang="en-US" kern="100" dirty="0" smtClean="0">
                <a:ea typeface="仿宋" panose="02010609060101010101" pitchFamily="49" charset="-122"/>
              </a:rPr>
              <a:t>若</a:t>
            </a:r>
            <a:endParaRPr lang="zh-CN" altLang="en-US" dirty="0"/>
          </a:p>
        </p:txBody>
      </p:sp>
      <p:graphicFrame>
        <p:nvGraphicFramePr>
          <p:cNvPr id="15" name="对象 14"/>
          <p:cNvGraphicFramePr>
            <a:graphicFrameLocks noChangeAspect="1"/>
          </p:cNvGraphicFramePr>
          <p:nvPr>
            <p:extLst>
              <p:ext uri="{D42A27DB-BD31-4B8C-83A1-F6EECF244321}">
                <p14:modId xmlns:p14="http://schemas.microsoft.com/office/powerpoint/2010/main" val="2944103805"/>
              </p:ext>
            </p:extLst>
          </p:nvPr>
        </p:nvGraphicFramePr>
        <p:xfrm>
          <a:off x="5708650" y="4318000"/>
          <a:ext cx="2830513" cy="1995488"/>
        </p:xfrm>
        <a:graphic>
          <a:graphicData uri="http://schemas.openxmlformats.org/presentationml/2006/ole">
            <mc:AlternateContent xmlns:mc="http://schemas.openxmlformats.org/markup-compatibility/2006">
              <mc:Choice xmlns:v="urn:schemas-microsoft-com:vml" Requires="v">
                <p:oleObj spid="_x0000_s109722" name="Equation" r:id="rId13" imgW="1333440" imgH="939600" progId="Equation.DSMT4">
                  <p:embed/>
                </p:oleObj>
              </mc:Choice>
              <mc:Fallback>
                <p:oleObj name="Equation" r:id="rId13" imgW="1333440" imgH="939600" progId="Equation.DSMT4">
                  <p:embed/>
                  <p:pic>
                    <p:nvPicPr>
                      <p:cNvPr id="0" name=""/>
                      <p:cNvPicPr/>
                      <p:nvPr/>
                    </p:nvPicPr>
                    <p:blipFill>
                      <a:blip r:embed="rId14"/>
                      <a:stretch>
                        <a:fillRect/>
                      </a:stretch>
                    </p:blipFill>
                    <p:spPr>
                      <a:xfrm>
                        <a:off x="5708650" y="4318000"/>
                        <a:ext cx="2830513" cy="1995488"/>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031728011"/>
              </p:ext>
            </p:extLst>
          </p:nvPr>
        </p:nvGraphicFramePr>
        <p:xfrm>
          <a:off x="1947863" y="3652838"/>
          <a:ext cx="1620837" cy="500062"/>
        </p:xfrm>
        <a:graphic>
          <a:graphicData uri="http://schemas.openxmlformats.org/presentationml/2006/ole">
            <mc:AlternateContent xmlns:mc="http://schemas.openxmlformats.org/markup-compatibility/2006">
              <mc:Choice xmlns:v="urn:schemas-microsoft-com:vml" Requires="v">
                <p:oleObj spid="_x0000_s109723" name="Equation" r:id="rId15" imgW="660240" imgH="203040" progId="Equation.DSMT4">
                  <p:embed/>
                </p:oleObj>
              </mc:Choice>
              <mc:Fallback>
                <p:oleObj name="Equation" r:id="rId15" imgW="660240" imgH="203040" progId="Equation.DSMT4">
                  <p:embed/>
                  <p:pic>
                    <p:nvPicPr>
                      <p:cNvPr id="0" name=""/>
                      <p:cNvPicPr/>
                      <p:nvPr/>
                    </p:nvPicPr>
                    <p:blipFill>
                      <a:blip r:embed="rId16"/>
                      <a:stretch>
                        <a:fillRect/>
                      </a:stretch>
                    </p:blipFill>
                    <p:spPr>
                      <a:xfrm>
                        <a:off x="1947863" y="3652838"/>
                        <a:ext cx="1620837" cy="500062"/>
                      </a:xfrm>
                      <a:prstGeom prst="rect">
                        <a:avLst/>
                      </a:prstGeom>
                    </p:spPr>
                  </p:pic>
                </p:oleObj>
              </mc:Fallback>
            </mc:AlternateContent>
          </a:graphicData>
        </a:graphic>
      </p:graphicFrame>
      <p:sp>
        <p:nvSpPr>
          <p:cNvPr id="17" name="矩形 16"/>
          <p:cNvSpPr/>
          <p:nvPr/>
        </p:nvSpPr>
        <p:spPr>
          <a:xfrm>
            <a:off x="1280678" y="3693266"/>
            <a:ext cx="492443" cy="461665"/>
          </a:xfrm>
          <a:prstGeom prst="rect">
            <a:avLst/>
          </a:prstGeom>
        </p:spPr>
        <p:txBody>
          <a:bodyPr wrap="none">
            <a:spAutoFit/>
          </a:bodyPr>
          <a:lstStyle/>
          <a:p>
            <a:r>
              <a:rPr lang="zh-CN" altLang="en-US" kern="100" dirty="0" smtClean="0">
                <a:ea typeface="仿宋" panose="02010609060101010101" pitchFamily="49" charset="-122"/>
              </a:rPr>
              <a:t>若</a:t>
            </a:r>
            <a:endParaRPr lang="zh-CN" altLang="en-US" dirty="0"/>
          </a:p>
        </p:txBody>
      </p:sp>
      <p:graphicFrame>
        <p:nvGraphicFramePr>
          <p:cNvPr id="18" name="对象 17"/>
          <p:cNvGraphicFramePr>
            <a:graphicFrameLocks noChangeAspect="1"/>
          </p:cNvGraphicFramePr>
          <p:nvPr>
            <p:extLst>
              <p:ext uri="{D42A27DB-BD31-4B8C-83A1-F6EECF244321}">
                <p14:modId xmlns:p14="http://schemas.microsoft.com/office/powerpoint/2010/main" val="2574779447"/>
              </p:ext>
            </p:extLst>
          </p:nvPr>
        </p:nvGraphicFramePr>
        <p:xfrm>
          <a:off x="1160463" y="4310063"/>
          <a:ext cx="3019425" cy="1995487"/>
        </p:xfrm>
        <a:graphic>
          <a:graphicData uri="http://schemas.openxmlformats.org/presentationml/2006/ole">
            <mc:AlternateContent xmlns:mc="http://schemas.openxmlformats.org/markup-compatibility/2006">
              <mc:Choice xmlns:v="urn:schemas-microsoft-com:vml" Requires="v">
                <p:oleObj spid="_x0000_s109724" name="Equation" r:id="rId17" imgW="1422360" imgH="939600" progId="Equation.DSMT4">
                  <p:embed/>
                </p:oleObj>
              </mc:Choice>
              <mc:Fallback>
                <p:oleObj name="Equation" r:id="rId17" imgW="1422360" imgH="939600" progId="Equation.DSMT4">
                  <p:embed/>
                  <p:pic>
                    <p:nvPicPr>
                      <p:cNvPr id="0" name=""/>
                      <p:cNvPicPr/>
                      <p:nvPr/>
                    </p:nvPicPr>
                    <p:blipFill>
                      <a:blip r:embed="rId18"/>
                      <a:stretch>
                        <a:fillRect/>
                      </a:stretch>
                    </p:blipFill>
                    <p:spPr>
                      <a:xfrm>
                        <a:off x="1160463" y="4310063"/>
                        <a:ext cx="3019425" cy="1995487"/>
                      </a:xfrm>
                      <a:prstGeom prst="rect">
                        <a:avLst/>
                      </a:prstGeom>
                    </p:spPr>
                  </p:pic>
                </p:oleObj>
              </mc:Fallback>
            </mc:AlternateContent>
          </a:graphicData>
        </a:graphic>
      </p:graphicFrame>
    </p:spTree>
    <p:extLst>
      <p:ext uri="{BB962C8B-B14F-4D97-AF65-F5344CB8AC3E}">
        <p14:creationId xmlns:p14="http://schemas.microsoft.com/office/powerpoint/2010/main" val="2732943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arn(inVertical)">
                                      <p:cBhvr>
                                        <p:cTn id="31" dur="500"/>
                                        <p:tgtEl>
                                          <p:spTgt spid="14"/>
                                        </p:tgtEl>
                                      </p:cBhvr>
                                    </p:animEffect>
                                  </p:childTnLst>
                                </p:cTn>
                              </p:par>
                              <p:par>
                                <p:cTn id="32" presetID="16" presetClass="entr" presetSubtype="21"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arn(inVertical)">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barn(inVertical)">
                                      <p:cBhvr>
                                        <p:cTn id="44" dur="500"/>
                                        <p:tgtEl>
                                          <p:spTgt spid="17"/>
                                        </p:tgtEl>
                                      </p:cBhvr>
                                    </p:animEffect>
                                  </p:childTnLst>
                                </p:cTn>
                              </p:par>
                              <p:par>
                                <p:cTn id="45" presetID="16" presetClass="entr" presetSubtype="21"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barn(inVertical)">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36</a:t>
            </a:fld>
            <a:endParaRPr lang="en-US" altLang="zh-CN" dirty="0"/>
          </a:p>
        </p:txBody>
      </p:sp>
      <p:sp>
        <p:nvSpPr>
          <p:cNvPr id="6" name="文本框 5"/>
          <p:cNvSpPr txBox="1"/>
          <p:nvPr>
            <p:custDataLst>
              <p:tags r:id="rId2"/>
            </p:custDataLst>
          </p:nvPr>
        </p:nvSpPr>
        <p:spPr>
          <a:xfrm>
            <a:off x="755576" y="1099026"/>
            <a:ext cx="7315200" cy="2143125"/>
          </a:xfrm>
          <a:prstGeom prst="rect">
            <a:avLst/>
          </a:prstGeom>
          <a:noFill/>
        </p:spPr>
        <p:txBody>
          <a:bodyPr vert="horz" wrap="square" rtlCol="0" anchor="ctr" anchorCtr="0">
            <a:noAutofit/>
          </a:bodyPr>
          <a:lstStyle/>
          <a:p>
            <a:pPr algn="l">
              <a:lnSpc>
                <a:spcPct val="150000"/>
              </a:lnSpc>
              <a:spcAft>
                <a:spcPts val="0"/>
              </a:spcAft>
            </a:pPr>
            <a:r>
              <a:rPr lang="zh-CN" altLang="zh-CN" sz="2800" b="1" kern="100" dirty="0" smtClean="0">
                <a:latin typeface="仿宋" panose="02010609060101010101" pitchFamily="49" charset="-122"/>
                <a:ea typeface="仿宋" panose="02010609060101010101" pitchFamily="49" charset="-122"/>
              </a:rPr>
              <a:t>例</a:t>
            </a:r>
            <a:r>
              <a:rPr lang="en-US" altLang="zh-CN" sz="2800" b="1" kern="100" dirty="0" smtClean="0">
                <a:latin typeface="仿宋" panose="02010609060101010101" pitchFamily="49" charset="-122"/>
                <a:ea typeface="仿宋" panose="02010609060101010101" pitchFamily="49" charset="-122"/>
              </a:rPr>
              <a:t>:</a:t>
            </a:r>
            <a:r>
              <a:rPr lang="zh-CN" altLang="zh-CN" sz="2800" kern="100" dirty="0" smtClean="0">
                <a:latin typeface="仿宋" panose="02010609060101010101" pitchFamily="49" charset="-122"/>
                <a:ea typeface="仿宋" panose="02010609060101010101" pitchFamily="49" charset="-122"/>
              </a:rPr>
              <a:t>飞轮</a:t>
            </a:r>
            <a:r>
              <a:rPr lang="zh-CN" altLang="zh-CN" sz="2800" kern="100" dirty="0">
                <a:latin typeface="仿宋" panose="02010609060101010101" pitchFamily="49" charset="-122"/>
                <a:ea typeface="仿宋" panose="02010609060101010101" pitchFamily="49" charset="-122"/>
              </a:rPr>
              <a:t>的角速度在</a:t>
            </a:r>
            <a:r>
              <a:rPr lang="en-US" altLang="zh-CN" sz="2800" kern="100" dirty="0">
                <a:latin typeface="仿宋" panose="02010609060101010101" pitchFamily="49" charset="-122"/>
                <a:ea typeface="仿宋" panose="02010609060101010101" pitchFamily="49" charset="-122"/>
              </a:rPr>
              <a:t>12s</a:t>
            </a:r>
            <a:r>
              <a:rPr lang="zh-CN" altLang="zh-CN" sz="2800" kern="100" dirty="0">
                <a:latin typeface="仿宋" panose="02010609060101010101" pitchFamily="49" charset="-122"/>
                <a:ea typeface="仿宋" panose="02010609060101010101" pitchFamily="49" charset="-122"/>
              </a:rPr>
              <a:t>内由</a:t>
            </a:r>
            <a:r>
              <a:rPr lang="en-US" altLang="zh-CN" sz="2800" kern="100" dirty="0">
                <a:latin typeface="仿宋" panose="02010609060101010101" pitchFamily="49" charset="-122"/>
                <a:ea typeface="仿宋" panose="02010609060101010101" pitchFamily="49" charset="-122"/>
              </a:rPr>
              <a:t>1200r/min</a:t>
            </a:r>
            <a:r>
              <a:rPr lang="zh-CN" altLang="zh-CN" sz="2800" kern="100" dirty="0">
                <a:latin typeface="仿宋" panose="02010609060101010101" pitchFamily="49" charset="-122"/>
                <a:ea typeface="仿宋" panose="02010609060101010101" pitchFamily="49" charset="-122"/>
              </a:rPr>
              <a:t>均匀地增加到</a:t>
            </a:r>
            <a:r>
              <a:rPr lang="en-US" altLang="zh-CN" sz="2800" kern="100" dirty="0">
                <a:latin typeface="仿宋" panose="02010609060101010101" pitchFamily="49" charset="-122"/>
                <a:ea typeface="仿宋" panose="02010609060101010101" pitchFamily="49" charset="-122"/>
              </a:rPr>
              <a:t>3000r/min</a:t>
            </a:r>
            <a:r>
              <a:rPr lang="zh-CN" altLang="zh-CN" sz="2800" kern="100" dirty="0">
                <a:latin typeface="仿宋" panose="02010609060101010101" pitchFamily="49" charset="-122"/>
                <a:ea typeface="仿宋" panose="02010609060101010101" pitchFamily="49" charset="-122"/>
              </a:rPr>
              <a:t>。</a:t>
            </a:r>
          </a:p>
          <a:p>
            <a:pPr algn="l">
              <a:lnSpc>
                <a:spcPct val="150000"/>
              </a:lnSpc>
            </a:pP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求：（</a:t>
            </a:r>
            <a:r>
              <a:rPr lang="en-US" altLang="zh-CN" sz="2800" kern="100" dirty="0">
                <a:latin typeface="仿宋" panose="02010609060101010101" pitchFamily="49" charset="-122"/>
                <a:ea typeface="仿宋" panose="02010609060101010101" pitchFamily="49" charset="-122"/>
              </a:rPr>
              <a:t>1</a:t>
            </a: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）飞轮的的角加速度；（</a:t>
            </a:r>
            <a:r>
              <a:rPr lang="en-US" altLang="zh-CN" sz="2800" kern="100" dirty="0">
                <a:latin typeface="仿宋" panose="02010609060101010101" pitchFamily="49" charset="-122"/>
                <a:ea typeface="仿宋" panose="02010609060101010101" pitchFamily="49" charset="-122"/>
              </a:rPr>
              <a:t>2</a:t>
            </a: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）在这段时间飞轮转过的圈数。</a:t>
            </a:r>
            <a:endParaRPr lang="zh-CN" altLang="en-US" sz="2800" dirty="0">
              <a:latin typeface="仿宋" panose="02010609060101010101" pitchFamily="49" charset="-122"/>
              <a:ea typeface="仿宋" panose="02010609060101010101" pitchFamily="49" charset="-122"/>
            </a:endParaRPr>
          </a:p>
        </p:txBody>
      </p:sp>
      <p:sp>
        <p:nvSpPr>
          <p:cNvPr id="7" name="圆角矩形 6"/>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2" name="组合 11"/>
          <p:cNvGrpSpPr/>
          <p:nvPr>
            <p:custDataLst>
              <p:tags r:id="rId5"/>
            </p:custDataLst>
          </p:nvPr>
        </p:nvGrpSpPr>
        <p:grpSpPr>
          <a:xfrm>
            <a:off x="0" y="0"/>
            <a:ext cx="9144000" cy="635000"/>
            <a:chOff x="0" y="0"/>
            <a:chExt cx="9144000" cy="635000"/>
          </a:xfrm>
        </p:grpSpPr>
        <p:sp>
          <p:nvSpPr>
            <p:cNvPr id="8" name="TitleBackground"/>
            <p:cNvSpPr/>
            <p:nvPr>
              <p:custDataLst>
                <p:tags r:id="rId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ColorBlock"/>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393154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37</a:t>
            </a:fld>
            <a:endParaRPr lang="en-US" altLang="zh-CN" dirty="0"/>
          </a:p>
        </p:txBody>
      </p:sp>
      <p:sp>
        <p:nvSpPr>
          <p:cNvPr id="6" name="Rectangle 2"/>
          <p:cNvSpPr>
            <a:spLocks noChangeArrowheads="1"/>
          </p:cNvSpPr>
          <p:nvPr/>
        </p:nvSpPr>
        <p:spPr bwMode="auto">
          <a:xfrm>
            <a:off x="539552" y="980728"/>
            <a:ext cx="835292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解：先将单位由 转</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分 换成 弧度</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秒</a:t>
            </a:r>
            <a:endPar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ω1</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1200×2π/60</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40π (rad/s)</a:t>
            </a:r>
            <a:endPar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ω2</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3000×2π/60</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100π (rad/s)</a:t>
            </a:r>
            <a:endPar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匀加速，</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t</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12s</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endPar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β</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ω2</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ω1</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/t</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100</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40</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π/12</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5π</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15.7(rad/s2)</a:t>
            </a:r>
            <a:endPar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角速度随时间的变化关系可通过</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β</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积分和初条件求得：</a:t>
            </a:r>
            <a:endPar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p:txBody>
      </p:sp>
      <p:pic>
        <p:nvPicPr>
          <p:cNvPr id="95233"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736" y="3717032"/>
            <a:ext cx="2544968" cy="61856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4"/>
          <p:cNvSpPr>
            <a:spLocks noChangeArrowheads="1"/>
          </p:cNvSpPr>
          <p:nvPr/>
        </p:nvSpPr>
        <p:spPr bwMode="auto">
          <a:xfrm>
            <a:off x="683568" y="4397785"/>
            <a:ext cx="757130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当</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t</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0</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时，</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ω</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ω1</a:t>
            </a:r>
            <a:endPar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∴ω</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ω1</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βt</a:t>
            </a:r>
            <a:endPar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角位移随时间的变化关系可通过</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ω</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积分和初条件求得：</a:t>
            </a:r>
            <a:endPar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7744" y="5799253"/>
            <a:ext cx="3551396" cy="677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759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38</a:t>
            </a:fld>
            <a:endParaRPr lang="en-US" altLang="zh-CN" dirty="0"/>
          </a:p>
        </p:txBody>
      </p:sp>
      <p:pic>
        <p:nvPicPr>
          <p:cNvPr id="9625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7201" y="1978144"/>
            <a:ext cx="6108428" cy="711938"/>
          </a:xfrm>
          <a:prstGeom prst="rect">
            <a:avLst/>
          </a:prstGeom>
          <a:noFill/>
          <a:extLst>
            <a:ext uri="{909E8E84-426E-40DD-AFC4-6F175D3DCCD1}">
              <a14:hiddenFill xmlns:a14="http://schemas.microsoft.com/office/drawing/2010/main">
                <a:solidFill>
                  <a:srgbClr val="FFFFFF"/>
                </a:solidFill>
              </a14:hiddenFill>
            </a:ext>
          </a:extLst>
        </p:spPr>
      </p:pic>
      <p:pic>
        <p:nvPicPr>
          <p:cNvPr id="96257"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6036" y="3051100"/>
            <a:ext cx="1733533" cy="63867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a:spLocks noChangeArrowheads="1"/>
          </p:cNvSpPr>
          <p:nvPr/>
        </p:nvSpPr>
        <p:spPr bwMode="auto">
          <a:xfrm>
            <a:off x="827584" y="980728"/>
            <a:ext cx="734481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其中</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c’</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由初条件确定。  因为要求的是</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12s</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内转过的角度，可令</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t</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0</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时，</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θ</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0</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，代入得</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c’</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0</a:t>
            </a:r>
            <a:endPar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endPar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p:txBody>
      </p:sp>
      <p:sp>
        <p:nvSpPr>
          <p:cNvPr id="7" name="Rectangle 6"/>
          <p:cNvSpPr>
            <a:spLocks noChangeArrowheads="1"/>
          </p:cNvSpPr>
          <p:nvPr/>
        </p:nvSpPr>
        <p:spPr bwMode="auto">
          <a:xfrm>
            <a:off x="601097" y="3100037"/>
            <a:ext cx="23391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换算成圈数为：</a:t>
            </a:r>
            <a:endPar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p:txBody>
      </p:sp>
      <p:sp>
        <p:nvSpPr>
          <p:cNvPr id="8" name="Rectangle 7"/>
          <p:cNvSpPr>
            <a:spLocks noChangeArrowheads="1"/>
          </p:cNvSpPr>
          <p:nvPr/>
        </p:nvSpPr>
        <p:spPr bwMode="auto">
          <a:xfrm>
            <a:off x="5280853" y="3118670"/>
            <a:ext cx="12618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（圈）</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rPr>
              <a:t> </a:t>
            </a:r>
          </a:p>
        </p:txBody>
      </p:sp>
    </p:spTree>
    <p:extLst>
      <p:ext uri="{BB962C8B-B14F-4D97-AF65-F5344CB8AC3E}">
        <p14:creationId xmlns:p14="http://schemas.microsoft.com/office/powerpoint/2010/main" val="726089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4</a:t>
            </a:fld>
            <a:endParaRPr lang="en-US" altLang="zh-CN" dirty="0"/>
          </a:p>
        </p:txBody>
      </p:sp>
      <p:pic>
        <p:nvPicPr>
          <p:cNvPr id="5" name="图片 4"/>
          <p:cNvPicPr>
            <a:picLocks noChangeAspect="1"/>
          </p:cNvPicPr>
          <p:nvPr/>
        </p:nvPicPr>
        <p:blipFill>
          <a:blip r:embed="rId2"/>
          <a:stretch>
            <a:fillRect/>
          </a:stretch>
        </p:blipFill>
        <p:spPr>
          <a:xfrm>
            <a:off x="1765623" y="993874"/>
            <a:ext cx="2200275" cy="2381250"/>
          </a:xfrm>
          <a:prstGeom prst="rect">
            <a:avLst/>
          </a:prstGeom>
        </p:spPr>
      </p:pic>
      <p:pic>
        <p:nvPicPr>
          <p:cNvPr id="6" name="图片 5"/>
          <p:cNvPicPr>
            <a:picLocks noChangeAspect="1"/>
          </p:cNvPicPr>
          <p:nvPr/>
        </p:nvPicPr>
        <p:blipFill>
          <a:blip r:embed="rId3"/>
          <a:stretch>
            <a:fillRect/>
          </a:stretch>
        </p:blipFill>
        <p:spPr>
          <a:xfrm>
            <a:off x="4355976" y="993874"/>
            <a:ext cx="3412759" cy="2381250"/>
          </a:xfrm>
          <a:prstGeom prst="rect">
            <a:avLst/>
          </a:prstGeom>
        </p:spPr>
      </p:pic>
      <p:pic>
        <p:nvPicPr>
          <p:cNvPr id="7" name="图片 6"/>
          <p:cNvPicPr>
            <a:picLocks noChangeAspect="1"/>
          </p:cNvPicPr>
          <p:nvPr/>
        </p:nvPicPr>
        <p:blipFill>
          <a:blip r:embed="rId4"/>
          <a:stretch>
            <a:fillRect/>
          </a:stretch>
        </p:blipFill>
        <p:spPr>
          <a:xfrm>
            <a:off x="1432248" y="3598033"/>
            <a:ext cx="2533650" cy="2514600"/>
          </a:xfrm>
          <a:prstGeom prst="rect">
            <a:avLst/>
          </a:prstGeom>
        </p:spPr>
      </p:pic>
      <p:pic>
        <p:nvPicPr>
          <p:cNvPr id="8" name="图片 7"/>
          <p:cNvPicPr>
            <a:picLocks noChangeAspect="1"/>
          </p:cNvPicPr>
          <p:nvPr/>
        </p:nvPicPr>
        <p:blipFill>
          <a:blip r:embed="rId5"/>
          <a:stretch>
            <a:fillRect/>
          </a:stretch>
        </p:blipFill>
        <p:spPr>
          <a:xfrm>
            <a:off x="4581947" y="3573016"/>
            <a:ext cx="2736304" cy="2536087"/>
          </a:xfrm>
          <a:prstGeom prst="rect">
            <a:avLst/>
          </a:prstGeom>
        </p:spPr>
      </p:pic>
    </p:spTree>
    <p:extLst>
      <p:ext uri="{BB962C8B-B14F-4D97-AF65-F5344CB8AC3E}">
        <p14:creationId xmlns:p14="http://schemas.microsoft.com/office/powerpoint/2010/main" val="2931497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5</a:t>
            </a:fld>
            <a:endParaRPr lang="en-US" altLang="zh-CN" dirty="0"/>
          </a:p>
        </p:txBody>
      </p:sp>
      <p:sp>
        <p:nvSpPr>
          <p:cNvPr id="5" name="Rectangle 20"/>
          <p:cNvSpPr>
            <a:spLocks noChangeArrowheads="1"/>
          </p:cNvSpPr>
          <p:nvPr/>
        </p:nvSpPr>
        <p:spPr bwMode="auto">
          <a:xfrm>
            <a:off x="512201" y="908720"/>
            <a:ext cx="796858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eaLnBrk="0" latinLnBrk="0" hangingPunct="0">
              <a:lnSpc>
                <a:spcPct val="125000"/>
              </a:lnSpc>
              <a:spcAft>
                <a:spcPts val="0"/>
              </a:spcAft>
              <a:buClrTx/>
              <a:buSzTx/>
              <a:buFontTx/>
              <a:buNone/>
              <a:tabLst/>
            </a:pPr>
            <a:r>
              <a:rPr lang="zh-CN" altLang="en-US" kern="100" dirty="0">
                <a:latin typeface="仿宋" panose="02010609060101010101" pitchFamily="49" charset="-122"/>
                <a:ea typeface="仿宋" panose="02010609060101010101" pitchFamily="49" charset="-122"/>
              </a:rPr>
              <a:t> </a:t>
            </a:r>
            <a:r>
              <a:rPr lang="zh-CN" altLang="en-US" kern="100" dirty="0" smtClean="0">
                <a:latin typeface="仿宋" panose="02010609060101010101" pitchFamily="49" charset="-122"/>
                <a:ea typeface="仿宋" panose="02010609060101010101" pitchFamily="49" charset="-122"/>
              </a:rPr>
              <a:t>   如果需要研究物体的转动，就不能忽略它的形状和大小而把它简化为质点来处理</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rPr>
              <a:t>。但如果物体的形状和转动不能忽略，而形变可以忽略，我们就得到实际物体的另外一个抽象模型</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rPr>
              <a:t>——</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rPr>
              <a:t>刚体（</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rPr>
              <a:t>rigid body</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rPr>
              <a:t>），即</a:t>
            </a:r>
            <a:r>
              <a:rPr kumimoji="0" lang="zh-CN" altLang="en-US" dirty="0">
                <a:solidFill>
                  <a:srgbClr val="C00000"/>
                </a:solidFill>
                <a:latin typeface="仿宋" panose="02010609060101010101" pitchFamily="49" charset="-122"/>
                <a:ea typeface="仿宋" panose="02010609060101010101" pitchFamily="49" charset="-122"/>
              </a:rPr>
              <a:t>形状和大小完全不变的物体</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rPr>
              <a:t>。刚体的这一特点使刚体力学大大不同于一般的质点组力学，刚体力学问题虽不是每个都能解决，但有不少是能解决的。于是我们定义：</a:t>
            </a:r>
            <a:r>
              <a:rPr kumimoji="0" lang="zh-CN" altLang="en-US" b="0" i="0" u="none" strike="noStrike" cap="none" normalizeH="0" baseline="0" dirty="0" smtClean="0">
                <a:ln>
                  <a:noFill/>
                </a:ln>
                <a:solidFill>
                  <a:srgbClr val="C00000"/>
                </a:solidFill>
                <a:effectLst/>
                <a:latin typeface="仿宋" panose="02010609060101010101" pitchFamily="49" charset="-122"/>
                <a:ea typeface="仿宋" panose="02010609060101010101" pitchFamily="49" charset="-122"/>
              </a:rPr>
              <a:t>刚体是这样一种质点组，组内任意两质点间的距离保持不变</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rPr>
              <a:t>。</a:t>
            </a:r>
          </a:p>
        </p:txBody>
      </p:sp>
      <p:graphicFrame>
        <p:nvGraphicFramePr>
          <p:cNvPr id="2" name="对象 1"/>
          <p:cNvGraphicFramePr>
            <a:graphicFrameLocks noChangeAspect="1"/>
          </p:cNvGraphicFramePr>
          <p:nvPr>
            <p:extLst>
              <p:ext uri="{D42A27DB-BD31-4B8C-83A1-F6EECF244321}">
                <p14:modId xmlns:p14="http://schemas.microsoft.com/office/powerpoint/2010/main" val="3773678843"/>
              </p:ext>
            </p:extLst>
          </p:nvPr>
        </p:nvGraphicFramePr>
        <p:xfrm>
          <a:off x="1747722" y="4708685"/>
          <a:ext cx="4821676" cy="736645"/>
        </p:xfrm>
        <a:graphic>
          <a:graphicData uri="http://schemas.openxmlformats.org/presentationml/2006/ole">
            <mc:AlternateContent xmlns:mc="http://schemas.openxmlformats.org/markup-compatibility/2006">
              <mc:Choice xmlns:v="urn:schemas-microsoft-com:vml" Requires="v">
                <p:oleObj spid="_x0000_s104543" name="Equation" r:id="rId3" imgW="1828800" imgH="279360" progId="Equation.DSMT4">
                  <p:embed/>
                </p:oleObj>
              </mc:Choice>
              <mc:Fallback>
                <p:oleObj name="Equation" r:id="rId3" imgW="1828800" imgH="279360" progId="Equation.DSMT4">
                  <p:embed/>
                  <p:pic>
                    <p:nvPicPr>
                      <p:cNvPr id="0" name=""/>
                      <p:cNvPicPr/>
                      <p:nvPr/>
                    </p:nvPicPr>
                    <p:blipFill>
                      <a:blip r:embed="rId4"/>
                      <a:stretch>
                        <a:fillRect/>
                      </a:stretch>
                    </p:blipFill>
                    <p:spPr>
                      <a:xfrm>
                        <a:off x="1747722" y="4708685"/>
                        <a:ext cx="4821676" cy="73664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78840914"/>
              </p:ext>
            </p:extLst>
          </p:nvPr>
        </p:nvGraphicFramePr>
        <p:xfrm>
          <a:off x="1979712" y="5525686"/>
          <a:ext cx="4320480" cy="896703"/>
        </p:xfrm>
        <a:graphic>
          <a:graphicData uri="http://schemas.openxmlformats.org/presentationml/2006/ole">
            <mc:AlternateContent xmlns:mc="http://schemas.openxmlformats.org/markup-compatibility/2006">
              <mc:Choice xmlns:v="urn:schemas-microsoft-com:vml" Requires="v">
                <p:oleObj spid="_x0000_s104544" name="Equation" r:id="rId5" imgW="1346040" imgH="279360" progId="Equation.DSMT4">
                  <p:embed/>
                </p:oleObj>
              </mc:Choice>
              <mc:Fallback>
                <p:oleObj name="Equation" r:id="rId5" imgW="1346040" imgH="279360" progId="Equation.DSMT4">
                  <p:embed/>
                  <p:pic>
                    <p:nvPicPr>
                      <p:cNvPr id="0" name=""/>
                      <p:cNvPicPr/>
                      <p:nvPr/>
                    </p:nvPicPr>
                    <p:blipFill>
                      <a:blip r:embed="rId6"/>
                      <a:stretch>
                        <a:fillRect/>
                      </a:stretch>
                    </p:blipFill>
                    <p:spPr>
                      <a:xfrm>
                        <a:off x="1979712" y="5525686"/>
                        <a:ext cx="4320480" cy="896703"/>
                      </a:xfrm>
                      <a:prstGeom prst="rect">
                        <a:avLst/>
                      </a:prstGeom>
                    </p:spPr>
                  </p:pic>
                </p:oleObj>
              </mc:Fallback>
            </mc:AlternateContent>
          </a:graphicData>
        </a:graphic>
      </p:graphicFrame>
    </p:spTree>
    <p:extLst>
      <p:ext uri="{BB962C8B-B14F-4D97-AF65-F5344CB8AC3E}">
        <p14:creationId xmlns:p14="http://schemas.microsoft.com/office/powerpoint/2010/main" val="3003576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6</a:t>
            </a:fld>
            <a:endParaRPr lang="en-US" altLang="zh-CN" dirty="0"/>
          </a:p>
        </p:txBody>
      </p:sp>
      <p:sp>
        <p:nvSpPr>
          <p:cNvPr id="5" name="内容占位符 5"/>
          <p:cNvSpPr>
            <a:spLocks noGrp="1"/>
          </p:cNvSpPr>
          <p:nvPr>
            <p:ph idx="1"/>
          </p:nvPr>
        </p:nvSpPr>
        <p:spPr>
          <a:xfrm>
            <a:off x="680053" y="836712"/>
            <a:ext cx="7772400" cy="4595826"/>
          </a:xfrm>
        </p:spPr>
        <p:txBody>
          <a:bodyPr/>
          <a:lstStyle/>
          <a:p>
            <a:pPr>
              <a:buFont typeface="Wingdings" pitchFamily="2" charset="2"/>
              <a:buChar char="p"/>
            </a:pPr>
            <a:r>
              <a:rPr lang="zh-CN" altLang="en-US" sz="2800" dirty="0" smtClean="0">
                <a:latin typeface="仿宋" panose="02010609060101010101" pitchFamily="49" charset="-122"/>
                <a:ea typeface="仿宋" panose="02010609060101010101" pitchFamily="49" charset="-122"/>
              </a:rPr>
              <a:t>刚体模型：</a:t>
            </a:r>
            <a:endParaRPr lang="en-US" altLang="zh-CN" sz="2800" dirty="0" smtClean="0">
              <a:latin typeface="仿宋" panose="02010609060101010101" pitchFamily="49" charset="-122"/>
              <a:ea typeface="仿宋" panose="02010609060101010101" pitchFamily="49" charset="-122"/>
            </a:endParaRPr>
          </a:p>
          <a:p>
            <a:pPr lvl="1">
              <a:buFont typeface="Wingdings" panose="05000000000000000000" pitchFamily="2" charset="2"/>
              <a:buChar char="Ø"/>
            </a:pPr>
            <a:endParaRPr lang="en-US" altLang="zh-CN" sz="2400" dirty="0">
              <a:latin typeface="仿宋" panose="02010609060101010101" pitchFamily="49" charset="-122"/>
              <a:ea typeface="仿宋" panose="02010609060101010101" pitchFamily="49" charset="-122"/>
            </a:endParaRPr>
          </a:p>
          <a:p>
            <a:pPr lvl="1">
              <a:buFont typeface="Wingdings" panose="05000000000000000000" pitchFamily="2" charset="2"/>
              <a:buChar char="Ø"/>
            </a:pPr>
            <a:r>
              <a:rPr lang="zh-CN" altLang="en-US" sz="2400" dirty="0" smtClean="0">
                <a:latin typeface="仿宋" panose="02010609060101010101" pitchFamily="49" charset="-122"/>
                <a:ea typeface="仿宋" panose="02010609060101010101" pitchFamily="49" charset="-122"/>
              </a:rPr>
              <a:t>刚体是一种理想</a:t>
            </a:r>
            <a:r>
              <a:rPr lang="zh-CN" altLang="en-US" sz="2400" dirty="0">
                <a:latin typeface="仿宋" panose="02010609060101010101" pitchFamily="49" charset="-122"/>
                <a:ea typeface="仿宋" panose="02010609060101010101" pitchFamily="49" charset="-122"/>
              </a:rPr>
              <a:t>模型</a:t>
            </a:r>
            <a:r>
              <a:rPr lang="zh-CN" altLang="en-US" sz="2400" dirty="0" smtClean="0">
                <a:latin typeface="仿宋" panose="02010609060101010101" pitchFamily="49" charset="-122"/>
                <a:ea typeface="仿宋" panose="02010609060101010101" pitchFamily="49" charset="-122"/>
              </a:rPr>
              <a:t>，有形状和大小，但当它受到外力作用时，其各部分的相对位置保持不变</a:t>
            </a:r>
            <a:r>
              <a:rPr lang="en-US" altLang="zh-CN" sz="2400" dirty="0" smtClean="0">
                <a:latin typeface="仿宋" panose="02010609060101010101" pitchFamily="49" charset="-122"/>
                <a:ea typeface="仿宋" panose="02010609060101010101" pitchFamily="49" charset="-122"/>
              </a:rPr>
              <a:t>——</a:t>
            </a:r>
            <a:r>
              <a:rPr lang="zh-CN" altLang="en-US" sz="2400" dirty="0" smtClean="0">
                <a:latin typeface="仿宋" panose="02010609060101010101" pitchFamily="49" charset="-122"/>
                <a:ea typeface="仿宋" panose="02010609060101010101" pitchFamily="49" charset="-122"/>
              </a:rPr>
              <a:t>即无形变。</a:t>
            </a:r>
            <a:endParaRPr lang="en-US" altLang="zh-CN" sz="2400" dirty="0" smtClean="0">
              <a:latin typeface="仿宋" panose="02010609060101010101" pitchFamily="49" charset="-122"/>
              <a:ea typeface="仿宋" panose="02010609060101010101" pitchFamily="49" charset="-122"/>
            </a:endParaRPr>
          </a:p>
          <a:p>
            <a:pPr lvl="1"/>
            <a:endParaRPr lang="en-US" altLang="zh-CN" sz="2400" dirty="0" smtClean="0">
              <a:latin typeface="仿宋" panose="02010609060101010101" pitchFamily="49" charset="-122"/>
              <a:ea typeface="仿宋" panose="02010609060101010101" pitchFamily="49" charset="-122"/>
            </a:endParaRPr>
          </a:p>
          <a:p>
            <a:pPr lvl="1">
              <a:buFont typeface="Wingdings" panose="05000000000000000000" pitchFamily="2" charset="2"/>
              <a:buChar char="Ø"/>
            </a:pPr>
            <a:r>
              <a:rPr lang="zh-CN" altLang="en-US" sz="2400" dirty="0">
                <a:latin typeface="仿宋" panose="02010609060101010101" pitchFamily="49" charset="-122"/>
                <a:ea typeface="仿宋" panose="02010609060101010101" pitchFamily="49" charset="-122"/>
              </a:rPr>
              <a:t>实际上</a:t>
            </a:r>
            <a:r>
              <a:rPr lang="zh-CN" altLang="en-US" sz="2400" dirty="0" smtClean="0">
                <a:latin typeface="仿宋" panose="02010609060101010101" pitchFamily="49" charset="-122"/>
                <a:ea typeface="仿宋" panose="02010609060101010101" pitchFamily="49" charset="-122"/>
              </a:rPr>
              <a:t>就是排除了形状、大小的变化及发生振动的可能性。现实中，很多物体的形变及振动在所研究的</a:t>
            </a:r>
            <a:r>
              <a:rPr lang="zh-CN" altLang="en-US" sz="2400" dirty="0">
                <a:latin typeface="仿宋" panose="02010609060101010101" pitchFamily="49" charset="-122"/>
                <a:ea typeface="仿宋" panose="02010609060101010101" pitchFamily="49" charset="-122"/>
              </a:rPr>
              <a:t>问题</a:t>
            </a:r>
            <a:r>
              <a:rPr lang="zh-CN" altLang="en-US" sz="2400" dirty="0" smtClean="0">
                <a:latin typeface="仿宋" panose="02010609060101010101" pitchFamily="49" charset="-122"/>
                <a:ea typeface="仿宋" panose="02010609060101010101" pitchFamily="49" charset="-122"/>
              </a:rPr>
              <a:t>中可以忽略。因此这一模型具有广泛的现实意义。</a:t>
            </a:r>
            <a:endParaRPr lang="en-US" altLang="zh-CN" sz="2400" dirty="0" smtClean="0">
              <a:latin typeface="仿宋" panose="02010609060101010101" pitchFamily="49" charset="-122"/>
              <a:ea typeface="仿宋" panose="02010609060101010101" pitchFamily="49" charset="-122"/>
            </a:endParaRPr>
          </a:p>
          <a:p>
            <a:pPr lvl="1"/>
            <a:endParaRPr lang="zh-CN" altLang="en-US" sz="1600" dirty="0" smtClean="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903974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solidFill>
                  <a:srgbClr val="000000"/>
                </a:solidFill>
              </a:rPr>
              <a:pPr>
                <a:defRPr/>
              </a:pPr>
              <a:t>7</a:t>
            </a:fld>
            <a:endParaRPr lang="en-US" altLang="zh-CN" dirty="0">
              <a:solidFill>
                <a:srgbClr val="000000"/>
              </a:solidFill>
            </a:endParaRPr>
          </a:p>
        </p:txBody>
      </p:sp>
      <p:sp>
        <p:nvSpPr>
          <p:cNvPr id="5" name="Rectangle 20"/>
          <p:cNvSpPr>
            <a:spLocks noChangeArrowheads="1"/>
          </p:cNvSpPr>
          <p:nvPr/>
        </p:nvSpPr>
        <p:spPr bwMode="auto">
          <a:xfrm>
            <a:off x="489618" y="692696"/>
            <a:ext cx="7968582"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gn="just" eaLnBrk="0" hangingPunct="0">
              <a:lnSpc>
                <a:spcPct val="125000"/>
              </a:lnSpc>
              <a:spcAft>
                <a:spcPts val="0"/>
              </a:spcAft>
              <a:buFont typeface="Wingdings" panose="05000000000000000000" pitchFamily="2" charset="2"/>
              <a:buChar char="ü"/>
            </a:pPr>
            <a:r>
              <a:rPr lang="zh-CN" altLang="en-US" kern="100" dirty="0" smtClean="0">
                <a:solidFill>
                  <a:srgbClr val="000000"/>
                </a:solidFill>
                <a:latin typeface="仿宋" panose="02010609060101010101" pitchFamily="49" charset="-122"/>
                <a:ea typeface="仿宋" panose="02010609060101010101" pitchFamily="49" charset="-122"/>
              </a:rPr>
              <a:t>究</a:t>
            </a:r>
            <a:r>
              <a:rPr lang="zh-CN" altLang="en-US" kern="100" dirty="0">
                <a:solidFill>
                  <a:srgbClr val="000000"/>
                </a:solidFill>
                <a:latin typeface="仿宋" panose="02010609060101010101" pitchFamily="49" charset="-122"/>
                <a:ea typeface="仿宋" panose="02010609060101010101" pitchFamily="49" charset="-122"/>
              </a:rPr>
              <a:t>其</a:t>
            </a:r>
            <a:r>
              <a:rPr lang="zh-CN" altLang="en-US" kern="100" dirty="0" smtClean="0">
                <a:solidFill>
                  <a:srgbClr val="000000"/>
                </a:solidFill>
                <a:latin typeface="仿宋" panose="02010609060101010101" pitchFamily="49" charset="-122"/>
                <a:ea typeface="仿宋" panose="02010609060101010101" pitchFamily="49" charset="-122"/>
              </a:rPr>
              <a:t>原因，我们引入自由度这一概念</a:t>
            </a:r>
            <a:r>
              <a:rPr kumimoji="0" lang="zh-CN" altLang="en-US" dirty="0" smtClean="0">
                <a:solidFill>
                  <a:srgbClr val="000000"/>
                </a:solidFill>
                <a:latin typeface="仿宋" panose="02010609060101010101" pitchFamily="49" charset="-122"/>
                <a:ea typeface="仿宋" panose="02010609060101010101" pitchFamily="49" charset="-122"/>
              </a:rPr>
              <a:t>。我们把确定一个力学体系在空间的几何位形所需要的独立变量的个数称为</a:t>
            </a:r>
            <a:r>
              <a:rPr kumimoji="0" lang="zh-CN" altLang="en-US" b="1" dirty="0" smtClean="0">
                <a:solidFill>
                  <a:srgbClr val="000000"/>
                </a:solidFill>
                <a:latin typeface="仿宋" panose="02010609060101010101" pitchFamily="49" charset="-122"/>
                <a:ea typeface="仿宋" panose="02010609060101010101" pitchFamily="49" charset="-122"/>
              </a:rPr>
              <a:t>自由度</a:t>
            </a:r>
            <a:r>
              <a:rPr kumimoji="0" lang="zh-CN" altLang="en-US" dirty="0" smtClean="0">
                <a:solidFill>
                  <a:srgbClr val="000000"/>
                </a:solidFill>
                <a:latin typeface="仿宋" panose="02010609060101010101" pitchFamily="49" charset="-122"/>
                <a:ea typeface="仿宋" panose="02010609060101010101" pitchFamily="49" charset="-122"/>
              </a:rPr>
              <a:t>。</a:t>
            </a:r>
            <a:endParaRPr kumimoji="0" lang="en-US" altLang="zh-CN" dirty="0" smtClean="0">
              <a:solidFill>
                <a:srgbClr val="000000"/>
              </a:solidFill>
              <a:latin typeface="仿宋" panose="02010609060101010101" pitchFamily="49" charset="-122"/>
              <a:ea typeface="仿宋" panose="02010609060101010101" pitchFamily="49" charset="-122"/>
            </a:endParaRPr>
          </a:p>
          <a:p>
            <a:pPr marL="342900" indent="-342900" algn="just" eaLnBrk="0" hangingPunct="0">
              <a:lnSpc>
                <a:spcPct val="125000"/>
              </a:lnSpc>
              <a:spcAft>
                <a:spcPts val="0"/>
              </a:spcAft>
              <a:buFont typeface="Wingdings" panose="05000000000000000000" pitchFamily="2" charset="2"/>
              <a:buChar char="ü"/>
            </a:pPr>
            <a:r>
              <a:rPr kumimoji="0" lang="zh-CN" altLang="en-US" dirty="0">
                <a:solidFill>
                  <a:srgbClr val="000000"/>
                </a:solidFill>
                <a:latin typeface="仿宋" panose="02010609060101010101" pitchFamily="49" charset="-122"/>
                <a:ea typeface="仿宋" panose="02010609060101010101" pitchFamily="49" charset="-122"/>
              </a:rPr>
              <a:t>一</a:t>
            </a:r>
            <a:r>
              <a:rPr kumimoji="0" lang="zh-CN" altLang="en-US" dirty="0" smtClean="0">
                <a:solidFill>
                  <a:srgbClr val="000000"/>
                </a:solidFill>
                <a:latin typeface="仿宋" panose="02010609060101010101" pitchFamily="49" charset="-122"/>
                <a:ea typeface="仿宋" panose="02010609060101010101" pitchFamily="49" charset="-122"/>
              </a:rPr>
              <a:t>个自由的质点显然有三个自由度，</a:t>
            </a:r>
            <a:r>
              <a:rPr kumimoji="0" lang="en-US" altLang="zh-CN" dirty="0" smtClean="0">
                <a:solidFill>
                  <a:srgbClr val="000000"/>
                </a:solidFill>
                <a:latin typeface="仿宋" panose="02010609060101010101" pitchFamily="49" charset="-122"/>
                <a:ea typeface="仿宋" panose="02010609060101010101" pitchFamily="49" charset="-122"/>
              </a:rPr>
              <a:t>n</a:t>
            </a:r>
            <a:r>
              <a:rPr kumimoji="0" lang="zh-CN" altLang="en-US" dirty="0" smtClean="0">
                <a:solidFill>
                  <a:srgbClr val="000000"/>
                </a:solidFill>
                <a:latin typeface="仿宋" panose="02010609060101010101" pitchFamily="49" charset="-122"/>
                <a:ea typeface="仿宋" panose="02010609060101010101" pitchFamily="49" charset="-122"/>
              </a:rPr>
              <a:t>个自由的质点组成的质点组显然有</a:t>
            </a:r>
            <a:r>
              <a:rPr kumimoji="0" lang="en-US" altLang="zh-CN" dirty="0" smtClean="0">
                <a:solidFill>
                  <a:srgbClr val="000000"/>
                </a:solidFill>
                <a:latin typeface="仿宋" panose="02010609060101010101" pitchFamily="49" charset="-122"/>
                <a:ea typeface="仿宋" panose="02010609060101010101" pitchFamily="49" charset="-122"/>
              </a:rPr>
              <a:t>3n</a:t>
            </a:r>
            <a:r>
              <a:rPr kumimoji="0" lang="zh-CN" altLang="en-US" dirty="0" smtClean="0">
                <a:solidFill>
                  <a:srgbClr val="000000"/>
                </a:solidFill>
                <a:latin typeface="仿宋" panose="02010609060101010101" pitchFamily="49" charset="-122"/>
                <a:ea typeface="仿宋" panose="02010609060101010101" pitchFamily="49" charset="-122"/>
              </a:rPr>
              <a:t>个自由度。每个质点有一个矢量的运动方程，</a:t>
            </a:r>
            <a:r>
              <a:rPr kumimoji="0" lang="en-US" altLang="zh-CN" dirty="0" smtClean="0">
                <a:solidFill>
                  <a:srgbClr val="000000"/>
                </a:solidFill>
                <a:latin typeface="仿宋" panose="02010609060101010101" pitchFamily="49" charset="-122"/>
                <a:ea typeface="仿宋" panose="02010609060101010101" pitchFamily="49" charset="-122"/>
              </a:rPr>
              <a:t>n</a:t>
            </a:r>
            <a:r>
              <a:rPr kumimoji="0" lang="zh-CN" altLang="en-US" dirty="0" smtClean="0">
                <a:solidFill>
                  <a:srgbClr val="000000"/>
                </a:solidFill>
                <a:latin typeface="仿宋" panose="02010609060101010101" pitchFamily="49" charset="-122"/>
                <a:ea typeface="仿宋" panose="02010609060101010101" pitchFamily="49" charset="-122"/>
              </a:rPr>
              <a:t>个质点共有</a:t>
            </a:r>
            <a:r>
              <a:rPr kumimoji="0" lang="en-US" altLang="zh-CN" dirty="0" smtClean="0">
                <a:solidFill>
                  <a:srgbClr val="000000"/>
                </a:solidFill>
                <a:latin typeface="仿宋" panose="02010609060101010101" pitchFamily="49" charset="-122"/>
                <a:ea typeface="仿宋" panose="02010609060101010101" pitchFamily="49" charset="-122"/>
              </a:rPr>
              <a:t>n</a:t>
            </a:r>
            <a:r>
              <a:rPr kumimoji="0" lang="zh-CN" altLang="en-US" dirty="0" smtClean="0">
                <a:solidFill>
                  <a:srgbClr val="000000"/>
                </a:solidFill>
                <a:latin typeface="仿宋" panose="02010609060101010101" pitchFamily="49" charset="-122"/>
                <a:ea typeface="仿宋" panose="02010609060101010101" pitchFamily="49" charset="-122"/>
              </a:rPr>
              <a:t>个矢量的运动方程，亦即</a:t>
            </a:r>
            <a:r>
              <a:rPr kumimoji="0" lang="en-US" altLang="zh-CN" dirty="0" smtClean="0">
                <a:solidFill>
                  <a:srgbClr val="000000"/>
                </a:solidFill>
                <a:latin typeface="仿宋" panose="02010609060101010101" pitchFamily="49" charset="-122"/>
                <a:ea typeface="仿宋" panose="02010609060101010101" pitchFamily="49" charset="-122"/>
              </a:rPr>
              <a:t>3n</a:t>
            </a:r>
            <a:r>
              <a:rPr kumimoji="0" lang="zh-CN" altLang="en-US" dirty="0" smtClean="0">
                <a:solidFill>
                  <a:srgbClr val="000000"/>
                </a:solidFill>
                <a:latin typeface="仿宋" panose="02010609060101010101" pitchFamily="49" charset="-122"/>
                <a:ea typeface="仿宋" panose="02010609060101010101" pitchFamily="49" charset="-122"/>
              </a:rPr>
              <a:t>个分量的运动方程，方程的个数与自由度数符合。</a:t>
            </a:r>
            <a:endParaRPr kumimoji="0" lang="en-US" altLang="zh-CN" dirty="0" smtClean="0">
              <a:solidFill>
                <a:srgbClr val="000000"/>
              </a:solidFill>
              <a:latin typeface="仿宋" panose="02010609060101010101" pitchFamily="49" charset="-122"/>
              <a:ea typeface="仿宋" panose="02010609060101010101" pitchFamily="49" charset="-122"/>
            </a:endParaRPr>
          </a:p>
          <a:p>
            <a:pPr marL="342900" indent="-342900" algn="just" eaLnBrk="0" hangingPunct="0">
              <a:lnSpc>
                <a:spcPct val="125000"/>
              </a:lnSpc>
              <a:spcAft>
                <a:spcPts val="0"/>
              </a:spcAft>
              <a:buFont typeface="Wingdings" panose="05000000000000000000" pitchFamily="2" charset="2"/>
              <a:buChar char="ü"/>
            </a:pPr>
            <a:r>
              <a:rPr kumimoji="0" lang="zh-CN" altLang="en-US" dirty="0" smtClean="0">
                <a:solidFill>
                  <a:srgbClr val="000000"/>
                </a:solidFill>
                <a:latin typeface="仿宋" panose="02010609060101010101" pitchFamily="49" charset="-122"/>
                <a:ea typeface="仿宋" panose="02010609060101010101" pitchFamily="49" charset="-122"/>
              </a:rPr>
              <a:t>从原则上讲， 可以从运动方程组解出质点组的运动情况。但大多数的微分方程所组成额微分方程组是很难解出的。质点组力学问题之所以一般不能严格解出，就是由于微分方程个数太多，换句话说，质点组力学的困难在于自由度数太大。</a:t>
            </a:r>
            <a:endParaRPr kumimoji="0" lang="en-US" altLang="zh-CN" dirty="0" smtClean="0">
              <a:solidFill>
                <a:srgbClr val="0000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149574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8</a:t>
            </a:fld>
            <a:endParaRPr lang="en-US" altLang="zh-CN" dirty="0"/>
          </a:p>
        </p:txBody>
      </p:sp>
      <p:sp>
        <p:nvSpPr>
          <p:cNvPr id="5" name="矩形 4"/>
          <p:cNvSpPr/>
          <p:nvPr/>
        </p:nvSpPr>
        <p:spPr>
          <a:xfrm>
            <a:off x="611560" y="620688"/>
            <a:ext cx="7272808" cy="2862322"/>
          </a:xfrm>
          <a:prstGeom prst="rect">
            <a:avLst/>
          </a:prstGeom>
        </p:spPr>
        <p:txBody>
          <a:bodyPr wrap="square">
            <a:spAutoFit/>
          </a:bodyPr>
          <a:lstStyle/>
          <a:p>
            <a:pPr algn="l">
              <a:lnSpc>
                <a:spcPct val="150000"/>
              </a:lnSpc>
              <a:spcAft>
                <a:spcPts val="0"/>
              </a:spcAft>
            </a:pPr>
            <a:r>
              <a:rPr lang="zh-CN" altLang="zh-CN" kern="100" dirty="0">
                <a:highlight>
                  <a:srgbClr val="FFFF00"/>
                </a:highlight>
                <a:latin typeface="仿宋" panose="02010609060101010101" pitchFamily="49" charset="-122"/>
                <a:ea typeface="仿宋" panose="02010609060101010101" pitchFamily="49" charset="-122"/>
              </a:rPr>
              <a:t>自由度</a:t>
            </a:r>
            <a:r>
              <a:rPr lang="zh-CN" altLang="zh-CN" kern="100" dirty="0">
                <a:latin typeface="仿宋" panose="02010609060101010101" pitchFamily="49" charset="-122"/>
                <a:ea typeface="仿宋" panose="02010609060101010101" pitchFamily="49" charset="-122"/>
              </a:rPr>
              <a:t>：确定一个物体的位置所需要的独立坐标数。</a:t>
            </a:r>
          </a:p>
          <a:p>
            <a:pPr algn="l">
              <a:lnSpc>
                <a:spcPct val="150000"/>
              </a:lnSpc>
              <a:spcAft>
                <a:spcPts val="0"/>
              </a:spcAft>
            </a:pPr>
            <a:r>
              <a:rPr lang="zh-CN" altLang="zh-CN" kern="100" dirty="0">
                <a:latin typeface="仿宋" panose="02010609060101010101" pitchFamily="49" charset="-122"/>
                <a:ea typeface="仿宋" panose="02010609060101010101" pitchFamily="49" charset="-122"/>
              </a:rPr>
              <a:t>质点的位置：</a:t>
            </a:r>
            <a:r>
              <a:rPr lang="en-US" altLang="zh-CN" kern="100" dirty="0">
                <a:latin typeface="仿宋" panose="02010609060101010101" pitchFamily="49" charset="-122"/>
                <a:ea typeface="仿宋" panose="02010609060101010101" pitchFamily="49" charset="-122"/>
              </a:rPr>
              <a:t>x</a:t>
            </a:r>
            <a:r>
              <a:rPr lang="zh-CN" altLang="zh-CN" kern="100" dirty="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y</a:t>
            </a:r>
            <a:r>
              <a:rPr lang="zh-CN" altLang="zh-CN" kern="100" dirty="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z</a:t>
            </a:r>
            <a:r>
              <a:rPr lang="zh-CN" altLang="zh-CN" kern="100" dirty="0">
                <a:latin typeface="仿宋" panose="02010609060101010101" pitchFamily="49" charset="-122"/>
                <a:ea typeface="仿宋" panose="02010609060101010101" pitchFamily="49" charset="-122"/>
              </a:rPr>
              <a:t>三个空间坐标，</a:t>
            </a:r>
            <a:r>
              <a:rPr lang="en-US" altLang="zh-CN" kern="100" dirty="0">
                <a:latin typeface="仿宋" panose="02010609060101010101" pitchFamily="49" charset="-122"/>
                <a:ea typeface="仿宋" panose="02010609060101010101" pitchFamily="49" charset="-122"/>
              </a:rPr>
              <a:t>3</a:t>
            </a:r>
            <a:r>
              <a:rPr lang="zh-CN" altLang="zh-CN" kern="100" dirty="0">
                <a:latin typeface="仿宋" panose="02010609060101010101" pitchFamily="49" charset="-122"/>
                <a:ea typeface="仿宋" panose="02010609060101010101" pitchFamily="49" charset="-122"/>
              </a:rPr>
              <a:t>个自由度。</a:t>
            </a:r>
          </a:p>
          <a:p>
            <a:pPr algn="l">
              <a:lnSpc>
                <a:spcPct val="150000"/>
              </a:lnSpc>
              <a:spcAft>
                <a:spcPts val="0"/>
              </a:spcAft>
            </a:pPr>
            <a:r>
              <a:rPr lang="zh-CN" altLang="zh-CN" kern="100" dirty="0">
                <a:latin typeface="仿宋" panose="02010609060101010101" pitchFamily="49" charset="-122"/>
                <a:ea typeface="仿宋" panose="02010609060101010101" pitchFamily="49" charset="-122"/>
              </a:rPr>
              <a:t>刚体的运动：</a:t>
            </a:r>
            <a:r>
              <a:rPr lang="zh-CN" altLang="zh-CN" kern="100" dirty="0">
                <a:highlight>
                  <a:srgbClr val="FFFF00"/>
                </a:highlight>
                <a:latin typeface="仿宋" panose="02010609060101010101" pitchFamily="49" charset="-122"/>
                <a:ea typeface="仿宋" panose="02010609060101010101" pitchFamily="49" charset="-122"/>
              </a:rPr>
              <a:t>任意点的平动</a:t>
            </a:r>
            <a:r>
              <a:rPr lang="zh-CN" altLang="zh-CN" kern="100" dirty="0">
                <a:latin typeface="仿宋" panose="02010609060101010101" pitchFamily="49" charset="-122"/>
                <a:ea typeface="仿宋" panose="02010609060101010101" pitchFamily="49" charset="-122"/>
              </a:rPr>
              <a:t>＋</a:t>
            </a:r>
            <a:r>
              <a:rPr lang="zh-CN" altLang="zh-CN" kern="100" dirty="0">
                <a:highlight>
                  <a:srgbClr val="FFFF00"/>
                </a:highlight>
                <a:latin typeface="仿宋" panose="02010609060101010101" pitchFamily="49" charset="-122"/>
                <a:ea typeface="仿宋" panose="02010609060101010101" pitchFamily="49" charset="-122"/>
              </a:rPr>
              <a:t>绕该点的转动</a:t>
            </a:r>
            <a:endParaRPr lang="zh-CN" altLang="zh-CN" kern="100" dirty="0">
              <a:latin typeface="仿宋" panose="02010609060101010101" pitchFamily="49" charset="-122"/>
              <a:ea typeface="仿宋" panose="02010609060101010101" pitchFamily="49" charset="-122"/>
            </a:endParaRPr>
          </a:p>
          <a:p>
            <a:pPr algn="l">
              <a:lnSpc>
                <a:spcPct val="150000"/>
              </a:lnSpc>
            </a:pPr>
            <a:r>
              <a:rPr lang="zh-CN" altLang="zh-CN" kern="100" dirty="0">
                <a:latin typeface="仿宋" panose="02010609060101010101" pitchFamily="49" charset="-122"/>
                <a:ea typeface="仿宋" panose="02010609060101010101" pitchFamily="49" charset="-122"/>
                <a:cs typeface="Times New Roman" panose="02020603050405020304" pitchFamily="18" charset="0"/>
              </a:rPr>
              <a:t>点的平动：</a:t>
            </a:r>
            <a:r>
              <a:rPr lang="en-US" altLang="zh-CN" kern="100" dirty="0">
                <a:latin typeface="仿宋" panose="02010609060101010101" pitchFamily="49" charset="-122"/>
                <a:ea typeface="仿宋" panose="02010609060101010101" pitchFamily="49" charset="-122"/>
              </a:rPr>
              <a:t>3</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个自由度；绕定点转动：</a:t>
            </a:r>
            <a:r>
              <a:rPr lang="en-US" altLang="zh-CN" kern="100" dirty="0">
                <a:latin typeface="仿宋" panose="02010609060101010101" pitchFamily="49" charset="-122"/>
                <a:ea typeface="仿宋" panose="02010609060101010101" pitchFamily="49" charset="-122"/>
              </a:rPr>
              <a:t>3</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个</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自由度</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smtClean="0">
                <a:latin typeface="仿宋" panose="02010609060101010101" pitchFamily="49" charset="-122"/>
                <a:ea typeface="仿宋" panose="02010609060101010101" pitchFamily="49" charset="-122"/>
                <a:cs typeface="Times New Roman" panose="02020603050405020304" pitchFamily="18" charset="0"/>
              </a:rPr>
              <a:t>2</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个取向，</a:t>
            </a:r>
            <a:r>
              <a:rPr lang="en-US" altLang="zh-CN" kern="100" dirty="0" smtClean="0">
                <a:latin typeface="仿宋" panose="02010609060101010101" pitchFamily="49" charset="-122"/>
                <a:ea typeface="仿宋" panose="02010609060101010101" pitchFamily="49" charset="-122"/>
                <a:cs typeface="Times New Roman" panose="02020603050405020304" pitchFamily="18" charset="0"/>
              </a:rPr>
              <a:t>1</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个方位）</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a:latin typeface="仿宋" panose="02010609060101010101" pitchFamily="49" charset="-122"/>
                <a:ea typeface="仿宋" panose="02010609060101010101" pitchFamily="49" charset="-122"/>
              </a:rPr>
              <a:t>6</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个自由度。</a:t>
            </a:r>
            <a:endParaRPr lang="zh-CN" altLang="en-US" dirty="0">
              <a:latin typeface="仿宋" panose="02010609060101010101" pitchFamily="49" charset="-122"/>
              <a:ea typeface="仿宋" panose="02010609060101010101" pitchFamily="49" charset="-122"/>
            </a:endParaRPr>
          </a:p>
        </p:txBody>
      </p:sp>
      <p:sp>
        <p:nvSpPr>
          <p:cNvPr id="2" name="文本框 1"/>
          <p:cNvSpPr txBox="1"/>
          <p:nvPr/>
        </p:nvSpPr>
        <p:spPr>
          <a:xfrm>
            <a:off x="3049959" y="3407131"/>
            <a:ext cx="1107996" cy="461665"/>
          </a:xfrm>
          <a:prstGeom prst="rect">
            <a:avLst/>
          </a:prstGeom>
          <a:noFill/>
        </p:spPr>
        <p:txBody>
          <a:bodyPr wrap="none" rtlCol="0">
            <a:spAutoFit/>
          </a:bodyPr>
          <a:lstStyle/>
          <a:p>
            <a:r>
              <a:rPr lang="zh-CN" altLang="en-US" dirty="0" smtClean="0"/>
              <a:t>质点</a:t>
            </a:r>
            <a:r>
              <a:rPr lang="zh-CN" altLang="en-US" dirty="0"/>
              <a:t>系</a:t>
            </a:r>
          </a:p>
        </p:txBody>
      </p:sp>
      <p:sp>
        <p:nvSpPr>
          <p:cNvPr id="6" name="文本框 5"/>
          <p:cNvSpPr txBox="1"/>
          <p:nvPr/>
        </p:nvSpPr>
        <p:spPr>
          <a:xfrm>
            <a:off x="4860032" y="3407131"/>
            <a:ext cx="800219" cy="461665"/>
          </a:xfrm>
          <a:prstGeom prst="rect">
            <a:avLst/>
          </a:prstGeom>
          <a:noFill/>
        </p:spPr>
        <p:txBody>
          <a:bodyPr wrap="none" rtlCol="0">
            <a:spAutoFit/>
          </a:bodyPr>
          <a:lstStyle/>
          <a:p>
            <a:r>
              <a:rPr lang="zh-CN" altLang="en-US" dirty="0" smtClean="0"/>
              <a:t>刚体</a:t>
            </a:r>
            <a:endParaRPr lang="zh-CN" altLang="en-US" dirty="0"/>
          </a:p>
        </p:txBody>
      </p:sp>
      <p:sp>
        <p:nvSpPr>
          <p:cNvPr id="7" name="文本框 6"/>
          <p:cNvSpPr txBox="1"/>
          <p:nvPr/>
        </p:nvSpPr>
        <p:spPr>
          <a:xfrm>
            <a:off x="337719" y="3430057"/>
            <a:ext cx="1107996" cy="461665"/>
          </a:xfrm>
          <a:prstGeom prst="rect">
            <a:avLst/>
          </a:prstGeom>
          <a:noFill/>
        </p:spPr>
        <p:txBody>
          <a:bodyPr wrap="none" rtlCol="0">
            <a:spAutoFit/>
          </a:bodyPr>
          <a:lstStyle/>
          <a:p>
            <a:r>
              <a:rPr lang="zh-CN" altLang="en-US" dirty="0" smtClean="0">
                <a:solidFill>
                  <a:srgbClr val="0000CC"/>
                </a:solidFill>
              </a:rPr>
              <a:t>自由度</a:t>
            </a:r>
            <a:endParaRPr lang="zh-CN" altLang="en-US" dirty="0">
              <a:solidFill>
                <a:srgbClr val="0000CC"/>
              </a:solidFill>
            </a:endParaRPr>
          </a:p>
        </p:txBody>
      </p:sp>
      <p:sp>
        <p:nvSpPr>
          <p:cNvPr id="8" name="文本框 7"/>
          <p:cNvSpPr txBox="1"/>
          <p:nvPr/>
        </p:nvSpPr>
        <p:spPr>
          <a:xfrm>
            <a:off x="2220417" y="3930062"/>
            <a:ext cx="338554" cy="461665"/>
          </a:xfrm>
          <a:prstGeom prst="rect">
            <a:avLst/>
          </a:prstGeom>
          <a:noFill/>
        </p:spPr>
        <p:txBody>
          <a:bodyPr wrap="none" rtlCol="0">
            <a:spAutoFit/>
          </a:bodyPr>
          <a:lstStyle/>
          <a:p>
            <a:r>
              <a:rPr lang="en-US" altLang="zh-CN" dirty="0" smtClean="0"/>
              <a:t>1</a:t>
            </a:r>
            <a:endParaRPr lang="zh-CN" altLang="en-US" dirty="0"/>
          </a:p>
        </p:txBody>
      </p:sp>
      <p:sp>
        <p:nvSpPr>
          <p:cNvPr id="9" name="文本框 8"/>
          <p:cNvSpPr txBox="1"/>
          <p:nvPr/>
        </p:nvSpPr>
        <p:spPr>
          <a:xfrm>
            <a:off x="3434680" y="3930062"/>
            <a:ext cx="338554" cy="461665"/>
          </a:xfrm>
          <a:prstGeom prst="rect">
            <a:avLst/>
          </a:prstGeom>
          <a:noFill/>
        </p:spPr>
        <p:txBody>
          <a:bodyPr wrap="none" rtlCol="0">
            <a:spAutoFit/>
          </a:bodyPr>
          <a:lstStyle/>
          <a:p>
            <a:r>
              <a:rPr lang="en-US" altLang="zh-CN" dirty="0" smtClean="0"/>
              <a:t>3</a:t>
            </a:r>
            <a:endParaRPr lang="zh-CN" altLang="en-US" dirty="0"/>
          </a:p>
        </p:txBody>
      </p:sp>
      <p:sp>
        <p:nvSpPr>
          <p:cNvPr id="10" name="文本框 9"/>
          <p:cNvSpPr txBox="1"/>
          <p:nvPr/>
        </p:nvSpPr>
        <p:spPr>
          <a:xfrm>
            <a:off x="5090864" y="3916134"/>
            <a:ext cx="338554" cy="461665"/>
          </a:xfrm>
          <a:prstGeom prst="rect">
            <a:avLst/>
          </a:prstGeom>
          <a:noFill/>
        </p:spPr>
        <p:txBody>
          <a:bodyPr wrap="none" rtlCol="0">
            <a:spAutoFit/>
          </a:bodyPr>
          <a:lstStyle/>
          <a:p>
            <a:r>
              <a:rPr lang="en-US" altLang="zh-CN" dirty="0" smtClean="0"/>
              <a:t>3</a:t>
            </a:r>
            <a:endParaRPr lang="zh-CN" altLang="en-US" dirty="0"/>
          </a:p>
        </p:txBody>
      </p:sp>
      <p:sp>
        <p:nvSpPr>
          <p:cNvPr id="11" name="文本框 10"/>
          <p:cNvSpPr txBox="1"/>
          <p:nvPr/>
        </p:nvSpPr>
        <p:spPr>
          <a:xfrm>
            <a:off x="2220417" y="4411760"/>
            <a:ext cx="338554" cy="461665"/>
          </a:xfrm>
          <a:prstGeom prst="rect">
            <a:avLst/>
          </a:prstGeom>
          <a:noFill/>
        </p:spPr>
        <p:txBody>
          <a:bodyPr wrap="none" rtlCol="0">
            <a:spAutoFit/>
          </a:bodyPr>
          <a:lstStyle/>
          <a:p>
            <a:r>
              <a:rPr lang="en-US" altLang="zh-CN" dirty="0" smtClean="0"/>
              <a:t>2</a:t>
            </a:r>
            <a:endParaRPr lang="zh-CN" altLang="en-US" dirty="0"/>
          </a:p>
        </p:txBody>
      </p:sp>
      <p:sp>
        <p:nvSpPr>
          <p:cNvPr id="12" name="文本框 11"/>
          <p:cNvSpPr txBox="1"/>
          <p:nvPr/>
        </p:nvSpPr>
        <p:spPr>
          <a:xfrm>
            <a:off x="3449956" y="4411760"/>
            <a:ext cx="338555" cy="461665"/>
          </a:xfrm>
          <a:prstGeom prst="rect">
            <a:avLst/>
          </a:prstGeom>
          <a:noFill/>
        </p:spPr>
        <p:txBody>
          <a:bodyPr wrap="none" rtlCol="0">
            <a:spAutoFit/>
          </a:bodyPr>
          <a:lstStyle/>
          <a:p>
            <a:r>
              <a:rPr lang="en-US" altLang="zh-CN" dirty="0"/>
              <a:t>6</a:t>
            </a:r>
            <a:endParaRPr lang="zh-CN" altLang="en-US" dirty="0"/>
          </a:p>
        </p:txBody>
      </p:sp>
      <p:sp>
        <p:nvSpPr>
          <p:cNvPr id="13" name="文本框 12"/>
          <p:cNvSpPr txBox="1"/>
          <p:nvPr/>
        </p:nvSpPr>
        <p:spPr>
          <a:xfrm>
            <a:off x="4799119" y="4391727"/>
            <a:ext cx="922047" cy="461665"/>
          </a:xfrm>
          <a:prstGeom prst="rect">
            <a:avLst/>
          </a:prstGeom>
          <a:noFill/>
        </p:spPr>
        <p:txBody>
          <a:bodyPr wrap="none" rtlCol="0">
            <a:spAutoFit/>
          </a:bodyPr>
          <a:lstStyle/>
          <a:p>
            <a:r>
              <a:rPr lang="en-US" altLang="zh-CN" dirty="0" smtClean="0"/>
              <a:t>6-1=5</a:t>
            </a:r>
            <a:endParaRPr lang="zh-CN" altLang="en-US" dirty="0"/>
          </a:p>
        </p:txBody>
      </p:sp>
      <p:sp>
        <p:nvSpPr>
          <p:cNvPr id="14" name="文本框 13"/>
          <p:cNvSpPr txBox="1"/>
          <p:nvPr/>
        </p:nvSpPr>
        <p:spPr>
          <a:xfrm>
            <a:off x="2220417" y="4873425"/>
            <a:ext cx="338554" cy="461665"/>
          </a:xfrm>
          <a:prstGeom prst="rect">
            <a:avLst/>
          </a:prstGeom>
          <a:noFill/>
        </p:spPr>
        <p:txBody>
          <a:bodyPr wrap="none" rtlCol="0">
            <a:spAutoFit/>
          </a:bodyPr>
          <a:lstStyle/>
          <a:p>
            <a:r>
              <a:rPr lang="en-US" altLang="zh-CN" dirty="0" smtClean="0"/>
              <a:t>3</a:t>
            </a:r>
            <a:endParaRPr lang="zh-CN" altLang="en-US" dirty="0"/>
          </a:p>
        </p:txBody>
      </p:sp>
      <p:sp>
        <p:nvSpPr>
          <p:cNvPr id="15" name="文本框 14"/>
          <p:cNvSpPr txBox="1"/>
          <p:nvPr/>
        </p:nvSpPr>
        <p:spPr>
          <a:xfrm>
            <a:off x="3483812" y="4873425"/>
            <a:ext cx="338554" cy="461665"/>
          </a:xfrm>
          <a:prstGeom prst="rect">
            <a:avLst/>
          </a:prstGeom>
          <a:noFill/>
        </p:spPr>
        <p:txBody>
          <a:bodyPr wrap="none" rtlCol="0">
            <a:spAutoFit/>
          </a:bodyPr>
          <a:lstStyle/>
          <a:p>
            <a:r>
              <a:rPr lang="en-US" altLang="zh-CN" dirty="0" smtClean="0"/>
              <a:t>9</a:t>
            </a:r>
            <a:endParaRPr lang="zh-CN" altLang="en-US" dirty="0"/>
          </a:p>
        </p:txBody>
      </p:sp>
      <p:sp>
        <p:nvSpPr>
          <p:cNvPr id="16" name="文本框 15"/>
          <p:cNvSpPr txBox="1"/>
          <p:nvPr/>
        </p:nvSpPr>
        <p:spPr>
          <a:xfrm>
            <a:off x="4799117" y="4873425"/>
            <a:ext cx="922047" cy="461665"/>
          </a:xfrm>
          <a:prstGeom prst="rect">
            <a:avLst/>
          </a:prstGeom>
          <a:noFill/>
        </p:spPr>
        <p:txBody>
          <a:bodyPr wrap="none" rtlCol="0">
            <a:spAutoFit/>
          </a:bodyPr>
          <a:lstStyle/>
          <a:p>
            <a:r>
              <a:rPr lang="en-US" altLang="zh-CN" dirty="0" smtClean="0"/>
              <a:t>9-3=6</a:t>
            </a:r>
            <a:endParaRPr lang="zh-CN" altLang="en-US" dirty="0"/>
          </a:p>
        </p:txBody>
      </p:sp>
      <p:sp>
        <p:nvSpPr>
          <p:cNvPr id="17" name="文本框 16"/>
          <p:cNvSpPr txBox="1"/>
          <p:nvPr/>
        </p:nvSpPr>
        <p:spPr>
          <a:xfrm>
            <a:off x="2236299" y="5335090"/>
            <a:ext cx="338554" cy="461665"/>
          </a:xfrm>
          <a:prstGeom prst="rect">
            <a:avLst/>
          </a:prstGeom>
          <a:noFill/>
        </p:spPr>
        <p:txBody>
          <a:bodyPr wrap="none" rtlCol="0">
            <a:spAutoFit/>
          </a:bodyPr>
          <a:lstStyle/>
          <a:p>
            <a:r>
              <a:rPr lang="en-US" altLang="zh-CN" dirty="0" smtClean="0"/>
              <a:t>4</a:t>
            </a:r>
            <a:endParaRPr lang="zh-CN" altLang="en-US" dirty="0"/>
          </a:p>
        </p:txBody>
      </p:sp>
      <p:sp>
        <p:nvSpPr>
          <p:cNvPr id="18" name="文本框 17"/>
          <p:cNvSpPr txBox="1"/>
          <p:nvPr/>
        </p:nvSpPr>
        <p:spPr>
          <a:xfrm>
            <a:off x="3390985" y="5335090"/>
            <a:ext cx="492444" cy="461665"/>
          </a:xfrm>
          <a:prstGeom prst="rect">
            <a:avLst/>
          </a:prstGeom>
          <a:noFill/>
        </p:spPr>
        <p:txBody>
          <a:bodyPr wrap="none" rtlCol="0">
            <a:spAutoFit/>
          </a:bodyPr>
          <a:lstStyle/>
          <a:p>
            <a:r>
              <a:rPr lang="en-US" altLang="zh-CN" dirty="0" smtClean="0"/>
              <a:t>12</a:t>
            </a:r>
            <a:endParaRPr lang="zh-CN" altLang="en-US" dirty="0"/>
          </a:p>
        </p:txBody>
      </p:sp>
      <p:sp>
        <p:nvSpPr>
          <p:cNvPr id="19" name="文本框 18"/>
          <p:cNvSpPr txBox="1"/>
          <p:nvPr/>
        </p:nvSpPr>
        <p:spPr>
          <a:xfrm>
            <a:off x="4670576" y="5302890"/>
            <a:ext cx="1075937" cy="461665"/>
          </a:xfrm>
          <a:prstGeom prst="rect">
            <a:avLst/>
          </a:prstGeom>
          <a:noFill/>
        </p:spPr>
        <p:txBody>
          <a:bodyPr wrap="none" rtlCol="0">
            <a:spAutoFit/>
          </a:bodyPr>
          <a:lstStyle/>
          <a:p>
            <a:r>
              <a:rPr lang="en-US" altLang="zh-CN" dirty="0" smtClean="0"/>
              <a:t>12-6=6</a:t>
            </a:r>
            <a:endParaRPr lang="zh-CN" altLang="en-US" dirty="0"/>
          </a:p>
        </p:txBody>
      </p:sp>
      <p:sp>
        <p:nvSpPr>
          <p:cNvPr id="20" name="文本框 19"/>
          <p:cNvSpPr txBox="1"/>
          <p:nvPr/>
        </p:nvSpPr>
        <p:spPr>
          <a:xfrm>
            <a:off x="2236299" y="5740823"/>
            <a:ext cx="338554" cy="461665"/>
          </a:xfrm>
          <a:prstGeom prst="rect">
            <a:avLst/>
          </a:prstGeom>
          <a:noFill/>
        </p:spPr>
        <p:txBody>
          <a:bodyPr wrap="none" rtlCol="0">
            <a:spAutoFit/>
          </a:bodyPr>
          <a:lstStyle/>
          <a:p>
            <a:r>
              <a:rPr lang="en-US" altLang="zh-CN" dirty="0" smtClean="0"/>
              <a:t>5</a:t>
            </a:r>
            <a:endParaRPr lang="zh-CN" altLang="en-US" dirty="0"/>
          </a:p>
        </p:txBody>
      </p:sp>
      <p:sp>
        <p:nvSpPr>
          <p:cNvPr id="21" name="文本框 20"/>
          <p:cNvSpPr txBox="1"/>
          <p:nvPr/>
        </p:nvSpPr>
        <p:spPr>
          <a:xfrm>
            <a:off x="3411127" y="5740822"/>
            <a:ext cx="492444" cy="461665"/>
          </a:xfrm>
          <a:prstGeom prst="rect">
            <a:avLst/>
          </a:prstGeom>
          <a:noFill/>
        </p:spPr>
        <p:txBody>
          <a:bodyPr wrap="none" rtlCol="0">
            <a:spAutoFit/>
          </a:bodyPr>
          <a:lstStyle/>
          <a:p>
            <a:r>
              <a:rPr lang="en-US" altLang="zh-CN" dirty="0" smtClean="0"/>
              <a:t>15</a:t>
            </a:r>
            <a:endParaRPr lang="zh-CN" altLang="en-US" dirty="0"/>
          </a:p>
        </p:txBody>
      </p:sp>
      <p:sp>
        <p:nvSpPr>
          <p:cNvPr id="22" name="文本框 21"/>
          <p:cNvSpPr txBox="1"/>
          <p:nvPr/>
        </p:nvSpPr>
        <p:spPr>
          <a:xfrm>
            <a:off x="4690417" y="5752388"/>
            <a:ext cx="1075937" cy="461665"/>
          </a:xfrm>
          <a:prstGeom prst="rect">
            <a:avLst/>
          </a:prstGeom>
          <a:noFill/>
        </p:spPr>
        <p:txBody>
          <a:bodyPr wrap="none" rtlCol="0">
            <a:spAutoFit/>
          </a:bodyPr>
          <a:lstStyle/>
          <a:p>
            <a:r>
              <a:rPr lang="en-US" altLang="zh-CN" dirty="0" smtClean="0"/>
              <a:t>15-9=6</a:t>
            </a:r>
            <a:endParaRPr lang="zh-CN" altLang="en-US" dirty="0"/>
          </a:p>
        </p:txBody>
      </p:sp>
      <p:sp>
        <p:nvSpPr>
          <p:cNvPr id="23" name="文本框 22"/>
          <p:cNvSpPr txBox="1"/>
          <p:nvPr/>
        </p:nvSpPr>
        <p:spPr>
          <a:xfrm>
            <a:off x="2220417" y="6162761"/>
            <a:ext cx="338554" cy="461665"/>
          </a:xfrm>
          <a:prstGeom prst="rect">
            <a:avLst/>
          </a:prstGeom>
          <a:noFill/>
        </p:spPr>
        <p:txBody>
          <a:bodyPr wrap="none" rtlCol="0">
            <a:spAutoFit/>
          </a:bodyPr>
          <a:lstStyle/>
          <a:p>
            <a:r>
              <a:rPr lang="en-US" altLang="zh-CN" dirty="0" smtClean="0"/>
              <a:t>n</a:t>
            </a:r>
            <a:endParaRPr lang="zh-CN" altLang="en-US" dirty="0"/>
          </a:p>
        </p:txBody>
      </p:sp>
      <p:sp>
        <p:nvSpPr>
          <p:cNvPr id="24" name="文本框 23"/>
          <p:cNvSpPr txBox="1"/>
          <p:nvPr/>
        </p:nvSpPr>
        <p:spPr>
          <a:xfrm>
            <a:off x="3390985" y="6180084"/>
            <a:ext cx="492444" cy="461665"/>
          </a:xfrm>
          <a:prstGeom prst="rect">
            <a:avLst/>
          </a:prstGeom>
          <a:noFill/>
        </p:spPr>
        <p:txBody>
          <a:bodyPr wrap="none" rtlCol="0">
            <a:spAutoFit/>
          </a:bodyPr>
          <a:lstStyle/>
          <a:p>
            <a:r>
              <a:rPr lang="en-US" altLang="zh-CN" dirty="0" smtClean="0"/>
              <a:t>3n</a:t>
            </a:r>
            <a:endParaRPr lang="zh-CN" altLang="en-US" dirty="0"/>
          </a:p>
        </p:txBody>
      </p:sp>
      <p:sp>
        <p:nvSpPr>
          <p:cNvPr id="25" name="文本框 24"/>
          <p:cNvSpPr txBox="1"/>
          <p:nvPr/>
        </p:nvSpPr>
        <p:spPr>
          <a:xfrm>
            <a:off x="5075347" y="6162761"/>
            <a:ext cx="338554" cy="461665"/>
          </a:xfrm>
          <a:prstGeom prst="rect">
            <a:avLst/>
          </a:prstGeom>
          <a:noFill/>
        </p:spPr>
        <p:txBody>
          <a:bodyPr wrap="none" rtlCol="0">
            <a:spAutoFit/>
          </a:bodyPr>
          <a:lstStyle/>
          <a:p>
            <a:r>
              <a:rPr lang="en-US" altLang="zh-CN" dirty="0" smtClean="0"/>
              <a:t>6</a:t>
            </a:r>
            <a:endParaRPr lang="zh-CN" altLang="en-US" dirty="0"/>
          </a:p>
        </p:txBody>
      </p:sp>
      <p:sp>
        <p:nvSpPr>
          <p:cNvPr id="26" name="椭圆 25"/>
          <p:cNvSpPr/>
          <p:nvPr/>
        </p:nvSpPr>
        <p:spPr bwMode="auto">
          <a:xfrm>
            <a:off x="7132720" y="4096646"/>
            <a:ext cx="72008" cy="6019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p:nvSpPr>
        <p:spPr bwMode="auto">
          <a:xfrm>
            <a:off x="8028384" y="4084203"/>
            <a:ext cx="72008" cy="6019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p:nvSpPr>
        <p:spPr bwMode="auto">
          <a:xfrm>
            <a:off x="6876256" y="5092653"/>
            <a:ext cx="72008" cy="6019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p:nvSpPr>
        <p:spPr bwMode="auto">
          <a:xfrm>
            <a:off x="8244408" y="5607764"/>
            <a:ext cx="72008" cy="6019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p:nvSpPr>
        <p:spPr bwMode="auto">
          <a:xfrm>
            <a:off x="7596336" y="3577769"/>
            <a:ext cx="72008" cy="6019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2" name="直接连接符 31"/>
          <p:cNvCxnSpPr/>
          <p:nvPr/>
        </p:nvCxnSpPr>
        <p:spPr bwMode="auto">
          <a:xfrm flipV="1">
            <a:off x="7168724" y="4117917"/>
            <a:ext cx="895664" cy="1244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直接连接符 33"/>
          <p:cNvCxnSpPr>
            <a:stCxn id="26" idx="4"/>
            <a:endCxn id="28" idx="4"/>
          </p:cNvCxnSpPr>
          <p:nvPr/>
        </p:nvCxnSpPr>
        <p:spPr bwMode="auto">
          <a:xfrm flipH="1">
            <a:off x="6912260" y="4156840"/>
            <a:ext cx="256464" cy="99600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直接连接符 35"/>
          <p:cNvCxnSpPr>
            <a:stCxn id="27" idx="4"/>
            <a:endCxn id="29" idx="3"/>
          </p:cNvCxnSpPr>
          <p:nvPr/>
        </p:nvCxnSpPr>
        <p:spPr bwMode="auto">
          <a:xfrm>
            <a:off x="8064388" y="4144397"/>
            <a:ext cx="190565" cy="151474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8" name="直接连接符 37"/>
          <p:cNvCxnSpPr>
            <a:stCxn id="28" idx="2"/>
            <a:endCxn id="29" idx="3"/>
          </p:cNvCxnSpPr>
          <p:nvPr/>
        </p:nvCxnSpPr>
        <p:spPr bwMode="auto">
          <a:xfrm>
            <a:off x="6876256" y="5122750"/>
            <a:ext cx="1378697" cy="53639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直接连接符 39"/>
          <p:cNvCxnSpPr>
            <a:stCxn id="26" idx="4"/>
            <a:endCxn id="29" idx="4"/>
          </p:cNvCxnSpPr>
          <p:nvPr/>
        </p:nvCxnSpPr>
        <p:spPr bwMode="auto">
          <a:xfrm>
            <a:off x="7168724" y="4156840"/>
            <a:ext cx="1111688" cy="151111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2" name="直接连接符 41"/>
          <p:cNvCxnSpPr>
            <a:stCxn id="27" idx="4"/>
            <a:endCxn id="28" idx="7"/>
          </p:cNvCxnSpPr>
          <p:nvPr/>
        </p:nvCxnSpPr>
        <p:spPr bwMode="auto">
          <a:xfrm flipH="1">
            <a:off x="6937719" y="4144397"/>
            <a:ext cx="1126669" cy="95707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7" name="文本框 36"/>
          <p:cNvSpPr txBox="1"/>
          <p:nvPr/>
        </p:nvSpPr>
        <p:spPr>
          <a:xfrm>
            <a:off x="1693839" y="3430476"/>
            <a:ext cx="1107996" cy="461665"/>
          </a:xfrm>
          <a:prstGeom prst="rect">
            <a:avLst/>
          </a:prstGeom>
          <a:noFill/>
        </p:spPr>
        <p:txBody>
          <a:bodyPr wrap="none" rtlCol="0">
            <a:spAutoFit/>
          </a:bodyPr>
          <a:lstStyle/>
          <a:p>
            <a:r>
              <a:rPr lang="zh-CN" altLang="en-US" dirty="0" smtClean="0"/>
              <a:t>质点数</a:t>
            </a:r>
            <a:endParaRPr lang="zh-CN" altLang="en-US" dirty="0"/>
          </a:p>
        </p:txBody>
      </p:sp>
    </p:spTree>
    <p:extLst>
      <p:ext uri="{BB962C8B-B14F-4D97-AF65-F5344CB8AC3E}">
        <p14:creationId xmlns:p14="http://schemas.microsoft.com/office/powerpoint/2010/main" val="966591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9</a:t>
            </a:fld>
            <a:endParaRPr lang="en-US" altLang="zh-CN" dirty="0"/>
          </a:p>
        </p:txBody>
      </p:sp>
      <p:sp>
        <p:nvSpPr>
          <p:cNvPr id="6" name="Rectangle 20"/>
          <p:cNvSpPr>
            <a:spLocks noChangeArrowheads="1"/>
          </p:cNvSpPr>
          <p:nvPr/>
        </p:nvSpPr>
        <p:spPr bwMode="auto">
          <a:xfrm>
            <a:off x="683568" y="2132856"/>
            <a:ext cx="796858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eaLnBrk="0" latinLnBrk="0" hangingPunct="0">
              <a:lnSpc>
                <a:spcPct val="125000"/>
              </a:lnSpc>
              <a:spcAft>
                <a:spcPts val="0"/>
              </a:spcAft>
              <a:buClrTx/>
              <a:buSzTx/>
              <a:buFontTx/>
              <a:buNone/>
              <a:tabLst/>
            </a:pPr>
            <a:r>
              <a:rPr lang="zh-CN" altLang="en-US" kern="100" dirty="0">
                <a:latin typeface="仿宋" panose="02010609060101010101" pitchFamily="49" charset="-122"/>
                <a:ea typeface="仿宋" panose="02010609060101010101" pitchFamily="49" charset="-122"/>
              </a:rPr>
              <a:t> </a:t>
            </a:r>
            <a:r>
              <a:rPr lang="zh-CN" altLang="en-US" kern="100" dirty="0" smtClean="0">
                <a:latin typeface="仿宋" panose="02010609060101010101" pitchFamily="49" charset="-122"/>
                <a:ea typeface="仿宋" panose="02010609060101010101" pitchFamily="49" charset="-122"/>
              </a:rPr>
              <a:t>   刚体既然只有六个自由度，它的运动定律也就可以归结为六个独立方程</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rPr>
              <a:t>。我们前面学过的质心运动定理确定刚体质心的运动，而动量矩定理确定刚体在空间中的取向与方位随时间变化的情况；这样，这两个定理（两个矢量方程，即六个分量方程式）就完全确定了刚体的运动。作为对照，我们知道，在质点组动力学中，质心运动定理与角动量定理只给出质点组运动的总趋向与特征，并不足以完全确定质点组的运动情况。</a:t>
            </a:r>
          </a:p>
        </p:txBody>
      </p:sp>
      <p:sp>
        <p:nvSpPr>
          <p:cNvPr id="2" name="矩形 1"/>
          <p:cNvSpPr/>
          <p:nvPr/>
        </p:nvSpPr>
        <p:spPr>
          <a:xfrm>
            <a:off x="899592" y="908720"/>
            <a:ext cx="2971454" cy="1113766"/>
          </a:xfrm>
          <a:prstGeom prst="rect">
            <a:avLst/>
          </a:prstGeom>
        </p:spPr>
        <p:txBody>
          <a:bodyPr wrap="none">
            <a:spAutoFit/>
          </a:bodyPr>
          <a:lstStyle/>
          <a:p>
            <a:pPr>
              <a:lnSpc>
                <a:spcPct val="150000"/>
              </a:lnSpc>
              <a:buFont typeface="Wingdings" pitchFamily="2" charset="2"/>
              <a:buChar char="p"/>
            </a:pPr>
            <a:r>
              <a:rPr lang="zh-CN" altLang="en-US" dirty="0">
                <a:solidFill>
                  <a:srgbClr val="0000CC"/>
                </a:solidFill>
                <a:latin typeface="仿宋" panose="02010609060101010101" pitchFamily="49" charset="-122"/>
                <a:ea typeface="仿宋" panose="02010609060101010101" pitchFamily="49" charset="-122"/>
              </a:rPr>
              <a:t>刚体</a:t>
            </a:r>
            <a:r>
              <a:rPr lang="zh-CN" altLang="en-US" dirty="0" smtClean="0">
                <a:solidFill>
                  <a:srgbClr val="0000CC"/>
                </a:solidFill>
                <a:latin typeface="仿宋" panose="02010609060101010101" pitchFamily="49" charset="-122"/>
                <a:ea typeface="仿宋" panose="02010609060101010101" pitchFamily="49" charset="-122"/>
              </a:rPr>
              <a:t>模型的优点：</a:t>
            </a:r>
            <a:endParaRPr lang="en-US" altLang="zh-CN" dirty="0" smtClean="0">
              <a:solidFill>
                <a:srgbClr val="0000CC"/>
              </a:solidFill>
              <a:latin typeface="仿宋" panose="02010609060101010101" pitchFamily="49" charset="-122"/>
              <a:ea typeface="仿宋" panose="02010609060101010101" pitchFamily="49" charset="-122"/>
            </a:endParaRPr>
          </a:p>
          <a:p>
            <a:pPr marL="342900" indent="-342900" algn="l">
              <a:lnSpc>
                <a:spcPct val="150000"/>
              </a:lnSpc>
              <a:buFont typeface="Wingdings" panose="05000000000000000000" pitchFamily="2" charset="2"/>
              <a:buChar char="Ø"/>
            </a:pPr>
            <a:r>
              <a:rPr lang="zh-CN" altLang="en-US" dirty="0" smtClean="0">
                <a:solidFill>
                  <a:srgbClr val="0000CC"/>
                </a:solidFill>
                <a:latin typeface="仿宋" panose="02010609060101010101" pitchFamily="49" charset="-122"/>
                <a:ea typeface="仿宋" panose="02010609060101010101" pitchFamily="49" charset="-122"/>
              </a:rPr>
              <a:t>只有</a:t>
            </a:r>
            <a:r>
              <a:rPr lang="en-US" altLang="zh-CN" dirty="0" smtClean="0">
                <a:solidFill>
                  <a:srgbClr val="0000CC"/>
                </a:solidFill>
                <a:latin typeface="仿宋" panose="02010609060101010101" pitchFamily="49" charset="-122"/>
                <a:ea typeface="仿宋" panose="02010609060101010101" pitchFamily="49" charset="-122"/>
              </a:rPr>
              <a:t>6</a:t>
            </a:r>
            <a:r>
              <a:rPr lang="zh-CN" altLang="en-US" dirty="0" smtClean="0">
                <a:solidFill>
                  <a:srgbClr val="0000CC"/>
                </a:solidFill>
                <a:latin typeface="仿宋" panose="02010609060101010101" pitchFamily="49" charset="-122"/>
                <a:ea typeface="仿宋" panose="02010609060101010101" pitchFamily="49" charset="-122"/>
              </a:rPr>
              <a:t>个自由度</a:t>
            </a:r>
            <a:endParaRPr lang="en-US" altLang="zh-CN" dirty="0">
              <a:solidFill>
                <a:srgbClr val="0000CC"/>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779679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nankai膜版">
  <a:themeElements>
    <a:clrScheme name="nankai膜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nankai膜版">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ankai膜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ankai膜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ankai膜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ankai膜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ankai膜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ankai膜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ankai膜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15786</TotalTime>
  <Words>1963</Words>
  <Application>Microsoft Office PowerPoint</Application>
  <PresentationFormat>全屏显示(4:3)</PresentationFormat>
  <Paragraphs>199</Paragraphs>
  <Slides>38</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38</vt:i4>
      </vt:variant>
    </vt:vector>
  </HeadingPairs>
  <TitlesOfParts>
    <vt:vector size="48" baseType="lpstr">
      <vt:lpstr>Microsoft Yahei</vt:lpstr>
      <vt:lpstr>仿宋</vt:lpstr>
      <vt:lpstr>黑体</vt:lpstr>
      <vt:lpstr>华文仿宋</vt:lpstr>
      <vt:lpstr>宋体</vt:lpstr>
      <vt:lpstr>Times New Roman</vt:lpstr>
      <vt:lpstr>Wingdings</vt:lpstr>
      <vt:lpstr>nankai膜版</vt:lpstr>
      <vt:lpstr>Equation</vt:lpstr>
      <vt:lpstr>公式</vt:lpstr>
      <vt:lpstr>第六章  刚体运动学</vt:lpstr>
      <vt:lpstr>§1.刚体和自由度的概念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§2.刚体运动分类</vt:lpstr>
      <vt:lpstr>PowerPoint 演示文稿</vt:lpstr>
      <vt:lpstr>§2.刚体的平动</vt:lpstr>
      <vt:lpstr>PowerPoint 演示文稿</vt:lpstr>
      <vt:lpstr>PowerPoint 演示文稿</vt:lpstr>
      <vt:lpstr>PowerPoint 演示文稿</vt:lpstr>
      <vt:lpstr>PowerPoint 演示文稿</vt:lpstr>
      <vt:lpstr>PowerPoint 演示文稿</vt:lpstr>
      <vt:lpstr>PowerPoint 演示文稿</vt:lpstr>
      <vt:lpstr>§3.刚体绕定轴转动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§4.角量与线量的关系</vt:lpstr>
      <vt:lpstr>PowerPoint 演示文稿</vt:lpstr>
      <vt:lpstr>PowerPoint 演示文稿</vt:lpstr>
      <vt:lpstr>PowerPoint 演示文稿</vt:lpstr>
      <vt:lpstr>PowerPoint 演示文稿</vt:lpstr>
      <vt:lpstr>PowerPoint 演示文稿</vt:lpstr>
      <vt:lpstr>PowerPoint 演示文稿</vt:lpstr>
    </vt:vector>
  </TitlesOfParts>
  <Company>nankai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SPR传感芯片关键技术及其 生物医学检测分析系统的研究</dc:title>
  <dc:creator>liugh</dc:creator>
  <cp:lastModifiedBy>apple</cp:lastModifiedBy>
  <cp:revision>998</cp:revision>
  <dcterms:created xsi:type="dcterms:W3CDTF">2005-08-22T22:11:23Z</dcterms:created>
  <dcterms:modified xsi:type="dcterms:W3CDTF">2024-03-25T11:43:14Z</dcterms:modified>
</cp:coreProperties>
</file>