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DA"/>
    <a:srgbClr val="93DAF7"/>
    <a:srgbClr val="FFB7B7"/>
    <a:srgbClr val="2DC142"/>
    <a:srgbClr val="53C5F3"/>
    <a:srgbClr val="47D45A"/>
    <a:srgbClr val="EAFCEC"/>
    <a:srgbClr val="40BFF2"/>
    <a:srgbClr val="6CCDF4"/>
    <a:srgbClr val="8DD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3AD8B-D8AA-40CA-B9C4-161339AA265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8F198-70EE-41CF-BCC6-48B21FF48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73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8F198-70EE-41CF-BCC6-48B21FF48B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32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ABCED-C49C-8090-F358-7CA775B98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45C7E7-8117-0D71-AA56-EC20A00BA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EE3A4-0B99-9824-58DD-5DCE3F0C7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ED769-38CB-037D-7E7D-465620B8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21391B-24FC-7F88-EB00-611BA294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59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0E391-D660-D8C4-5E12-FA6F305E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0D8369-D182-7D70-A9EB-A8133E462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F70F05-4BCE-83ED-08F6-24B0FF0C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35112-D1C3-DC0A-CC30-C202ACEC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1BF66-4DB3-E41D-DF6F-4FDE5B97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19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B59B52-F5F7-9F8B-EFDB-48DEA6006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C540DC-8215-DE64-190C-E5F801A85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6D655-6B6B-607A-2910-6D772418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1075C-5F02-7933-430C-ADB62B8DD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772487-46DE-3BE0-B591-A41B6878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83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0C1E5-36ED-095B-5819-D84383C3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AEEF4-1A53-C74C-2006-52A6C7509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02720-2C00-65CA-FB15-59C23D4C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AA0DC6-BD10-ECC7-E864-777AA06D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EB063-B80D-E218-2C8A-614AE3B0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3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6525B-A3DE-683F-B12C-DD6DEAF31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2E1116-A19B-F517-E2DA-2B7E4BA0A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451EB-8089-8DB6-76FC-EAE64E87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DCA66-C7BE-64A5-AC82-479EE5AC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520272-A9AC-5B1D-CF63-05163359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67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1C8F4-476F-568B-E0AD-6F887D51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81049F-A5FC-8D01-67F0-A68977E08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D5B028-50E8-9155-9E8A-C54DDAC53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E6FC18-27E3-BE0B-FBC5-9F47BE8C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BE7325-08FB-A5D1-03A8-F9E021AF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4684A8-CC47-02F5-764F-14611E22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14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7E94E-72F2-E514-F6CA-6C93B7BD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8260A0-1413-56FD-9A22-A1B56C34E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8B267C-CD99-16F2-EEED-A9B921345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21C8C5-691F-0778-8C4F-DB11115F4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E52926-D354-E338-9AB3-EA60B1C9A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678C8C-E4C2-1691-CEC5-D5FEAD4D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1F4D98-3CD2-1706-CA66-92BD7235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38D620-1B3F-C9FB-436D-1DBA641D1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07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C40AA-FA38-A943-3820-BDD1C50A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1408DB-7E49-E6FD-52C6-98CD1085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4FE256-F36B-39E9-C643-1EEA6B8A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99B666-0F64-1EF8-8AFA-963ADAC6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6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9730FC-6671-2FF6-4E93-8C101B2E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1853F7-7171-4C88-AAD5-671D09CB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B08256-977F-3F8A-AFD5-2747617E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57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0F1BC-CF46-5EDE-283A-51B06E69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C9AA21-CE76-81C8-4F9E-56D0A03D7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2FD0D3-3629-FCB0-F878-6E4B913D8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F0C74F-4497-3E73-7B64-B2645C0E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4E5B6B-719F-8386-D819-C328AD2B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EF74DA-6752-4133-D173-C11907EE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32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51EC2-A040-387A-513F-B338FBC0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C01969-FFEB-80F2-6980-7A5E41E18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CF682C-3FEF-C53A-0C85-8FDA474B9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5C1E25-FE8D-6892-D6B6-70EF3F16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5A07B1-5A88-BF14-1F53-9B02175C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8EBE4B-3483-644A-1D60-79A0B2BB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1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51CB5C-19D8-0D87-E05E-E40F95CEE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5458C-FC76-6FD3-B354-55602CE03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BB098-7F00-0135-B482-5C94B1B11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5EE54-B0BF-3D51-58D7-A5CE15382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9364C0-719F-520F-BF87-622435CEC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34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B0AA9DFB-5542-B68F-A334-A7439817476A}"/>
              </a:ext>
            </a:extLst>
          </p:cNvPr>
          <p:cNvSpPr txBox="1"/>
          <p:nvPr/>
        </p:nvSpPr>
        <p:spPr>
          <a:xfrm>
            <a:off x="4503626" y="2743317"/>
            <a:ext cx="4360974" cy="1569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640"/>
              </a:lnSpc>
            </a:pPr>
            <a:r>
              <a:rPr lang="en-US" altLang="zh-CN" sz="4800" dirty="0">
                <a:solidFill>
                  <a:srgbClr val="D8AC27"/>
                </a:solidFill>
                <a:latin typeface="Calisto MT" panose="02040603050505030304" pitchFamily="18" charset="0"/>
              </a:rPr>
              <a:t>UC</a:t>
            </a:r>
            <a:r>
              <a:rPr lang="en-US" altLang="zh-CN" sz="4800" b="1" dirty="0">
                <a:solidFill>
                  <a:srgbClr val="0F2D53"/>
                </a:solidFill>
                <a:latin typeface="+mj-lt"/>
              </a:rPr>
              <a:t>  </a:t>
            </a:r>
            <a:r>
              <a:rPr lang="en-US" altLang="zh-CN" sz="4800" dirty="0">
                <a:solidFill>
                  <a:srgbClr val="0F2D53"/>
                </a:solidFill>
                <a:latin typeface="Calisto MT" panose="02040603050505030304" pitchFamily="18" charset="0"/>
              </a:rPr>
              <a:t>MERCED</a:t>
            </a:r>
          </a:p>
          <a:p>
            <a:pPr algn="just">
              <a:lnSpc>
                <a:spcPts val="5640"/>
              </a:lnSpc>
            </a:pPr>
            <a:r>
              <a:rPr lang="en-US" altLang="zh-CN" sz="7200" dirty="0">
                <a:solidFill>
                  <a:srgbClr val="D8AC27"/>
                </a:solidFill>
                <a:latin typeface="Calisto MT" panose="02040603050505030304" pitchFamily="18" charset="0"/>
              </a:rPr>
              <a:t>NLP</a:t>
            </a:r>
            <a:r>
              <a:rPr lang="en-US" altLang="zh-CN" sz="7200" dirty="0">
                <a:latin typeface="Calisto MT" panose="02040603050505030304" pitchFamily="18" charset="0"/>
              </a:rPr>
              <a:t> </a:t>
            </a:r>
            <a:r>
              <a:rPr lang="en-US" altLang="zh-CN" sz="7200" dirty="0">
                <a:solidFill>
                  <a:srgbClr val="0F2D53"/>
                </a:solidFill>
                <a:latin typeface="Calisto MT" panose="02040603050505030304" pitchFamily="18" charset="0"/>
              </a:rPr>
              <a:t>LAB</a:t>
            </a:r>
            <a:endParaRPr lang="zh-CN" altLang="en-US" sz="7200" dirty="0">
              <a:solidFill>
                <a:srgbClr val="0F2D53"/>
              </a:solidFill>
              <a:latin typeface="Calisto MT" panose="02040603050505030304" pitchFamily="18" charset="0"/>
            </a:endParaRPr>
          </a:p>
        </p:txBody>
      </p:sp>
      <p:pic>
        <p:nvPicPr>
          <p:cNvPr id="1038" name="Picture 14" descr="UC Merced Golden Bobcats Logo - PNG Logo Vector Brand Downloads (SVG, EPS)">
            <a:extLst>
              <a:ext uri="{FF2B5EF4-FFF2-40B4-BE49-F238E27FC236}">
                <a16:creationId xmlns:a16="http://schemas.microsoft.com/office/drawing/2014/main" id="{656D97B3-0DFA-96D6-ED3F-4AAC4D5F2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63" y="441165"/>
            <a:ext cx="4360974" cy="349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26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7FC0AA39-2FD5-7217-723D-63185D1F1D96}"/>
              </a:ext>
            </a:extLst>
          </p:cNvPr>
          <p:cNvGrpSpPr/>
          <p:nvPr/>
        </p:nvGrpSpPr>
        <p:grpSpPr>
          <a:xfrm>
            <a:off x="3454399" y="1504950"/>
            <a:ext cx="6338957" cy="2946676"/>
            <a:chOff x="3454399" y="1504950"/>
            <a:chExt cx="6338957" cy="2946676"/>
          </a:xfrm>
          <a:gradFill flip="none" rotWithShape="1">
            <a:gsLst>
              <a:gs pos="0">
                <a:schemeClr val="accent4">
                  <a:lumMod val="20000"/>
                  <a:lumOff val="80000"/>
                  <a:alpha val="52000"/>
                </a:schemeClr>
              </a:gs>
              <a:gs pos="45000">
                <a:srgbClr val="53C5F3"/>
              </a:gs>
              <a:gs pos="79000">
                <a:srgbClr val="86E089">
                  <a:alpha val="70000"/>
                </a:srgbClr>
              </a:gs>
              <a:gs pos="22000">
                <a:srgbClr val="9BDEF8">
                  <a:alpha val="54000"/>
                </a:srgbClr>
              </a:gs>
              <a:gs pos="61000">
                <a:srgbClr val="2DC142"/>
              </a:gs>
              <a:gs pos="100000">
                <a:schemeClr val="accent6">
                  <a:lumMod val="30000"/>
                  <a:lumOff val="70000"/>
                  <a:alpha val="69000"/>
                </a:schemeClr>
              </a:gs>
            </a:gsLst>
            <a:lin ang="5400000" scaled="1"/>
            <a:tileRect/>
          </a:gradFill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C02A78D-A410-D651-1D40-5BF17E3AE209}"/>
                </a:ext>
              </a:extLst>
            </p:cNvPr>
            <p:cNvSpPr/>
            <p:nvPr/>
          </p:nvSpPr>
          <p:spPr>
            <a:xfrm>
              <a:off x="3454399" y="1504950"/>
              <a:ext cx="6338957" cy="806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Trustworthy AI Assistants</a:t>
              </a:r>
            </a:p>
            <a:p>
              <a:pPr algn="ctr"/>
              <a:r>
                <a:rPr lang="en-US" altLang="zh-CN" sz="1600" b="1" i="1" dirty="0">
                  <a:solidFill>
                    <a:schemeClr val="tx1"/>
                  </a:solidFill>
                </a:rPr>
                <a:t>Systematic Design</a:t>
              </a:r>
              <a:endParaRPr lang="zh-CN" altLang="en-US" sz="1600" b="1" i="1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1EF0B79-4C4E-6562-1CBA-09223285EDAC}"/>
                </a:ext>
              </a:extLst>
            </p:cNvPr>
            <p:cNvSpPr/>
            <p:nvPr/>
          </p:nvSpPr>
          <p:spPr>
            <a:xfrm>
              <a:off x="3454399" y="2575063"/>
              <a:ext cx="6338957" cy="806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Natural Language Processing</a:t>
              </a:r>
              <a:endParaRPr lang="zh-CN" altLang="en-US" sz="1600" b="1" i="1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FD9347F-4E6F-F079-0467-57386FF1C34B}"/>
                </a:ext>
              </a:extLst>
            </p:cNvPr>
            <p:cNvSpPr/>
            <p:nvPr/>
          </p:nvSpPr>
          <p:spPr>
            <a:xfrm>
              <a:off x="3454399" y="3645176"/>
              <a:ext cx="6338957" cy="806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Large Foundation Models</a:t>
              </a:r>
            </a:p>
            <a:p>
              <a:pPr algn="ctr"/>
              <a:r>
                <a:rPr lang="en-US" altLang="zh-CN" sz="1600" b="1" i="1" dirty="0">
                  <a:solidFill>
                    <a:schemeClr val="tx1"/>
                  </a:solidFill>
                </a:rPr>
                <a:t>Fundamental Innovation</a:t>
              </a:r>
              <a:endParaRPr lang="zh-CN" altLang="en-US" sz="1600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5B9C11C4-8A79-9FCB-2CA9-61DDBC27B732}"/>
              </a:ext>
            </a:extLst>
          </p:cNvPr>
          <p:cNvSpPr/>
          <p:nvPr/>
        </p:nvSpPr>
        <p:spPr>
          <a:xfrm>
            <a:off x="3454398" y="1504950"/>
            <a:ext cx="6338957" cy="2946676"/>
          </a:xfrm>
          <a:prstGeom prst="rect">
            <a:avLst/>
          </a:prstGeom>
          <a:gradFill flip="none" rotWithShape="1">
            <a:gsLst>
              <a:gs pos="60000">
                <a:srgbClr val="FFFFFF">
                  <a:alpha val="27000"/>
                </a:srgbClr>
              </a:gs>
              <a:gs pos="0">
                <a:schemeClr val="bg1">
                  <a:alpha val="0"/>
                </a:schemeClr>
              </a:gs>
              <a:gs pos="73400">
                <a:srgbClr val="FFFFFF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2F3FFB1-E3D4-4DA0-9FE4-2C80010EC6E6}"/>
              </a:ext>
            </a:extLst>
          </p:cNvPr>
          <p:cNvGrpSpPr/>
          <p:nvPr/>
        </p:nvGrpSpPr>
        <p:grpSpPr>
          <a:xfrm flipH="1">
            <a:off x="7931106" y="1662082"/>
            <a:ext cx="1085221" cy="2475229"/>
            <a:chOff x="9260497" y="4478020"/>
            <a:chExt cx="1463467" cy="1750059"/>
          </a:xfrm>
        </p:grpSpPr>
        <p:sp>
          <p:nvSpPr>
            <p:cNvPr id="13" name="Freeform: Shape 37">
              <a:extLst>
                <a:ext uri="{FF2B5EF4-FFF2-40B4-BE49-F238E27FC236}">
                  <a16:creationId xmlns:a16="http://schemas.microsoft.com/office/drawing/2014/main" id="{3402E177-159D-ED19-9DF4-FA98EB8A0BF8}"/>
                </a:ext>
              </a:extLst>
            </p:cNvPr>
            <p:cNvSpPr/>
            <p:nvPr/>
          </p:nvSpPr>
          <p:spPr>
            <a:xfrm>
              <a:off x="9260497" y="4478020"/>
              <a:ext cx="1065715" cy="1750059"/>
            </a:xfrm>
            <a:custGeom>
              <a:avLst/>
              <a:gdLst>
                <a:gd name="connsiteX0" fmla="*/ 107952 w 1065715"/>
                <a:gd name="connsiteY0" fmla="*/ 0 h 1750059"/>
                <a:gd name="connsiteX1" fmla="*/ 1065715 w 1065715"/>
                <a:gd name="connsiteY1" fmla="*/ 0 h 1750059"/>
                <a:gd name="connsiteX2" fmla="*/ 1065715 w 1065715"/>
                <a:gd name="connsiteY2" fmla="*/ 425449 h 1750059"/>
                <a:gd name="connsiteX3" fmla="*/ 685801 w 1065715"/>
                <a:gd name="connsiteY3" fmla="*/ 425449 h 1750059"/>
                <a:gd name="connsiteX4" fmla="*/ 685801 w 1065715"/>
                <a:gd name="connsiteY4" fmla="*/ 1441447 h 1750059"/>
                <a:gd name="connsiteX5" fmla="*/ 685802 w 1065715"/>
                <a:gd name="connsiteY5" fmla="*/ 1441447 h 1750059"/>
                <a:gd name="connsiteX6" fmla="*/ 342902 w 1065715"/>
                <a:gd name="connsiteY6" fmla="*/ 1750059 h 1750059"/>
                <a:gd name="connsiteX7" fmla="*/ 2 w 1065715"/>
                <a:gd name="connsiteY7" fmla="*/ 1441447 h 1750059"/>
                <a:gd name="connsiteX8" fmla="*/ 1 w 1065715"/>
                <a:gd name="connsiteY8" fmla="*/ 1441447 h 1750059"/>
                <a:gd name="connsiteX9" fmla="*/ 1 w 1065715"/>
                <a:gd name="connsiteY9" fmla="*/ 425449 h 1750059"/>
                <a:gd name="connsiteX10" fmla="*/ 0 w 1065715"/>
                <a:gd name="connsiteY10" fmla="*/ 425449 h 1750059"/>
                <a:gd name="connsiteX11" fmla="*/ 0 w 1065715"/>
                <a:gd name="connsiteY11" fmla="*/ 142705 h 1750059"/>
                <a:gd name="connsiteX12" fmla="*/ 107952 w 1065715"/>
                <a:gd name="connsiteY12" fmla="*/ 0 h 175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65715" h="1750059">
                  <a:moveTo>
                    <a:pt x="107952" y="0"/>
                  </a:moveTo>
                  <a:lnTo>
                    <a:pt x="1065715" y="0"/>
                  </a:lnTo>
                  <a:lnTo>
                    <a:pt x="1065715" y="425449"/>
                  </a:lnTo>
                  <a:lnTo>
                    <a:pt x="685801" y="425449"/>
                  </a:lnTo>
                  <a:lnTo>
                    <a:pt x="685801" y="1441447"/>
                  </a:lnTo>
                  <a:lnTo>
                    <a:pt x="685802" y="1441447"/>
                  </a:lnTo>
                  <a:lnTo>
                    <a:pt x="342902" y="1750059"/>
                  </a:lnTo>
                  <a:lnTo>
                    <a:pt x="2" y="1441447"/>
                  </a:lnTo>
                  <a:lnTo>
                    <a:pt x="1" y="1441447"/>
                  </a:lnTo>
                  <a:lnTo>
                    <a:pt x="1" y="425449"/>
                  </a:lnTo>
                  <a:lnTo>
                    <a:pt x="0" y="425449"/>
                  </a:lnTo>
                  <a:lnTo>
                    <a:pt x="0" y="142705"/>
                  </a:lnTo>
                  <a:cubicBezTo>
                    <a:pt x="0" y="63892"/>
                    <a:pt x="48332" y="0"/>
                    <a:pt x="107952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chemeClr val="accent4">
                    <a:lumMod val="7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35">
              <a:extLst>
                <a:ext uri="{FF2B5EF4-FFF2-40B4-BE49-F238E27FC236}">
                  <a16:creationId xmlns:a16="http://schemas.microsoft.com/office/drawing/2014/main" id="{2AC66D83-9621-BAEE-4407-A7A77853F65F}"/>
                </a:ext>
              </a:extLst>
            </p:cNvPr>
            <p:cNvSpPr/>
            <p:nvPr/>
          </p:nvSpPr>
          <p:spPr>
            <a:xfrm>
              <a:off x="9944776" y="4478020"/>
              <a:ext cx="779188" cy="425449"/>
            </a:xfrm>
            <a:custGeom>
              <a:avLst/>
              <a:gdLst>
                <a:gd name="connsiteX0" fmla="*/ 320675 w 641350"/>
                <a:gd name="connsiteY0" fmla="*/ 0 h 323850"/>
                <a:gd name="connsiteX1" fmla="*/ 641350 w 641350"/>
                <a:gd name="connsiteY1" fmla="*/ 323850 h 323850"/>
                <a:gd name="connsiteX2" fmla="*/ 0 w 641350"/>
                <a:gd name="connsiteY2" fmla="*/ 323850 h 323850"/>
                <a:gd name="connsiteX3" fmla="*/ 320675 w 641350"/>
                <a:gd name="connsiteY3" fmla="*/ 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1350" h="323850">
                  <a:moveTo>
                    <a:pt x="320675" y="0"/>
                  </a:moveTo>
                  <a:cubicBezTo>
                    <a:pt x="497779" y="0"/>
                    <a:pt x="641350" y="144993"/>
                    <a:pt x="641350" y="323850"/>
                  </a:cubicBezTo>
                  <a:lnTo>
                    <a:pt x="0" y="323850"/>
                  </a:lnTo>
                  <a:cubicBezTo>
                    <a:pt x="0" y="144993"/>
                    <a:pt x="143571" y="0"/>
                    <a:pt x="320675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4C24475-36A4-0AF7-E5A3-8B23F282A296}"/>
              </a:ext>
            </a:extLst>
          </p:cNvPr>
          <p:cNvGrpSpPr/>
          <p:nvPr/>
        </p:nvGrpSpPr>
        <p:grpSpPr>
          <a:xfrm rot="10800000" flipH="1">
            <a:off x="4241800" y="1803394"/>
            <a:ext cx="1115331" cy="2475229"/>
            <a:chOff x="9260497" y="4478020"/>
            <a:chExt cx="1463467" cy="1750059"/>
          </a:xfrm>
        </p:grpSpPr>
        <p:sp>
          <p:nvSpPr>
            <p:cNvPr id="18" name="Freeform: Shape 37">
              <a:extLst>
                <a:ext uri="{FF2B5EF4-FFF2-40B4-BE49-F238E27FC236}">
                  <a16:creationId xmlns:a16="http://schemas.microsoft.com/office/drawing/2014/main" id="{2178D262-D8E8-E3DE-D3C7-EF12D1922BBB}"/>
                </a:ext>
              </a:extLst>
            </p:cNvPr>
            <p:cNvSpPr/>
            <p:nvPr/>
          </p:nvSpPr>
          <p:spPr>
            <a:xfrm>
              <a:off x="9260497" y="4478020"/>
              <a:ext cx="1065715" cy="1750059"/>
            </a:xfrm>
            <a:custGeom>
              <a:avLst/>
              <a:gdLst>
                <a:gd name="connsiteX0" fmla="*/ 107952 w 1065715"/>
                <a:gd name="connsiteY0" fmla="*/ 0 h 1750059"/>
                <a:gd name="connsiteX1" fmla="*/ 1065715 w 1065715"/>
                <a:gd name="connsiteY1" fmla="*/ 0 h 1750059"/>
                <a:gd name="connsiteX2" fmla="*/ 1065715 w 1065715"/>
                <a:gd name="connsiteY2" fmla="*/ 425449 h 1750059"/>
                <a:gd name="connsiteX3" fmla="*/ 685801 w 1065715"/>
                <a:gd name="connsiteY3" fmla="*/ 425449 h 1750059"/>
                <a:gd name="connsiteX4" fmla="*/ 685801 w 1065715"/>
                <a:gd name="connsiteY4" fmla="*/ 1441447 h 1750059"/>
                <a:gd name="connsiteX5" fmla="*/ 685802 w 1065715"/>
                <a:gd name="connsiteY5" fmla="*/ 1441447 h 1750059"/>
                <a:gd name="connsiteX6" fmla="*/ 342902 w 1065715"/>
                <a:gd name="connsiteY6" fmla="*/ 1750059 h 1750059"/>
                <a:gd name="connsiteX7" fmla="*/ 2 w 1065715"/>
                <a:gd name="connsiteY7" fmla="*/ 1441447 h 1750059"/>
                <a:gd name="connsiteX8" fmla="*/ 1 w 1065715"/>
                <a:gd name="connsiteY8" fmla="*/ 1441447 h 1750059"/>
                <a:gd name="connsiteX9" fmla="*/ 1 w 1065715"/>
                <a:gd name="connsiteY9" fmla="*/ 425449 h 1750059"/>
                <a:gd name="connsiteX10" fmla="*/ 0 w 1065715"/>
                <a:gd name="connsiteY10" fmla="*/ 425449 h 1750059"/>
                <a:gd name="connsiteX11" fmla="*/ 0 w 1065715"/>
                <a:gd name="connsiteY11" fmla="*/ 142705 h 1750059"/>
                <a:gd name="connsiteX12" fmla="*/ 107952 w 1065715"/>
                <a:gd name="connsiteY12" fmla="*/ 0 h 175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65715" h="1750059">
                  <a:moveTo>
                    <a:pt x="107952" y="0"/>
                  </a:moveTo>
                  <a:lnTo>
                    <a:pt x="1065715" y="0"/>
                  </a:lnTo>
                  <a:lnTo>
                    <a:pt x="1065715" y="425449"/>
                  </a:lnTo>
                  <a:lnTo>
                    <a:pt x="685801" y="425449"/>
                  </a:lnTo>
                  <a:lnTo>
                    <a:pt x="685801" y="1441447"/>
                  </a:lnTo>
                  <a:lnTo>
                    <a:pt x="685802" y="1441447"/>
                  </a:lnTo>
                  <a:lnTo>
                    <a:pt x="342902" y="1750059"/>
                  </a:lnTo>
                  <a:lnTo>
                    <a:pt x="2" y="1441447"/>
                  </a:lnTo>
                  <a:lnTo>
                    <a:pt x="1" y="1441447"/>
                  </a:lnTo>
                  <a:lnTo>
                    <a:pt x="1" y="425449"/>
                  </a:lnTo>
                  <a:lnTo>
                    <a:pt x="0" y="425449"/>
                  </a:lnTo>
                  <a:lnTo>
                    <a:pt x="0" y="142705"/>
                  </a:lnTo>
                  <a:cubicBezTo>
                    <a:pt x="0" y="63892"/>
                    <a:pt x="48332" y="0"/>
                    <a:pt x="107952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6">
                    <a:lumMod val="20000"/>
                    <a:lumOff val="80000"/>
                  </a:schemeClr>
                </a:gs>
                <a:gs pos="0">
                  <a:schemeClr val="accent6">
                    <a:lumMod val="7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35">
              <a:extLst>
                <a:ext uri="{FF2B5EF4-FFF2-40B4-BE49-F238E27FC236}">
                  <a16:creationId xmlns:a16="http://schemas.microsoft.com/office/drawing/2014/main" id="{8798014C-A715-3BB1-3BAD-02121AA7A8C0}"/>
                </a:ext>
              </a:extLst>
            </p:cNvPr>
            <p:cNvSpPr/>
            <p:nvPr/>
          </p:nvSpPr>
          <p:spPr>
            <a:xfrm>
              <a:off x="9944776" y="4478020"/>
              <a:ext cx="779188" cy="425449"/>
            </a:xfrm>
            <a:custGeom>
              <a:avLst/>
              <a:gdLst>
                <a:gd name="connsiteX0" fmla="*/ 320675 w 641350"/>
                <a:gd name="connsiteY0" fmla="*/ 0 h 323850"/>
                <a:gd name="connsiteX1" fmla="*/ 641350 w 641350"/>
                <a:gd name="connsiteY1" fmla="*/ 323850 h 323850"/>
                <a:gd name="connsiteX2" fmla="*/ 0 w 641350"/>
                <a:gd name="connsiteY2" fmla="*/ 323850 h 323850"/>
                <a:gd name="connsiteX3" fmla="*/ 320675 w 641350"/>
                <a:gd name="connsiteY3" fmla="*/ 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1350" h="323850">
                  <a:moveTo>
                    <a:pt x="320675" y="0"/>
                  </a:moveTo>
                  <a:cubicBezTo>
                    <a:pt x="497779" y="0"/>
                    <a:pt x="641350" y="144993"/>
                    <a:pt x="641350" y="323850"/>
                  </a:cubicBezTo>
                  <a:lnTo>
                    <a:pt x="0" y="323850"/>
                  </a:lnTo>
                  <a:cubicBezTo>
                    <a:pt x="0" y="144993"/>
                    <a:pt x="143571" y="0"/>
                    <a:pt x="320675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4763AA0-C23D-2A64-0DC5-196ABB846105}"/>
              </a:ext>
            </a:extLst>
          </p:cNvPr>
          <p:cNvSpPr/>
          <p:nvPr/>
        </p:nvSpPr>
        <p:spPr>
          <a:xfrm>
            <a:off x="4324349" y="730250"/>
            <a:ext cx="1289051" cy="298450"/>
          </a:xfrm>
          <a:prstGeom prst="round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Healthcare</a:t>
            </a:r>
            <a:endParaRPr lang="zh-CN" altLang="en-US" sz="16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88EDCE2-14C9-CDCC-F3EB-2DB5707527B8}"/>
              </a:ext>
            </a:extLst>
          </p:cNvPr>
          <p:cNvSpPr/>
          <p:nvPr/>
        </p:nvSpPr>
        <p:spPr>
          <a:xfrm>
            <a:off x="6528106" y="1108098"/>
            <a:ext cx="1289051" cy="298450"/>
          </a:xfrm>
          <a:prstGeom prst="round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Education</a:t>
            </a:r>
            <a:endParaRPr lang="zh-CN" altLang="en-US" sz="16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D98C0A6-701F-E4B6-92DD-84982E117D17}"/>
              </a:ext>
            </a:extLst>
          </p:cNvPr>
          <p:cNvSpPr/>
          <p:nvPr/>
        </p:nvSpPr>
        <p:spPr>
          <a:xfrm>
            <a:off x="6434138" y="730250"/>
            <a:ext cx="1495427" cy="298450"/>
          </a:xfrm>
          <a:prstGeom prst="round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Legal Services</a:t>
            </a:r>
            <a:endParaRPr lang="zh-CN" altLang="en-US" sz="16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092F6F1-7B98-34EF-1B87-FCA90C538CB8}"/>
              </a:ext>
            </a:extLst>
          </p:cNvPr>
          <p:cNvSpPr/>
          <p:nvPr/>
        </p:nvSpPr>
        <p:spPr>
          <a:xfrm>
            <a:off x="4324349" y="1108098"/>
            <a:ext cx="1495427" cy="298450"/>
          </a:xfrm>
          <a:prstGeom prst="round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Web Agents</a:t>
            </a:r>
            <a:endParaRPr lang="zh-CN" altLang="en-US" sz="1600" dirty="0"/>
          </a:p>
        </p:txBody>
      </p:sp>
      <p:pic>
        <p:nvPicPr>
          <p:cNvPr id="1026" name="Picture 2" descr="hospital&quot; Emoji - Download for free – Iconduck">
            <a:extLst>
              <a:ext uri="{FF2B5EF4-FFF2-40B4-BE49-F238E27FC236}">
                <a16:creationId xmlns:a16="http://schemas.microsoft.com/office/drawing/2014/main" id="{09C6A6B6-818C-20B9-0B4E-A16C633A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75" y="695325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con Legal Plans Legal Consultancy Services | S. Jaykishan">
            <a:extLst>
              <a:ext uri="{FF2B5EF4-FFF2-40B4-BE49-F238E27FC236}">
                <a16:creationId xmlns:a16="http://schemas.microsoft.com/office/drawing/2014/main" id="{B7491A2A-69B0-BF7E-94F2-E60B17896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631" y="692172"/>
            <a:ext cx="411624" cy="41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I Emojis | Slack Marketplace">
            <a:extLst>
              <a:ext uri="{FF2B5EF4-FFF2-40B4-BE49-F238E27FC236}">
                <a16:creationId xmlns:a16="http://schemas.microsoft.com/office/drawing/2014/main" id="{4F521EAD-4651-EE6F-D64C-7E4E9957E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207" y="1112354"/>
            <a:ext cx="294194" cy="29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chool&quot; Emoji - Download for free – Iconduck">
            <a:extLst>
              <a:ext uri="{FF2B5EF4-FFF2-40B4-BE49-F238E27FC236}">
                <a16:creationId xmlns:a16="http://schemas.microsoft.com/office/drawing/2014/main" id="{AE7CBB66-05DE-1E8E-4CCB-E257B1FC1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06" y="1103796"/>
            <a:ext cx="324201" cy="3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4D27B8A-11F9-CEAA-E10D-E4461FBF109B}"/>
              </a:ext>
            </a:extLst>
          </p:cNvPr>
          <p:cNvSpPr/>
          <p:nvPr/>
        </p:nvSpPr>
        <p:spPr>
          <a:xfrm>
            <a:off x="8616937" y="942837"/>
            <a:ext cx="395136" cy="298450"/>
          </a:xfrm>
          <a:prstGeom prst="round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…</a:t>
            </a:r>
            <a:endParaRPr lang="zh-CN" altLang="en-US" sz="1600" b="1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A0B48B2-9A00-D4AD-3434-8DBA7C123A57}"/>
              </a:ext>
            </a:extLst>
          </p:cNvPr>
          <p:cNvSpPr/>
          <p:nvPr/>
        </p:nvSpPr>
        <p:spPr>
          <a:xfrm>
            <a:off x="3923031" y="4532320"/>
            <a:ext cx="1289051" cy="2984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Decoding</a:t>
            </a:r>
            <a:endParaRPr lang="zh-CN" altLang="en-US" sz="1600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9F34F36-81B5-E689-4793-BD6B4DFA12BF}"/>
              </a:ext>
            </a:extLst>
          </p:cNvPr>
          <p:cNvSpPr/>
          <p:nvPr/>
        </p:nvSpPr>
        <p:spPr>
          <a:xfrm>
            <a:off x="7520249" y="4526269"/>
            <a:ext cx="1289052" cy="68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Continual </a:t>
            </a:r>
          </a:p>
          <a:p>
            <a:pPr algn="ctr"/>
            <a:r>
              <a:rPr lang="en-US" altLang="zh-CN" sz="1600" dirty="0"/>
              <a:t>Learning</a:t>
            </a:r>
            <a:endParaRPr lang="zh-CN" altLang="en-US" sz="1600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A17ABCB-DFDB-C667-DA79-57D85D2A75FC}"/>
              </a:ext>
            </a:extLst>
          </p:cNvPr>
          <p:cNvSpPr/>
          <p:nvPr/>
        </p:nvSpPr>
        <p:spPr>
          <a:xfrm>
            <a:off x="5566392" y="4910168"/>
            <a:ext cx="1871647" cy="2984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Instruction Tuning</a:t>
            </a:r>
            <a:endParaRPr lang="zh-CN" altLang="en-US" sz="1600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E81DDC3-7779-BF7B-936A-79486CE00C13}"/>
              </a:ext>
            </a:extLst>
          </p:cNvPr>
          <p:cNvSpPr/>
          <p:nvPr/>
        </p:nvSpPr>
        <p:spPr>
          <a:xfrm>
            <a:off x="3923031" y="4910168"/>
            <a:ext cx="1580202" cy="2984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Synthesis</a:t>
            </a:r>
            <a:endParaRPr lang="zh-CN" altLang="en-US" sz="1600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8DE0124-9FBE-0413-5972-A4FBF2428755}"/>
              </a:ext>
            </a:extLst>
          </p:cNvPr>
          <p:cNvSpPr/>
          <p:nvPr/>
        </p:nvSpPr>
        <p:spPr>
          <a:xfrm>
            <a:off x="8891511" y="4526270"/>
            <a:ext cx="395136" cy="6823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…</a:t>
            </a:r>
            <a:endParaRPr lang="zh-CN" altLang="en-US" sz="1600" b="1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EB0D6EBB-584F-4D6D-8B6E-372C8E10CECB}"/>
              </a:ext>
            </a:extLst>
          </p:cNvPr>
          <p:cNvSpPr/>
          <p:nvPr/>
        </p:nvSpPr>
        <p:spPr>
          <a:xfrm>
            <a:off x="5313731" y="4526269"/>
            <a:ext cx="2025279" cy="2984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Meta-Generation</a:t>
            </a:r>
            <a:endParaRPr lang="zh-CN" altLang="en-US" sz="16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6D702FC-509D-BE24-D919-8C4B1BECAF65}"/>
              </a:ext>
            </a:extLst>
          </p:cNvPr>
          <p:cNvSpPr/>
          <p:nvPr/>
        </p:nvSpPr>
        <p:spPr>
          <a:xfrm rot="16200000">
            <a:off x="2704657" y="2609387"/>
            <a:ext cx="2198777" cy="76644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Capability, Controllability, Safety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1A81B59-BB53-DF65-5903-CA0E95C1D9E2}"/>
              </a:ext>
            </a:extLst>
          </p:cNvPr>
          <p:cNvSpPr/>
          <p:nvPr/>
        </p:nvSpPr>
        <p:spPr>
          <a:xfrm rot="5400000">
            <a:off x="8167115" y="2464333"/>
            <a:ext cx="2318589" cy="76644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Knowledge, Constraints, Generalization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067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44</Words>
  <Application>Microsoft Office PowerPoint</Application>
  <PresentationFormat>宽屏</PresentationFormat>
  <Paragraphs>22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Calisto MT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Yiwei Wang</dc:creator>
  <cp:lastModifiedBy>Yiwei Wang</cp:lastModifiedBy>
  <cp:revision>19</cp:revision>
  <dcterms:created xsi:type="dcterms:W3CDTF">2025-01-04T21:26:41Z</dcterms:created>
  <dcterms:modified xsi:type="dcterms:W3CDTF">2025-01-05T03:36:20Z</dcterms:modified>
</cp:coreProperties>
</file>