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84" r:id="rId4"/>
    <p:sldId id="285" r:id="rId5"/>
    <p:sldId id="286" r:id="rId6"/>
    <p:sldId id="287" r:id="rId7"/>
    <p:sldId id="288" r:id="rId8"/>
    <p:sldId id="289" r:id="rId9"/>
    <p:sldId id="302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094C0-FFAF-403E-BAD0-AFE1C58A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数理统计与时间序列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BBD92-71A6-4E04-86C5-B1A51E757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——</a:t>
            </a:r>
            <a:r>
              <a:rPr lang="zh-CN" altLang="en-US" dirty="0"/>
              <a:t>孙国铭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94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B14D-FD49-45C7-B5B9-60E1A87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差分方程与递推数列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D0827-F139-43FF-B12F-3E172DFC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斐波那契数列：</a:t>
            </a:r>
            <a:r>
              <a:rPr lang="en-US" altLang="zh-CN" dirty="0"/>
              <a:t>a</a:t>
            </a:r>
            <a:r>
              <a:rPr lang="en-US" altLang="zh-CN" baseline="-25000" dirty="0"/>
              <a:t>n+2</a:t>
            </a:r>
            <a:r>
              <a:rPr lang="en-US" altLang="zh-CN" dirty="0"/>
              <a:t>=a</a:t>
            </a:r>
            <a:r>
              <a:rPr lang="en-US" altLang="zh-CN" baseline="-25000" dirty="0"/>
              <a:t>n</a:t>
            </a:r>
            <a:r>
              <a:rPr lang="en-US" altLang="zh-CN" dirty="0"/>
              <a:t>+a</a:t>
            </a:r>
            <a:r>
              <a:rPr lang="en-US" altLang="zh-CN" baseline="-25000" dirty="0"/>
              <a:t>n+1</a:t>
            </a:r>
          </a:p>
          <a:p>
            <a:r>
              <a:rPr lang="zh-CN" altLang="en-US" dirty="0"/>
              <a:t>一个一阶齐次差分方程：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en-US" altLang="zh-CN" dirty="0"/>
              <a:t>=0.9*close</a:t>
            </a:r>
            <a:r>
              <a:rPr lang="en-US" altLang="zh-CN" baseline="-25000" dirty="0"/>
              <a:t>n-1</a:t>
            </a:r>
            <a:r>
              <a:rPr lang="zh-CN" altLang="en-US" dirty="0"/>
              <a:t>（若干天前的乐视网）</a:t>
            </a:r>
            <a:endParaRPr lang="en-US" altLang="zh-CN" dirty="0"/>
          </a:p>
          <a:p>
            <a:endParaRPr lang="en-US" altLang="zh-CN" baseline="-25000" dirty="0"/>
          </a:p>
          <a:p>
            <a:endParaRPr lang="en-US" altLang="zh-CN" baseline="-25000" dirty="0"/>
          </a:p>
          <a:p>
            <a:r>
              <a:rPr lang="zh-CN" altLang="en-US" dirty="0"/>
              <a:t>时间序列理论即基于差分方程，通过构建与求解差分方程探究观测值的变化规律</a:t>
            </a:r>
          </a:p>
        </p:txBody>
      </p:sp>
    </p:spTree>
    <p:extLst>
      <p:ext uri="{BB962C8B-B14F-4D97-AF65-F5344CB8AC3E}">
        <p14:creationId xmlns:p14="http://schemas.microsoft.com/office/powerpoint/2010/main" val="217030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DAB0-BC79-4515-9DB0-CE521F1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2FF65-5332-4BC7-9B56-D3E4887C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如何确定差分方程的阶数与形式？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07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4566-5C03-4659-B563-BD988F7F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68528-5889-4184-880F-94AA018C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其核心在于分析如果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zh-CN" altLang="en-US" dirty="0"/>
              <a:t>与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n-i</a:t>
            </a:r>
            <a:r>
              <a:rPr lang="zh-CN" altLang="en-US" dirty="0"/>
              <a:t>有关的话，</a:t>
            </a:r>
            <a:r>
              <a:rPr lang="en-US" altLang="zh-CN" dirty="0" err="1"/>
              <a:t>i</a:t>
            </a:r>
            <a:r>
              <a:rPr lang="zh-CN" altLang="en-US" dirty="0"/>
              <a:t>应该取几</a:t>
            </a:r>
            <a:endParaRPr lang="en-US" altLang="zh-CN" dirty="0"/>
          </a:p>
          <a:p>
            <a:r>
              <a:rPr lang="zh-CN" altLang="en-US" dirty="0"/>
              <a:t>思考：如何判断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zh-CN" altLang="en-US" dirty="0"/>
              <a:t>与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n-i</a:t>
            </a:r>
            <a:r>
              <a:rPr lang="zh-CN" altLang="en-US" dirty="0"/>
              <a:t>有关？</a:t>
            </a:r>
          </a:p>
        </p:txBody>
      </p:sp>
    </p:spTree>
    <p:extLst>
      <p:ext uri="{BB962C8B-B14F-4D97-AF65-F5344CB8AC3E}">
        <p14:creationId xmlns:p14="http://schemas.microsoft.com/office/powerpoint/2010/main" val="343982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26D0-A032-4CC0-8BA7-4A4CA9D3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自相关系数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DA0F4B-6A64-4948-AD0A-D610312D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87" y="3178969"/>
            <a:ext cx="3781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FBE0-BE70-4AA7-BDED-C56102DD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自相关函数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735267-C0CD-461B-BB91-00CFB967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48" y="2335876"/>
            <a:ext cx="7838902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7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96DE-10F0-45D8-BF67-1229B06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自回归模型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633D3B-CECE-43C2-903A-234EB2D5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2988469"/>
            <a:ext cx="6419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40A68-4380-4D99-9CD4-BEB34D8C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移动平均模型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68E2A3-C3E5-4956-B5B2-A8640E0B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3088481"/>
            <a:ext cx="7858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0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6516-1B5B-44C4-A12C-B2A4B9DB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自回归移动平均模型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3A8EC3-8A19-4E6A-8980-2B91A38E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855119"/>
            <a:ext cx="8010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6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ECC76-028B-4015-A4D6-5F738A3B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</a:t>
            </a:r>
            <a:r>
              <a:rPr lang="en-US" altLang="zh-CN" dirty="0"/>
              <a:t>GDP</a:t>
            </a:r>
            <a:r>
              <a:rPr lang="zh-CN" altLang="en-US" dirty="0"/>
              <a:t>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16C3CF-30B7-402C-8BAE-D4788B51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2697956"/>
            <a:ext cx="4743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1F161-2C62-4A88-830C-1882E87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如何确定模型参数？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D34DE-9D51-45DF-A027-6482D2A4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如何确定方程中的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r>
              <a:rPr lang="zh-CN" altLang="en-US" dirty="0"/>
              <a:t>？从而做出预测？</a:t>
            </a:r>
            <a:endParaRPr lang="en-US" altLang="zh-CN" dirty="0"/>
          </a:p>
          <a:p>
            <a:r>
              <a:rPr lang="zh-CN" altLang="en-US" dirty="0"/>
              <a:t>答案是：回归分析！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66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B0F368-CE15-4FF3-8BB8-9DAC1F6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一、时间序列理论可以做什么？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240896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33E25C-E391-4570-8744-4ACCFEA4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三、如何确保回归模型的正确性？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FFA08-4511-408B-8113-AB03E98F0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模型显著性检验与参数显著性检验</a:t>
            </a:r>
            <a:r>
              <a:rPr lang="zh-CN" altLang="en-US" dirty="0">
                <a:solidFill>
                  <a:srgbClr val="FF0000"/>
                </a:solidFill>
              </a:rPr>
              <a:t>（难）</a:t>
            </a:r>
          </a:p>
        </p:txBody>
      </p:sp>
    </p:spTree>
    <p:extLst>
      <p:ext uri="{BB962C8B-B14F-4D97-AF65-F5344CB8AC3E}">
        <p14:creationId xmlns:p14="http://schemas.microsoft.com/office/powerpoint/2010/main" val="140116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61E2722-A48C-4A03-A11E-A3E9945D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从扔硬币说起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D68FF74-4A0E-401E-A615-95180AE4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扔硬币</a:t>
            </a:r>
            <a:r>
              <a:rPr lang="en-US" altLang="zh-CN" sz="2400" dirty="0"/>
              <a:t>——</a:t>
            </a:r>
            <a:r>
              <a:rPr lang="zh-CN" altLang="en-US" sz="2400" dirty="0"/>
              <a:t>硬币朝上面</a:t>
            </a:r>
            <a:r>
              <a:rPr lang="en-US" altLang="zh-CN" sz="2400" dirty="0"/>
              <a:t>——</a:t>
            </a:r>
            <a:r>
              <a:rPr lang="zh-CN" altLang="en-US" sz="2400" dirty="0"/>
              <a:t>古典概型</a:t>
            </a:r>
            <a:endParaRPr lang="en-US" altLang="zh-CN" sz="2400" dirty="0"/>
          </a:p>
          <a:p>
            <a:r>
              <a:rPr lang="zh-CN" altLang="en-US" sz="2400" dirty="0"/>
              <a:t>扔硬币</a:t>
            </a:r>
            <a:r>
              <a:rPr lang="en-US" altLang="zh-CN" sz="2400" dirty="0"/>
              <a:t>——</a:t>
            </a:r>
            <a:r>
              <a:rPr lang="zh-CN" altLang="en-US" sz="2400" dirty="0"/>
              <a:t>硬币落地的位置</a:t>
            </a:r>
            <a:r>
              <a:rPr lang="en-US" altLang="zh-CN" sz="2400" dirty="0"/>
              <a:t>——</a:t>
            </a:r>
            <a:r>
              <a:rPr lang="zh-CN" altLang="en-US" sz="2400" dirty="0"/>
              <a:t>几何概型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33C53-F2BF-464C-8AD3-17E8C662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3" b="15274"/>
          <a:stretch/>
        </p:blipFill>
        <p:spPr>
          <a:xfrm>
            <a:off x="8628253" y="2617955"/>
            <a:ext cx="1723762" cy="1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80E5-A904-4EBF-BBDC-55A88048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概率分布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77F6-8F76-40E0-AE15-92F66E86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概率分布，是指用于表述随机变量取值的概率规律</a:t>
            </a:r>
            <a:endParaRPr lang="en-US" altLang="zh-CN" sz="2400" dirty="0"/>
          </a:p>
          <a:p>
            <a:r>
              <a:rPr lang="zh-CN" altLang="en-US" sz="2400" dirty="0"/>
              <a:t>用高中阶段的数学语言描述，概率分布就是一个函数</a:t>
            </a:r>
            <a:endParaRPr lang="en-US" altLang="zh-CN" sz="2400" dirty="0"/>
          </a:p>
          <a:p>
            <a:r>
              <a:rPr lang="zh-CN" altLang="en-US" sz="2400" dirty="0"/>
              <a:t>古典概型的概率分布</a:t>
            </a:r>
            <a:endParaRPr lang="en-US" altLang="zh-CN" sz="2400" dirty="0"/>
          </a:p>
          <a:p>
            <a:r>
              <a:rPr lang="zh-CN" altLang="en-US" sz="2400" dirty="0"/>
              <a:t>几何概型的概率分布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7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F3E1-2992-4527-9F8D-DD84603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略微复杂一点的概率分布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E3B-914D-4061-99C9-ABAD35AD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如果在右侧的三角形区域里扔硬币，并且每一点的概率都相等</a:t>
            </a:r>
            <a:endParaRPr lang="en-US" altLang="zh-CN" sz="2400" dirty="0"/>
          </a:p>
          <a:p>
            <a:r>
              <a:rPr lang="zh-CN" altLang="en-US" sz="2400" dirty="0"/>
              <a:t>但如果换一种角度</a:t>
            </a:r>
            <a:r>
              <a:rPr lang="en-US" altLang="zh-CN" sz="2400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67AC5-F728-471E-9147-7A0C19BC0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1" t="14070" r="32396" b="45773"/>
          <a:stretch/>
        </p:blipFill>
        <p:spPr>
          <a:xfrm>
            <a:off x="8425358" y="3786799"/>
            <a:ext cx="2131397" cy="20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F3E1-2992-4527-9F8D-DD84603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能且只能</a:t>
            </a:r>
            <a:r>
              <a:rPr lang="en-US" altLang="zh-CN" dirty="0"/>
              <a:t>——</a:t>
            </a:r>
            <a:r>
              <a:rPr lang="zh-CN" altLang="en-US" dirty="0"/>
              <a:t>从下往上看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E20BB-4F6B-4F18-AF2F-F8D652A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3" t="4733" r="9879" b="11856"/>
          <a:stretch/>
        </p:blipFill>
        <p:spPr>
          <a:xfrm>
            <a:off x="4379706" y="3113165"/>
            <a:ext cx="2701255" cy="2701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5AA853-029B-4663-8DDE-3D85DCE88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1" t="14069" r="32396" b="5909"/>
          <a:stretch/>
        </p:blipFill>
        <p:spPr>
          <a:xfrm>
            <a:off x="1663832" y="2399333"/>
            <a:ext cx="2131397" cy="4128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9A3A38-5FBE-4E2B-86AD-FFB9DAE64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438" y="3015993"/>
            <a:ext cx="2886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F3E1-2992-4527-9F8D-DD84603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会观察到这样的结果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6E3B-914D-4061-99C9-ABAD35AD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DA5EE5-F8DD-49CF-958A-926AE018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33" y="2222287"/>
            <a:ext cx="5373132" cy="40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2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16A0-6B39-4BDD-A071-AB777764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8F5E0-D21D-42CC-8565-6113CB11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在右图所示正方形里扔硬币</a:t>
            </a:r>
            <a:r>
              <a:rPr lang="en-US" altLang="zh-CN" sz="2400" dirty="0"/>
              <a:t>……</a:t>
            </a:r>
          </a:p>
          <a:p>
            <a:r>
              <a:rPr lang="zh-CN" altLang="en-US" sz="2400" dirty="0"/>
              <a:t>与之前的完全随机不同</a:t>
            </a:r>
            <a:r>
              <a:rPr lang="en-US" altLang="zh-CN" sz="2400" dirty="0"/>
              <a:t>——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这次瞄准中间的红线，想要把硬币扔在红线上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55A80-3933-4C52-A923-2C8E5772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64" y="2362687"/>
            <a:ext cx="3648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6C8D3ADB-220C-4155-8E95-B8F47296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/>
              <a:t>得到高斯分布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8E049-FEFE-4E1B-BD3B-2731F64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1" y="702763"/>
            <a:ext cx="5373132" cy="401353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2B01C0-FDE7-405D-AD49-ECB9FFC7403B}"/>
              </a:ext>
            </a:extLst>
          </p:cNvPr>
          <p:cNvSpPr txBox="1">
            <a:spLocks/>
          </p:cNvSpPr>
          <p:nvPr/>
        </p:nvSpPr>
        <p:spPr>
          <a:xfrm>
            <a:off x="529463" y="720059"/>
            <a:ext cx="222306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思考：</a:t>
            </a:r>
            <a:endParaRPr lang="en-US" altLang="zh-CN" sz="2400" dirty="0"/>
          </a:p>
          <a:p>
            <a:r>
              <a:rPr lang="zh-CN" altLang="en-US" sz="2400" dirty="0"/>
              <a:t>有没有可能扔在正方形外面？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AF3FB3-8939-436B-99DD-04DA13DF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663" y="668172"/>
            <a:ext cx="3648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统计抽样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为了对总体</a:t>
            </a:r>
            <a:r>
              <a:rPr lang="en-US" altLang="zh-CN" dirty="0"/>
              <a:t>X</a:t>
            </a:r>
            <a:r>
              <a:rPr lang="zh-CN" altLang="en-US" dirty="0"/>
              <a:t>进行研究，经常要对总体进行抽样观测，根据抽样观测的结果来推断总体的性质。</a:t>
            </a:r>
            <a:endParaRPr lang="en-US" altLang="zh-CN" dirty="0"/>
          </a:p>
          <a:p>
            <a:r>
              <a:rPr lang="zh-CN" altLang="en-US" dirty="0"/>
              <a:t>从一个总体</a:t>
            </a:r>
            <a:r>
              <a:rPr lang="en-US" altLang="zh-CN" dirty="0"/>
              <a:t>X</a:t>
            </a:r>
            <a:r>
              <a:rPr lang="zh-CN" altLang="en-US" dirty="0"/>
              <a:t>中随机抽取</a:t>
            </a:r>
            <a:r>
              <a:rPr lang="en-US" altLang="zh-CN" dirty="0"/>
              <a:t>n</a:t>
            </a:r>
            <a:r>
              <a:rPr lang="zh-CN" altLang="en-US" dirty="0"/>
              <a:t>个个体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，由这</a:t>
            </a:r>
            <a:r>
              <a:rPr lang="en-US" altLang="zh-CN" dirty="0"/>
              <a:t>n</a:t>
            </a:r>
            <a:r>
              <a:rPr lang="zh-CN" altLang="en-US" dirty="0"/>
              <a:t>个个体组成的集合成为总体</a:t>
            </a:r>
            <a:r>
              <a:rPr lang="en-US" altLang="zh-CN" dirty="0"/>
              <a:t>X</a:t>
            </a:r>
            <a:r>
              <a:rPr lang="zh-CN" altLang="en-US" dirty="0"/>
              <a:t>的一个样本。</a:t>
            </a:r>
            <a:endParaRPr lang="en-US" altLang="zh-CN" dirty="0"/>
          </a:p>
          <a:p>
            <a:r>
              <a:rPr lang="zh-CN" altLang="en-US" dirty="0"/>
              <a:t>需要特别强调的是，离开一次具体的实验谈及样本，总是把样本看成一个</a:t>
            </a:r>
            <a:r>
              <a:rPr lang="zh-CN" altLang="en-US" dirty="0">
                <a:solidFill>
                  <a:srgbClr val="FF0000"/>
                </a:solidFill>
              </a:rPr>
              <a:t>随机变量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8737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是从总体</a:t>
            </a:r>
            <a:r>
              <a:rPr lang="en-US" altLang="zh-CN" sz="2400" dirty="0"/>
              <a:t>X</a:t>
            </a:r>
            <a:r>
              <a:rPr lang="zh-CN" altLang="en-US" sz="2400" dirty="0"/>
              <a:t>中抽取的一个样本，</a:t>
            </a:r>
            <a:r>
              <a:rPr lang="en-US" altLang="zh-CN" sz="2400" dirty="0"/>
              <a:t>g(x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是实值函数并且不包含任何未知参数，则称</a:t>
            </a:r>
            <a:r>
              <a:rPr lang="en-US" altLang="zh-CN" sz="2400" dirty="0"/>
              <a:t>g(x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为统计量。</a:t>
            </a:r>
            <a:endParaRPr lang="en-US" altLang="zh-CN" sz="2400" dirty="0"/>
          </a:p>
          <a:p>
            <a:r>
              <a:rPr lang="zh-CN" altLang="en-US" sz="2400" dirty="0"/>
              <a:t>均值、方差、标准差</a:t>
            </a:r>
            <a:endParaRPr lang="en-US" altLang="zh-CN" sz="2400" dirty="0"/>
          </a:p>
          <a:p>
            <a:r>
              <a:rPr lang="zh-CN" altLang="en-US" sz="2400" dirty="0"/>
              <a:t>中心矩</a:t>
            </a:r>
            <a:endParaRPr lang="en-US" altLang="zh-CN" sz="2400" dirty="0"/>
          </a:p>
          <a:p>
            <a:r>
              <a:rPr lang="zh-CN" altLang="en-US" sz="2400" dirty="0"/>
              <a:t>原点矩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943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22BBF-32FF-4AEE-80D4-E5DC278E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890D-ADBF-4353-BA79-FD98F22E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某地区</a:t>
            </a:r>
            <a:r>
              <a:rPr lang="en-US" altLang="zh-CN" dirty="0"/>
              <a:t>GDP</a:t>
            </a:r>
            <a:r>
              <a:rPr lang="zh-CN" altLang="en-US" dirty="0"/>
              <a:t>变化序列</a:t>
            </a:r>
            <a:endParaRPr lang="en-US" altLang="zh-CN" dirty="0"/>
          </a:p>
          <a:p>
            <a:r>
              <a:rPr lang="zh-CN" altLang="en-US" dirty="0"/>
              <a:t>股票收盘价序列</a:t>
            </a:r>
            <a:endParaRPr lang="en-US" altLang="zh-CN" dirty="0"/>
          </a:p>
          <a:p>
            <a:r>
              <a:rPr lang="zh-CN" altLang="en-US" dirty="0"/>
              <a:t>期货价格序列</a:t>
            </a:r>
            <a:endParaRPr lang="en-US" altLang="zh-CN" dirty="0"/>
          </a:p>
          <a:p>
            <a:r>
              <a:rPr lang="zh-CN" altLang="en-US" dirty="0"/>
              <a:t>某流水线生产能力随时间变化序列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时间序列是以时间</a:t>
            </a:r>
            <a:r>
              <a:rPr lang="en-US" altLang="zh-CN" dirty="0"/>
              <a:t>t</a:t>
            </a:r>
            <a:r>
              <a:rPr lang="zh-CN" altLang="en-US" dirty="0"/>
              <a:t>为自变量的数列</a:t>
            </a:r>
          </a:p>
        </p:txBody>
      </p:sp>
    </p:spTree>
    <p:extLst>
      <p:ext uri="{BB962C8B-B14F-4D97-AF65-F5344CB8AC3E}">
        <p14:creationId xmlns:p14="http://schemas.microsoft.com/office/powerpoint/2010/main" val="2179369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高斯分布</a:t>
            </a:r>
            <a:endParaRPr lang="en-US" altLang="zh-CN" dirty="0"/>
          </a:p>
          <a:p>
            <a:r>
              <a:rPr lang="zh-CN" altLang="en-US" dirty="0"/>
              <a:t>卡方分布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分布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66070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卡方分布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设随机变量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相互独立，且服从</a:t>
            </a:r>
            <a:r>
              <a:rPr lang="en-US" altLang="zh-CN" dirty="0"/>
              <a:t>N(0,1)</a:t>
            </a:r>
            <a:r>
              <a:rPr lang="zh-CN" altLang="en-US" dirty="0"/>
              <a:t>分布，则随机变量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Y= X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 + …… + X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</a:p>
          <a:p>
            <a:pPr marL="0" indent="0">
              <a:buNone/>
            </a:pPr>
            <a:r>
              <a:rPr lang="zh-CN" altLang="en-US" dirty="0"/>
              <a:t>服从的分布为自由度是</a:t>
            </a:r>
            <a:r>
              <a:rPr lang="en-US" altLang="zh-CN" dirty="0"/>
              <a:t>n</a:t>
            </a:r>
            <a:r>
              <a:rPr lang="zh-CN" altLang="en-US" dirty="0"/>
              <a:t>的卡方分布，记为</a:t>
            </a:r>
            <a:r>
              <a:rPr lang="en-US" altLang="zh-CN" dirty="0"/>
              <a:t>Y~X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048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设随机变量</a:t>
            </a:r>
            <a:r>
              <a:rPr lang="en-US" altLang="zh-CN" dirty="0"/>
              <a:t>X~N(0,1), Y~X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相互独立，则随机变量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服从的分布式自由度是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分布，记为</a:t>
            </a:r>
            <a:r>
              <a:rPr lang="en-US" altLang="zh-CN" dirty="0" err="1"/>
              <a:t>T~t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5D3F263-12D7-4981-A643-C580F149B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77084"/>
              </p:ext>
            </p:extLst>
          </p:nvPr>
        </p:nvGraphicFramePr>
        <p:xfrm>
          <a:off x="5054600" y="3429000"/>
          <a:ext cx="1479204" cy="102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660240" imgH="457200" progId="Equation.DSMT4">
                  <p:embed/>
                </p:oleObj>
              </mc:Choice>
              <mc:Fallback>
                <p:oleObj name="Equation" r:id="rId3" imgW="66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4600" y="3429000"/>
                        <a:ext cx="1479204" cy="102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05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设随机变量</a:t>
            </a:r>
            <a:r>
              <a:rPr lang="en-US" altLang="zh-CN" dirty="0"/>
              <a:t>X~X</a:t>
            </a:r>
            <a:r>
              <a:rPr lang="en-US" altLang="zh-CN" baseline="-25000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,Y~X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相互独立，则称随机变量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所服从的分布为自由度为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分布，记为</a:t>
            </a:r>
            <a:r>
              <a:rPr lang="en-US" altLang="zh-CN" dirty="0" err="1"/>
              <a:t>F~F</a:t>
            </a:r>
            <a:r>
              <a:rPr lang="en-US" altLang="zh-CN" baseline="-25000" dirty="0" err="1"/>
              <a:t>m,n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223F15-D99D-4792-A96D-65305AEC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82374"/>
              </p:ext>
            </p:extLst>
          </p:nvPr>
        </p:nvGraphicFramePr>
        <p:xfrm>
          <a:off x="5241866" y="3525860"/>
          <a:ext cx="1513769" cy="102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634680" imgH="431640" progId="Equation.DSMT4">
                  <p:embed/>
                </p:oleObj>
              </mc:Choice>
              <mc:Fallback>
                <p:oleObj name="Equation" r:id="rId3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866" y="3525860"/>
                        <a:ext cx="1513769" cy="102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186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一元线性回归，即确定</a:t>
            </a:r>
            <a:r>
              <a:rPr lang="en-US" altLang="zh-CN" dirty="0"/>
              <a:t>Y=</a:t>
            </a:r>
            <a:r>
              <a:rPr lang="en-US" altLang="zh-CN" dirty="0" err="1"/>
              <a:t>kX+b+e</a:t>
            </a:r>
            <a:r>
              <a:rPr lang="zh-CN" altLang="en-US" dirty="0"/>
              <a:t>中的参数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X</a:t>
            </a:r>
            <a:r>
              <a:rPr lang="zh-CN" altLang="en-US" dirty="0"/>
              <a:t>是自变量，</a:t>
            </a:r>
            <a:r>
              <a:rPr lang="en-US" altLang="zh-CN" dirty="0"/>
              <a:t>k</a:t>
            </a:r>
            <a:r>
              <a:rPr lang="zh-CN" altLang="en-US" dirty="0"/>
              <a:t>是斜率，</a:t>
            </a:r>
            <a:r>
              <a:rPr lang="en-US" altLang="zh-CN" dirty="0"/>
              <a:t>b</a:t>
            </a:r>
            <a:r>
              <a:rPr lang="zh-CN" altLang="en-US" dirty="0"/>
              <a:t>是截距，</a:t>
            </a:r>
            <a:r>
              <a:rPr lang="en-US" altLang="zh-CN" dirty="0"/>
              <a:t>e</a:t>
            </a:r>
            <a:r>
              <a:rPr lang="zh-CN" altLang="en-US" dirty="0"/>
              <a:t>是随机误差，且</a:t>
            </a:r>
            <a:r>
              <a:rPr lang="en-US" altLang="zh-CN" dirty="0" err="1"/>
              <a:t>e~N</a:t>
            </a:r>
            <a:r>
              <a:rPr lang="en-US" altLang="zh-CN" dirty="0"/>
              <a:t>(0,σ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7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Statsmodels</a:t>
            </a:r>
            <a:endParaRPr lang="en-US" altLang="zh-CN" dirty="0"/>
          </a:p>
          <a:p>
            <a:r>
              <a:rPr lang="zh-CN" altLang="en-US" dirty="0"/>
              <a:t>由于回归样本不是整体，不可能得到真正准确的结果，即</a:t>
            </a:r>
            <a:r>
              <a:rPr lang="en-US" altLang="zh-CN" dirty="0"/>
              <a:t>Y=</a:t>
            </a:r>
            <a:r>
              <a:rPr lang="en-US" altLang="zh-CN" dirty="0" err="1"/>
              <a:t>kX+b+e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有样本求得的</a:t>
            </a:r>
            <a:r>
              <a:rPr lang="en-US" altLang="zh-CN" dirty="0"/>
              <a:t>k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记为</a:t>
            </a:r>
            <a:r>
              <a:rPr lang="en-US" altLang="zh-CN" dirty="0"/>
              <a:t>k’</a:t>
            </a:r>
            <a:r>
              <a:rPr lang="zh-CN" altLang="en-US" dirty="0"/>
              <a:t>和</a:t>
            </a:r>
            <a:r>
              <a:rPr lang="en-US" altLang="zh-CN" dirty="0"/>
              <a:t>b’</a:t>
            </a:r>
            <a:r>
              <a:rPr lang="zh-CN" altLang="en-US" dirty="0"/>
              <a:t>，是</a:t>
            </a:r>
            <a:r>
              <a:rPr lang="en-US" altLang="zh-CN" dirty="0"/>
              <a:t>k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的近似，近似效果随样本容量的增大越来越好。</a:t>
            </a:r>
            <a:endParaRPr lang="en-US" altLang="zh-CN" dirty="0"/>
          </a:p>
          <a:p>
            <a:r>
              <a:rPr lang="zh-CN" altLang="en-US" dirty="0"/>
              <a:t>有如下定理：</a:t>
            </a:r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b’~N</a:t>
            </a:r>
            <a:r>
              <a:rPr lang="en-US" altLang="zh-CN" dirty="0"/>
              <a:t>(b,(1/n+x</a:t>
            </a:r>
            <a:r>
              <a:rPr lang="en-US" altLang="zh-CN" baseline="30000" dirty="0"/>
              <a:t>2</a:t>
            </a:r>
            <a:r>
              <a:rPr lang="en-US" altLang="zh-CN" dirty="0"/>
              <a:t>/l</a:t>
            </a:r>
            <a:r>
              <a:rPr lang="en-US" altLang="zh-CN" baseline="-25000" dirty="0"/>
              <a:t>xx</a:t>
            </a:r>
            <a:r>
              <a:rPr lang="en-US" altLang="zh-CN" dirty="0"/>
              <a:t>) σ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k’~N</a:t>
            </a:r>
            <a:r>
              <a:rPr lang="en-US" altLang="zh-CN" dirty="0"/>
              <a:t>(k, σ</a:t>
            </a:r>
            <a:r>
              <a:rPr lang="en-US" altLang="zh-CN" baseline="30000" dirty="0"/>
              <a:t>2 </a:t>
            </a:r>
            <a:r>
              <a:rPr lang="en-US" altLang="zh-CN" dirty="0"/>
              <a:t>/ l</a:t>
            </a:r>
            <a:r>
              <a:rPr lang="en-US" altLang="zh-CN" baseline="-25000" dirty="0"/>
              <a:t>xx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：                                    是方差</a:t>
            </a:r>
            <a:r>
              <a:rPr lang="en-US" altLang="zh-CN" dirty="0"/>
              <a:t>σ</a:t>
            </a:r>
            <a:r>
              <a:rPr lang="en-US" altLang="zh-CN" baseline="30000" dirty="0"/>
              <a:t>2</a:t>
            </a:r>
            <a:r>
              <a:rPr lang="zh-CN" altLang="en-US" dirty="0"/>
              <a:t>的无偏估计且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D6508-4077-4791-AE9D-7FE1D6A01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30130"/>
              </p:ext>
            </p:extLst>
          </p:nvPr>
        </p:nvGraphicFramePr>
        <p:xfrm>
          <a:off x="2226079" y="5019416"/>
          <a:ext cx="1952022" cy="89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130040" imgH="520560" progId="Equation.DSMT4">
                  <p:embed/>
                </p:oleObj>
              </mc:Choice>
              <mc:Fallback>
                <p:oleObj name="Equation" r:id="rId3" imgW="1130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6079" y="5019416"/>
                        <a:ext cx="1952022" cy="899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28C78F-1D54-4285-AD08-2F1BB9FA5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54935"/>
              </p:ext>
            </p:extLst>
          </p:nvPr>
        </p:nvGraphicFramePr>
        <p:xfrm>
          <a:off x="6838142" y="4877348"/>
          <a:ext cx="2498236" cy="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1066680" imgH="419040" progId="Equation.DSMT4">
                  <p:embed/>
                </p:oleObj>
              </mc:Choice>
              <mc:Fallback>
                <p:oleObj name="Equation" r:id="rId5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8142" y="4877348"/>
                        <a:ext cx="2498236" cy="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73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492D-7800-45A9-9FB3-A9782F7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一元线性回归方程的显著性检验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3D99-B0C0-4DE1-8D92-A27092EB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检验法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检验法</a:t>
            </a:r>
          </a:p>
        </p:txBody>
      </p:sp>
    </p:spTree>
    <p:extLst>
      <p:ext uri="{BB962C8B-B14F-4D97-AF65-F5344CB8AC3E}">
        <p14:creationId xmlns:p14="http://schemas.microsoft.com/office/powerpoint/2010/main" val="79556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CEDEF-AC7D-483C-A237-E4F1798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检验法基于前述定理。</a:t>
            </a:r>
            <a:endParaRPr lang="en-US" altLang="zh-CN" dirty="0"/>
          </a:p>
          <a:p>
            <a:r>
              <a:rPr lang="zh-CN" altLang="en-US" dirty="0"/>
              <a:t>构建统计量                                则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k=0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dirty="0">
                <a:solidFill>
                  <a:srgbClr val="FF0000"/>
                </a:solidFill>
              </a:rPr>
              <a:t>T~t</a:t>
            </a:r>
            <a:r>
              <a:rPr lang="en-US" altLang="zh-CN" baseline="-25000" dirty="0">
                <a:solidFill>
                  <a:srgbClr val="FF0000"/>
                </a:solidFill>
              </a:rPr>
              <a:t>n-2</a:t>
            </a:r>
          </a:p>
          <a:p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246AD22-6BD7-4E78-A890-0CEE1968E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3513"/>
              </p:ext>
            </p:extLst>
          </p:nvPr>
        </p:nvGraphicFramePr>
        <p:xfrm>
          <a:off x="7877232" y="2488652"/>
          <a:ext cx="2498236" cy="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E28C78F-1D54-4285-AD08-2F1BB9FA5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232" y="2488652"/>
                        <a:ext cx="2498236" cy="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8D8172A-E16A-41DB-BC50-006F87900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38428"/>
              </p:ext>
            </p:extLst>
          </p:nvPr>
        </p:nvGraphicFramePr>
        <p:xfrm>
          <a:off x="2776913" y="3943610"/>
          <a:ext cx="1458154" cy="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660240" imgH="444240" progId="Equation.DSMT4">
                  <p:embed/>
                </p:oleObj>
              </mc:Choice>
              <mc:Fallback>
                <p:oleObj name="Equation" r:id="rId5" imgW="660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6913" y="3943610"/>
                        <a:ext cx="1458154" cy="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E9BF383-726A-4CDD-B002-706F5ADA9807}"/>
              </a:ext>
            </a:extLst>
          </p:cNvPr>
          <p:cNvSpPr/>
          <p:nvPr/>
        </p:nvSpPr>
        <p:spPr>
          <a:xfrm>
            <a:off x="5507537" y="2895200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k’~N</a:t>
            </a:r>
            <a:r>
              <a:rPr lang="en-US" altLang="zh-CN" dirty="0"/>
              <a:t>(k, σ</a:t>
            </a:r>
            <a:r>
              <a:rPr lang="en-US" altLang="zh-CN" baseline="30000" dirty="0"/>
              <a:t>2 </a:t>
            </a:r>
            <a:r>
              <a:rPr lang="en-US" altLang="zh-CN" dirty="0"/>
              <a:t>/ l</a:t>
            </a:r>
            <a:r>
              <a:rPr lang="en-US" altLang="zh-CN" baseline="-25000" dirty="0"/>
              <a:t>xx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801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检验法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CEDEF-AC7D-483C-A237-E4F1798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构建统计量</a:t>
            </a:r>
            <a:r>
              <a:rPr lang="en-US" altLang="zh-CN" dirty="0"/>
              <a:t>F=t</a:t>
            </a:r>
            <a:r>
              <a:rPr lang="en-US" altLang="zh-CN" baseline="30000" dirty="0"/>
              <a:t>2</a:t>
            </a:r>
            <a:r>
              <a:rPr lang="zh-CN" altLang="en-US" dirty="0"/>
              <a:t>，则当</a:t>
            </a:r>
            <a:r>
              <a:rPr lang="en-US" altLang="zh-CN" dirty="0"/>
              <a:t>k=0</a:t>
            </a:r>
            <a:r>
              <a:rPr lang="zh-CN" altLang="en-US" dirty="0"/>
              <a:t>时， </a:t>
            </a:r>
            <a:r>
              <a:rPr lang="en-US" altLang="zh-CN" dirty="0"/>
              <a:t>F~F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baseline="-25000" dirty="0"/>
              <a:t>n-2</a:t>
            </a:r>
          </a:p>
          <a:p>
            <a:r>
              <a:rPr lang="zh-CN" altLang="en-US" dirty="0"/>
              <a:t>同理，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k=0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应在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附近取值</a:t>
            </a:r>
            <a:r>
              <a:rPr lang="zh-CN" altLang="en-US" dirty="0"/>
              <a:t>，如果</a:t>
            </a:r>
            <a:r>
              <a:rPr lang="en-US" altLang="zh-CN" dirty="0"/>
              <a:t>|F|</a:t>
            </a:r>
            <a:r>
              <a:rPr lang="zh-CN" altLang="en-US" dirty="0"/>
              <a:t>过大，则说明</a:t>
            </a:r>
            <a:r>
              <a:rPr lang="en-US" altLang="zh-CN" dirty="0"/>
              <a:t>k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0224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CEDEF-AC7D-483C-A237-E4F1798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多元线性回归即确定</a:t>
            </a:r>
            <a:r>
              <a:rPr lang="en-US" altLang="zh-CN" dirty="0"/>
              <a:t>Y=b+k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+k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+ ……+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中的系数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……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r>
              <a:rPr lang="zh-CN" altLang="en-US" dirty="0"/>
              <a:t>同样借助</a:t>
            </a:r>
            <a:r>
              <a:rPr lang="en-US" altLang="zh-CN" dirty="0" err="1"/>
              <a:t>statsmodels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05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F631-76EC-4D1E-9563-D65F0D34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布朗运动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63B96-355D-4E81-8131-B27A17AC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1827</a:t>
            </a:r>
            <a:r>
              <a:rPr lang="zh-CN" altLang="en-US" dirty="0"/>
              <a:t>年英国植物学家</a:t>
            </a:r>
            <a:r>
              <a:rPr lang="en-US" altLang="zh-CN" dirty="0"/>
              <a:t>R. Brownian</a:t>
            </a:r>
            <a:r>
              <a:rPr lang="zh-CN" altLang="en-US" dirty="0"/>
              <a:t>在花粉颗粒的水溶液中观察到花粉不停顿的无规则运动。随后自然科学领域对布朗运动进行了一系列深入的研究，</a:t>
            </a:r>
            <a:r>
              <a:rPr lang="en-US" altLang="zh-CN" dirty="0"/>
              <a:t>1905</a:t>
            </a:r>
            <a:r>
              <a:rPr lang="zh-CN" altLang="en-US" dirty="0"/>
              <a:t>年爱因斯坦揭示了布朗运动的数学原理， </a:t>
            </a:r>
            <a:r>
              <a:rPr lang="en-US" altLang="zh-CN" dirty="0"/>
              <a:t>1908</a:t>
            </a:r>
            <a:r>
              <a:rPr lang="zh-CN" altLang="en-US" dirty="0"/>
              <a:t>年皮兰用实验验证了爱因斯坦的理论，分子动理论的物理图像为人们广泛接受。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现代金融学普遍的观点认为，股票市场是随机波动的，随机波动是股票市场最根本的特性，是股票市场的常态。将布朗运动应用于经济学，得到了经典的布朗运动和几何布朗运动模型。</a:t>
            </a:r>
          </a:p>
        </p:txBody>
      </p:sp>
    </p:spTree>
    <p:extLst>
      <p:ext uri="{BB962C8B-B14F-4D97-AF65-F5344CB8AC3E}">
        <p14:creationId xmlns:p14="http://schemas.microsoft.com/office/powerpoint/2010/main" val="390190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多元线性回归显著性检验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CEDEF-AC7D-483C-A237-E4F1798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回归模型的显著性检验</a:t>
            </a:r>
            <a:r>
              <a:rPr lang="en-US" altLang="zh-CN" dirty="0"/>
              <a:t>——</a:t>
            </a:r>
            <a:r>
              <a:rPr lang="zh-CN" altLang="en-US" dirty="0"/>
              <a:t>方差解释量与残差解释量之比，</a:t>
            </a:r>
            <a:r>
              <a:rPr lang="en-US" altLang="zh-CN" dirty="0"/>
              <a:t>F</a:t>
            </a:r>
            <a:r>
              <a:rPr lang="zh-CN" altLang="en-US" dirty="0"/>
              <a:t>分布</a:t>
            </a:r>
            <a:endParaRPr lang="en-US" altLang="zh-CN" dirty="0"/>
          </a:p>
          <a:p>
            <a:r>
              <a:rPr lang="zh-CN" altLang="en-US" dirty="0"/>
              <a:t>回归系数的显著性检验</a:t>
            </a:r>
            <a:r>
              <a:rPr lang="en-US" altLang="zh-CN" dirty="0"/>
              <a:t>——</a:t>
            </a:r>
            <a:r>
              <a:rPr lang="zh-CN" altLang="en-US" dirty="0"/>
              <a:t>系数为</a:t>
            </a:r>
            <a:r>
              <a:rPr lang="en-US" altLang="zh-CN" dirty="0"/>
              <a:t>0</a:t>
            </a:r>
            <a:r>
              <a:rPr lang="zh-CN" altLang="en-US" dirty="0"/>
              <a:t>时服从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983018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CEDEF-AC7D-483C-A237-E4F1798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会不会出现，模型</a:t>
            </a:r>
            <a:r>
              <a:rPr lang="en-US" altLang="zh-CN" dirty="0"/>
              <a:t>F</a:t>
            </a:r>
            <a:r>
              <a:rPr lang="zh-CN" altLang="en-US" dirty="0"/>
              <a:t>显著，但系数全部</a:t>
            </a:r>
            <a:r>
              <a:rPr lang="en-US" altLang="zh-CN" dirty="0"/>
              <a:t>t</a:t>
            </a:r>
            <a:r>
              <a:rPr lang="zh-CN" altLang="en-US" dirty="0"/>
              <a:t>不显著的情况？</a:t>
            </a:r>
            <a:endParaRPr lang="en-US" altLang="zh-CN" dirty="0"/>
          </a:p>
          <a:p>
            <a:r>
              <a:rPr lang="zh-CN" altLang="en-US" dirty="0"/>
              <a:t>如果不会，为什么？</a:t>
            </a:r>
            <a:endParaRPr lang="en-US" altLang="zh-CN" dirty="0"/>
          </a:p>
          <a:p>
            <a:r>
              <a:rPr lang="zh-CN" altLang="en-US" dirty="0"/>
              <a:t>如果会，应该怎么办？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268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0E88-1608-4AD9-BCA4-CD87D3E5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四、习题：预测</a:t>
            </a:r>
            <a:r>
              <a:rPr lang="en-US" altLang="zh-CN" dirty="0"/>
              <a:t>2018</a:t>
            </a:r>
            <a:r>
              <a:rPr lang="zh-CN" altLang="en-US" dirty="0"/>
              <a:t>年中国的</a:t>
            </a:r>
            <a:r>
              <a:rPr lang="en-US" altLang="zh-CN" dirty="0"/>
              <a:t>GDP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E03E606C-4AAC-43A3-A5E4-52EFE9D3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75" y="3703318"/>
            <a:ext cx="8067675" cy="2038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CD9E72-C159-4719-873A-7774257B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5" y="5741668"/>
            <a:ext cx="8229600" cy="79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04A6ED-BC5C-40DC-ABE5-123334935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5" y="2426968"/>
            <a:ext cx="8429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5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9117-D2C8-4FEC-879A-4E993B6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布朗运动模型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EA10F-3CC8-4241-A0D2-2756CDF6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en-US" altLang="zh-CN" dirty="0"/>
              <a:t>=close</a:t>
            </a:r>
            <a:r>
              <a:rPr lang="en-US" altLang="zh-CN" baseline="-25000" dirty="0"/>
              <a:t>n-1</a:t>
            </a:r>
            <a:r>
              <a:rPr lang="en-US" altLang="zh-CN" dirty="0"/>
              <a:t>+e</a:t>
            </a:r>
            <a:r>
              <a:rPr lang="en-US" altLang="zh-CN" baseline="-25000" dirty="0"/>
              <a:t>n</a:t>
            </a:r>
            <a:r>
              <a:rPr lang="zh-CN" altLang="en-US" dirty="0"/>
              <a:t>或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en-US" altLang="zh-CN" dirty="0"/>
              <a:t>/close</a:t>
            </a:r>
            <a:r>
              <a:rPr lang="en-US" altLang="zh-CN" baseline="-25000" dirty="0"/>
              <a:t>n-1</a:t>
            </a:r>
            <a:r>
              <a:rPr lang="en-US" altLang="zh-CN" dirty="0"/>
              <a:t>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endParaRPr lang="en-US" altLang="zh-CN" dirty="0"/>
          </a:p>
          <a:p>
            <a:r>
              <a:rPr lang="zh-CN" altLang="en-US" dirty="0"/>
              <a:t>即第</a:t>
            </a:r>
            <a:r>
              <a:rPr lang="en-US" altLang="zh-CN" dirty="0"/>
              <a:t>n</a:t>
            </a:r>
            <a:r>
              <a:rPr lang="zh-CN" altLang="en-US" dirty="0"/>
              <a:t>的收盘价为</a:t>
            </a:r>
            <a:r>
              <a:rPr lang="en-US" altLang="zh-CN" dirty="0"/>
              <a:t>n-1</a:t>
            </a:r>
            <a:r>
              <a:rPr lang="zh-CN" altLang="en-US" dirty="0"/>
              <a:t>日的收盘价加上一个随机变量</a:t>
            </a:r>
            <a:endParaRPr lang="en-US" altLang="zh-CN" dirty="0"/>
          </a:p>
          <a:p>
            <a:r>
              <a:rPr lang="zh-CN" altLang="en-US" dirty="0"/>
              <a:t>由布朗运动的假设，随机变量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r>
              <a:rPr lang="zh-CN" altLang="en-US" dirty="0"/>
              <a:t>服从正态分布</a:t>
            </a:r>
            <a:endParaRPr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30407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059B3-F47E-4AD5-8250-C47B83C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几何布朗运动模型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4C114-702A-493D-BF30-8A626D0E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由于金融衍生品的价格不能为负值，由布朗运动模型可能得到亏损大于</a:t>
            </a:r>
            <a:r>
              <a:rPr lang="en-US" altLang="zh-CN" dirty="0"/>
              <a:t>100%</a:t>
            </a:r>
            <a:r>
              <a:rPr lang="zh-CN" altLang="en-US" dirty="0"/>
              <a:t>的解，因此提出了几何布朗运动模型</a:t>
            </a:r>
            <a:endParaRPr lang="en-US" altLang="zh-CN" dirty="0"/>
          </a:p>
          <a:p>
            <a:r>
              <a:rPr lang="en-US" altLang="zh-CN" dirty="0"/>
              <a:t>log(</a:t>
            </a:r>
            <a:r>
              <a:rPr lang="en-US" altLang="zh-CN" dirty="0" err="1"/>
              <a:t>close</a:t>
            </a:r>
            <a:r>
              <a:rPr lang="en-US" altLang="zh-CN" baseline="-25000" dirty="0" err="1"/>
              <a:t>n</a:t>
            </a:r>
            <a:r>
              <a:rPr lang="en-US" altLang="zh-CN" dirty="0"/>
              <a:t>/close</a:t>
            </a:r>
            <a:r>
              <a:rPr lang="en-US" altLang="zh-CN" baseline="-25000" dirty="0"/>
              <a:t>n-1</a:t>
            </a:r>
            <a:r>
              <a:rPr lang="en-US" altLang="zh-CN" dirty="0"/>
              <a:t>)=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r>
              <a:rPr lang="zh-CN" altLang="en-US" dirty="0"/>
              <a:t>由几何布朗运动模型出发，模拟金融产品价格变化，可以得到很好的模拟结果</a:t>
            </a:r>
          </a:p>
        </p:txBody>
      </p:sp>
    </p:spTree>
    <p:extLst>
      <p:ext uri="{BB962C8B-B14F-4D97-AF65-F5344CB8AC3E}">
        <p14:creationId xmlns:p14="http://schemas.microsoft.com/office/powerpoint/2010/main" val="6228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1EFD-D8AF-441F-AB64-0D01CB2E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9A6C-4527-4FA0-91AF-65F23442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由于几何布朗运动假设市场波动是完全随机的，所以其短期预测能力并不强。</a:t>
            </a:r>
            <a:endParaRPr lang="en-US" altLang="zh-CN" dirty="0"/>
          </a:p>
          <a:p>
            <a:r>
              <a:rPr lang="zh-CN" altLang="en-US" dirty="0"/>
              <a:t>计量经济学认为，市场波动与时间有关，分析市场波动随时间变化的规律，可以更好地做出预测。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43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CC1BA-DD35-4E06-8341-FEC62D27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预测中国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GDP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E53AB8-8FC7-4F74-B069-D3637756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3021806"/>
            <a:ext cx="8067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35EC69-8220-4B78-B07D-AD93589C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二、时间序列的数学原理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CD86E-8F94-4294-B962-92CB199B1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数理统计</a:t>
            </a:r>
          </a:p>
        </p:txBody>
      </p:sp>
    </p:spTree>
    <p:extLst>
      <p:ext uri="{BB962C8B-B14F-4D97-AF65-F5344CB8AC3E}">
        <p14:creationId xmlns:p14="http://schemas.microsoft.com/office/powerpoint/2010/main" val="189322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3693</TotalTime>
  <Words>1232</Words>
  <Application>Microsoft Office PowerPoint</Application>
  <PresentationFormat>宽屏</PresentationFormat>
  <Paragraphs>136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Century Gothic</vt:lpstr>
      <vt:lpstr>Wingdings 2</vt:lpstr>
      <vt:lpstr>引用</vt:lpstr>
      <vt:lpstr>Equation</vt:lpstr>
      <vt:lpstr>数理统计与时间序列</vt:lpstr>
      <vt:lpstr>一、时间序列理论可以做什么？</vt:lpstr>
      <vt:lpstr>时间序列</vt:lpstr>
      <vt:lpstr>布朗运动</vt:lpstr>
      <vt:lpstr>布朗运动模型</vt:lpstr>
      <vt:lpstr>几何布朗运动模型</vt:lpstr>
      <vt:lpstr>如何预测</vt:lpstr>
      <vt:lpstr>预测中国2018年GDP</vt:lpstr>
      <vt:lpstr>二、时间序列的数学原理</vt:lpstr>
      <vt:lpstr>差分方程与递推数列</vt:lpstr>
      <vt:lpstr>自相关函数</vt:lpstr>
      <vt:lpstr>自相关函数</vt:lpstr>
      <vt:lpstr>自相关系数</vt:lpstr>
      <vt:lpstr>自相关函数</vt:lpstr>
      <vt:lpstr>自回归模型</vt:lpstr>
      <vt:lpstr>移动平均模型</vt:lpstr>
      <vt:lpstr>自回归移动平均模型</vt:lpstr>
      <vt:lpstr>回到GDP模型</vt:lpstr>
      <vt:lpstr>如何确定模型参数？</vt:lpstr>
      <vt:lpstr>三、如何确保回归模型的正确性？</vt:lpstr>
      <vt:lpstr>从扔硬币说起</vt:lpstr>
      <vt:lpstr>概率分布</vt:lpstr>
      <vt:lpstr>略微复杂一点的概率分布</vt:lpstr>
      <vt:lpstr>能且只能——从下往上看</vt:lpstr>
      <vt:lpstr>会观察到这样的结果</vt:lpstr>
      <vt:lpstr>高斯分布</vt:lpstr>
      <vt:lpstr>PowerPoint 演示文稿</vt:lpstr>
      <vt:lpstr>统计抽样</vt:lpstr>
      <vt:lpstr>统计量</vt:lpstr>
      <vt:lpstr>常用分布</vt:lpstr>
      <vt:lpstr>卡方分布</vt:lpstr>
      <vt:lpstr>t分布</vt:lpstr>
      <vt:lpstr>F分布</vt:lpstr>
      <vt:lpstr>一元线性回归</vt:lpstr>
      <vt:lpstr>经典最小二乘法</vt:lpstr>
      <vt:lpstr>一元线性回归方程的显著性检验</vt:lpstr>
      <vt:lpstr>t检验法</vt:lpstr>
      <vt:lpstr>F检验法</vt:lpstr>
      <vt:lpstr>多元线性回归</vt:lpstr>
      <vt:lpstr>多元线性回归显著性检验</vt:lpstr>
      <vt:lpstr>思考</vt:lpstr>
      <vt:lpstr>四、习题：预测2018年中国的GDP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概率分布</dc:title>
  <dc:creator>孙国铭</dc:creator>
  <cp:lastModifiedBy>孙国铭</cp:lastModifiedBy>
  <cp:revision>33</cp:revision>
  <dcterms:created xsi:type="dcterms:W3CDTF">2018-06-11T07:17:05Z</dcterms:created>
  <dcterms:modified xsi:type="dcterms:W3CDTF">2018-07-20T07:32:30Z</dcterms:modified>
</cp:coreProperties>
</file>