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2417-E4EE-4767-B628-C5220AB5C951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6CE-3091-40AF-B808-00522A1096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US" altLang="zh-CN" dirty="0"/>
              <a:t>Web Crawler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5229200"/>
            <a:ext cx="6224736" cy="409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By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Dayu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âweb crawlerâçå¾çæç´¢ç»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778896" cy="3273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07D799-21FE-499A-998C-3868BB5597B3}"/>
              </a:ext>
            </a:extLst>
          </p:cNvPr>
          <p:cNvSpPr/>
          <p:nvPr/>
        </p:nvSpPr>
        <p:spPr>
          <a:xfrm>
            <a:off x="323528" y="476672"/>
            <a:ext cx="3054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5.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转成结构化数据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A46A4D-3D1A-479D-B5B6-C0853AAE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75476"/>
            <a:ext cx="57626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49969-A690-4578-8A9D-25A0648D23AC}"/>
              </a:ext>
            </a:extLst>
          </p:cNvPr>
          <p:cNvSpPr/>
          <p:nvPr/>
        </p:nvSpPr>
        <p:spPr>
          <a:xfrm>
            <a:off x="539552" y="548680"/>
            <a:ext cx="337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6. 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爬虫的做法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B4F88-AEAF-4F2D-807C-9703FE6F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4495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8EDE0E-16A6-4624-A5AC-066EF7F2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2384"/>
            <a:ext cx="7092280" cy="50977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910C02-91FC-487A-B594-C23CE5B64B93}"/>
              </a:ext>
            </a:extLst>
          </p:cNvPr>
          <p:cNvSpPr/>
          <p:nvPr/>
        </p:nvSpPr>
        <p:spPr>
          <a:xfrm>
            <a:off x="611560" y="476672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7.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伪装浏览器处理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403</a:t>
            </a:r>
          </a:p>
        </p:txBody>
      </p:sp>
    </p:spTree>
    <p:extLst>
      <p:ext uri="{BB962C8B-B14F-4D97-AF65-F5344CB8AC3E}">
        <p14:creationId xmlns:p14="http://schemas.microsoft.com/office/powerpoint/2010/main" val="415285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08E9-9B87-4DC8-BC20-1D7F2F83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altLang="zh-CN" dirty="0" err="1"/>
              <a:t>ThankYou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1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爬虫入门基础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64904"/>
            <a:ext cx="8229600" cy="37052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2900" b="1" dirty="0"/>
              <a:t>1</a:t>
            </a:r>
            <a:r>
              <a:rPr lang="zh-CN" altLang="en-US" sz="2900" b="1" dirty="0"/>
              <a:t>、发起请求</a:t>
            </a:r>
            <a:endParaRPr lang="zh-CN" altLang="en-US" sz="2900" dirty="0"/>
          </a:p>
          <a:p>
            <a:r>
              <a:rPr lang="zh-CN" altLang="en-US" sz="2900" dirty="0"/>
              <a:t>使用</a:t>
            </a:r>
            <a:r>
              <a:rPr lang="en-US" altLang="zh-CN" sz="2900" dirty="0"/>
              <a:t>http</a:t>
            </a:r>
            <a:r>
              <a:rPr lang="zh-CN" altLang="en-US" sz="2900" dirty="0"/>
              <a:t>库向目标站点发起请求，即发送一个</a:t>
            </a:r>
            <a:r>
              <a:rPr lang="en-US" altLang="zh-CN" sz="2900" dirty="0"/>
              <a:t>Request</a:t>
            </a:r>
          </a:p>
          <a:p>
            <a:r>
              <a:rPr lang="en-US" altLang="zh-CN" sz="2900" dirty="0"/>
              <a:t>Request</a:t>
            </a:r>
            <a:r>
              <a:rPr lang="zh-CN" altLang="en-US" sz="2900" dirty="0"/>
              <a:t>包含：请求头、请求体等 </a:t>
            </a:r>
          </a:p>
          <a:p>
            <a:r>
              <a:rPr lang="en-US" altLang="zh-CN" sz="2900" dirty="0"/>
              <a:t>Request</a:t>
            </a:r>
            <a:r>
              <a:rPr lang="zh-CN" altLang="en-US" sz="2900" dirty="0"/>
              <a:t>模块缺陷：不能执行</a:t>
            </a:r>
            <a:r>
              <a:rPr lang="en-US" altLang="zh-CN" sz="2900" dirty="0"/>
              <a:t>JS </a:t>
            </a:r>
            <a:r>
              <a:rPr lang="zh-CN" altLang="en-US" sz="2900" dirty="0"/>
              <a:t>和</a:t>
            </a:r>
            <a:r>
              <a:rPr lang="en-US" altLang="zh-CN" sz="2900" dirty="0"/>
              <a:t>CSS </a:t>
            </a:r>
            <a:r>
              <a:rPr lang="zh-CN" altLang="en-US" sz="2900" dirty="0"/>
              <a:t>代码</a:t>
            </a:r>
          </a:p>
          <a:p>
            <a:pPr>
              <a:buNone/>
            </a:pPr>
            <a:r>
              <a:rPr lang="zh-CN" altLang="en-US" sz="2900" dirty="0"/>
              <a:t> </a:t>
            </a:r>
          </a:p>
          <a:p>
            <a:pPr>
              <a:buNone/>
            </a:pPr>
            <a:r>
              <a:rPr lang="en-US" altLang="zh-CN" sz="2900" b="1" dirty="0"/>
              <a:t>2</a:t>
            </a:r>
            <a:r>
              <a:rPr lang="zh-CN" altLang="en-US" sz="2900" b="1" dirty="0"/>
              <a:t>、获取响应内容</a:t>
            </a:r>
            <a:endParaRPr lang="zh-CN" altLang="en-US" sz="2900" dirty="0"/>
          </a:p>
          <a:p>
            <a:r>
              <a:rPr lang="zh-CN" altLang="en-US" sz="2900" dirty="0"/>
              <a:t>如果服务器能正常响应，则会得到一个</a:t>
            </a:r>
            <a:r>
              <a:rPr lang="en-US" altLang="zh-CN" sz="2900" dirty="0"/>
              <a:t>Response</a:t>
            </a:r>
          </a:p>
          <a:p>
            <a:r>
              <a:rPr lang="en-US" altLang="zh-CN" sz="2900" dirty="0"/>
              <a:t>Response</a:t>
            </a:r>
            <a:r>
              <a:rPr lang="zh-CN" altLang="en-US" sz="2900" dirty="0"/>
              <a:t>包含：</a:t>
            </a:r>
            <a:r>
              <a:rPr lang="en-US" altLang="zh-CN" sz="2900" dirty="0"/>
              <a:t>html</a:t>
            </a:r>
            <a:r>
              <a:rPr lang="zh-CN" altLang="en-US" sz="2900" dirty="0"/>
              <a:t>，</a:t>
            </a:r>
            <a:r>
              <a:rPr lang="en-US" altLang="zh-CN" sz="2900" dirty="0" err="1"/>
              <a:t>json</a:t>
            </a:r>
            <a:r>
              <a:rPr lang="zh-CN" altLang="en-US" sz="2900" dirty="0"/>
              <a:t>，图片，视频等</a:t>
            </a:r>
          </a:p>
          <a:p>
            <a:pPr>
              <a:buNone/>
            </a:pPr>
            <a:endParaRPr lang="zh-CN" altLang="en-US" sz="2900" dirty="0"/>
          </a:p>
          <a:p>
            <a:pPr>
              <a:buNone/>
            </a:pPr>
            <a:r>
              <a:rPr lang="en-US" altLang="zh-CN" sz="2900" b="1" dirty="0"/>
              <a:t>3</a:t>
            </a:r>
            <a:r>
              <a:rPr lang="zh-CN" altLang="en-US" sz="2900" b="1" dirty="0"/>
              <a:t>、解析内容</a:t>
            </a:r>
            <a:endParaRPr lang="zh-CN" altLang="en-US" sz="2900" dirty="0"/>
          </a:p>
          <a:p>
            <a:r>
              <a:rPr lang="zh-CN" altLang="en-US" sz="2900" dirty="0"/>
              <a:t>解析工具包括正则化模块</a:t>
            </a:r>
            <a:r>
              <a:rPr lang="en-US" altLang="zh-CN" sz="2900" dirty="0" err="1"/>
              <a:t>Re，lxml，Beautifulsoup</a:t>
            </a:r>
            <a:r>
              <a:rPr lang="zh-CN" altLang="en-US" sz="2900" dirty="0"/>
              <a:t>等</a:t>
            </a:r>
          </a:p>
          <a:p>
            <a:pPr>
              <a:buNone/>
            </a:pPr>
            <a:endParaRPr lang="zh-CN" altLang="en-US" sz="2900" dirty="0"/>
          </a:p>
          <a:p>
            <a:pPr>
              <a:buNone/>
            </a:pPr>
            <a:r>
              <a:rPr lang="en-US" altLang="zh-CN" sz="2900" b="1" dirty="0"/>
              <a:t>4</a:t>
            </a:r>
            <a:r>
              <a:rPr lang="zh-CN" altLang="en-US" sz="2900" b="1" dirty="0"/>
              <a:t>、保存数据</a:t>
            </a:r>
            <a:endParaRPr lang="zh-CN" altLang="en-US" sz="2900" dirty="0"/>
          </a:p>
          <a:p>
            <a:r>
              <a:rPr lang="zh-CN" altLang="en-US" sz="2900" dirty="0"/>
              <a:t>数据库（</a:t>
            </a:r>
            <a:r>
              <a:rPr lang="en-US" altLang="zh-CN" sz="2900" dirty="0" err="1"/>
              <a:t>MySQL</a:t>
            </a:r>
            <a:r>
              <a:rPr lang="zh-CN" altLang="en-US" sz="2900" dirty="0"/>
              <a:t>，</a:t>
            </a:r>
            <a:r>
              <a:rPr lang="en-US" altLang="zh-CN" sz="2900" dirty="0" err="1"/>
              <a:t>Mongdb</a:t>
            </a:r>
            <a:r>
              <a:rPr lang="zh-CN" altLang="en-US" sz="2900" dirty="0"/>
              <a:t>、</a:t>
            </a:r>
            <a:r>
              <a:rPr lang="en-US" altLang="zh-CN" sz="2900" dirty="0" err="1"/>
              <a:t>Redis</a:t>
            </a:r>
            <a:r>
              <a:rPr lang="zh-CN" altLang="en-US" sz="2900" dirty="0"/>
              <a:t>）</a:t>
            </a:r>
          </a:p>
          <a:p>
            <a:r>
              <a:rPr lang="zh-CN" altLang="en-US" sz="2900" dirty="0"/>
              <a:t>文件</a:t>
            </a:r>
          </a:p>
          <a:p>
            <a:endParaRPr lang="zh-CN" altLang="en-US" dirty="0"/>
          </a:p>
        </p:txBody>
      </p:sp>
      <p:pic>
        <p:nvPicPr>
          <p:cNvPr id="13314" name="Picture 2" descr="https://images2017.cnblogs.com/blog/1122865/201711/1122865-20171109155753419-14116005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24744"/>
            <a:ext cx="57721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https://img-blog.csdn.net/20170707143243946?watermark/2/text/aHR0cDovL2Jsb2cuY3Nkbi5uZXQvaGV5dWVfOTk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201707071432439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668344" cy="4522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90872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请求行 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+ 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请求头 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+ 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请求体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网页简介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69818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412776"/>
            <a:ext cx="79208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一个网页可以说由三大部分，</a:t>
            </a:r>
            <a:r>
              <a:rPr lang="en-US" altLang="zh-CN" sz="1600" dirty="0"/>
              <a:t>HTML</a:t>
            </a:r>
            <a:r>
              <a:rPr lang="zh-CN" altLang="en-US" sz="1600" dirty="0"/>
              <a:t>、</a:t>
            </a:r>
            <a:r>
              <a:rPr lang="en-US" altLang="zh-CN" sz="1600" dirty="0"/>
              <a:t>CSS</a:t>
            </a:r>
            <a:r>
              <a:rPr lang="zh-CN" altLang="en-US" sz="1600" dirty="0"/>
              <a:t>和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组成。各个部分的功能简单来说，</a:t>
            </a:r>
            <a:r>
              <a:rPr lang="en-US" altLang="zh-CN" sz="1600" dirty="0"/>
              <a:t>HTML</a:t>
            </a:r>
            <a:r>
              <a:rPr lang="zh-CN" altLang="en-US" sz="1600" dirty="0"/>
              <a:t>相当于骨架，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相当于肌肉，</a:t>
            </a:r>
            <a:r>
              <a:rPr lang="en-US" altLang="zh-CN" sz="1600" dirty="0"/>
              <a:t>CSS</a:t>
            </a:r>
            <a:r>
              <a:rPr lang="zh-CN" altLang="en-US" sz="1600" dirty="0"/>
              <a:t>相当于皮肤。</a:t>
            </a:r>
            <a:endParaRPr lang="en-US" altLang="zh-CN" sz="1600" dirty="0"/>
          </a:p>
          <a:p>
            <a:r>
              <a:rPr lang="en-US" altLang="zh-CN" sz="1600" dirty="0"/>
              <a:t>HTML</a:t>
            </a:r>
            <a:r>
              <a:rPr lang="zh-CN" altLang="en-US" sz="1600" dirty="0"/>
              <a:t>是用来描述网页的语言，全称叫作超文本标记语言，</a:t>
            </a:r>
            <a:r>
              <a:rPr lang="en-US" altLang="zh-CN" sz="1600" dirty="0"/>
              <a:t>Hyper Text Markup Language</a:t>
            </a:r>
            <a:r>
              <a:rPr lang="zh-CN" altLang="en-US" sz="1600" dirty="0"/>
              <a:t>。网页包括文字、按钮、图片和视频等各种复杂的元素，其基础架构就是</a:t>
            </a:r>
            <a:r>
              <a:rPr lang="en-US" altLang="zh-CN" sz="1600" dirty="0"/>
              <a:t>HTML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HTML</a:t>
            </a:r>
            <a:r>
              <a:rPr lang="zh-CN" altLang="en-US" sz="1600" dirty="0"/>
              <a:t>用不同类型的标签来表示不同的内容，比如，图片用</a:t>
            </a:r>
            <a:r>
              <a:rPr lang="en-US" altLang="zh-CN" sz="1600" dirty="0" err="1"/>
              <a:t>img</a:t>
            </a:r>
            <a:r>
              <a:rPr lang="zh-CN" altLang="en-US" sz="1600" dirty="0"/>
              <a:t>标签表示，视频用</a:t>
            </a:r>
            <a:r>
              <a:rPr lang="en-US" altLang="zh-CN" sz="1600" dirty="0"/>
              <a:t>video</a:t>
            </a:r>
            <a:r>
              <a:rPr lang="zh-CN" altLang="en-US" sz="1600" dirty="0"/>
              <a:t>标签表示，段落用</a:t>
            </a:r>
            <a:r>
              <a:rPr lang="en-US" altLang="zh-CN" sz="1600" dirty="0"/>
              <a:t>p</a:t>
            </a:r>
            <a:r>
              <a:rPr lang="zh-CN" altLang="en-US" sz="1600" dirty="0"/>
              <a:t>标签表示。内容的布局经常通过布局标签</a:t>
            </a:r>
            <a:r>
              <a:rPr lang="en-US" altLang="zh-CN" sz="1600" dirty="0"/>
              <a:t>div</a:t>
            </a:r>
            <a:r>
              <a:rPr lang="zh-CN" altLang="en-US" sz="1600" dirty="0"/>
              <a:t>嵌套组合来实现，标签的嵌套和排列构成了网页的框架。</a:t>
            </a:r>
            <a:endParaRPr lang="en-US" altLang="zh-CN" sz="16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168905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b="1" dirty="0"/>
              <a:t>常见</a:t>
            </a:r>
            <a:r>
              <a:rPr lang="en-US" altLang="zh-CN" sz="1800" b="1" dirty="0"/>
              <a:t>Response</a:t>
            </a:r>
            <a:r>
              <a:rPr lang="zh-CN" altLang="en-US" sz="1800" b="1" dirty="0"/>
              <a:t>状态码</a:t>
            </a:r>
            <a:r>
              <a:rPr lang="en-US" altLang="zh-CN" sz="1800" b="1" dirty="0"/>
              <a:t>:</a:t>
            </a:r>
          </a:p>
          <a:p>
            <a:pPr>
              <a:buNone/>
            </a:pPr>
            <a:r>
              <a:rPr lang="en-US" altLang="zh-CN" sz="1700" dirty="0"/>
              <a:t>200 OK :</a:t>
            </a:r>
            <a:r>
              <a:rPr lang="zh-CN" altLang="en-US" sz="1700" dirty="0"/>
              <a:t>成功打开</a:t>
            </a:r>
          </a:p>
          <a:p>
            <a:pPr>
              <a:buNone/>
            </a:pPr>
            <a:r>
              <a:rPr lang="en-US" altLang="zh-CN" sz="1700" dirty="0"/>
              <a:t>301 Moved Permanently </a:t>
            </a:r>
            <a:r>
              <a:rPr lang="zh-CN" altLang="en-US" sz="1700" dirty="0"/>
              <a:t>：请求对象被永久移除</a:t>
            </a:r>
          </a:p>
          <a:p>
            <a:pPr>
              <a:buNone/>
            </a:pPr>
            <a:r>
              <a:rPr lang="en-US" altLang="zh-CN" sz="1700" dirty="0"/>
              <a:t>400 Bad Request </a:t>
            </a:r>
            <a:r>
              <a:rPr lang="zh-CN" altLang="en-US" sz="1700" dirty="0"/>
              <a:t>：错误的不能被服务器理解的请求</a:t>
            </a:r>
          </a:p>
          <a:p>
            <a:pPr>
              <a:buNone/>
            </a:pPr>
            <a:r>
              <a:rPr lang="en-US" altLang="zh-CN" sz="1700" dirty="0"/>
              <a:t>401 Not Found </a:t>
            </a:r>
            <a:r>
              <a:rPr lang="zh-CN" altLang="en-US" sz="1700" dirty="0"/>
              <a:t>：    请求的对象不在该服务器上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403 (FORBIDDEN):    </a:t>
            </a:r>
            <a:r>
              <a:rPr lang="zh-CN" altLang="en-US" sz="1700" dirty="0"/>
              <a:t>客户端未能获得授权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505 HTTP Version Not Supported </a:t>
            </a:r>
            <a:r>
              <a:rPr lang="zh-CN" altLang="en-US" sz="1700" dirty="0"/>
              <a:t>：服务器不支出当前请求</a:t>
            </a:r>
            <a:r>
              <a:rPr lang="en-US" altLang="zh-CN" sz="1700" dirty="0"/>
              <a:t>message</a:t>
            </a:r>
            <a:r>
              <a:rPr lang="zh-CN" altLang="en-US" sz="1700" dirty="0"/>
              <a:t>的</a:t>
            </a:r>
            <a:r>
              <a:rPr lang="en-US" altLang="zh-CN" sz="1700" dirty="0"/>
              <a:t>HTTP</a:t>
            </a:r>
            <a:r>
              <a:rPr lang="zh-CN" altLang="en-US" sz="1700" dirty="0"/>
              <a:t>版本</a:t>
            </a:r>
          </a:p>
          <a:p>
            <a:endParaRPr lang="zh-CN" altLang="en-US" dirty="0"/>
          </a:p>
        </p:txBody>
      </p:sp>
      <p:sp>
        <p:nvSpPr>
          <p:cNvPr id="15362" name="AutoShape 2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" name="AutoShape 8" descr="https://img-blog.csdn.net/20170910231237317?watermark/2/text/aHR0cDovL2Jsb2cuY3Nkbi5uZXQvY29kZXJfR3JheQ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20170910231237317.png"/>
          <p:cNvPicPr>
            <a:picLocks noChangeAspect="1"/>
          </p:cNvPicPr>
          <p:nvPr/>
        </p:nvPicPr>
        <p:blipFill>
          <a:blip r:embed="rId2" cstate="print"/>
          <a:srcRect l="1229" b="7753"/>
          <a:stretch>
            <a:fillRect/>
          </a:stretch>
        </p:blipFill>
        <p:spPr>
          <a:xfrm>
            <a:off x="-252536" y="332656"/>
            <a:ext cx="5787312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47864" y="692696"/>
            <a:ext cx="460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结构化解析</a:t>
            </a:r>
            <a:endParaRPr lang="en-US" altLang="zh-CN" sz="1400" b="1" dirty="0"/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HTML</a:t>
            </a:r>
            <a:r>
              <a:rPr lang="zh-CN" altLang="en-US" sz="1400" dirty="0"/>
              <a:t>中，所有标签定义的内容都是节点，它们构成了一个</a:t>
            </a:r>
            <a:r>
              <a:rPr lang="en-US" altLang="zh-CN" sz="1400" dirty="0"/>
              <a:t>HTML DOM</a:t>
            </a:r>
            <a:r>
              <a:rPr lang="zh-CN" altLang="en-US" sz="1400" dirty="0"/>
              <a:t>树。</a:t>
            </a:r>
          </a:p>
        </p:txBody>
      </p:sp>
      <p:sp>
        <p:nvSpPr>
          <p:cNvPr id="15370" name="AutoShape 10" descr="https://img-blog.csdn.net/20170707143243946?watermark/2/text/aHR0cDovL2Jsb2cuY3Nkbi5uZXQvaGV5dWVfOTk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Picture 6" descr="https://qiniu.cuiqingcai.com/wp-content/uploads/2018/02/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84784"/>
            <a:ext cx="3629025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4EA6-DC29-4164-B10A-DF48C62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爬虫案例步骤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D72F4-64E2-4BDC-BBD0-22A1E08D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542802"/>
            <a:ext cx="8507288" cy="50405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确定要爬的表格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用</a:t>
            </a:r>
            <a:r>
              <a:rPr lang="en-US" altLang="zh-CN" sz="2800" dirty="0"/>
              <a:t>Request</a:t>
            </a:r>
            <a:r>
              <a:rPr lang="zh-CN" altLang="en-US" sz="2800" dirty="0"/>
              <a:t>发送请求，并获取</a:t>
            </a:r>
            <a:r>
              <a:rPr lang="en-US" altLang="zh-CN" sz="2800" dirty="0"/>
              <a:t>Response</a:t>
            </a:r>
            <a:r>
              <a:rPr lang="zh-CN" altLang="en-US" sz="2800" dirty="0"/>
              <a:t>响应内容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用</a:t>
            </a:r>
            <a:r>
              <a:rPr lang="en-US" altLang="zh-CN" sz="2800" dirty="0" err="1"/>
              <a:t>lxml</a:t>
            </a:r>
            <a:r>
              <a:rPr lang="zh-CN" altLang="en-US" sz="2800" dirty="0"/>
              <a:t>进行结构化解析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先获取表头再获取表数据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转成结构化数据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Pandas</a:t>
            </a:r>
            <a:r>
              <a:rPr lang="zh-CN" altLang="en-US" sz="2800" dirty="0"/>
              <a:t>爬虫的做法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伪装浏览器处理</a:t>
            </a:r>
            <a:r>
              <a:rPr lang="en-US" altLang="zh-CN" sz="2800" dirty="0"/>
              <a:t>403</a:t>
            </a:r>
          </a:p>
        </p:txBody>
      </p:sp>
    </p:spTree>
    <p:extLst>
      <p:ext uri="{BB962C8B-B14F-4D97-AF65-F5344CB8AC3E}">
        <p14:creationId xmlns:p14="http://schemas.microsoft.com/office/powerpoint/2010/main" val="56040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759263-17BE-4B64-8DAD-761F85BE3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294"/>
          <a:stretch/>
        </p:blipFill>
        <p:spPr>
          <a:xfrm>
            <a:off x="523875" y="764704"/>
            <a:ext cx="8096250" cy="31683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F1AA6A-DBE7-4104-ACC6-7A483C72290C}"/>
              </a:ext>
            </a:extLst>
          </p:cNvPr>
          <p:cNvSpPr/>
          <p:nvPr/>
        </p:nvSpPr>
        <p:spPr>
          <a:xfrm>
            <a:off x="400512" y="125740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确定要爬的表格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1208E6-AA48-4841-9874-6B9BBF6993A3}"/>
              </a:ext>
            </a:extLst>
          </p:cNvPr>
          <p:cNvSpPr/>
          <p:nvPr/>
        </p:nvSpPr>
        <p:spPr>
          <a:xfrm>
            <a:off x="3995936" y="4725144"/>
            <a:ext cx="3821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获取表头表达式：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"//table[@id=\"dataTable\"]/thead/tr"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05FB43-26E4-4823-8A9B-66FE07199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"/>
          <a:stretch/>
        </p:blipFill>
        <p:spPr>
          <a:xfrm>
            <a:off x="443863" y="4067780"/>
            <a:ext cx="3130847" cy="27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B35-CE80-475E-9F57-78D4D295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272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用</a:t>
            </a:r>
            <a:r>
              <a:rPr lang="en-US" altLang="zh-CN" sz="2800" dirty="0"/>
              <a:t>Request</a:t>
            </a:r>
            <a:r>
              <a:rPr lang="zh-CN" altLang="en-US" sz="2800" dirty="0"/>
              <a:t>发送请求并获取</a:t>
            </a:r>
            <a:r>
              <a:rPr lang="en-US" altLang="zh-CN" sz="2800" dirty="0"/>
              <a:t>Response</a:t>
            </a:r>
            <a:r>
              <a:rPr lang="zh-CN" altLang="en-US" sz="2800" dirty="0"/>
              <a:t>响应内容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5852D-3BC9-4E3C-825F-E9B84BBE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61" y="787122"/>
            <a:ext cx="5575151" cy="20690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34DA01-5EA7-4C31-A473-BA8095EF4518}"/>
              </a:ext>
            </a:extLst>
          </p:cNvPr>
          <p:cNvSpPr/>
          <p:nvPr/>
        </p:nvSpPr>
        <p:spPr>
          <a:xfrm>
            <a:off x="763461" y="3107270"/>
            <a:ext cx="4019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3.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lxml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进行结构化解析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040508-A52C-4CC1-A9FC-83B78ED8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61" y="3646026"/>
            <a:ext cx="6732240" cy="30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07BED7-6991-43E1-8E80-82DCFE7918B9}"/>
              </a:ext>
            </a:extLst>
          </p:cNvPr>
          <p:cNvSpPr/>
          <p:nvPr/>
        </p:nvSpPr>
        <p:spPr>
          <a:xfrm>
            <a:off x="611560" y="692696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4.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先获取表头再获取表数据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EF7EF-C3D3-46FD-B0AF-2FB9CA78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6" y="1340768"/>
            <a:ext cx="762000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6F5015-5F28-4A5E-87CB-6DEA20B7A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73"/>
          <a:stretch/>
        </p:blipFill>
        <p:spPr>
          <a:xfrm>
            <a:off x="696416" y="2446695"/>
            <a:ext cx="54102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377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宋体</vt:lpstr>
      <vt:lpstr>Arial</vt:lpstr>
      <vt:lpstr>Calibri</vt:lpstr>
      <vt:lpstr>Office 主题</vt:lpstr>
      <vt:lpstr>Web Crawler</vt:lpstr>
      <vt:lpstr>爬虫入门基础</vt:lpstr>
      <vt:lpstr>PowerPoint 演示文稿</vt:lpstr>
      <vt:lpstr>网页简介</vt:lpstr>
      <vt:lpstr>PowerPoint 演示文稿</vt:lpstr>
      <vt:lpstr>爬虫案例步骤</vt:lpstr>
      <vt:lpstr>PowerPoint 演示文稿</vt:lpstr>
      <vt:lpstr>2.用Request发送请求并获取Response响应内容</vt:lpstr>
      <vt:lpstr>PowerPoint 演示文稿</vt:lpstr>
      <vt:lpstr>PowerPoint 演示文稿</vt:lpstr>
      <vt:lpstr>PowerPoint 演示文稿</vt:lpstr>
      <vt:lpstr>PowerPoint 演示文稿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</dc:title>
  <dc:creator>Administrator</dc:creator>
  <cp:lastModifiedBy>Channel Chan</cp:lastModifiedBy>
  <cp:revision>16</cp:revision>
  <dcterms:created xsi:type="dcterms:W3CDTF">2018-07-21T08:16:42Z</dcterms:created>
  <dcterms:modified xsi:type="dcterms:W3CDTF">2018-07-21T11:25:25Z</dcterms:modified>
</cp:coreProperties>
</file>