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9" r:id="rId3"/>
    <p:sldId id="257" r:id="rId4"/>
    <p:sldId id="300" r:id="rId5"/>
    <p:sldId id="312" r:id="rId6"/>
    <p:sldId id="301" r:id="rId7"/>
    <p:sldId id="302" r:id="rId8"/>
    <p:sldId id="303" r:id="rId9"/>
    <p:sldId id="304" r:id="rId10"/>
    <p:sldId id="305" r:id="rId11"/>
    <p:sldId id="306" r:id="rId12"/>
    <p:sldId id="307" r:id="rId13"/>
    <p:sldId id="308" r:id="rId14"/>
    <p:sldId id="266" r:id="rId15"/>
    <p:sldId id="287" r:id="rId16"/>
    <p:sldId id="288" r:id="rId17"/>
    <p:sldId id="289" r:id="rId18"/>
    <p:sldId id="290" r:id="rId19"/>
    <p:sldId id="284" r:id="rId20"/>
    <p:sldId id="295" r:id="rId21"/>
    <p:sldId id="294" r:id="rId22"/>
    <p:sldId id="258" r:id="rId23"/>
    <p:sldId id="292" r:id="rId24"/>
    <p:sldId id="291" r:id="rId25"/>
    <p:sldId id="293" r:id="rId26"/>
    <p:sldId id="285" r:id="rId27"/>
    <p:sldId id="296" r:id="rId28"/>
    <p:sldId id="297" r:id="rId29"/>
    <p:sldId id="259" r:id="rId30"/>
    <p:sldId id="310" r:id="rId31"/>
    <p:sldId id="314" r:id="rId32"/>
    <p:sldId id="311" r:id="rId33"/>
    <p:sldId id="315" r:id="rId34"/>
    <p:sldId id="316" r:id="rId35"/>
    <p:sldId id="260"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67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72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B4A60-7C33-4509-910A-17E9B76E7BE1}" type="doc">
      <dgm:prSet loTypeId="urn:microsoft.com/office/officeart/2005/8/layout/hierarchy2" loCatId="hierarchy" qsTypeId="urn:microsoft.com/office/officeart/2005/8/quickstyle/simple1" qsCatId="simple" csTypeId="urn:microsoft.com/office/officeart/2005/8/colors/accent2_2" csCatId="accent2" phldr="1"/>
      <dgm:spPr/>
      <dgm:t>
        <a:bodyPr/>
        <a:lstStyle/>
        <a:p>
          <a:endParaRPr lang="zh-CN" altLang="en-US"/>
        </a:p>
      </dgm:t>
    </dgm:pt>
    <dgm:pt modelId="{9E124DA4-B935-41A5-84F6-07E10B61C124}">
      <dgm:prSet phldrT="[文本]"/>
      <dgm:spPr/>
      <dgm:t>
        <a:bodyPr/>
        <a:lstStyle/>
        <a:p>
          <a:r>
            <a:rPr lang="zh-CN" altLang="en-US" dirty="0"/>
            <a:t>终极算法</a:t>
          </a:r>
        </a:p>
      </dgm:t>
    </dgm:pt>
    <dgm:pt modelId="{E6908424-8357-4FAA-91A4-5F1D6EDEC004}" type="parTrans" cxnId="{2B626F9A-B597-48B4-8273-1A40EEF3EF92}">
      <dgm:prSet/>
      <dgm:spPr/>
      <dgm:t>
        <a:bodyPr/>
        <a:lstStyle/>
        <a:p>
          <a:endParaRPr lang="zh-CN" altLang="en-US"/>
        </a:p>
      </dgm:t>
    </dgm:pt>
    <dgm:pt modelId="{D932324D-AD5C-4299-B57A-055D19EB7500}" type="sibTrans" cxnId="{2B626F9A-B597-48B4-8273-1A40EEF3EF92}">
      <dgm:prSet/>
      <dgm:spPr/>
      <dgm:t>
        <a:bodyPr/>
        <a:lstStyle/>
        <a:p>
          <a:endParaRPr lang="zh-CN" altLang="en-US"/>
        </a:p>
      </dgm:t>
    </dgm:pt>
    <dgm:pt modelId="{C90F9205-841B-4BFD-A8C1-86A12D85EEAF}">
      <dgm:prSet phldrT="[文本]"/>
      <dgm:spPr/>
      <dgm:t>
        <a:bodyPr/>
        <a:lstStyle/>
        <a:p>
          <a:r>
            <a:rPr lang="zh-CN" altLang="en-US" dirty="0"/>
            <a:t>学派理念</a:t>
          </a:r>
          <a:endParaRPr lang="en-US" altLang="zh-CN" dirty="0"/>
        </a:p>
        <a:p>
          <a:r>
            <a:rPr lang="en-US" altLang="zh-CN" dirty="0"/>
            <a:t>Concept/Condition/Case</a:t>
          </a:r>
          <a:endParaRPr lang="zh-CN" altLang="en-US" dirty="0"/>
        </a:p>
      </dgm:t>
    </dgm:pt>
    <dgm:pt modelId="{7A2297B2-7730-4604-9B6F-41982C843F33}" type="parTrans" cxnId="{709E2BAB-903E-4CCF-BBF6-3B9D978221EE}">
      <dgm:prSet/>
      <dgm:spPr/>
      <dgm:t>
        <a:bodyPr/>
        <a:lstStyle/>
        <a:p>
          <a:endParaRPr lang="zh-CN" altLang="en-US"/>
        </a:p>
      </dgm:t>
    </dgm:pt>
    <dgm:pt modelId="{DAFB49F8-3DFC-4EE0-80F1-87B9D9D9DEF4}" type="sibTrans" cxnId="{709E2BAB-903E-4CCF-BBF6-3B9D978221EE}">
      <dgm:prSet/>
      <dgm:spPr/>
      <dgm:t>
        <a:bodyPr/>
        <a:lstStyle/>
        <a:p>
          <a:endParaRPr lang="zh-CN" altLang="en-US"/>
        </a:p>
      </dgm:t>
    </dgm:pt>
    <dgm:pt modelId="{D5AC4513-F73A-45A2-882B-07A669147FAE}">
      <dgm:prSet phldrT="[文本]"/>
      <dgm:spPr/>
      <dgm:t>
        <a:bodyPr/>
        <a:lstStyle/>
        <a:p>
          <a:r>
            <a:rPr lang="zh-CN" altLang="en-US" dirty="0"/>
            <a:t>代表算法模型</a:t>
          </a:r>
        </a:p>
      </dgm:t>
    </dgm:pt>
    <dgm:pt modelId="{AFCFC30D-59E9-45B7-A1BA-504C6CFD6DC3}" type="parTrans" cxnId="{338997EB-4755-4D8A-8777-E7BEABE91008}">
      <dgm:prSet/>
      <dgm:spPr/>
      <dgm:t>
        <a:bodyPr/>
        <a:lstStyle/>
        <a:p>
          <a:endParaRPr lang="zh-CN" altLang="en-US"/>
        </a:p>
      </dgm:t>
    </dgm:pt>
    <dgm:pt modelId="{9BA54A70-50E1-4FDB-8CE5-DD82C8CEAC51}" type="sibTrans" cxnId="{338997EB-4755-4D8A-8777-E7BEABE91008}">
      <dgm:prSet/>
      <dgm:spPr/>
      <dgm:t>
        <a:bodyPr/>
        <a:lstStyle/>
        <a:p>
          <a:endParaRPr lang="zh-CN" altLang="en-US"/>
        </a:p>
      </dgm:t>
    </dgm:pt>
    <dgm:pt modelId="{31C399A4-00C0-434D-847E-95E7B3B9CF3D}">
      <dgm:prSet phldrT="[文本]"/>
      <dgm:spPr/>
      <dgm:t>
        <a:bodyPr/>
        <a:lstStyle/>
        <a:p>
          <a:r>
            <a:rPr lang="zh-CN" altLang="en-US" dirty="0"/>
            <a:t>如何评价模型？</a:t>
          </a:r>
        </a:p>
      </dgm:t>
    </dgm:pt>
    <dgm:pt modelId="{0A88D9CF-EEE4-408F-85C6-E8E2858FE686}" type="parTrans" cxnId="{A8525289-740F-4202-ABF0-F53E519382BB}">
      <dgm:prSet/>
      <dgm:spPr/>
      <dgm:t>
        <a:bodyPr/>
        <a:lstStyle/>
        <a:p>
          <a:endParaRPr lang="zh-CN" altLang="en-US"/>
        </a:p>
      </dgm:t>
    </dgm:pt>
    <dgm:pt modelId="{E9757463-04E4-4A71-8FE9-0284BE33BF88}" type="sibTrans" cxnId="{A8525289-740F-4202-ABF0-F53E519382BB}">
      <dgm:prSet/>
      <dgm:spPr/>
      <dgm:t>
        <a:bodyPr/>
        <a:lstStyle/>
        <a:p>
          <a:endParaRPr lang="zh-CN" altLang="en-US"/>
        </a:p>
      </dgm:t>
    </dgm:pt>
    <dgm:pt modelId="{C88F61B6-554D-4652-AB38-DE7443D83BFB}">
      <dgm:prSet/>
      <dgm:spPr/>
      <dgm:t>
        <a:bodyPr/>
        <a:lstStyle/>
        <a:p>
          <a:r>
            <a:rPr lang="zh-CN" altLang="en-US" dirty="0"/>
            <a:t>如何优化模型？</a:t>
          </a:r>
        </a:p>
      </dgm:t>
    </dgm:pt>
    <dgm:pt modelId="{BFBACA7F-DF48-4EF2-94EF-EBED76614D78}" type="parTrans" cxnId="{A4491918-FC02-464B-8769-C52A32CBCFBB}">
      <dgm:prSet/>
      <dgm:spPr/>
      <dgm:t>
        <a:bodyPr/>
        <a:lstStyle/>
        <a:p>
          <a:endParaRPr lang="zh-CN" altLang="en-US"/>
        </a:p>
      </dgm:t>
    </dgm:pt>
    <dgm:pt modelId="{56B95A3E-60CC-497A-BCAC-258DB1874AFE}" type="sibTrans" cxnId="{A4491918-FC02-464B-8769-C52A32CBCFBB}">
      <dgm:prSet/>
      <dgm:spPr/>
      <dgm:t>
        <a:bodyPr/>
        <a:lstStyle/>
        <a:p>
          <a:endParaRPr lang="zh-CN" altLang="en-US"/>
        </a:p>
      </dgm:t>
    </dgm:pt>
    <dgm:pt modelId="{5385E2DE-76B8-4067-9A2E-5549045294A5}" type="pres">
      <dgm:prSet presAssocID="{785B4A60-7C33-4509-910A-17E9B76E7BE1}" presName="diagram" presStyleCnt="0">
        <dgm:presLayoutVars>
          <dgm:chPref val="1"/>
          <dgm:dir/>
          <dgm:animOne val="branch"/>
          <dgm:animLvl val="lvl"/>
          <dgm:resizeHandles val="exact"/>
        </dgm:presLayoutVars>
      </dgm:prSet>
      <dgm:spPr/>
    </dgm:pt>
    <dgm:pt modelId="{BA089D6B-7E23-4F23-8350-143B739D9C01}" type="pres">
      <dgm:prSet presAssocID="{9E124DA4-B935-41A5-84F6-07E10B61C124}" presName="root1" presStyleCnt="0"/>
      <dgm:spPr/>
    </dgm:pt>
    <dgm:pt modelId="{4D1E71D9-1153-4BA5-86F0-FE90CB3802C3}" type="pres">
      <dgm:prSet presAssocID="{9E124DA4-B935-41A5-84F6-07E10B61C124}" presName="LevelOneTextNode" presStyleLbl="node0" presStyleIdx="0" presStyleCnt="1">
        <dgm:presLayoutVars>
          <dgm:chPref val="3"/>
        </dgm:presLayoutVars>
      </dgm:prSet>
      <dgm:spPr/>
    </dgm:pt>
    <dgm:pt modelId="{A8484253-9EBA-4751-8BC5-73732FD14895}" type="pres">
      <dgm:prSet presAssocID="{9E124DA4-B935-41A5-84F6-07E10B61C124}" presName="level2hierChild" presStyleCnt="0"/>
      <dgm:spPr/>
    </dgm:pt>
    <dgm:pt modelId="{B08F18A8-8A98-4459-895A-5CB2E4E76EA9}" type="pres">
      <dgm:prSet presAssocID="{7A2297B2-7730-4604-9B6F-41982C843F33}" presName="conn2-1" presStyleLbl="parChTrans1D2" presStyleIdx="0" presStyleCnt="1"/>
      <dgm:spPr/>
    </dgm:pt>
    <dgm:pt modelId="{8A1F66A9-5DA8-4E4C-BF26-D96D3A73B9AB}" type="pres">
      <dgm:prSet presAssocID="{7A2297B2-7730-4604-9B6F-41982C843F33}" presName="connTx" presStyleLbl="parChTrans1D2" presStyleIdx="0" presStyleCnt="1"/>
      <dgm:spPr/>
    </dgm:pt>
    <dgm:pt modelId="{60F18F95-61FE-4E8A-86AC-5A864B6B2157}" type="pres">
      <dgm:prSet presAssocID="{C90F9205-841B-4BFD-A8C1-86A12D85EEAF}" presName="root2" presStyleCnt="0"/>
      <dgm:spPr/>
    </dgm:pt>
    <dgm:pt modelId="{3CA5C27B-BC1B-44A8-B0BF-10BB884EAEEE}" type="pres">
      <dgm:prSet presAssocID="{C90F9205-841B-4BFD-A8C1-86A12D85EEAF}" presName="LevelTwoTextNode" presStyleLbl="node2" presStyleIdx="0" presStyleCnt="1">
        <dgm:presLayoutVars>
          <dgm:chPref val="3"/>
        </dgm:presLayoutVars>
      </dgm:prSet>
      <dgm:spPr/>
    </dgm:pt>
    <dgm:pt modelId="{AAC69545-EC7E-4ABB-954B-9217B3543F7C}" type="pres">
      <dgm:prSet presAssocID="{C90F9205-841B-4BFD-A8C1-86A12D85EEAF}" presName="level3hierChild" presStyleCnt="0"/>
      <dgm:spPr/>
    </dgm:pt>
    <dgm:pt modelId="{27BC3A22-CF93-4C6C-9096-B1A77DFF7BC6}" type="pres">
      <dgm:prSet presAssocID="{AFCFC30D-59E9-45B7-A1BA-504C6CFD6DC3}" presName="conn2-1" presStyleLbl="parChTrans1D3" presStyleIdx="0" presStyleCnt="3"/>
      <dgm:spPr/>
    </dgm:pt>
    <dgm:pt modelId="{8E0B1806-38C2-443D-B849-348723C5B09C}" type="pres">
      <dgm:prSet presAssocID="{AFCFC30D-59E9-45B7-A1BA-504C6CFD6DC3}" presName="connTx" presStyleLbl="parChTrans1D3" presStyleIdx="0" presStyleCnt="3"/>
      <dgm:spPr/>
    </dgm:pt>
    <dgm:pt modelId="{4DECD9FC-C7D6-41EB-93BF-E153097E9AB5}" type="pres">
      <dgm:prSet presAssocID="{D5AC4513-F73A-45A2-882B-07A669147FAE}" presName="root2" presStyleCnt="0"/>
      <dgm:spPr/>
    </dgm:pt>
    <dgm:pt modelId="{DE6E9BDF-5368-42BC-BF5D-5A91243EB08E}" type="pres">
      <dgm:prSet presAssocID="{D5AC4513-F73A-45A2-882B-07A669147FAE}" presName="LevelTwoTextNode" presStyleLbl="node3" presStyleIdx="0" presStyleCnt="3">
        <dgm:presLayoutVars>
          <dgm:chPref val="3"/>
        </dgm:presLayoutVars>
      </dgm:prSet>
      <dgm:spPr/>
    </dgm:pt>
    <dgm:pt modelId="{AF8F9413-52D5-40AC-8105-6D56C0A1E727}" type="pres">
      <dgm:prSet presAssocID="{D5AC4513-F73A-45A2-882B-07A669147FAE}" presName="level3hierChild" presStyleCnt="0"/>
      <dgm:spPr/>
    </dgm:pt>
    <dgm:pt modelId="{92614538-8268-49A3-A468-C84EF9F10C69}" type="pres">
      <dgm:prSet presAssocID="{0A88D9CF-EEE4-408F-85C6-E8E2858FE686}" presName="conn2-1" presStyleLbl="parChTrans1D3" presStyleIdx="1" presStyleCnt="3"/>
      <dgm:spPr/>
    </dgm:pt>
    <dgm:pt modelId="{35059903-EDDA-43E0-861D-A939151C8340}" type="pres">
      <dgm:prSet presAssocID="{0A88D9CF-EEE4-408F-85C6-E8E2858FE686}" presName="connTx" presStyleLbl="parChTrans1D3" presStyleIdx="1" presStyleCnt="3"/>
      <dgm:spPr/>
    </dgm:pt>
    <dgm:pt modelId="{D957713F-5B1B-44DB-92D4-89F4CCAA4F6F}" type="pres">
      <dgm:prSet presAssocID="{31C399A4-00C0-434D-847E-95E7B3B9CF3D}" presName="root2" presStyleCnt="0"/>
      <dgm:spPr/>
    </dgm:pt>
    <dgm:pt modelId="{3C4A8F73-74FB-49DB-8040-94686A805AB9}" type="pres">
      <dgm:prSet presAssocID="{31C399A4-00C0-434D-847E-95E7B3B9CF3D}" presName="LevelTwoTextNode" presStyleLbl="node3" presStyleIdx="1" presStyleCnt="3">
        <dgm:presLayoutVars>
          <dgm:chPref val="3"/>
        </dgm:presLayoutVars>
      </dgm:prSet>
      <dgm:spPr/>
    </dgm:pt>
    <dgm:pt modelId="{29CE4412-1C31-4773-890A-71F521D381A5}" type="pres">
      <dgm:prSet presAssocID="{31C399A4-00C0-434D-847E-95E7B3B9CF3D}" presName="level3hierChild" presStyleCnt="0"/>
      <dgm:spPr/>
    </dgm:pt>
    <dgm:pt modelId="{A2B8C7F2-7449-4053-9B94-6E4CFB9B1F5A}" type="pres">
      <dgm:prSet presAssocID="{BFBACA7F-DF48-4EF2-94EF-EBED76614D78}" presName="conn2-1" presStyleLbl="parChTrans1D3" presStyleIdx="2" presStyleCnt="3"/>
      <dgm:spPr/>
    </dgm:pt>
    <dgm:pt modelId="{A1C5F92F-0A8C-4D23-AA0B-1FF012B7F6F4}" type="pres">
      <dgm:prSet presAssocID="{BFBACA7F-DF48-4EF2-94EF-EBED76614D78}" presName="connTx" presStyleLbl="parChTrans1D3" presStyleIdx="2" presStyleCnt="3"/>
      <dgm:spPr/>
    </dgm:pt>
    <dgm:pt modelId="{8A79A301-1FD3-4436-BE82-E7A80E9C49C6}" type="pres">
      <dgm:prSet presAssocID="{C88F61B6-554D-4652-AB38-DE7443D83BFB}" presName="root2" presStyleCnt="0"/>
      <dgm:spPr/>
    </dgm:pt>
    <dgm:pt modelId="{67AD7023-2D19-4AAC-A658-EAB20570CF4A}" type="pres">
      <dgm:prSet presAssocID="{C88F61B6-554D-4652-AB38-DE7443D83BFB}" presName="LevelTwoTextNode" presStyleLbl="node3" presStyleIdx="2" presStyleCnt="3">
        <dgm:presLayoutVars>
          <dgm:chPref val="3"/>
        </dgm:presLayoutVars>
      </dgm:prSet>
      <dgm:spPr/>
    </dgm:pt>
    <dgm:pt modelId="{D52B8255-6F44-4150-BE02-C6CFDD266790}" type="pres">
      <dgm:prSet presAssocID="{C88F61B6-554D-4652-AB38-DE7443D83BFB}" presName="level3hierChild" presStyleCnt="0"/>
      <dgm:spPr/>
    </dgm:pt>
  </dgm:ptLst>
  <dgm:cxnLst>
    <dgm:cxn modelId="{71079117-F3D0-403C-8542-67366215F2B6}" type="presOf" srcId="{7A2297B2-7730-4604-9B6F-41982C843F33}" destId="{8A1F66A9-5DA8-4E4C-BF26-D96D3A73B9AB}" srcOrd="1" destOrd="0" presId="urn:microsoft.com/office/officeart/2005/8/layout/hierarchy2"/>
    <dgm:cxn modelId="{A4491918-FC02-464B-8769-C52A32CBCFBB}" srcId="{C90F9205-841B-4BFD-A8C1-86A12D85EEAF}" destId="{C88F61B6-554D-4652-AB38-DE7443D83BFB}" srcOrd="2" destOrd="0" parTransId="{BFBACA7F-DF48-4EF2-94EF-EBED76614D78}" sibTransId="{56B95A3E-60CC-497A-BCAC-258DB1874AFE}"/>
    <dgm:cxn modelId="{4AF4651E-CCC8-4720-92A8-3CDB16EA3C0E}" type="presOf" srcId="{D5AC4513-F73A-45A2-882B-07A669147FAE}" destId="{DE6E9BDF-5368-42BC-BF5D-5A91243EB08E}" srcOrd="0" destOrd="0" presId="urn:microsoft.com/office/officeart/2005/8/layout/hierarchy2"/>
    <dgm:cxn modelId="{D742352C-558E-40D5-A6B1-2AC7C969458B}" type="presOf" srcId="{AFCFC30D-59E9-45B7-A1BA-504C6CFD6DC3}" destId="{27BC3A22-CF93-4C6C-9096-B1A77DFF7BC6}" srcOrd="0" destOrd="0" presId="urn:microsoft.com/office/officeart/2005/8/layout/hierarchy2"/>
    <dgm:cxn modelId="{BEAF465D-1CBE-4EC0-A36A-1AF7A5042297}" type="presOf" srcId="{BFBACA7F-DF48-4EF2-94EF-EBED76614D78}" destId="{A1C5F92F-0A8C-4D23-AA0B-1FF012B7F6F4}" srcOrd="1" destOrd="0" presId="urn:microsoft.com/office/officeart/2005/8/layout/hierarchy2"/>
    <dgm:cxn modelId="{84D4AA67-88F3-4E1C-8A68-F9EB9E518106}" type="presOf" srcId="{7A2297B2-7730-4604-9B6F-41982C843F33}" destId="{B08F18A8-8A98-4459-895A-5CB2E4E76EA9}" srcOrd="0" destOrd="0" presId="urn:microsoft.com/office/officeart/2005/8/layout/hierarchy2"/>
    <dgm:cxn modelId="{3B90CF4B-2CCC-442D-990F-9F9416202F26}" type="presOf" srcId="{0A88D9CF-EEE4-408F-85C6-E8E2858FE686}" destId="{35059903-EDDA-43E0-861D-A939151C8340}" srcOrd="1" destOrd="0" presId="urn:microsoft.com/office/officeart/2005/8/layout/hierarchy2"/>
    <dgm:cxn modelId="{CDB2076D-7FD2-49D5-9650-9093BF1BFAF9}" type="presOf" srcId="{9E124DA4-B935-41A5-84F6-07E10B61C124}" destId="{4D1E71D9-1153-4BA5-86F0-FE90CB3802C3}" srcOrd="0" destOrd="0" presId="urn:microsoft.com/office/officeart/2005/8/layout/hierarchy2"/>
    <dgm:cxn modelId="{5E0B4D4F-780F-400E-AA4E-B7C7CF05DA0C}" type="presOf" srcId="{31C399A4-00C0-434D-847E-95E7B3B9CF3D}" destId="{3C4A8F73-74FB-49DB-8040-94686A805AB9}" srcOrd="0" destOrd="0" presId="urn:microsoft.com/office/officeart/2005/8/layout/hierarchy2"/>
    <dgm:cxn modelId="{BABB7D57-E807-4DAD-A415-40C260526351}" type="presOf" srcId="{C88F61B6-554D-4652-AB38-DE7443D83BFB}" destId="{67AD7023-2D19-4AAC-A658-EAB20570CF4A}" srcOrd="0" destOrd="0" presId="urn:microsoft.com/office/officeart/2005/8/layout/hierarchy2"/>
    <dgm:cxn modelId="{A8525289-740F-4202-ABF0-F53E519382BB}" srcId="{C90F9205-841B-4BFD-A8C1-86A12D85EEAF}" destId="{31C399A4-00C0-434D-847E-95E7B3B9CF3D}" srcOrd="1" destOrd="0" parTransId="{0A88D9CF-EEE4-408F-85C6-E8E2858FE686}" sibTransId="{E9757463-04E4-4A71-8FE9-0284BE33BF88}"/>
    <dgm:cxn modelId="{56718E90-07F9-4A1F-A374-80718F72F03C}" type="presOf" srcId="{AFCFC30D-59E9-45B7-A1BA-504C6CFD6DC3}" destId="{8E0B1806-38C2-443D-B849-348723C5B09C}" srcOrd="1" destOrd="0" presId="urn:microsoft.com/office/officeart/2005/8/layout/hierarchy2"/>
    <dgm:cxn modelId="{2B626F9A-B597-48B4-8273-1A40EEF3EF92}" srcId="{785B4A60-7C33-4509-910A-17E9B76E7BE1}" destId="{9E124DA4-B935-41A5-84F6-07E10B61C124}" srcOrd="0" destOrd="0" parTransId="{E6908424-8357-4FAA-91A4-5F1D6EDEC004}" sibTransId="{D932324D-AD5C-4299-B57A-055D19EB7500}"/>
    <dgm:cxn modelId="{709E2BAB-903E-4CCF-BBF6-3B9D978221EE}" srcId="{9E124DA4-B935-41A5-84F6-07E10B61C124}" destId="{C90F9205-841B-4BFD-A8C1-86A12D85EEAF}" srcOrd="0" destOrd="0" parTransId="{7A2297B2-7730-4604-9B6F-41982C843F33}" sibTransId="{DAFB49F8-3DFC-4EE0-80F1-87B9D9D9DEF4}"/>
    <dgm:cxn modelId="{2815B6B9-DA8C-49F7-A625-55AE9E530397}" type="presOf" srcId="{C90F9205-841B-4BFD-A8C1-86A12D85EEAF}" destId="{3CA5C27B-BC1B-44A8-B0BF-10BB884EAEEE}" srcOrd="0" destOrd="0" presId="urn:microsoft.com/office/officeart/2005/8/layout/hierarchy2"/>
    <dgm:cxn modelId="{3FDC6FBA-F5A6-497B-AAB2-20D4A4D71B05}" type="presOf" srcId="{0A88D9CF-EEE4-408F-85C6-E8E2858FE686}" destId="{92614538-8268-49A3-A468-C84EF9F10C69}" srcOrd="0" destOrd="0" presId="urn:microsoft.com/office/officeart/2005/8/layout/hierarchy2"/>
    <dgm:cxn modelId="{8524D7BF-53FF-4A28-B679-B595CD370943}" type="presOf" srcId="{BFBACA7F-DF48-4EF2-94EF-EBED76614D78}" destId="{A2B8C7F2-7449-4053-9B94-6E4CFB9B1F5A}" srcOrd="0" destOrd="0" presId="urn:microsoft.com/office/officeart/2005/8/layout/hierarchy2"/>
    <dgm:cxn modelId="{338997EB-4755-4D8A-8777-E7BEABE91008}" srcId="{C90F9205-841B-4BFD-A8C1-86A12D85EEAF}" destId="{D5AC4513-F73A-45A2-882B-07A669147FAE}" srcOrd="0" destOrd="0" parTransId="{AFCFC30D-59E9-45B7-A1BA-504C6CFD6DC3}" sibTransId="{9BA54A70-50E1-4FDB-8CE5-DD82C8CEAC51}"/>
    <dgm:cxn modelId="{B0C440FA-0AAE-4572-B1C2-73988B3B18FC}" type="presOf" srcId="{785B4A60-7C33-4509-910A-17E9B76E7BE1}" destId="{5385E2DE-76B8-4067-9A2E-5549045294A5}" srcOrd="0" destOrd="0" presId="urn:microsoft.com/office/officeart/2005/8/layout/hierarchy2"/>
    <dgm:cxn modelId="{AA48361E-2639-4857-9AAA-164EE7EA0E9B}" type="presParOf" srcId="{5385E2DE-76B8-4067-9A2E-5549045294A5}" destId="{BA089D6B-7E23-4F23-8350-143B739D9C01}" srcOrd="0" destOrd="0" presId="urn:microsoft.com/office/officeart/2005/8/layout/hierarchy2"/>
    <dgm:cxn modelId="{4D151F61-2029-492A-B55A-C5EBCC61DD1D}" type="presParOf" srcId="{BA089D6B-7E23-4F23-8350-143B739D9C01}" destId="{4D1E71D9-1153-4BA5-86F0-FE90CB3802C3}" srcOrd="0" destOrd="0" presId="urn:microsoft.com/office/officeart/2005/8/layout/hierarchy2"/>
    <dgm:cxn modelId="{A9ECFA85-BD66-46CB-88E8-8EDE64DF2AFB}" type="presParOf" srcId="{BA089D6B-7E23-4F23-8350-143B739D9C01}" destId="{A8484253-9EBA-4751-8BC5-73732FD14895}" srcOrd="1" destOrd="0" presId="urn:microsoft.com/office/officeart/2005/8/layout/hierarchy2"/>
    <dgm:cxn modelId="{57AA096F-DA82-423E-87BC-327E2DED3BEB}" type="presParOf" srcId="{A8484253-9EBA-4751-8BC5-73732FD14895}" destId="{B08F18A8-8A98-4459-895A-5CB2E4E76EA9}" srcOrd="0" destOrd="0" presId="urn:microsoft.com/office/officeart/2005/8/layout/hierarchy2"/>
    <dgm:cxn modelId="{9AD87997-B506-420A-9F04-A8F8FDE5DDB5}" type="presParOf" srcId="{B08F18A8-8A98-4459-895A-5CB2E4E76EA9}" destId="{8A1F66A9-5DA8-4E4C-BF26-D96D3A73B9AB}" srcOrd="0" destOrd="0" presId="urn:microsoft.com/office/officeart/2005/8/layout/hierarchy2"/>
    <dgm:cxn modelId="{D935B3FA-B420-49D7-ADE2-40C90786DF2F}" type="presParOf" srcId="{A8484253-9EBA-4751-8BC5-73732FD14895}" destId="{60F18F95-61FE-4E8A-86AC-5A864B6B2157}" srcOrd="1" destOrd="0" presId="urn:microsoft.com/office/officeart/2005/8/layout/hierarchy2"/>
    <dgm:cxn modelId="{C076424F-25C3-4BD8-8EF8-FC70B286DD6A}" type="presParOf" srcId="{60F18F95-61FE-4E8A-86AC-5A864B6B2157}" destId="{3CA5C27B-BC1B-44A8-B0BF-10BB884EAEEE}" srcOrd="0" destOrd="0" presId="urn:microsoft.com/office/officeart/2005/8/layout/hierarchy2"/>
    <dgm:cxn modelId="{D045699C-AE59-49AF-8359-8422B4FB1EBE}" type="presParOf" srcId="{60F18F95-61FE-4E8A-86AC-5A864B6B2157}" destId="{AAC69545-EC7E-4ABB-954B-9217B3543F7C}" srcOrd="1" destOrd="0" presId="urn:microsoft.com/office/officeart/2005/8/layout/hierarchy2"/>
    <dgm:cxn modelId="{5862C84A-01CD-486A-88F5-3A34D202353F}" type="presParOf" srcId="{AAC69545-EC7E-4ABB-954B-9217B3543F7C}" destId="{27BC3A22-CF93-4C6C-9096-B1A77DFF7BC6}" srcOrd="0" destOrd="0" presId="urn:microsoft.com/office/officeart/2005/8/layout/hierarchy2"/>
    <dgm:cxn modelId="{3A902D59-0A7E-4B63-9589-1E85162DFE39}" type="presParOf" srcId="{27BC3A22-CF93-4C6C-9096-B1A77DFF7BC6}" destId="{8E0B1806-38C2-443D-B849-348723C5B09C}" srcOrd="0" destOrd="0" presId="urn:microsoft.com/office/officeart/2005/8/layout/hierarchy2"/>
    <dgm:cxn modelId="{6E26B169-7D43-4AB4-81C5-6161F3AE80FB}" type="presParOf" srcId="{AAC69545-EC7E-4ABB-954B-9217B3543F7C}" destId="{4DECD9FC-C7D6-41EB-93BF-E153097E9AB5}" srcOrd="1" destOrd="0" presId="urn:microsoft.com/office/officeart/2005/8/layout/hierarchy2"/>
    <dgm:cxn modelId="{758D704C-425C-4C04-A878-914275F6D711}" type="presParOf" srcId="{4DECD9FC-C7D6-41EB-93BF-E153097E9AB5}" destId="{DE6E9BDF-5368-42BC-BF5D-5A91243EB08E}" srcOrd="0" destOrd="0" presId="urn:microsoft.com/office/officeart/2005/8/layout/hierarchy2"/>
    <dgm:cxn modelId="{28FCC137-6131-445B-841E-3043A9671634}" type="presParOf" srcId="{4DECD9FC-C7D6-41EB-93BF-E153097E9AB5}" destId="{AF8F9413-52D5-40AC-8105-6D56C0A1E727}" srcOrd="1" destOrd="0" presId="urn:microsoft.com/office/officeart/2005/8/layout/hierarchy2"/>
    <dgm:cxn modelId="{A5DCE998-1C4E-44F7-BE84-3BAE66169A90}" type="presParOf" srcId="{AAC69545-EC7E-4ABB-954B-9217B3543F7C}" destId="{92614538-8268-49A3-A468-C84EF9F10C69}" srcOrd="2" destOrd="0" presId="urn:microsoft.com/office/officeart/2005/8/layout/hierarchy2"/>
    <dgm:cxn modelId="{0E01CDA3-F6D7-4192-B996-3CD4B95E2FF9}" type="presParOf" srcId="{92614538-8268-49A3-A468-C84EF9F10C69}" destId="{35059903-EDDA-43E0-861D-A939151C8340}" srcOrd="0" destOrd="0" presId="urn:microsoft.com/office/officeart/2005/8/layout/hierarchy2"/>
    <dgm:cxn modelId="{FD60DB10-E55D-44BD-9B59-37A28AB961F4}" type="presParOf" srcId="{AAC69545-EC7E-4ABB-954B-9217B3543F7C}" destId="{D957713F-5B1B-44DB-92D4-89F4CCAA4F6F}" srcOrd="3" destOrd="0" presId="urn:microsoft.com/office/officeart/2005/8/layout/hierarchy2"/>
    <dgm:cxn modelId="{B90C64BB-70EF-4B3F-A787-2F06982F020E}" type="presParOf" srcId="{D957713F-5B1B-44DB-92D4-89F4CCAA4F6F}" destId="{3C4A8F73-74FB-49DB-8040-94686A805AB9}" srcOrd="0" destOrd="0" presId="urn:microsoft.com/office/officeart/2005/8/layout/hierarchy2"/>
    <dgm:cxn modelId="{8EDA2959-2DE1-427E-9A0A-37EC6924A8D9}" type="presParOf" srcId="{D957713F-5B1B-44DB-92D4-89F4CCAA4F6F}" destId="{29CE4412-1C31-4773-890A-71F521D381A5}" srcOrd="1" destOrd="0" presId="urn:microsoft.com/office/officeart/2005/8/layout/hierarchy2"/>
    <dgm:cxn modelId="{ECF96023-65FF-434B-96E4-97CAF833339A}" type="presParOf" srcId="{AAC69545-EC7E-4ABB-954B-9217B3543F7C}" destId="{A2B8C7F2-7449-4053-9B94-6E4CFB9B1F5A}" srcOrd="4" destOrd="0" presId="urn:microsoft.com/office/officeart/2005/8/layout/hierarchy2"/>
    <dgm:cxn modelId="{EABCCD5A-164E-443D-9C32-6DC51EFD1BBD}" type="presParOf" srcId="{A2B8C7F2-7449-4053-9B94-6E4CFB9B1F5A}" destId="{A1C5F92F-0A8C-4D23-AA0B-1FF012B7F6F4}" srcOrd="0" destOrd="0" presId="urn:microsoft.com/office/officeart/2005/8/layout/hierarchy2"/>
    <dgm:cxn modelId="{031978B9-D57E-4275-816D-55C1FCDA3AE2}" type="presParOf" srcId="{AAC69545-EC7E-4ABB-954B-9217B3543F7C}" destId="{8A79A301-1FD3-4436-BE82-E7A80E9C49C6}" srcOrd="5" destOrd="0" presId="urn:microsoft.com/office/officeart/2005/8/layout/hierarchy2"/>
    <dgm:cxn modelId="{1B33A822-B2AD-4776-BB55-47E002E63BA7}" type="presParOf" srcId="{8A79A301-1FD3-4436-BE82-E7A80E9C49C6}" destId="{67AD7023-2D19-4AAC-A658-EAB20570CF4A}" srcOrd="0" destOrd="0" presId="urn:microsoft.com/office/officeart/2005/8/layout/hierarchy2"/>
    <dgm:cxn modelId="{A7A397DA-DF35-4C9C-8F4C-D21597522446}" type="presParOf" srcId="{8A79A301-1FD3-4436-BE82-E7A80E9C49C6}" destId="{D52B8255-6F44-4150-BE02-C6CFDD26679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1E71D9-1153-4BA5-86F0-FE90CB3802C3}">
      <dsp:nvSpPr>
        <dsp:cNvPr id="0" name=""/>
        <dsp:cNvSpPr/>
      </dsp:nvSpPr>
      <dsp:spPr>
        <a:xfrm>
          <a:off x="3993" y="2362261"/>
          <a:ext cx="3080346" cy="154017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终极算法</a:t>
          </a:r>
        </a:p>
      </dsp:txBody>
      <dsp:txXfrm>
        <a:off x="49103" y="2407371"/>
        <a:ext cx="2990126" cy="1449953"/>
      </dsp:txXfrm>
    </dsp:sp>
    <dsp:sp modelId="{B08F18A8-8A98-4459-895A-5CB2E4E76EA9}">
      <dsp:nvSpPr>
        <dsp:cNvPr id="0" name=""/>
        <dsp:cNvSpPr/>
      </dsp:nvSpPr>
      <dsp:spPr>
        <a:xfrm>
          <a:off x="3084339" y="3110221"/>
          <a:ext cx="1232138" cy="44252"/>
        </a:xfrm>
        <a:custGeom>
          <a:avLst/>
          <a:gdLst/>
          <a:ahLst/>
          <a:cxnLst/>
          <a:rect l="0" t="0" r="0" b="0"/>
          <a:pathLst>
            <a:path>
              <a:moveTo>
                <a:pt x="0" y="22126"/>
              </a:moveTo>
              <a:lnTo>
                <a:pt x="1232138" y="2212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669605" y="3101544"/>
        <a:ext cx="61606" cy="61606"/>
      </dsp:txXfrm>
    </dsp:sp>
    <dsp:sp modelId="{3CA5C27B-BC1B-44A8-B0BF-10BB884EAEEE}">
      <dsp:nvSpPr>
        <dsp:cNvPr id="0" name=""/>
        <dsp:cNvSpPr/>
      </dsp:nvSpPr>
      <dsp:spPr>
        <a:xfrm>
          <a:off x="4316477" y="2362261"/>
          <a:ext cx="3080346" cy="154017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学派理念</a:t>
          </a:r>
          <a:endParaRPr lang="en-US" altLang="zh-CN" sz="2300" kern="1200" dirty="0"/>
        </a:p>
        <a:p>
          <a:pPr marL="0" lvl="0" indent="0" algn="ctr" defTabSz="1022350">
            <a:lnSpc>
              <a:spcPct val="90000"/>
            </a:lnSpc>
            <a:spcBef>
              <a:spcPct val="0"/>
            </a:spcBef>
            <a:spcAft>
              <a:spcPct val="35000"/>
            </a:spcAft>
            <a:buNone/>
          </a:pPr>
          <a:r>
            <a:rPr lang="en-US" altLang="zh-CN" sz="2300" kern="1200" dirty="0"/>
            <a:t>Concept/Condition/Case</a:t>
          </a:r>
          <a:endParaRPr lang="zh-CN" altLang="en-US" sz="2300" kern="1200" dirty="0"/>
        </a:p>
      </dsp:txBody>
      <dsp:txXfrm>
        <a:off x="4361587" y="2407371"/>
        <a:ext cx="2990126" cy="1449953"/>
      </dsp:txXfrm>
    </dsp:sp>
    <dsp:sp modelId="{27BC3A22-CF93-4C6C-9096-B1A77DFF7BC6}">
      <dsp:nvSpPr>
        <dsp:cNvPr id="0" name=""/>
        <dsp:cNvSpPr/>
      </dsp:nvSpPr>
      <dsp:spPr>
        <a:xfrm rot="18289469">
          <a:off x="6934084" y="2224622"/>
          <a:ext cx="2157617" cy="44252"/>
        </a:xfrm>
        <a:custGeom>
          <a:avLst/>
          <a:gdLst/>
          <a:ahLst/>
          <a:cxnLst/>
          <a:rect l="0" t="0" r="0" b="0"/>
          <a:pathLst>
            <a:path>
              <a:moveTo>
                <a:pt x="0" y="22126"/>
              </a:moveTo>
              <a:lnTo>
                <a:pt x="2157617" y="22126"/>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7958952" y="2192808"/>
        <a:ext cx="107880" cy="107880"/>
      </dsp:txXfrm>
    </dsp:sp>
    <dsp:sp modelId="{DE6E9BDF-5368-42BC-BF5D-5A91243EB08E}">
      <dsp:nvSpPr>
        <dsp:cNvPr id="0" name=""/>
        <dsp:cNvSpPr/>
      </dsp:nvSpPr>
      <dsp:spPr>
        <a:xfrm>
          <a:off x="8628962" y="591062"/>
          <a:ext cx="3080346" cy="154017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代表算法模型</a:t>
          </a:r>
        </a:p>
      </dsp:txBody>
      <dsp:txXfrm>
        <a:off x="8674072" y="636172"/>
        <a:ext cx="2990126" cy="1449953"/>
      </dsp:txXfrm>
    </dsp:sp>
    <dsp:sp modelId="{92614538-8268-49A3-A468-C84EF9F10C69}">
      <dsp:nvSpPr>
        <dsp:cNvPr id="0" name=""/>
        <dsp:cNvSpPr/>
      </dsp:nvSpPr>
      <dsp:spPr>
        <a:xfrm>
          <a:off x="7396824" y="3110221"/>
          <a:ext cx="1232138" cy="44252"/>
        </a:xfrm>
        <a:custGeom>
          <a:avLst/>
          <a:gdLst/>
          <a:ahLst/>
          <a:cxnLst/>
          <a:rect l="0" t="0" r="0" b="0"/>
          <a:pathLst>
            <a:path>
              <a:moveTo>
                <a:pt x="0" y="22126"/>
              </a:moveTo>
              <a:lnTo>
                <a:pt x="1232138" y="22126"/>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982089" y="3101544"/>
        <a:ext cx="61606" cy="61606"/>
      </dsp:txXfrm>
    </dsp:sp>
    <dsp:sp modelId="{3C4A8F73-74FB-49DB-8040-94686A805AB9}">
      <dsp:nvSpPr>
        <dsp:cNvPr id="0" name=""/>
        <dsp:cNvSpPr/>
      </dsp:nvSpPr>
      <dsp:spPr>
        <a:xfrm>
          <a:off x="8628962" y="2362261"/>
          <a:ext cx="3080346" cy="154017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如何评价模型？</a:t>
          </a:r>
        </a:p>
      </dsp:txBody>
      <dsp:txXfrm>
        <a:off x="8674072" y="2407371"/>
        <a:ext cx="2990126" cy="1449953"/>
      </dsp:txXfrm>
    </dsp:sp>
    <dsp:sp modelId="{A2B8C7F2-7449-4053-9B94-6E4CFB9B1F5A}">
      <dsp:nvSpPr>
        <dsp:cNvPr id="0" name=""/>
        <dsp:cNvSpPr/>
      </dsp:nvSpPr>
      <dsp:spPr>
        <a:xfrm rot="3310531">
          <a:off x="6934084" y="3995821"/>
          <a:ext cx="2157617" cy="44252"/>
        </a:xfrm>
        <a:custGeom>
          <a:avLst/>
          <a:gdLst/>
          <a:ahLst/>
          <a:cxnLst/>
          <a:rect l="0" t="0" r="0" b="0"/>
          <a:pathLst>
            <a:path>
              <a:moveTo>
                <a:pt x="0" y="22126"/>
              </a:moveTo>
              <a:lnTo>
                <a:pt x="2157617" y="22126"/>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7958952" y="3964007"/>
        <a:ext cx="107880" cy="107880"/>
      </dsp:txXfrm>
    </dsp:sp>
    <dsp:sp modelId="{67AD7023-2D19-4AAC-A658-EAB20570CF4A}">
      <dsp:nvSpPr>
        <dsp:cNvPr id="0" name=""/>
        <dsp:cNvSpPr/>
      </dsp:nvSpPr>
      <dsp:spPr>
        <a:xfrm>
          <a:off x="8628962" y="4133460"/>
          <a:ext cx="3080346" cy="154017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如何优化模型？</a:t>
          </a:r>
        </a:p>
      </dsp:txBody>
      <dsp:txXfrm>
        <a:off x="8674072" y="4178570"/>
        <a:ext cx="2990126" cy="144995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8BB17D2-1AAC-4884-9192-A9BD6C02BF50}" type="datetimeFigureOut">
              <a:rPr lang="zh-CN" altLang="en-US" smtClean="0"/>
              <a:t>2018/4/27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428AC5-382A-4A1C-ACB8-B5A608F19C10}" type="slidenum">
              <a:rPr lang="zh-CN" altLang="en-US" smtClean="0"/>
              <a:t>‹#›</a:t>
            </a:fld>
            <a:endParaRPr lang="zh-CN" altLang="en-US"/>
          </a:p>
        </p:txBody>
      </p:sp>
    </p:spTree>
    <p:extLst>
      <p:ext uri="{BB962C8B-B14F-4D97-AF65-F5344CB8AC3E}">
        <p14:creationId xmlns:p14="http://schemas.microsoft.com/office/powerpoint/2010/main" val="3277077610"/>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8BB17D2-1AAC-4884-9192-A9BD6C02BF50}" type="datetimeFigureOut">
              <a:rPr lang="zh-CN" altLang="en-US" smtClean="0"/>
              <a:t>2018/4/27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428AC5-382A-4A1C-ACB8-B5A608F19C10}" type="slidenum">
              <a:rPr lang="zh-CN" altLang="en-US" smtClean="0"/>
              <a:t>‹#›</a:t>
            </a:fld>
            <a:endParaRPr lang="zh-CN" altLang="en-US"/>
          </a:p>
        </p:txBody>
      </p:sp>
    </p:spTree>
    <p:extLst>
      <p:ext uri="{BB962C8B-B14F-4D97-AF65-F5344CB8AC3E}">
        <p14:creationId xmlns:p14="http://schemas.microsoft.com/office/powerpoint/2010/main" val="508638719"/>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8BB17D2-1AAC-4884-9192-A9BD6C02BF50}" type="datetimeFigureOut">
              <a:rPr lang="zh-CN" altLang="en-US" smtClean="0"/>
              <a:t>2018/4/27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428AC5-382A-4A1C-ACB8-B5A608F19C10}" type="slidenum">
              <a:rPr lang="zh-CN" altLang="en-US" smtClean="0"/>
              <a:t>‹#›</a:t>
            </a:fld>
            <a:endParaRPr lang="zh-CN" altLang="en-US"/>
          </a:p>
        </p:txBody>
      </p:sp>
    </p:spTree>
    <p:extLst>
      <p:ext uri="{BB962C8B-B14F-4D97-AF65-F5344CB8AC3E}">
        <p14:creationId xmlns:p14="http://schemas.microsoft.com/office/powerpoint/2010/main" val="831466322"/>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8BB17D2-1AAC-4884-9192-A9BD6C02BF50}" type="datetimeFigureOut">
              <a:rPr lang="zh-CN" altLang="en-US" smtClean="0"/>
              <a:t>2018/4/27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428AC5-382A-4A1C-ACB8-B5A608F19C10}" type="slidenum">
              <a:rPr lang="zh-CN" altLang="en-US" smtClean="0"/>
              <a:t>‹#›</a:t>
            </a:fld>
            <a:endParaRPr lang="zh-CN" altLang="en-US"/>
          </a:p>
        </p:txBody>
      </p:sp>
    </p:spTree>
    <p:extLst>
      <p:ext uri="{BB962C8B-B14F-4D97-AF65-F5344CB8AC3E}">
        <p14:creationId xmlns:p14="http://schemas.microsoft.com/office/powerpoint/2010/main" val="3182509818"/>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8BB17D2-1AAC-4884-9192-A9BD6C02BF50}" type="datetimeFigureOut">
              <a:rPr lang="zh-CN" altLang="en-US" smtClean="0"/>
              <a:t>2018/4/27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428AC5-382A-4A1C-ACB8-B5A608F19C10}" type="slidenum">
              <a:rPr lang="zh-CN" altLang="en-US" smtClean="0"/>
              <a:t>‹#›</a:t>
            </a:fld>
            <a:endParaRPr lang="zh-CN" altLang="en-US"/>
          </a:p>
        </p:txBody>
      </p:sp>
    </p:spTree>
    <p:extLst>
      <p:ext uri="{BB962C8B-B14F-4D97-AF65-F5344CB8AC3E}">
        <p14:creationId xmlns:p14="http://schemas.microsoft.com/office/powerpoint/2010/main" val="1652958926"/>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8BB17D2-1AAC-4884-9192-A9BD6C02BF50}" type="datetimeFigureOut">
              <a:rPr lang="zh-CN" altLang="en-US" smtClean="0"/>
              <a:t>2018/4/27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428AC5-382A-4A1C-ACB8-B5A608F19C10}" type="slidenum">
              <a:rPr lang="zh-CN" altLang="en-US" smtClean="0"/>
              <a:t>‹#›</a:t>
            </a:fld>
            <a:endParaRPr lang="zh-CN" altLang="en-US"/>
          </a:p>
        </p:txBody>
      </p:sp>
    </p:spTree>
    <p:extLst>
      <p:ext uri="{BB962C8B-B14F-4D97-AF65-F5344CB8AC3E}">
        <p14:creationId xmlns:p14="http://schemas.microsoft.com/office/powerpoint/2010/main" val="70435616"/>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8BB17D2-1AAC-4884-9192-A9BD6C02BF50}" type="datetimeFigureOut">
              <a:rPr lang="zh-CN" altLang="en-US" smtClean="0"/>
              <a:t>2018/4/27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2428AC5-382A-4A1C-ACB8-B5A608F19C10}" type="slidenum">
              <a:rPr lang="zh-CN" altLang="en-US" smtClean="0"/>
              <a:t>‹#›</a:t>
            </a:fld>
            <a:endParaRPr lang="zh-CN" altLang="en-US"/>
          </a:p>
        </p:txBody>
      </p:sp>
    </p:spTree>
    <p:extLst>
      <p:ext uri="{BB962C8B-B14F-4D97-AF65-F5344CB8AC3E}">
        <p14:creationId xmlns:p14="http://schemas.microsoft.com/office/powerpoint/2010/main" val="1765213378"/>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8BB17D2-1AAC-4884-9192-A9BD6C02BF50}" type="datetimeFigureOut">
              <a:rPr lang="zh-CN" altLang="en-US" smtClean="0"/>
              <a:t>2018/4/27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2428AC5-382A-4A1C-ACB8-B5A608F19C10}" type="slidenum">
              <a:rPr lang="zh-CN" altLang="en-US" smtClean="0"/>
              <a:t>‹#›</a:t>
            </a:fld>
            <a:endParaRPr lang="zh-CN" altLang="en-US"/>
          </a:p>
        </p:txBody>
      </p:sp>
    </p:spTree>
    <p:extLst>
      <p:ext uri="{BB962C8B-B14F-4D97-AF65-F5344CB8AC3E}">
        <p14:creationId xmlns:p14="http://schemas.microsoft.com/office/powerpoint/2010/main" val="413190670"/>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8BB17D2-1AAC-4884-9192-A9BD6C02BF50}" type="datetimeFigureOut">
              <a:rPr lang="zh-CN" altLang="en-US" smtClean="0"/>
              <a:t>2018/4/27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2428AC5-382A-4A1C-ACB8-B5A608F19C10}" type="slidenum">
              <a:rPr lang="zh-CN" altLang="en-US" smtClean="0"/>
              <a:t>‹#›</a:t>
            </a:fld>
            <a:endParaRPr lang="zh-CN" altLang="en-US"/>
          </a:p>
        </p:txBody>
      </p:sp>
    </p:spTree>
    <p:extLst>
      <p:ext uri="{BB962C8B-B14F-4D97-AF65-F5344CB8AC3E}">
        <p14:creationId xmlns:p14="http://schemas.microsoft.com/office/powerpoint/2010/main" val="1701274692"/>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8BB17D2-1AAC-4884-9192-A9BD6C02BF50}" type="datetimeFigureOut">
              <a:rPr lang="zh-CN" altLang="en-US" smtClean="0"/>
              <a:t>2018/4/27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428AC5-382A-4A1C-ACB8-B5A608F19C10}" type="slidenum">
              <a:rPr lang="zh-CN" altLang="en-US" smtClean="0"/>
              <a:t>‹#›</a:t>
            </a:fld>
            <a:endParaRPr lang="zh-CN" altLang="en-US"/>
          </a:p>
        </p:txBody>
      </p:sp>
    </p:spTree>
    <p:extLst>
      <p:ext uri="{BB962C8B-B14F-4D97-AF65-F5344CB8AC3E}">
        <p14:creationId xmlns:p14="http://schemas.microsoft.com/office/powerpoint/2010/main" val="590507429"/>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8BB17D2-1AAC-4884-9192-A9BD6C02BF50}" type="datetimeFigureOut">
              <a:rPr lang="zh-CN" altLang="en-US" smtClean="0"/>
              <a:t>2018/4/27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428AC5-382A-4A1C-ACB8-B5A608F19C10}" type="slidenum">
              <a:rPr lang="zh-CN" altLang="en-US" smtClean="0"/>
              <a:t>‹#›</a:t>
            </a:fld>
            <a:endParaRPr lang="zh-CN" altLang="en-US"/>
          </a:p>
        </p:txBody>
      </p:sp>
    </p:spTree>
    <p:extLst>
      <p:ext uri="{BB962C8B-B14F-4D97-AF65-F5344CB8AC3E}">
        <p14:creationId xmlns:p14="http://schemas.microsoft.com/office/powerpoint/2010/main" val="81871511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BB17D2-1AAC-4884-9192-A9BD6C02BF50}" type="datetimeFigureOut">
              <a:rPr lang="zh-CN" altLang="en-US" smtClean="0"/>
              <a:t>2018/4/27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428AC5-382A-4A1C-ACB8-B5A608F19C10}" type="slidenum">
              <a:rPr lang="zh-CN" altLang="en-US" smtClean="0"/>
              <a:t>‹#›</a:t>
            </a:fld>
            <a:endParaRPr lang="zh-CN" altLang="en-US"/>
          </a:p>
        </p:txBody>
      </p:sp>
    </p:spTree>
    <p:extLst>
      <p:ext uri="{BB962C8B-B14F-4D97-AF65-F5344CB8AC3E}">
        <p14:creationId xmlns:p14="http://schemas.microsoft.com/office/powerpoint/2010/main" val="793050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文本框 3"/>
          <p:cNvSpPr txBox="1"/>
          <p:nvPr/>
        </p:nvSpPr>
        <p:spPr>
          <a:xfrm>
            <a:off x="1374624" y="1735081"/>
            <a:ext cx="915436" cy="1985159"/>
          </a:xfrm>
          <a:prstGeom prst="rect">
            <a:avLst/>
          </a:prstGeom>
          <a:noFill/>
        </p:spPr>
        <p:txBody>
          <a:bodyPr wrap="square" rtlCol="0">
            <a:spAutoFit/>
          </a:bodyPr>
          <a:lstStyle/>
          <a:p>
            <a:r>
              <a:rPr lang="zh-CN" altLang="en-US" sz="12300" dirty="0">
                <a:solidFill>
                  <a:schemeClr val="bg1"/>
                </a:solidFill>
                <a:latin typeface="微软雅黑" panose="020B0503020204020204" pitchFamily="34" charset="-122"/>
                <a:ea typeface="微软雅黑" panose="020B0503020204020204" pitchFamily="34" charset="-122"/>
              </a:rPr>
              <a:t>”</a:t>
            </a:r>
          </a:p>
        </p:txBody>
      </p:sp>
      <p:sp>
        <p:nvSpPr>
          <p:cNvPr id="5" name="文本框 4"/>
          <p:cNvSpPr txBox="1"/>
          <p:nvPr/>
        </p:nvSpPr>
        <p:spPr>
          <a:xfrm>
            <a:off x="1374625" y="2585992"/>
            <a:ext cx="8420248" cy="830997"/>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无码机器学习</a:t>
            </a:r>
            <a:r>
              <a:rPr lang="en-US" altLang="zh-CN" sz="4800" b="1" dirty="0">
                <a:solidFill>
                  <a:schemeClr val="bg1"/>
                </a:solidFill>
                <a:latin typeface="微软雅黑" panose="020B0503020204020204" pitchFamily="34" charset="-122"/>
                <a:ea typeface="微软雅黑" panose="020B0503020204020204" pitchFamily="34" charset="-122"/>
              </a:rPr>
              <a:t>_Orange</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426656" y="3597981"/>
            <a:ext cx="7886156" cy="461665"/>
          </a:xfrm>
          <a:prstGeom prst="rect">
            <a:avLst/>
          </a:prstGeom>
          <a:noFill/>
        </p:spPr>
        <p:txBody>
          <a:bodyPr wrap="square" rtlCol="0">
            <a:spAutoFit/>
          </a:bodyPr>
          <a:lstStyle/>
          <a:p>
            <a:pPr algn="r"/>
            <a:r>
              <a:rPr lang="en-US" altLang="zh-CN" sz="2400" dirty="0">
                <a:solidFill>
                  <a:schemeClr val="bg1"/>
                </a:solidFill>
                <a:latin typeface="微软雅黑" panose="020B0503020204020204" pitchFamily="34" charset="-122"/>
                <a:ea typeface="微软雅黑" panose="020B0503020204020204" pitchFamily="34" charset="-122"/>
              </a:rPr>
              <a:t>-Channel</a:t>
            </a:r>
            <a:r>
              <a:rPr lang="zh-CN" altLang="en-US" sz="2400" dirty="0">
                <a:solidFill>
                  <a:schemeClr val="bg1"/>
                </a:solidFill>
                <a:latin typeface="微软雅黑" panose="020B0503020204020204" pitchFamily="34" charset="-122"/>
                <a:ea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rPr>
              <a:t>CMT</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矩形 6">
            <a:hlinkClick r:id="" action="ppaction://hlinkshowjump?jump=nextslide"/>
          </p:cNvPr>
          <p:cNvSpPr/>
          <p:nvPr/>
        </p:nvSpPr>
        <p:spPr>
          <a:xfrm>
            <a:off x="9794872" y="2740663"/>
            <a:ext cx="539883" cy="53988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accent2"/>
                </a:solidFill>
                <a:latin typeface="华文楷体" panose="02010600040101010101" pitchFamily="2" charset="-122"/>
                <a:ea typeface="华文楷体" panose="02010600040101010101" pitchFamily="2" charset="-122"/>
              </a:rPr>
              <a:t>&gt;</a:t>
            </a:r>
            <a:endParaRPr lang="zh-CN" altLang="en-US" sz="4400" dirty="0">
              <a:solidFill>
                <a:schemeClr val="accent2"/>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3148451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par>
                          <p:cTn id="12" fill="hold">
                            <p:stCondLst>
                              <p:cond delay="32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1000"/>
                                        <p:tgtEl>
                                          <p:spTgt spid="6"/>
                                        </p:tgtEl>
                                      </p:cBhvr>
                                    </p:animEffect>
                                  </p:childTnLst>
                                </p:cTn>
                              </p:par>
                            </p:childTnLst>
                          </p:cTn>
                        </p:par>
                        <p:par>
                          <p:cTn id="16" fill="hold">
                            <p:stCondLst>
                              <p:cond delay="4200"/>
                            </p:stCondLst>
                            <p:childTnLst>
                              <p:par>
                                <p:cTn id="17" presetID="17" presetClass="entr" presetSubtype="1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solidFill>
                  <a:schemeClr val="accent2"/>
                </a:solidFill>
                <a:latin typeface="Arial" pitchFamily="34" charset="0"/>
                <a:cs typeface="Arial" pitchFamily="34" charset="0"/>
              </a:rPr>
              <a:t>贝叶斯学派</a:t>
            </a:r>
          </a:p>
        </p:txBody>
      </p:sp>
      <p:sp>
        <p:nvSpPr>
          <p:cNvPr id="3" name="内容占位符 2"/>
          <p:cNvSpPr>
            <a:spLocks noGrp="1"/>
          </p:cNvSpPr>
          <p:nvPr>
            <p:ph idx="1"/>
          </p:nvPr>
        </p:nvSpPr>
        <p:spPr/>
        <p:txBody>
          <a:bodyPr>
            <a:normAutofit fontScale="92500" lnSpcReduction="20000"/>
          </a:bodyPr>
          <a:lstStyle/>
          <a:p>
            <a:r>
              <a:rPr lang="zh-CN" altLang="en-US" sz="2400" b="1" dirty="0">
                <a:solidFill>
                  <a:schemeClr val="tx1">
                    <a:lumMod val="65000"/>
                    <a:lumOff val="35000"/>
                  </a:schemeClr>
                </a:solidFill>
                <a:cs typeface="Arial" pitchFamily="34" charset="0"/>
              </a:rPr>
              <a:t>理念、条件、例子</a:t>
            </a:r>
            <a:r>
              <a:rPr lang="en-US" altLang="zh-CN" sz="2400" b="1" dirty="0">
                <a:solidFill>
                  <a:schemeClr val="tx1">
                    <a:lumMod val="65000"/>
                    <a:lumOff val="35000"/>
                  </a:schemeClr>
                </a:solidFill>
                <a:cs typeface="Arial" pitchFamily="34" charset="0"/>
              </a:rPr>
              <a:t>(Concept/Condition/Case)</a:t>
            </a:r>
          </a:p>
          <a:p>
            <a:pPr lvl="1"/>
            <a:r>
              <a:rPr lang="zh-CN" altLang="en-US" sz="1400" b="1" dirty="0">
                <a:solidFill>
                  <a:schemeClr val="tx1">
                    <a:lumMod val="65000"/>
                    <a:lumOff val="35000"/>
                  </a:schemeClr>
                </a:solidFill>
                <a:cs typeface="Arial" pitchFamily="34" charset="0"/>
              </a:rPr>
              <a:t>理念：贝叶斯将概率解释为一种信念，或信心，在发生的事件中。</a:t>
            </a:r>
            <a:endParaRPr lang="en-US" altLang="zh-CN" sz="1400" b="1" dirty="0">
              <a:solidFill>
                <a:schemeClr val="tx1">
                  <a:lumMod val="65000"/>
                  <a:lumOff val="35000"/>
                </a:schemeClr>
              </a:solidFill>
              <a:cs typeface="Arial" pitchFamily="34" charset="0"/>
            </a:endParaRPr>
          </a:p>
          <a:p>
            <a:pPr lvl="1"/>
            <a:r>
              <a:rPr lang="zh-CN" altLang="en-US" sz="1400" b="1" dirty="0">
                <a:solidFill>
                  <a:schemeClr val="tx1">
                    <a:lumMod val="65000"/>
                    <a:lumOff val="35000"/>
                  </a:schemeClr>
                </a:solidFill>
                <a:cs typeface="Arial" pitchFamily="34" charset="0"/>
              </a:rPr>
              <a:t>条件：</a:t>
            </a:r>
            <a:r>
              <a:rPr lang="en-US" altLang="zh-CN" sz="1400" b="1" dirty="0">
                <a:solidFill>
                  <a:schemeClr val="tx1">
                    <a:lumMod val="65000"/>
                    <a:lumOff val="35000"/>
                  </a:schemeClr>
                </a:solidFill>
                <a:cs typeface="Arial" pitchFamily="34" charset="0"/>
              </a:rPr>
              <a:t>Prior, Posterior probability, </a:t>
            </a:r>
            <a:r>
              <a:rPr lang="zh-CN" altLang="en-US" sz="1400" b="1" dirty="0">
                <a:solidFill>
                  <a:schemeClr val="tx1">
                    <a:lumMod val="65000"/>
                    <a:lumOff val="35000"/>
                  </a:schemeClr>
                </a:solidFill>
                <a:cs typeface="Arial" pitchFamily="34" charset="0"/>
              </a:rPr>
              <a:t>返回概率</a:t>
            </a:r>
            <a:endParaRPr lang="en-US" altLang="zh-CN" sz="1400" b="1" dirty="0">
              <a:solidFill>
                <a:schemeClr val="tx1">
                  <a:lumMod val="65000"/>
                  <a:lumOff val="35000"/>
                </a:schemeClr>
              </a:solidFill>
              <a:cs typeface="Arial" pitchFamily="34" charset="0"/>
            </a:endParaRPr>
          </a:p>
          <a:p>
            <a:pPr lvl="1"/>
            <a:r>
              <a:rPr lang="zh-CN" altLang="en-US" sz="1400" b="1" dirty="0">
                <a:solidFill>
                  <a:schemeClr val="tx1">
                    <a:lumMod val="65000"/>
                    <a:lumOff val="35000"/>
                  </a:schemeClr>
                </a:solidFill>
                <a:cs typeface="Arial" pitchFamily="34" charset="0"/>
              </a:rPr>
              <a:t>例子：</a:t>
            </a:r>
            <a:r>
              <a:rPr lang="en-US" altLang="zh-CN" sz="1400" b="1" dirty="0">
                <a:solidFill>
                  <a:schemeClr val="tx1">
                    <a:lumMod val="65000"/>
                    <a:lumOff val="35000"/>
                  </a:schemeClr>
                </a:solidFill>
                <a:cs typeface="Arial" pitchFamily="34" charset="0"/>
              </a:rPr>
              <a:t>Farmer or Librarian</a:t>
            </a:r>
            <a:r>
              <a:rPr lang="zh-CN" altLang="en-US" sz="1400" b="1" dirty="0">
                <a:solidFill>
                  <a:schemeClr val="tx1">
                    <a:lumMod val="65000"/>
                    <a:lumOff val="35000"/>
                  </a:schemeClr>
                </a:solidFill>
                <a:cs typeface="Arial" pitchFamily="34" charset="0"/>
              </a:rPr>
              <a:t>。</a:t>
            </a:r>
            <a:endParaRPr lang="en-US" altLang="zh-CN" sz="1400" b="1" dirty="0">
              <a:solidFill>
                <a:schemeClr val="tx1">
                  <a:lumMod val="65000"/>
                  <a:lumOff val="35000"/>
                </a:schemeClr>
              </a:solidFill>
              <a:cs typeface="Arial" pitchFamily="34" charset="0"/>
            </a:endParaRPr>
          </a:p>
          <a:p>
            <a:pPr marL="936117" lvl="2" indent="0">
              <a:buNone/>
            </a:pPr>
            <a:endParaRPr lang="en-US" altLang="zh-CN" sz="1400" b="1" dirty="0">
              <a:solidFill>
                <a:schemeClr val="tx1">
                  <a:lumMod val="65000"/>
                  <a:lumOff val="35000"/>
                </a:schemeClr>
              </a:solidFill>
              <a:cs typeface="Arial" pitchFamily="34" charset="0"/>
            </a:endParaRPr>
          </a:p>
          <a:p>
            <a:pPr marL="936117" lvl="2" indent="0">
              <a:buNone/>
            </a:pPr>
            <a:endParaRPr lang="en-US" altLang="zh-CN" sz="1400" b="1" dirty="0">
              <a:solidFill>
                <a:schemeClr val="tx1">
                  <a:lumMod val="65000"/>
                  <a:lumOff val="35000"/>
                </a:schemeClr>
              </a:solidFill>
              <a:cs typeface="Arial" pitchFamily="34" charset="0"/>
            </a:endParaRPr>
          </a:p>
          <a:p>
            <a:pPr marL="936117" lvl="2" indent="0">
              <a:buNone/>
            </a:pPr>
            <a:endParaRPr lang="en-US" altLang="zh-CN" sz="1400" b="1" dirty="0">
              <a:solidFill>
                <a:schemeClr val="tx1">
                  <a:lumMod val="65000"/>
                  <a:lumOff val="35000"/>
                </a:schemeClr>
              </a:solidFill>
              <a:cs typeface="Arial" pitchFamily="34" charset="0"/>
            </a:endParaRPr>
          </a:p>
          <a:p>
            <a:pPr marL="936117" lvl="2" indent="0">
              <a:buNone/>
            </a:pPr>
            <a:endParaRPr lang="en-US" altLang="zh-CN" sz="1400" b="1" dirty="0">
              <a:solidFill>
                <a:schemeClr val="tx1">
                  <a:lumMod val="65000"/>
                  <a:lumOff val="35000"/>
                </a:schemeClr>
              </a:solidFill>
              <a:cs typeface="Arial" pitchFamily="34" charset="0"/>
            </a:endParaRPr>
          </a:p>
          <a:p>
            <a:pPr marL="936117" lvl="2" indent="0">
              <a:buNone/>
            </a:pPr>
            <a:endParaRPr lang="en-US" altLang="zh-CN" sz="1400" b="1" dirty="0">
              <a:solidFill>
                <a:schemeClr val="tx1">
                  <a:lumMod val="65000"/>
                  <a:lumOff val="35000"/>
                </a:schemeClr>
              </a:solidFill>
              <a:cs typeface="Arial" pitchFamily="34" charset="0"/>
            </a:endParaRPr>
          </a:p>
          <a:p>
            <a:pPr marL="936117" lvl="2" indent="0">
              <a:buNone/>
            </a:pPr>
            <a:endParaRPr lang="en-US" altLang="zh-CN" sz="1400" b="1" dirty="0">
              <a:solidFill>
                <a:schemeClr val="tx1">
                  <a:lumMod val="65000"/>
                  <a:lumOff val="35000"/>
                </a:schemeClr>
              </a:solidFill>
              <a:cs typeface="Arial" pitchFamily="34" charset="0"/>
            </a:endParaRPr>
          </a:p>
          <a:p>
            <a:pPr marL="936117" lvl="2" indent="0">
              <a:buNone/>
            </a:pPr>
            <a:r>
              <a:rPr lang="zh-CN" altLang="en-US" sz="1400" b="1" dirty="0">
                <a:solidFill>
                  <a:schemeClr val="tx1">
                    <a:lumMod val="65000"/>
                    <a:lumOff val="35000"/>
                  </a:schemeClr>
                </a:solidFill>
                <a:cs typeface="Arial" pitchFamily="34" charset="0"/>
              </a:rPr>
              <a:t>问题：如果输入变量是相关的，则会出现问题。</a:t>
            </a:r>
            <a:endParaRPr lang="en-US" altLang="zh-CN" sz="1400" b="1" dirty="0">
              <a:solidFill>
                <a:schemeClr val="tx1">
                  <a:lumMod val="65000"/>
                  <a:lumOff val="35000"/>
                </a:schemeClr>
              </a:solidFill>
              <a:cs typeface="Arial" pitchFamily="34" charset="0"/>
            </a:endParaRPr>
          </a:p>
          <a:p>
            <a:r>
              <a:rPr lang="zh-CN" altLang="en-US" sz="2400" b="1" dirty="0">
                <a:solidFill>
                  <a:schemeClr val="tx1">
                    <a:lumMod val="65000"/>
                    <a:lumOff val="35000"/>
                  </a:schemeClr>
                </a:solidFill>
                <a:cs typeface="Arial" pitchFamily="34" charset="0"/>
              </a:rPr>
              <a:t>模型</a:t>
            </a:r>
            <a:r>
              <a:rPr lang="en-US" altLang="zh-CN" sz="2400" b="1" dirty="0">
                <a:solidFill>
                  <a:schemeClr val="tx1">
                    <a:lumMod val="65000"/>
                    <a:lumOff val="35000"/>
                  </a:schemeClr>
                </a:solidFill>
                <a:cs typeface="Arial" pitchFamily="34" charset="0"/>
              </a:rPr>
              <a:t>(Model)</a:t>
            </a:r>
          </a:p>
          <a:p>
            <a:pPr lvl="1"/>
            <a:r>
              <a:rPr lang="en-US" altLang="zh-CN" sz="1400" b="1" dirty="0">
                <a:solidFill>
                  <a:schemeClr val="tx1">
                    <a:lumMod val="65000"/>
                    <a:lumOff val="35000"/>
                  </a:schemeClr>
                </a:solidFill>
                <a:cs typeface="Arial" pitchFamily="34" charset="0"/>
              </a:rPr>
              <a:t>HMM, </a:t>
            </a:r>
            <a:r>
              <a:rPr lang="en-US" altLang="zh-CN" sz="1400" b="1" dirty="0" err="1">
                <a:solidFill>
                  <a:schemeClr val="tx1">
                    <a:lumMod val="65000"/>
                    <a:lumOff val="35000"/>
                  </a:schemeClr>
                </a:solidFill>
                <a:cs typeface="Arial" pitchFamily="34" charset="0"/>
              </a:rPr>
              <a:t>Kalman</a:t>
            </a:r>
            <a:r>
              <a:rPr lang="en-US" altLang="zh-CN" sz="1400" b="1" dirty="0">
                <a:solidFill>
                  <a:schemeClr val="tx1">
                    <a:lumMod val="65000"/>
                    <a:lumOff val="35000"/>
                  </a:schemeClr>
                </a:solidFill>
                <a:cs typeface="Arial" pitchFamily="34" charset="0"/>
              </a:rPr>
              <a:t> Filter</a:t>
            </a:r>
          </a:p>
          <a:p>
            <a:r>
              <a:rPr lang="zh-CN" altLang="en-US" sz="2400" b="1" dirty="0">
                <a:solidFill>
                  <a:schemeClr val="tx1">
                    <a:lumMod val="65000"/>
                    <a:lumOff val="35000"/>
                  </a:schemeClr>
                </a:solidFill>
                <a:cs typeface="Arial" pitchFamily="34" charset="0"/>
              </a:rPr>
              <a:t>评估</a:t>
            </a:r>
            <a:r>
              <a:rPr lang="en-US" altLang="zh-CN" sz="2400" b="1" dirty="0">
                <a:solidFill>
                  <a:schemeClr val="tx1">
                    <a:lumMod val="65000"/>
                    <a:lumOff val="35000"/>
                  </a:schemeClr>
                </a:solidFill>
                <a:cs typeface="Arial" pitchFamily="34" charset="0"/>
              </a:rPr>
              <a:t>(Evaluation)</a:t>
            </a:r>
          </a:p>
          <a:p>
            <a:pPr lvl="1"/>
            <a:r>
              <a:rPr lang="zh-CN" altLang="en-US" sz="1400" b="1" dirty="0">
                <a:solidFill>
                  <a:schemeClr val="tx1">
                    <a:lumMod val="65000"/>
                    <a:lumOff val="35000"/>
                  </a:schemeClr>
                </a:solidFill>
                <a:cs typeface="Arial" pitchFamily="34" charset="0"/>
              </a:rPr>
              <a:t>后验概率</a:t>
            </a:r>
            <a:r>
              <a:rPr lang="en-US" altLang="zh-CN" sz="1400" b="1" dirty="0">
                <a:solidFill>
                  <a:schemeClr val="tx1">
                    <a:lumMod val="65000"/>
                    <a:lumOff val="35000"/>
                  </a:schemeClr>
                </a:solidFill>
                <a:cs typeface="Arial" pitchFamily="34" charset="0"/>
              </a:rPr>
              <a:t>(Posterior probability)</a:t>
            </a:r>
          </a:p>
          <a:p>
            <a:r>
              <a:rPr lang="zh-CN" altLang="en-US" sz="2400" b="1" dirty="0">
                <a:solidFill>
                  <a:schemeClr val="tx1">
                    <a:lumMod val="65000"/>
                    <a:lumOff val="35000"/>
                  </a:schemeClr>
                </a:solidFill>
                <a:cs typeface="Arial" pitchFamily="34" charset="0"/>
              </a:rPr>
              <a:t>优化</a:t>
            </a:r>
            <a:r>
              <a:rPr lang="en-US" altLang="zh-CN" sz="2400" b="1" dirty="0">
                <a:solidFill>
                  <a:schemeClr val="tx1">
                    <a:lumMod val="65000"/>
                    <a:lumOff val="35000"/>
                  </a:schemeClr>
                </a:solidFill>
                <a:cs typeface="Arial" pitchFamily="34" charset="0"/>
              </a:rPr>
              <a:t>(Optimization)</a:t>
            </a:r>
          </a:p>
          <a:p>
            <a:pPr lvl="1"/>
            <a:r>
              <a:rPr lang="zh-CN" altLang="en-US" sz="1400" b="1" dirty="0">
                <a:solidFill>
                  <a:schemeClr val="tx1">
                    <a:lumMod val="65000"/>
                    <a:lumOff val="35000"/>
                  </a:schemeClr>
                </a:solidFill>
                <a:cs typeface="Arial" pitchFamily="34" charset="0"/>
              </a:rPr>
              <a:t>概率推理</a:t>
            </a:r>
            <a:endParaRPr lang="en-US" altLang="zh-CN" sz="1400" b="1" dirty="0">
              <a:solidFill>
                <a:schemeClr val="tx1">
                  <a:lumMod val="65000"/>
                  <a:lumOff val="35000"/>
                </a:schemeClr>
              </a:solidFill>
              <a:cs typeface="Arial" pitchFamily="34" charset="0"/>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99990" y="4149080"/>
            <a:ext cx="5780104" cy="2280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2331" y="1916832"/>
            <a:ext cx="2346782" cy="1927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233" y="2830967"/>
            <a:ext cx="7873226" cy="940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1841035"/>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solidFill>
                  <a:schemeClr val="accent2"/>
                </a:solidFill>
                <a:latin typeface="Arial" pitchFamily="34" charset="0"/>
                <a:cs typeface="Arial" pitchFamily="34" charset="0"/>
              </a:rPr>
              <a:t>类推学派</a:t>
            </a:r>
          </a:p>
        </p:txBody>
      </p:sp>
      <p:sp>
        <p:nvSpPr>
          <p:cNvPr id="3" name="内容占位符 2"/>
          <p:cNvSpPr>
            <a:spLocks noGrp="1"/>
          </p:cNvSpPr>
          <p:nvPr>
            <p:ph idx="1"/>
          </p:nvPr>
        </p:nvSpPr>
        <p:spPr/>
        <p:txBody>
          <a:bodyPr>
            <a:normAutofit/>
          </a:bodyPr>
          <a:lstStyle/>
          <a:p>
            <a:r>
              <a:rPr lang="zh-CN" altLang="en-US" sz="2400" b="1" dirty="0">
                <a:solidFill>
                  <a:schemeClr val="tx1">
                    <a:lumMod val="65000"/>
                    <a:lumOff val="35000"/>
                  </a:schemeClr>
                </a:solidFill>
                <a:cs typeface="Arial" pitchFamily="34" charset="0"/>
              </a:rPr>
              <a:t>理念、条件、例子</a:t>
            </a:r>
            <a:r>
              <a:rPr lang="en-US" altLang="zh-CN" sz="2400" b="1" dirty="0">
                <a:solidFill>
                  <a:schemeClr val="tx1">
                    <a:lumMod val="65000"/>
                    <a:lumOff val="35000"/>
                  </a:schemeClr>
                </a:solidFill>
                <a:cs typeface="Arial" pitchFamily="34" charset="0"/>
              </a:rPr>
              <a:t>(Concept/Condition/Case)</a:t>
            </a:r>
          </a:p>
          <a:p>
            <a:pPr lvl="1"/>
            <a:r>
              <a:rPr lang="zh-CN" altLang="en-US" sz="1400" b="1" dirty="0">
                <a:solidFill>
                  <a:schemeClr val="tx1">
                    <a:lumMod val="65000"/>
                    <a:lumOff val="35000"/>
                  </a:schemeClr>
                </a:solidFill>
                <a:cs typeface="Arial" pitchFamily="34" charset="0"/>
              </a:rPr>
              <a:t>理念：像什么就是什么。</a:t>
            </a:r>
            <a:endParaRPr lang="en-US" altLang="zh-CN" sz="1400" b="1" dirty="0">
              <a:solidFill>
                <a:schemeClr val="tx1">
                  <a:lumMod val="65000"/>
                  <a:lumOff val="35000"/>
                </a:schemeClr>
              </a:solidFill>
              <a:cs typeface="Arial" pitchFamily="34" charset="0"/>
            </a:endParaRPr>
          </a:p>
          <a:p>
            <a:pPr lvl="1"/>
            <a:r>
              <a:rPr lang="zh-CN" altLang="en-US" sz="1400" b="1" dirty="0">
                <a:solidFill>
                  <a:schemeClr val="tx1">
                    <a:lumMod val="65000"/>
                    <a:lumOff val="35000"/>
                  </a:schemeClr>
                </a:solidFill>
                <a:cs typeface="Arial" pitchFamily="34" charset="0"/>
              </a:rPr>
              <a:t>条件：输入数据进行全面标注， </a:t>
            </a:r>
            <a:r>
              <a:rPr lang="en-US" altLang="zh-CN" sz="1400" b="1" dirty="0">
                <a:solidFill>
                  <a:schemeClr val="tx1">
                    <a:lumMod val="65000"/>
                    <a:lumOff val="35000"/>
                  </a:schemeClr>
                </a:solidFill>
                <a:cs typeface="Arial" pitchFamily="34" charset="0"/>
              </a:rPr>
              <a:t>SVM</a:t>
            </a:r>
            <a:r>
              <a:rPr lang="zh-CN" altLang="en-US" sz="1400" b="1" dirty="0">
                <a:solidFill>
                  <a:schemeClr val="tx1">
                    <a:lumMod val="65000"/>
                    <a:lumOff val="35000"/>
                  </a:schemeClr>
                </a:solidFill>
                <a:cs typeface="Arial" pitchFamily="34" charset="0"/>
              </a:rPr>
              <a:t>任务需减少到几个二进制问题的算法。</a:t>
            </a:r>
            <a:endParaRPr lang="en-US" altLang="zh-CN" sz="1400" b="1" dirty="0">
              <a:solidFill>
                <a:schemeClr val="tx1">
                  <a:lumMod val="65000"/>
                  <a:lumOff val="35000"/>
                </a:schemeClr>
              </a:solidFill>
              <a:cs typeface="Arial" pitchFamily="34" charset="0"/>
            </a:endParaRPr>
          </a:p>
          <a:p>
            <a:pPr lvl="1"/>
            <a:r>
              <a:rPr lang="zh-CN" altLang="en-US" sz="1400" b="1" dirty="0">
                <a:solidFill>
                  <a:schemeClr val="tx1">
                    <a:lumMod val="65000"/>
                    <a:lumOff val="35000"/>
                  </a:schemeClr>
                </a:solidFill>
                <a:cs typeface="Arial" pitchFamily="34" charset="0"/>
              </a:rPr>
              <a:t>例子：如下图所示，我们试图预测卖出信号</a:t>
            </a:r>
            <a:r>
              <a:rPr lang="en-US" altLang="zh-CN" sz="1400" b="1" dirty="0">
                <a:solidFill>
                  <a:schemeClr val="tx1">
                    <a:lumMod val="65000"/>
                    <a:lumOff val="35000"/>
                  </a:schemeClr>
                </a:solidFill>
                <a:cs typeface="Arial" pitchFamily="34" charset="0"/>
              </a:rPr>
              <a:t>(“O”)</a:t>
            </a:r>
            <a:r>
              <a:rPr lang="zh-CN" altLang="en-US" sz="1400" b="1" dirty="0">
                <a:solidFill>
                  <a:schemeClr val="tx1">
                    <a:lumMod val="65000"/>
                    <a:lumOff val="35000"/>
                  </a:schemeClr>
                </a:solidFill>
                <a:cs typeface="Arial" pitchFamily="34" charset="0"/>
              </a:rPr>
              <a:t>，购买信号</a:t>
            </a:r>
            <a:r>
              <a:rPr lang="en-US" altLang="zh-CN" sz="1400" b="1" dirty="0">
                <a:solidFill>
                  <a:schemeClr val="tx1">
                    <a:lumMod val="65000"/>
                    <a:lumOff val="35000"/>
                  </a:schemeClr>
                </a:solidFill>
                <a:cs typeface="Arial" pitchFamily="34" charset="0"/>
              </a:rPr>
              <a:t>(“X”)</a:t>
            </a:r>
            <a:r>
              <a:rPr lang="zh-CN" altLang="en-US" sz="1400" b="1" dirty="0">
                <a:solidFill>
                  <a:schemeClr val="tx1">
                    <a:lumMod val="65000"/>
                    <a:lumOff val="35000"/>
                  </a:schemeClr>
                </a:solidFill>
                <a:cs typeface="Arial" pitchFamily="34" charset="0"/>
              </a:rPr>
              <a:t>，在一组两个输入变量</a:t>
            </a:r>
            <a:r>
              <a:rPr lang="en-US" altLang="zh-CN" sz="1400" b="1" dirty="0">
                <a:solidFill>
                  <a:schemeClr val="tx1">
                    <a:lumMod val="65000"/>
                    <a:lumOff val="35000"/>
                  </a:schemeClr>
                </a:solidFill>
                <a:cs typeface="Arial" pitchFamily="34" charset="0"/>
              </a:rPr>
              <a:t>(</a:t>
            </a:r>
            <a:r>
              <a:rPr lang="zh-CN" altLang="en-US" sz="1400" b="1" dirty="0">
                <a:solidFill>
                  <a:schemeClr val="tx1">
                    <a:lumMod val="65000"/>
                    <a:lumOff val="35000"/>
                  </a:schemeClr>
                </a:solidFill>
                <a:cs typeface="Arial" pitchFamily="34" charset="0"/>
              </a:rPr>
              <a:t>在垂直和水平轴上显示</a:t>
            </a:r>
            <a:r>
              <a:rPr lang="en-US" altLang="zh-CN" sz="1400" b="1" dirty="0">
                <a:solidFill>
                  <a:schemeClr val="tx1">
                    <a:lumMod val="65000"/>
                    <a:lumOff val="35000"/>
                  </a:schemeClr>
                </a:solidFill>
                <a:cs typeface="Arial" pitchFamily="34" charset="0"/>
              </a:rPr>
              <a:t>)</a:t>
            </a:r>
            <a:r>
              <a:rPr lang="zh-CN" altLang="en-US" sz="1400" b="1" dirty="0">
                <a:solidFill>
                  <a:schemeClr val="tx1">
                    <a:lumMod val="65000"/>
                    <a:lumOff val="35000"/>
                  </a:schemeClr>
                </a:solidFill>
                <a:cs typeface="Arial" pitchFamily="34" charset="0"/>
              </a:rPr>
              <a:t> </a:t>
            </a:r>
            <a:endParaRPr lang="en-US" altLang="zh-CN" sz="1400" b="1" dirty="0">
              <a:solidFill>
                <a:schemeClr val="tx1">
                  <a:lumMod val="65000"/>
                  <a:lumOff val="35000"/>
                </a:schemeClr>
              </a:solidFill>
              <a:cs typeface="Arial" pitchFamily="34" charset="0"/>
            </a:endParaRPr>
          </a:p>
          <a:p>
            <a:pPr lvl="1"/>
            <a:r>
              <a:rPr lang="zh-CN" altLang="en-US" sz="1400" b="1" dirty="0">
                <a:solidFill>
                  <a:schemeClr val="tx1">
                    <a:lumMod val="65000"/>
                    <a:lumOff val="35000"/>
                  </a:schemeClr>
                </a:solidFill>
                <a:cs typeface="Arial" pitchFamily="34" charset="0"/>
              </a:rPr>
              <a:t>问题：低维度效果不及其他模型，很多时候分类结果不是线性的。</a:t>
            </a:r>
            <a:endParaRPr lang="en-US" altLang="zh-CN" sz="1400" b="1" dirty="0">
              <a:solidFill>
                <a:schemeClr val="tx1">
                  <a:lumMod val="65000"/>
                  <a:lumOff val="35000"/>
                </a:schemeClr>
              </a:solidFill>
              <a:cs typeface="Arial" pitchFamily="34" charset="0"/>
            </a:endParaRPr>
          </a:p>
          <a:p>
            <a:r>
              <a:rPr lang="zh-CN" altLang="en-US" sz="2400" b="1" dirty="0">
                <a:solidFill>
                  <a:schemeClr val="tx1">
                    <a:lumMod val="65000"/>
                    <a:lumOff val="35000"/>
                  </a:schemeClr>
                </a:solidFill>
                <a:cs typeface="Arial" pitchFamily="34" charset="0"/>
              </a:rPr>
              <a:t>模型</a:t>
            </a:r>
            <a:r>
              <a:rPr lang="en-US" altLang="zh-CN" sz="2400" b="1" dirty="0">
                <a:solidFill>
                  <a:schemeClr val="tx1">
                    <a:lumMod val="65000"/>
                    <a:lumOff val="35000"/>
                  </a:schemeClr>
                </a:solidFill>
                <a:cs typeface="Arial" pitchFamily="34" charset="0"/>
              </a:rPr>
              <a:t>(Model)</a:t>
            </a:r>
          </a:p>
          <a:p>
            <a:pPr lvl="1"/>
            <a:r>
              <a:rPr lang="en-US" altLang="zh-CN" sz="1400" b="1" dirty="0">
                <a:solidFill>
                  <a:schemeClr val="tx1">
                    <a:lumMod val="65000"/>
                    <a:lumOff val="35000"/>
                  </a:schemeClr>
                </a:solidFill>
                <a:cs typeface="Arial" pitchFamily="34" charset="0"/>
              </a:rPr>
              <a:t>SVM</a:t>
            </a:r>
          </a:p>
          <a:p>
            <a:r>
              <a:rPr lang="zh-CN" altLang="en-US" sz="2400" b="1" dirty="0">
                <a:solidFill>
                  <a:schemeClr val="tx1">
                    <a:lumMod val="65000"/>
                    <a:lumOff val="35000"/>
                  </a:schemeClr>
                </a:solidFill>
                <a:cs typeface="Arial" pitchFamily="34" charset="0"/>
              </a:rPr>
              <a:t>评估</a:t>
            </a:r>
            <a:r>
              <a:rPr lang="en-US" altLang="zh-CN" sz="2400" b="1" dirty="0">
                <a:solidFill>
                  <a:schemeClr val="tx1">
                    <a:lumMod val="65000"/>
                    <a:lumOff val="35000"/>
                  </a:schemeClr>
                </a:solidFill>
                <a:cs typeface="Arial" pitchFamily="34" charset="0"/>
              </a:rPr>
              <a:t>(Evaluation)</a:t>
            </a:r>
          </a:p>
          <a:p>
            <a:pPr lvl="1"/>
            <a:r>
              <a:rPr lang="zh-CN" altLang="en-US" sz="1400" b="1" dirty="0">
                <a:solidFill>
                  <a:schemeClr val="tx1">
                    <a:lumMod val="65000"/>
                    <a:lumOff val="35000"/>
                  </a:schemeClr>
                </a:solidFill>
                <a:cs typeface="Arial" pitchFamily="34" charset="0"/>
              </a:rPr>
              <a:t>边际</a:t>
            </a:r>
            <a:r>
              <a:rPr lang="en-US" altLang="zh-CN" sz="1400" b="1" dirty="0">
                <a:solidFill>
                  <a:schemeClr val="tx1">
                    <a:lumMod val="65000"/>
                    <a:lumOff val="35000"/>
                  </a:schemeClr>
                </a:solidFill>
                <a:cs typeface="Arial" pitchFamily="34" charset="0"/>
              </a:rPr>
              <a:t>‘maximum margin classifier’</a:t>
            </a:r>
          </a:p>
          <a:p>
            <a:r>
              <a:rPr lang="zh-CN" altLang="en-US" sz="2400" b="1" dirty="0">
                <a:solidFill>
                  <a:schemeClr val="tx1">
                    <a:lumMod val="65000"/>
                    <a:lumOff val="35000"/>
                  </a:schemeClr>
                </a:solidFill>
                <a:cs typeface="Arial" pitchFamily="34" charset="0"/>
              </a:rPr>
              <a:t>优化</a:t>
            </a:r>
            <a:r>
              <a:rPr lang="en-US" altLang="zh-CN" sz="2400" b="1" dirty="0">
                <a:solidFill>
                  <a:schemeClr val="tx1">
                    <a:lumMod val="65000"/>
                    <a:lumOff val="35000"/>
                  </a:schemeClr>
                </a:solidFill>
                <a:cs typeface="Arial" pitchFamily="34" charset="0"/>
              </a:rPr>
              <a:t>(Optimization)</a:t>
            </a:r>
          </a:p>
          <a:p>
            <a:pPr lvl="1"/>
            <a:r>
              <a:rPr lang="zh-CN" altLang="en-US" sz="1400" b="1" dirty="0">
                <a:solidFill>
                  <a:schemeClr val="tx1">
                    <a:lumMod val="65000"/>
                    <a:lumOff val="35000"/>
                  </a:schemeClr>
                </a:solidFill>
                <a:cs typeface="Arial" pitchFamily="34" charset="0"/>
              </a:rPr>
              <a:t>约束优化</a:t>
            </a:r>
            <a:endParaRPr lang="en-US" altLang="zh-CN" sz="1400" b="1" dirty="0">
              <a:solidFill>
                <a:schemeClr val="tx1">
                  <a:lumMod val="65000"/>
                  <a:lumOff val="35000"/>
                </a:schemeClr>
              </a:solidFill>
              <a:cs typeface="Arial" pitchFamily="34" charset="0"/>
            </a:endParaRPr>
          </a:p>
        </p:txBody>
      </p:sp>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2636" y="3291842"/>
            <a:ext cx="5425779" cy="25616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4188681"/>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4000" b="1" dirty="0">
                <a:solidFill>
                  <a:schemeClr val="accent2"/>
                </a:solidFill>
                <a:latin typeface="Arial" pitchFamily="34" charset="0"/>
                <a:cs typeface="Arial" pitchFamily="34" charset="0"/>
              </a:rPr>
              <a:t>什么是应用机器学习</a:t>
            </a:r>
            <a:r>
              <a:rPr lang="en-US" altLang="zh-CN" sz="4000" b="1" dirty="0">
                <a:solidFill>
                  <a:schemeClr val="accent2"/>
                </a:solidFill>
                <a:latin typeface="Arial" pitchFamily="34" charset="0"/>
                <a:cs typeface="Arial" pitchFamily="34" charset="0"/>
              </a:rPr>
              <a:t>?</a:t>
            </a:r>
            <a:endParaRPr lang="zh-CN" altLang="en-US" sz="4000" b="1" dirty="0">
              <a:solidFill>
                <a:schemeClr val="accent2"/>
              </a:solidFill>
              <a:latin typeface="Arial" pitchFamily="34" charset="0"/>
              <a:cs typeface="Arial" pitchFamily="34" charset="0"/>
            </a:endParaRPr>
          </a:p>
        </p:txBody>
      </p:sp>
      <p:sp>
        <p:nvSpPr>
          <p:cNvPr id="3" name="内容占位符 2"/>
          <p:cNvSpPr>
            <a:spLocks noGrp="1"/>
          </p:cNvSpPr>
          <p:nvPr>
            <p:ph idx="1"/>
          </p:nvPr>
        </p:nvSpPr>
        <p:spPr>
          <a:xfrm>
            <a:off x="239349" y="1916833"/>
            <a:ext cx="11521280" cy="4525963"/>
          </a:xfrm>
        </p:spPr>
        <p:txBody>
          <a:bodyPr>
            <a:noAutofit/>
          </a:bodyPr>
          <a:lstStyle/>
          <a:p>
            <a:pPr marL="601790" indent="-601790">
              <a:buFont typeface="+mj-ea"/>
              <a:buAutoNum type="circleNumDbPlain"/>
            </a:pPr>
            <a:r>
              <a:rPr lang="zh-CN" altLang="en-US" sz="2800" b="1" dirty="0">
                <a:solidFill>
                  <a:schemeClr val="tx1">
                    <a:lumMod val="65000"/>
                    <a:lumOff val="35000"/>
                  </a:schemeClr>
                </a:solidFill>
                <a:cs typeface="Arial" pitchFamily="34" charset="0"/>
              </a:rPr>
              <a:t>了解基本的机器学习的概念和工作流</a:t>
            </a:r>
            <a:endParaRPr lang="en-US" altLang="zh-CN" sz="2800" b="1" dirty="0">
              <a:solidFill>
                <a:schemeClr val="tx1">
                  <a:lumMod val="65000"/>
                  <a:lumOff val="35000"/>
                </a:schemeClr>
              </a:solidFill>
              <a:cs typeface="Arial" pitchFamily="34" charset="0"/>
            </a:endParaRPr>
          </a:p>
          <a:p>
            <a:pPr marL="601790" indent="-601790">
              <a:buFont typeface="+mj-ea"/>
              <a:buAutoNum type="circleNumDbPlain"/>
            </a:pPr>
            <a:endParaRPr lang="zh-CN" altLang="en-US" sz="2800" b="1" dirty="0">
              <a:solidFill>
                <a:schemeClr val="tx1">
                  <a:lumMod val="65000"/>
                  <a:lumOff val="35000"/>
                </a:schemeClr>
              </a:solidFill>
              <a:cs typeface="Arial" pitchFamily="34" charset="0"/>
            </a:endParaRPr>
          </a:p>
          <a:p>
            <a:pPr marL="601790" indent="-601790">
              <a:buFont typeface="+mj-ea"/>
              <a:buAutoNum type="circleNumDbPlain"/>
            </a:pPr>
            <a:r>
              <a:rPr lang="zh-CN" altLang="en-US" sz="2800" b="1" dirty="0">
                <a:solidFill>
                  <a:schemeClr val="tx1">
                    <a:lumMod val="65000"/>
                    <a:lumOff val="35000"/>
                  </a:schemeClr>
                </a:solidFill>
                <a:cs typeface="Arial" pitchFamily="34" charset="0"/>
              </a:rPr>
              <a:t>如何正确地应用“黑盒”机器学习的组件和特性</a:t>
            </a:r>
            <a:endParaRPr lang="en-US" altLang="zh-CN" sz="2800" b="1" dirty="0">
              <a:solidFill>
                <a:schemeClr val="tx1">
                  <a:lumMod val="65000"/>
                  <a:lumOff val="35000"/>
                </a:schemeClr>
              </a:solidFill>
              <a:cs typeface="Arial" pitchFamily="34" charset="0"/>
            </a:endParaRPr>
          </a:p>
          <a:p>
            <a:pPr marL="601790" indent="-601790">
              <a:buFont typeface="+mj-ea"/>
              <a:buAutoNum type="circleNumDbPlain"/>
            </a:pPr>
            <a:endParaRPr lang="zh-CN" altLang="en-US" sz="2800" b="1" dirty="0">
              <a:solidFill>
                <a:schemeClr val="tx1">
                  <a:lumMod val="65000"/>
                  <a:lumOff val="35000"/>
                </a:schemeClr>
              </a:solidFill>
              <a:cs typeface="Arial" pitchFamily="34" charset="0"/>
            </a:endParaRPr>
          </a:p>
          <a:p>
            <a:pPr marL="601790" indent="-601790">
              <a:buFont typeface="+mj-ea"/>
              <a:buAutoNum type="circleNumDbPlain"/>
            </a:pPr>
            <a:r>
              <a:rPr lang="zh-CN" altLang="en-US" sz="2800" b="1" dirty="0">
                <a:solidFill>
                  <a:schemeClr val="tx1">
                    <a:lumMod val="65000"/>
                    <a:lumOff val="35000"/>
                  </a:schemeClr>
                </a:solidFill>
                <a:cs typeface="Arial" pitchFamily="34" charset="0"/>
              </a:rPr>
              <a:t>学习用</a:t>
            </a:r>
            <a:r>
              <a:rPr lang="en-US" altLang="zh-CN" sz="2800" b="1" dirty="0">
                <a:solidFill>
                  <a:schemeClr val="tx1">
                    <a:lumMod val="65000"/>
                    <a:lumOff val="35000"/>
                  </a:schemeClr>
                </a:solidFill>
                <a:cs typeface="Arial" pitchFamily="34" charset="0"/>
              </a:rPr>
              <a:t>Python</a:t>
            </a:r>
            <a:r>
              <a:rPr lang="zh-CN" altLang="en-US" sz="2800" b="1" dirty="0">
                <a:solidFill>
                  <a:schemeClr val="tx1">
                    <a:lumMod val="65000"/>
                    <a:lumOff val="35000"/>
                  </a:schemeClr>
                </a:solidFill>
                <a:cs typeface="Arial" pitchFamily="34" charset="0"/>
              </a:rPr>
              <a:t>库操作机器学习算法</a:t>
            </a:r>
            <a:endParaRPr lang="en-US" altLang="zh-CN" sz="2800" b="1" dirty="0">
              <a:solidFill>
                <a:schemeClr val="tx1">
                  <a:lumMod val="65000"/>
                  <a:lumOff val="35000"/>
                </a:schemeClr>
              </a:solidFill>
              <a:cs typeface="Arial" pitchFamily="34" charset="0"/>
            </a:endParaRPr>
          </a:p>
          <a:p>
            <a:pPr marL="601790" indent="-601790">
              <a:buFont typeface="+mj-ea"/>
              <a:buAutoNum type="circleNumDbPlain"/>
            </a:pPr>
            <a:endParaRPr lang="en-US" altLang="zh-CN" sz="2800" b="1" dirty="0">
              <a:solidFill>
                <a:schemeClr val="tx1">
                  <a:lumMod val="65000"/>
                  <a:lumOff val="35000"/>
                </a:schemeClr>
              </a:solidFill>
              <a:cs typeface="Arial" pitchFamily="34" charset="0"/>
            </a:endParaRPr>
          </a:p>
          <a:p>
            <a:pPr marL="601790" indent="-601790">
              <a:buFont typeface="+mj-ea"/>
              <a:buAutoNum type="circleNumDbPlain"/>
            </a:pPr>
            <a:r>
              <a:rPr lang="zh-CN" altLang="en-US" sz="2800" b="1" dirty="0">
                <a:solidFill>
                  <a:schemeClr val="tx1">
                    <a:lumMod val="65000"/>
                    <a:lumOff val="35000"/>
                  </a:schemeClr>
                </a:solidFill>
                <a:cs typeface="Arial" pitchFamily="34" charset="0"/>
              </a:rPr>
              <a:t>这门课没有涉及到的内容</a:t>
            </a:r>
            <a:r>
              <a:rPr lang="en-US" altLang="zh-CN" sz="2800" b="1" dirty="0">
                <a:solidFill>
                  <a:schemeClr val="tx1">
                    <a:lumMod val="65000"/>
                    <a:lumOff val="35000"/>
                  </a:schemeClr>
                </a:solidFill>
                <a:cs typeface="Arial" pitchFamily="34" charset="0"/>
              </a:rPr>
              <a:t>:</a:t>
            </a:r>
            <a:r>
              <a:rPr lang="zh-CN" altLang="en-US" sz="2800" b="1" dirty="0">
                <a:solidFill>
                  <a:schemeClr val="tx1">
                    <a:lumMod val="65000"/>
                    <a:lumOff val="35000"/>
                  </a:schemeClr>
                </a:solidFill>
                <a:cs typeface="Arial" pitchFamily="34" charset="0"/>
              </a:rPr>
              <a:t>统计机器学习的算法理论</a:t>
            </a:r>
          </a:p>
        </p:txBody>
      </p:sp>
    </p:spTree>
    <p:extLst>
      <p:ext uri="{BB962C8B-B14F-4D97-AF65-F5344CB8AC3E}">
        <p14:creationId xmlns:p14="http://schemas.microsoft.com/office/powerpoint/2010/main" val="4098477768"/>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4000" b="1" dirty="0">
                <a:solidFill>
                  <a:schemeClr val="accent2"/>
                </a:solidFill>
                <a:latin typeface="Arial" pitchFamily="34" charset="0"/>
                <a:cs typeface="Arial" pitchFamily="34" charset="0"/>
              </a:rPr>
              <a:t>机器学习的核心概念</a:t>
            </a:r>
          </a:p>
        </p:txBody>
      </p:sp>
      <p:sp>
        <p:nvSpPr>
          <p:cNvPr id="3" name="内容占位符 2"/>
          <p:cNvSpPr>
            <a:spLocks noGrp="1"/>
          </p:cNvSpPr>
          <p:nvPr>
            <p:ph idx="1"/>
          </p:nvPr>
        </p:nvSpPr>
        <p:spPr>
          <a:xfrm>
            <a:off x="609600" y="1844825"/>
            <a:ext cx="10972801" cy="4281339"/>
          </a:xfrm>
        </p:spPr>
        <p:txBody>
          <a:bodyPr>
            <a:normAutofit lnSpcReduction="10000"/>
          </a:bodyPr>
          <a:lstStyle/>
          <a:p>
            <a:pPr marL="0" indent="0">
              <a:buNone/>
            </a:pPr>
            <a:r>
              <a:rPr lang="zh-CN" altLang="en-US" sz="3600" dirty="0">
                <a:solidFill>
                  <a:schemeClr val="tx1">
                    <a:lumMod val="65000"/>
                    <a:lumOff val="35000"/>
                  </a:schemeClr>
                </a:solidFill>
                <a:cs typeface="Arial" pitchFamily="34" charset="0"/>
              </a:rPr>
              <a:t>机器学习的关键类型</a:t>
            </a:r>
            <a:endParaRPr lang="en-US" altLang="zh-CN" sz="3600" dirty="0">
              <a:solidFill>
                <a:schemeClr val="tx1">
                  <a:lumMod val="65000"/>
                  <a:lumOff val="35000"/>
                </a:schemeClr>
              </a:solidFill>
              <a:cs typeface="Arial" pitchFamily="34" charset="0"/>
            </a:endParaRPr>
          </a:p>
          <a:p>
            <a:pPr marL="0" indent="0">
              <a:buNone/>
            </a:pPr>
            <a:endParaRPr lang="en-US" altLang="zh-CN" sz="3600" dirty="0">
              <a:solidFill>
                <a:schemeClr val="tx1">
                  <a:lumMod val="65000"/>
                  <a:lumOff val="35000"/>
                </a:schemeClr>
              </a:solidFill>
              <a:cs typeface="Arial" pitchFamily="34" charset="0"/>
            </a:endParaRPr>
          </a:p>
          <a:p>
            <a:pPr marL="0" indent="0">
              <a:buNone/>
            </a:pPr>
            <a:r>
              <a:rPr lang="zh-CN" altLang="en-US" sz="2400" b="1" dirty="0">
                <a:solidFill>
                  <a:schemeClr val="tx1">
                    <a:lumMod val="65000"/>
                    <a:lumOff val="35000"/>
                  </a:schemeClr>
                </a:solidFill>
                <a:cs typeface="Arial" pitchFamily="34" charset="0"/>
              </a:rPr>
              <a:t>监督学习</a:t>
            </a:r>
            <a:r>
              <a:rPr lang="en-US" altLang="zh-CN" sz="2400" b="1" dirty="0">
                <a:solidFill>
                  <a:schemeClr val="tx1">
                    <a:lumMod val="65000"/>
                    <a:lumOff val="35000"/>
                  </a:schemeClr>
                </a:solidFill>
                <a:cs typeface="Arial" pitchFamily="34" charset="0"/>
              </a:rPr>
              <a:t>(Supervised learning):  </a:t>
            </a:r>
            <a:r>
              <a:rPr lang="zh-CN" altLang="en-US" sz="2400" b="1" dirty="0">
                <a:solidFill>
                  <a:schemeClr val="tx1">
                    <a:lumMod val="65000"/>
                    <a:lumOff val="35000"/>
                  </a:schemeClr>
                </a:solidFill>
                <a:cs typeface="Arial" pitchFamily="34" charset="0"/>
              </a:rPr>
              <a:t>从标签数据中学习预测目标值。</a:t>
            </a:r>
          </a:p>
          <a:p>
            <a:pPr lvl="1" indent="-401193">
              <a:buFont typeface="+mj-ea"/>
              <a:buAutoNum type="circleNumDbPlain"/>
            </a:pPr>
            <a:r>
              <a:rPr lang="zh-CN" altLang="en-US" sz="2400" b="1" dirty="0">
                <a:solidFill>
                  <a:schemeClr val="tx1">
                    <a:lumMod val="65000"/>
                    <a:lumOff val="35000"/>
                  </a:schemeClr>
                </a:solidFill>
                <a:cs typeface="Arial" pitchFamily="34" charset="0"/>
              </a:rPr>
              <a:t>分类</a:t>
            </a:r>
            <a:r>
              <a:rPr lang="en-US" altLang="zh-CN" sz="2400" b="1" dirty="0">
                <a:solidFill>
                  <a:schemeClr val="tx1">
                    <a:lumMod val="65000"/>
                    <a:lumOff val="35000"/>
                  </a:schemeClr>
                </a:solidFill>
                <a:cs typeface="Arial" pitchFamily="34" charset="0"/>
              </a:rPr>
              <a:t>(</a:t>
            </a:r>
            <a:r>
              <a:rPr lang="zh-CN" altLang="en-US" sz="2400" b="1" dirty="0">
                <a:solidFill>
                  <a:schemeClr val="tx1">
                    <a:lumMod val="65000"/>
                    <a:lumOff val="35000"/>
                  </a:schemeClr>
                </a:solidFill>
                <a:cs typeface="Arial" pitchFamily="34" charset="0"/>
              </a:rPr>
              <a:t>目标值是离散值</a:t>
            </a:r>
            <a:r>
              <a:rPr lang="en-US" altLang="zh-CN" sz="2400" b="1" dirty="0">
                <a:solidFill>
                  <a:schemeClr val="tx1">
                    <a:lumMod val="65000"/>
                    <a:lumOff val="35000"/>
                  </a:schemeClr>
                </a:solidFill>
                <a:cs typeface="Arial" pitchFamily="34" charset="0"/>
              </a:rPr>
              <a:t>)</a:t>
            </a:r>
          </a:p>
          <a:p>
            <a:pPr lvl="1" indent="-401193">
              <a:buFont typeface="+mj-ea"/>
              <a:buAutoNum type="circleNumDbPlain"/>
            </a:pPr>
            <a:r>
              <a:rPr lang="zh-CN" altLang="en-US" sz="2400" b="1" dirty="0">
                <a:solidFill>
                  <a:schemeClr val="tx1">
                    <a:lumMod val="65000"/>
                    <a:lumOff val="35000"/>
                  </a:schemeClr>
                </a:solidFill>
                <a:cs typeface="Arial" pitchFamily="34" charset="0"/>
              </a:rPr>
              <a:t>回归</a:t>
            </a:r>
            <a:r>
              <a:rPr lang="en-US" altLang="zh-CN" sz="2400" b="1" dirty="0">
                <a:solidFill>
                  <a:schemeClr val="tx1">
                    <a:lumMod val="65000"/>
                    <a:lumOff val="35000"/>
                  </a:schemeClr>
                </a:solidFill>
                <a:cs typeface="Arial" pitchFamily="34" charset="0"/>
              </a:rPr>
              <a:t>(</a:t>
            </a:r>
            <a:r>
              <a:rPr lang="zh-CN" altLang="en-US" sz="2400" b="1" dirty="0">
                <a:solidFill>
                  <a:schemeClr val="tx1">
                    <a:lumMod val="65000"/>
                    <a:lumOff val="35000"/>
                  </a:schemeClr>
                </a:solidFill>
                <a:cs typeface="Arial" pitchFamily="34" charset="0"/>
              </a:rPr>
              <a:t>目标值是连续值</a:t>
            </a:r>
            <a:r>
              <a:rPr lang="en-US" altLang="zh-CN" sz="2400" b="1" dirty="0">
                <a:solidFill>
                  <a:schemeClr val="tx1">
                    <a:lumMod val="65000"/>
                    <a:lumOff val="35000"/>
                  </a:schemeClr>
                </a:solidFill>
                <a:cs typeface="Arial" pitchFamily="34" charset="0"/>
              </a:rPr>
              <a:t>)</a:t>
            </a:r>
          </a:p>
          <a:p>
            <a:pPr lvl="1" indent="-401193">
              <a:buFont typeface="+mj-ea"/>
              <a:buAutoNum type="circleNumDbPlain"/>
            </a:pPr>
            <a:endParaRPr lang="en-US" altLang="zh-CN" sz="2400" b="1" dirty="0">
              <a:solidFill>
                <a:schemeClr val="tx1">
                  <a:lumMod val="65000"/>
                  <a:lumOff val="35000"/>
                </a:schemeClr>
              </a:solidFill>
              <a:cs typeface="Arial" pitchFamily="34" charset="0"/>
            </a:endParaRPr>
          </a:p>
          <a:p>
            <a:pPr marL="468059" lvl="1" indent="0">
              <a:buNone/>
            </a:pPr>
            <a:endParaRPr lang="en-US" altLang="zh-CN" sz="2400" b="1" dirty="0">
              <a:solidFill>
                <a:schemeClr val="tx1">
                  <a:lumMod val="65000"/>
                  <a:lumOff val="35000"/>
                </a:schemeClr>
              </a:solidFill>
              <a:cs typeface="Arial" pitchFamily="34" charset="0"/>
            </a:endParaRPr>
          </a:p>
          <a:p>
            <a:pPr marL="0" indent="0">
              <a:buNone/>
            </a:pPr>
            <a:r>
              <a:rPr lang="zh-CN" altLang="en-US" sz="2400" b="1" dirty="0">
                <a:solidFill>
                  <a:schemeClr val="tx1">
                    <a:lumMod val="65000"/>
                    <a:lumOff val="35000"/>
                  </a:schemeClr>
                </a:solidFill>
                <a:cs typeface="Arial" pitchFamily="34" charset="0"/>
              </a:rPr>
              <a:t>无监督学习</a:t>
            </a:r>
            <a:r>
              <a:rPr lang="en-US" altLang="zh-CN" sz="2400" b="1" dirty="0">
                <a:solidFill>
                  <a:schemeClr val="tx1">
                    <a:lumMod val="65000"/>
                    <a:lumOff val="35000"/>
                  </a:schemeClr>
                </a:solidFill>
                <a:cs typeface="Arial" pitchFamily="34" charset="0"/>
              </a:rPr>
              <a:t>(Unsupervised learning): </a:t>
            </a:r>
            <a:r>
              <a:rPr lang="zh-CN" altLang="en-US" sz="2400" b="1" dirty="0">
                <a:solidFill>
                  <a:schemeClr val="tx1">
                    <a:lumMod val="65000"/>
                    <a:lumOff val="35000"/>
                  </a:schemeClr>
                </a:solidFill>
                <a:cs typeface="Arial" pitchFamily="34" charset="0"/>
              </a:rPr>
              <a:t>在未标记数据中找到结构</a:t>
            </a:r>
          </a:p>
          <a:p>
            <a:pPr lvl="1" indent="-401193">
              <a:buFont typeface="+mj-ea"/>
              <a:buAutoNum type="circleNumDbPlain"/>
            </a:pPr>
            <a:r>
              <a:rPr lang="zh-CN" altLang="en-US" sz="2400" b="1" dirty="0">
                <a:solidFill>
                  <a:schemeClr val="tx1">
                    <a:lumMod val="65000"/>
                    <a:lumOff val="35000"/>
                  </a:schemeClr>
                </a:solidFill>
                <a:cs typeface="Arial" pitchFamily="34" charset="0"/>
              </a:rPr>
              <a:t>在数据</a:t>
            </a:r>
            <a:r>
              <a:rPr lang="en-US" altLang="zh-CN" sz="2400" b="1" dirty="0">
                <a:solidFill>
                  <a:schemeClr val="tx1">
                    <a:lumMod val="65000"/>
                    <a:lumOff val="35000"/>
                  </a:schemeClr>
                </a:solidFill>
                <a:cs typeface="Arial" pitchFamily="34" charset="0"/>
              </a:rPr>
              <a:t>(</a:t>
            </a:r>
            <a:r>
              <a:rPr lang="zh-CN" altLang="en-US" sz="2400" b="1" dirty="0">
                <a:solidFill>
                  <a:schemeClr val="tx1">
                    <a:lumMod val="65000"/>
                    <a:lumOff val="35000"/>
                  </a:schemeClr>
                </a:solidFill>
                <a:cs typeface="Arial" pitchFamily="34" charset="0"/>
              </a:rPr>
              <a:t>集群</a:t>
            </a:r>
            <a:r>
              <a:rPr lang="en-US" altLang="zh-CN" sz="2400" b="1" dirty="0">
                <a:solidFill>
                  <a:schemeClr val="tx1">
                    <a:lumMod val="65000"/>
                    <a:lumOff val="35000"/>
                  </a:schemeClr>
                </a:solidFill>
                <a:cs typeface="Arial" pitchFamily="34" charset="0"/>
              </a:rPr>
              <a:t>)</a:t>
            </a:r>
            <a:r>
              <a:rPr lang="zh-CN" altLang="en-US" sz="2400" b="1" dirty="0">
                <a:solidFill>
                  <a:schemeClr val="tx1">
                    <a:lumMod val="65000"/>
                    <a:lumOff val="35000"/>
                  </a:schemeClr>
                </a:solidFill>
                <a:cs typeface="Arial" pitchFamily="34" charset="0"/>
              </a:rPr>
              <a:t>中找到类似的实例组</a:t>
            </a:r>
            <a:endParaRPr lang="en-US" altLang="zh-CN" sz="2400" b="1" dirty="0">
              <a:solidFill>
                <a:schemeClr val="tx1">
                  <a:lumMod val="65000"/>
                  <a:lumOff val="35000"/>
                </a:schemeClr>
              </a:solidFill>
              <a:cs typeface="Arial" pitchFamily="34" charset="0"/>
            </a:endParaRPr>
          </a:p>
          <a:p>
            <a:pPr lvl="1" indent="-401193">
              <a:buFont typeface="+mj-ea"/>
              <a:buAutoNum type="circleNumDbPlain"/>
            </a:pPr>
            <a:r>
              <a:rPr lang="zh-CN" altLang="en-US" sz="2400" b="1" dirty="0">
                <a:solidFill>
                  <a:schemeClr val="tx1">
                    <a:lumMod val="65000"/>
                    <a:lumOff val="35000"/>
                  </a:schemeClr>
                </a:solidFill>
                <a:cs typeface="Arial" pitchFamily="34" charset="0"/>
              </a:rPr>
              <a:t>找到不寻常的模式</a:t>
            </a:r>
            <a:r>
              <a:rPr lang="en-US" altLang="zh-CN" sz="2400" b="1" dirty="0">
                <a:solidFill>
                  <a:schemeClr val="tx1">
                    <a:lumMod val="65000"/>
                    <a:lumOff val="35000"/>
                  </a:schemeClr>
                </a:solidFill>
                <a:cs typeface="Arial" pitchFamily="34" charset="0"/>
              </a:rPr>
              <a:t>(</a:t>
            </a:r>
            <a:r>
              <a:rPr lang="zh-CN" altLang="en-US" sz="2400" b="1" dirty="0">
                <a:solidFill>
                  <a:schemeClr val="tx1">
                    <a:lumMod val="65000"/>
                    <a:lumOff val="35000"/>
                  </a:schemeClr>
                </a:solidFill>
                <a:cs typeface="Arial" pitchFamily="34" charset="0"/>
              </a:rPr>
              <a:t>异常检测</a:t>
            </a:r>
            <a:r>
              <a:rPr lang="en-US" altLang="zh-CN" sz="2400" b="1" dirty="0">
                <a:solidFill>
                  <a:schemeClr val="tx1">
                    <a:lumMod val="65000"/>
                    <a:lumOff val="35000"/>
                  </a:schemeClr>
                </a:solidFill>
                <a:cs typeface="Arial" pitchFamily="34" charset="0"/>
              </a:rPr>
              <a:t>)</a:t>
            </a:r>
            <a:endParaRPr lang="zh-CN" altLang="en-US" sz="2400" b="1" dirty="0">
              <a:solidFill>
                <a:schemeClr val="tx1">
                  <a:lumMod val="65000"/>
                  <a:lumOff val="35000"/>
                </a:schemeClr>
              </a:solidFill>
              <a:cs typeface="Arial" pitchFamily="34" charset="0"/>
            </a:endParaRPr>
          </a:p>
        </p:txBody>
      </p:sp>
      <p:sp>
        <p:nvSpPr>
          <p:cNvPr id="4" name="矩形 3"/>
          <p:cNvSpPr/>
          <p:nvPr/>
        </p:nvSpPr>
        <p:spPr>
          <a:xfrm>
            <a:off x="76615" y="2606052"/>
            <a:ext cx="10895848" cy="185163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306970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700524"/>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02635" y="126893"/>
            <a:ext cx="4623927" cy="461665"/>
          </a:xfrm>
          <a:prstGeom prst="rect">
            <a:avLst/>
          </a:prstGeom>
          <a:noFill/>
        </p:spPr>
        <p:txBody>
          <a:bodyPr wrap="square" rtlCol="0">
            <a:spAutoFit/>
          </a:bodyPr>
          <a:lstStyle/>
          <a:p>
            <a:r>
              <a:rPr lang="zh-CN" altLang="en-US" sz="2400" b="1" dirty="0">
                <a:solidFill>
                  <a:srgbClr val="E26714"/>
                </a:solidFill>
                <a:latin typeface="微软雅黑" panose="020B0503020204020204" pitchFamily="34" charset="-122"/>
                <a:ea typeface="微软雅黑" panose="020B0503020204020204" pitchFamily="34" charset="-122"/>
              </a:rPr>
              <a:t>机器学习工作流程</a:t>
            </a:r>
          </a:p>
        </p:txBody>
      </p:sp>
      <p:sp>
        <p:nvSpPr>
          <p:cNvPr id="5" name="矩形 4">
            <a:hlinkClick r:id="" action="ppaction://hlinkshowjump?jump=nextslide"/>
          </p:cNvPr>
          <p:cNvSpPr/>
          <p:nvPr/>
        </p:nvSpPr>
        <p:spPr>
          <a:xfrm>
            <a:off x="11543947" y="231725"/>
            <a:ext cx="288000" cy="288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华文楷体" panose="02010600040101010101" pitchFamily="2" charset="-122"/>
                <a:ea typeface="华文楷体" panose="02010600040101010101" pitchFamily="2" charset="-122"/>
              </a:rPr>
              <a:t>&gt;</a:t>
            </a:r>
            <a:endParaRPr lang="zh-CN" altLang="en-US" sz="2400" dirty="0">
              <a:solidFill>
                <a:schemeClr val="bg1"/>
              </a:solidFill>
              <a:latin typeface="华文楷体" panose="02010600040101010101" pitchFamily="2" charset="-122"/>
              <a:ea typeface="华文楷体" panose="02010600040101010101" pitchFamily="2" charset="-122"/>
            </a:endParaRPr>
          </a:p>
        </p:txBody>
      </p:sp>
      <p:sp>
        <p:nvSpPr>
          <p:cNvPr id="6" name="矩形 5">
            <a:hlinkClick r:id="" action="ppaction://hlinkshowjump?jump=previousslide"/>
          </p:cNvPr>
          <p:cNvSpPr/>
          <p:nvPr/>
        </p:nvSpPr>
        <p:spPr>
          <a:xfrm>
            <a:off x="11058755" y="231725"/>
            <a:ext cx="288000" cy="288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华文楷体" panose="02010600040101010101" pitchFamily="2" charset="-122"/>
                <a:ea typeface="华文楷体" panose="02010600040101010101" pitchFamily="2" charset="-122"/>
              </a:rPr>
              <a:t>&lt;</a:t>
            </a:r>
            <a:endParaRPr lang="zh-CN" altLang="en-US" sz="2400" dirty="0">
              <a:solidFill>
                <a:schemeClr val="bg1"/>
              </a:solidFill>
              <a:latin typeface="华文楷体" panose="02010600040101010101" pitchFamily="2" charset="-122"/>
              <a:ea typeface="华文楷体" panose="02010600040101010101" pitchFamily="2" charset="-122"/>
            </a:endParaRPr>
          </a:p>
        </p:txBody>
      </p:sp>
      <p:grpSp>
        <p:nvGrpSpPr>
          <p:cNvPr id="8" name="组合 7"/>
          <p:cNvGrpSpPr/>
          <p:nvPr/>
        </p:nvGrpSpPr>
        <p:grpSpPr>
          <a:xfrm>
            <a:off x="1759027" y="842770"/>
            <a:ext cx="1929255" cy="2565779"/>
            <a:chOff x="785011" y="2251881"/>
            <a:chExt cx="1653860" cy="3138985"/>
          </a:xfrm>
          <a:solidFill>
            <a:schemeClr val="bg1">
              <a:lumMod val="85000"/>
            </a:schemeClr>
          </a:solidFill>
          <a:effectLst/>
        </p:grpSpPr>
        <p:sp>
          <p:nvSpPr>
            <p:cNvPr id="9" name="矩形 8"/>
            <p:cNvSpPr/>
            <p:nvPr/>
          </p:nvSpPr>
          <p:spPr>
            <a:xfrm>
              <a:off x="785011" y="2251881"/>
              <a:ext cx="1653860" cy="6687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b="1" dirty="0">
                  <a:solidFill>
                    <a:sysClr val="windowText" lastClr="000000"/>
                  </a:solidFill>
                  <a:latin typeface="微软雅黑" panose="020B0503020204020204" pitchFamily="34" charset="-122"/>
                  <a:ea typeface="微软雅黑" panose="020B0503020204020204" pitchFamily="34" charset="-122"/>
                </a:rPr>
                <a:t>Data</a:t>
              </a:r>
              <a:endParaRPr lang="zh-CN" altLang="en-US" sz="1600" b="1" dirty="0">
                <a:solidFill>
                  <a:sysClr val="windowText" lastClr="000000"/>
                </a:solidFill>
                <a:latin typeface="微软雅黑" panose="020B0503020204020204" pitchFamily="34" charset="-122"/>
                <a:ea typeface="微软雅黑" panose="020B0503020204020204" pitchFamily="34" charset="-122"/>
              </a:endParaRPr>
            </a:p>
          </p:txBody>
        </p:sp>
        <p:sp>
          <p:nvSpPr>
            <p:cNvPr id="10" name="矩形 9"/>
            <p:cNvSpPr/>
            <p:nvPr/>
          </p:nvSpPr>
          <p:spPr>
            <a:xfrm>
              <a:off x="785011" y="2920621"/>
              <a:ext cx="1653860" cy="6277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anose="020B0503020204020204" pitchFamily="34" charset="-122"/>
                  <a:ea typeface="微软雅黑" panose="020B0503020204020204" pitchFamily="34" charset="-122"/>
                </a:rPr>
                <a:t>数据预处理</a:t>
              </a:r>
            </a:p>
          </p:txBody>
        </p:sp>
        <p:sp>
          <p:nvSpPr>
            <p:cNvPr id="11" name="矩形 10"/>
            <p:cNvSpPr/>
            <p:nvPr/>
          </p:nvSpPr>
          <p:spPr>
            <a:xfrm>
              <a:off x="785011" y="3548418"/>
              <a:ext cx="1653860" cy="1842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1600" dirty="0" err="1">
                  <a:solidFill>
                    <a:schemeClr val="tx1"/>
                  </a:solidFill>
                  <a:latin typeface="微软雅黑" panose="020B0503020204020204" pitchFamily="34" charset="-122"/>
                  <a:ea typeface="微软雅黑" panose="020B0503020204020204" pitchFamily="34" charset="-122"/>
                </a:rPr>
                <a:t>DataFrame</a:t>
              </a:r>
              <a:endParaRPr lang="en-US" altLang="zh-CN" sz="1600" dirty="0">
                <a:solidFill>
                  <a:schemeClr val="tx1"/>
                </a:solidFill>
                <a:latin typeface="微软雅黑" panose="020B0503020204020204" pitchFamily="34" charset="-122"/>
                <a:ea typeface="微软雅黑" panose="020B0503020204020204" pitchFamily="34" charset="-122"/>
              </a:endParaRPr>
            </a:p>
            <a:p>
              <a:pPr algn="ct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Panel</a:t>
              </a:r>
            </a:p>
            <a:p>
              <a:pPr algn="ctr">
                <a:lnSpc>
                  <a:spcPct val="150000"/>
                </a:lnSpc>
              </a:pPr>
              <a:r>
                <a:rPr lang="en-US" altLang="zh-CN" sz="1600" dirty="0" err="1">
                  <a:solidFill>
                    <a:schemeClr val="tx1"/>
                  </a:solidFill>
                  <a:latin typeface="微软雅黑" panose="020B0503020204020204" pitchFamily="34" charset="-122"/>
                  <a:ea typeface="微软雅黑" panose="020B0503020204020204" pitchFamily="34" charset="-122"/>
                </a:rPr>
                <a:t>Concat</a:t>
              </a: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3938395" y="842770"/>
            <a:ext cx="1929255" cy="2565779"/>
            <a:chOff x="785011" y="2251881"/>
            <a:chExt cx="1653860" cy="3138985"/>
          </a:xfrm>
          <a:solidFill>
            <a:schemeClr val="bg1">
              <a:lumMod val="85000"/>
            </a:schemeClr>
          </a:solidFill>
          <a:effectLst/>
        </p:grpSpPr>
        <p:sp>
          <p:nvSpPr>
            <p:cNvPr id="13" name="矩形 12"/>
            <p:cNvSpPr/>
            <p:nvPr/>
          </p:nvSpPr>
          <p:spPr>
            <a:xfrm>
              <a:off x="785011" y="2251881"/>
              <a:ext cx="1653860" cy="6687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b="1" dirty="0">
                  <a:solidFill>
                    <a:sysClr val="windowText" lastClr="000000"/>
                  </a:solidFill>
                  <a:latin typeface="微软雅黑" panose="020B0503020204020204" pitchFamily="34" charset="-122"/>
                  <a:ea typeface="微软雅黑" panose="020B0503020204020204" pitchFamily="34" charset="-122"/>
                </a:rPr>
                <a:t>Visualize</a:t>
              </a:r>
              <a:endParaRPr lang="zh-CN" altLang="en-US" sz="1600" b="1" dirty="0">
                <a:solidFill>
                  <a:sysClr val="windowText" lastClr="000000"/>
                </a:solidFill>
                <a:latin typeface="微软雅黑" panose="020B0503020204020204" pitchFamily="34" charset="-122"/>
                <a:ea typeface="微软雅黑" panose="020B0503020204020204" pitchFamily="34" charset="-122"/>
              </a:endParaRPr>
            </a:p>
          </p:txBody>
        </p:sp>
        <p:sp>
          <p:nvSpPr>
            <p:cNvPr id="14" name="矩形 13"/>
            <p:cNvSpPr/>
            <p:nvPr/>
          </p:nvSpPr>
          <p:spPr>
            <a:xfrm>
              <a:off x="785011" y="2920621"/>
              <a:ext cx="1653860" cy="6277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anose="020B0503020204020204" pitchFamily="34" charset="-122"/>
                  <a:ea typeface="微软雅黑" panose="020B0503020204020204" pitchFamily="34" charset="-122"/>
                </a:rPr>
                <a:t>数据可视化</a:t>
              </a:r>
            </a:p>
          </p:txBody>
        </p:sp>
        <p:sp>
          <p:nvSpPr>
            <p:cNvPr id="15" name="矩形 14"/>
            <p:cNvSpPr/>
            <p:nvPr/>
          </p:nvSpPr>
          <p:spPr>
            <a:xfrm>
              <a:off x="785011" y="3548418"/>
              <a:ext cx="1653860" cy="1842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Distribution</a:t>
              </a:r>
            </a:p>
            <a:p>
              <a:pPr algn="ct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Linear Projection</a:t>
              </a:r>
            </a:p>
            <a:p>
              <a:pPr algn="ct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Sieve Diagram</a:t>
              </a: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6128967" y="842770"/>
            <a:ext cx="1929255" cy="2565779"/>
            <a:chOff x="785011" y="2251881"/>
            <a:chExt cx="1653860" cy="3138985"/>
          </a:xfrm>
          <a:solidFill>
            <a:schemeClr val="bg1">
              <a:lumMod val="85000"/>
            </a:schemeClr>
          </a:solidFill>
          <a:effectLst/>
        </p:grpSpPr>
        <p:sp>
          <p:nvSpPr>
            <p:cNvPr id="17" name="矩形 16"/>
            <p:cNvSpPr/>
            <p:nvPr/>
          </p:nvSpPr>
          <p:spPr>
            <a:xfrm>
              <a:off x="785011" y="2251881"/>
              <a:ext cx="1653860" cy="6687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b="1" dirty="0">
                  <a:solidFill>
                    <a:sysClr val="windowText" lastClr="000000"/>
                  </a:solidFill>
                  <a:latin typeface="微软雅黑" panose="020B0503020204020204" pitchFamily="34" charset="-122"/>
                  <a:ea typeface="微软雅黑" panose="020B0503020204020204" pitchFamily="34" charset="-122"/>
                </a:rPr>
                <a:t>Model</a:t>
              </a:r>
              <a:endParaRPr lang="zh-CN" altLang="en-US" sz="1600" b="1" dirty="0">
                <a:solidFill>
                  <a:sysClr val="windowText" lastClr="000000"/>
                </a:solidFill>
                <a:latin typeface="微软雅黑" panose="020B0503020204020204" pitchFamily="34" charset="-122"/>
                <a:ea typeface="微软雅黑" panose="020B0503020204020204" pitchFamily="34" charset="-122"/>
              </a:endParaRPr>
            </a:p>
          </p:txBody>
        </p:sp>
        <p:sp>
          <p:nvSpPr>
            <p:cNvPr id="18" name="矩形 17"/>
            <p:cNvSpPr/>
            <p:nvPr/>
          </p:nvSpPr>
          <p:spPr>
            <a:xfrm>
              <a:off x="785011" y="2920621"/>
              <a:ext cx="1653860" cy="6277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anose="020B0503020204020204" pitchFamily="34" charset="-122"/>
                  <a:ea typeface="微软雅黑" panose="020B0503020204020204" pitchFamily="34" charset="-122"/>
                </a:rPr>
                <a:t>机器学习模型</a:t>
              </a:r>
            </a:p>
          </p:txBody>
        </p:sp>
        <p:sp>
          <p:nvSpPr>
            <p:cNvPr id="19" name="矩形 18"/>
            <p:cNvSpPr/>
            <p:nvPr/>
          </p:nvSpPr>
          <p:spPr>
            <a:xfrm>
              <a:off x="785011" y="3548418"/>
              <a:ext cx="1653860" cy="1842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Classification</a:t>
              </a:r>
            </a:p>
            <a:p>
              <a:pPr algn="ct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Regression</a:t>
              </a:r>
            </a:p>
            <a:p>
              <a:pPr algn="ct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Ada Boost</a:t>
              </a: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8319538" y="842770"/>
            <a:ext cx="1929255" cy="2565779"/>
            <a:chOff x="785011" y="2251881"/>
            <a:chExt cx="1653860" cy="3138985"/>
          </a:xfrm>
          <a:solidFill>
            <a:schemeClr val="bg1">
              <a:lumMod val="85000"/>
            </a:schemeClr>
          </a:solidFill>
          <a:effectLst/>
        </p:grpSpPr>
        <p:sp>
          <p:nvSpPr>
            <p:cNvPr id="21" name="矩形 20"/>
            <p:cNvSpPr/>
            <p:nvPr/>
          </p:nvSpPr>
          <p:spPr>
            <a:xfrm>
              <a:off x="785011" y="2251881"/>
              <a:ext cx="1653860" cy="6687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b="1" dirty="0">
                  <a:solidFill>
                    <a:sysClr val="windowText" lastClr="000000"/>
                  </a:solidFill>
                  <a:latin typeface="微软雅黑" panose="020B0503020204020204" pitchFamily="34" charset="-122"/>
                  <a:ea typeface="微软雅黑" panose="020B0503020204020204" pitchFamily="34" charset="-122"/>
                </a:rPr>
                <a:t>Evaluation</a:t>
              </a:r>
              <a:endParaRPr lang="zh-CN" altLang="en-US" sz="1600" b="1" dirty="0">
                <a:solidFill>
                  <a:sysClr val="windowText" lastClr="000000"/>
                </a:solidFill>
                <a:latin typeface="微软雅黑" panose="020B0503020204020204" pitchFamily="34" charset="-122"/>
                <a:ea typeface="微软雅黑" panose="020B0503020204020204" pitchFamily="34" charset="-122"/>
              </a:endParaRPr>
            </a:p>
          </p:txBody>
        </p:sp>
        <p:sp>
          <p:nvSpPr>
            <p:cNvPr id="22" name="矩形 21"/>
            <p:cNvSpPr/>
            <p:nvPr/>
          </p:nvSpPr>
          <p:spPr>
            <a:xfrm>
              <a:off x="785011" y="2920621"/>
              <a:ext cx="1653860" cy="6277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anose="020B0503020204020204" pitchFamily="34" charset="-122"/>
                  <a:ea typeface="微软雅黑" panose="020B0503020204020204" pitchFamily="34" charset="-122"/>
                </a:rPr>
                <a:t>绩效评估</a:t>
              </a:r>
            </a:p>
          </p:txBody>
        </p:sp>
        <p:sp>
          <p:nvSpPr>
            <p:cNvPr id="23" name="矩形 22"/>
            <p:cNvSpPr/>
            <p:nvPr/>
          </p:nvSpPr>
          <p:spPr>
            <a:xfrm>
              <a:off x="785011" y="3548418"/>
              <a:ext cx="1653860" cy="1842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Prediction</a:t>
              </a:r>
            </a:p>
            <a:p>
              <a:pPr algn="ct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Confusion Matrix</a:t>
              </a:r>
            </a:p>
            <a:p>
              <a:pPr algn="ct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ROC</a:t>
              </a: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519" y="3627385"/>
            <a:ext cx="4408896" cy="3136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141143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7983" y="1750853"/>
            <a:ext cx="5095875"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358" y="1750853"/>
            <a:ext cx="5019490" cy="4641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0" y="0"/>
            <a:ext cx="12192000" cy="700524"/>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3"/>
          <p:cNvSpPr txBox="1"/>
          <p:nvPr/>
        </p:nvSpPr>
        <p:spPr>
          <a:xfrm>
            <a:off x="302635" y="126893"/>
            <a:ext cx="4623927" cy="461665"/>
          </a:xfrm>
          <a:prstGeom prst="rect">
            <a:avLst/>
          </a:prstGeom>
          <a:noFill/>
        </p:spPr>
        <p:txBody>
          <a:bodyPr wrap="square" rtlCol="0">
            <a:spAutoFit/>
          </a:bodyPr>
          <a:lstStyle/>
          <a:p>
            <a:r>
              <a:rPr lang="zh-CN" altLang="en-US" sz="2400" b="1" dirty="0">
                <a:solidFill>
                  <a:srgbClr val="E26714"/>
                </a:solidFill>
                <a:latin typeface="微软雅黑" panose="020B0503020204020204" pitchFamily="34" charset="-122"/>
                <a:ea typeface="微软雅黑" panose="020B0503020204020204" pitchFamily="34" charset="-122"/>
              </a:rPr>
              <a:t>数据中变量与目标设置</a:t>
            </a:r>
          </a:p>
        </p:txBody>
      </p:sp>
      <p:sp>
        <p:nvSpPr>
          <p:cNvPr id="8" name="矩形 7">
            <a:hlinkClick r:id="" action="ppaction://hlinkshowjump?jump=nextslide"/>
          </p:cNvPr>
          <p:cNvSpPr/>
          <p:nvPr/>
        </p:nvSpPr>
        <p:spPr>
          <a:xfrm>
            <a:off x="11543947" y="231725"/>
            <a:ext cx="288000" cy="288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华文楷体" panose="02010600040101010101" pitchFamily="2" charset="-122"/>
                <a:ea typeface="华文楷体" panose="02010600040101010101" pitchFamily="2" charset="-122"/>
              </a:rPr>
              <a:t>&gt;</a:t>
            </a:r>
            <a:endParaRPr lang="zh-CN" altLang="en-US" sz="2400" dirty="0">
              <a:solidFill>
                <a:schemeClr val="bg1"/>
              </a:solidFill>
              <a:latin typeface="华文楷体" panose="02010600040101010101" pitchFamily="2" charset="-122"/>
              <a:ea typeface="华文楷体" panose="02010600040101010101" pitchFamily="2" charset="-122"/>
            </a:endParaRPr>
          </a:p>
        </p:txBody>
      </p:sp>
      <p:sp>
        <p:nvSpPr>
          <p:cNvPr id="9" name="矩形 8">
            <a:hlinkClick r:id="" action="ppaction://hlinkshowjump?jump=previousslide"/>
          </p:cNvPr>
          <p:cNvSpPr/>
          <p:nvPr/>
        </p:nvSpPr>
        <p:spPr>
          <a:xfrm>
            <a:off x="11058755" y="231725"/>
            <a:ext cx="288000" cy="288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华文楷体" panose="02010600040101010101" pitchFamily="2" charset="-122"/>
                <a:ea typeface="华文楷体" panose="02010600040101010101" pitchFamily="2" charset="-122"/>
              </a:rPr>
              <a:t>&lt;</a:t>
            </a:r>
            <a:endParaRPr lang="zh-CN" altLang="en-US" sz="2400" dirty="0">
              <a:solidFill>
                <a:schemeClr val="bg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41748973"/>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435" y="1661022"/>
            <a:ext cx="5976620" cy="3959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0" y="0"/>
            <a:ext cx="12192000" cy="700524"/>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3"/>
          <p:cNvSpPr txBox="1"/>
          <p:nvPr/>
        </p:nvSpPr>
        <p:spPr>
          <a:xfrm>
            <a:off x="302635" y="126893"/>
            <a:ext cx="4623927" cy="461665"/>
          </a:xfrm>
          <a:prstGeom prst="rect">
            <a:avLst/>
          </a:prstGeom>
          <a:noFill/>
        </p:spPr>
        <p:txBody>
          <a:bodyPr wrap="square" rtlCol="0">
            <a:spAutoFit/>
          </a:bodyPr>
          <a:lstStyle/>
          <a:p>
            <a:r>
              <a:rPr lang="zh-CN" altLang="en-US" sz="2400" b="1" dirty="0">
                <a:solidFill>
                  <a:srgbClr val="E26714"/>
                </a:solidFill>
                <a:latin typeface="微软雅黑" panose="020B0503020204020204" pitchFamily="34" charset="-122"/>
                <a:ea typeface="微软雅黑" panose="020B0503020204020204" pitchFamily="34" charset="-122"/>
              </a:rPr>
              <a:t>数据可视化</a:t>
            </a:r>
          </a:p>
        </p:txBody>
      </p:sp>
      <p:sp>
        <p:nvSpPr>
          <p:cNvPr id="8" name="矩形 7">
            <a:hlinkClick r:id="" action="ppaction://hlinkshowjump?jump=nextslide"/>
          </p:cNvPr>
          <p:cNvSpPr/>
          <p:nvPr/>
        </p:nvSpPr>
        <p:spPr>
          <a:xfrm>
            <a:off x="11543947" y="231725"/>
            <a:ext cx="288000" cy="288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华文楷体" panose="02010600040101010101" pitchFamily="2" charset="-122"/>
                <a:ea typeface="华文楷体" panose="02010600040101010101" pitchFamily="2" charset="-122"/>
              </a:rPr>
              <a:t>&gt;</a:t>
            </a:r>
            <a:endParaRPr lang="zh-CN" altLang="en-US" sz="2400" dirty="0">
              <a:solidFill>
                <a:schemeClr val="bg1"/>
              </a:solidFill>
              <a:latin typeface="华文楷体" panose="02010600040101010101" pitchFamily="2" charset="-122"/>
              <a:ea typeface="华文楷体" panose="02010600040101010101" pitchFamily="2" charset="-122"/>
            </a:endParaRPr>
          </a:p>
        </p:txBody>
      </p:sp>
      <p:sp>
        <p:nvSpPr>
          <p:cNvPr id="9" name="矩形 8">
            <a:hlinkClick r:id="" action="ppaction://hlinkshowjump?jump=previousslide"/>
          </p:cNvPr>
          <p:cNvSpPr/>
          <p:nvPr/>
        </p:nvSpPr>
        <p:spPr>
          <a:xfrm>
            <a:off x="11058755" y="231725"/>
            <a:ext cx="288000" cy="288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华文楷体" panose="02010600040101010101" pitchFamily="2" charset="-122"/>
                <a:ea typeface="华文楷体" panose="02010600040101010101" pitchFamily="2" charset="-122"/>
              </a:rPr>
              <a:t>&lt;</a:t>
            </a:r>
            <a:endParaRPr lang="zh-CN" altLang="en-US" sz="2400" dirty="0">
              <a:solidFill>
                <a:schemeClr val="bg1"/>
              </a:solidFill>
              <a:latin typeface="华文楷体" panose="02010600040101010101" pitchFamily="2" charset="-122"/>
              <a:ea typeface="华文楷体" panose="02010600040101010101" pitchFamily="2" charset="-122"/>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0134" y="1661022"/>
            <a:ext cx="4931813" cy="4213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4624812"/>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700524"/>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3"/>
          <p:cNvSpPr txBox="1"/>
          <p:nvPr/>
        </p:nvSpPr>
        <p:spPr>
          <a:xfrm>
            <a:off x="302635" y="126893"/>
            <a:ext cx="4623927" cy="461665"/>
          </a:xfrm>
          <a:prstGeom prst="rect">
            <a:avLst/>
          </a:prstGeom>
          <a:noFill/>
        </p:spPr>
        <p:txBody>
          <a:bodyPr wrap="square" rtlCol="0">
            <a:spAutoFit/>
          </a:bodyPr>
          <a:lstStyle/>
          <a:p>
            <a:r>
              <a:rPr lang="zh-CN" altLang="en-US" sz="2400" b="1" dirty="0">
                <a:solidFill>
                  <a:srgbClr val="E26714"/>
                </a:solidFill>
                <a:latin typeface="微软雅黑" panose="020B0503020204020204" pitchFamily="34" charset="-122"/>
                <a:ea typeface="微软雅黑" panose="020B0503020204020204" pitchFamily="34" charset="-122"/>
              </a:rPr>
              <a:t>机器学习模型</a:t>
            </a:r>
          </a:p>
        </p:txBody>
      </p:sp>
      <p:sp>
        <p:nvSpPr>
          <p:cNvPr id="8" name="矩形 7">
            <a:hlinkClick r:id="" action="ppaction://hlinkshowjump?jump=nextslide"/>
          </p:cNvPr>
          <p:cNvSpPr/>
          <p:nvPr/>
        </p:nvSpPr>
        <p:spPr>
          <a:xfrm>
            <a:off x="11543947" y="231725"/>
            <a:ext cx="288000" cy="288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华文楷体" panose="02010600040101010101" pitchFamily="2" charset="-122"/>
                <a:ea typeface="华文楷体" panose="02010600040101010101" pitchFamily="2" charset="-122"/>
              </a:rPr>
              <a:t>&gt;</a:t>
            </a:r>
            <a:endParaRPr lang="zh-CN" altLang="en-US" sz="2400" dirty="0">
              <a:solidFill>
                <a:schemeClr val="bg1"/>
              </a:solidFill>
              <a:latin typeface="华文楷体" panose="02010600040101010101" pitchFamily="2" charset="-122"/>
              <a:ea typeface="华文楷体" panose="02010600040101010101" pitchFamily="2" charset="-122"/>
            </a:endParaRPr>
          </a:p>
        </p:txBody>
      </p:sp>
      <p:sp>
        <p:nvSpPr>
          <p:cNvPr id="9" name="矩形 8">
            <a:hlinkClick r:id="" action="ppaction://hlinkshowjump?jump=previousslide"/>
          </p:cNvPr>
          <p:cNvSpPr/>
          <p:nvPr/>
        </p:nvSpPr>
        <p:spPr>
          <a:xfrm>
            <a:off x="11058755" y="231725"/>
            <a:ext cx="288000" cy="288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华文楷体" panose="02010600040101010101" pitchFamily="2" charset="-122"/>
                <a:ea typeface="华文楷体" panose="02010600040101010101" pitchFamily="2" charset="-122"/>
              </a:rPr>
              <a:t>&lt;</a:t>
            </a:r>
            <a:endParaRPr lang="zh-CN" altLang="en-US" sz="2400" dirty="0">
              <a:solidFill>
                <a:schemeClr val="bg1"/>
              </a:solidFill>
              <a:latin typeface="华文楷体" panose="02010600040101010101" pitchFamily="2" charset="-122"/>
              <a:ea typeface="华文楷体" panose="02010600040101010101" pitchFamily="2"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384" y="1241569"/>
            <a:ext cx="3507780" cy="4695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4031" y="1659719"/>
            <a:ext cx="6663916" cy="3858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472198"/>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700524"/>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3"/>
          <p:cNvSpPr txBox="1"/>
          <p:nvPr/>
        </p:nvSpPr>
        <p:spPr>
          <a:xfrm>
            <a:off x="302635" y="126893"/>
            <a:ext cx="4623927" cy="461665"/>
          </a:xfrm>
          <a:prstGeom prst="rect">
            <a:avLst/>
          </a:prstGeom>
          <a:noFill/>
        </p:spPr>
        <p:txBody>
          <a:bodyPr wrap="square" rtlCol="0">
            <a:spAutoFit/>
          </a:bodyPr>
          <a:lstStyle/>
          <a:p>
            <a:r>
              <a:rPr lang="zh-CN" altLang="en-US" sz="2400" b="1" dirty="0">
                <a:solidFill>
                  <a:srgbClr val="E26714"/>
                </a:solidFill>
                <a:latin typeface="微软雅黑" panose="020B0503020204020204" pitchFamily="34" charset="-122"/>
                <a:ea typeface="微软雅黑" panose="020B0503020204020204" pitchFamily="34" charset="-122"/>
              </a:rPr>
              <a:t>绩效评估</a:t>
            </a:r>
          </a:p>
        </p:txBody>
      </p:sp>
      <p:sp>
        <p:nvSpPr>
          <p:cNvPr id="8" name="矩形 7">
            <a:hlinkClick r:id="" action="ppaction://hlinkshowjump?jump=nextslide"/>
          </p:cNvPr>
          <p:cNvSpPr/>
          <p:nvPr/>
        </p:nvSpPr>
        <p:spPr>
          <a:xfrm>
            <a:off x="11543947" y="231725"/>
            <a:ext cx="288000" cy="288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华文楷体" panose="02010600040101010101" pitchFamily="2" charset="-122"/>
                <a:ea typeface="华文楷体" panose="02010600040101010101" pitchFamily="2" charset="-122"/>
              </a:rPr>
              <a:t>&gt;</a:t>
            </a:r>
            <a:endParaRPr lang="zh-CN" altLang="en-US" sz="2400" dirty="0">
              <a:solidFill>
                <a:schemeClr val="bg1"/>
              </a:solidFill>
              <a:latin typeface="华文楷体" panose="02010600040101010101" pitchFamily="2" charset="-122"/>
              <a:ea typeface="华文楷体" panose="02010600040101010101" pitchFamily="2" charset="-122"/>
            </a:endParaRPr>
          </a:p>
        </p:txBody>
      </p:sp>
      <p:sp>
        <p:nvSpPr>
          <p:cNvPr id="9" name="矩形 8">
            <a:hlinkClick r:id="" action="ppaction://hlinkshowjump?jump=previousslide"/>
          </p:cNvPr>
          <p:cNvSpPr/>
          <p:nvPr/>
        </p:nvSpPr>
        <p:spPr>
          <a:xfrm>
            <a:off x="11058755" y="231725"/>
            <a:ext cx="288000" cy="288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华文楷体" panose="02010600040101010101" pitchFamily="2" charset="-122"/>
                <a:ea typeface="华文楷体" panose="02010600040101010101" pitchFamily="2" charset="-122"/>
              </a:rPr>
              <a:t>&lt;</a:t>
            </a:r>
            <a:endParaRPr lang="zh-CN" altLang="en-US" sz="2400" dirty="0">
              <a:solidFill>
                <a:schemeClr val="bg1"/>
              </a:solidFill>
              <a:latin typeface="华文楷体" panose="02010600040101010101" pitchFamily="2" charset="-122"/>
              <a:ea typeface="华文楷体" panose="02010600040101010101" pitchFamily="2"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866" y="2023974"/>
            <a:ext cx="5938134" cy="3110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5272" y="2187559"/>
            <a:ext cx="5677153" cy="2782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文本框 3"/>
          <p:cNvSpPr txBox="1"/>
          <p:nvPr/>
        </p:nvSpPr>
        <p:spPr>
          <a:xfrm>
            <a:off x="302635" y="6092864"/>
            <a:ext cx="4623927" cy="461665"/>
          </a:xfrm>
          <a:prstGeom prst="rect">
            <a:avLst/>
          </a:prstGeom>
          <a:noFill/>
        </p:spPr>
        <p:txBody>
          <a:bodyPr wrap="square" rtlCol="0">
            <a:spAutoFit/>
          </a:bodyPr>
          <a:lstStyle/>
          <a:p>
            <a:r>
              <a:rPr lang="en-US" altLang="zh-CN" sz="2400" b="1" dirty="0">
                <a:solidFill>
                  <a:srgbClr val="E26714"/>
                </a:solidFill>
                <a:latin typeface="微软雅黑" panose="020B0503020204020204" pitchFamily="34" charset="-122"/>
                <a:ea typeface="微软雅黑" panose="020B0503020204020204" pitchFamily="34" charset="-122"/>
              </a:rPr>
              <a:t>Case: </a:t>
            </a:r>
            <a:r>
              <a:rPr lang="zh-CN" altLang="en-US" sz="2400" b="1" dirty="0">
                <a:solidFill>
                  <a:srgbClr val="E26714"/>
                </a:solidFill>
                <a:latin typeface="微软雅黑" panose="020B0503020204020204" pitchFamily="34" charset="-122"/>
                <a:ea typeface="微软雅黑" panose="020B0503020204020204" pitchFamily="34" charset="-122"/>
              </a:rPr>
              <a:t>水果案例</a:t>
            </a:r>
          </a:p>
        </p:txBody>
      </p:sp>
    </p:spTree>
    <p:extLst>
      <p:ext uri="{BB962C8B-B14F-4D97-AF65-F5344CB8AC3E}">
        <p14:creationId xmlns:p14="http://schemas.microsoft.com/office/powerpoint/2010/main" val="2392143227"/>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 name="文本框 6"/>
          <p:cNvSpPr txBox="1"/>
          <p:nvPr/>
        </p:nvSpPr>
        <p:spPr>
          <a:xfrm>
            <a:off x="2289163" y="2468037"/>
            <a:ext cx="4639167" cy="707886"/>
          </a:xfrm>
          <a:prstGeom prst="rect">
            <a:avLst/>
          </a:prstGeom>
          <a:noFill/>
        </p:spPr>
        <p:txBody>
          <a:bodyPr wrap="square" rtlCol="0">
            <a:spAutoFit/>
          </a:bodyPr>
          <a:lstStyle/>
          <a:p>
            <a:r>
              <a:rPr lang="zh-CN" altLang="en-US" sz="4000" b="1" dirty="0">
                <a:solidFill>
                  <a:schemeClr val="bg1"/>
                </a:solidFill>
                <a:latin typeface="微软雅黑" panose="020B0503020204020204" pitchFamily="34" charset="-122"/>
                <a:ea typeface="微软雅黑" panose="020B0503020204020204" pitchFamily="34" charset="-122"/>
              </a:rPr>
              <a:t>分类模型</a:t>
            </a:r>
          </a:p>
        </p:txBody>
      </p:sp>
      <p:sp>
        <p:nvSpPr>
          <p:cNvPr id="8" name="矩形 7"/>
          <p:cNvSpPr/>
          <p:nvPr/>
        </p:nvSpPr>
        <p:spPr>
          <a:xfrm>
            <a:off x="2289162" y="3187825"/>
            <a:ext cx="8851589" cy="418191"/>
          </a:xfrm>
          <a:prstGeom prst="rect">
            <a:avLst/>
          </a:prstGeom>
        </p:spPr>
        <p:txBody>
          <a:bodyPr wrap="square">
            <a:spAutoFit/>
          </a:bodyPr>
          <a:lstStyle/>
          <a:p>
            <a:pP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输入基本面价值类数据，目标设置为相对收益。</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9" name="矩形 8">
            <a:hlinkClick r:id="" action="ppaction://hlinkshowjump?jump=nextslide"/>
          </p:cNvPr>
          <p:cNvSpPr/>
          <p:nvPr/>
        </p:nvSpPr>
        <p:spPr>
          <a:xfrm>
            <a:off x="7817296" y="2451380"/>
            <a:ext cx="384404" cy="384404"/>
          </a:xfrm>
          <a:prstGeom prst="rect">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accent2"/>
                </a:solidFill>
                <a:latin typeface="华文楷体" panose="02010600040101010101" pitchFamily="2" charset="-122"/>
                <a:ea typeface="华文楷体" panose="02010600040101010101" pitchFamily="2" charset="-122"/>
              </a:rPr>
              <a:t>&gt;</a:t>
            </a:r>
            <a:endParaRPr lang="zh-CN" altLang="en-US" sz="3600" dirty="0">
              <a:solidFill>
                <a:schemeClr val="accent2"/>
              </a:solidFill>
              <a:latin typeface="华文楷体" panose="02010600040101010101" pitchFamily="2" charset="-122"/>
              <a:ea typeface="华文楷体" panose="02010600040101010101" pitchFamily="2" charset="-122"/>
            </a:endParaRPr>
          </a:p>
        </p:txBody>
      </p:sp>
      <p:sp>
        <p:nvSpPr>
          <p:cNvPr id="10" name="文本框 9"/>
          <p:cNvSpPr txBox="1"/>
          <p:nvPr/>
        </p:nvSpPr>
        <p:spPr>
          <a:xfrm>
            <a:off x="1225334" y="2164289"/>
            <a:ext cx="915436" cy="1985159"/>
          </a:xfrm>
          <a:prstGeom prst="rect">
            <a:avLst/>
          </a:prstGeom>
          <a:noFill/>
        </p:spPr>
        <p:txBody>
          <a:bodyPr wrap="square" rtlCol="0">
            <a:spAutoFit/>
          </a:bodyPr>
          <a:lstStyle/>
          <a:p>
            <a:r>
              <a:rPr lang="zh-CN" altLang="en-US" sz="12300" dirty="0">
                <a:solidFill>
                  <a:schemeClr val="bg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2404929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par>
                          <p:cTn id="8" fill="hold">
                            <p:stCondLst>
                              <p:cond delay="1000"/>
                            </p:stCondLst>
                            <p:childTnLst>
                              <p:par>
                                <p:cTn id="9" presetID="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1+#ppt_w/2"/>
                                          </p:val>
                                        </p:tav>
                                        <p:tav tm="100000">
                                          <p:val>
                                            <p:strVal val="#ppt_x"/>
                                          </p:val>
                                        </p:tav>
                                      </p:tavLst>
                                    </p:anim>
                                    <p:anim calcmode="lin" valueType="num">
                                      <p:cBhvr additive="base">
                                        <p:cTn id="12" dur="75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750"/>
                            </p:stCondLst>
                            <p:childTnLst>
                              <p:par>
                                <p:cTn id="14" presetID="10" presetClass="entr" presetSubtype="0" fill="hold" grpId="0" nodeType="afterEffect">
                                  <p:stCondLst>
                                    <p:cond delay="0"/>
                                  </p:stCondLst>
                                  <p:iterate type="lt">
                                    <p:tmPct val="10000"/>
                                  </p:iterate>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3250"/>
                            </p:stCondLst>
                            <p:childTnLst>
                              <p:par>
                                <p:cTn id="18" presetID="17" presetClass="entr" presetSubtype="1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1000" fill="hold"/>
                                        <p:tgtEl>
                                          <p:spTgt spid="9"/>
                                        </p:tgtEl>
                                        <p:attrNameLst>
                                          <p:attrName>ppt_w</p:attrName>
                                        </p:attrNameLst>
                                      </p:cBhvr>
                                      <p:tavLst>
                                        <p:tav tm="0">
                                          <p:val>
                                            <p:fltVal val="0"/>
                                          </p:val>
                                        </p:tav>
                                        <p:tav tm="100000">
                                          <p:val>
                                            <p:strVal val="#ppt_w"/>
                                          </p:val>
                                        </p:tav>
                                      </p:tavLst>
                                    </p:anim>
                                    <p:anim calcmode="lin" valueType="num">
                                      <p:cBhvr>
                                        <p:cTn id="21" dur="1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700524"/>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02635" y="126893"/>
            <a:ext cx="4623927" cy="461665"/>
          </a:xfrm>
          <a:prstGeom prst="rect">
            <a:avLst/>
          </a:prstGeom>
          <a:noFill/>
        </p:spPr>
        <p:txBody>
          <a:bodyPr wrap="square" rtlCol="0">
            <a:spAutoFit/>
          </a:bodyPr>
          <a:lstStyle/>
          <a:p>
            <a:r>
              <a:rPr lang="en-US" altLang="zh-CN" sz="2400" b="1" dirty="0">
                <a:solidFill>
                  <a:srgbClr val="E26714"/>
                </a:solidFill>
                <a:latin typeface="微软雅黑" panose="020B0503020204020204" pitchFamily="34" charset="-122"/>
                <a:ea typeface="微软雅黑" panose="020B0503020204020204" pitchFamily="34" charset="-122"/>
              </a:rPr>
              <a:t>Orange_</a:t>
            </a:r>
            <a:r>
              <a:rPr lang="zh-CN" altLang="en-US" sz="2400" b="1" dirty="0">
                <a:solidFill>
                  <a:srgbClr val="E26714"/>
                </a:solidFill>
                <a:latin typeface="微软雅黑" panose="020B0503020204020204" pitchFamily="34" charset="-122"/>
                <a:ea typeface="微软雅黑" panose="020B0503020204020204" pitchFamily="34" charset="-122"/>
              </a:rPr>
              <a:t>安装</a:t>
            </a:r>
            <a:endParaRPr lang="en-US" altLang="zh-CN" sz="2400" b="1" dirty="0">
              <a:solidFill>
                <a:srgbClr val="E26714"/>
              </a:solidFill>
              <a:latin typeface="微软雅黑" panose="020B0503020204020204" pitchFamily="34" charset="-122"/>
              <a:ea typeface="微软雅黑" panose="020B0503020204020204" pitchFamily="34" charset="-122"/>
            </a:endParaRPr>
          </a:p>
        </p:txBody>
      </p:sp>
      <p:sp>
        <p:nvSpPr>
          <p:cNvPr id="5" name="矩形 4">
            <a:hlinkClick r:id="" action="ppaction://hlinkshowjump?jump=nextslide"/>
          </p:cNvPr>
          <p:cNvSpPr/>
          <p:nvPr/>
        </p:nvSpPr>
        <p:spPr>
          <a:xfrm>
            <a:off x="11543947" y="231725"/>
            <a:ext cx="288000" cy="288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华文楷体" panose="02010600040101010101" pitchFamily="2" charset="-122"/>
                <a:ea typeface="华文楷体" panose="02010600040101010101" pitchFamily="2" charset="-122"/>
              </a:rPr>
              <a:t>&gt;</a:t>
            </a:r>
            <a:endParaRPr lang="zh-CN" altLang="en-US" sz="2400" dirty="0">
              <a:solidFill>
                <a:schemeClr val="bg1"/>
              </a:solidFill>
              <a:latin typeface="华文楷体" panose="02010600040101010101" pitchFamily="2" charset="-122"/>
              <a:ea typeface="华文楷体" panose="02010600040101010101" pitchFamily="2" charset="-122"/>
            </a:endParaRPr>
          </a:p>
        </p:txBody>
      </p:sp>
      <p:sp>
        <p:nvSpPr>
          <p:cNvPr id="6" name="矩形 5">
            <a:hlinkClick r:id="" action="ppaction://hlinkshowjump?jump=previousslide"/>
          </p:cNvPr>
          <p:cNvSpPr/>
          <p:nvPr/>
        </p:nvSpPr>
        <p:spPr>
          <a:xfrm>
            <a:off x="11058755" y="231725"/>
            <a:ext cx="288000" cy="288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华文楷体" panose="02010600040101010101" pitchFamily="2" charset="-122"/>
                <a:ea typeface="华文楷体" panose="02010600040101010101" pitchFamily="2" charset="-122"/>
              </a:rPr>
              <a:t>&lt;</a:t>
            </a:r>
            <a:endParaRPr lang="zh-CN" altLang="en-US" sz="2400" dirty="0">
              <a:solidFill>
                <a:schemeClr val="bg1"/>
              </a:solidFill>
              <a:latin typeface="华文楷体" panose="02010600040101010101" pitchFamily="2" charset="-122"/>
              <a:ea typeface="华文楷体" panose="02010600040101010101" pitchFamily="2" charset="-122"/>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60968"/>
          <a:stretch/>
        </p:blipFill>
        <p:spPr bwMode="auto">
          <a:xfrm>
            <a:off x="2292865" y="1226607"/>
            <a:ext cx="7052733" cy="504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8650822"/>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700524"/>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3"/>
          <p:cNvSpPr txBox="1"/>
          <p:nvPr/>
        </p:nvSpPr>
        <p:spPr>
          <a:xfrm>
            <a:off x="302635" y="126893"/>
            <a:ext cx="4623927" cy="461665"/>
          </a:xfrm>
          <a:prstGeom prst="rect">
            <a:avLst/>
          </a:prstGeom>
          <a:noFill/>
        </p:spPr>
        <p:txBody>
          <a:bodyPr wrap="square" rtlCol="0">
            <a:spAutoFit/>
          </a:bodyPr>
          <a:lstStyle/>
          <a:p>
            <a:r>
              <a:rPr lang="zh-CN" altLang="en-US" sz="2400" b="1" dirty="0">
                <a:solidFill>
                  <a:srgbClr val="E26714"/>
                </a:solidFill>
                <a:latin typeface="微软雅黑" panose="020B0503020204020204" pitchFamily="34" charset="-122"/>
                <a:ea typeface="微软雅黑" panose="020B0503020204020204" pitchFamily="34" charset="-122"/>
              </a:rPr>
              <a:t>分类模型选股</a:t>
            </a:r>
          </a:p>
        </p:txBody>
      </p:sp>
      <p:sp>
        <p:nvSpPr>
          <p:cNvPr id="8" name="矩形 7">
            <a:hlinkClick r:id="" action="ppaction://hlinkshowjump?jump=nextslide"/>
          </p:cNvPr>
          <p:cNvSpPr/>
          <p:nvPr/>
        </p:nvSpPr>
        <p:spPr>
          <a:xfrm>
            <a:off x="11543947" y="231725"/>
            <a:ext cx="288000" cy="288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华文楷体" panose="02010600040101010101" pitchFamily="2" charset="-122"/>
                <a:ea typeface="华文楷体" panose="02010600040101010101" pitchFamily="2" charset="-122"/>
              </a:rPr>
              <a:t>&gt;</a:t>
            </a:r>
            <a:endParaRPr lang="zh-CN" altLang="en-US" sz="2400" dirty="0">
              <a:solidFill>
                <a:schemeClr val="bg1"/>
              </a:solidFill>
              <a:latin typeface="华文楷体" panose="02010600040101010101" pitchFamily="2" charset="-122"/>
              <a:ea typeface="华文楷体" panose="02010600040101010101" pitchFamily="2" charset="-122"/>
            </a:endParaRPr>
          </a:p>
        </p:txBody>
      </p:sp>
      <p:sp>
        <p:nvSpPr>
          <p:cNvPr id="9" name="矩形 8">
            <a:hlinkClick r:id="" action="ppaction://hlinkshowjump?jump=previousslide"/>
          </p:cNvPr>
          <p:cNvSpPr/>
          <p:nvPr/>
        </p:nvSpPr>
        <p:spPr>
          <a:xfrm>
            <a:off x="11058755" y="231725"/>
            <a:ext cx="288000" cy="288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华文楷体" panose="02010600040101010101" pitchFamily="2" charset="-122"/>
                <a:ea typeface="华文楷体" panose="02010600040101010101" pitchFamily="2" charset="-122"/>
              </a:rPr>
              <a:t>&lt;</a:t>
            </a:r>
            <a:endParaRPr lang="zh-CN" altLang="en-US" sz="2400" dirty="0">
              <a:solidFill>
                <a:schemeClr val="bg1"/>
              </a:solidFill>
              <a:latin typeface="华文楷体" panose="02010600040101010101" pitchFamily="2" charset="-122"/>
              <a:ea typeface="华文楷体" panose="02010600040101010101" pitchFamily="2"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322" y="2105637"/>
            <a:ext cx="8017246" cy="3345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3658730"/>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700524"/>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3"/>
          <p:cNvSpPr txBox="1"/>
          <p:nvPr/>
        </p:nvSpPr>
        <p:spPr>
          <a:xfrm>
            <a:off x="302635" y="126893"/>
            <a:ext cx="4623927" cy="461665"/>
          </a:xfrm>
          <a:prstGeom prst="rect">
            <a:avLst/>
          </a:prstGeom>
          <a:noFill/>
        </p:spPr>
        <p:txBody>
          <a:bodyPr wrap="square" rtlCol="0">
            <a:spAutoFit/>
          </a:bodyPr>
          <a:lstStyle/>
          <a:p>
            <a:r>
              <a:rPr lang="zh-CN" altLang="en-US" sz="2400" b="1" dirty="0">
                <a:solidFill>
                  <a:srgbClr val="E26714"/>
                </a:solidFill>
                <a:latin typeface="微软雅黑" panose="020B0503020204020204" pitchFamily="34" charset="-122"/>
                <a:ea typeface="微软雅黑" panose="020B0503020204020204" pitchFamily="34" charset="-122"/>
              </a:rPr>
              <a:t>分类模型选股</a:t>
            </a:r>
          </a:p>
        </p:txBody>
      </p:sp>
      <p:sp>
        <p:nvSpPr>
          <p:cNvPr id="8" name="矩形 7">
            <a:hlinkClick r:id="" action="ppaction://hlinkshowjump?jump=nextslide"/>
          </p:cNvPr>
          <p:cNvSpPr/>
          <p:nvPr/>
        </p:nvSpPr>
        <p:spPr>
          <a:xfrm>
            <a:off x="11543947" y="231725"/>
            <a:ext cx="288000" cy="288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华文楷体" panose="02010600040101010101" pitchFamily="2" charset="-122"/>
                <a:ea typeface="华文楷体" panose="02010600040101010101" pitchFamily="2" charset="-122"/>
              </a:rPr>
              <a:t>&gt;</a:t>
            </a:r>
            <a:endParaRPr lang="zh-CN" altLang="en-US" sz="2400" dirty="0">
              <a:solidFill>
                <a:schemeClr val="bg1"/>
              </a:solidFill>
              <a:latin typeface="华文楷体" panose="02010600040101010101" pitchFamily="2" charset="-122"/>
              <a:ea typeface="华文楷体" panose="02010600040101010101" pitchFamily="2" charset="-122"/>
            </a:endParaRPr>
          </a:p>
        </p:txBody>
      </p:sp>
      <p:sp>
        <p:nvSpPr>
          <p:cNvPr id="9" name="矩形 8">
            <a:hlinkClick r:id="" action="ppaction://hlinkshowjump?jump=previousslide"/>
          </p:cNvPr>
          <p:cNvSpPr/>
          <p:nvPr/>
        </p:nvSpPr>
        <p:spPr>
          <a:xfrm>
            <a:off x="11058755" y="231725"/>
            <a:ext cx="288000" cy="288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华文楷体" panose="02010600040101010101" pitchFamily="2" charset="-122"/>
                <a:ea typeface="华文楷体" panose="02010600040101010101" pitchFamily="2" charset="-122"/>
              </a:rPr>
              <a:t>&lt;</a:t>
            </a:r>
            <a:endParaRPr lang="zh-CN" altLang="en-US" sz="2400" dirty="0">
              <a:solidFill>
                <a:schemeClr val="bg1"/>
              </a:solidFill>
              <a:latin typeface="华文楷体" panose="02010600040101010101" pitchFamily="2" charset="-122"/>
              <a:ea typeface="华文楷体" panose="02010600040101010101" pitchFamily="2"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744" y="1464053"/>
            <a:ext cx="6131172" cy="2782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428" y="4507816"/>
            <a:ext cx="3048000"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8774" y="700523"/>
            <a:ext cx="3165186" cy="5754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文本框 3"/>
          <p:cNvSpPr txBox="1"/>
          <p:nvPr/>
        </p:nvSpPr>
        <p:spPr>
          <a:xfrm>
            <a:off x="638744" y="6224573"/>
            <a:ext cx="4623927" cy="461665"/>
          </a:xfrm>
          <a:prstGeom prst="rect">
            <a:avLst/>
          </a:prstGeom>
          <a:noFill/>
        </p:spPr>
        <p:txBody>
          <a:bodyPr wrap="square" rtlCol="0">
            <a:spAutoFit/>
          </a:bodyPr>
          <a:lstStyle/>
          <a:p>
            <a:r>
              <a:rPr lang="en-US" altLang="zh-CN" sz="2400" b="1" dirty="0">
                <a:solidFill>
                  <a:srgbClr val="E26714"/>
                </a:solidFill>
                <a:latin typeface="微软雅黑" panose="020B0503020204020204" pitchFamily="34" charset="-122"/>
                <a:ea typeface="微软雅黑" panose="020B0503020204020204" pitchFamily="34" charset="-122"/>
              </a:rPr>
              <a:t>Case: </a:t>
            </a:r>
            <a:r>
              <a:rPr lang="zh-CN" altLang="en-US" sz="2400" b="1" dirty="0">
                <a:solidFill>
                  <a:srgbClr val="E26714"/>
                </a:solidFill>
                <a:latin typeface="微软雅黑" panose="020B0503020204020204" pitchFamily="34" charset="-122"/>
                <a:ea typeface="微软雅黑" panose="020B0503020204020204" pitchFamily="34" charset="-122"/>
              </a:rPr>
              <a:t>分类选股</a:t>
            </a:r>
            <a:r>
              <a:rPr lang="en-US" altLang="zh-CN" sz="2400" b="1" dirty="0">
                <a:solidFill>
                  <a:srgbClr val="E26714"/>
                </a:solidFill>
                <a:latin typeface="微软雅黑" panose="020B0503020204020204" pitchFamily="34" charset="-122"/>
                <a:ea typeface="微软雅黑" panose="020B0503020204020204" pitchFamily="34" charset="-122"/>
              </a:rPr>
              <a:t> </a:t>
            </a:r>
            <a:endParaRPr lang="zh-CN" altLang="en-US" sz="2400" b="1" dirty="0">
              <a:solidFill>
                <a:srgbClr val="E2671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3659021"/>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 name="文本框 6"/>
          <p:cNvSpPr txBox="1"/>
          <p:nvPr/>
        </p:nvSpPr>
        <p:spPr>
          <a:xfrm>
            <a:off x="2289163" y="2468037"/>
            <a:ext cx="5912537" cy="707886"/>
          </a:xfrm>
          <a:prstGeom prst="rect">
            <a:avLst/>
          </a:prstGeom>
          <a:noFill/>
        </p:spPr>
        <p:txBody>
          <a:bodyPr wrap="square" rtlCol="0">
            <a:spAutoFit/>
          </a:bodyPr>
          <a:lstStyle/>
          <a:p>
            <a:r>
              <a:rPr lang="zh-CN" altLang="en-US" sz="4000" b="1" dirty="0">
                <a:solidFill>
                  <a:schemeClr val="bg1"/>
                </a:solidFill>
                <a:latin typeface="微软雅黑" panose="020B0503020204020204" pitchFamily="34" charset="-122"/>
                <a:ea typeface="微软雅黑" panose="020B0503020204020204" pitchFamily="34" charset="-122"/>
              </a:rPr>
              <a:t>回归模型</a:t>
            </a:r>
          </a:p>
        </p:txBody>
      </p:sp>
      <p:sp>
        <p:nvSpPr>
          <p:cNvPr id="8" name="矩形 7"/>
          <p:cNvSpPr/>
          <p:nvPr/>
        </p:nvSpPr>
        <p:spPr>
          <a:xfrm>
            <a:off x="2289162" y="3187825"/>
            <a:ext cx="8851589" cy="581057"/>
          </a:xfrm>
          <a:prstGeom prst="rect">
            <a:avLst/>
          </a:prstGeom>
        </p:spPr>
        <p:txBody>
          <a:bodyPr wrap="square">
            <a:spAutoFit/>
          </a:bodyPr>
          <a:lstStyle/>
          <a:p>
            <a:pPr>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输入连续数据，目标值设为价格</a:t>
            </a:r>
            <a:endParaRPr lang="en-US" altLang="zh-CN" sz="2400" dirty="0">
              <a:solidFill>
                <a:schemeClr val="bg1"/>
              </a:solidFill>
              <a:latin typeface="微软雅黑" panose="020B0503020204020204" pitchFamily="34" charset="-122"/>
              <a:ea typeface="微软雅黑" panose="020B0503020204020204" pitchFamily="34" charset="-122"/>
            </a:endParaRPr>
          </a:p>
        </p:txBody>
      </p:sp>
      <p:sp>
        <p:nvSpPr>
          <p:cNvPr id="9" name="矩形 8">
            <a:hlinkClick r:id="" action="ppaction://hlinkshowjump?jump=nextslide"/>
          </p:cNvPr>
          <p:cNvSpPr/>
          <p:nvPr/>
        </p:nvSpPr>
        <p:spPr>
          <a:xfrm>
            <a:off x="7817296" y="2451380"/>
            <a:ext cx="384404" cy="384404"/>
          </a:xfrm>
          <a:prstGeom prst="rect">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accent2"/>
                </a:solidFill>
                <a:latin typeface="华文楷体" panose="02010600040101010101" pitchFamily="2" charset="-122"/>
                <a:ea typeface="华文楷体" panose="02010600040101010101" pitchFamily="2" charset="-122"/>
              </a:rPr>
              <a:t>&gt;</a:t>
            </a:r>
            <a:endParaRPr lang="zh-CN" altLang="en-US" sz="3600" dirty="0">
              <a:solidFill>
                <a:schemeClr val="accent2"/>
              </a:solidFill>
              <a:latin typeface="华文楷体" panose="02010600040101010101" pitchFamily="2" charset="-122"/>
              <a:ea typeface="华文楷体" panose="02010600040101010101" pitchFamily="2" charset="-122"/>
            </a:endParaRPr>
          </a:p>
        </p:txBody>
      </p:sp>
      <p:sp>
        <p:nvSpPr>
          <p:cNvPr id="10" name="文本框 9"/>
          <p:cNvSpPr txBox="1"/>
          <p:nvPr/>
        </p:nvSpPr>
        <p:spPr>
          <a:xfrm>
            <a:off x="1225334" y="2164289"/>
            <a:ext cx="915436" cy="1985159"/>
          </a:xfrm>
          <a:prstGeom prst="rect">
            <a:avLst/>
          </a:prstGeom>
          <a:noFill/>
        </p:spPr>
        <p:txBody>
          <a:bodyPr wrap="square" rtlCol="0">
            <a:spAutoFit/>
          </a:bodyPr>
          <a:lstStyle/>
          <a:p>
            <a:r>
              <a:rPr lang="zh-CN" altLang="en-US" sz="12300" dirty="0">
                <a:solidFill>
                  <a:schemeClr val="bg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70379591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par>
                          <p:cTn id="8" fill="hold">
                            <p:stCondLst>
                              <p:cond delay="1000"/>
                            </p:stCondLst>
                            <p:childTnLst>
                              <p:par>
                                <p:cTn id="9" presetID="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1+#ppt_w/2"/>
                                          </p:val>
                                        </p:tav>
                                        <p:tav tm="100000">
                                          <p:val>
                                            <p:strVal val="#ppt_x"/>
                                          </p:val>
                                        </p:tav>
                                      </p:tavLst>
                                    </p:anim>
                                    <p:anim calcmode="lin" valueType="num">
                                      <p:cBhvr additive="base">
                                        <p:cTn id="12" dur="75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750"/>
                            </p:stCondLst>
                            <p:childTnLst>
                              <p:par>
                                <p:cTn id="14" presetID="10" presetClass="entr" presetSubtype="0" fill="hold" grpId="0" nodeType="afterEffect">
                                  <p:stCondLst>
                                    <p:cond delay="0"/>
                                  </p:stCondLst>
                                  <p:iterate type="lt">
                                    <p:tmPct val="10000"/>
                                  </p:iterate>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2900"/>
                            </p:stCondLst>
                            <p:childTnLst>
                              <p:par>
                                <p:cTn id="18" presetID="17" presetClass="entr" presetSubtype="1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1000" fill="hold"/>
                                        <p:tgtEl>
                                          <p:spTgt spid="9"/>
                                        </p:tgtEl>
                                        <p:attrNameLst>
                                          <p:attrName>ppt_w</p:attrName>
                                        </p:attrNameLst>
                                      </p:cBhvr>
                                      <p:tavLst>
                                        <p:tav tm="0">
                                          <p:val>
                                            <p:fltVal val="0"/>
                                          </p:val>
                                        </p:tav>
                                        <p:tav tm="100000">
                                          <p:val>
                                            <p:strVal val="#ppt_w"/>
                                          </p:val>
                                        </p:tav>
                                      </p:tavLst>
                                    </p:anim>
                                    <p:anim calcmode="lin" valueType="num">
                                      <p:cBhvr>
                                        <p:cTn id="21" dur="1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700524"/>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3"/>
          <p:cNvSpPr txBox="1"/>
          <p:nvPr/>
        </p:nvSpPr>
        <p:spPr>
          <a:xfrm>
            <a:off x="302635" y="126893"/>
            <a:ext cx="4623927" cy="461665"/>
          </a:xfrm>
          <a:prstGeom prst="rect">
            <a:avLst/>
          </a:prstGeom>
          <a:noFill/>
        </p:spPr>
        <p:txBody>
          <a:bodyPr wrap="square" rtlCol="0">
            <a:spAutoFit/>
          </a:bodyPr>
          <a:lstStyle/>
          <a:p>
            <a:r>
              <a:rPr lang="zh-CN" altLang="en-US" sz="2400" b="1" dirty="0">
                <a:solidFill>
                  <a:srgbClr val="E26714"/>
                </a:solidFill>
                <a:latin typeface="微软雅黑" panose="020B0503020204020204" pitchFamily="34" charset="-122"/>
                <a:ea typeface="微软雅黑" panose="020B0503020204020204" pitchFamily="34" charset="-122"/>
              </a:rPr>
              <a:t>时间序列功能添加</a:t>
            </a:r>
          </a:p>
        </p:txBody>
      </p:sp>
      <p:sp>
        <p:nvSpPr>
          <p:cNvPr id="8" name="矩形 7">
            <a:hlinkClick r:id="" action="ppaction://hlinkshowjump?jump=nextslide"/>
          </p:cNvPr>
          <p:cNvSpPr/>
          <p:nvPr/>
        </p:nvSpPr>
        <p:spPr>
          <a:xfrm>
            <a:off x="11543947" y="231725"/>
            <a:ext cx="288000" cy="288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华文楷体" panose="02010600040101010101" pitchFamily="2" charset="-122"/>
                <a:ea typeface="华文楷体" panose="02010600040101010101" pitchFamily="2" charset="-122"/>
              </a:rPr>
              <a:t>&gt;</a:t>
            </a:r>
            <a:endParaRPr lang="zh-CN" altLang="en-US" sz="2400" dirty="0">
              <a:solidFill>
                <a:schemeClr val="bg1"/>
              </a:solidFill>
              <a:latin typeface="华文楷体" panose="02010600040101010101" pitchFamily="2" charset="-122"/>
              <a:ea typeface="华文楷体" panose="02010600040101010101" pitchFamily="2" charset="-122"/>
            </a:endParaRPr>
          </a:p>
        </p:txBody>
      </p:sp>
      <p:sp>
        <p:nvSpPr>
          <p:cNvPr id="9" name="矩形 8">
            <a:hlinkClick r:id="" action="ppaction://hlinkshowjump?jump=previousslide"/>
          </p:cNvPr>
          <p:cNvSpPr/>
          <p:nvPr/>
        </p:nvSpPr>
        <p:spPr>
          <a:xfrm>
            <a:off x="11058755" y="231725"/>
            <a:ext cx="288000" cy="288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华文楷体" panose="02010600040101010101" pitchFamily="2" charset="-122"/>
                <a:ea typeface="华文楷体" panose="02010600040101010101" pitchFamily="2" charset="-122"/>
              </a:rPr>
              <a:t>&lt;</a:t>
            </a:r>
            <a:endParaRPr lang="zh-CN" altLang="en-US" sz="2400" dirty="0">
              <a:solidFill>
                <a:schemeClr val="bg1"/>
              </a:solidFill>
              <a:latin typeface="华文楷体" panose="02010600040101010101" pitchFamily="2" charset="-122"/>
              <a:ea typeface="华文楷体" panose="02010600040101010101" pitchFamily="2"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5232" y="1631746"/>
            <a:ext cx="4257675"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232" y="3958315"/>
            <a:ext cx="3738126" cy="2021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5122" y="2067603"/>
            <a:ext cx="2600325"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7410971"/>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700524"/>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3"/>
          <p:cNvSpPr txBox="1"/>
          <p:nvPr/>
        </p:nvSpPr>
        <p:spPr>
          <a:xfrm>
            <a:off x="302635" y="126893"/>
            <a:ext cx="4623927" cy="461665"/>
          </a:xfrm>
          <a:prstGeom prst="rect">
            <a:avLst/>
          </a:prstGeom>
          <a:noFill/>
        </p:spPr>
        <p:txBody>
          <a:bodyPr wrap="square" rtlCol="0">
            <a:spAutoFit/>
          </a:bodyPr>
          <a:lstStyle/>
          <a:p>
            <a:r>
              <a:rPr lang="zh-CN" altLang="en-US" sz="2400" b="1" dirty="0">
                <a:solidFill>
                  <a:srgbClr val="E26714"/>
                </a:solidFill>
                <a:latin typeface="微软雅黑" panose="020B0503020204020204" pitchFamily="34" charset="-122"/>
                <a:ea typeface="微软雅黑" panose="020B0503020204020204" pitchFamily="34" charset="-122"/>
              </a:rPr>
              <a:t>线性图线叠加</a:t>
            </a:r>
          </a:p>
        </p:txBody>
      </p:sp>
      <p:sp>
        <p:nvSpPr>
          <p:cNvPr id="8" name="矩形 7">
            <a:hlinkClick r:id="" action="ppaction://hlinkshowjump?jump=nextslide"/>
          </p:cNvPr>
          <p:cNvSpPr/>
          <p:nvPr/>
        </p:nvSpPr>
        <p:spPr>
          <a:xfrm>
            <a:off x="11543947" y="231725"/>
            <a:ext cx="288000" cy="288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华文楷体" panose="02010600040101010101" pitchFamily="2" charset="-122"/>
                <a:ea typeface="华文楷体" panose="02010600040101010101" pitchFamily="2" charset="-122"/>
              </a:rPr>
              <a:t>&gt;</a:t>
            </a:r>
            <a:endParaRPr lang="zh-CN" altLang="en-US" sz="2400" dirty="0">
              <a:solidFill>
                <a:schemeClr val="bg1"/>
              </a:solidFill>
              <a:latin typeface="华文楷体" panose="02010600040101010101" pitchFamily="2" charset="-122"/>
              <a:ea typeface="华文楷体" panose="02010600040101010101" pitchFamily="2" charset="-122"/>
            </a:endParaRPr>
          </a:p>
        </p:txBody>
      </p:sp>
      <p:sp>
        <p:nvSpPr>
          <p:cNvPr id="9" name="矩形 8">
            <a:hlinkClick r:id="" action="ppaction://hlinkshowjump?jump=previousslide"/>
          </p:cNvPr>
          <p:cNvSpPr/>
          <p:nvPr/>
        </p:nvSpPr>
        <p:spPr>
          <a:xfrm>
            <a:off x="11058755" y="231725"/>
            <a:ext cx="288000" cy="288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华文楷体" panose="02010600040101010101" pitchFamily="2" charset="-122"/>
                <a:ea typeface="华文楷体" panose="02010600040101010101" pitchFamily="2" charset="-122"/>
              </a:rPr>
              <a:t>&lt;</a:t>
            </a:r>
            <a:endParaRPr lang="zh-CN" altLang="en-US" sz="2400" dirty="0">
              <a:solidFill>
                <a:schemeClr val="bg1"/>
              </a:solidFill>
              <a:latin typeface="华文楷体" panose="02010600040101010101" pitchFamily="2" charset="-122"/>
              <a:ea typeface="华文楷体" panose="02010600040101010101" pitchFamily="2" charset="-122"/>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9565" y="811593"/>
            <a:ext cx="6950997" cy="5711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5790270"/>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700524"/>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3"/>
          <p:cNvSpPr txBox="1"/>
          <p:nvPr/>
        </p:nvSpPr>
        <p:spPr>
          <a:xfrm>
            <a:off x="302635" y="126893"/>
            <a:ext cx="4623927" cy="461665"/>
          </a:xfrm>
          <a:prstGeom prst="rect">
            <a:avLst/>
          </a:prstGeom>
          <a:noFill/>
        </p:spPr>
        <p:txBody>
          <a:bodyPr wrap="square" rtlCol="0">
            <a:spAutoFit/>
          </a:bodyPr>
          <a:lstStyle/>
          <a:p>
            <a:r>
              <a:rPr lang="zh-CN" altLang="en-US" sz="2400" b="1" dirty="0">
                <a:solidFill>
                  <a:srgbClr val="E26714"/>
                </a:solidFill>
                <a:latin typeface="微软雅黑" panose="020B0503020204020204" pitchFamily="34" charset="-122"/>
                <a:ea typeface="微软雅黑" panose="020B0503020204020204" pitchFamily="34" charset="-122"/>
              </a:rPr>
              <a:t>回归模型预测</a:t>
            </a:r>
          </a:p>
        </p:txBody>
      </p:sp>
      <p:sp>
        <p:nvSpPr>
          <p:cNvPr id="8" name="矩形 7">
            <a:hlinkClick r:id="" action="ppaction://hlinkshowjump?jump=nextslide"/>
          </p:cNvPr>
          <p:cNvSpPr/>
          <p:nvPr/>
        </p:nvSpPr>
        <p:spPr>
          <a:xfrm>
            <a:off x="11543947" y="231725"/>
            <a:ext cx="288000" cy="288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华文楷体" panose="02010600040101010101" pitchFamily="2" charset="-122"/>
                <a:ea typeface="华文楷体" panose="02010600040101010101" pitchFamily="2" charset="-122"/>
              </a:rPr>
              <a:t>&gt;</a:t>
            </a:r>
            <a:endParaRPr lang="zh-CN" altLang="en-US" sz="2400" dirty="0">
              <a:solidFill>
                <a:schemeClr val="bg1"/>
              </a:solidFill>
              <a:latin typeface="华文楷体" panose="02010600040101010101" pitchFamily="2" charset="-122"/>
              <a:ea typeface="华文楷体" panose="02010600040101010101" pitchFamily="2" charset="-122"/>
            </a:endParaRPr>
          </a:p>
        </p:txBody>
      </p:sp>
      <p:sp>
        <p:nvSpPr>
          <p:cNvPr id="9" name="矩形 8">
            <a:hlinkClick r:id="" action="ppaction://hlinkshowjump?jump=previousslide"/>
          </p:cNvPr>
          <p:cNvSpPr/>
          <p:nvPr/>
        </p:nvSpPr>
        <p:spPr>
          <a:xfrm>
            <a:off x="11058755" y="231725"/>
            <a:ext cx="288000" cy="288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华文楷体" panose="02010600040101010101" pitchFamily="2" charset="-122"/>
                <a:ea typeface="华文楷体" panose="02010600040101010101" pitchFamily="2" charset="-122"/>
              </a:rPr>
              <a:t>&lt;</a:t>
            </a:r>
            <a:endParaRPr lang="zh-CN" altLang="en-US" sz="2400" dirty="0">
              <a:solidFill>
                <a:schemeClr val="bg1"/>
              </a:solidFill>
              <a:latin typeface="华文楷体" panose="02010600040101010101" pitchFamily="2" charset="-122"/>
              <a:ea typeface="华文楷体" panose="02010600040101010101" pitchFamily="2"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89" y="1031763"/>
            <a:ext cx="7324595" cy="5131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6744" y="1031763"/>
            <a:ext cx="3286125"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6744" y="2034711"/>
            <a:ext cx="4964579" cy="4612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文本框 3"/>
          <p:cNvSpPr txBox="1"/>
          <p:nvPr/>
        </p:nvSpPr>
        <p:spPr>
          <a:xfrm>
            <a:off x="178199" y="6162982"/>
            <a:ext cx="4623927" cy="461665"/>
          </a:xfrm>
          <a:prstGeom prst="rect">
            <a:avLst/>
          </a:prstGeom>
          <a:noFill/>
        </p:spPr>
        <p:txBody>
          <a:bodyPr wrap="square" rtlCol="0">
            <a:spAutoFit/>
          </a:bodyPr>
          <a:lstStyle/>
          <a:p>
            <a:r>
              <a:rPr lang="en-US" altLang="zh-CN" sz="2400" b="1" dirty="0">
                <a:solidFill>
                  <a:srgbClr val="E26714"/>
                </a:solidFill>
                <a:latin typeface="微软雅黑" panose="020B0503020204020204" pitchFamily="34" charset="-122"/>
                <a:ea typeface="微软雅黑" panose="020B0503020204020204" pitchFamily="34" charset="-122"/>
              </a:rPr>
              <a:t>Case: </a:t>
            </a:r>
            <a:r>
              <a:rPr lang="zh-CN" altLang="en-US" sz="2400" b="1" dirty="0">
                <a:solidFill>
                  <a:srgbClr val="E26714"/>
                </a:solidFill>
                <a:latin typeface="微软雅黑" panose="020B0503020204020204" pitchFamily="34" charset="-122"/>
                <a:ea typeface="微软雅黑" panose="020B0503020204020204" pitchFamily="34" charset="-122"/>
              </a:rPr>
              <a:t>宽度回归</a:t>
            </a:r>
          </a:p>
        </p:txBody>
      </p:sp>
    </p:spTree>
    <p:extLst>
      <p:ext uri="{BB962C8B-B14F-4D97-AF65-F5344CB8AC3E}">
        <p14:creationId xmlns:p14="http://schemas.microsoft.com/office/powerpoint/2010/main" val="2166957330"/>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 name="文本框 6"/>
          <p:cNvSpPr txBox="1"/>
          <p:nvPr/>
        </p:nvSpPr>
        <p:spPr>
          <a:xfrm>
            <a:off x="2289163" y="2468037"/>
            <a:ext cx="463916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更换数据与模型</a:t>
            </a:r>
          </a:p>
        </p:txBody>
      </p:sp>
      <p:sp>
        <p:nvSpPr>
          <p:cNvPr id="8" name="矩形 7"/>
          <p:cNvSpPr/>
          <p:nvPr/>
        </p:nvSpPr>
        <p:spPr>
          <a:xfrm>
            <a:off x="2289162" y="3187825"/>
            <a:ext cx="8851589" cy="461665"/>
          </a:xfrm>
          <a:prstGeom prst="rect">
            <a:avLst/>
          </a:prstGeom>
        </p:spPr>
        <p:txBody>
          <a:bodyPr wrap="square">
            <a:spAutoFit/>
          </a:bodyPr>
          <a:lstStyle/>
          <a:p>
            <a:pP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更换数据与参数，添加模型与对比模型绩效</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9" name="矩形 8">
            <a:hlinkClick r:id="" action="ppaction://hlinkshowjump?jump=nextslide"/>
          </p:cNvPr>
          <p:cNvSpPr/>
          <p:nvPr/>
        </p:nvSpPr>
        <p:spPr>
          <a:xfrm>
            <a:off x="7817296" y="2451380"/>
            <a:ext cx="384404" cy="384404"/>
          </a:xfrm>
          <a:prstGeom prst="rect">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accent2"/>
                </a:solidFill>
                <a:latin typeface="华文楷体" panose="02010600040101010101" pitchFamily="2" charset="-122"/>
                <a:ea typeface="华文楷体" panose="02010600040101010101" pitchFamily="2" charset="-122"/>
              </a:rPr>
              <a:t>&gt;</a:t>
            </a:r>
            <a:endParaRPr lang="zh-CN" altLang="en-US" sz="3600" dirty="0">
              <a:solidFill>
                <a:schemeClr val="accent2"/>
              </a:solidFill>
              <a:latin typeface="华文楷体" panose="02010600040101010101" pitchFamily="2" charset="-122"/>
              <a:ea typeface="华文楷体" panose="02010600040101010101" pitchFamily="2" charset="-122"/>
            </a:endParaRPr>
          </a:p>
        </p:txBody>
      </p:sp>
      <p:sp>
        <p:nvSpPr>
          <p:cNvPr id="10" name="文本框 9"/>
          <p:cNvSpPr txBox="1"/>
          <p:nvPr/>
        </p:nvSpPr>
        <p:spPr>
          <a:xfrm>
            <a:off x="1225334" y="2164289"/>
            <a:ext cx="915436" cy="1985159"/>
          </a:xfrm>
          <a:prstGeom prst="rect">
            <a:avLst/>
          </a:prstGeom>
          <a:noFill/>
        </p:spPr>
        <p:txBody>
          <a:bodyPr wrap="square" rtlCol="0">
            <a:spAutoFit/>
          </a:bodyPr>
          <a:lstStyle/>
          <a:p>
            <a:r>
              <a:rPr lang="zh-CN" altLang="en-US" sz="12300" dirty="0">
                <a:solidFill>
                  <a:schemeClr val="bg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6081477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par>
                          <p:cTn id="8" fill="hold">
                            <p:stCondLst>
                              <p:cond delay="1000"/>
                            </p:stCondLst>
                            <p:childTnLst>
                              <p:par>
                                <p:cTn id="9" presetID="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1+#ppt_w/2"/>
                                          </p:val>
                                        </p:tav>
                                        <p:tav tm="100000">
                                          <p:val>
                                            <p:strVal val="#ppt_x"/>
                                          </p:val>
                                        </p:tav>
                                      </p:tavLst>
                                    </p:anim>
                                    <p:anim calcmode="lin" valueType="num">
                                      <p:cBhvr additive="base">
                                        <p:cTn id="12" dur="75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750"/>
                            </p:stCondLst>
                            <p:childTnLst>
                              <p:par>
                                <p:cTn id="14" presetID="10" presetClass="entr" presetSubtype="0" fill="hold" grpId="0" nodeType="afterEffect">
                                  <p:stCondLst>
                                    <p:cond delay="0"/>
                                  </p:stCondLst>
                                  <p:iterate type="lt">
                                    <p:tmPct val="10000"/>
                                  </p:iterate>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3150"/>
                            </p:stCondLst>
                            <p:childTnLst>
                              <p:par>
                                <p:cTn id="18" presetID="17" presetClass="entr" presetSubtype="1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1000" fill="hold"/>
                                        <p:tgtEl>
                                          <p:spTgt spid="9"/>
                                        </p:tgtEl>
                                        <p:attrNameLst>
                                          <p:attrName>ppt_w</p:attrName>
                                        </p:attrNameLst>
                                      </p:cBhvr>
                                      <p:tavLst>
                                        <p:tav tm="0">
                                          <p:val>
                                            <p:fltVal val="0"/>
                                          </p:val>
                                        </p:tav>
                                        <p:tav tm="100000">
                                          <p:val>
                                            <p:strVal val="#ppt_w"/>
                                          </p:val>
                                        </p:tav>
                                      </p:tavLst>
                                    </p:anim>
                                    <p:anim calcmode="lin" valueType="num">
                                      <p:cBhvr>
                                        <p:cTn id="21" dur="1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700524"/>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3"/>
          <p:cNvSpPr txBox="1"/>
          <p:nvPr/>
        </p:nvSpPr>
        <p:spPr>
          <a:xfrm>
            <a:off x="302635" y="126893"/>
            <a:ext cx="4623927" cy="461665"/>
          </a:xfrm>
          <a:prstGeom prst="rect">
            <a:avLst/>
          </a:prstGeom>
          <a:noFill/>
        </p:spPr>
        <p:txBody>
          <a:bodyPr wrap="square" rtlCol="0">
            <a:spAutoFit/>
          </a:bodyPr>
          <a:lstStyle/>
          <a:p>
            <a:r>
              <a:rPr lang="zh-CN" altLang="en-US" sz="2400" b="1" dirty="0">
                <a:solidFill>
                  <a:srgbClr val="E26714"/>
                </a:solidFill>
                <a:latin typeface="微软雅黑" panose="020B0503020204020204" pitchFamily="34" charset="-122"/>
                <a:ea typeface="微软雅黑" panose="020B0503020204020204" pitchFamily="34" charset="-122"/>
              </a:rPr>
              <a:t>更换数据、参数</a:t>
            </a:r>
          </a:p>
        </p:txBody>
      </p:sp>
      <p:sp>
        <p:nvSpPr>
          <p:cNvPr id="8" name="矩形 7">
            <a:hlinkClick r:id="" action="ppaction://hlinkshowjump?jump=nextslide"/>
          </p:cNvPr>
          <p:cNvSpPr/>
          <p:nvPr/>
        </p:nvSpPr>
        <p:spPr>
          <a:xfrm>
            <a:off x="11543947" y="231725"/>
            <a:ext cx="288000" cy="288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华文楷体" panose="02010600040101010101" pitchFamily="2" charset="-122"/>
                <a:ea typeface="华文楷体" panose="02010600040101010101" pitchFamily="2" charset="-122"/>
              </a:rPr>
              <a:t>&gt;</a:t>
            </a:r>
            <a:endParaRPr lang="zh-CN" altLang="en-US" sz="2400" dirty="0">
              <a:solidFill>
                <a:schemeClr val="bg1"/>
              </a:solidFill>
              <a:latin typeface="华文楷体" panose="02010600040101010101" pitchFamily="2" charset="-122"/>
              <a:ea typeface="华文楷体" panose="02010600040101010101" pitchFamily="2" charset="-122"/>
            </a:endParaRPr>
          </a:p>
        </p:txBody>
      </p:sp>
      <p:sp>
        <p:nvSpPr>
          <p:cNvPr id="9" name="矩形 8">
            <a:hlinkClick r:id="" action="ppaction://hlinkshowjump?jump=previousslide"/>
          </p:cNvPr>
          <p:cNvSpPr/>
          <p:nvPr/>
        </p:nvSpPr>
        <p:spPr>
          <a:xfrm>
            <a:off x="11058755" y="231725"/>
            <a:ext cx="288000" cy="288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华文楷体" panose="02010600040101010101" pitchFamily="2" charset="-122"/>
                <a:ea typeface="华文楷体" panose="02010600040101010101" pitchFamily="2" charset="-122"/>
              </a:rPr>
              <a:t>&lt;</a:t>
            </a:r>
            <a:endParaRPr lang="zh-CN" altLang="en-US" sz="2400" dirty="0">
              <a:solidFill>
                <a:schemeClr val="bg1"/>
              </a:solidFill>
              <a:latin typeface="华文楷体" panose="02010600040101010101" pitchFamily="2" charset="-122"/>
              <a:ea typeface="华文楷体" panose="02010600040101010101" pitchFamily="2"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673" y="1212603"/>
            <a:ext cx="5495925" cy="460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3825" y="1488041"/>
            <a:ext cx="3295650"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5234558"/>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700524"/>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3"/>
          <p:cNvSpPr txBox="1"/>
          <p:nvPr/>
        </p:nvSpPr>
        <p:spPr>
          <a:xfrm>
            <a:off x="302635" y="126893"/>
            <a:ext cx="4623927" cy="461665"/>
          </a:xfrm>
          <a:prstGeom prst="rect">
            <a:avLst/>
          </a:prstGeom>
          <a:noFill/>
        </p:spPr>
        <p:txBody>
          <a:bodyPr wrap="square" rtlCol="0">
            <a:spAutoFit/>
          </a:bodyPr>
          <a:lstStyle/>
          <a:p>
            <a:r>
              <a:rPr lang="zh-CN" altLang="en-US" sz="2400" b="1" dirty="0">
                <a:solidFill>
                  <a:srgbClr val="E26714"/>
                </a:solidFill>
                <a:latin typeface="微软雅黑" panose="020B0503020204020204" pitchFamily="34" charset="-122"/>
                <a:ea typeface="微软雅黑" panose="020B0503020204020204" pitchFamily="34" charset="-122"/>
              </a:rPr>
              <a:t>添加模型，对比模型绩效</a:t>
            </a:r>
          </a:p>
        </p:txBody>
      </p:sp>
      <p:sp>
        <p:nvSpPr>
          <p:cNvPr id="8" name="矩形 7">
            <a:hlinkClick r:id="" action="ppaction://hlinkshowjump?jump=nextslide"/>
          </p:cNvPr>
          <p:cNvSpPr/>
          <p:nvPr/>
        </p:nvSpPr>
        <p:spPr>
          <a:xfrm>
            <a:off x="11543947" y="231725"/>
            <a:ext cx="288000" cy="288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华文楷体" panose="02010600040101010101" pitchFamily="2" charset="-122"/>
                <a:ea typeface="华文楷体" panose="02010600040101010101" pitchFamily="2" charset="-122"/>
              </a:rPr>
              <a:t>&gt;</a:t>
            </a:r>
            <a:endParaRPr lang="zh-CN" altLang="en-US" sz="2400" dirty="0">
              <a:solidFill>
                <a:schemeClr val="bg1"/>
              </a:solidFill>
              <a:latin typeface="华文楷体" panose="02010600040101010101" pitchFamily="2" charset="-122"/>
              <a:ea typeface="华文楷体" panose="02010600040101010101" pitchFamily="2" charset="-122"/>
            </a:endParaRPr>
          </a:p>
        </p:txBody>
      </p:sp>
      <p:sp>
        <p:nvSpPr>
          <p:cNvPr id="9" name="矩形 8">
            <a:hlinkClick r:id="" action="ppaction://hlinkshowjump?jump=previousslide"/>
          </p:cNvPr>
          <p:cNvSpPr/>
          <p:nvPr/>
        </p:nvSpPr>
        <p:spPr>
          <a:xfrm>
            <a:off x="11058755" y="231725"/>
            <a:ext cx="288000" cy="288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华文楷体" panose="02010600040101010101" pitchFamily="2" charset="-122"/>
                <a:ea typeface="华文楷体" panose="02010600040101010101" pitchFamily="2" charset="-122"/>
              </a:rPr>
              <a:t>&lt;</a:t>
            </a:r>
            <a:endParaRPr lang="zh-CN" altLang="en-US" sz="2400" dirty="0">
              <a:solidFill>
                <a:schemeClr val="bg1"/>
              </a:solidFill>
              <a:latin typeface="华文楷体" panose="02010600040101010101" pitchFamily="2" charset="-122"/>
              <a:ea typeface="华文楷体" panose="02010600040101010101" pitchFamily="2"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7627" y="786163"/>
            <a:ext cx="3314700"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86183"/>
            <a:ext cx="6472635" cy="5295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5082" y="3918972"/>
            <a:ext cx="4332172" cy="1575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文本框 3"/>
          <p:cNvSpPr txBox="1"/>
          <p:nvPr/>
        </p:nvSpPr>
        <p:spPr>
          <a:xfrm>
            <a:off x="2678117" y="6051143"/>
            <a:ext cx="4623927" cy="461665"/>
          </a:xfrm>
          <a:prstGeom prst="rect">
            <a:avLst/>
          </a:prstGeom>
          <a:noFill/>
        </p:spPr>
        <p:txBody>
          <a:bodyPr wrap="square" rtlCol="0">
            <a:spAutoFit/>
          </a:bodyPr>
          <a:lstStyle/>
          <a:p>
            <a:r>
              <a:rPr lang="en-US" altLang="zh-CN" sz="2400" b="1" dirty="0">
                <a:solidFill>
                  <a:srgbClr val="E26714"/>
                </a:solidFill>
                <a:latin typeface="微软雅黑" panose="020B0503020204020204" pitchFamily="34" charset="-122"/>
                <a:ea typeface="微软雅黑" panose="020B0503020204020204" pitchFamily="34" charset="-122"/>
              </a:rPr>
              <a:t>Case: </a:t>
            </a:r>
            <a:r>
              <a:rPr lang="zh-CN" altLang="en-US" sz="2400" b="1" dirty="0">
                <a:solidFill>
                  <a:srgbClr val="E26714"/>
                </a:solidFill>
                <a:latin typeface="微软雅黑" panose="020B0503020204020204" pitchFamily="34" charset="-122"/>
                <a:ea typeface="微软雅黑" panose="020B0503020204020204" pitchFamily="34" charset="-122"/>
              </a:rPr>
              <a:t>模型选择</a:t>
            </a:r>
          </a:p>
        </p:txBody>
      </p:sp>
    </p:spTree>
    <p:extLst>
      <p:ext uri="{BB962C8B-B14F-4D97-AF65-F5344CB8AC3E}">
        <p14:creationId xmlns:p14="http://schemas.microsoft.com/office/powerpoint/2010/main" val="3372347233"/>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700524"/>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02635" y="126893"/>
            <a:ext cx="4623927" cy="461665"/>
          </a:xfrm>
          <a:prstGeom prst="rect">
            <a:avLst/>
          </a:prstGeom>
          <a:noFill/>
        </p:spPr>
        <p:txBody>
          <a:bodyPr wrap="square" rtlCol="0">
            <a:spAutoFit/>
          </a:bodyPr>
          <a:lstStyle/>
          <a:p>
            <a:r>
              <a:rPr lang="zh-CN" altLang="en-US" sz="2400" b="1" dirty="0">
                <a:solidFill>
                  <a:srgbClr val="E26714"/>
                </a:solidFill>
                <a:latin typeface="微软雅黑" panose="020B0503020204020204" pitchFamily="34" charset="-122"/>
                <a:ea typeface="微软雅黑" panose="020B0503020204020204" pitchFamily="34" charset="-122"/>
              </a:rPr>
              <a:t>数据是机器学习的关键</a:t>
            </a:r>
          </a:p>
        </p:txBody>
      </p:sp>
      <p:sp>
        <p:nvSpPr>
          <p:cNvPr id="5" name="矩形 4">
            <a:hlinkClick r:id="" action="ppaction://hlinkshowjump?jump=nextslide"/>
          </p:cNvPr>
          <p:cNvSpPr/>
          <p:nvPr/>
        </p:nvSpPr>
        <p:spPr>
          <a:xfrm>
            <a:off x="11543947" y="231725"/>
            <a:ext cx="288000" cy="288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华文楷体" panose="02010600040101010101" pitchFamily="2" charset="-122"/>
                <a:ea typeface="华文楷体" panose="02010600040101010101" pitchFamily="2" charset="-122"/>
              </a:rPr>
              <a:t>&gt;</a:t>
            </a:r>
            <a:endParaRPr lang="zh-CN" altLang="en-US" sz="2400" dirty="0">
              <a:solidFill>
                <a:schemeClr val="bg1"/>
              </a:solidFill>
              <a:latin typeface="华文楷体" panose="02010600040101010101" pitchFamily="2" charset="-122"/>
              <a:ea typeface="华文楷体" panose="02010600040101010101" pitchFamily="2" charset="-122"/>
            </a:endParaRPr>
          </a:p>
        </p:txBody>
      </p:sp>
      <p:sp>
        <p:nvSpPr>
          <p:cNvPr id="6" name="矩形 5">
            <a:hlinkClick r:id="" action="ppaction://hlinkshowjump?jump=previousslide"/>
          </p:cNvPr>
          <p:cNvSpPr/>
          <p:nvPr/>
        </p:nvSpPr>
        <p:spPr>
          <a:xfrm>
            <a:off x="11058755" y="231725"/>
            <a:ext cx="288000" cy="288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华文楷体" panose="02010600040101010101" pitchFamily="2" charset="-122"/>
                <a:ea typeface="华文楷体" panose="02010600040101010101" pitchFamily="2" charset="-122"/>
              </a:rPr>
              <a:t>&lt;</a:t>
            </a:r>
            <a:endParaRPr lang="zh-CN" altLang="en-US" sz="2400" dirty="0">
              <a:solidFill>
                <a:schemeClr val="bg1"/>
              </a:solidFill>
              <a:latin typeface="华文楷体" panose="02010600040101010101" pitchFamily="2" charset="-122"/>
              <a:ea typeface="华文楷体" panose="02010600040101010101" pitchFamily="2" charset="-122"/>
            </a:endParaRPr>
          </a:p>
        </p:txBody>
      </p:sp>
      <p:sp>
        <p:nvSpPr>
          <p:cNvPr id="8" name="椭圆 7"/>
          <p:cNvSpPr/>
          <p:nvPr/>
        </p:nvSpPr>
        <p:spPr>
          <a:xfrm>
            <a:off x="830637" y="2359109"/>
            <a:ext cx="1937983" cy="1937983"/>
          </a:xfrm>
          <a:prstGeom prst="ellipse">
            <a:avLst/>
          </a:prstGeom>
          <a:solidFill>
            <a:schemeClr val="accent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400" dirty="0">
                <a:latin typeface="微软雅黑" panose="020B0503020204020204" pitchFamily="34" charset="-122"/>
                <a:ea typeface="微软雅黑" panose="020B0503020204020204" pitchFamily="34" charset="-122"/>
              </a:rPr>
              <a:t>70-80%</a:t>
            </a:r>
            <a:endParaRPr lang="zh-CN" altLang="en-US" sz="2400" dirty="0">
              <a:latin typeface="微软雅黑" panose="020B0503020204020204" pitchFamily="34" charset="-122"/>
              <a:ea typeface="微软雅黑" panose="020B0503020204020204" pitchFamily="34" charset="-122"/>
            </a:endParaRPr>
          </a:p>
        </p:txBody>
      </p:sp>
      <p:sp>
        <p:nvSpPr>
          <p:cNvPr id="9" name="椭圆 8"/>
          <p:cNvSpPr/>
          <p:nvPr/>
        </p:nvSpPr>
        <p:spPr>
          <a:xfrm>
            <a:off x="4234696" y="2823135"/>
            <a:ext cx="1473957" cy="1473957"/>
          </a:xfrm>
          <a:prstGeom prst="ellipse">
            <a:avLst/>
          </a:prstGeom>
          <a:solidFill>
            <a:schemeClr val="accent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000" dirty="0">
                <a:latin typeface="微软雅黑" panose="020B0503020204020204" pitchFamily="34" charset="-122"/>
                <a:ea typeface="微软雅黑" panose="020B0503020204020204" pitchFamily="34" charset="-122"/>
              </a:rPr>
              <a:t>20-30%</a:t>
            </a:r>
            <a:endParaRPr lang="zh-CN" altLang="en-US" sz="2000" dirty="0">
              <a:latin typeface="微软雅黑" panose="020B0503020204020204" pitchFamily="34" charset="-122"/>
              <a:ea typeface="微软雅黑" panose="020B0503020204020204" pitchFamily="34" charset="-122"/>
            </a:endParaRPr>
          </a:p>
        </p:txBody>
      </p:sp>
      <p:sp>
        <p:nvSpPr>
          <p:cNvPr id="12" name="弧形 11"/>
          <p:cNvSpPr/>
          <p:nvPr/>
        </p:nvSpPr>
        <p:spPr>
          <a:xfrm>
            <a:off x="2026988" y="2082317"/>
            <a:ext cx="2692447" cy="2692447"/>
          </a:xfrm>
          <a:prstGeom prst="arc">
            <a:avLst>
              <a:gd name="adj1" fmla="val 13899973"/>
              <a:gd name="adj2" fmla="val 1971167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p:cNvSpPr txBox="1"/>
          <p:nvPr/>
        </p:nvSpPr>
        <p:spPr>
          <a:xfrm>
            <a:off x="296860" y="4384724"/>
            <a:ext cx="2807656" cy="1746632"/>
          </a:xfrm>
          <a:prstGeom prst="rect">
            <a:avLst/>
          </a:prstGeom>
          <a:noFill/>
        </p:spPr>
        <p:txBody>
          <a:bodyPr wrap="square" rtlCol="0">
            <a:spAutoFit/>
          </a:bodyPr>
          <a:lstStyle/>
          <a:p>
            <a:pPr algn="ctr">
              <a:lnSpc>
                <a:spcPct val="125000"/>
              </a:lnSpc>
              <a:spcBef>
                <a:spcPts val="600"/>
              </a:spcBef>
            </a:pPr>
            <a:r>
              <a:rPr lang="en-US" altLang="zh-CN" b="1" dirty="0">
                <a:latin typeface="微软雅黑" panose="020B0503020204020204" pitchFamily="34" charset="-122"/>
                <a:ea typeface="微软雅黑" panose="020B0503020204020204" pitchFamily="34" charset="-122"/>
              </a:rPr>
              <a:t>Data</a:t>
            </a:r>
          </a:p>
          <a:p>
            <a:pPr algn="ctr">
              <a:lnSpc>
                <a:spcPct val="125000"/>
              </a:lnSpc>
              <a:spcBef>
                <a:spcPts val="600"/>
              </a:spcBef>
            </a:pPr>
            <a:r>
              <a:rPr lang="zh-CN" altLang="en-US" sz="1600" dirty="0">
                <a:latin typeface="微软雅黑" panose="020B0503020204020204" pitchFamily="34" charset="-122"/>
                <a:ea typeface="微软雅黑" panose="020B0503020204020204" pitchFamily="34" charset="-122"/>
              </a:rPr>
              <a:t>获取数据，数据预处理、数据格式、数据特征、数据更新、数据存储、数据源、变量与目标值设置。</a:t>
            </a:r>
          </a:p>
        </p:txBody>
      </p:sp>
      <p:sp>
        <p:nvSpPr>
          <p:cNvPr id="16" name="文本框 15"/>
          <p:cNvSpPr txBox="1"/>
          <p:nvPr/>
        </p:nvSpPr>
        <p:spPr>
          <a:xfrm>
            <a:off x="3582781" y="4384724"/>
            <a:ext cx="2807656" cy="1131079"/>
          </a:xfrm>
          <a:prstGeom prst="rect">
            <a:avLst/>
          </a:prstGeom>
          <a:noFill/>
        </p:spPr>
        <p:txBody>
          <a:bodyPr wrap="square" rtlCol="0">
            <a:spAutoFit/>
          </a:bodyPr>
          <a:lstStyle/>
          <a:p>
            <a:pPr algn="ctr">
              <a:lnSpc>
                <a:spcPct val="125000"/>
              </a:lnSpc>
              <a:spcBef>
                <a:spcPts val="600"/>
              </a:spcBef>
            </a:pPr>
            <a:r>
              <a:rPr lang="en-US" altLang="zh-CN" b="1" dirty="0">
                <a:latin typeface="微软雅黑" panose="020B0503020204020204" pitchFamily="34" charset="-122"/>
                <a:ea typeface="微软雅黑" panose="020B0503020204020204" pitchFamily="34" charset="-122"/>
              </a:rPr>
              <a:t>Models</a:t>
            </a:r>
          </a:p>
          <a:p>
            <a:pPr algn="ctr">
              <a:lnSpc>
                <a:spcPct val="125000"/>
              </a:lnSpc>
              <a:spcBef>
                <a:spcPts val="600"/>
              </a:spcBef>
            </a:pPr>
            <a:r>
              <a:rPr lang="zh-CN" altLang="en-US" sz="1600" dirty="0">
                <a:latin typeface="微软雅黑" panose="020B0503020204020204" pitchFamily="34" charset="-122"/>
                <a:ea typeface="微软雅黑" panose="020B0503020204020204" pitchFamily="34" charset="-122"/>
              </a:rPr>
              <a:t>模型参数、模型选择、模型保存。</a:t>
            </a:r>
          </a:p>
        </p:txBody>
      </p:sp>
      <p:sp>
        <p:nvSpPr>
          <p:cNvPr id="2" name="AutoShape 2" descr="https://wx.qq.com/cgi-bin/mmwebwx-bin/webwxgetmsgimg?&amp;MsgID=353462345374517604&amp;skey=%40crypt_809efa7d_6f7a6d0774cf8c38925fdb001c035e7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355" y="1240775"/>
            <a:ext cx="3200400" cy="463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1958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1000"/>
                                        <p:tgtEl>
                                          <p:spTgt spid="15"/>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750"/>
                                        <p:tgtEl>
                                          <p:spTgt spid="12"/>
                                        </p:tgtEl>
                                      </p:cBhvr>
                                    </p:animEffect>
                                  </p:childTnLst>
                                </p:cTn>
                              </p:par>
                            </p:childTnLst>
                          </p:cTn>
                        </p:par>
                        <p:par>
                          <p:cTn id="16" fill="hold">
                            <p:stCondLst>
                              <p:cond delay="275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childTnLst>
                                </p:cTn>
                              </p:par>
                            </p:childTnLst>
                          </p:cTn>
                        </p:par>
                        <p:par>
                          <p:cTn id="20" fill="hold">
                            <p:stCondLst>
                              <p:cond delay="3750"/>
                            </p:stCondLst>
                            <p:childTnLst>
                              <p:par>
                                <p:cTn id="21" presetID="22" presetClass="entr" presetSubtype="8"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1898275"/>
            <a:ext cx="12192000" cy="3247054"/>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hlinkClick r:id="" action="ppaction://hlinkshowjump?jump=nextslide"/>
          </p:cNvPr>
          <p:cNvSpPr/>
          <p:nvPr/>
        </p:nvSpPr>
        <p:spPr>
          <a:xfrm>
            <a:off x="3645469" y="2276765"/>
            <a:ext cx="384404" cy="384404"/>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bg1"/>
                </a:solidFill>
                <a:latin typeface="华文楷体" panose="02010600040101010101" pitchFamily="2" charset="-122"/>
                <a:ea typeface="华文楷体" panose="02010600040101010101" pitchFamily="2" charset="-122"/>
              </a:rPr>
              <a:t>&gt;</a:t>
            </a:r>
            <a:endParaRPr lang="zh-CN" altLang="en-US" sz="3600" dirty="0">
              <a:solidFill>
                <a:schemeClr val="bg1"/>
              </a:solidFill>
              <a:latin typeface="华文楷体" panose="02010600040101010101" pitchFamily="2" charset="-122"/>
              <a:ea typeface="华文楷体" panose="02010600040101010101" pitchFamily="2" charset="-122"/>
            </a:endParaRPr>
          </a:p>
        </p:txBody>
      </p:sp>
      <p:grpSp>
        <p:nvGrpSpPr>
          <p:cNvPr id="17" name="组合 16"/>
          <p:cNvGrpSpPr/>
          <p:nvPr/>
        </p:nvGrpSpPr>
        <p:grpSpPr>
          <a:xfrm>
            <a:off x="405314" y="2191968"/>
            <a:ext cx="3193771" cy="584775"/>
            <a:chOff x="848142" y="1620733"/>
            <a:chExt cx="3193771" cy="584775"/>
          </a:xfrm>
        </p:grpSpPr>
        <p:sp>
          <p:nvSpPr>
            <p:cNvPr id="18" name="文本框 17"/>
            <p:cNvSpPr txBox="1"/>
            <p:nvPr/>
          </p:nvSpPr>
          <p:spPr>
            <a:xfrm>
              <a:off x="848142" y="1620733"/>
              <a:ext cx="2266120" cy="584775"/>
            </a:xfrm>
            <a:prstGeom prst="rect">
              <a:avLst/>
            </a:prstGeom>
            <a:noFill/>
            <a:effectLst/>
          </p:spPr>
          <p:txBody>
            <a:bodyPr wrap="square" rtlCol="0">
              <a:spAutoFit/>
            </a:bodyPr>
            <a:lstStyle/>
            <a:p>
              <a:pPr algn="r"/>
              <a:r>
                <a:rPr lang="en-US" altLang="zh-CN" sz="3200" b="1" dirty="0">
                  <a:latin typeface="微软雅黑" panose="020B0503020204020204" pitchFamily="34" charset="-122"/>
                  <a:ea typeface="微软雅黑" panose="020B0503020204020204" pitchFamily="34" charset="-122"/>
                </a:rPr>
                <a:t>CATALOG</a:t>
              </a:r>
              <a:endParaRPr lang="zh-CN" altLang="en-US" sz="3200" b="1"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3008246" y="1620733"/>
              <a:ext cx="1033667" cy="553998"/>
            </a:xfrm>
            <a:prstGeom prst="rect">
              <a:avLst/>
            </a:prstGeom>
            <a:noFill/>
            <a:effectLst/>
          </p:spPr>
          <p:txBody>
            <a:bodyPr wrap="square" rtlCol="0">
              <a:spAutoFit/>
            </a:bodyPr>
            <a:lstStyle/>
            <a:p>
              <a:r>
                <a:rPr lang="zh-CN" altLang="en-US" sz="2900" b="1" dirty="0">
                  <a:latin typeface="微软雅黑" panose="020B0503020204020204" pitchFamily="34" charset="-122"/>
                  <a:ea typeface="微软雅黑" panose="020B0503020204020204" pitchFamily="34" charset="-122"/>
                </a:rPr>
                <a:t>目录</a:t>
              </a:r>
            </a:p>
          </p:txBody>
        </p:sp>
      </p:grpSp>
      <p:sp>
        <p:nvSpPr>
          <p:cNvPr id="24" name="任意多边形 23"/>
          <p:cNvSpPr>
            <a:spLocks noChangeAspect="1"/>
          </p:cNvSpPr>
          <p:nvPr/>
        </p:nvSpPr>
        <p:spPr>
          <a:xfrm>
            <a:off x="5211057" y="3376163"/>
            <a:ext cx="392400" cy="392400"/>
          </a:xfrm>
          <a:custGeom>
            <a:avLst/>
            <a:gdLst>
              <a:gd name="connsiteX0" fmla="*/ 3009329 w 4544704"/>
              <a:gd name="connsiteY0" fmla="*/ 2055014 h 4544704"/>
              <a:gd name="connsiteX1" fmla="*/ 3391467 w 4544704"/>
              <a:gd name="connsiteY1" fmla="*/ 2055014 h 4544704"/>
              <a:gd name="connsiteX2" fmla="*/ 3391467 w 4544704"/>
              <a:gd name="connsiteY2" fmla="*/ 3528972 h 4544704"/>
              <a:gd name="connsiteX3" fmla="*/ 3009329 w 4544704"/>
              <a:gd name="connsiteY3" fmla="*/ 3528972 h 4544704"/>
              <a:gd name="connsiteX4" fmla="*/ 1132765 w 4544704"/>
              <a:gd name="connsiteY4" fmla="*/ 1495456 h 4544704"/>
              <a:gd name="connsiteX5" fmla="*/ 1514903 w 4544704"/>
              <a:gd name="connsiteY5" fmla="*/ 1495456 h 4544704"/>
              <a:gd name="connsiteX6" fmla="*/ 1514903 w 4544704"/>
              <a:gd name="connsiteY6" fmla="*/ 3528972 h 4544704"/>
              <a:gd name="connsiteX7" fmla="*/ 1132765 w 4544704"/>
              <a:gd name="connsiteY7" fmla="*/ 3528972 h 4544704"/>
              <a:gd name="connsiteX8" fmla="*/ 2081283 w 4544704"/>
              <a:gd name="connsiteY8" fmla="*/ 894954 h 4544704"/>
              <a:gd name="connsiteX9" fmla="*/ 2463421 w 4544704"/>
              <a:gd name="connsiteY9" fmla="*/ 894954 h 4544704"/>
              <a:gd name="connsiteX10" fmla="*/ 2463421 w 4544704"/>
              <a:gd name="connsiteY10" fmla="*/ 3528972 h 4544704"/>
              <a:gd name="connsiteX11" fmla="*/ 2081283 w 4544704"/>
              <a:gd name="connsiteY11" fmla="*/ 3528972 h 4544704"/>
              <a:gd name="connsiteX12" fmla="*/ 631912 w 4544704"/>
              <a:gd name="connsiteY12" fmla="*/ 249116 h 4544704"/>
              <a:gd name="connsiteX13" fmla="*/ 249116 w 4544704"/>
              <a:gd name="connsiteY13" fmla="*/ 631912 h 4544704"/>
              <a:gd name="connsiteX14" fmla="*/ 249116 w 4544704"/>
              <a:gd name="connsiteY14" fmla="*/ 3912793 h 4544704"/>
              <a:gd name="connsiteX15" fmla="*/ 631912 w 4544704"/>
              <a:gd name="connsiteY15" fmla="*/ 4295589 h 4544704"/>
              <a:gd name="connsiteX16" fmla="*/ 3912793 w 4544704"/>
              <a:gd name="connsiteY16" fmla="*/ 4295589 h 4544704"/>
              <a:gd name="connsiteX17" fmla="*/ 4295589 w 4544704"/>
              <a:gd name="connsiteY17" fmla="*/ 3912793 h 4544704"/>
              <a:gd name="connsiteX18" fmla="*/ 4295589 w 4544704"/>
              <a:gd name="connsiteY18" fmla="*/ 631912 h 4544704"/>
              <a:gd name="connsiteX19" fmla="*/ 3912793 w 4544704"/>
              <a:gd name="connsiteY19" fmla="*/ 249116 h 4544704"/>
              <a:gd name="connsiteX20" fmla="*/ 429929 w 4544704"/>
              <a:gd name="connsiteY20" fmla="*/ 0 h 4544704"/>
              <a:gd name="connsiteX21" fmla="*/ 4114775 w 4544704"/>
              <a:gd name="connsiteY21" fmla="*/ 0 h 4544704"/>
              <a:gd name="connsiteX22" fmla="*/ 4544704 w 4544704"/>
              <a:gd name="connsiteY22" fmla="*/ 429929 h 4544704"/>
              <a:gd name="connsiteX23" fmla="*/ 4544704 w 4544704"/>
              <a:gd name="connsiteY23" fmla="*/ 4114775 h 4544704"/>
              <a:gd name="connsiteX24" fmla="*/ 4114775 w 4544704"/>
              <a:gd name="connsiteY24" fmla="*/ 4544704 h 4544704"/>
              <a:gd name="connsiteX25" fmla="*/ 429929 w 4544704"/>
              <a:gd name="connsiteY25" fmla="*/ 4544704 h 4544704"/>
              <a:gd name="connsiteX26" fmla="*/ 0 w 4544704"/>
              <a:gd name="connsiteY26" fmla="*/ 4114775 h 4544704"/>
              <a:gd name="connsiteX27" fmla="*/ 0 w 4544704"/>
              <a:gd name="connsiteY27" fmla="*/ 429929 h 4544704"/>
              <a:gd name="connsiteX28" fmla="*/ 429929 w 4544704"/>
              <a:gd name="connsiteY28" fmla="*/ 0 h 454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44704" h="4544704">
                <a:moveTo>
                  <a:pt x="3009329" y="2055014"/>
                </a:moveTo>
                <a:lnTo>
                  <a:pt x="3391467" y="2055014"/>
                </a:lnTo>
                <a:lnTo>
                  <a:pt x="3391467" y="3528972"/>
                </a:lnTo>
                <a:lnTo>
                  <a:pt x="3009329" y="3528972"/>
                </a:lnTo>
                <a:close/>
                <a:moveTo>
                  <a:pt x="1132765" y="1495456"/>
                </a:moveTo>
                <a:lnTo>
                  <a:pt x="1514903" y="1495456"/>
                </a:lnTo>
                <a:lnTo>
                  <a:pt x="1514903" y="3528972"/>
                </a:lnTo>
                <a:lnTo>
                  <a:pt x="1132765" y="3528972"/>
                </a:lnTo>
                <a:close/>
                <a:moveTo>
                  <a:pt x="2081283" y="894954"/>
                </a:moveTo>
                <a:lnTo>
                  <a:pt x="2463421" y="894954"/>
                </a:lnTo>
                <a:lnTo>
                  <a:pt x="2463421" y="3528972"/>
                </a:lnTo>
                <a:lnTo>
                  <a:pt x="2081283" y="3528972"/>
                </a:lnTo>
                <a:close/>
                <a:moveTo>
                  <a:pt x="631912" y="249116"/>
                </a:moveTo>
                <a:cubicBezTo>
                  <a:pt x="420500" y="249116"/>
                  <a:pt x="249116" y="420500"/>
                  <a:pt x="249116" y="631912"/>
                </a:cubicBezTo>
                <a:lnTo>
                  <a:pt x="249116" y="3912793"/>
                </a:lnTo>
                <a:cubicBezTo>
                  <a:pt x="249116" y="4124205"/>
                  <a:pt x="420500" y="4295589"/>
                  <a:pt x="631912" y="4295589"/>
                </a:cubicBezTo>
                <a:lnTo>
                  <a:pt x="3912793" y="4295589"/>
                </a:lnTo>
                <a:cubicBezTo>
                  <a:pt x="4124205" y="4295589"/>
                  <a:pt x="4295589" y="4124205"/>
                  <a:pt x="4295589" y="3912793"/>
                </a:cubicBezTo>
                <a:lnTo>
                  <a:pt x="4295589" y="631912"/>
                </a:lnTo>
                <a:cubicBezTo>
                  <a:pt x="4295589" y="420500"/>
                  <a:pt x="4124205" y="249116"/>
                  <a:pt x="3912793" y="249116"/>
                </a:cubicBezTo>
                <a:close/>
                <a:moveTo>
                  <a:pt x="429929" y="0"/>
                </a:moveTo>
                <a:lnTo>
                  <a:pt x="4114775" y="0"/>
                </a:lnTo>
                <a:cubicBezTo>
                  <a:pt x="4352218" y="0"/>
                  <a:pt x="4544704" y="192486"/>
                  <a:pt x="4544704" y="429929"/>
                </a:cubicBezTo>
                <a:lnTo>
                  <a:pt x="4544704" y="4114775"/>
                </a:lnTo>
                <a:cubicBezTo>
                  <a:pt x="4544704" y="4352218"/>
                  <a:pt x="4352218" y="4544704"/>
                  <a:pt x="4114775" y="4544704"/>
                </a:cubicBezTo>
                <a:lnTo>
                  <a:pt x="429929" y="4544704"/>
                </a:lnTo>
                <a:cubicBezTo>
                  <a:pt x="192486" y="4544704"/>
                  <a:pt x="0" y="4352218"/>
                  <a:pt x="0" y="4114775"/>
                </a:cubicBezTo>
                <a:lnTo>
                  <a:pt x="0" y="429929"/>
                </a:lnTo>
                <a:cubicBezTo>
                  <a:pt x="0" y="192486"/>
                  <a:pt x="192486" y="0"/>
                  <a:pt x="42992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a:spLocks noChangeAspect="1"/>
          </p:cNvSpPr>
          <p:nvPr/>
        </p:nvSpPr>
        <p:spPr>
          <a:xfrm>
            <a:off x="8029692" y="3376163"/>
            <a:ext cx="382298" cy="392400"/>
          </a:xfrm>
          <a:custGeom>
            <a:avLst/>
            <a:gdLst>
              <a:gd name="connsiteX0" fmla="*/ 2326943 w 5404989"/>
              <a:gd name="connsiteY0" fmla="*/ 407402 h 5547815"/>
              <a:gd name="connsiteX1" fmla="*/ 407401 w 5404989"/>
              <a:gd name="connsiteY1" fmla="*/ 2326944 h 5547815"/>
              <a:gd name="connsiteX2" fmla="*/ 2326943 w 5404989"/>
              <a:gd name="connsiteY2" fmla="*/ 4246486 h 5547815"/>
              <a:gd name="connsiteX3" fmla="*/ 4246485 w 5404989"/>
              <a:gd name="connsiteY3" fmla="*/ 2326944 h 5547815"/>
              <a:gd name="connsiteX4" fmla="*/ 2326943 w 5404989"/>
              <a:gd name="connsiteY4" fmla="*/ 407402 h 5547815"/>
              <a:gd name="connsiteX5" fmla="*/ 2326944 w 5404989"/>
              <a:gd name="connsiteY5" fmla="*/ 0 h 5547815"/>
              <a:gd name="connsiteX6" fmla="*/ 4653888 w 5404989"/>
              <a:gd name="connsiteY6" fmla="*/ 2326944 h 5547815"/>
              <a:gd name="connsiteX7" fmla="*/ 4122527 w 5404989"/>
              <a:gd name="connsiteY7" fmla="*/ 3807097 h 5547815"/>
              <a:gd name="connsiteX8" fmla="*/ 4025541 w 5404989"/>
              <a:gd name="connsiteY8" fmla="*/ 3913809 h 5547815"/>
              <a:gd name="connsiteX9" fmla="*/ 5404989 w 5404989"/>
              <a:gd name="connsiteY9" fmla="*/ 5293257 h 5547815"/>
              <a:gd name="connsiteX10" fmla="*/ 5150430 w 5404989"/>
              <a:gd name="connsiteY10" fmla="*/ 5547815 h 5547815"/>
              <a:gd name="connsiteX11" fmla="*/ 3760207 w 5404989"/>
              <a:gd name="connsiteY11" fmla="*/ 4157591 h 5547815"/>
              <a:gd name="connsiteX12" fmla="*/ 3627961 w 5404989"/>
              <a:gd name="connsiteY12" fmla="*/ 4256483 h 5547815"/>
              <a:gd name="connsiteX13" fmla="*/ 2326944 w 5404989"/>
              <a:gd name="connsiteY13" fmla="*/ 4653888 h 5547815"/>
              <a:gd name="connsiteX14" fmla="*/ 0 w 5404989"/>
              <a:gd name="connsiteY14" fmla="*/ 2326944 h 5547815"/>
              <a:gd name="connsiteX15" fmla="*/ 2326944 w 5404989"/>
              <a:gd name="connsiteY15" fmla="*/ 0 h 5547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04989" h="5547815">
                <a:moveTo>
                  <a:pt x="2326943" y="407402"/>
                </a:moveTo>
                <a:cubicBezTo>
                  <a:pt x="1266809" y="407402"/>
                  <a:pt x="407401" y="1266810"/>
                  <a:pt x="407401" y="2326944"/>
                </a:cubicBezTo>
                <a:cubicBezTo>
                  <a:pt x="407401" y="3387078"/>
                  <a:pt x="1266809" y="4246486"/>
                  <a:pt x="2326943" y="4246486"/>
                </a:cubicBezTo>
                <a:cubicBezTo>
                  <a:pt x="3387077" y="4246486"/>
                  <a:pt x="4246485" y="3387078"/>
                  <a:pt x="4246485" y="2326944"/>
                </a:cubicBezTo>
                <a:cubicBezTo>
                  <a:pt x="4246485" y="1266810"/>
                  <a:pt x="3387077" y="407402"/>
                  <a:pt x="2326943" y="407402"/>
                </a:cubicBezTo>
                <a:close/>
                <a:moveTo>
                  <a:pt x="2326944" y="0"/>
                </a:moveTo>
                <a:cubicBezTo>
                  <a:pt x="3612080" y="0"/>
                  <a:pt x="4653888" y="1041808"/>
                  <a:pt x="4653888" y="2326944"/>
                </a:cubicBezTo>
                <a:cubicBezTo>
                  <a:pt x="4653888" y="2889191"/>
                  <a:pt x="4454480" y="3404864"/>
                  <a:pt x="4122527" y="3807097"/>
                </a:cubicBezTo>
                <a:lnTo>
                  <a:pt x="4025541" y="3913809"/>
                </a:lnTo>
                <a:lnTo>
                  <a:pt x="5404989" y="5293257"/>
                </a:lnTo>
                <a:lnTo>
                  <a:pt x="5150430" y="5547815"/>
                </a:lnTo>
                <a:lnTo>
                  <a:pt x="3760207" y="4157591"/>
                </a:lnTo>
                <a:lnTo>
                  <a:pt x="3627961" y="4256483"/>
                </a:lnTo>
                <a:cubicBezTo>
                  <a:pt x="3256578" y="4507384"/>
                  <a:pt x="2808870" y="4653888"/>
                  <a:pt x="2326944" y="4653888"/>
                </a:cubicBezTo>
                <a:cubicBezTo>
                  <a:pt x="1041808" y="4653888"/>
                  <a:pt x="0" y="3612080"/>
                  <a:pt x="0" y="2326944"/>
                </a:cubicBezTo>
                <a:cubicBezTo>
                  <a:pt x="0" y="1041808"/>
                  <a:pt x="1041808" y="0"/>
                  <a:pt x="232694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任意多边形 25"/>
          <p:cNvSpPr>
            <a:spLocks noChangeAspect="1"/>
          </p:cNvSpPr>
          <p:nvPr/>
        </p:nvSpPr>
        <p:spPr>
          <a:xfrm>
            <a:off x="2376547" y="3376163"/>
            <a:ext cx="392400" cy="392400"/>
          </a:xfrm>
          <a:custGeom>
            <a:avLst/>
            <a:gdLst>
              <a:gd name="connsiteX0" fmla="*/ 2880510 w 6121022"/>
              <a:gd name="connsiteY0" fmla="*/ 1007091 h 6121022"/>
              <a:gd name="connsiteX1" fmla="*/ 3240510 w 6121022"/>
              <a:gd name="connsiteY1" fmla="*/ 1007091 h 6121022"/>
              <a:gd name="connsiteX2" fmla="*/ 3240510 w 6121022"/>
              <a:gd name="connsiteY2" fmla="*/ 2880510 h 6121022"/>
              <a:gd name="connsiteX3" fmla="*/ 4517409 w 6121022"/>
              <a:gd name="connsiteY3" fmla="*/ 2880510 h 6121022"/>
              <a:gd name="connsiteX4" fmla="*/ 4517409 w 6121022"/>
              <a:gd name="connsiteY4" fmla="*/ 3240510 h 6121022"/>
              <a:gd name="connsiteX5" fmla="*/ 3240510 w 6121022"/>
              <a:gd name="connsiteY5" fmla="*/ 3240510 h 6121022"/>
              <a:gd name="connsiteX6" fmla="*/ 3240510 w 6121022"/>
              <a:gd name="connsiteY6" fmla="*/ 3245324 h 6121022"/>
              <a:gd name="connsiteX7" fmla="*/ 2880510 w 6121022"/>
              <a:gd name="connsiteY7" fmla="*/ 3245324 h 6121022"/>
              <a:gd name="connsiteX8" fmla="*/ 2880510 w 6121022"/>
              <a:gd name="connsiteY8" fmla="*/ 3240510 h 6121022"/>
              <a:gd name="connsiteX9" fmla="*/ 2880510 w 6121022"/>
              <a:gd name="connsiteY9" fmla="*/ 2880510 h 6121022"/>
              <a:gd name="connsiteX10" fmla="*/ 3060510 w 6121022"/>
              <a:gd name="connsiteY10" fmla="*/ 417638 h 6121022"/>
              <a:gd name="connsiteX11" fmla="*/ 417637 w 6121022"/>
              <a:gd name="connsiteY11" fmla="*/ 3060511 h 6121022"/>
              <a:gd name="connsiteX12" fmla="*/ 3060510 w 6121022"/>
              <a:gd name="connsiteY12" fmla="*/ 5703384 h 6121022"/>
              <a:gd name="connsiteX13" fmla="*/ 5703383 w 6121022"/>
              <a:gd name="connsiteY13" fmla="*/ 3060511 h 6121022"/>
              <a:gd name="connsiteX14" fmla="*/ 3060510 w 6121022"/>
              <a:gd name="connsiteY14" fmla="*/ 417638 h 6121022"/>
              <a:gd name="connsiteX15" fmla="*/ 3060511 w 6121022"/>
              <a:gd name="connsiteY15" fmla="*/ 0 h 6121022"/>
              <a:gd name="connsiteX16" fmla="*/ 6121022 w 6121022"/>
              <a:gd name="connsiteY16" fmla="*/ 3060511 h 6121022"/>
              <a:gd name="connsiteX17" fmla="*/ 3060511 w 6121022"/>
              <a:gd name="connsiteY17" fmla="*/ 6121022 h 6121022"/>
              <a:gd name="connsiteX18" fmla="*/ 0 w 6121022"/>
              <a:gd name="connsiteY18" fmla="*/ 3060511 h 6121022"/>
              <a:gd name="connsiteX19" fmla="*/ 3060511 w 6121022"/>
              <a:gd name="connsiteY19" fmla="*/ 0 h 612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21022" h="6121022">
                <a:moveTo>
                  <a:pt x="2880510" y="1007091"/>
                </a:moveTo>
                <a:lnTo>
                  <a:pt x="3240510" y="1007091"/>
                </a:lnTo>
                <a:lnTo>
                  <a:pt x="3240510" y="2880510"/>
                </a:lnTo>
                <a:lnTo>
                  <a:pt x="4517409" y="2880510"/>
                </a:lnTo>
                <a:lnTo>
                  <a:pt x="4517409" y="3240510"/>
                </a:lnTo>
                <a:lnTo>
                  <a:pt x="3240510" y="3240510"/>
                </a:lnTo>
                <a:lnTo>
                  <a:pt x="3240510" y="3245324"/>
                </a:lnTo>
                <a:lnTo>
                  <a:pt x="2880510" y="3245324"/>
                </a:lnTo>
                <a:lnTo>
                  <a:pt x="2880510" y="3240510"/>
                </a:lnTo>
                <a:lnTo>
                  <a:pt x="2880510" y="2880510"/>
                </a:lnTo>
                <a:close/>
                <a:moveTo>
                  <a:pt x="3060510" y="417638"/>
                </a:moveTo>
                <a:cubicBezTo>
                  <a:pt x="1600892" y="417638"/>
                  <a:pt x="417637" y="1600893"/>
                  <a:pt x="417637" y="3060511"/>
                </a:cubicBezTo>
                <a:cubicBezTo>
                  <a:pt x="417637" y="4520129"/>
                  <a:pt x="1600892" y="5703384"/>
                  <a:pt x="3060510" y="5703384"/>
                </a:cubicBezTo>
                <a:cubicBezTo>
                  <a:pt x="4520128" y="5703384"/>
                  <a:pt x="5703383" y="4520129"/>
                  <a:pt x="5703383" y="3060511"/>
                </a:cubicBezTo>
                <a:cubicBezTo>
                  <a:pt x="5703383" y="1600893"/>
                  <a:pt x="4520128" y="417638"/>
                  <a:pt x="3060510" y="417638"/>
                </a:cubicBezTo>
                <a:close/>
                <a:moveTo>
                  <a:pt x="3060511" y="0"/>
                </a:moveTo>
                <a:cubicBezTo>
                  <a:pt x="4750785" y="0"/>
                  <a:pt x="6121022" y="1370237"/>
                  <a:pt x="6121022" y="3060511"/>
                </a:cubicBezTo>
                <a:cubicBezTo>
                  <a:pt x="6121022" y="4750785"/>
                  <a:pt x="4750785" y="6121022"/>
                  <a:pt x="3060511" y="6121022"/>
                </a:cubicBezTo>
                <a:cubicBezTo>
                  <a:pt x="1370237" y="6121022"/>
                  <a:pt x="0" y="4750785"/>
                  <a:pt x="0" y="3060511"/>
                </a:cubicBezTo>
                <a:cubicBezTo>
                  <a:pt x="0" y="1370237"/>
                  <a:pt x="1370237" y="0"/>
                  <a:pt x="3060511"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a:spLocks noChangeAspect="1"/>
          </p:cNvSpPr>
          <p:nvPr/>
        </p:nvSpPr>
        <p:spPr>
          <a:xfrm>
            <a:off x="10894208" y="3376163"/>
            <a:ext cx="325074" cy="392400"/>
          </a:xfrm>
          <a:custGeom>
            <a:avLst/>
            <a:gdLst>
              <a:gd name="connsiteX0" fmla="*/ 483834 w 967669"/>
              <a:gd name="connsiteY0" fmla="*/ 124292 h 1168081"/>
              <a:gd name="connsiteX1" fmla="*/ 124291 w 967669"/>
              <a:gd name="connsiteY1" fmla="*/ 483835 h 1168081"/>
              <a:gd name="connsiteX2" fmla="*/ 483834 w 967669"/>
              <a:gd name="connsiteY2" fmla="*/ 843378 h 1168081"/>
              <a:gd name="connsiteX3" fmla="*/ 843377 w 967669"/>
              <a:gd name="connsiteY3" fmla="*/ 483835 h 1168081"/>
              <a:gd name="connsiteX4" fmla="*/ 483834 w 967669"/>
              <a:gd name="connsiteY4" fmla="*/ 124292 h 1168081"/>
              <a:gd name="connsiteX5" fmla="*/ 483835 w 967669"/>
              <a:gd name="connsiteY5" fmla="*/ 0 h 1168081"/>
              <a:gd name="connsiteX6" fmla="*/ 825958 w 967669"/>
              <a:gd name="connsiteY6" fmla="*/ 141712 h 1168081"/>
              <a:gd name="connsiteX7" fmla="*/ 825957 w 967669"/>
              <a:gd name="connsiteY7" fmla="*/ 141713 h 1168081"/>
              <a:gd name="connsiteX8" fmla="*/ 825957 w 967669"/>
              <a:gd name="connsiteY8" fmla="*/ 825959 h 1168081"/>
              <a:gd name="connsiteX9" fmla="*/ 483835 w 967669"/>
              <a:gd name="connsiteY9" fmla="*/ 1168081 h 1168081"/>
              <a:gd name="connsiteX10" fmla="*/ 141712 w 967669"/>
              <a:gd name="connsiteY10" fmla="*/ 825958 h 1168081"/>
              <a:gd name="connsiteX11" fmla="*/ 141712 w 967669"/>
              <a:gd name="connsiteY11" fmla="*/ 141712 h 1168081"/>
              <a:gd name="connsiteX12" fmla="*/ 483835 w 967669"/>
              <a:gd name="connsiteY12" fmla="*/ 0 h 1168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67669" h="1168081">
                <a:moveTo>
                  <a:pt x="483834" y="124292"/>
                </a:moveTo>
                <a:cubicBezTo>
                  <a:pt x="285264" y="124292"/>
                  <a:pt x="124291" y="285265"/>
                  <a:pt x="124291" y="483835"/>
                </a:cubicBezTo>
                <a:cubicBezTo>
                  <a:pt x="124291" y="682405"/>
                  <a:pt x="285264" y="843378"/>
                  <a:pt x="483834" y="843378"/>
                </a:cubicBezTo>
                <a:cubicBezTo>
                  <a:pt x="682404" y="843378"/>
                  <a:pt x="843377" y="682405"/>
                  <a:pt x="843377" y="483835"/>
                </a:cubicBezTo>
                <a:cubicBezTo>
                  <a:pt x="843377" y="285265"/>
                  <a:pt x="682404" y="124292"/>
                  <a:pt x="483834" y="124292"/>
                </a:cubicBezTo>
                <a:close/>
                <a:moveTo>
                  <a:pt x="483835" y="0"/>
                </a:moveTo>
                <a:cubicBezTo>
                  <a:pt x="607659" y="0"/>
                  <a:pt x="731483" y="47237"/>
                  <a:pt x="825958" y="141712"/>
                </a:cubicBezTo>
                <a:lnTo>
                  <a:pt x="825957" y="141713"/>
                </a:lnTo>
                <a:cubicBezTo>
                  <a:pt x="1014907" y="330662"/>
                  <a:pt x="1014907" y="637009"/>
                  <a:pt x="825957" y="825959"/>
                </a:cubicBezTo>
                <a:lnTo>
                  <a:pt x="483835" y="1168081"/>
                </a:lnTo>
                <a:lnTo>
                  <a:pt x="141712" y="825958"/>
                </a:lnTo>
                <a:cubicBezTo>
                  <a:pt x="-47238" y="637008"/>
                  <a:pt x="-47238" y="330661"/>
                  <a:pt x="141712" y="141712"/>
                </a:cubicBezTo>
                <a:cubicBezTo>
                  <a:pt x="236187" y="47237"/>
                  <a:pt x="360011" y="0"/>
                  <a:pt x="483835"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653143" y="4002020"/>
            <a:ext cx="2271571" cy="646331"/>
          </a:xfrm>
          <a:prstGeom prst="rect">
            <a:avLst/>
          </a:prstGeom>
          <a:noFill/>
        </p:spPr>
        <p:txBody>
          <a:bodyPr wrap="square" lIns="0" rIns="0" rtlCol="0">
            <a:spAutoFit/>
          </a:bodyPr>
          <a:lstStyle/>
          <a:p>
            <a:r>
              <a:rPr lang="zh-CN" altLang="en-US" dirty="0">
                <a:latin typeface="微软雅黑" panose="020B0503020204020204" pitchFamily="34" charset="-122"/>
                <a:ea typeface="微软雅黑" panose="020B0503020204020204" pitchFamily="34" charset="-122"/>
              </a:rPr>
              <a:t>终极算法与机器学习工作流程（水果）</a:t>
            </a:r>
          </a:p>
        </p:txBody>
      </p:sp>
      <p:sp>
        <p:nvSpPr>
          <p:cNvPr id="29" name="文本框 28"/>
          <p:cNvSpPr txBox="1"/>
          <p:nvPr/>
        </p:nvSpPr>
        <p:spPr>
          <a:xfrm>
            <a:off x="3497857" y="4002020"/>
            <a:ext cx="2271571" cy="369332"/>
          </a:xfrm>
          <a:prstGeom prst="rect">
            <a:avLst/>
          </a:prstGeom>
          <a:noFill/>
        </p:spPr>
        <p:txBody>
          <a:bodyPr wrap="square" lIns="0" rIns="0" rtlCol="0">
            <a:spAutoFit/>
          </a:bodyPr>
          <a:lstStyle/>
          <a:p>
            <a:r>
              <a:rPr lang="zh-CN" altLang="en-US" dirty="0">
                <a:latin typeface="微软雅黑" panose="020B0503020204020204" pitchFamily="34" charset="-122"/>
                <a:ea typeface="微软雅黑" panose="020B0503020204020204" pitchFamily="34" charset="-122"/>
              </a:rPr>
              <a:t>回归模型</a:t>
            </a:r>
          </a:p>
        </p:txBody>
      </p:sp>
      <p:sp>
        <p:nvSpPr>
          <p:cNvPr id="30" name="文本框 29"/>
          <p:cNvSpPr txBox="1"/>
          <p:nvPr/>
        </p:nvSpPr>
        <p:spPr>
          <a:xfrm>
            <a:off x="6342571" y="4002020"/>
            <a:ext cx="2271571" cy="369332"/>
          </a:xfrm>
          <a:prstGeom prst="rect">
            <a:avLst/>
          </a:prstGeom>
          <a:noFill/>
        </p:spPr>
        <p:txBody>
          <a:bodyPr wrap="square" lIns="0" rIns="0" rtlCol="0">
            <a:spAutoFit/>
          </a:bodyPr>
          <a:lstStyle/>
          <a:p>
            <a:r>
              <a:rPr lang="zh-CN" altLang="en-US" dirty="0">
                <a:latin typeface="微软雅黑" panose="020B0503020204020204" pitchFamily="34" charset="-122"/>
                <a:ea typeface="微软雅黑" panose="020B0503020204020204" pitchFamily="34" charset="-122"/>
              </a:rPr>
              <a:t>分类模型</a:t>
            </a:r>
          </a:p>
        </p:txBody>
      </p:sp>
      <p:sp>
        <p:nvSpPr>
          <p:cNvPr id="31" name="文本框 30"/>
          <p:cNvSpPr txBox="1"/>
          <p:nvPr/>
        </p:nvSpPr>
        <p:spPr>
          <a:xfrm>
            <a:off x="9186420" y="4002020"/>
            <a:ext cx="2271571" cy="369332"/>
          </a:xfrm>
          <a:prstGeom prst="rect">
            <a:avLst/>
          </a:prstGeom>
          <a:noFill/>
        </p:spPr>
        <p:txBody>
          <a:bodyPr wrap="square" lIns="0" rIns="0" rtlCol="0">
            <a:spAutoFit/>
          </a:bodyPr>
          <a:lstStyle/>
          <a:p>
            <a:r>
              <a:rPr lang="zh-CN" altLang="en-US" dirty="0">
                <a:latin typeface="微软雅黑" panose="020B0503020204020204" pitchFamily="34" charset="-122"/>
                <a:ea typeface="微软雅黑" panose="020B0503020204020204" pitchFamily="34" charset="-122"/>
              </a:rPr>
              <a:t>更换数据与模型</a:t>
            </a:r>
          </a:p>
        </p:txBody>
      </p:sp>
      <p:sp>
        <p:nvSpPr>
          <p:cNvPr id="32" name="矩形 31"/>
          <p:cNvSpPr/>
          <p:nvPr/>
        </p:nvSpPr>
        <p:spPr>
          <a:xfrm>
            <a:off x="653143" y="3376420"/>
            <a:ext cx="1618428" cy="3918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PART 01</a:t>
            </a:r>
            <a:endParaRPr lang="zh-CN" altLang="en-US" dirty="0">
              <a:latin typeface="微软雅黑" panose="020B0503020204020204" pitchFamily="34" charset="-122"/>
              <a:ea typeface="微软雅黑" panose="020B0503020204020204" pitchFamily="34" charset="-122"/>
            </a:endParaRPr>
          </a:p>
        </p:txBody>
      </p:sp>
      <p:sp>
        <p:nvSpPr>
          <p:cNvPr id="33" name="矩形 32"/>
          <p:cNvSpPr/>
          <p:nvPr/>
        </p:nvSpPr>
        <p:spPr>
          <a:xfrm>
            <a:off x="3497857" y="3376420"/>
            <a:ext cx="1618428" cy="3918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PART 02</a:t>
            </a:r>
            <a:endParaRPr lang="zh-CN" altLang="en-US" dirty="0">
              <a:latin typeface="微软雅黑" panose="020B0503020204020204" pitchFamily="34" charset="-122"/>
              <a:ea typeface="微软雅黑" panose="020B0503020204020204" pitchFamily="34" charset="-122"/>
            </a:endParaRPr>
          </a:p>
        </p:txBody>
      </p:sp>
      <p:sp>
        <p:nvSpPr>
          <p:cNvPr id="34" name="矩形 33"/>
          <p:cNvSpPr/>
          <p:nvPr/>
        </p:nvSpPr>
        <p:spPr>
          <a:xfrm>
            <a:off x="6342571" y="3376420"/>
            <a:ext cx="1618428" cy="3918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PART 03</a:t>
            </a:r>
            <a:endParaRPr lang="zh-CN" altLang="en-US" dirty="0">
              <a:latin typeface="微软雅黑" panose="020B0503020204020204" pitchFamily="34" charset="-122"/>
              <a:ea typeface="微软雅黑" panose="020B0503020204020204" pitchFamily="34" charset="-122"/>
            </a:endParaRPr>
          </a:p>
        </p:txBody>
      </p:sp>
      <p:sp>
        <p:nvSpPr>
          <p:cNvPr id="35" name="矩形 34"/>
          <p:cNvSpPr/>
          <p:nvPr/>
        </p:nvSpPr>
        <p:spPr>
          <a:xfrm>
            <a:off x="9186420" y="3376420"/>
            <a:ext cx="1618428" cy="3918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PART 04</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778890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7" presetClass="entr" presetSubtype="1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1000" fill="hold"/>
                                        <p:tgtEl>
                                          <p:spTgt spid="16"/>
                                        </p:tgtEl>
                                        <p:attrNameLst>
                                          <p:attrName>ppt_w</p:attrName>
                                        </p:attrNameLst>
                                      </p:cBhvr>
                                      <p:tavLst>
                                        <p:tav tm="0">
                                          <p:val>
                                            <p:fltVal val="0"/>
                                          </p:val>
                                        </p:tav>
                                        <p:tav tm="100000">
                                          <p:val>
                                            <p:strVal val="#ppt_w"/>
                                          </p:val>
                                        </p:tav>
                                      </p:tavLst>
                                    </p:anim>
                                    <p:anim calcmode="lin" valueType="num">
                                      <p:cBhvr>
                                        <p:cTn id="17" dur="1000" fill="hold"/>
                                        <p:tgtEl>
                                          <p:spTgt spid="16"/>
                                        </p:tgtEl>
                                        <p:attrNameLst>
                                          <p:attrName>ppt_h</p:attrName>
                                        </p:attrNameLst>
                                      </p:cBhvr>
                                      <p:tavLst>
                                        <p:tav tm="0">
                                          <p:val>
                                            <p:strVal val="#ppt_h"/>
                                          </p:val>
                                        </p:tav>
                                        <p:tav tm="100000">
                                          <p:val>
                                            <p:strVal val="#ppt_h"/>
                                          </p:val>
                                        </p:tav>
                                      </p:tavLst>
                                    </p:anim>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750"/>
                                        <p:tgtEl>
                                          <p:spTgt spid="32"/>
                                        </p:tgtEl>
                                      </p:cBhvr>
                                    </p:animEffect>
                                  </p:childTnLst>
                                </p:cTn>
                              </p:par>
                            </p:childTnLst>
                          </p:cTn>
                        </p:par>
                        <p:par>
                          <p:cTn id="22" fill="hold">
                            <p:stCondLst>
                              <p:cond delay="3250"/>
                            </p:stCondLst>
                            <p:childTnLst>
                              <p:par>
                                <p:cTn id="23" presetID="12" presetClass="entr" presetSubtype="8"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p:tgtEl>
                                          <p:spTgt spid="26"/>
                                        </p:tgtEl>
                                        <p:attrNameLst>
                                          <p:attrName>ppt_x</p:attrName>
                                        </p:attrNameLst>
                                      </p:cBhvr>
                                      <p:tavLst>
                                        <p:tav tm="0">
                                          <p:val>
                                            <p:strVal val="#ppt_x-#ppt_w*1.125000"/>
                                          </p:val>
                                        </p:tav>
                                        <p:tav tm="100000">
                                          <p:val>
                                            <p:strVal val="#ppt_x"/>
                                          </p:val>
                                        </p:tav>
                                      </p:tavLst>
                                    </p:anim>
                                    <p:animEffect transition="in" filter="wipe(right)">
                                      <p:cBhvr>
                                        <p:cTn id="26" dur="500"/>
                                        <p:tgtEl>
                                          <p:spTgt spid="26"/>
                                        </p:tgtEl>
                                      </p:cBhvr>
                                    </p:animEffect>
                                  </p:childTnLst>
                                </p:cTn>
                              </p:par>
                            </p:childTnLst>
                          </p:cTn>
                        </p:par>
                        <p:par>
                          <p:cTn id="27" fill="hold">
                            <p:stCondLst>
                              <p:cond delay="3750"/>
                            </p:stCondLst>
                            <p:childTnLst>
                              <p:par>
                                <p:cTn id="28" presetID="10" presetClass="entr" presetSubtype="0" fill="hold" grpId="0" nodeType="afterEffect">
                                  <p:stCondLst>
                                    <p:cond delay="0"/>
                                  </p:stCondLst>
                                  <p:iterate type="lt">
                                    <p:tmPct val="10000"/>
                                  </p:iterate>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par>
                          <p:cTn id="31" fill="hold">
                            <p:stCondLst>
                              <p:cond delay="5050"/>
                            </p:stCondLst>
                            <p:childTnLst>
                              <p:par>
                                <p:cTn id="32" presetID="10" presetClass="entr" presetSubtype="0" fill="hold" grpId="0"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childTnLst>
                                </p:cTn>
                              </p:par>
                            </p:childTnLst>
                          </p:cTn>
                        </p:par>
                        <p:par>
                          <p:cTn id="35" fill="hold">
                            <p:stCondLst>
                              <p:cond delay="5800"/>
                            </p:stCondLst>
                            <p:childTnLst>
                              <p:par>
                                <p:cTn id="36" presetID="12" presetClass="entr" presetSubtype="8"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500"/>
                                        <p:tgtEl>
                                          <p:spTgt spid="24"/>
                                        </p:tgtEl>
                                        <p:attrNameLst>
                                          <p:attrName>ppt_x</p:attrName>
                                        </p:attrNameLst>
                                      </p:cBhvr>
                                      <p:tavLst>
                                        <p:tav tm="0">
                                          <p:val>
                                            <p:strVal val="#ppt_x-#ppt_w*1.125000"/>
                                          </p:val>
                                        </p:tav>
                                        <p:tav tm="100000">
                                          <p:val>
                                            <p:strVal val="#ppt_x"/>
                                          </p:val>
                                        </p:tav>
                                      </p:tavLst>
                                    </p:anim>
                                    <p:animEffect transition="in" filter="wipe(right)">
                                      <p:cBhvr>
                                        <p:cTn id="39" dur="500"/>
                                        <p:tgtEl>
                                          <p:spTgt spid="24"/>
                                        </p:tgtEl>
                                      </p:cBhvr>
                                    </p:animEffect>
                                  </p:childTnLst>
                                </p:cTn>
                              </p:par>
                            </p:childTnLst>
                          </p:cTn>
                        </p:par>
                        <p:par>
                          <p:cTn id="40" fill="hold">
                            <p:stCondLst>
                              <p:cond delay="6300"/>
                            </p:stCondLst>
                            <p:childTnLst>
                              <p:par>
                                <p:cTn id="41" presetID="10" presetClass="entr" presetSubtype="0" fill="hold" grpId="0" nodeType="afterEffect">
                                  <p:stCondLst>
                                    <p:cond delay="0"/>
                                  </p:stCondLst>
                                  <p:iterate type="lt">
                                    <p:tmPct val="10000"/>
                                  </p:iterate>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childTnLst>
                          </p:cTn>
                        </p:par>
                        <p:par>
                          <p:cTn id="44" fill="hold">
                            <p:stCondLst>
                              <p:cond delay="6950"/>
                            </p:stCondLst>
                            <p:childTnLst>
                              <p:par>
                                <p:cTn id="45" presetID="10" presetClass="entr" presetSubtype="0" fill="hold" grpId="0" nodeType="after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750"/>
                                        <p:tgtEl>
                                          <p:spTgt spid="34"/>
                                        </p:tgtEl>
                                      </p:cBhvr>
                                    </p:animEffect>
                                  </p:childTnLst>
                                </p:cTn>
                              </p:par>
                            </p:childTnLst>
                          </p:cTn>
                        </p:par>
                        <p:par>
                          <p:cTn id="48" fill="hold">
                            <p:stCondLst>
                              <p:cond delay="7700"/>
                            </p:stCondLst>
                            <p:childTnLst>
                              <p:par>
                                <p:cTn id="49" presetID="12" presetClass="entr" presetSubtype="8"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additive="base">
                                        <p:cTn id="51" dur="500"/>
                                        <p:tgtEl>
                                          <p:spTgt spid="25"/>
                                        </p:tgtEl>
                                        <p:attrNameLst>
                                          <p:attrName>ppt_x</p:attrName>
                                        </p:attrNameLst>
                                      </p:cBhvr>
                                      <p:tavLst>
                                        <p:tav tm="0">
                                          <p:val>
                                            <p:strVal val="#ppt_x-#ppt_w*1.125000"/>
                                          </p:val>
                                        </p:tav>
                                        <p:tav tm="100000">
                                          <p:val>
                                            <p:strVal val="#ppt_x"/>
                                          </p:val>
                                        </p:tav>
                                      </p:tavLst>
                                    </p:anim>
                                    <p:animEffect transition="in" filter="wipe(right)">
                                      <p:cBhvr>
                                        <p:cTn id="52" dur="500"/>
                                        <p:tgtEl>
                                          <p:spTgt spid="25"/>
                                        </p:tgtEl>
                                      </p:cBhvr>
                                    </p:animEffect>
                                  </p:childTnLst>
                                </p:cTn>
                              </p:par>
                            </p:childTnLst>
                          </p:cTn>
                        </p:par>
                        <p:par>
                          <p:cTn id="53" fill="hold">
                            <p:stCondLst>
                              <p:cond delay="8200"/>
                            </p:stCondLst>
                            <p:childTnLst>
                              <p:par>
                                <p:cTn id="54" presetID="10" presetClass="entr" presetSubtype="0" fill="hold" grpId="0" nodeType="afterEffect">
                                  <p:stCondLst>
                                    <p:cond delay="0"/>
                                  </p:stCondLst>
                                  <p:iterate type="lt">
                                    <p:tmPct val="10000"/>
                                  </p:iterate>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childTnLst>
                          </p:cTn>
                        </p:par>
                        <p:par>
                          <p:cTn id="57" fill="hold">
                            <p:stCondLst>
                              <p:cond delay="8850"/>
                            </p:stCondLst>
                            <p:childTnLst>
                              <p:par>
                                <p:cTn id="58" presetID="10" presetClass="entr" presetSubtype="0" fill="hold" grpId="0" nodeType="after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750"/>
                                        <p:tgtEl>
                                          <p:spTgt spid="35"/>
                                        </p:tgtEl>
                                      </p:cBhvr>
                                    </p:animEffect>
                                  </p:childTnLst>
                                </p:cTn>
                              </p:par>
                            </p:childTnLst>
                          </p:cTn>
                        </p:par>
                        <p:par>
                          <p:cTn id="61" fill="hold">
                            <p:stCondLst>
                              <p:cond delay="9600"/>
                            </p:stCondLst>
                            <p:childTnLst>
                              <p:par>
                                <p:cTn id="62" presetID="12" presetClass="entr" presetSubtype="8" fill="hold" grpId="0" nodeType="afterEffect">
                                  <p:stCondLst>
                                    <p:cond delay="0"/>
                                  </p:stCondLst>
                                  <p:childTnLst>
                                    <p:set>
                                      <p:cBhvr>
                                        <p:cTn id="63" dur="1" fill="hold">
                                          <p:stCondLst>
                                            <p:cond delay="0"/>
                                          </p:stCondLst>
                                        </p:cTn>
                                        <p:tgtEl>
                                          <p:spTgt spid="27"/>
                                        </p:tgtEl>
                                        <p:attrNameLst>
                                          <p:attrName>style.visibility</p:attrName>
                                        </p:attrNameLst>
                                      </p:cBhvr>
                                      <p:to>
                                        <p:strVal val="visible"/>
                                      </p:to>
                                    </p:set>
                                    <p:anim calcmode="lin" valueType="num">
                                      <p:cBhvr additive="base">
                                        <p:cTn id="64" dur="500"/>
                                        <p:tgtEl>
                                          <p:spTgt spid="27"/>
                                        </p:tgtEl>
                                        <p:attrNameLst>
                                          <p:attrName>ppt_x</p:attrName>
                                        </p:attrNameLst>
                                      </p:cBhvr>
                                      <p:tavLst>
                                        <p:tav tm="0">
                                          <p:val>
                                            <p:strVal val="#ppt_x-#ppt_w*1.125000"/>
                                          </p:val>
                                        </p:tav>
                                        <p:tav tm="100000">
                                          <p:val>
                                            <p:strVal val="#ppt_x"/>
                                          </p:val>
                                        </p:tav>
                                      </p:tavLst>
                                    </p:anim>
                                    <p:animEffect transition="in" filter="wipe(right)">
                                      <p:cBhvr>
                                        <p:cTn id="65" dur="500"/>
                                        <p:tgtEl>
                                          <p:spTgt spid="27"/>
                                        </p:tgtEl>
                                      </p:cBhvr>
                                    </p:animEffect>
                                  </p:childTnLst>
                                </p:cTn>
                              </p:par>
                            </p:childTnLst>
                          </p:cTn>
                        </p:par>
                        <p:par>
                          <p:cTn id="66" fill="hold">
                            <p:stCondLst>
                              <p:cond delay="10100"/>
                            </p:stCondLst>
                            <p:childTnLst>
                              <p:par>
                                <p:cTn id="67" presetID="10" presetClass="entr" presetSubtype="0" fill="hold" grpId="0" nodeType="afterEffect">
                                  <p:stCondLst>
                                    <p:cond delay="0"/>
                                  </p:stCondLst>
                                  <p:iterate type="lt">
                                    <p:tmPct val="10000"/>
                                  </p:iterate>
                                  <p:childTnLst>
                                    <p:set>
                                      <p:cBhvr>
                                        <p:cTn id="68" dur="1" fill="hold">
                                          <p:stCondLst>
                                            <p:cond delay="0"/>
                                          </p:stCondLst>
                                        </p:cTn>
                                        <p:tgtEl>
                                          <p:spTgt spid="31"/>
                                        </p:tgtEl>
                                        <p:attrNameLst>
                                          <p:attrName>style.visibility</p:attrName>
                                        </p:attrNameLst>
                                      </p:cBhvr>
                                      <p:to>
                                        <p:strVal val="visible"/>
                                      </p:to>
                                    </p:set>
                                    <p:animEffect transition="in" filter="fade">
                                      <p:cBhvr>
                                        <p:cTn id="6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6" grpId="0" animBg="1"/>
      <p:bldP spid="24" grpId="0" animBg="1"/>
      <p:bldP spid="25" grpId="0" animBg="1"/>
      <p:bldP spid="26" grpId="0" animBg="1"/>
      <p:bldP spid="27" grpId="0" animBg="1"/>
      <p:bldP spid="28" grpId="0"/>
      <p:bldP spid="29" grpId="0"/>
      <p:bldP spid="30" grpId="0"/>
      <p:bldP spid="31" grpId="0"/>
      <p:bldP spid="32" grpId="0" animBg="1"/>
      <p:bldP spid="33" grpId="0" animBg="1"/>
      <p:bldP spid="34" grpId="0" animBg="1"/>
      <p:bldP spid="3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弧形 3"/>
          <p:cNvSpPr/>
          <p:nvPr/>
        </p:nvSpPr>
        <p:spPr>
          <a:xfrm rot="165241">
            <a:off x="549163" y="2156290"/>
            <a:ext cx="1189656" cy="1189656"/>
          </a:xfrm>
          <a:prstGeom prst="arc">
            <a:avLst>
              <a:gd name="adj1" fmla="val 16200000"/>
              <a:gd name="adj2" fmla="val 18076075"/>
            </a:avLst>
          </a:prstGeom>
          <a:ln w="2286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弧形 4"/>
          <p:cNvSpPr/>
          <p:nvPr/>
        </p:nvSpPr>
        <p:spPr>
          <a:xfrm rot="6615700">
            <a:off x="549162" y="2156291"/>
            <a:ext cx="1189656" cy="1189654"/>
          </a:xfrm>
          <a:prstGeom prst="arc">
            <a:avLst>
              <a:gd name="adj1" fmla="val 16200000"/>
              <a:gd name="adj2" fmla="val 18076075"/>
            </a:avLst>
          </a:prstGeom>
          <a:ln w="2286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弧形 5"/>
          <p:cNvSpPr/>
          <p:nvPr/>
        </p:nvSpPr>
        <p:spPr>
          <a:xfrm rot="4424034">
            <a:off x="549162" y="2156291"/>
            <a:ext cx="1189656" cy="1189654"/>
          </a:xfrm>
          <a:prstGeom prst="arc">
            <a:avLst>
              <a:gd name="adj1" fmla="val 16200000"/>
              <a:gd name="adj2" fmla="val 18076075"/>
            </a:avLst>
          </a:prstGeom>
          <a:ln w="2286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弧形 6"/>
          <p:cNvSpPr/>
          <p:nvPr/>
        </p:nvSpPr>
        <p:spPr>
          <a:xfrm rot="2273388">
            <a:off x="549163" y="2156290"/>
            <a:ext cx="1189656" cy="1189656"/>
          </a:xfrm>
          <a:prstGeom prst="arc">
            <a:avLst>
              <a:gd name="adj1" fmla="val 16200000"/>
              <a:gd name="adj2" fmla="val 18076075"/>
            </a:avLst>
          </a:prstGeom>
          <a:ln w="2286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弧形 7"/>
          <p:cNvSpPr/>
          <p:nvPr/>
        </p:nvSpPr>
        <p:spPr>
          <a:xfrm rot="8788533">
            <a:off x="549162" y="2156289"/>
            <a:ext cx="1189656" cy="1189656"/>
          </a:xfrm>
          <a:prstGeom prst="arc">
            <a:avLst>
              <a:gd name="adj1" fmla="val 16200000"/>
              <a:gd name="adj2" fmla="val 18076075"/>
            </a:avLst>
          </a:prstGeom>
          <a:ln w="2286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p:cNvSpPr/>
          <p:nvPr/>
        </p:nvSpPr>
        <p:spPr>
          <a:xfrm rot="21398243" flipH="1">
            <a:off x="549163" y="2156290"/>
            <a:ext cx="1189654" cy="1189656"/>
          </a:xfrm>
          <a:prstGeom prst="arc">
            <a:avLst>
              <a:gd name="adj1" fmla="val 16200000"/>
              <a:gd name="adj2" fmla="val 18076075"/>
            </a:avLst>
          </a:prstGeom>
          <a:ln w="2286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0" name="弧形 9"/>
          <p:cNvSpPr/>
          <p:nvPr/>
        </p:nvSpPr>
        <p:spPr>
          <a:xfrm rot="14912149" flipH="1">
            <a:off x="549163" y="2156290"/>
            <a:ext cx="1189656" cy="1189656"/>
          </a:xfrm>
          <a:prstGeom prst="arc">
            <a:avLst>
              <a:gd name="adj1" fmla="val 16200000"/>
              <a:gd name="adj2" fmla="val 18076075"/>
            </a:avLst>
          </a:prstGeom>
          <a:ln w="2286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弧形 10"/>
          <p:cNvSpPr/>
          <p:nvPr/>
        </p:nvSpPr>
        <p:spPr>
          <a:xfrm rot="17027878" flipH="1">
            <a:off x="549163" y="2156290"/>
            <a:ext cx="1189656" cy="1189656"/>
          </a:xfrm>
          <a:prstGeom prst="arc">
            <a:avLst>
              <a:gd name="adj1" fmla="val 16200000"/>
              <a:gd name="adj2" fmla="val 18076075"/>
            </a:avLst>
          </a:prstGeom>
          <a:ln w="2286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弧形 11"/>
          <p:cNvSpPr/>
          <p:nvPr/>
        </p:nvSpPr>
        <p:spPr>
          <a:xfrm rot="19204326" flipH="1">
            <a:off x="549163" y="2156290"/>
            <a:ext cx="1189654" cy="1189656"/>
          </a:xfrm>
          <a:prstGeom prst="arc">
            <a:avLst>
              <a:gd name="adj1" fmla="val 16200000"/>
              <a:gd name="adj2" fmla="val 18076075"/>
            </a:avLst>
          </a:prstGeom>
          <a:ln w="2286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弧形 12"/>
          <p:cNvSpPr/>
          <p:nvPr/>
        </p:nvSpPr>
        <p:spPr>
          <a:xfrm rot="12797978" flipH="1">
            <a:off x="549163" y="2156289"/>
            <a:ext cx="1189656" cy="1189654"/>
          </a:xfrm>
          <a:prstGeom prst="arc">
            <a:avLst>
              <a:gd name="adj1" fmla="val 16200000"/>
              <a:gd name="adj2" fmla="val 18076075"/>
            </a:avLst>
          </a:prstGeom>
          <a:ln w="2286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7"/>
          <p:cNvSpPr txBox="1"/>
          <p:nvPr/>
        </p:nvSpPr>
        <p:spPr>
          <a:xfrm>
            <a:off x="797166" y="2597229"/>
            <a:ext cx="742330" cy="307777"/>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基本面</a:t>
            </a:r>
          </a:p>
        </p:txBody>
      </p:sp>
      <p:sp>
        <p:nvSpPr>
          <p:cNvPr id="15" name="弧形 14"/>
          <p:cNvSpPr/>
          <p:nvPr/>
        </p:nvSpPr>
        <p:spPr>
          <a:xfrm rot="165241">
            <a:off x="534978" y="5200071"/>
            <a:ext cx="1189656" cy="1189656"/>
          </a:xfrm>
          <a:prstGeom prst="arc">
            <a:avLst>
              <a:gd name="adj1" fmla="val 16200000"/>
              <a:gd name="adj2" fmla="val 18076075"/>
            </a:avLst>
          </a:prstGeom>
          <a:ln w="2286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弧形 15"/>
          <p:cNvSpPr/>
          <p:nvPr/>
        </p:nvSpPr>
        <p:spPr>
          <a:xfrm rot="6615700">
            <a:off x="534977" y="5200072"/>
            <a:ext cx="1189656" cy="1189654"/>
          </a:xfrm>
          <a:prstGeom prst="arc">
            <a:avLst>
              <a:gd name="adj1" fmla="val 16200000"/>
              <a:gd name="adj2" fmla="val 18076075"/>
            </a:avLst>
          </a:prstGeom>
          <a:ln w="2286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弧形 16"/>
          <p:cNvSpPr/>
          <p:nvPr/>
        </p:nvSpPr>
        <p:spPr>
          <a:xfrm rot="4424034">
            <a:off x="534977" y="5200072"/>
            <a:ext cx="1189656" cy="1189654"/>
          </a:xfrm>
          <a:prstGeom prst="arc">
            <a:avLst>
              <a:gd name="adj1" fmla="val 16200000"/>
              <a:gd name="adj2" fmla="val 18076075"/>
            </a:avLst>
          </a:prstGeom>
          <a:ln w="2286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弧形 17"/>
          <p:cNvSpPr/>
          <p:nvPr/>
        </p:nvSpPr>
        <p:spPr>
          <a:xfrm rot="2273388">
            <a:off x="534978" y="5200071"/>
            <a:ext cx="1189656" cy="1189656"/>
          </a:xfrm>
          <a:prstGeom prst="arc">
            <a:avLst>
              <a:gd name="adj1" fmla="val 16200000"/>
              <a:gd name="adj2" fmla="val 18076075"/>
            </a:avLst>
          </a:prstGeom>
          <a:ln w="2286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弧形 18"/>
          <p:cNvSpPr/>
          <p:nvPr/>
        </p:nvSpPr>
        <p:spPr>
          <a:xfrm rot="8788533">
            <a:off x="534977" y="5200070"/>
            <a:ext cx="1189656" cy="1189656"/>
          </a:xfrm>
          <a:prstGeom prst="arc">
            <a:avLst>
              <a:gd name="adj1" fmla="val 16200000"/>
              <a:gd name="adj2" fmla="val 18076075"/>
            </a:avLst>
          </a:prstGeom>
          <a:ln w="2286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弧形 19"/>
          <p:cNvSpPr/>
          <p:nvPr/>
        </p:nvSpPr>
        <p:spPr>
          <a:xfrm rot="21398243" flipH="1">
            <a:off x="534978" y="5200071"/>
            <a:ext cx="1189654" cy="1189656"/>
          </a:xfrm>
          <a:prstGeom prst="arc">
            <a:avLst>
              <a:gd name="adj1" fmla="val 16200000"/>
              <a:gd name="adj2" fmla="val 18076075"/>
            </a:avLst>
          </a:prstGeom>
          <a:ln w="2286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1" name="弧形 20"/>
          <p:cNvSpPr/>
          <p:nvPr/>
        </p:nvSpPr>
        <p:spPr>
          <a:xfrm rot="14912149" flipH="1">
            <a:off x="534978" y="5200071"/>
            <a:ext cx="1189656" cy="1189656"/>
          </a:xfrm>
          <a:prstGeom prst="arc">
            <a:avLst>
              <a:gd name="adj1" fmla="val 16200000"/>
              <a:gd name="adj2" fmla="val 18076075"/>
            </a:avLst>
          </a:prstGeom>
          <a:ln w="2286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弧形 21"/>
          <p:cNvSpPr/>
          <p:nvPr/>
        </p:nvSpPr>
        <p:spPr>
          <a:xfrm rot="17027878" flipH="1">
            <a:off x="534978" y="5200071"/>
            <a:ext cx="1189656" cy="1189656"/>
          </a:xfrm>
          <a:prstGeom prst="arc">
            <a:avLst>
              <a:gd name="adj1" fmla="val 16200000"/>
              <a:gd name="adj2" fmla="val 18076075"/>
            </a:avLst>
          </a:prstGeom>
          <a:ln w="2286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弧形 22"/>
          <p:cNvSpPr/>
          <p:nvPr/>
        </p:nvSpPr>
        <p:spPr>
          <a:xfrm rot="19204326" flipH="1">
            <a:off x="534978" y="5200071"/>
            <a:ext cx="1189654" cy="1189656"/>
          </a:xfrm>
          <a:prstGeom prst="arc">
            <a:avLst>
              <a:gd name="adj1" fmla="val 16200000"/>
              <a:gd name="adj2" fmla="val 18076075"/>
            </a:avLst>
          </a:prstGeom>
          <a:ln w="2286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弧形 23"/>
          <p:cNvSpPr/>
          <p:nvPr/>
        </p:nvSpPr>
        <p:spPr>
          <a:xfrm rot="12797978" flipH="1">
            <a:off x="534978" y="5200070"/>
            <a:ext cx="1189656" cy="1189654"/>
          </a:xfrm>
          <a:prstGeom prst="arc">
            <a:avLst>
              <a:gd name="adj1" fmla="val 16200000"/>
              <a:gd name="adj2" fmla="val 18076075"/>
            </a:avLst>
          </a:prstGeom>
          <a:ln w="2286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8"/>
          <p:cNvSpPr txBox="1"/>
          <p:nvPr/>
        </p:nvSpPr>
        <p:spPr>
          <a:xfrm>
            <a:off x="758641" y="5641008"/>
            <a:ext cx="742330" cy="307777"/>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技术面</a:t>
            </a:r>
          </a:p>
        </p:txBody>
      </p:sp>
      <p:grpSp>
        <p:nvGrpSpPr>
          <p:cNvPr id="26" name="组合 25"/>
          <p:cNvGrpSpPr/>
          <p:nvPr/>
        </p:nvGrpSpPr>
        <p:grpSpPr>
          <a:xfrm>
            <a:off x="2184304" y="4146132"/>
            <a:ext cx="1234436" cy="208695"/>
            <a:chOff x="2427711" y="2929771"/>
            <a:chExt cx="4428557" cy="298271"/>
          </a:xfrm>
          <a:solidFill>
            <a:schemeClr val="bg1">
              <a:lumMod val="50000"/>
            </a:schemeClr>
          </a:solidFill>
        </p:grpSpPr>
        <p:sp>
          <p:nvSpPr>
            <p:cNvPr id="27" name="矩形 26"/>
            <p:cNvSpPr/>
            <p:nvPr/>
          </p:nvSpPr>
          <p:spPr>
            <a:xfrm>
              <a:off x="2427711" y="3105880"/>
              <a:ext cx="4003963" cy="1221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28" name="直角三角形 27"/>
            <p:cNvSpPr/>
            <p:nvPr/>
          </p:nvSpPr>
          <p:spPr>
            <a:xfrm>
              <a:off x="6386946" y="2929771"/>
              <a:ext cx="469322" cy="2982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grpSp>
      <p:sp>
        <p:nvSpPr>
          <p:cNvPr id="32" name="泪滴形 31"/>
          <p:cNvSpPr/>
          <p:nvPr/>
        </p:nvSpPr>
        <p:spPr>
          <a:xfrm rot="8100000">
            <a:off x="3717216" y="3828670"/>
            <a:ext cx="934721" cy="934721"/>
          </a:xfrm>
          <a:prstGeom prst="teardrop">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3" name="文本框 11"/>
          <p:cNvSpPr txBox="1"/>
          <p:nvPr/>
        </p:nvSpPr>
        <p:spPr>
          <a:xfrm>
            <a:off x="3652489" y="4170619"/>
            <a:ext cx="1047396"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目标</a:t>
            </a:r>
          </a:p>
        </p:txBody>
      </p:sp>
      <p:sp>
        <p:nvSpPr>
          <p:cNvPr id="34" name="泪滴形 33"/>
          <p:cNvSpPr/>
          <p:nvPr/>
        </p:nvSpPr>
        <p:spPr>
          <a:xfrm rot="8100000">
            <a:off x="685020" y="3754026"/>
            <a:ext cx="934721" cy="934721"/>
          </a:xfrm>
          <a:prstGeom prst="teardrop">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5" name="文本框 11"/>
          <p:cNvSpPr txBox="1"/>
          <p:nvPr/>
        </p:nvSpPr>
        <p:spPr>
          <a:xfrm>
            <a:off x="620293" y="4095975"/>
            <a:ext cx="1047396"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变量</a:t>
            </a:r>
          </a:p>
        </p:txBody>
      </p:sp>
      <p:sp>
        <p:nvSpPr>
          <p:cNvPr id="36" name="矩形 35"/>
          <p:cNvSpPr/>
          <p:nvPr/>
        </p:nvSpPr>
        <p:spPr>
          <a:xfrm>
            <a:off x="4826630" y="1399964"/>
            <a:ext cx="500664" cy="506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latin typeface="微软雅黑" panose="020B0503020204020204" pitchFamily="34" charset="-122"/>
                <a:ea typeface="微软雅黑" panose="020B0503020204020204" pitchFamily="34" charset="-122"/>
              </a:rPr>
              <a:t>01</a:t>
            </a: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
        <p:nvSpPr>
          <p:cNvPr id="37" name="矩形 36"/>
          <p:cNvSpPr/>
          <p:nvPr/>
        </p:nvSpPr>
        <p:spPr>
          <a:xfrm>
            <a:off x="5327294" y="1399964"/>
            <a:ext cx="1841301" cy="5064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强于大盘或百分位</a:t>
            </a:r>
          </a:p>
        </p:txBody>
      </p:sp>
      <p:sp>
        <p:nvSpPr>
          <p:cNvPr id="38" name="矩形 37"/>
          <p:cNvSpPr/>
          <p:nvPr/>
        </p:nvSpPr>
        <p:spPr>
          <a:xfrm>
            <a:off x="4826630" y="1980306"/>
            <a:ext cx="500664" cy="506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latin typeface="微软雅黑" panose="020B0503020204020204" pitchFamily="34" charset="-122"/>
                <a:ea typeface="微软雅黑" panose="020B0503020204020204" pitchFamily="34" charset="-122"/>
              </a:rPr>
              <a:t>02</a:t>
            </a: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
        <p:nvSpPr>
          <p:cNvPr id="39" name="矩形 38"/>
          <p:cNvSpPr/>
          <p:nvPr/>
        </p:nvSpPr>
        <p:spPr>
          <a:xfrm>
            <a:off x="5327294" y="1980306"/>
            <a:ext cx="1841301" cy="50643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涨跌方向</a:t>
            </a:r>
          </a:p>
        </p:txBody>
      </p:sp>
      <p:sp>
        <p:nvSpPr>
          <p:cNvPr id="40" name="矩形 39"/>
          <p:cNvSpPr/>
          <p:nvPr/>
        </p:nvSpPr>
        <p:spPr>
          <a:xfrm>
            <a:off x="4826630" y="2560648"/>
            <a:ext cx="500664" cy="506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latin typeface="微软雅黑" panose="020B0503020204020204" pitchFamily="34" charset="-122"/>
                <a:ea typeface="微软雅黑" panose="020B0503020204020204" pitchFamily="34" charset="-122"/>
              </a:rPr>
              <a:t>03</a:t>
            </a: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
        <p:nvSpPr>
          <p:cNvPr id="41" name="矩形 40"/>
          <p:cNvSpPr/>
          <p:nvPr/>
        </p:nvSpPr>
        <p:spPr>
          <a:xfrm>
            <a:off x="5327294" y="2560648"/>
            <a:ext cx="1841301" cy="5064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涨跌幅</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波幅</a:t>
            </a:r>
          </a:p>
        </p:txBody>
      </p:sp>
      <p:sp>
        <p:nvSpPr>
          <p:cNvPr id="42" name="矩形 41"/>
          <p:cNvSpPr/>
          <p:nvPr/>
        </p:nvSpPr>
        <p:spPr>
          <a:xfrm>
            <a:off x="4826630" y="3148290"/>
            <a:ext cx="500664" cy="506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latin typeface="微软雅黑" panose="020B0503020204020204" pitchFamily="34" charset="-122"/>
                <a:ea typeface="微软雅黑" panose="020B0503020204020204" pitchFamily="34" charset="-122"/>
              </a:rPr>
              <a:t>04</a:t>
            </a: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
        <p:nvSpPr>
          <p:cNvPr id="43" name="矩形 42"/>
          <p:cNvSpPr/>
          <p:nvPr/>
        </p:nvSpPr>
        <p:spPr>
          <a:xfrm>
            <a:off x="5327294" y="3148290"/>
            <a:ext cx="1841301" cy="50643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斜率</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波幅</a:t>
            </a:r>
          </a:p>
        </p:txBody>
      </p:sp>
      <p:sp>
        <p:nvSpPr>
          <p:cNvPr id="44" name="矩形 43"/>
          <p:cNvSpPr/>
          <p:nvPr/>
        </p:nvSpPr>
        <p:spPr>
          <a:xfrm>
            <a:off x="4826630" y="3741511"/>
            <a:ext cx="500664" cy="506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latin typeface="微软雅黑" panose="020B0503020204020204" pitchFamily="34" charset="-122"/>
                <a:ea typeface="微软雅黑" panose="020B0503020204020204" pitchFamily="34" charset="-122"/>
              </a:rPr>
              <a:t>05</a:t>
            </a: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
        <p:nvSpPr>
          <p:cNvPr id="45" name="矩形 44"/>
          <p:cNvSpPr/>
          <p:nvPr/>
        </p:nvSpPr>
        <p:spPr>
          <a:xfrm>
            <a:off x="5327294" y="3741511"/>
            <a:ext cx="1841301" cy="5064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斜率</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波幅</a:t>
            </a:r>
            <a:r>
              <a:rPr lang="en-US" altLang="zh-CN" sz="1600" dirty="0">
                <a:solidFill>
                  <a:schemeClr val="bg1"/>
                </a:solidFill>
                <a:latin typeface="微软雅黑" panose="020B0503020204020204" pitchFamily="34" charset="-122"/>
                <a:ea typeface="微软雅黑" panose="020B0503020204020204" pitchFamily="34" charset="-122"/>
              </a:rPr>
              <a:t>*R^2</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2" name="泪滴形 51"/>
          <p:cNvSpPr/>
          <p:nvPr/>
        </p:nvSpPr>
        <p:spPr>
          <a:xfrm rot="8100000">
            <a:off x="8968029" y="3070076"/>
            <a:ext cx="934721" cy="934721"/>
          </a:xfrm>
          <a:prstGeom prst="teardrop">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3" name="文本框 11"/>
          <p:cNvSpPr txBox="1"/>
          <p:nvPr/>
        </p:nvSpPr>
        <p:spPr>
          <a:xfrm>
            <a:off x="8903302" y="3412025"/>
            <a:ext cx="1047396" cy="400110"/>
          </a:xfrm>
          <a:prstGeom prst="rect">
            <a:avLst/>
          </a:prstGeom>
          <a:noFill/>
        </p:spPr>
        <p:txBody>
          <a:bodyPr wrap="square" rtlCol="0">
            <a:spAutoFit/>
          </a:bodyPr>
          <a:lstStyle/>
          <a:p>
            <a:pPr algn="ctr"/>
            <a:r>
              <a:rPr lang="en-US" altLang="zh-CN" sz="2000" dirty="0" err="1">
                <a:solidFill>
                  <a:schemeClr val="bg1"/>
                </a:solidFill>
                <a:latin typeface="微软雅黑" panose="020B0503020204020204" pitchFamily="34" charset="-122"/>
                <a:ea typeface="微软雅黑" panose="020B0503020204020204" pitchFamily="34" charset="-122"/>
              </a:rPr>
              <a:t>Proba</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4" name="泪滴形 53"/>
          <p:cNvSpPr/>
          <p:nvPr/>
        </p:nvSpPr>
        <p:spPr>
          <a:xfrm rot="8100000">
            <a:off x="8976419" y="4368134"/>
            <a:ext cx="934721" cy="934721"/>
          </a:xfrm>
          <a:prstGeom prst="teardrop">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5" name="文本框 11"/>
          <p:cNvSpPr txBox="1"/>
          <p:nvPr/>
        </p:nvSpPr>
        <p:spPr>
          <a:xfrm>
            <a:off x="8911692" y="4710083"/>
            <a:ext cx="1047396"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Predict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a:off x="10216741" y="3697958"/>
            <a:ext cx="500664" cy="506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latin typeface="微软雅黑" panose="020B0503020204020204" pitchFamily="34" charset="-122"/>
                <a:ea typeface="微软雅黑" panose="020B0503020204020204" pitchFamily="34" charset="-122"/>
              </a:rPr>
              <a:t>01</a:t>
            </a: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
        <p:nvSpPr>
          <p:cNvPr id="57" name="矩形 56"/>
          <p:cNvSpPr/>
          <p:nvPr/>
        </p:nvSpPr>
        <p:spPr>
          <a:xfrm>
            <a:off x="10717406" y="3697958"/>
            <a:ext cx="920650" cy="5064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排序</a:t>
            </a:r>
          </a:p>
        </p:txBody>
      </p:sp>
      <p:sp>
        <p:nvSpPr>
          <p:cNvPr id="58" name="矩形 57"/>
          <p:cNvSpPr/>
          <p:nvPr/>
        </p:nvSpPr>
        <p:spPr>
          <a:xfrm>
            <a:off x="10216741" y="4316937"/>
            <a:ext cx="500664" cy="506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latin typeface="微软雅黑" panose="020B0503020204020204" pitchFamily="34" charset="-122"/>
                <a:ea typeface="微软雅黑" panose="020B0503020204020204" pitchFamily="34" charset="-122"/>
              </a:rPr>
              <a:t>02</a:t>
            </a: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
        <p:nvSpPr>
          <p:cNvPr id="59" name="矩形 58"/>
          <p:cNvSpPr/>
          <p:nvPr/>
        </p:nvSpPr>
        <p:spPr>
          <a:xfrm>
            <a:off x="10717405" y="4316937"/>
            <a:ext cx="920651" cy="50643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交易</a:t>
            </a:r>
          </a:p>
        </p:txBody>
      </p:sp>
      <p:grpSp>
        <p:nvGrpSpPr>
          <p:cNvPr id="60" name="组合 59"/>
          <p:cNvGrpSpPr/>
          <p:nvPr/>
        </p:nvGrpSpPr>
        <p:grpSpPr>
          <a:xfrm rot="10800000" flipH="1">
            <a:off x="2184305" y="4375424"/>
            <a:ext cx="1234436" cy="222216"/>
            <a:chOff x="2427711" y="2929771"/>
            <a:chExt cx="4428557" cy="298271"/>
          </a:xfrm>
          <a:solidFill>
            <a:schemeClr val="bg1">
              <a:lumMod val="50000"/>
            </a:schemeClr>
          </a:solidFill>
        </p:grpSpPr>
        <p:sp>
          <p:nvSpPr>
            <p:cNvPr id="61" name="矩形 60"/>
            <p:cNvSpPr/>
            <p:nvPr/>
          </p:nvSpPr>
          <p:spPr>
            <a:xfrm>
              <a:off x="2427711" y="3105880"/>
              <a:ext cx="4003963" cy="1221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62" name="直角三角形 61"/>
            <p:cNvSpPr/>
            <p:nvPr/>
          </p:nvSpPr>
          <p:spPr>
            <a:xfrm>
              <a:off x="6386946" y="2929771"/>
              <a:ext cx="469322" cy="2982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grpSp>
      <p:grpSp>
        <p:nvGrpSpPr>
          <p:cNvPr id="63" name="组合 62"/>
          <p:cNvGrpSpPr/>
          <p:nvPr/>
        </p:nvGrpSpPr>
        <p:grpSpPr>
          <a:xfrm>
            <a:off x="7540004" y="4146014"/>
            <a:ext cx="1234436" cy="208695"/>
            <a:chOff x="2427711" y="2929771"/>
            <a:chExt cx="4428557" cy="298271"/>
          </a:xfrm>
          <a:solidFill>
            <a:schemeClr val="bg1">
              <a:lumMod val="50000"/>
            </a:schemeClr>
          </a:solidFill>
        </p:grpSpPr>
        <p:sp>
          <p:nvSpPr>
            <p:cNvPr id="64" name="矩形 63"/>
            <p:cNvSpPr/>
            <p:nvPr/>
          </p:nvSpPr>
          <p:spPr>
            <a:xfrm>
              <a:off x="2427711" y="3105880"/>
              <a:ext cx="4003963" cy="1221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65" name="直角三角形 64"/>
            <p:cNvSpPr/>
            <p:nvPr/>
          </p:nvSpPr>
          <p:spPr>
            <a:xfrm>
              <a:off x="6386946" y="2929771"/>
              <a:ext cx="469322" cy="2982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grpSp>
      <p:grpSp>
        <p:nvGrpSpPr>
          <p:cNvPr id="66" name="组合 65"/>
          <p:cNvGrpSpPr/>
          <p:nvPr/>
        </p:nvGrpSpPr>
        <p:grpSpPr>
          <a:xfrm rot="10800000" flipH="1">
            <a:off x="7540005" y="4375306"/>
            <a:ext cx="1234436" cy="222216"/>
            <a:chOff x="2427711" y="2929771"/>
            <a:chExt cx="4428557" cy="298271"/>
          </a:xfrm>
          <a:solidFill>
            <a:schemeClr val="bg1">
              <a:lumMod val="50000"/>
            </a:schemeClr>
          </a:solidFill>
        </p:grpSpPr>
        <p:sp>
          <p:nvSpPr>
            <p:cNvPr id="67" name="矩形 66"/>
            <p:cNvSpPr/>
            <p:nvPr/>
          </p:nvSpPr>
          <p:spPr>
            <a:xfrm>
              <a:off x="2427711" y="3105880"/>
              <a:ext cx="4003963" cy="1221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68" name="直角三角形 67"/>
            <p:cNvSpPr/>
            <p:nvPr/>
          </p:nvSpPr>
          <p:spPr>
            <a:xfrm>
              <a:off x="6386946" y="2929771"/>
              <a:ext cx="469322" cy="2982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grpSp>
      <p:sp>
        <p:nvSpPr>
          <p:cNvPr id="69" name="文本框 14"/>
          <p:cNvSpPr txBox="1"/>
          <p:nvPr/>
        </p:nvSpPr>
        <p:spPr>
          <a:xfrm>
            <a:off x="2184304" y="3698372"/>
            <a:ext cx="1234438" cy="438582"/>
          </a:xfrm>
          <a:prstGeom prst="rect">
            <a:avLst/>
          </a:prstGeom>
          <a:noFill/>
        </p:spPr>
        <p:txBody>
          <a:bodyPr wrap="square" rtlCol="0">
            <a:spAutoFit/>
          </a:bodyPr>
          <a:lstStyle/>
          <a:p>
            <a:pPr algn="ctr">
              <a:lnSpc>
                <a:spcPct val="125000"/>
              </a:lnSpc>
              <a:spcBef>
                <a:spcPts val="600"/>
              </a:spcBef>
            </a:pPr>
            <a:r>
              <a:rPr lang="en-US" altLang="zh-CN" b="1" dirty="0">
                <a:latin typeface="微软雅黑" panose="020B0503020204020204" pitchFamily="34" charset="-122"/>
                <a:ea typeface="微软雅黑" panose="020B0503020204020204" pitchFamily="34" charset="-122"/>
              </a:rPr>
              <a:t>Data</a:t>
            </a:r>
          </a:p>
        </p:txBody>
      </p:sp>
      <p:sp>
        <p:nvSpPr>
          <p:cNvPr id="70" name="文本框 14"/>
          <p:cNvSpPr txBox="1"/>
          <p:nvPr/>
        </p:nvSpPr>
        <p:spPr>
          <a:xfrm>
            <a:off x="7540002" y="3610084"/>
            <a:ext cx="1234438" cy="406971"/>
          </a:xfrm>
          <a:prstGeom prst="rect">
            <a:avLst/>
          </a:prstGeom>
          <a:noFill/>
        </p:spPr>
        <p:txBody>
          <a:bodyPr wrap="square" rtlCol="0">
            <a:spAutoFit/>
          </a:bodyPr>
          <a:lstStyle/>
          <a:p>
            <a:pPr algn="ctr">
              <a:lnSpc>
                <a:spcPct val="125000"/>
              </a:lnSpc>
              <a:spcBef>
                <a:spcPts val="600"/>
              </a:spcBef>
            </a:pPr>
            <a:r>
              <a:rPr lang="en-US" altLang="zh-CN" b="1" dirty="0">
                <a:latin typeface="微软雅黑" panose="020B0503020204020204" pitchFamily="34" charset="-122"/>
                <a:ea typeface="微软雅黑" panose="020B0503020204020204" pitchFamily="34" charset="-122"/>
              </a:rPr>
              <a:t>Model</a:t>
            </a:r>
          </a:p>
        </p:txBody>
      </p:sp>
      <p:sp>
        <p:nvSpPr>
          <p:cNvPr id="71" name="矩形 70"/>
          <p:cNvSpPr/>
          <p:nvPr/>
        </p:nvSpPr>
        <p:spPr>
          <a:xfrm>
            <a:off x="0" y="0"/>
            <a:ext cx="12192000" cy="700524"/>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3"/>
          <p:cNvSpPr txBox="1"/>
          <p:nvPr/>
        </p:nvSpPr>
        <p:spPr>
          <a:xfrm>
            <a:off x="302635" y="126893"/>
            <a:ext cx="4623927" cy="461665"/>
          </a:xfrm>
          <a:prstGeom prst="rect">
            <a:avLst/>
          </a:prstGeom>
          <a:noFill/>
        </p:spPr>
        <p:txBody>
          <a:bodyPr wrap="square" rtlCol="0">
            <a:spAutoFit/>
          </a:bodyPr>
          <a:lstStyle/>
          <a:p>
            <a:r>
              <a:rPr lang="zh-CN" altLang="en-US" sz="2400" b="1" dirty="0">
                <a:solidFill>
                  <a:srgbClr val="E26714"/>
                </a:solidFill>
                <a:latin typeface="微软雅黑" panose="020B0503020204020204" pitchFamily="34" charset="-122"/>
                <a:ea typeface="微软雅黑" panose="020B0503020204020204" pitchFamily="34" charset="-122"/>
              </a:rPr>
              <a:t>机器学习策略的流程</a:t>
            </a:r>
          </a:p>
        </p:txBody>
      </p:sp>
      <p:sp>
        <p:nvSpPr>
          <p:cNvPr id="73" name="矩形 72">
            <a:hlinkClick r:id="" action="ppaction://hlinkshowjump?jump=nextslide"/>
          </p:cNvPr>
          <p:cNvSpPr/>
          <p:nvPr/>
        </p:nvSpPr>
        <p:spPr>
          <a:xfrm>
            <a:off x="11543947" y="231725"/>
            <a:ext cx="288000" cy="288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华文楷体" panose="02010600040101010101" pitchFamily="2" charset="-122"/>
                <a:ea typeface="华文楷体" panose="02010600040101010101" pitchFamily="2" charset="-122"/>
              </a:rPr>
              <a:t>&gt;</a:t>
            </a:r>
            <a:endParaRPr lang="zh-CN" altLang="en-US" sz="2400" dirty="0">
              <a:solidFill>
                <a:schemeClr val="bg1"/>
              </a:solidFill>
              <a:latin typeface="华文楷体" panose="02010600040101010101" pitchFamily="2" charset="-122"/>
              <a:ea typeface="华文楷体" panose="02010600040101010101" pitchFamily="2" charset="-122"/>
            </a:endParaRPr>
          </a:p>
        </p:txBody>
      </p:sp>
      <p:sp>
        <p:nvSpPr>
          <p:cNvPr id="74" name="矩形 73">
            <a:hlinkClick r:id="" action="ppaction://hlinkshowjump?jump=previousslide"/>
          </p:cNvPr>
          <p:cNvSpPr/>
          <p:nvPr/>
        </p:nvSpPr>
        <p:spPr>
          <a:xfrm>
            <a:off x="11058755" y="231725"/>
            <a:ext cx="288000" cy="288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华文楷体" panose="02010600040101010101" pitchFamily="2" charset="-122"/>
                <a:ea typeface="华文楷体" panose="02010600040101010101" pitchFamily="2" charset="-122"/>
              </a:rPr>
              <a:t>&lt;</a:t>
            </a:r>
            <a:endParaRPr lang="zh-CN" altLang="en-US" sz="2400" dirty="0">
              <a:solidFill>
                <a:schemeClr val="bg1"/>
              </a:solidFill>
              <a:latin typeface="华文楷体" panose="02010600040101010101" pitchFamily="2" charset="-122"/>
              <a:ea typeface="华文楷体" panose="02010600040101010101" pitchFamily="2" charset="-122"/>
            </a:endParaRPr>
          </a:p>
        </p:txBody>
      </p:sp>
      <p:sp>
        <p:nvSpPr>
          <p:cNvPr id="75" name="AutoShape 2" descr="https://wx.qq.com/cgi-bin/mmwebwx-bin/webwxgetmsgimg?&amp;MsgID=353462345374517604&amp;skey=%40crypt_809efa7d_6f7a6d0774cf8c38925fdb001c035e7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矩形 75"/>
          <p:cNvSpPr/>
          <p:nvPr/>
        </p:nvSpPr>
        <p:spPr>
          <a:xfrm>
            <a:off x="4826628" y="4912986"/>
            <a:ext cx="500664" cy="506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latin typeface="微软雅黑" panose="020B0503020204020204" pitchFamily="34" charset="-122"/>
                <a:ea typeface="微软雅黑" panose="020B0503020204020204" pitchFamily="34" charset="-122"/>
              </a:rPr>
              <a:t>07</a:t>
            </a: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
        <p:nvSpPr>
          <p:cNvPr id="77" name="矩形 76"/>
          <p:cNvSpPr/>
          <p:nvPr/>
        </p:nvSpPr>
        <p:spPr>
          <a:xfrm>
            <a:off x="5327292" y="4912986"/>
            <a:ext cx="1841301" cy="5064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价格</a:t>
            </a:r>
          </a:p>
        </p:txBody>
      </p:sp>
      <p:sp>
        <p:nvSpPr>
          <p:cNvPr id="78" name="矩形 77"/>
          <p:cNvSpPr/>
          <p:nvPr/>
        </p:nvSpPr>
        <p:spPr>
          <a:xfrm>
            <a:off x="4826629" y="4311757"/>
            <a:ext cx="500664" cy="506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latin typeface="微软雅黑" panose="020B0503020204020204" pitchFamily="34" charset="-122"/>
                <a:ea typeface="微软雅黑" panose="020B0503020204020204" pitchFamily="34" charset="-122"/>
              </a:rPr>
              <a:t>06</a:t>
            </a: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
        <p:nvSpPr>
          <p:cNvPr id="79" name="矩形 78"/>
          <p:cNvSpPr/>
          <p:nvPr/>
        </p:nvSpPr>
        <p:spPr>
          <a:xfrm>
            <a:off x="5327293" y="4311757"/>
            <a:ext cx="1841301" cy="50643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涨跌幅</a:t>
            </a:r>
            <a:r>
              <a:rPr lang="en-US" altLang="zh-CN" sz="1600" dirty="0">
                <a:solidFill>
                  <a:schemeClr val="bg1"/>
                </a:solidFill>
                <a:latin typeface="微软雅黑" panose="020B0503020204020204" pitchFamily="34" charset="-122"/>
                <a:ea typeface="微软雅黑" panose="020B0503020204020204" pitchFamily="34" charset="-122"/>
              </a:rPr>
              <a:t>/Beta</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82" name="矩形 81">
            <a:extLst>
              <a:ext uri="{FF2B5EF4-FFF2-40B4-BE49-F238E27FC236}">
                <a16:creationId xmlns:a16="http://schemas.microsoft.com/office/drawing/2014/main" id="{A1BECDB3-351A-4BAB-B964-E3F9620B747D}"/>
              </a:ext>
            </a:extLst>
          </p:cNvPr>
          <p:cNvSpPr/>
          <p:nvPr/>
        </p:nvSpPr>
        <p:spPr>
          <a:xfrm>
            <a:off x="4826628" y="5524976"/>
            <a:ext cx="500664" cy="506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latin typeface="微软雅黑" panose="020B0503020204020204" pitchFamily="34" charset="-122"/>
                <a:ea typeface="微软雅黑" panose="020B0503020204020204" pitchFamily="34" charset="-122"/>
              </a:rPr>
              <a:t>08</a:t>
            </a: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
        <p:nvSpPr>
          <p:cNvPr id="83" name="矩形 82">
            <a:extLst>
              <a:ext uri="{FF2B5EF4-FFF2-40B4-BE49-F238E27FC236}">
                <a16:creationId xmlns:a16="http://schemas.microsoft.com/office/drawing/2014/main" id="{F6B516C5-D7D9-4466-99CC-DBC82CCD587F}"/>
              </a:ext>
            </a:extLst>
          </p:cNvPr>
          <p:cNvSpPr/>
          <p:nvPr/>
        </p:nvSpPr>
        <p:spPr>
          <a:xfrm>
            <a:off x="5327292" y="5524976"/>
            <a:ext cx="1841301" cy="50643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多目标组合</a:t>
            </a:r>
          </a:p>
        </p:txBody>
      </p:sp>
    </p:spTree>
    <p:extLst>
      <p:ext uri="{BB962C8B-B14F-4D97-AF65-F5344CB8AC3E}">
        <p14:creationId xmlns:p14="http://schemas.microsoft.com/office/powerpoint/2010/main" val="409256541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750"/>
                                        <p:tgtEl>
                                          <p:spTgt spid="14"/>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50"/>
                                        <p:tgtEl>
                                          <p:spTgt spid="4"/>
                                        </p:tgtEl>
                                      </p:cBhvr>
                                    </p:animEffect>
                                  </p:childTnLst>
                                </p:cTn>
                              </p:par>
                            </p:childTnLst>
                          </p:cTn>
                        </p:par>
                        <p:par>
                          <p:cTn id="12" fill="hold">
                            <p:stCondLst>
                              <p:cond delay="9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50"/>
                                        <p:tgtEl>
                                          <p:spTgt spid="7"/>
                                        </p:tgtEl>
                                      </p:cBhvr>
                                    </p:animEffect>
                                  </p:childTnLst>
                                </p:cTn>
                              </p:par>
                            </p:childTnLst>
                          </p:cTn>
                        </p:par>
                        <p:par>
                          <p:cTn id="16" fill="hold">
                            <p:stCondLst>
                              <p:cond delay="105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50"/>
                                        <p:tgtEl>
                                          <p:spTgt spid="6"/>
                                        </p:tgtEl>
                                      </p:cBhvr>
                                    </p:animEffect>
                                  </p:childTnLst>
                                </p:cTn>
                              </p:par>
                            </p:childTnLst>
                          </p:cTn>
                        </p:par>
                        <p:par>
                          <p:cTn id="20" fill="hold">
                            <p:stCondLst>
                              <p:cond delay="12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50"/>
                                        <p:tgtEl>
                                          <p:spTgt spid="5"/>
                                        </p:tgtEl>
                                      </p:cBhvr>
                                    </p:animEffect>
                                  </p:childTnLst>
                                </p:cTn>
                              </p:par>
                            </p:childTnLst>
                          </p:cTn>
                        </p:par>
                        <p:par>
                          <p:cTn id="24" fill="hold">
                            <p:stCondLst>
                              <p:cond delay="135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50"/>
                                        <p:tgtEl>
                                          <p:spTgt spid="8"/>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50"/>
                                        <p:tgtEl>
                                          <p:spTgt spid="13"/>
                                        </p:tgtEl>
                                      </p:cBhvr>
                                    </p:animEffect>
                                  </p:childTnLst>
                                </p:cTn>
                              </p:par>
                            </p:childTnLst>
                          </p:cTn>
                        </p:par>
                        <p:par>
                          <p:cTn id="32" fill="hold">
                            <p:stCondLst>
                              <p:cond delay="165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50"/>
                                        <p:tgtEl>
                                          <p:spTgt spid="10"/>
                                        </p:tgtEl>
                                      </p:cBhvr>
                                    </p:animEffect>
                                  </p:childTnLst>
                                </p:cTn>
                              </p:par>
                            </p:childTnLst>
                          </p:cTn>
                        </p:par>
                        <p:par>
                          <p:cTn id="36" fill="hold">
                            <p:stCondLst>
                              <p:cond delay="180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50"/>
                                        <p:tgtEl>
                                          <p:spTgt spid="11"/>
                                        </p:tgtEl>
                                      </p:cBhvr>
                                    </p:animEffect>
                                  </p:childTnLst>
                                </p:cTn>
                              </p:par>
                            </p:childTnLst>
                          </p:cTn>
                        </p:par>
                        <p:par>
                          <p:cTn id="40" fill="hold">
                            <p:stCondLst>
                              <p:cond delay="195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50"/>
                                        <p:tgtEl>
                                          <p:spTgt spid="12"/>
                                        </p:tgtEl>
                                      </p:cBhvr>
                                    </p:animEffect>
                                  </p:childTnLst>
                                </p:cTn>
                              </p:par>
                            </p:childTnLst>
                          </p:cTn>
                        </p:par>
                        <p:par>
                          <p:cTn id="44" fill="hold">
                            <p:stCondLst>
                              <p:cond delay="2100"/>
                            </p:stCondLst>
                            <p:childTnLst>
                              <p:par>
                                <p:cTn id="45" presetID="10"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50"/>
                                        <p:tgtEl>
                                          <p:spTgt spid="9"/>
                                        </p:tgtEl>
                                      </p:cBhvr>
                                    </p:animEffect>
                                  </p:childTnLst>
                                </p:cTn>
                              </p:par>
                            </p:childTnLst>
                          </p:cTn>
                        </p:par>
                        <p:par>
                          <p:cTn id="48" fill="hold">
                            <p:stCondLst>
                              <p:cond delay="2250"/>
                            </p:stCondLst>
                            <p:childTnLst>
                              <p:par>
                                <p:cTn id="49" presetID="10" presetClass="entr" presetSubtype="0"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750"/>
                                        <p:tgtEl>
                                          <p:spTgt spid="25"/>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150"/>
                                        <p:tgtEl>
                                          <p:spTgt spid="15"/>
                                        </p:tgtEl>
                                      </p:cBhvr>
                                    </p:animEffect>
                                  </p:childTnLst>
                                </p:cTn>
                              </p:par>
                            </p:childTnLst>
                          </p:cTn>
                        </p:par>
                        <p:par>
                          <p:cTn id="56" fill="hold">
                            <p:stCondLst>
                              <p:cond delay="3150"/>
                            </p:stCondLst>
                            <p:childTnLst>
                              <p:par>
                                <p:cTn id="57" presetID="10" presetClass="entr" presetSubtype="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150"/>
                                        <p:tgtEl>
                                          <p:spTgt spid="18"/>
                                        </p:tgtEl>
                                      </p:cBhvr>
                                    </p:animEffect>
                                  </p:childTnLst>
                                </p:cTn>
                              </p:par>
                            </p:childTnLst>
                          </p:cTn>
                        </p:par>
                        <p:par>
                          <p:cTn id="60" fill="hold">
                            <p:stCondLst>
                              <p:cond delay="3300"/>
                            </p:stCondLst>
                            <p:childTnLst>
                              <p:par>
                                <p:cTn id="61" presetID="10" presetClass="entr" presetSubtype="0" fill="hold" grpId="0" nodeType="after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150"/>
                                        <p:tgtEl>
                                          <p:spTgt spid="17"/>
                                        </p:tgtEl>
                                      </p:cBhvr>
                                    </p:animEffect>
                                  </p:childTnLst>
                                </p:cTn>
                              </p:par>
                            </p:childTnLst>
                          </p:cTn>
                        </p:par>
                        <p:par>
                          <p:cTn id="64" fill="hold">
                            <p:stCondLst>
                              <p:cond delay="3450"/>
                            </p:stCondLst>
                            <p:childTnLst>
                              <p:par>
                                <p:cTn id="65" presetID="10" presetClass="entr" presetSubtype="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150"/>
                                        <p:tgtEl>
                                          <p:spTgt spid="16"/>
                                        </p:tgtEl>
                                      </p:cBhvr>
                                    </p:animEffect>
                                  </p:childTnLst>
                                </p:cTn>
                              </p:par>
                            </p:childTnLst>
                          </p:cTn>
                        </p:par>
                        <p:par>
                          <p:cTn id="68" fill="hold">
                            <p:stCondLst>
                              <p:cond delay="3600"/>
                            </p:stCondLst>
                            <p:childTnLst>
                              <p:par>
                                <p:cTn id="69" presetID="10" presetClass="entr" presetSubtype="0" fill="hold" grpId="0" nodeType="after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150"/>
                                        <p:tgtEl>
                                          <p:spTgt spid="19"/>
                                        </p:tgtEl>
                                      </p:cBhvr>
                                    </p:animEffect>
                                  </p:childTnLst>
                                </p:cTn>
                              </p:par>
                            </p:childTnLst>
                          </p:cTn>
                        </p:par>
                        <p:par>
                          <p:cTn id="72" fill="hold">
                            <p:stCondLst>
                              <p:cond delay="3750"/>
                            </p:stCondLst>
                            <p:childTnLst>
                              <p:par>
                                <p:cTn id="73" presetID="10" presetClass="entr" presetSubtype="0" fill="hold" grpId="0" nodeType="after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fade">
                                      <p:cBhvr>
                                        <p:cTn id="75" dur="150"/>
                                        <p:tgtEl>
                                          <p:spTgt spid="24"/>
                                        </p:tgtEl>
                                      </p:cBhvr>
                                    </p:animEffect>
                                  </p:childTnLst>
                                </p:cTn>
                              </p:par>
                            </p:childTnLst>
                          </p:cTn>
                        </p:par>
                        <p:par>
                          <p:cTn id="76" fill="hold">
                            <p:stCondLst>
                              <p:cond delay="3900"/>
                            </p:stCondLst>
                            <p:childTnLst>
                              <p:par>
                                <p:cTn id="77" presetID="10" presetClass="entr" presetSubtype="0" fill="hold" grpId="0" nodeType="after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fade">
                                      <p:cBhvr>
                                        <p:cTn id="79" dur="150"/>
                                        <p:tgtEl>
                                          <p:spTgt spid="21"/>
                                        </p:tgtEl>
                                      </p:cBhvr>
                                    </p:animEffect>
                                  </p:childTnLst>
                                </p:cTn>
                              </p:par>
                            </p:childTnLst>
                          </p:cTn>
                        </p:par>
                        <p:par>
                          <p:cTn id="80" fill="hold">
                            <p:stCondLst>
                              <p:cond delay="4050"/>
                            </p:stCondLst>
                            <p:childTnLst>
                              <p:par>
                                <p:cTn id="81" presetID="10" presetClass="entr" presetSubtype="0" fill="hold" grpId="0" nodeType="after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150"/>
                                        <p:tgtEl>
                                          <p:spTgt spid="22"/>
                                        </p:tgtEl>
                                      </p:cBhvr>
                                    </p:animEffect>
                                  </p:childTnLst>
                                </p:cTn>
                              </p:par>
                            </p:childTnLst>
                          </p:cTn>
                        </p:par>
                        <p:par>
                          <p:cTn id="84" fill="hold">
                            <p:stCondLst>
                              <p:cond delay="4200"/>
                            </p:stCondLst>
                            <p:childTnLst>
                              <p:par>
                                <p:cTn id="85" presetID="10" presetClass="entr" presetSubtype="0" fill="hold" grpId="0" nodeType="after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fade">
                                      <p:cBhvr>
                                        <p:cTn id="87" dur="150"/>
                                        <p:tgtEl>
                                          <p:spTgt spid="23"/>
                                        </p:tgtEl>
                                      </p:cBhvr>
                                    </p:animEffect>
                                  </p:childTnLst>
                                </p:cTn>
                              </p:par>
                            </p:childTnLst>
                          </p:cTn>
                        </p:par>
                        <p:par>
                          <p:cTn id="88" fill="hold">
                            <p:stCondLst>
                              <p:cond delay="4350"/>
                            </p:stCondLst>
                            <p:childTnLst>
                              <p:par>
                                <p:cTn id="89" presetID="10" presetClass="entr" presetSubtype="0" fill="hold" grpId="0" nodeType="after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fade">
                                      <p:cBhvr>
                                        <p:cTn id="91" dur="150"/>
                                        <p:tgtEl>
                                          <p:spTgt spid="20"/>
                                        </p:tgtEl>
                                      </p:cBhvr>
                                    </p:animEffect>
                                  </p:childTnLst>
                                </p:cTn>
                              </p:par>
                            </p:childTnLst>
                          </p:cTn>
                        </p:par>
                        <p:par>
                          <p:cTn id="92" fill="hold">
                            <p:stCondLst>
                              <p:cond delay="4500"/>
                            </p:stCondLst>
                            <p:childTnLst>
                              <p:par>
                                <p:cTn id="93" presetID="22" presetClass="entr" presetSubtype="8" fill="hold" nodeType="afterEffect">
                                  <p:stCondLst>
                                    <p:cond delay="0"/>
                                  </p:stCondLst>
                                  <p:childTnLst>
                                    <p:set>
                                      <p:cBhvr>
                                        <p:cTn id="94" dur="1" fill="hold">
                                          <p:stCondLst>
                                            <p:cond delay="0"/>
                                          </p:stCondLst>
                                        </p:cTn>
                                        <p:tgtEl>
                                          <p:spTgt spid="26"/>
                                        </p:tgtEl>
                                        <p:attrNameLst>
                                          <p:attrName>style.visibility</p:attrName>
                                        </p:attrNameLst>
                                      </p:cBhvr>
                                      <p:to>
                                        <p:strVal val="visible"/>
                                      </p:to>
                                    </p:set>
                                    <p:animEffect transition="in" filter="wipe(left)">
                                      <p:cBhvr>
                                        <p:cTn id="95" dur="1000"/>
                                        <p:tgtEl>
                                          <p:spTgt spid="26"/>
                                        </p:tgtEl>
                                      </p:cBhvr>
                                    </p:animEffect>
                                  </p:childTnLst>
                                </p:cTn>
                              </p:par>
                            </p:childTnLst>
                          </p:cTn>
                        </p:par>
                        <p:par>
                          <p:cTn id="96" fill="hold">
                            <p:stCondLst>
                              <p:cond delay="5500"/>
                            </p:stCondLst>
                            <p:childTnLst>
                              <p:par>
                                <p:cTn id="97" presetID="10" presetClass="entr" presetSubtype="0" fill="hold" grpId="0" nodeType="afterEffect">
                                  <p:stCondLst>
                                    <p:cond delay="0"/>
                                  </p:stCondLst>
                                  <p:childTnLst>
                                    <p:set>
                                      <p:cBhvr>
                                        <p:cTn id="98" dur="1" fill="hold">
                                          <p:stCondLst>
                                            <p:cond delay="0"/>
                                          </p:stCondLst>
                                        </p:cTn>
                                        <p:tgtEl>
                                          <p:spTgt spid="36"/>
                                        </p:tgtEl>
                                        <p:attrNameLst>
                                          <p:attrName>style.visibility</p:attrName>
                                        </p:attrNameLst>
                                      </p:cBhvr>
                                      <p:to>
                                        <p:strVal val="visible"/>
                                      </p:to>
                                    </p:set>
                                    <p:animEffect transition="in" filter="fade">
                                      <p:cBhvr>
                                        <p:cTn id="99" dur="500"/>
                                        <p:tgtEl>
                                          <p:spTgt spid="36"/>
                                        </p:tgtEl>
                                      </p:cBhvr>
                                    </p:animEffect>
                                  </p:childTnLst>
                                </p:cTn>
                              </p:par>
                            </p:childTnLst>
                          </p:cTn>
                        </p:par>
                        <p:par>
                          <p:cTn id="100" fill="hold">
                            <p:stCondLst>
                              <p:cond delay="6000"/>
                            </p:stCondLst>
                            <p:childTnLst>
                              <p:par>
                                <p:cTn id="101" presetID="22" presetClass="entr" presetSubtype="2" fill="hold" grpId="0" nodeType="after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wipe(right)">
                                      <p:cBhvr>
                                        <p:cTn id="103" dur="500"/>
                                        <p:tgtEl>
                                          <p:spTgt spid="37"/>
                                        </p:tgtEl>
                                      </p:cBhvr>
                                    </p:animEffect>
                                  </p:childTnLst>
                                </p:cTn>
                              </p:par>
                            </p:childTnLst>
                          </p:cTn>
                        </p:par>
                        <p:par>
                          <p:cTn id="104" fill="hold">
                            <p:stCondLst>
                              <p:cond delay="6500"/>
                            </p:stCondLst>
                            <p:childTnLst>
                              <p:par>
                                <p:cTn id="105" presetID="10" presetClass="entr" presetSubtype="0" fill="hold" grpId="0" nodeType="afterEffect">
                                  <p:stCondLst>
                                    <p:cond delay="0"/>
                                  </p:stCondLst>
                                  <p:childTnLst>
                                    <p:set>
                                      <p:cBhvr>
                                        <p:cTn id="106" dur="1" fill="hold">
                                          <p:stCondLst>
                                            <p:cond delay="0"/>
                                          </p:stCondLst>
                                        </p:cTn>
                                        <p:tgtEl>
                                          <p:spTgt spid="38"/>
                                        </p:tgtEl>
                                        <p:attrNameLst>
                                          <p:attrName>style.visibility</p:attrName>
                                        </p:attrNameLst>
                                      </p:cBhvr>
                                      <p:to>
                                        <p:strVal val="visible"/>
                                      </p:to>
                                    </p:set>
                                    <p:animEffect transition="in" filter="fade">
                                      <p:cBhvr>
                                        <p:cTn id="107" dur="500"/>
                                        <p:tgtEl>
                                          <p:spTgt spid="38"/>
                                        </p:tgtEl>
                                      </p:cBhvr>
                                    </p:animEffect>
                                  </p:childTnLst>
                                </p:cTn>
                              </p:par>
                            </p:childTnLst>
                          </p:cTn>
                        </p:par>
                        <p:par>
                          <p:cTn id="108" fill="hold">
                            <p:stCondLst>
                              <p:cond delay="7000"/>
                            </p:stCondLst>
                            <p:childTnLst>
                              <p:par>
                                <p:cTn id="109" presetID="22" presetClass="entr" presetSubtype="2" fill="hold" grpId="0" nodeType="after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wipe(right)">
                                      <p:cBhvr>
                                        <p:cTn id="111" dur="500"/>
                                        <p:tgtEl>
                                          <p:spTgt spid="39"/>
                                        </p:tgtEl>
                                      </p:cBhvr>
                                    </p:animEffect>
                                  </p:childTnLst>
                                </p:cTn>
                              </p:par>
                            </p:childTnLst>
                          </p:cTn>
                        </p:par>
                        <p:par>
                          <p:cTn id="112" fill="hold">
                            <p:stCondLst>
                              <p:cond delay="7500"/>
                            </p:stCondLst>
                            <p:childTnLst>
                              <p:par>
                                <p:cTn id="113" presetID="10" presetClass="entr" presetSubtype="0" fill="hold" grpId="0" nodeType="after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fade">
                                      <p:cBhvr>
                                        <p:cTn id="115" dur="500"/>
                                        <p:tgtEl>
                                          <p:spTgt spid="40"/>
                                        </p:tgtEl>
                                      </p:cBhvr>
                                    </p:animEffect>
                                  </p:childTnLst>
                                </p:cTn>
                              </p:par>
                            </p:childTnLst>
                          </p:cTn>
                        </p:par>
                        <p:par>
                          <p:cTn id="116" fill="hold">
                            <p:stCondLst>
                              <p:cond delay="8000"/>
                            </p:stCondLst>
                            <p:childTnLst>
                              <p:par>
                                <p:cTn id="117" presetID="22" presetClass="entr" presetSubtype="2" fill="hold" grpId="0" nodeType="afterEffect">
                                  <p:stCondLst>
                                    <p:cond delay="0"/>
                                  </p:stCondLst>
                                  <p:childTnLst>
                                    <p:set>
                                      <p:cBhvr>
                                        <p:cTn id="118" dur="1" fill="hold">
                                          <p:stCondLst>
                                            <p:cond delay="0"/>
                                          </p:stCondLst>
                                        </p:cTn>
                                        <p:tgtEl>
                                          <p:spTgt spid="41"/>
                                        </p:tgtEl>
                                        <p:attrNameLst>
                                          <p:attrName>style.visibility</p:attrName>
                                        </p:attrNameLst>
                                      </p:cBhvr>
                                      <p:to>
                                        <p:strVal val="visible"/>
                                      </p:to>
                                    </p:set>
                                    <p:animEffect transition="in" filter="wipe(right)">
                                      <p:cBhvr>
                                        <p:cTn id="119" dur="500"/>
                                        <p:tgtEl>
                                          <p:spTgt spid="41"/>
                                        </p:tgtEl>
                                      </p:cBhvr>
                                    </p:animEffect>
                                  </p:childTnLst>
                                </p:cTn>
                              </p:par>
                            </p:childTnLst>
                          </p:cTn>
                        </p:par>
                        <p:par>
                          <p:cTn id="120" fill="hold">
                            <p:stCondLst>
                              <p:cond delay="8500"/>
                            </p:stCondLst>
                            <p:childTnLst>
                              <p:par>
                                <p:cTn id="121" presetID="10" presetClass="entr" presetSubtype="0" fill="hold" grpId="0" nodeType="afterEffect">
                                  <p:stCondLst>
                                    <p:cond delay="0"/>
                                  </p:stCondLst>
                                  <p:childTnLst>
                                    <p:set>
                                      <p:cBhvr>
                                        <p:cTn id="122" dur="1" fill="hold">
                                          <p:stCondLst>
                                            <p:cond delay="0"/>
                                          </p:stCondLst>
                                        </p:cTn>
                                        <p:tgtEl>
                                          <p:spTgt spid="42"/>
                                        </p:tgtEl>
                                        <p:attrNameLst>
                                          <p:attrName>style.visibility</p:attrName>
                                        </p:attrNameLst>
                                      </p:cBhvr>
                                      <p:to>
                                        <p:strVal val="visible"/>
                                      </p:to>
                                    </p:set>
                                    <p:animEffect transition="in" filter="fade">
                                      <p:cBhvr>
                                        <p:cTn id="123" dur="500"/>
                                        <p:tgtEl>
                                          <p:spTgt spid="42"/>
                                        </p:tgtEl>
                                      </p:cBhvr>
                                    </p:animEffect>
                                  </p:childTnLst>
                                </p:cTn>
                              </p:par>
                            </p:childTnLst>
                          </p:cTn>
                        </p:par>
                        <p:par>
                          <p:cTn id="124" fill="hold">
                            <p:stCondLst>
                              <p:cond delay="9000"/>
                            </p:stCondLst>
                            <p:childTnLst>
                              <p:par>
                                <p:cTn id="125" presetID="22" presetClass="entr" presetSubtype="2" fill="hold" grpId="0" nodeType="afterEffect">
                                  <p:stCondLst>
                                    <p:cond delay="0"/>
                                  </p:stCondLst>
                                  <p:childTnLst>
                                    <p:set>
                                      <p:cBhvr>
                                        <p:cTn id="126" dur="1" fill="hold">
                                          <p:stCondLst>
                                            <p:cond delay="0"/>
                                          </p:stCondLst>
                                        </p:cTn>
                                        <p:tgtEl>
                                          <p:spTgt spid="43"/>
                                        </p:tgtEl>
                                        <p:attrNameLst>
                                          <p:attrName>style.visibility</p:attrName>
                                        </p:attrNameLst>
                                      </p:cBhvr>
                                      <p:to>
                                        <p:strVal val="visible"/>
                                      </p:to>
                                    </p:set>
                                    <p:animEffect transition="in" filter="wipe(right)">
                                      <p:cBhvr>
                                        <p:cTn id="127" dur="500"/>
                                        <p:tgtEl>
                                          <p:spTgt spid="43"/>
                                        </p:tgtEl>
                                      </p:cBhvr>
                                    </p:animEffect>
                                  </p:childTnLst>
                                </p:cTn>
                              </p:par>
                            </p:childTnLst>
                          </p:cTn>
                        </p:par>
                        <p:par>
                          <p:cTn id="128" fill="hold">
                            <p:stCondLst>
                              <p:cond delay="9500"/>
                            </p:stCondLst>
                            <p:childTnLst>
                              <p:par>
                                <p:cTn id="129" presetID="10" presetClass="entr" presetSubtype="0" fill="hold" grpId="0" nodeType="afterEffect">
                                  <p:stCondLst>
                                    <p:cond delay="0"/>
                                  </p:stCondLst>
                                  <p:childTnLst>
                                    <p:set>
                                      <p:cBhvr>
                                        <p:cTn id="130" dur="1" fill="hold">
                                          <p:stCondLst>
                                            <p:cond delay="0"/>
                                          </p:stCondLst>
                                        </p:cTn>
                                        <p:tgtEl>
                                          <p:spTgt spid="44"/>
                                        </p:tgtEl>
                                        <p:attrNameLst>
                                          <p:attrName>style.visibility</p:attrName>
                                        </p:attrNameLst>
                                      </p:cBhvr>
                                      <p:to>
                                        <p:strVal val="visible"/>
                                      </p:to>
                                    </p:set>
                                    <p:animEffect transition="in" filter="fade">
                                      <p:cBhvr>
                                        <p:cTn id="131" dur="500"/>
                                        <p:tgtEl>
                                          <p:spTgt spid="44"/>
                                        </p:tgtEl>
                                      </p:cBhvr>
                                    </p:animEffect>
                                  </p:childTnLst>
                                </p:cTn>
                              </p:par>
                            </p:childTnLst>
                          </p:cTn>
                        </p:par>
                        <p:par>
                          <p:cTn id="132" fill="hold">
                            <p:stCondLst>
                              <p:cond delay="10000"/>
                            </p:stCondLst>
                            <p:childTnLst>
                              <p:par>
                                <p:cTn id="133" presetID="22" presetClass="entr" presetSubtype="2" fill="hold" grpId="0" nodeType="afterEffect">
                                  <p:stCondLst>
                                    <p:cond delay="0"/>
                                  </p:stCondLst>
                                  <p:childTnLst>
                                    <p:set>
                                      <p:cBhvr>
                                        <p:cTn id="134" dur="1" fill="hold">
                                          <p:stCondLst>
                                            <p:cond delay="0"/>
                                          </p:stCondLst>
                                        </p:cTn>
                                        <p:tgtEl>
                                          <p:spTgt spid="45"/>
                                        </p:tgtEl>
                                        <p:attrNameLst>
                                          <p:attrName>style.visibility</p:attrName>
                                        </p:attrNameLst>
                                      </p:cBhvr>
                                      <p:to>
                                        <p:strVal val="visible"/>
                                      </p:to>
                                    </p:set>
                                    <p:animEffect transition="in" filter="wipe(right)">
                                      <p:cBhvr>
                                        <p:cTn id="135" dur="500"/>
                                        <p:tgtEl>
                                          <p:spTgt spid="45"/>
                                        </p:tgtEl>
                                      </p:cBhvr>
                                    </p:animEffect>
                                  </p:childTnLst>
                                </p:cTn>
                              </p:par>
                            </p:childTnLst>
                          </p:cTn>
                        </p:par>
                        <p:par>
                          <p:cTn id="136" fill="hold">
                            <p:stCondLst>
                              <p:cond delay="10500"/>
                            </p:stCondLst>
                            <p:childTnLst>
                              <p:par>
                                <p:cTn id="137" presetID="10" presetClass="entr" presetSubtype="0" fill="hold" grpId="0" nodeType="afterEffect">
                                  <p:stCondLst>
                                    <p:cond delay="0"/>
                                  </p:stCondLst>
                                  <p:childTnLst>
                                    <p:set>
                                      <p:cBhvr>
                                        <p:cTn id="138" dur="1" fill="hold">
                                          <p:stCondLst>
                                            <p:cond delay="0"/>
                                          </p:stCondLst>
                                        </p:cTn>
                                        <p:tgtEl>
                                          <p:spTgt spid="56"/>
                                        </p:tgtEl>
                                        <p:attrNameLst>
                                          <p:attrName>style.visibility</p:attrName>
                                        </p:attrNameLst>
                                      </p:cBhvr>
                                      <p:to>
                                        <p:strVal val="visible"/>
                                      </p:to>
                                    </p:set>
                                    <p:animEffect transition="in" filter="fade">
                                      <p:cBhvr>
                                        <p:cTn id="139" dur="500"/>
                                        <p:tgtEl>
                                          <p:spTgt spid="56"/>
                                        </p:tgtEl>
                                      </p:cBhvr>
                                    </p:animEffect>
                                  </p:childTnLst>
                                </p:cTn>
                              </p:par>
                            </p:childTnLst>
                          </p:cTn>
                        </p:par>
                        <p:par>
                          <p:cTn id="140" fill="hold">
                            <p:stCondLst>
                              <p:cond delay="11000"/>
                            </p:stCondLst>
                            <p:childTnLst>
                              <p:par>
                                <p:cTn id="141" presetID="22" presetClass="entr" presetSubtype="2" fill="hold" grpId="0" nodeType="afterEffect">
                                  <p:stCondLst>
                                    <p:cond delay="0"/>
                                  </p:stCondLst>
                                  <p:childTnLst>
                                    <p:set>
                                      <p:cBhvr>
                                        <p:cTn id="142" dur="1" fill="hold">
                                          <p:stCondLst>
                                            <p:cond delay="0"/>
                                          </p:stCondLst>
                                        </p:cTn>
                                        <p:tgtEl>
                                          <p:spTgt spid="57"/>
                                        </p:tgtEl>
                                        <p:attrNameLst>
                                          <p:attrName>style.visibility</p:attrName>
                                        </p:attrNameLst>
                                      </p:cBhvr>
                                      <p:to>
                                        <p:strVal val="visible"/>
                                      </p:to>
                                    </p:set>
                                    <p:animEffect transition="in" filter="wipe(right)">
                                      <p:cBhvr>
                                        <p:cTn id="143" dur="500"/>
                                        <p:tgtEl>
                                          <p:spTgt spid="57"/>
                                        </p:tgtEl>
                                      </p:cBhvr>
                                    </p:animEffect>
                                  </p:childTnLst>
                                </p:cTn>
                              </p:par>
                            </p:childTnLst>
                          </p:cTn>
                        </p:par>
                        <p:par>
                          <p:cTn id="144" fill="hold">
                            <p:stCondLst>
                              <p:cond delay="11500"/>
                            </p:stCondLst>
                            <p:childTnLst>
                              <p:par>
                                <p:cTn id="145" presetID="10" presetClass="entr" presetSubtype="0" fill="hold" grpId="0" nodeType="afterEffect">
                                  <p:stCondLst>
                                    <p:cond delay="0"/>
                                  </p:stCondLst>
                                  <p:childTnLst>
                                    <p:set>
                                      <p:cBhvr>
                                        <p:cTn id="146" dur="1" fill="hold">
                                          <p:stCondLst>
                                            <p:cond delay="0"/>
                                          </p:stCondLst>
                                        </p:cTn>
                                        <p:tgtEl>
                                          <p:spTgt spid="58"/>
                                        </p:tgtEl>
                                        <p:attrNameLst>
                                          <p:attrName>style.visibility</p:attrName>
                                        </p:attrNameLst>
                                      </p:cBhvr>
                                      <p:to>
                                        <p:strVal val="visible"/>
                                      </p:to>
                                    </p:set>
                                    <p:animEffect transition="in" filter="fade">
                                      <p:cBhvr>
                                        <p:cTn id="147" dur="500"/>
                                        <p:tgtEl>
                                          <p:spTgt spid="58"/>
                                        </p:tgtEl>
                                      </p:cBhvr>
                                    </p:animEffect>
                                  </p:childTnLst>
                                </p:cTn>
                              </p:par>
                            </p:childTnLst>
                          </p:cTn>
                        </p:par>
                        <p:par>
                          <p:cTn id="148" fill="hold">
                            <p:stCondLst>
                              <p:cond delay="12000"/>
                            </p:stCondLst>
                            <p:childTnLst>
                              <p:par>
                                <p:cTn id="149" presetID="22" presetClass="entr" presetSubtype="2" fill="hold" grpId="0" nodeType="afterEffect">
                                  <p:stCondLst>
                                    <p:cond delay="0"/>
                                  </p:stCondLst>
                                  <p:childTnLst>
                                    <p:set>
                                      <p:cBhvr>
                                        <p:cTn id="150" dur="1" fill="hold">
                                          <p:stCondLst>
                                            <p:cond delay="0"/>
                                          </p:stCondLst>
                                        </p:cTn>
                                        <p:tgtEl>
                                          <p:spTgt spid="59"/>
                                        </p:tgtEl>
                                        <p:attrNameLst>
                                          <p:attrName>style.visibility</p:attrName>
                                        </p:attrNameLst>
                                      </p:cBhvr>
                                      <p:to>
                                        <p:strVal val="visible"/>
                                      </p:to>
                                    </p:set>
                                    <p:animEffect transition="in" filter="wipe(right)">
                                      <p:cBhvr>
                                        <p:cTn id="151" dur="500"/>
                                        <p:tgtEl>
                                          <p:spTgt spid="59"/>
                                        </p:tgtEl>
                                      </p:cBhvr>
                                    </p:animEffect>
                                  </p:childTnLst>
                                </p:cTn>
                              </p:par>
                            </p:childTnLst>
                          </p:cTn>
                        </p:par>
                        <p:par>
                          <p:cTn id="152" fill="hold">
                            <p:stCondLst>
                              <p:cond delay="12500"/>
                            </p:stCondLst>
                            <p:childTnLst>
                              <p:par>
                                <p:cTn id="153" presetID="22" presetClass="entr" presetSubtype="8" fill="hold" nodeType="afterEffect">
                                  <p:stCondLst>
                                    <p:cond delay="0"/>
                                  </p:stCondLst>
                                  <p:childTnLst>
                                    <p:set>
                                      <p:cBhvr>
                                        <p:cTn id="154" dur="1" fill="hold">
                                          <p:stCondLst>
                                            <p:cond delay="0"/>
                                          </p:stCondLst>
                                        </p:cTn>
                                        <p:tgtEl>
                                          <p:spTgt spid="60"/>
                                        </p:tgtEl>
                                        <p:attrNameLst>
                                          <p:attrName>style.visibility</p:attrName>
                                        </p:attrNameLst>
                                      </p:cBhvr>
                                      <p:to>
                                        <p:strVal val="visible"/>
                                      </p:to>
                                    </p:set>
                                    <p:animEffect transition="in" filter="wipe(left)">
                                      <p:cBhvr>
                                        <p:cTn id="155" dur="1000"/>
                                        <p:tgtEl>
                                          <p:spTgt spid="60"/>
                                        </p:tgtEl>
                                      </p:cBhvr>
                                    </p:animEffect>
                                  </p:childTnLst>
                                </p:cTn>
                              </p:par>
                            </p:childTnLst>
                          </p:cTn>
                        </p:par>
                        <p:par>
                          <p:cTn id="156" fill="hold">
                            <p:stCondLst>
                              <p:cond delay="13500"/>
                            </p:stCondLst>
                            <p:childTnLst>
                              <p:par>
                                <p:cTn id="157" presetID="22" presetClass="entr" presetSubtype="8" fill="hold" nodeType="afterEffect">
                                  <p:stCondLst>
                                    <p:cond delay="0"/>
                                  </p:stCondLst>
                                  <p:childTnLst>
                                    <p:set>
                                      <p:cBhvr>
                                        <p:cTn id="158" dur="1" fill="hold">
                                          <p:stCondLst>
                                            <p:cond delay="0"/>
                                          </p:stCondLst>
                                        </p:cTn>
                                        <p:tgtEl>
                                          <p:spTgt spid="63"/>
                                        </p:tgtEl>
                                        <p:attrNameLst>
                                          <p:attrName>style.visibility</p:attrName>
                                        </p:attrNameLst>
                                      </p:cBhvr>
                                      <p:to>
                                        <p:strVal val="visible"/>
                                      </p:to>
                                    </p:set>
                                    <p:animEffect transition="in" filter="wipe(left)">
                                      <p:cBhvr>
                                        <p:cTn id="159" dur="1000"/>
                                        <p:tgtEl>
                                          <p:spTgt spid="63"/>
                                        </p:tgtEl>
                                      </p:cBhvr>
                                    </p:animEffect>
                                  </p:childTnLst>
                                </p:cTn>
                              </p:par>
                            </p:childTnLst>
                          </p:cTn>
                        </p:par>
                        <p:par>
                          <p:cTn id="160" fill="hold">
                            <p:stCondLst>
                              <p:cond delay="14500"/>
                            </p:stCondLst>
                            <p:childTnLst>
                              <p:par>
                                <p:cTn id="161" presetID="22" presetClass="entr" presetSubtype="8" fill="hold" nodeType="afterEffect">
                                  <p:stCondLst>
                                    <p:cond delay="0"/>
                                  </p:stCondLst>
                                  <p:childTnLst>
                                    <p:set>
                                      <p:cBhvr>
                                        <p:cTn id="162" dur="1" fill="hold">
                                          <p:stCondLst>
                                            <p:cond delay="0"/>
                                          </p:stCondLst>
                                        </p:cTn>
                                        <p:tgtEl>
                                          <p:spTgt spid="66"/>
                                        </p:tgtEl>
                                        <p:attrNameLst>
                                          <p:attrName>style.visibility</p:attrName>
                                        </p:attrNameLst>
                                      </p:cBhvr>
                                      <p:to>
                                        <p:strVal val="visible"/>
                                      </p:to>
                                    </p:set>
                                    <p:animEffect transition="in" filter="wipe(left)">
                                      <p:cBhvr>
                                        <p:cTn id="163" dur="1000"/>
                                        <p:tgtEl>
                                          <p:spTgt spid="66"/>
                                        </p:tgtEl>
                                      </p:cBhvr>
                                    </p:animEffect>
                                  </p:childTnLst>
                                </p:cTn>
                              </p:par>
                            </p:childTnLst>
                          </p:cTn>
                        </p:par>
                        <p:par>
                          <p:cTn id="164" fill="hold">
                            <p:stCondLst>
                              <p:cond delay="15500"/>
                            </p:stCondLst>
                            <p:childTnLst>
                              <p:par>
                                <p:cTn id="165" presetID="22" presetClass="entr" presetSubtype="8" fill="hold" grpId="0" nodeType="afterEffect">
                                  <p:stCondLst>
                                    <p:cond delay="0"/>
                                  </p:stCondLst>
                                  <p:childTnLst>
                                    <p:set>
                                      <p:cBhvr>
                                        <p:cTn id="166" dur="1" fill="hold">
                                          <p:stCondLst>
                                            <p:cond delay="0"/>
                                          </p:stCondLst>
                                        </p:cTn>
                                        <p:tgtEl>
                                          <p:spTgt spid="69"/>
                                        </p:tgtEl>
                                        <p:attrNameLst>
                                          <p:attrName>style.visibility</p:attrName>
                                        </p:attrNameLst>
                                      </p:cBhvr>
                                      <p:to>
                                        <p:strVal val="visible"/>
                                      </p:to>
                                    </p:set>
                                    <p:animEffect transition="in" filter="wipe(left)">
                                      <p:cBhvr>
                                        <p:cTn id="167" dur="1000"/>
                                        <p:tgtEl>
                                          <p:spTgt spid="69"/>
                                        </p:tgtEl>
                                      </p:cBhvr>
                                    </p:animEffect>
                                  </p:childTnLst>
                                </p:cTn>
                              </p:par>
                            </p:childTnLst>
                          </p:cTn>
                        </p:par>
                        <p:par>
                          <p:cTn id="168" fill="hold">
                            <p:stCondLst>
                              <p:cond delay="16500"/>
                            </p:stCondLst>
                            <p:childTnLst>
                              <p:par>
                                <p:cTn id="169" presetID="22" presetClass="entr" presetSubtype="8" fill="hold" grpId="0" nodeType="afterEffect">
                                  <p:stCondLst>
                                    <p:cond delay="0"/>
                                  </p:stCondLst>
                                  <p:childTnLst>
                                    <p:set>
                                      <p:cBhvr>
                                        <p:cTn id="170" dur="1" fill="hold">
                                          <p:stCondLst>
                                            <p:cond delay="0"/>
                                          </p:stCondLst>
                                        </p:cTn>
                                        <p:tgtEl>
                                          <p:spTgt spid="70"/>
                                        </p:tgtEl>
                                        <p:attrNameLst>
                                          <p:attrName>style.visibility</p:attrName>
                                        </p:attrNameLst>
                                      </p:cBhvr>
                                      <p:to>
                                        <p:strVal val="visible"/>
                                      </p:to>
                                    </p:set>
                                    <p:animEffect transition="in" filter="wipe(left)">
                                      <p:cBhvr>
                                        <p:cTn id="171" dur="1000"/>
                                        <p:tgtEl>
                                          <p:spTgt spid="70"/>
                                        </p:tgtEl>
                                      </p:cBhvr>
                                    </p:animEffect>
                                  </p:childTnLst>
                                </p:cTn>
                              </p:par>
                            </p:childTnLst>
                          </p:cTn>
                        </p:par>
                        <p:par>
                          <p:cTn id="172" fill="hold">
                            <p:stCondLst>
                              <p:cond delay="17500"/>
                            </p:stCondLst>
                            <p:childTnLst>
                              <p:par>
                                <p:cTn id="173" presetID="10" presetClass="entr" presetSubtype="0" fill="hold" grpId="0" nodeType="afterEffect">
                                  <p:stCondLst>
                                    <p:cond delay="0"/>
                                  </p:stCondLst>
                                  <p:childTnLst>
                                    <p:set>
                                      <p:cBhvr>
                                        <p:cTn id="174" dur="1" fill="hold">
                                          <p:stCondLst>
                                            <p:cond delay="0"/>
                                          </p:stCondLst>
                                        </p:cTn>
                                        <p:tgtEl>
                                          <p:spTgt spid="76"/>
                                        </p:tgtEl>
                                        <p:attrNameLst>
                                          <p:attrName>style.visibility</p:attrName>
                                        </p:attrNameLst>
                                      </p:cBhvr>
                                      <p:to>
                                        <p:strVal val="visible"/>
                                      </p:to>
                                    </p:set>
                                    <p:animEffect transition="in" filter="fade">
                                      <p:cBhvr>
                                        <p:cTn id="175" dur="500"/>
                                        <p:tgtEl>
                                          <p:spTgt spid="76"/>
                                        </p:tgtEl>
                                      </p:cBhvr>
                                    </p:animEffect>
                                  </p:childTnLst>
                                </p:cTn>
                              </p:par>
                            </p:childTnLst>
                          </p:cTn>
                        </p:par>
                        <p:par>
                          <p:cTn id="176" fill="hold">
                            <p:stCondLst>
                              <p:cond delay="18000"/>
                            </p:stCondLst>
                            <p:childTnLst>
                              <p:par>
                                <p:cTn id="177" presetID="22" presetClass="entr" presetSubtype="2" fill="hold" grpId="0" nodeType="afterEffect">
                                  <p:stCondLst>
                                    <p:cond delay="0"/>
                                  </p:stCondLst>
                                  <p:childTnLst>
                                    <p:set>
                                      <p:cBhvr>
                                        <p:cTn id="178" dur="1" fill="hold">
                                          <p:stCondLst>
                                            <p:cond delay="0"/>
                                          </p:stCondLst>
                                        </p:cTn>
                                        <p:tgtEl>
                                          <p:spTgt spid="77"/>
                                        </p:tgtEl>
                                        <p:attrNameLst>
                                          <p:attrName>style.visibility</p:attrName>
                                        </p:attrNameLst>
                                      </p:cBhvr>
                                      <p:to>
                                        <p:strVal val="visible"/>
                                      </p:to>
                                    </p:set>
                                    <p:animEffect transition="in" filter="wipe(right)">
                                      <p:cBhvr>
                                        <p:cTn id="179" dur="500"/>
                                        <p:tgtEl>
                                          <p:spTgt spid="77"/>
                                        </p:tgtEl>
                                      </p:cBhvr>
                                    </p:animEffect>
                                  </p:childTnLst>
                                </p:cTn>
                              </p:par>
                            </p:childTnLst>
                          </p:cTn>
                        </p:par>
                        <p:par>
                          <p:cTn id="180" fill="hold">
                            <p:stCondLst>
                              <p:cond delay="18500"/>
                            </p:stCondLst>
                            <p:childTnLst>
                              <p:par>
                                <p:cTn id="181" presetID="10" presetClass="entr" presetSubtype="0" fill="hold" grpId="0" nodeType="afterEffect">
                                  <p:stCondLst>
                                    <p:cond delay="0"/>
                                  </p:stCondLst>
                                  <p:childTnLst>
                                    <p:set>
                                      <p:cBhvr>
                                        <p:cTn id="182" dur="1" fill="hold">
                                          <p:stCondLst>
                                            <p:cond delay="0"/>
                                          </p:stCondLst>
                                        </p:cTn>
                                        <p:tgtEl>
                                          <p:spTgt spid="78"/>
                                        </p:tgtEl>
                                        <p:attrNameLst>
                                          <p:attrName>style.visibility</p:attrName>
                                        </p:attrNameLst>
                                      </p:cBhvr>
                                      <p:to>
                                        <p:strVal val="visible"/>
                                      </p:to>
                                    </p:set>
                                    <p:animEffect transition="in" filter="fade">
                                      <p:cBhvr>
                                        <p:cTn id="183" dur="500"/>
                                        <p:tgtEl>
                                          <p:spTgt spid="78"/>
                                        </p:tgtEl>
                                      </p:cBhvr>
                                    </p:animEffect>
                                  </p:childTnLst>
                                </p:cTn>
                              </p:par>
                            </p:childTnLst>
                          </p:cTn>
                        </p:par>
                        <p:par>
                          <p:cTn id="184" fill="hold">
                            <p:stCondLst>
                              <p:cond delay="19000"/>
                            </p:stCondLst>
                            <p:childTnLst>
                              <p:par>
                                <p:cTn id="185" presetID="22" presetClass="entr" presetSubtype="2" fill="hold" grpId="0" nodeType="afterEffect">
                                  <p:stCondLst>
                                    <p:cond delay="0"/>
                                  </p:stCondLst>
                                  <p:childTnLst>
                                    <p:set>
                                      <p:cBhvr>
                                        <p:cTn id="186" dur="1" fill="hold">
                                          <p:stCondLst>
                                            <p:cond delay="0"/>
                                          </p:stCondLst>
                                        </p:cTn>
                                        <p:tgtEl>
                                          <p:spTgt spid="79"/>
                                        </p:tgtEl>
                                        <p:attrNameLst>
                                          <p:attrName>style.visibility</p:attrName>
                                        </p:attrNameLst>
                                      </p:cBhvr>
                                      <p:to>
                                        <p:strVal val="visible"/>
                                      </p:to>
                                    </p:set>
                                    <p:animEffect transition="in" filter="wipe(right)">
                                      <p:cBhvr>
                                        <p:cTn id="187" dur="500"/>
                                        <p:tgtEl>
                                          <p:spTgt spid="79"/>
                                        </p:tgtEl>
                                      </p:cBhvr>
                                    </p:animEffect>
                                  </p:childTnLst>
                                </p:cTn>
                              </p:par>
                            </p:childTnLst>
                          </p:cTn>
                        </p:par>
                        <p:par>
                          <p:cTn id="188" fill="hold">
                            <p:stCondLst>
                              <p:cond delay="19500"/>
                            </p:stCondLst>
                            <p:childTnLst>
                              <p:par>
                                <p:cTn id="189" presetID="10" presetClass="entr" presetSubtype="0" fill="hold" grpId="0" nodeType="afterEffect">
                                  <p:stCondLst>
                                    <p:cond delay="0"/>
                                  </p:stCondLst>
                                  <p:childTnLst>
                                    <p:set>
                                      <p:cBhvr>
                                        <p:cTn id="190" dur="1" fill="hold">
                                          <p:stCondLst>
                                            <p:cond delay="0"/>
                                          </p:stCondLst>
                                        </p:cTn>
                                        <p:tgtEl>
                                          <p:spTgt spid="82"/>
                                        </p:tgtEl>
                                        <p:attrNameLst>
                                          <p:attrName>style.visibility</p:attrName>
                                        </p:attrNameLst>
                                      </p:cBhvr>
                                      <p:to>
                                        <p:strVal val="visible"/>
                                      </p:to>
                                    </p:set>
                                    <p:animEffect transition="in" filter="fade">
                                      <p:cBhvr>
                                        <p:cTn id="191" dur="500"/>
                                        <p:tgtEl>
                                          <p:spTgt spid="82"/>
                                        </p:tgtEl>
                                      </p:cBhvr>
                                    </p:animEffect>
                                  </p:childTnLst>
                                </p:cTn>
                              </p:par>
                            </p:childTnLst>
                          </p:cTn>
                        </p:par>
                        <p:par>
                          <p:cTn id="192" fill="hold">
                            <p:stCondLst>
                              <p:cond delay="20000"/>
                            </p:stCondLst>
                            <p:childTnLst>
                              <p:par>
                                <p:cTn id="193" presetID="22" presetClass="entr" presetSubtype="2" fill="hold" grpId="0" nodeType="afterEffect">
                                  <p:stCondLst>
                                    <p:cond delay="0"/>
                                  </p:stCondLst>
                                  <p:childTnLst>
                                    <p:set>
                                      <p:cBhvr>
                                        <p:cTn id="194" dur="1" fill="hold">
                                          <p:stCondLst>
                                            <p:cond delay="0"/>
                                          </p:stCondLst>
                                        </p:cTn>
                                        <p:tgtEl>
                                          <p:spTgt spid="83"/>
                                        </p:tgtEl>
                                        <p:attrNameLst>
                                          <p:attrName>style.visibility</p:attrName>
                                        </p:attrNameLst>
                                      </p:cBhvr>
                                      <p:to>
                                        <p:strVal val="visible"/>
                                      </p:to>
                                    </p:set>
                                    <p:animEffect transition="in" filter="wipe(right)">
                                      <p:cBhvr>
                                        <p:cTn id="195"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p:bldP spid="36" grpId="0"/>
      <p:bldP spid="37" grpId="0" animBg="1"/>
      <p:bldP spid="38" grpId="0"/>
      <p:bldP spid="39" grpId="0" animBg="1"/>
      <p:bldP spid="40" grpId="0"/>
      <p:bldP spid="41" grpId="0" animBg="1"/>
      <p:bldP spid="42" grpId="0"/>
      <p:bldP spid="43" grpId="0" animBg="1"/>
      <p:bldP spid="44" grpId="0"/>
      <p:bldP spid="45" grpId="0" animBg="1"/>
      <p:bldP spid="56" grpId="0"/>
      <p:bldP spid="57" grpId="0" animBg="1"/>
      <p:bldP spid="58" grpId="0"/>
      <p:bldP spid="59" grpId="0" animBg="1"/>
      <p:bldP spid="69" grpId="0"/>
      <p:bldP spid="70" grpId="0"/>
      <p:bldP spid="76" grpId="0"/>
      <p:bldP spid="77" grpId="0" animBg="1"/>
      <p:bldP spid="78" grpId="0"/>
      <p:bldP spid="79" grpId="0" animBg="1"/>
      <p:bldP spid="82" grpId="0"/>
      <p:bldP spid="8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700524"/>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02635" y="126893"/>
            <a:ext cx="4623927" cy="461665"/>
          </a:xfrm>
          <a:prstGeom prst="rect">
            <a:avLst/>
          </a:prstGeom>
          <a:noFill/>
        </p:spPr>
        <p:txBody>
          <a:bodyPr wrap="square" rtlCol="0">
            <a:spAutoFit/>
          </a:bodyPr>
          <a:lstStyle/>
          <a:p>
            <a:r>
              <a:rPr lang="zh-CN" altLang="en-US" sz="2400" b="1" dirty="0">
                <a:solidFill>
                  <a:srgbClr val="E26714"/>
                </a:solidFill>
                <a:latin typeface="微软雅黑" panose="020B0503020204020204" pitchFamily="34" charset="-122"/>
                <a:ea typeface="微软雅黑" panose="020B0503020204020204" pitchFamily="34" charset="-122"/>
              </a:rPr>
              <a:t>过滤策略案例</a:t>
            </a:r>
            <a:endParaRPr lang="en-US" altLang="zh-CN" sz="2400" b="1" dirty="0">
              <a:solidFill>
                <a:srgbClr val="E26714"/>
              </a:solidFill>
              <a:latin typeface="微软雅黑" panose="020B0503020204020204" pitchFamily="34" charset="-122"/>
              <a:ea typeface="微软雅黑" panose="020B0503020204020204" pitchFamily="34" charset="-122"/>
            </a:endParaRPr>
          </a:p>
        </p:txBody>
      </p:sp>
      <p:sp>
        <p:nvSpPr>
          <p:cNvPr id="5" name="矩形 4">
            <a:hlinkClick r:id="" action="ppaction://hlinkshowjump?jump=nextslide"/>
          </p:cNvPr>
          <p:cNvSpPr/>
          <p:nvPr/>
        </p:nvSpPr>
        <p:spPr>
          <a:xfrm>
            <a:off x="11543947" y="231725"/>
            <a:ext cx="288000" cy="288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华文楷体" panose="02010600040101010101" pitchFamily="2" charset="-122"/>
                <a:ea typeface="华文楷体" panose="02010600040101010101" pitchFamily="2" charset="-122"/>
              </a:rPr>
              <a:t>&gt;</a:t>
            </a:r>
            <a:endParaRPr lang="zh-CN" altLang="en-US" sz="2400" dirty="0">
              <a:solidFill>
                <a:schemeClr val="bg1"/>
              </a:solidFill>
              <a:latin typeface="华文楷体" panose="02010600040101010101" pitchFamily="2" charset="-122"/>
              <a:ea typeface="华文楷体" panose="02010600040101010101" pitchFamily="2" charset="-122"/>
            </a:endParaRPr>
          </a:p>
        </p:txBody>
      </p:sp>
      <p:sp>
        <p:nvSpPr>
          <p:cNvPr id="6" name="矩形 5">
            <a:hlinkClick r:id="" action="ppaction://hlinkshowjump?jump=previousslide"/>
          </p:cNvPr>
          <p:cNvSpPr/>
          <p:nvPr/>
        </p:nvSpPr>
        <p:spPr>
          <a:xfrm>
            <a:off x="11058755" y="231725"/>
            <a:ext cx="288000" cy="288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华文楷体" panose="02010600040101010101" pitchFamily="2" charset="-122"/>
                <a:ea typeface="华文楷体" panose="02010600040101010101" pitchFamily="2" charset="-122"/>
              </a:rPr>
              <a:t>&lt;</a:t>
            </a:r>
            <a:endParaRPr lang="zh-CN" altLang="en-US" sz="2400" dirty="0">
              <a:solidFill>
                <a:schemeClr val="bg1"/>
              </a:solidFill>
              <a:latin typeface="华文楷体" panose="02010600040101010101" pitchFamily="2" charset="-122"/>
              <a:ea typeface="华文楷体" panose="02010600040101010101" pitchFamily="2" charset="-122"/>
            </a:endParaRPr>
          </a:p>
        </p:txBody>
      </p:sp>
      <p:sp>
        <p:nvSpPr>
          <p:cNvPr id="2" name="AutoShape 2" descr="https://wx.qq.com/cgi-bin/mmwebwx-bin/webwxgetmsgimg?&amp;MsgID=353462345374517604&amp;skey=%40crypt_809efa7d_6f7a6d0774cf8c38925fdb001c035e7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弧形 12">
            <a:extLst>
              <a:ext uri="{FF2B5EF4-FFF2-40B4-BE49-F238E27FC236}">
                <a16:creationId xmlns:a16="http://schemas.microsoft.com/office/drawing/2014/main" id="{30A6AD43-0203-4980-86A0-DC38AA738145}"/>
              </a:ext>
            </a:extLst>
          </p:cNvPr>
          <p:cNvSpPr/>
          <p:nvPr/>
        </p:nvSpPr>
        <p:spPr>
          <a:xfrm rot="165241">
            <a:off x="559912" y="869784"/>
            <a:ext cx="1189656" cy="1189656"/>
          </a:xfrm>
          <a:prstGeom prst="arc">
            <a:avLst>
              <a:gd name="adj1" fmla="val 16200000"/>
              <a:gd name="adj2" fmla="val 18076075"/>
            </a:avLst>
          </a:prstGeom>
          <a:ln w="2286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弧形 13">
            <a:extLst>
              <a:ext uri="{FF2B5EF4-FFF2-40B4-BE49-F238E27FC236}">
                <a16:creationId xmlns:a16="http://schemas.microsoft.com/office/drawing/2014/main" id="{12BC644D-8151-4431-B25F-A8A40592FFFA}"/>
              </a:ext>
            </a:extLst>
          </p:cNvPr>
          <p:cNvSpPr/>
          <p:nvPr/>
        </p:nvSpPr>
        <p:spPr>
          <a:xfrm rot="6615700">
            <a:off x="559911" y="869785"/>
            <a:ext cx="1189656" cy="1189654"/>
          </a:xfrm>
          <a:prstGeom prst="arc">
            <a:avLst>
              <a:gd name="adj1" fmla="val 16200000"/>
              <a:gd name="adj2" fmla="val 18076075"/>
            </a:avLst>
          </a:prstGeom>
          <a:ln w="2286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弧形 16">
            <a:extLst>
              <a:ext uri="{FF2B5EF4-FFF2-40B4-BE49-F238E27FC236}">
                <a16:creationId xmlns:a16="http://schemas.microsoft.com/office/drawing/2014/main" id="{CC52D880-1548-429D-9EE7-3A59463B009E}"/>
              </a:ext>
            </a:extLst>
          </p:cNvPr>
          <p:cNvSpPr/>
          <p:nvPr/>
        </p:nvSpPr>
        <p:spPr>
          <a:xfrm rot="4424034">
            <a:off x="559911" y="869785"/>
            <a:ext cx="1189656" cy="1189654"/>
          </a:xfrm>
          <a:prstGeom prst="arc">
            <a:avLst>
              <a:gd name="adj1" fmla="val 16200000"/>
              <a:gd name="adj2" fmla="val 18076075"/>
            </a:avLst>
          </a:prstGeom>
          <a:ln w="2286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弧形 17">
            <a:extLst>
              <a:ext uri="{FF2B5EF4-FFF2-40B4-BE49-F238E27FC236}">
                <a16:creationId xmlns:a16="http://schemas.microsoft.com/office/drawing/2014/main" id="{BC408B05-283C-4D9A-9AE2-1B48681A871A}"/>
              </a:ext>
            </a:extLst>
          </p:cNvPr>
          <p:cNvSpPr/>
          <p:nvPr/>
        </p:nvSpPr>
        <p:spPr>
          <a:xfrm rot="2273388">
            <a:off x="559912" y="869784"/>
            <a:ext cx="1189656" cy="1189656"/>
          </a:xfrm>
          <a:prstGeom prst="arc">
            <a:avLst>
              <a:gd name="adj1" fmla="val 16200000"/>
              <a:gd name="adj2" fmla="val 18076075"/>
            </a:avLst>
          </a:prstGeom>
          <a:ln w="2286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弧形 18">
            <a:extLst>
              <a:ext uri="{FF2B5EF4-FFF2-40B4-BE49-F238E27FC236}">
                <a16:creationId xmlns:a16="http://schemas.microsoft.com/office/drawing/2014/main" id="{0698B738-9F31-47B9-BFEF-C7470427BC94}"/>
              </a:ext>
            </a:extLst>
          </p:cNvPr>
          <p:cNvSpPr/>
          <p:nvPr/>
        </p:nvSpPr>
        <p:spPr>
          <a:xfrm rot="8788533">
            <a:off x="559911" y="869783"/>
            <a:ext cx="1189656" cy="1189656"/>
          </a:xfrm>
          <a:prstGeom prst="arc">
            <a:avLst>
              <a:gd name="adj1" fmla="val 16200000"/>
              <a:gd name="adj2" fmla="val 18076075"/>
            </a:avLst>
          </a:prstGeom>
          <a:ln w="2286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弧形 19">
            <a:extLst>
              <a:ext uri="{FF2B5EF4-FFF2-40B4-BE49-F238E27FC236}">
                <a16:creationId xmlns:a16="http://schemas.microsoft.com/office/drawing/2014/main" id="{05A0F124-2BEE-4FFC-80F6-CDF16297BAD5}"/>
              </a:ext>
            </a:extLst>
          </p:cNvPr>
          <p:cNvSpPr/>
          <p:nvPr/>
        </p:nvSpPr>
        <p:spPr>
          <a:xfrm rot="21398243" flipH="1">
            <a:off x="559912" y="869784"/>
            <a:ext cx="1189654" cy="1189656"/>
          </a:xfrm>
          <a:prstGeom prst="arc">
            <a:avLst>
              <a:gd name="adj1" fmla="val 16200000"/>
              <a:gd name="adj2" fmla="val 18076075"/>
            </a:avLst>
          </a:prstGeom>
          <a:ln w="2286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1" name="弧形 20">
            <a:extLst>
              <a:ext uri="{FF2B5EF4-FFF2-40B4-BE49-F238E27FC236}">
                <a16:creationId xmlns:a16="http://schemas.microsoft.com/office/drawing/2014/main" id="{E6B27DA6-B492-49E1-B454-E91B74FE9A8B}"/>
              </a:ext>
            </a:extLst>
          </p:cNvPr>
          <p:cNvSpPr/>
          <p:nvPr/>
        </p:nvSpPr>
        <p:spPr>
          <a:xfrm rot="14912149" flipH="1">
            <a:off x="559912" y="869784"/>
            <a:ext cx="1189656" cy="1189656"/>
          </a:xfrm>
          <a:prstGeom prst="arc">
            <a:avLst>
              <a:gd name="adj1" fmla="val 16200000"/>
              <a:gd name="adj2" fmla="val 18076075"/>
            </a:avLst>
          </a:prstGeom>
          <a:ln w="2286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弧形 21">
            <a:extLst>
              <a:ext uri="{FF2B5EF4-FFF2-40B4-BE49-F238E27FC236}">
                <a16:creationId xmlns:a16="http://schemas.microsoft.com/office/drawing/2014/main" id="{FF0A5D10-5484-4D23-9B71-8195C921EBD2}"/>
              </a:ext>
            </a:extLst>
          </p:cNvPr>
          <p:cNvSpPr/>
          <p:nvPr/>
        </p:nvSpPr>
        <p:spPr>
          <a:xfrm rot="17027878" flipH="1">
            <a:off x="559912" y="869784"/>
            <a:ext cx="1189656" cy="1189656"/>
          </a:xfrm>
          <a:prstGeom prst="arc">
            <a:avLst>
              <a:gd name="adj1" fmla="val 16200000"/>
              <a:gd name="adj2" fmla="val 18076075"/>
            </a:avLst>
          </a:prstGeom>
          <a:ln w="2286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弧形 22">
            <a:extLst>
              <a:ext uri="{FF2B5EF4-FFF2-40B4-BE49-F238E27FC236}">
                <a16:creationId xmlns:a16="http://schemas.microsoft.com/office/drawing/2014/main" id="{811C7B85-0B60-4A12-94AB-688A16825708}"/>
              </a:ext>
            </a:extLst>
          </p:cNvPr>
          <p:cNvSpPr/>
          <p:nvPr/>
        </p:nvSpPr>
        <p:spPr>
          <a:xfrm rot="19204326" flipH="1">
            <a:off x="559912" y="869784"/>
            <a:ext cx="1189654" cy="1189656"/>
          </a:xfrm>
          <a:prstGeom prst="arc">
            <a:avLst>
              <a:gd name="adj1" fmla="val 16200000"/>
              <a:gd name="adj2" fmla="val 18076075"/>
            </a:avLst>
          </a:prstGeom>
          <a:ln w="2286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弧形 23">
            <a:extLst>
              <a:ext uri="{FF2B5EF4-FFF2-40B4-BE49-F238E27FC236}">
                <a16:creationId xmlns:a16="http://schemas.microsoft.com/office/drawing/2014/main" id="{A3234FDA-3336-432F-B306-A8B35E8B69DD}"/>
              </a:ext>
            </a:extLst>
          </p:cNvPr>
          <p:cNvSpPr/>
          <p:nvPr/>
        </p:nvSpPr>
        <p:spPr>
          <a:xfrm rot="12797978" flipH="1">
            <a:off x="559912" y="869783"/>
            <a:ext cx="1189656" cy="1189654"/>
          </a:xfrm>
          <a:prstGeom prst="arc">
            <a:avLst>
              <a:gd name="adj1" fmla="val 16200000"/>
              <a:gd name="adj2" fmla="val 18076075"/>
            </a:avLst>
          </a:prstGeom>
          <a:ln w="2286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17">
            <a:extLst>
              <a:ext uri="{FF2B5EF4-FFF2-40B4-BE49-F238E27FC236}">
                <a16:creationId xmlns:a16="http://schemas.microsoft.com/office/drawing/2014/main" id="{F6FEF116-7CCA-422A-8BF0-AC0B5D78F46E}"/>
              </a:ext>
            </a:extLst>
          </p:cNvPr>
          <p:cNvSpPr txBox="1"/>
          <p:nvPr/>
        </p:nvSpPr>
        <p:spPr>
          <a:xfrm>
            <a:off x="807915" y="1310723"/>
            <a:ext cx="742330" cy="307777"/>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基本面</a:t>
            </a:r>
          </a:p>
        </p:txBody>
      </p:sp>
      <p:sp>
        <p:nvSpPr>
          <p:cNvPr id="26" name="弧形 25">
            <a:extLst>
              <a:ext uri="{FF2B5EF4-FFF2-40B4-BE49-F238E27FC236}">
                <a16:creationId xmlns:a16="http://schemas.microsoft.com/office/drawing/2014/main" id="{E69979B7-47B7-47BD-B9F2-8EC46DC33FF6}"/>
              </a:ext>
            </a:extLst>
          </p:cNvPr>
          <p:cNvSpPr/>
          <p:nvPr/>
        </p:nvSpPr>
        <p:spPr>
          <a:xfrm rot="165241">
            <a:off x="545727" y="3913565"/>
            <a:ext cx="1189656" cy="1189656"/>
          </a:xfrm>
          <a:prstGeom prst="arc">
            <a:avLst>
              <a:gd name="adj1" fmla="val 16200000"/>
              <a:gd name="adj2" fmla="val 18076075"/>
            </a:avLst>
          </a:prstGeom>
          <a:ln w="2286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弧形 26">
            <a:extLst>
              <a:ext uri="{FF2B5EF4-FFF2-40B4-BE49-F238E27FC236}">
                <a16:creationId xmlns:a16="http://schemas.microsoft.com/office/drawing/2014/main" id="{06E6987A-2A88-447A-8915-4880279F75FA}"/>
              </a:ext>
            </a:extLst>
          </p:cNvPr>
          <p:cNvSpPr/>
          <p:nvPr/>
        </p:nvSpPr>
        <p:spPr>
          <a:xfrm rot="6615700">
            <a:off x="545726" y="3913566"/>
            <a:ext cx="1189656" cy="1189654"/>
          </a:xfrm>
          <a:prstGeom prst="arc">
            <a:avLst>
              <a:gd name="adj1" fmla="val 16200000"/>
              <a:gd name="adj2" fmla="val 18076075"/>
            </a:avLst>
          </a:prstGeom>
          <a:ln w="2286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弧形 27">
            <a:extLst>
              <a:ext uri="{FF2B5EF4-FFF2-40B4-BE49-F238E27FC236}">
                <a16:creationId xmlns:a16="http://schemas.microsoft.com/office/drawing/2014/main" id="{44C564B5-20F7-4152-ACBF-8FBD19FE54B0}"/>
              </a:ext>
            </a:extLst>
          </p:cNvPr>
          <p:cNvSpPr/>
          <p:nvPr/>
        </p:nvSpPr>
        <p:spPr>
          <a:xfrm rot="4424034">
            <a:off x="545726" y="3913566"/>
            <a:ext cx="1189656" cy="1189654"/>
          </a:xfrm>
          <a:prstGeom prst="arc">
            <a:avLst>
              <a:gd name="adj1" fmla="val 16200000"/>
              <a:gd name="adj2" fmla="val 18076075"/>
            </a:avLst>
          </a:prstGeom>
          <a:ln w="2286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弧形 28">
            <a:extLst>
              <a:ext uri="{FF2B5EF4-FFF2-40B4-BE49-F238E27FC236}">
                <a16:creationId xmlns:a16="http://schemas.microsoft.com/office/drawing/2014/main" id="{E7CAD190-9A46-43F4-9E90-A3E0044C45BB}"/>
              </a:ext>
            </a:extLst>
          </p:cNvPr>
          <p:cNvSpPr/>
          <p:nvPr/>
        </p:nvSpPr>
        <p:spPr>
          <a:xfrm rot="2273388">
            <a:off x="545727" y="3913565"/>
            <a:ext cx="1189656" cy="1189656"/>
          </a:xfrm>
          <a:prstGeom prst="arc">
            <a:avLst>
              <a:gd name="adj1" fmla="val 16200000"/>
              <a:gd name="adj2" fmla="val 18076075"/>
            </a:avLst>
          </a:prstGeom>
          <a:ln w="2286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弧形 29">
            <a:extLst>
              <a:ext uri="{FF2B5EF4-FFF2-40B4-BE49-F238E27FC236}">
                <a16:creationId xmlns:a16="http://schemas.microsoft.com/office/drawing/2014/main" id="{572FD4B2-746E-4091-8E2A-FB35DC3AC3BD}"/>
              </a:ext>
            </a:extLst>
          </p:cNvPr>
          <p:cNvSpPr/>
          <p:nvPr/>
        </p:nvSpPr>
        <p:spPr>
          <a:xfrm rot="8788533">
            <a:off x="545726" y="3913564"/>
            <a:ext cx="1189656" cy="1189656"/>
          </a:xfrm>
          <a:prstGeom prst="arc">
            <a:avLst>
              <a:gd name="adj1" fmla="val 16200000"/>
              <a:gd name="adj2" fmla="val 18076075"/>
            </a:avLst>
          </a:prstGeom>
          <a:ln w="2286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弧形 30">
            <a:extLst>
              <a:ext uri="{FF2B5EF4-FFF2-40B4-BE49-F238E27FC236}">
                <a16:creationId xmlns:a16="http://schemas.microsoft.com/office/drawing/2014/main" id="{47C0F2AF-C2BC-4C5C-9C10-044F6C8F736F}"/>
              </a:ext>
            </a:extLst>
          </p:cNvPr>
          <p:cNvSpPr/>
          <p:nvPr/>
        </p:nvSpPr>
        <p:spPr>
          <a:xfrm rot="21398243" flipH="1">
            <a:off x="545727" y="3913565"/>
            <a:ext cx="1189654" cy="1189656"/>
          </a:xfrm>
          <a:prstGeom prst="arc">
            <a:avLst>
              <a:gd name="adj1" fmla="val 16200000"/>
              <a:gd name="adj2" fmla="val 18076075"/>
            </a:avLst>
          </a:prstGeom>
          <a:ln w="2286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2" name="弧形 31">
            <a:extLst>
              <a:ext uri="{FF2B5EF4-FFF2-40B4-BE49-F238E27FC236}">
                <a16:creationId xmlns:a16="http://schemas.microsoft.com/office/drawing/2014/main" id="{D13044AA-BCE2-42E3-BC61-B90DE9F2893B}"/>
              </a:ext>
            </a:extLst>
          </p:cNvPr>
          <p:cNvSpPr/>
          <p:nvPr/>
        </p:nvSpPr>
        <p:spPr>
          <a:xfrm rot="14912149" flipH="1">
            <a:off x="545727" y="3913565"/>
            <a:ext cx="1189656" cy="1189656"/>
          </a:xfrm>
          <a:prstGeom prst="arc">
            <a:avLst>
              <a:gd name="adj1" fmla="val 16200000"/>
              <a:gd name="adj2" fmla="val 18076075"/>
            </a:avLst>
          </a:prstGeom>
          <a:ln w="2286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弧形 32">
            <a:extLst>
              <a:ext uri="{FF2B5EF4-FFF2-40B4-BE49-F238E27FC236}">
                <a16:creationId xmlns:a16="http://schemas.microsoft.com/office/drawing/2014/main" id="{0FFEC0CE-77DC-46D9-ADCC-88DADD3CC2E8}"/>
              </a:ext>
            </a:extLst>
          </p:cNvPr>
          <p:cNvSpPr/>
          <p:nvPr/>
        </p:nvSpPr>
        <p:spPr>
          <a:xfrm rot="17027878" flipH="1">
            <a:off x="545727" y="3913565"/>
            <a:ext cx="1189656" cy="1189656"/>
          </a:xfrm>
          <a:prstGeom prst="arc">
            <a:avLst>
              <a:gd name="adj1" fmla="val 16200000"/>
              <a:gd name="adj2" fmla="val 18076075"/>
            </a:avLst>
          </a:prstGeom>
          <a:ln w="2286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弧形 33">
            <a:extLst>
              <a:ext uri="{FF2B5EF4-FFF2-40B4-BE49-F238E27FC236}">
                <a16:creationId xmlns:a16="http://schemas.microsoft.com/office/drawing/2014/main" id="{043DB34A-0416-49FC-B3C0-2D62E68D6A72}"/>
              </a:ext>
            </a:extLst>
          </p:cNvPr>
          <p:cNvSpPr/>
          <p:nvPr/>
        </p:nvSpPr>
        <p:spPr>
          <a:xfrm rot="19204326" flipH="1">
            <a:off x="545727" y="3913565"/>
            <a:ext cx="1189654" cy="1189656"/>
          </a:xfrm>
          <a:prstGeom prst="arc">
            <a:avLst>
              <a:gd name="adj1" fmla="val 16200000"/>
              <a:gd name="adj2" fmla="val 18076075"/>
            </a:avLst>
          </a:prstGeom>
          <a:ln w="2286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弧形 34">
            <a:extLst>
              <a:ext uri="{FF2B5EF4-FFF2-40B4-BE49-F238E27FC236}">
                <a16:creationId xmlns:a16="http://schemas.microsoft.com/office/drawing/2014/main" id="{17835E10-F3D7-4CE1-B9A4-8B8A8A2C774D}"/>
              </a:ext>
            </a:extLst>
          </p:cNvPr>
          <p:cNvSpPr/>
          <p:nvPr/>
        </p:nvSpPr>
        <p:spPr>
          <a:xfrm rot="12797978" flipH="1">
            <a:off x="545727" y="3913564"/>
            <a:ext cx="1189656" cy="1189654"/>
          </a:xfrm>
          <a:prstGeom prst="arc">
            <a:avLst>
              <a:gd name="adj1" fmla="val 16200000"/>
              <a:gd name="adj2" fmla="val 18076075"/>
            </a:avLst>
          </a:prstGeom>
          <a:ln w="2286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文本框 28">
            <a:extLst>
              <a:ext uri="{FF2B5EF4-FFF2-40B4-BE49-F238E27FC236}">
                <a16:creationId xmlns:a16="http://schemas.microsoft.com/office/drawing/2014/main" id="{CE959F79-61C2-44E8-A43D-BF78CC061A20}"/>
              </a:ext>
            </a:extLst>
          </p:cNvPr>
          <p:cNvSpPr txBox="1"/>
          <p:nvPr/>
        </p:nvSpPr>
        <p:spPr>
          <a:xfrm>
            <a:off x="769390" y="4354502"/>
            <a:ext cx="742330" cy="307777"/>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技术面</a:t>
            </a:r>
          </a:p>
        </p:txBody>
      </p:sp>
      <p:grpSp>
        <p:nvGrpSpPr>
          <p:cNvPr id="37" name="组合 36">
            <a:extLst>
              <a:ext uri="{FF2B5EF4-FFF2-40B4-BE49-F238E27FC236}">
                <a16:creationId xmlns:a16="http://schemas.microsoft.com/office/drawing/2014/main" id="{9DC39F3D-F50B-4867-8259-55833DFB66C4}"/>
              </a:ext>
            </a:extLst>
          </p:cNvPr>
          <p:cNvGrpSpPr/>
          <p:nvPr/>
        </p:nvGrpSpPr>
        <p:grpSpPr>
          <a:xfrm>
            <a:off x="2195053" y="2859626"/>
            <a:ext cx="1234436" cy="208695"/>
            <a:chOff x="2427711" y="2929771"/>
            <a:chExt cx="4428557" cy="298271"/>
          </a:xfrm>
          <a:solidFill>
            <a:schemeClr val="bg1">
              <a:lumMod val="50000"/>
            </a:schemeClr>
          </a:solidFill>
        </p:grpSpPr>
        <p:sp>
          <p:nvSpPr>
            <p:cNvPr id="38" name="矩形 37">
              <a:extLst>
                <a:ext uri="{FF2B5EF4-FFF2-40B4-BE49-F238E27FC236}">
                  <a16:creationId xmlns:a16="http://schemas.microsoft.com/office/drawing/2014/main" id="{133F7688-75B0-450E-8338-D4BB67EC9AA0}"/>
                </a:ext>
              </a:extLst>
            </p:cNvPr>
            <p:cNvSpPr/>
            <p:nvPr/>
          </p:nvSpPr>
          <p:spPr>
            <a:xfrm>
              <a:off x="2427711" y="3105880"/>
              <a:ext cx="4003963" cy="1221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39" name="直角三角形 38">
              <a:extLst>
                <a:ext uri="{FF2B5EF4-FFF2-40B4-BE49-F238E27FC236}">
                  <a16:creationId xmlns:a16="http://schemas.microsoft.com/office/drawing/2014/main" id="{41553F04-B9CE-4A4D-8D37-A4B72DBDFD6D}"/>
                </a:ext>
              </a:extLst>
            </p:cNvPr>
            <p:cNvSpPr/>
            <p:nvPr/>
          </p:nvSpPr>
          <p:spPr>
            <a:xfrm>
              <a:off x="6386946" y="2929771"/>
              <a:ext cx="469322" cy="2982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grpSp>
      <p:sp>
        <p:nvSpPr>
          <p:cNvPr id="40" name="泪滴形 39">
            <a:extLst>
              <a:ext uri="{FF2B5EF4-FFF2-40B4-BE49-F238E27FC236}">
                <a16:creationId xmlns:a16="http://schemas.microsoft.com/office/drawing/2014/main" id="{EDDAE59A-1A79-4E62-99B1-202940FA70A4}"/>
              </a:ext>
            </a:extLst>
          </p:cNvPr>
          <p:cNvSpPr/>
          <p:nvPr/>
        </p:nvSpPr>
        <p:spPr>
          <a:xfrm rot="8100000">
            <a:off x="3727965" y="2542164"/>
            <a:ext cx="934721" cy="934721"/>
          </a:xfrm>
          <a:prstGeom prst="teardrop">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1" name="文本框 11">
            <a:extLst>
              <a:ext uri="{FF2B5EF4-FFF2-40B4-BE49-F238E27FC236}">
                <a16:creationId xmlns:a16="http://schemas.microsoft.com/office/drawing/2014/main" id="{65B37E4A-69AF-4874-AAAC-554AC5806F9C}"/>
              </a:ext>
            </a:extLst>
          </p:cNvPr>
          <p:cNvSpPr txBox="1"/>
          <p:nvPr/>
        </p:nvSpPr>
        <p:spPr>
          <a:xfrm>
            <a:off x="3663238" y="2884113"/>
            <a:ext cx="1047396"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目标</a:t>
            </a:r>
          </a:p>
        </p:txBody>
      </p:sp>
      <p:sp>
        <p:nvSpPr>
          <p:cNvPr id="42" name="泪滴形 41">
            <a:extLst>
              <a:ext uri="{FF2B5EF4-FFF2-40B4-BE49-F238E27FC236}">
                <a16:creationId xmlns:a16="http://schemas.microsoft.com/office/drawing/2014/main" id="{5E3873FB-C329-4F5E-9DB5-1E2A0D1AA77F}"/>
              </a:ext>
            </a:extLst>
          </p:cNvPr>
          <p:cNvSpPr/>
          <p:nvPr/>
        </p:nvSpPr>
        <p:spPr>
          <a:xfrm rot="8100000">
            <a:off x="695769" y="2467520"/>
            <a:ext cx="934721" cy="934721"/>
          </a:xfrm>
          <a:prstGeom prst="teardrop">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3" name="文本框 11">
            <a:extLst>
              <a:ext uri="{FF2B5EF4-FFF2-40B4-BE49-F238E27FC236}">
                <a16:creationId xmlns:a16="http://schemas.microsoft.com/office/drawing/2014/main" id="{4E8F728A-E081-4AF2-B0E9-18BC95C32F1C}"/>
              </a:ext>
            </a:extLst>
          </p:cNvPr>
          <p:cNvSpPr txBox="1"/>
          <p:nvPr/>
        </p:nvSpPr>
        <p:spPr>
          <a:xfrm>
            <a:off x="631042" y="2809469"/>
            <a:ext cx="1047396"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变量</a:t>
            </a:r>
          </a:p>
        </p:txBody>
      </p:sp>
      <p:sp>
        <p:nvSpPr>
          <p:cNvPr id="45" name="矩形 44">
            <a:extLst>
              <a:ext uri="{FF2B5EF4-FFF2-40B4-BE49-F238E27FC236}">
                <a16:creationId xmlns:a16="http://schemas.microsoft.com/office/drawing/2014/main" id="{9EBD2F17-81D7-421E-AE54-B4CE6715C28E}"/>
              </a:ext>
            </a:extLst>
          </p:cNvPr>
          <p:cNvSpPr/>
          <p:nvPr/>
        </p:nvSpPr>
        <p:spPr>
          <a:xfrm>
            <a:off x="5026110" y="2804580"/>
            <a:ext cx="1841301" cy="5064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交割单的正负收益</a:t>
            </a:r>
          </a:p>
        </p:txBody>
      </p:sp>
      <p:sp>
        <p:nvSpPr>
          <p:cNvPr id="56" name="泪滴形 55">
            <a:extLst>
              <a:ext uri="{FF2B5EF4-FFF2-40B4-BE49-F238E27FC236}">
                <a16:creationId xmlns:a16="http://schemas.microsoft.com/office/drawing/2014/main" id="{141B2EBD-85D7-49F1-9BD9-F37F42F2527A}"/>
              </a:ext>
            </a:extLst>
          </p:cNvPr>
          <p:cNvSpPr/>
          <p:nvPr/>
        </p:nvSpPr>
        <p:spPr>
          <a:xfrm rot="8100000">
            <a:off x="9102536" y="2546796"/>
            <a:ext cx="934721" cy="934721"/>
          </a:xfrm>
          <a:prstGeom prst="teardrop">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7" name="文本框 11">
            <a:extLst>
              <a:ext uri="{FF2B5EF4-FFF2-40B4-BE49-F238E27FC236}">
                <a16:creationId xmlns:a16="http://schemas.microsoft.com/office/drawing/2014/main" id="{D64D57F2-CDCA-4AC7-B386-59997980197B}"/>
              </a:ext>
            </a:extLst>
          </p:cNvPr>
          <p:cNvSpPr txBox="1"/>
          <p:nvPr/>
        </p:nvSpPr>
        <p:spPr>
          <a:xfrm>
            <a:off x="9037809" y="2888745"/>
            <a:ext cx="1047396"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Predict</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62" name="组合 61">
            <a:extLst>
              <a:ext uri="{FF2B5EF4-FFF2-40B4-BE49-F238E27FC236}">
                <a16:creationId xmlns:a16="http://schemas.microsoft.com/office/drawing/2014/main" id="{47820F91-01E2-456D-992D-E9D0C528E3F3}"/>
              </a:ext>
            </a:extLst>
          </p:cNvPr>
          <p:cNvGrpSpPr/>
          <p:nvPr/>
        </p:nvGrpSpPr>
        <p:grpSpPr>
          <a:xfrm rot="10800000" flipH="1">
            <a:off x="2195054" y="3088918"/>
            <a:ext cx="1234436" cy="222216"/>
            <a:chOff x="2427711" y="2929771"/>
            <a:chExt cx="4428557" cy="298271"/>
          </a:xfrm>
          <a:solidFill>
            <a:schemeClr val="bg1">
              <a:lumMod val="50000"/>
            </a:schemeClr>
          </a:solidFill>
        </p:grpSpPr>
        <p:sp>
          <p:nvSpPr>
            <p:cNvPr id="63" name="矩形 62">
              <a:extLst>
                <a:ext uri="{FF2B5EF4-FFF2-40B4-BE49-F238E27FC236}">
                  <a16:creationId xmlns:a16="http://schemas.microsoft.com/office/drawing/2014/main" id="{820D15F0-53C4-4074-8403-FEE73AC4158C}"/>
                </a:ext>
              </a:extLst>
            </p:cNvPr>
            <p:cNvSpPr/>
            <p:nvPr/>
          </p:nvSpPr>
          <p:spPr>
            <a:xfrm>
              <a:off x="2427711" y="3105880"/>
              <a:ext cx="4003963" cy="1221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64" name="直角三角形 63">
              <a:extLst>
                <a:ext uri="{FF2B5EF4-FFF2-40B4-BE49-F238E27FC236}">
                  <a16:creationId xmlns:a16="http://schemas.microsoft.com/office/drawing/2014/main" id="{17028B94-768E-4B01-9F9B-0CA4BFF0D8A0}"/>
                </a:ext>
              </a:extLst>
            </p:cNvPr>
            <p:cNvSpPr/>
            <p:nvPr/>
          </p:nvSpPr>
          <p:spPr>
            <a:xfrm>
              <a:off x="6386946" y="2929771"/>
              <a:ext cx="469322" cy="2982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grpSp>
      <p:grpSp>
        <p:nvGrpSpPr>
          <p:cNvPr id="65" name="组合 64">
            <a:extLst>
              <a:ext uri="{FF2B5EF4-FFF2-40B4-BE49-F238E27FC236}">
                <a16:creationId xmlns:a16="http://schemas.microsoft.com/office/drawing/2014/main" id="{614E1FC2-58E4-43D6-AB37-0F645A2C803C}"/>
              </a:ext>
            </a:extLst>
          </p:cNvPr>
          <p:cNvGrpSpPr/>
          <p:nvPr/>
        </p:nvGrpSpPr>
        <p:grpSpPr>
          <a:xfrm>
            <a:off x="7550753" y="2859508"/>
            <a:ext cx="1234436" cy="208695"/>
            <a:chOff x="2427711" y="2929771"/>
            <a:chExt cx="4428557" cy="298271"/>
          </a:xfrm>
          <a:solidFill>
            <a:schemeClr val="bg1">
              <a:lumMod val="50000"/>
            </a:schemeClr>
          </a:solidFill>
        </p:grpSpPr>
        <p:sp>
          <p:nvSpPr>
            <p:cNvPr id="66" name="矩形 65">
              <a:extLst>
                <a:ext uri="{FF2B5EF4-FFF2-40B4-BE49-F238E27FC236}">
                  <a16:creationId xmlns:a16="http://schemas.microsoft.com/office/drawing/2014/main" id="{56906867-9CB8-4D0E-A71C-5CE296C362C7}"/>
                </a:ext>
              </a:extLst>
            </p:cNvPr>
            <p:cNvSpPr/>
            <p:nvPr/>
          </p:nvSpPr>
          <p:spPr>
            <a:xfrm>
              <a:off x="2427711" y="3105880"/>
              <a:ext cx="4003963" cy="1221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67" name="直角三角形 66">
              <a:extLst>
                <a:ext uri="{FF2B5EF4-FFF2-40B4-BE49-F238E27FC236}">
                  <a16:creationId xmlns:a16="http://schemas.microsoft.com/office/drawing/2014/main" id="{68AE1D90-5310-498B-93DC-AAD262868710}"/>
                </a:ext>
              </a:extLst>
            </p:cNvPr>
            <p:cNvSpPr/>
            <p:nvPr/>
          </p:nvSpPr>
          <p:spPr>
            <a:xfrm>
              <a:off x="6386946" y="2929771"/>
              <a:ext cx="469322" cy="2982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grpSp>
      <p:grpSp>
        <p:nvGrpSpPr>
          <p:cNvPr id="68" name="组合 67">
            <a:extLst>
              <a:ext uri="{FF2B5EF4-FFF2-40B4-BE49-F238E27FC236}">
                <a16:creationId xmlns:a16="http://schemas.microsoft.com/office/drawing/2014/main" id="{748E883E-C477-4320-99DB-F8AE0E8104E4}"/>
              </a:ext>
            </a:extLst>
          </p:cNvPr>
          <p:cNvGrpSpPr/>
          <p:nvPr/>
        </p:nvGrpSpPr>
        <p:grpSpPr>
          <a:xfrm rot="10800000" flipH="1">
            <a:off x="7550754" y="3088800"/>
            <a:ext cx="1234436" cy="222216"/>
            <a:chOff x="2427711" y="2929771"/>
            <a:chExt cx="4428557" cy="298271"/>
          </a:xfrm>
          <a:solidFill>
            <a:schemeClr val="bg1">
              <a:lumMod val="50000"/>
            </a:schemeClr>
          </a:solidFill>
        </p:grpSpPr>
        <p:sp>
          <p:nvSpPr>
            <p:cNvPr id="69" name="矩形 68">
              <a:extLst>
                <a:ext uri="{FF2B5EF4-FFF2-40B4-BE49-F238E27FC236}">
                  <a16:creationId xmlns:a16="http://schemas.microsoft.com/office/drawing/2014/main" id="{68A8516F-23FE-4923-BC4E-D8715DC1882C}"/>
                </a:ext>
              </a:extLst>
            </p:cNvPr>
            <p:cNvSpPr/>
            <p:nvPr/>
          </p:nvSpPr>
          <p:spPr>
            <a:xfrm>
              <a:off x="2427711" y="3105880"/>
              <a:ext cx="4003963" cy="1221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70" name="直角三角形 69">
              <a:extLst>
                <a:ext uri="{FF2B5EF4-FFF2-40B4-BE49-F238E27FC236}">
                  <a16:creationId xmlns:a16="http://schemas.microsoft.com/office/drawing/2014/main" id="{831C3748-F078-492A-9F8B-653AEF47FA01}"/>
                </a:ext>
              </a:extLst>
            </p:cNvPr>
            <p:cNvSpPr/>
            <p:nvPr/>
          </p:nvSpPr>
          <p:spPr>
            <a:xfrm>
              <a:off x="6386946" y="2929771"/>
              <a:ext cx="469322" cy="2982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grpSp>
      <p:sp>
        <p:nvSpPr>
          <p:cNvPr id="71" name="文本框 14">
            <a:extLst>
              <a:ext uri="{FF2B5EF4-FFF2-40B4-BE49-F238E27FC236}">
                <a16:creationId xmlns:a16="http://schemas.microsoft.com/office/drawing/2014/main" id="{C1269B44-ABBE-414D-ACC9-A715E9A4F2AC}"/>
              </a:ext>
            </a:extLst>
          </p:cNvPr>
          <p:cNvSpPr txBox="1"/>
          <p:nvPr/>
        </p:nvSpPr>
        <p:spPr>
          <a:xfrm>
            <a:off x="2195053" y="2411866"/>
            <a:ext cx="1234438" cy="406971"/>
          </a:xfrm>
          <a:prstGeom prst="rect">
            <a:avLst/>
          </a:prstGeom>
          <a:noFill/>
        </p:spPr>
        <p:txBody>
          <a:bodyPr wrap="square" rtlCol="0">
            <a:spAutoFit/>
          </a:bodyPr>
          <a:lstStyle/>
          <a:p>
            <a:pPr algn="ctr">
              <a:lnSpc>
                <a:spcPct val="125000"/>
              </a:lnSpc>
              <a:spcBef>
                <a:spcPts val="600"/>
              </a:spcBef>
            </a:pPr>
            <a:r>
              <a:rPr lang="en-US" altLang="zh-CN" b="1" dirty="0">
                <a:latin typeface="微软雅黑" panose="020B0503020204020204" pitchFamily="34" charset="-122"/>
                <a:ea typeface="微软雅黑" panose="020B0503020204020204" pitchFamily="34" charset="-122"/>
              </a:rPr>
              <a:t>Data</a:t>
            </a:r>
          </a:p>
        </p:txBody>
      </p:sp>
      <p:sp>
        <p:nvSpPr>
          <p:cNvPr id="72" name="文本框 14">
            <a:extLst>
              <a:ext uri="{FF2B5EF4-FFF2-40B4-BE49-F238E27FC236}">
                <a16:creationId xmlns:a16="http://schemas.microsoft.com/office/drawing/2014/main" id="{9B567F20-CC1C-43BA-9394-3DF8BB2D953D}"/>
              </a:ext>
            </a:extLst>
          </p:cNvPr>
          <p:cNvSpPr txBox="1"/>
          <p:nvPr/>
        </p:nvSpPr>
        <p:spPr>
          <a:xfrm>
            <a:off x="7550751" y="2323578"/>
            <a:ext cx="1234438" cy="406971"/>
          </a:xfrm>
          <a:prstGeom prst="rect">
            <a:avLst/>
          </a:prstGeom>
          <a:noFill/>
        </p:spPr>
        <p:txBody>
          <a:bodyPr wrap="square" rtlCol="0">
            <a:spAutoFit/>
          </a:bodyPr>
          <a:lstStyle/>
          <a:p>
            <a:pPr algn="ctr">
              <a:lnSpc>
                <a:spcPct val="125000"/>
              </a:lnSpc>
              <a:spcBef>
                <a:spcPts val="600"/>
              </a:spcBef>
            </a:pPr>
            <a:r>
              <a:rPr lang="en-US" altLang="zh-CN" b="1" dirty="0">
                <a:latin typeface="微软雅黑" panose="020B0503020204020204" pitchFamily="34" charset="-122"/>
                <a:ea typeface="微软雅黑" panose="020B0503020204020204" pitchFamily="34" charset="-122"/>
              </a:rPr>
              <a:t>Model</a:t>
            </a:r>
          </a:p>
        </p:txBody>
      </p:sp>
      <p:sp>
        <p:nvSpPr>
          <p:cNvPr id="78" name="矩形 77">
            <a:extLst>
              <a:ext uri="{FF2B5EF4-FFF2-40B4-BE49-F238E27FC236}">
                <a16:creationId xmlns:a16="http://schemas.microsoft.com/office/drawing/2014/main" id="{B2F57200-C3F6-406F-B6EF-262D08A148E5}"/>
              </a:ext>
            </a:extLst>
          </p:cNvPr>
          <p:cNvSpPr/>
          <p:nvPr/>
        </p:nvSpPr>
        <p:spPr>
          <a:xfrm>
            <a:off x="10838053" y="2796745"/>
            <a:ext cx="920650" cy="5064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过滤</a:t>
            </a:r>
          </a:p>
        </p:txBody>
      </p:sp>
      <p:pic>
        <p:nvPicPr>
          <p:cNvPr id="11" name="图片 10">
            <a:extLst>
              <a:ext uri="{FF2B5EF4-FFF2-40B4-BE49-F238E27FC236}">
                <a16:creationId xmlns:a16="http://schemas.microsoft.com/office/drawing/2014/main" id="{DA6F1FD3-C117-42D0-89A4-43324CB07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2272" y="3879698"/>
            <a:ext cx="3771454" cy="2828591"/>
          </a:xfrm>
          <a:prstGeom prst="rect">
            <a:avLst/>
          </a:prstGeom>
        </p:spPr>
      </p:pic>
      <p:pic>
        <p:nvPicPr>
          <p:cNvPr id="11265" name="图片 11264">
            <a:extLst>
              <a:ext uri="{FF2B5EF4-FFF2-40B4-BE49-F238E27FC236}">
                <a16:creationId xmlns:a16="http://schemas.microsoft.com/office/drawing/2014/main" id="{72791279-28C5-4CFC-BFF5-9162C5D13B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1440" y="3882602"/>
            <a:ext cx="3771454" cy="2828591"/>
          </a:xfrm>
          <a:prstGeom prst="rect">
            <a:avLst/>
          </a:prstGeom>
        </p:spPr>
      </p:pic>
    </p:spTree>
    <p:extLst>
      <p:ext uri="{BB962C8B-B14F-4D97-AF65-F5344CB8AC3E}">
        <p14:creationId xmlns:p14="http://schemas.microsoft.com/office/powerpoint/2010/main" val="161959519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50"/>
                                        <p:tgtEl>
                                          <p:spTgt spid="13"/>
                                        </p:tgtEl>
                                      </p:cBhvr>
                                    </p:animEffect>
                                  </p:childTnLst>
                                </p:cTn>
                              </p:par>
                            </p:childTnLst>
                          </p:cTn>
                        </p:par>
                        <p:par>
                          <p:cTn id="12" fill="hold">
                            <p:stCondLst>
                              <p:cond delay="9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50"/>
                                        <p:tgtEl>
                                          <p:spTgt spid="18"/>
                                        </p:tgtEl>
                                      </p:cBhvr>
                                    </p:animEffect>
                                  </p:childTnLst>
                                </p:cTn>
                              </p:par>
                            </p:childTnLst>
                          </p:cTn>
                        </p:par>
                        <p:par>
                          <p:cTn id="16" fill="hold">
                            <p:stCondLst>
                              <p:cond delay="1050"/>
                            </p:stCondLst>
                            <p:childTnLst>
                              <p:par>
                                <p:cTn id="17" presetID="10"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50"/>
                                        <p:tgtEl>
                                          <p:spTgt spid="17"/>
                                        </p:tgtEl>
                                      </p:cBhvr>
                                    </p:animEffect>
                                  </p:childTnLst>
                                </p:cTn>
                              </p:par>
                            </p:childTnLst>
                          </p:cTn>
                        </p:par>
                        <p:par>
                          <p:cTn id="20" fill="hold">
                            <p:stCondLst>
                              <p:cond delay="12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150"/>
                                        <p:tgtEl>
                                          <p:spTgt spid="14"/>
                                        </p:tgtEl>
                                      </p:cBhvr>
                                    </p:animEffect>
                                  </p:childTnLst>
                                </p:cTn>
                              </p:par>
                            </p:childTnLst>
                          </p:cTn>
                        </p:par>
                        <p:par>
                          <p:cTn id="24" fill="hold">
                            <p:stCondLst>
                              <p:cond delay="1350"/>
                            </p:stCondLst>
                            <p:childTnLst>
                              <p:par>
                                <p:cTn id="25" presetID="10" presetClass="entr" presetSubtype="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50"/>
                                        <p:tgtEl>
                                          <p:spTgt spid="19"/>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50"/>
                                        <p:tgtEl>
                                          <p:spTgt spid="24"/>
                                        </p:tgtEl>
                                      </p:cBhvr>
                                    </p:animEffect>
                                  </p:childTnLst>
                                </p:cTn>
                              </p:par>
                            </p:childTnLst>
                          </p:cTn>
                        </p:par>
                        <p:par>
                          <p:cTn id="32" fill="hold">
                            <p:stCondLst>
                              <p:cond delay="1650"/>
                            </p:stCondLst>
                            <p:childTnLst>
                              <p:par>
                                <p:cTn id="33" presetID="10" presetClass="entr" presetSubtype="0"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50"/>
                                        <p:tgtEl>
                                          <p:spTgt spid="21"/>
                                        </p:tgtEl>
                                      </p:cBhvr>
                                    </p:animEffect>
                                  </p:childTnLst>
                                </p:cTn>
                              </p:par>
                            </p:childTnLst>
                          </p:cTn>
                        </p:par>
                        <p:par>
                          <p:cTn id="36" fill="hold">
                            <p:stCondLst>
                              <p:cond delay="1800"/>
                            </p:stCondLst>
                            <p:childTnLst>
                              <p:par>
                                <p:cTn id="37" presetID="10" presetClass="entr" presetSubtype="0"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150"/>
                                        <p:tgtEl>
                                          <p:spTgt spid="22"/>
                                        </p:tgtEl>
                                      </p:cBhvr>
                                    </p:animEffect>
                                  </p:childTnLst>
                                </p:cTn>
                              </p:par>
                            </p:childTnLst>
                          </p:cTn>
                        </p:par>
                        <p:par>
                          <p:cTn id="40" fill="hold">
                            <p:stCondLst>
                              <p:cond delay="1950"/>
                            </p:stCondLst>
                            <p:childTnLst>
                              <p:par>
                                <p:cTn id="41" presetID="10" presetClass="entr" presetSubtype="0"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150"/>
                                        <p:tgtEl>
                                          <p:spTgt spid="23"/>
                                        </p:tgtEl>
                                      </p:cBhvr>
                                    </p:animEffect>
                                  </p:childTnLst>
                                </p:cTn>
                              </p:par>
                            </p:childTnLst>
                          </p:cTn>
                        </p:par>
                        <p:par>
                          <p:cTn id="44" fill="hold">
                            <p:stCondLst>
                              <p:cond delay="2100"/>
                            </p:stCondLst>
                            <p:childTnLst>
                              <p:par>
                                <p:cTn id="45" presetID="10" presetClass="entr" presetSubtype="0"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150"/>
                                        <p:tgtEl>
                                          <p:spTgt spid="20"/>
                                        </p:tgtEl>
                                      </p:cBhvr>
                                    </p:animEffect>
                                  </p:childTnLst>
                                </p:cTn>
                              </p:par>
                            </p:childTnLst>
                          </p:cTn>
                        </p:par>
                        <p:par>
                          <p:cTn id="48" fill="hold">
                            <p:stCondLst>
                              <p:cond delay="2250"/>
                            </p:stCondLst>
                            <p:childTnLst>
                              <p:par>
                                <p:cTn id="49" presetID="10" presetClass="entr" presetSubtype="0" fill="hold" grpId="0"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750"/>
                                        <p:tgtEl>
                                          <p:spTgt spid="36"/>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150"/>
                                        <p:tgtEl>
                                          <p:spTgt spid="26"/>
                                        </p:tgtEl>
                                      </p:cBhvr>
                                    </p:animEffect>
                                  </p:childTnLst>
                                </p:cTn>
                              </p:par>
                            </p:childTnLst>
                          </p:cTn>
                        </p:par>
                        <p:par>
                          <p:cTn id="56" fill="hold">
                            <p:stCondLst>
                              <p:cond delay="3150"/>
                            </p:stCondLst>
                            <p:childTnLst>
                              <p:par>
                                <p:cTn id="57" presetID="10" presetClass="entr" presetSubtype="0" fill="hold" grpId="0"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150"/>
                                        <p:tgtEl>
                                          <p:spTgt spid="29"/>
                                        </p:tgtEl>
                                      </p:cBhvr>
                                    </p:animEffect>
                                  </p:childTnLst>
                                </p:cTn>
                              </p:par>
                            </p:childTnLst>
                          </p:cTn>
                        </p:par>
                        <p:par>
                          <p:cTn id="60" fill="hold">
                            <p:stCondLst>
                              <p:cond delay="3300"/>
                            </p:stCondLst>
                            <p:childTnLst>
                              <p:par>
                                <p:cTn id="61" presetID="10"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150"/>
                                        <p:tgtEl>
                                          <p:spTgt spid="28"/>
                                        </p:tgtEl>
                                      </p:cBhvr>
                                    </p:animEffect>
                                  </p:childTnLst>
                                </p:cTn>
                              </p:par>
                            </p:childTnLst>
                          </p:cTn>
                        </p:par>
                        <p:par>
                          <p:cTn id="64" fill="hold">
                            <p:stCondLst>
                              <p:cond delay="3450"/>
                            </p:stCondLst>
                            <p:childTnLst>
                              <p:par>
                                <p:cTn id="65" presetID="10" presetClass="entr" presetSubtype="0" fill="hold" grpId="0"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150"/>
                                        <p:tgtEl>
                                          <p:spTgt spid="27"/>
                                        </p:tgtEl>
                                      </p:cBhvr>
                                    </p:animEffect>
                                  </p:childTnLst>
                                </p:cTn>
                              </p:par>
                            </p:childTnLst>
                          </p:cTn>
                        </p:par>
                        <p:par>
                          <p:cTn id="68" fill="hold">
                            <p:stCondLst>
                              <p:cond delay="3600"/>
                            </p:stCondLst>
                            <p:childTnLst>
                              <p:par>
                                <p:cTn id="69" presetID="10" presetClass="entr" presetSubtype="0" fill="hold" grpId="0" nodeType="after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150"/>
                                        <p:tgtEl>
                                          <p:spTgt spid="30"/>
                                        </p:tgtEl>
                                      </p:cBhvr>
                                    </p:animEffect>
                                  </p:childTnLst>
                                </p:cTn>
                              </p:par>
                            </p:childTnLst>
                          </p:cTn>
                        </p:par>
                        <p:par>
                          <p:cTn id="72" fill="hold">
                            <p:stCondLst>
                              <p:cond delay="3750"/>
                            </p:stCondLst>
                            <p:childTnLst>
                              <p:par>
                                <p:cTn id="73" presetID="10" presetClass="entr" presetSubtype="0" fill="hold" grpId="0" nodeType="after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fade">
                                      <p:cBhvr>
                                        <p:cTn id="75" dur="150"/>
                                        <p:tgtEl>
                                          <p:spTgt spid="35"/>
                                        </p:tgtEl>
                                      </p:cBhvr>
                                    </p:animEffect>
                                  </p:childTnLst>
                                </p:cTn>
                              </p:par>
                            </p:childTnLst>
                          </p:cTn>
                        </p:par>
                        <p:par>
                          <p:cTn id="76" fill="hold">
                            <p:stCondLst>
                              <p:cond delay="3900"/>
                            </p:stCondLst>
                            <p:childTnLst>
                              <p:par>
                                <p:cTn id="77" presetID="10" presetClass="entr" presetSubtype="0" fill="hold" grpId="0" nodeType="after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fade">
                                      <p:cBhvr>
                                        <p:cTn id="79" dur="150"/>
                                        <p:tgtEl>
                                          <p:spTgt spid="32"/>
                                        </p:tgtEl>
                                      </p:cBhvr>
                                    </p:animEffect>
                                  </p:childTnLst>
                                </p:cTn>
                              </p:par>
                            </p:childTnLst>
                          </p:cTn>
                        </p:par>
                        <p:par>
                          <p:cTn id="80" fill="hold">
                            <p:stCondLst>
                              <p:cond delay="4050"/>
                            </p:stCondLst>
                            <p:childTnLst>
                              <p:par>
                                <p:cTn id="81" presetID="10" presetClass="entr" presetSubtype="0"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fade">
                                      <p:cBhvr>
                                        <p:cTn id="83" dur="150"/>
                                        <p:tgtEl>
                                          <p:spTgt spid="33"/>
                                        </p:tgtEl>
                                      </p:cBhvr>
                                    </p:animEffect>
                                  </p:childTnLst>
                                </p:cTn>
                              </p:par>
                            </p:childTnLst>
                          </p:cTn>
                        </p:par>
                        <p:par>
                          <p:cTn id="84" fill="hold">
                            <p:stCondLst>
                              <p:cond delay="4200"/>
                            </p:stCondLst>
                            <p:childTnLst>
                              <p:par>
                                <p:cTn id="85" presetID="10" presetClass="entr" presetSubtype="0" fill="hold" grpId="0" nodeType="after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150"/>
                                        <p:tgtEl>
                                          <p:spTgt spid="34"/>
                                        </p:tgtEl>
                                      </p:cBhvr>
                                    </p:animEffect>
                                  </p:childTnLst>
                                </p:cTn>
                              </p:par>
                            </p:childTnLst>
                          </p:cTn>
                        </p:par>
                        <p:par>
                          <p:cTn id="88" fill="hold">
                            <p:stCondLst>
                              <p:cond delay="4350"/>
                            </p:stCondLst>
                            <p:childTnLst>
                              <p:par>
                                <p:cTn id="89" presetID="10" presetClass="entr" presetSubtype="0" fill="hold" grpId="0" nodeType="after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fade">
                                      <p:cBhvr>
                                        <p:cTn id="91" dur="150"/>
                                        <p:tgtEl>
                                          <p:spTgt spid="31"/>
                                        </p:tgtEl>
                                      </p:cBhvr>
                                    </p:animEffect>
                                  </p:childTnLst>
                                </p:cTn>
                              </p:par>
                            </p:childTnLst>
                          </p:cTn>
                        </p:par>
                        <p:par>
                          <p:cTn id="92" fill="hold">
                            <p:stCondLst>
                              <p:cond delay="4500"/>
                            </p:stCondLst>
                            <p:childTnLst>
                              <p:par>
                                <p:cTn id="93" presetID="22" presetClass="entr" presetSubtype="8" fill="hold" nodeType="afterEffect">
                                  <p:stCondLst>
                                    <p:cond delay="0"/>
                                  </p:stCondLst>
                                  <p:childTnLst>
                                    <p:set>
                                      <p:cBhvr>
                                        <p:cTn id="94" dur="1" fill="hold">
                                          <p:stCondLst>
                                            <p:cond delay="0"/>
                                          </p:stCondLst>
                                        </p:cTn>
                                        <p:tgtEl>
                                          <p:spTgt spid="37"/>
                                        </p:tgtEl>
                                        <p:attrNameLst>
                                          <p:attrName>style.visibility</p:attrName>
                                        </p:attrNameLst>
                                      </p:cBhvr>
                                      <p:to>
                                        <p:strVal val="visible"/>
                                      </p:to>
                                    </p:set>
                                    <p:animEffect transition="in" filter="wipe(left)">
                                      <p:cBhvr>
                                        <p:cTn id="95" dur="1000"/>
                                        <p:tgtEl>
                                          <p:spTgt spid="37"/>
                                        </p:tgtEl>
                                      </p:cBhvr>
                                    </p:animEffect>
                                  </p:childTnLst>
                                </p:cTn>
                              </p:par>
                            </p:childTnLst>
                          </p:cTn>
                        </p:par>
                        <p:par>
                          <p:cTn id="96" fill="hold">
                            <p:stCondLst>
                              <p:cond delay="5500"/>
                            </p:stCondLst>
                            <p:childTnLst>
                              <p:par>
                                <p:cTn id="97" presetID="22" presetClass="entr" presetSubtype="2" fill="hold" grpId="0" nodeType="afterEffect">
                                  <p:stCondLst>
                                    <p:cond delay="0"/>
                                  </p:stCondLst>
                                  <p:childTnLst>
                                    <p:set>
                                      <p:cBhvr>
                                        <p:cTn id="98" dur="1" fill="hold">
                                          <p:stCondLst>
                                            <p:cond delay="0"/>
                                          </p:stCondLst>
                                        </p:cTn>
                                        <p:tgtEl>
                                          <p:spTgt spid="45"/>
                                        </p:tgtEl>
                                        <p:attrNameLst>
                                          <p:attrName>style.visibility</p:attrName>
                                        </p:attrNameLst>
                                      </p:cBhvr>
                                      <p:to>
                                        <p:strVal val="visible"/>
                                      </p:to>
                                    </p:set>
                                    <p:animEffect transition="in" filter="wipe(right)">
                                      <p:cBhvr>
                                        <p:cTn id="99" dur="500"/>
                                        <p:tgtEl>
                                          <p:spTgt spid="45"/>
                                        </p:tgtEl>
                                      </p:cBhvr>
                                    </p:animEffect>
                                  </p:childTnLst>
                                </p:cTn>
                              </p:par>
                            </p:childTnLst>
                          </p:cTn>
                        </p:par>
                        <p:par>
                          <p:cTn id="100" fill="hold">
                            <p:stCondLst>
                              <p:cond delay="6000"/>
                            </p:stCondLst>
                            <p:childTnLst>
                              <p:par>
                                <p:cTn id="101" presetID="22" presetClass="entr" presetSubtype="8" fill="hold" nodeType="afterEffect">
                                  <p:stCondLst>
                                    <p:cond delay="0"/>
                                  </p:stCondLst>
                                  <p:childTnLst>
                                    <p:set>
                                      <p:cBhvr>
                                        <p:cTn id="102" dur="1" fill="hold">
                                          <p:stCondLst>
                                            <p:cond delay="0"/>
                                          </p:stCondLst>
                                        </p:cTn>
                                        <p:tgtEl>
                                          <p:spTgt spid="62"/>
                                        </p:tgtEl>
                                        <p:attrNameLst>
                                          <p:attrName>style.visibility</p:attrName>
                                        </p:attrNameLst>
                                      </p:cBhvr>
                                      <p:to>
                                        <p:strVal val="visible"/>
                                      </p:to>
                                    </p:set>
                                    <p:animEffect transition="in" filter="wipe(left)">
                                      <p:cBhvr>
                                        <p:cTn id="103" dur="1000"/>
                                        <p:tgtEl>
                                          <p:spTgt spid="62"/>
                                        </p:tgtEl>
                                      </p:cBhvr>
                                    </p:animEffect>
                                  </p:childTnLst>
                                </p:cTn>
                              </p:par>
                            </p:childTnLst>
                          </p:cTn>
                        </p:par>
                        <p:par>
                          <p:cTn id="104" fill="hold">
                            <p:stCondLst>
                              <p:cond delay="7000"/>
                            </p:stCondLst>
                            <p:childTnLst>
                              <p:par>
                                <p:cTn id="105" presetID="22" presetClass="entr" presetSubtype="8" fill="hold" nodeType="afterEffect">
                                  <p:stCondLst>
                                    <p:cond delay="0"/>
                                  </p:stCondLst>
                                  <p:childTnLst>
                                    <p:set>
                                      <p:cBhvr>
                                        <p:cTn id="106" dur="1" fill="hold">
                                          <p:stCondLst>
                                            <p:cond delay="0"/>
                                          </p:stCondLst>
                                        </p:cTn>
                                        <p:tgtEl>
                                          <p:spTgt spid="65"/>
                                        </p:tgtEl>
                                        <p:attrNameLst>
                                          <p:attrName>style.visibility</p:attrName>
                                        </p:attrNameLst>
                                      </p:cBhvr>
                                      <p:to>
                                        <p:strVal val="visible"/>
                                      </p:to>
                                    </p:set>
                                    <p:animEffect transition="in" filter="wipe(left)">
                                      <p:cBhvr>
                                        <p:cTn id="107" dur="1000"/>
                                        <p:tgtEl>
                                          <p:spTgt spid="65"/>
                                        </p:tgtEl>
                                      </p:cBhvr>
                                    </p:animEffect>
                                  </p:childTnLst>
                                </p:cTn>
                              </p:par>
                            </p:childTnLst>
                          </p:cTn>
                        </p:par>
                        <p:par>
                          <p:cTn id="108" fill="hold">
                            <p:stCondLst>
                              <p:cond delay="8000"/>
                            </p:stCondLst>
                            <p:childTnLst>
                              <p:par>
                                <p:cTn id="109" presetID="22" presetClass="entr" presetSubtype="8" fill="hold" nodeType="afterEffect">
                                  <p:stCondLst>
                                    <p:cond delay="0"/>
                                  </p:stCondLst>
                                  <p:childTnLst>
                                    <p:set>
                                      <p:cBhvr>
                                        <p:cTn id="110" dur="1" fill="hold">
                                          <p:stCondLst>
                                            <p:cond delay="0"/>
                                          </p:stCondLst>
                                        </p:cTn>
                                        <p:tgtEl>
                                          <p:spTgt spid="68"/>
                                        </p:tgtEl>
                                        <p:attrNameLst>
                                          <p:attrName>style.visibility</p:attrName>
                                        </p:attrNameLst>
                                      </p:cBhvr>
                                      <p:to>
                                        <p:strVal val="visible"/>
                                      </p:to>
                                    </p:set>
                                    <p:animEffect transition="in" filter="wipe(left)">
                                      <p:cBhvr>
                                        <p:cTn id="111" dur="1000"/>
                                        <p:tgtEl>
                                          <p:spTgt spid="68"/>
                                        </p:tgtEl>
                                      </p:cBhvr>
                                    </p:animEffect>
                                  </p:childTnLst>
                                </p:cTn>
                              </p:par>
                            </p:childTnLst>
                          </p:cTn>
                        </p:par>
                        <p:par>
                          <p:cTn id="112" fill="hold">
                            <p:stCondLst>
                              <p:cond delay="9000"/>
                            </p:stCondLst>
                            <p:childTnLst>
                              <p:par>
                                <p:cTn id="113" presetID="22" presetClass="entr" presetSubtype="8" fill="hold" grpId="0" nodeType="afterEffect">
                                  <p:stCondLst>
                                    <p:cond delay="0"/>
                                  </p:stCondLst>
                                  <p:childTnLst>
                                    <p:set>
                                      <p:cBhvr>
                                        <p:cTn id="114" dur="1" fill="hold">
                                          <p:stCondLst>
                                            <p:cond delay="0"/>
                                          </p:stCondLst>
                                        </p:cTn>
                                        <p:tgtEl>
                                          <p:spTgt spid="71"/>
                                        </p:tgtEl>
                                        <p:attrNameLst>
                                          <p:attrName>style.visibility</p:attrName>
                                        </p:attrNameLst>
                                      </p:cBhvr>
                                      <p:to>
                                        <p:strVal val="visible"/>
                                      </p:to>
                                    </p:set>
                                    <p:animEffect transition="in" filter="wipe(left)">
                                      <p:cBhvr>
                                        <p:cTn id="115" dur="1000"/>
                                        <p:tgtEl>
                                          <p:spTgt spid="71"/>
                                        </p:tgtEl>
                                      </p:cBhvr>
                                    </p:animEffect>
                                  </p:childTnLst>
                                </p:cTn>
                              </p:par>
                            </p:childTnLst>
                          </p:cTn>
                        </p:par>
                        <p:par>
                          <p:cTn id="116" fill="hold">
                            <p:stCondLst>
                              <p:cond delay="10000"/>
                            </p:stCondLst>
                            <p:childTnLst>
                              <p:par>
                                <p:cTn id="117" presetID="22" presetClass="entr" presetSubtype="8" fill="hold" grpId="0" nodeType="afterEffect">
                                  <p:stCondLst>
                                    <p:cond delay="0"/>
                                  </p:stCondLst>
                                  <p:childTnLst>
                                    <p:set>
                                      <p:cBhvr>
                                        <p:cTn id="118" dur="1" fill="hold">
                                          <p:stCondLst>
                                            <p:cond delay="0"/>
                                          </p:stCondLst>
                                        </p:cTn>
                                        <p:tgtEl>
                                          <p:spTgt spid="72"/>
                                        </p:tgtEl>
                                        <p:attrNameLst>
                                          <p:attrName>style.visibility</p:attrName>
                                        </p:attrNameLst>
                                      </p:cBhvr>
                                      <p:to>
                                        <p:strVal val="visible"/>
                                      </p:to>
                                    </p:set>
                                    <p:animEffect transition="in" filter="wipe(left)">
                                      <p:cBhvr>
                                        <p:cTn id="119" dur="1000"/>
                                        <p:tgtEl>
                                          <p:spTgt spid="72"/>
                                        </p:tgtEl>
                                      </p:cBhvr>
                                    </p:animEffect>
                                  </p:childTnLst>
                                </p:cTn>
                              </p:par>
                            </p:childTnLst>
                          </p:cTn>
                        </p:par>
                        <p:par>
                          <p:cTn id="120" fill="hold">
                            <p:stCondLst>
                              <p:cond delay="11000"/>
                            </p:stCondLst>
                            <p:childTnLst>
                              <p:par>
                                <p:cTn id="121" presetID="22" presetClass="entr" presetSubtype="2" fill="hold" grpId="0" nodeType="afterEffect">
                                  <p:stCondLst>
                                    <p:cond delay="0"/>
                                  </p:stCondLst>
                                  <p:childTnLst>
                                    <p:set>
                                      <p:cBhvr>
                                        <p:cTn id="122" dur="1" fill="hold">
                                          <p:stCondLst>
                                            <p:cond delay="0"/>
                                          </p:stCondLst>
                                        </p:cTn>
                                        <p:tgtEl>
                                          <p:spTgt spid="78"/>
                                        </p:tgtEl>
                                        <p:attrNameLst>
                                          <p:attrName>style.visibility</p:attrName>
                                        </p:attrNameLst>
                                      </p:cBhvr>
                                      <p:to>
                                        <p:strVal val="visible"/>
                                      </p:to>
                                    </p:set>
                                    <p:animEffect transition="in" filter="wipe(right)">
                                      <p:cBhvr>
                                        <p:cTn id="12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p:bldP spid="45" grpId="0" animBg="1"/>
      <p:bldP spid="71" grpId="0"/>
      <p:bldP spid="72" grpId="0"/>
      <p:bldP spid="7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5C6BF3-A861-4743-9075-3258FDCF6818}"/>
              </a:ext>
            </a:extLst>
          </p:cNvPr>
          <p:cNvSpPr>
            <a:spLocks noGrp="1"/>
          </p:cNvSpPr>
          <p:nvPr>
            <p:ph type="title"/>
          </p:nvPr>
        </p:nvSpPr>
        <p:spPr/>
        <p:txBody>
          <a:bodyPr/>
          <a:lstStyle/>
          <a:p>
            <a:r>
              <a:rPr lang="zh-CN" altLang="en-US" dirty="0"/>
              <a:t>考试与实操</a:t>
            </a:r>
          </a:p>
        </p:txBody>
      </p:sp>
      <p:sp>
        <p:nvSpPr>
          <p:cNvPr id="3" name="内容占位符 2">
            <a:extLst>
              <a:ext uri="{FF2B5EF4-FFF2-40B4-BE49-F238E27FC236}">
                <a16:creationId xmlns:a16="http://schemas.microsoft.com/office/drawing/2014/main" id="{4E3E24A1-2AA6-44F3-8F95-EF01F7135A03}"/>
              </a:ext>
            </a:extLst>
          </p:cNvPr>
          <p:cNvSpPr>
            <a:spLocks noGrp="1"/>
          </p:cNvSpPr>
          <p:nvPr>
            <p:ph idx="1"/>
          </p:nvPr>
        </p:nvSpPr>
        <p:spPr/>
        <p:txBody>
          <a:bodyPr/>
          <a:lstStyle/>
          <a:p>
            <a:pPr marL="0" indent="0">
              <a:buNone/>
            </a:pPr>
            <a:r>
              <a:rPr lang="en-US" altLang="zh-CN" dirty="0"/>
              <a:t>13</a:t>
            </a:r>
            <a:r>
              <a:rPr lang="zh-CN" altLang="en-US" dirty="0"/>
              <a:t>个选择题 </a:t>
            </a:r>
            <a:r>
              <a:rPr lang="en-US" altLang="zh-CN" dirty="0"/>
              <a:t>&amp; 1</a:t>
            </a:r>
            <a:r>
              <a:rPr lang="zh-CN" altLang="en-US" dirty="0"/>
              <a:t>个填空题（英文题目）</a:t>
            </a:r>
            <a:endParaRPr lang="en-US" altLang="zh-CN" dirty="0"/>
          </a:p>
          <a:p>
            <a:pPr lvl="1"/>
            <a:r>
              <a:rPr lang="zh-CN" altLang="en-US" dirty="0"/>
              <a:t>满分</a:t>
            </a:r>
            <a:r>
              <a:rPr lang="en-US" altLang="zh-CN" dirty="0"/>
              <a:t>100</a:t>
            </a:r>
            <a:r>
              <a:rPr lang="zh-CN" altLang="en-US" dirty="0"/>
              <a:t>，低于</a:t>
            </a:r>
            <a:r>
              <a:rPr lang="en-US" altLang="zh-CN" dirty="0"/>
              <a:t>70</a:t>
            </a:r>
            <a:r>
              <a:rPr lang="zh-CN" altLang="en-US" dirty="0"/>
              <a:t>分不及格</a:t>
            </a:r>
            <a:endParaRPr lang="en-US" altLang="zh-CN" dirty="0"/>
          </a:p>
          <a:p>
            <a:pPr marL="0" indent="0">
              <a:buNone/>
            </a:pPr>
            <a:endParaRPr lang="en-US" altLang="zh-CN" dirty="0"/>
          </a:p>
          <a:p>
            <a:pPr marL="0" indent="0">
              <a:buNone/>
            </a:pPr>
            <a:endParaRPr lang="en-US" altLang="zh-CN" dirty="0"/>
          </a:p>
          <a:p>
            <a:pPr marL="0" indent="0">
              <a:buNone/>
            </a:pPr>
            <a:r>
              <a:rPr lang="en-US" altLang="zh-CN" dirty="0" err="1"/>
              <a:t>Keras</a:t>
            </a:r>
            <a:r>
              <a:rPr lang="zh-CN" altLang="en-US" dirty="0"/>
              <a:t>神经网络建模实操</a:t>
            </a:r>
            <a:endParaRPr lang="en-US" altLang="zh-CN" dirty="0"/>
          </a:p>
          <a:p>
            <a:pPr lvl="1"/>
            <a:r>
              <a:rPr lang="zh-CN" altLang="en-US" dirty="0"/>
              <a:t>策略模型思路：</a:t>
            </a:r>
            <a:r>
              <a:rPr lang="en-US" altLang="zh-CN" dirty="0"/>
              <a:t>60%</a:t>
            </a:r>
          </a:p>
          <a:p>
            <a:pPr lvl="1"/>
            <a:r>
              <a:rPr lang="zh-CN" altLang="en-US" dirty="0"/>
              <a:t>完成度：</a:t>
            </a:r>
            <a:r>
              <a:rPr lang="en-US" altLang="zh-CN" dirty="0"/>
              <a:t>40%</a:t>
            </a:r>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1495132623"/>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80774B-CD93-4445-AEF0-9725783B468C}"/>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D786B335-DDC8-4158-B66F-FD844220D832}"/>
              </a:ext>
            </a:extLst>
          </p:cNvPr>
          <p:cNvPicPr>
            <a:picLocks noGrp="1" noChangeAspect="1"/>
          </p:cNvPicPr>
          <p:nvPr>
            <p:ph idx="1"/>
          </p:nvPr>
        </p:nvPicPr>
        <p:blipFill>
          <a:blip r:embed="rId2"/>
          <a:stretch>
            <a:fillRect/>
          </a:stretch>
        </p:blipFill>
        <p:spPr>
          <a:xfrm>
            <a:off x="203200" y="203200"/>
            <a:ext cx="11689130" cy="6362700"/>
          </a:xfrm>
          <a:prstGeom prst="rect">
            <a:avLst/>
          </a:prstGeom>
        </p:spPr>
      </p:pic>
    </p:spTree>
    <p:extLst>
      <p:ext uri="{BB962C8B-B14F-4D97-AF65-F5344CB8AC3E}">
        <p14:creationId xmlns:p14="http://schemas.microsoft.com/office/powerpoint/2010/main" val="2330337432"/>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9EEABA3-8EFA-4380-A940-BD6A32BE502F}"/>
              </a:ext>
            </a:extLst>
          </p:cNvPr>
          <p:cNvPicPr>
            <a:picLocks noChangeAspect="1"/>
          </p:cNvPicPr>
          <p:nvPr/>
        </p:nvPicPr>
        <p:blipFill>
          <a:blip r:embed="rId2"/>
          <a:stretch>
            <a:fillRect/>
          </a:stretch>
        </p:blipFill>
        <p:spPr>
          <a:xfrm>
            <a:off x="1508125" y="0"/>
            <a:ext cx="9429750" cy="4286250"/>
          </a:xfrm>
          <a:prstGeom prst="rect">
            <a:avLst/>
          </a:prstGeom>
        </p:spPr>
      </p:pic>
      <p:pic>
        <p:nvPicPr>
          <p:cNvPr id="6" name="图片 5">
            <a:extLst>
              <a:ext uri="{FF2B5EF4-FFF2-40B4-BE49-F238E27FC236}">
                <a16:creationId xmlns:a16="http://schemas.microsoft.com/office/drawing/2014/main" id="{0A785EF4-37D4-49DB-94B3-E27953EE789B}"/>
              </a:ext>
            </a:extLst>
          </p:cNvPr>
          <p:cNvPicPr>
            <a:picLocks noChangeAspect="1"/>
          </p:cNvPicPr>
          <p:nvPr/>
        </p:nvPicPr>
        <p:blipFill>
          <a:blip r:embed="rId3"/>
          <a:stretch>
            <a:fillRect/>
          </a:stretch>
        </p:blipFill>
        <p:spPr>
          <a:xfrm>
            <a:off x="455612" y="4286250"/>
            <a:ext cx="5210175" cy="2428875"/>
          </a:xfrm>
          <a:prstGeom prst="rect">
            <a:avLst/>
          </a:prstGeom>
        </p:spPr>
      </p:pic>
      <p:pic>
        <p:nvPicPr>
          <p:cNvPr id="7" name="图片 6">
            <a:extLst>
              <a:ext uri="{FF2B5EF4-FFF2-40B4-BE49-F238E27FC236}">
                <a16:creationId xmlns:a16="http://schemas.microsoft.com/office/drawing/2014/main" id="{C913F2A9-76AF-4C1D-AD4A-A490C6EE484E}"/>
              </a:ext>
            </a:extLst>
          </p:cNvPr>
          <p:cNvPicPr>
            <a:picLocks noChangeAspect="1"/>
          </p:cNvPicPr>
          <p:nvPr/>
        </p:nvPicPr>
        <p:blipFill>
          <a:blip r:embed="rId4"/>
          <a:stretch>
            <a:fillRect/>
          </a:stretch>
        </p:blipFill>
        <p:spPr>
          <a:xfrm>
            <a:off x="5930900" y="4311083"/>
            <a:ext cx="5397500" cy="2239509"/>
          </a:xfrm>
          <a:prstGeom prst="rect">
            <a:avLst/>
          </a:prstGeom>
        </p:spPr>
      </p:pic>
    </p:spTree>
    <p:extLst>
      <p:ext uri="{BB962C8B-B14F-4D97-AF65-F5344CB8AC3E}">
        <p14:creationId xmlns:p14="http://schemas.microsoft.com/office/powerpoint/2010/main" val="2348400184"/>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文本框 3"/>
          <p:cNvSpPr txBox="1"/>
          <p:nvPr/>
        </p:nvSpPr>
        <p:spPr>
          <a:xfrm>
            <a:off x="887129" y="1600443"/>
            <a:ext cx="915436" cy="1985159"/>
          </a:xfrm>
          <a:prstGeom prst="rect">
            <a:avLst/>
          </a:prstGeom>
          <a:noFill/>
        </p:spPr>
        <p:txBody>
          <a:bodyPr wrap="square" rtlCol="0">
            <a:spAutoFit/>
          </a:bodyPr>
          <a:lstStyle/>
          <a:p>
            <a:r>
              <a:rPr lang="zh-CN" altLang="en-US" sz="12300" dirty="0">
                <a:solidFill>
                  <a:schemeClr val="bg1"/>
                </a:solidFill>
                <a:latin typeface="微软雅黑" panose="020B0503020204020204" pitchFamily="34" charset="-122"/>
                <a:ea typeface="微软雅黑" panose="020B0503020204020204" pitchFamily="34" charset="-122"/>
              </a:rPr>
              <a:t>”</a:t>
            </a:r>
          </a:p>
        </p:txBody>
      </p:sp>
      <p:sp>
        <p:nvSpPr>
          <p:cNvPr id="5" name="文本框 4"/>
          <p:cNvSpPr txBox="1"/>
          <p:nvPr/>
        </p:nvSpPr>
        <p:spPr>
          <a:xfrm>
            <a:off x="2188320" y="3262437"/>
            <a:ext cx="9176366" cy="707886"/>
          </a:xfrm>
          <a:prstGeom prst="rect">
            <a:avLst/>
          </a:prstGeom>
          <a:noFill/>
        </p:spPr>
        <p:txBody>
          <a:bodyPr wrap="square" rtlCol="0">
            <a:spAutoFit/>
          </a:bodyPr>
          <a:lstStyle/>
          <a:p>
            <a:r>
              <a:rPr lang="en-US" altLang="zh-CN" sz="4000" b="1" dirty="0">
                <a:solidFill>
                  <a:schemeClr val="bg1"/>
                </a:solidFill>
                <a:latin typeface="微软雅黑" panose="020B0503020204020204" pitchFamily="34" charset="-122"/>
                <a:ea typeface="微软雅黑" panose="020B0503020204020204" pitchFamily="34" charset="-122"/>
              </a:rPr>
              <a:t>THANKS FOR YOUR WATCHING</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27314" y="4857932"/>
            <a:ext cx="10537372" cy="643468"/>
          </a:xfrm>
          <a:prstGeom prst="rect">
            <a:avLst/>
          </a:prstGeom>
          <a:solidFill>
            <a:schemeClr val="bg1">
              <a:alpha val="60000"/>
            </a:schemeClr>
          </a:solidFill>
        </p:spPr>
        <p:txBody>
          <a:bodyPr wrap="square" rtlCol="0" anchor="ctr" anchorCtr="1">
            <a:noAutofit/>
          </a:bodyPr>
          <a:lstStyle/>
          <a:p>
            <a:pPr algn="ctr"/>
            <a:r>
              <a:rPr lang="en-US" altLang="zh-CN" sz="2400" dirty="0">
                <a:solidFill>
                  <a:schemeClr val="accent2"/>
                </a:solidFill>
                <a:latin typeface="微软雅黑" panose="020B0503020204020204" pitchFamily="34" charset="-122"/>
                <a:ea typeface="微软雅黑" panose="020B0503020204020204" pitchFamily="34" charset="-122"/>
              </a:rPr>
              <a:t>Channel@fxdayu.com</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
        <p:nvSpPr>
          <p:cNvPr id="7" name="矩形 6">
            <a:hlinkClick r:id="" action="ppaction://hlinkshowjump?jump=firstslide"/>
          </p:cNvPr>
          <p:cNvSpPr/>
          <p:nvPr/>
        </p:nvSpPr>
        <p:spPr>
          <a:xfrm>
            <a:off x="1648437" y="3315973"/>
            <a:ext cx="468000" cy="46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accent2"/>
                </a:solidFill>
                <a:latin typeface="华文楷体" panose="02010600040101010101" pitchFamily="2" charset="-122"/>
                <a:ea typeface="华文楷体" panose="02010600040101010101" pitchFamily="2" charset="-122"/>
              </a:rPr>
              <a:t>&lt;</a:t>
            </a:r>
            <a:endParaRPr lang="zh-CN" altLang="en-US" sz="4400" dirty="0">
              <a:solidFill>
                <a:schemeClr val="accent2"/>
              </a:solidFill>
              <a:latin typeface="华文楷体" panose="02010600040101010101" pitchFamily="2" charset="-122"/>
              <a:ea typeface="华文楷体" panose="02010600040101010101" pitchFamily="2" charset="-122"/>
            </a:endParaRPr>
          </a:p>
        </p:txBody>
      </p:sp>
      <p:sp>
        <p:nvSpPr>
          <p:cNvPr id="8" name="文本框 7"/>
          <p:cNvSpPr txBox="1"/>
          <p:nvPr/>
        </p:nvSpPr>
        <p:spPr>
          <a:xfrm>
            <a:off x="1544371" y="2166890"/>
            <a:ext cx="6041227" cy="1107996"/>
          </a:xfrm>
          <a:prstGeom prst="rect">
            <a:avLst/>
          </a:prstGeom>
          <a:noFill/>
        </p:spPr>
        <p:txBody>
          <a:bodyPr wrap="square" rtlCol="0">
            <a:spAutoFit/>
          </a:bodyPr>
          <a:lstStyle/>
          <a:p>
            <a:r>
              <a:rPr lang="en-US" altLang="zh-CN" sz="6600" b="1" dirty="0">
                <a:solidFill>
                  <a:schemeClr val="bg1"/>
                </a:solidFill>
                <a:latin typeface="微软雅黑" panose="020B0503020204020204" pitchFamily="34" charset="-122"/>
                <a:ea typeface="微软雅黑" panose="020B0503020204020204" pitchFamily="34" charset="-122"/>
              </a:rPr>
              <a:t>THE END</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521133" y="2791393"/>
            <a:ext cx="915436" cy="1985159"/>
          </a:xfrm>
          <a:prstGeom prst="rect">
            <a:avLst/>
          </a:prstGeom>
          <a:noFill/>
        </p:spPr>
        <p:txBody>
          <a:bodyPr wrap="square" rtlCol="0">
            <a:spAutoFit/>
          </a:bodyPr>
          <a:lstStyle/>
          <a:p>
            <a:r>
              <a:rPr lang="zh-CN" altLang="en-US" sz="12300" dirty="0">
                <a:solidFill>
                  <a:schemeClr val="bg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964865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par>
                          <p:cTn id="12" fill="hold">
                            <p:stCondLst>
                              <p:cond delay="2500"/>
                            </p:stCondLst>
                            <p:childTnLst>
                              <p:par>
                                <p:cTn id="13" presetID="10" presetClass="entr" presetSubtype="0" fill="hold" grpId="0" nodeType="after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par>
                          <p:cTn id="16" fill="hold">
                            <p:stCondLst>
                              <p:cond delay="5500"/>
                            </p:stCondLst>
                            <p:childTnLst>
                              <p:par>
                                <p:cTn id="17" presetID="17" presetClass="entr" presetSubtype="1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strVal val="#ppt_h"/>
                                          </p:val>
                                        </p:tav>
                                        <p:tav tm="100000">
                                          <p:val>
                                            <p:strVal val="#ppt_h"/>
                                          </p:val>
                                        </p:tav>
                                      </p:tavLst>
                                    </p:anim>
                                  </p:childTnLst>
                                </p:cTn>
                              </p:par>
                            </p:childTnLst>
                          </p:cTn>
                        </p:par>
                        <p:par>
                          <p:cTn id="21" fill="hold">
                            <p:stCondLst>
                              <p:cond delay="650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childTnLst>
                                </p:cTn>
                              </p:par>
                            </p:childTnLst>
                          </p:cTn>
                        </p:par>
                        <p:par>
                          <p:cTn id="25" fill="hold">
                            <p:stCondLst>
                              <p:cond delay="7500"/>
                            </p:stCondLst>
                            <p:childTnLst>
                              <p:par>
                                <p:cTn id="26" presetID="22" presetClass="entr" presetSubtype="8"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0599" y="1165892"/>
            <a:ext cx="5486021" cy="4937691"/>
          </a:xfrm>
          <a:prstGeom prst="rect">
            <a:avLst/>
          </a:prstGeom>
          <a:ln>
            <a:noFill/>
          </a:ln>
          <a:effectLst>
            <a:softEdge rad="112500"/>
          </a:effectLst>
        </p:spPr>
      </p:pic>
      <p:sp>
        <p:nvSpPr>
          <p:cNvPr id="2" name="标题 1"/>
          <p:cNvSpPr>
            <a:spLocks noGrp="1"/>
          </p:cNvSpPr>
          <p:nvPr>
            <p:ph type="title"/>
          </p:nvPr>
        </p:nvSpPr>
        <p:spPr/>
        <p:txBody>
          <a:bodyPr>
            <a:normAutofit/>
          </a:bodyPr>
          <a:lstStyle/>
          <a:p>
            <a:r>
              <a:rPr lang="zh-CN" altLang="en-US" sz="4000" b="1" dirty="0">
                <a:solidFill>
                  <a:schemeClr val="accent2"/>
                </a:solidFill>
                <a:latin typeface="Arial" pitchFamily="34" charset="0"/>
                <a:cs typeface="Arial" pitchFamily="34" charset="0"/>
              </a:rPr>
              <a:t>终极算法的组成</a:t>
            </a:r>
            <a:endParaRPr lang="zh-CN" altLang="en-US" sz="4000" b="1" dirty="0">
              <a:solidFill>
                <a:schemeClr val="accent2"/>
              </a:solidFill>
              <a:latin typeface="Arial" pitchFamily="34" charset="0"/>
              <a:ea typeface="+mn-ea"/>
              <a:cs typeface="Arial" pitchFamily="34" charset="0"/>
            </a:endParaRPr>
          </a:p>
        </p:txBody>
      </p:sp>
    </p:spTree>
    <p:extLst>
      <p:ext uri="{BB962C8B-B14F-4D97-AF65-F5344CB8AC3E}">
        <p14:creationId xmlns:p14="http://schemas.microsoft.com/office/powerpoint/2010/main" val="306936630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7920A3-A8BE-470F-AB1C-5D43F7A22577}"/>
              </a:ext>
            </a:extLst>
          </p:cNvPr>
          <p:cNvSpPr>
            <a:spLocks noGrp="1"/>
          </p:cNvSpPr>
          <p:nvPr>
            <p:ph type="title"/>
          </p:nvPr>
        </p:nvSpPr>
        <p:spPr/>
        <p:txBody>
          <a:bodyPr/>
          <a:lstStyle/>
          <a:p>
            <a:r>
              <a:rPr lang="zh-CN" altLang="en-US" sz="4000" b="1" dirty="0">
                <a:solidFill>
                  <a:schemeClr val="accent2"/>
                </a:solidFill>
                <a:latin typeface="Arial" pitchFamily="34" charset="0"/>
                <a:cs typeface="Arial" pitchFamily="34" charset="0"/>
              </a:rPr>
              <a:t>人工智能与量化投资</a:t>
            </a:r>
          </a:p>
        </p:txBody>
      </p:sp>
      <p:sp>
        <p:nvSpPr>
          <p:cNvPr id="3" name="内容占位符 2">
            <a:extLst>
              <a:ext uri="{FF2B5EF4-FFF2-40B4-BE49-F238E27FC236}">
                <a16:creationId xmlns:a16="http://schemas.microsoft.com/office/drawing/2014/main" id="{81CC277E-7674-4CB8-9913-4EA5A0D627D9}"/>
              </a:ext>
            </a:extLst>
          </p:cNvPr>
          <p:cNvSpPr>
            <a:spLocks noGrp="1"/>
          </p:cNvSpPr>
          <p:nvPr>
            <p:ph idx="1"/>
          </p:nvPr>
        </p:nvSpPr>
        <p:spPr>
          <a:xfrm>
            <a:off x="838200" y="1825625"/>
            <a:ext cx="10515600" cy="1186023"/>
          </a:xfrm>
        </p:spPr>
        <p:txBody>
          <a:bodyPr/>
          <a:lstStyle/>
          <a:p>
            <a:r>
              <a:rPr lang="zh-CN" altLang="en-US" b="1" dirty="0">
                <a:latin typeface="Arial" pitchFamily="34" charset="0"/>
                <a:cs typeface="Arial" pitchFamily="34" charset="0"/>
              </a:rPr>
              <a:t>金融时间序列如何结合人工智能？</a:t>
            </a:r>
            <a:endParaRPr lang="en-US" altLang="zh-CN" b="1" dirty="0">
              <a:latin typeface="Arial" pitchFamily="34" charset="0"/>
              <a:cs typeface="Arial" pitchFamily="34" charset="0"/>
            </a:endParaRPr>
          </a:p>
          <a:p>
            <a:r>
              <a:rPr lang="zh-CN" altLang="en-US" b="1" dirty="0">
                <a:latin typeface="Arial" pitchFamily="34" charset="0"/>
                <a:cs typeface="Arial" pitchFamily="34" charset="0"/>
              </a:rPr>
              <a:t>人类与机器是如何分工的？</a:t>
            </a:r>
            <a:endParaRPr lang="zh-CN" altLang="en-US" dirty="0"/>
          </a:p>
        </p:txBody>
      </p:sp>
      <p:sp>
        <p:nvSpPr>
          <p:cNvPr id="4" name="文本框 3">
            <a:extLst>
              <a:ext uri="{FF2B5EF4-FFF2-40B4-BE49-F238E27FC236}">
                <a16:creationId xmlns:a16="http://schemas.microsoft.com/office/drawing/2014/main" id="{596233C5-2534-476D-9F91-7E889DC581A7}"/>
              </a:ext>
            </a:extLst>
          </p:cNvPr>
          <p:cNvSpPr txBox="1"/>
          <p:nvPr/>
        </p:nvSpPr>
        <p:spPr>
          <a:xfrm>
            <a:off x="838200" y="3146585"/>
            <a:ext cx="2492990" cy="923330"/>
          </a:xfrm>
          <a:prstGeom prst="rect">
            <a:avLst/>
          </a:prstGeom>
          <a:noFill/>
        </p:spPr>
        <p:txBody>
          <a:bodyPr wrap="none" rtlCol="0">
            <a:spAutoFit/>
          </a:bodyPr>
          <a:lstStyle/>
          <a:p>
            <a:r>
              <a:rPr lang="zh-CN" altLang="en-US" dirty="0"/>
              <a:t>清华大学教授</a:t>
            </a:r>
            <a:endParaRPr lang="en-US" altLang="zh-CN" dirty="0"/>
          </a:p>
          <a:p>
            <a:r>
              <a:rPr lang="zh-CN" altLang="en-US" dirty="0"/>
              <a:t>国金基金量化投资总监</a:t>
            </a:r>
            <a:endParaRPr lang="en-US" altLang="zh-CN" dirty="0"/>
          </a:p>
          <a:p>
            <a:r>
              <a:rPr lang="zh-CN" altLang="en-US" dirty="0"/>
              <a:t>林健武老师 </a:t>
            </a:r>
            <a:r>
              <a:rPr lang="en-US" altLang="zh-CN" dirty="0"/>
              <a:t>20Mins</a:t>
            </a:r>
            <a:endParaRPr lang="zh-CN" altLang="en-US" dirty="0"/>
          </a:p>
        </p:txBody>
      </p:sp>
      <p:sp>
        <p:nvSpPr>
          <p:cNvPr id="5" name="内容占位符 2">
            <a:extLst>
              <a:ext uri="{FF2B5EF4-FFF2-40B4-BE49-F238E27FC236}">
                <a16:creationId xmlns:a16="http://schemas.microsoft.com/office/drawing/2014/main" id="{45C02C66-CF25-4494-8BB2-B2898F3259CF}"/>
              </a:ext>
            </a:extLst>
          </p:cNvPr>
          <p:cNvSpPr txBox="1">
            <a:spLocks/>
          </p:cNvSpPr>
          <p:nvPr/>
        </p:nvSpPr>
        <p:spPr>
          <a:xfrm>
            <a:off x="838200" y="4435999"/>
            <a:ext cx="10515600" cy="1536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latin typeface="Arial" pitchFamily="34" charset="0"/>
                <a:cs typeface="Arial" pitchFamily="34" charset="0"/>
              </a:rPr>
              <a:t>机器学习 </a:t>
            </a:r>
            <a:r>
              <a:rPr lang="en-US" altLang="zh-CN" b="1" dirty="0">
                <a:latin typeface="Arial" pitchFamily="34" charset="0"/>
                <a:cs typeface="Arial" pitchFamily="34" charset="0"/>
              </a:rPr>
              <a:t>= </a:t>
            </a:r>
            <a:r>
              <a:rPr lang="zh-CN" altLang="en-US" b="1" dirty="0">
                <a:latin typeface="Arial" pitchFamily="34" charset="0"/>
                <a:cs typeface="Arial" pitchFamily="34" charset="0"/>
              </a:rPr>
              <a:t>非线性优化</a:t>
            </a:r>
            <a:endParaRPr lang="en-US" altLang="zh-CN" b="1" dirty="0">
              <a:latin typeface="Arial" pitchFamily="34" charset="0"/>
              <a:cs typeface="Arial" pitchFamily="34" charset="0"/>
            </a:endParaRPr>
          </a:p>
          <a:p>
            <a:pPr marL="0" indent="0">
              <a:buNone/>
            </a:pPr>
            <a:r>
              <a:rPr lang="zh-CN" altLang="en-US" b="1" dirty="0">
                <a:latin typeface="Arial" pitchFamily="34" charset="0"/>
                <a:cs typeface="Arial" pitchFamily="34" charset="0"/>
              </a:rPr>
              <a:t>通过数据处理的方式得到各种各样的数据，选取</a:t>
            </a:r>
            <a:r>
              <a:rPr lang="en-US" altLang="zh-CN" b="1" dirty="0">
                <a:latin typeface="Arial" pitchFamily="34" charset="0"/>
                <a:cs typeface="Arial" pitchFamily="34" charset="0"/>
              </a:rPr>
              <a:t>Indicator</a:t>
            </a:r>
            <a:r>
              <a:rPr lang="zh-CN" altLang="en-US" b="1" dirty="0">
                <a:latin typeface="Arial" pitchFamily="34" charset="0"/>
                <a:cs typeface="Arial" pitchFamily="34" charset="0"/>
              </a:rPr>
              <a:t>来机器学习算法优化。</a:t>
            </a:r>
            <a:endParaRPr lang="en-US" altLang="zh-CN" b="1" dirty="0">
              <a:latin typeface="Arial" pitchFamily="34" charset="0"/>
              <a:cs typeface="Arial" pitchFamily="34" charset="0"/>
            </a:endParaRPr>
          </a:p>
        </p:txBody>
      </p:sp>
    </p:spTree>
    <p:extLst>
      <p:ext uri="{BB962C8B-B14F-4D97-AF65-F5344CB8AC3E}">
        <p14:creationId xmlns:p14="http://schemas.microsoft.com/office/powerpoint/2010/main" val="404161064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82925003"/>
              </p:ext>
            </p:extLst>
          </p:nvPr>
        </p:nvGraphicFramePr>
        <p:xfrm>
          <a:off x="163154" y="1"/>
          <a:ext cx="11713302" cy="6264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圆角矩形 2"/>
          <p:cNvSpPr/>
          <p:nvPr/>
        </p:nvSpPr>
        <p:spPr>
          <a:xfrm>
            <a:off x="4267326" y="4594844"/>
            <a:ext cx="3504958" cy="1440160"/>
          </a:xfrm>
          <a:prstGeom prst="roundRect">
            <a:avLst/>
          </a:prstGeom>
          <a:solidFill>
            <a:schemeClr val="accent2">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zh-CN" altLang="en-US" sz="3200" dirty="0"/>
              <a:t>目的： 更准更好</a:t>
            </a:r>
            <a:endParaRPr lang="en-US" altLang="zh-CN" sz="3200" dirty="0"/>
          </a:p>
          <a:p>
            <a:r>
              <a:rPr lang="zh-CN" altLang="en-US" sz="3200" dirty="0"/>
              <a:t>而不是解释度</a:t>
            </a:r>
          </a:p>
        </p:txBody>
      </p:sp>
    </p:spTree>
    <p:extLst>
      <p:ext uri="{BB962C8B-B14F-4D97-AF65-F5344CB8AC3E}">
        <p14:creationId xmlns:p14="http://schemas.microsoft.com/office/powerpoint/2010/main" val="1904003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solidFill>
                  <a:schemeClr val="accent2"/>
                </a:solidFill>
                <a:latin typeface="Arial" pitchFamily="34" charset="0"/>
                <a:cs typeface="Arial" pitchFamily="34" charset="0"/>
              </a:rPr>
              <a:t>符号学派</a:t>
            </a:r>
          </a:p>
        </p:txBody>
      </p:sp>
      <p:sp>
        <p:nvSpPr>
          <p:cNvPr id="3" name="内容占位符 2"/>
          <p:cNvSpPr>
            <a:spLocks noGrp="1"/>
          </p:cNvSpPr>
          <p:nvPr>
            <p:ph idx="1"/>
          </p:nvPr>
        </p:nvSpPr>
        <p:spPr>
          <a:xfrm>
            <a:off x="609978" y="1440208"/>
            <a:ext cx="10972801" cy="5417745"/>
          </a:xfrm>
        </p:spPr>
        <p:txBody>
          <a:bodyPr>
            <a:noAutofit/>
          </a:bodyPr>
          <a:lstStyle/>
          <a:p>
            <a:pPr>
              <a:lnSpc>
                <a:spcPct val="120000"/>
              </a:lnSpc>
            </a:pPr>
            <a:r>
              <a:rPr lang="zh-CN" altLang="en-US" sz="2400" b="1" dirty="0">
                <a:solidFill>
                  <a:schemeClr val="tx1">
                    <a:lumMod val="65000"/>
                    <a:lumOff val="35000"/>
                  </a:schemeClr>
                </a:solidFill>
                <a:cs typeface="Arial" pitchFamily="34" charset="0"/>
              </a:rPr>
              <a:t>理念、条件、例子</a:t>
            </a:r>
            <a:r>
              <a:rPr lang="en-US" altLang="zh-CN" sz="2400" b="1" dirty="0">
                <a:solidFill>
                  <a:schemeClr val="tx1">
                    <a:lumMod val="65000"/>
                    <a:lumOff val="35000"/>
                  </a:schemeClr>
                </a:solidFill>
                <a:cs typeface="Arial" pitchFamily="34" charset="0"/>
              </a:rPr>
              <a:t>(Concept/Condition/Case)</a:t>
            </a:r>
          </a:p>
          <a:p>
            <a:pPr lvl="1">
              <a:lnSpc>
                <a:spcPct val="120000"/>
              </a:lnSpc>
            </a:pPr>
            <a:r>
              <a:rPr lang="zh-CN" altLang="en-US" sz="1400" b="1" dirty="0">
                <a:solidFill>
                  <a:schemeClr val="tx1">
                    <a:lumMod val="65000"/>
                    <a:lumOff val="35000"/>
                  </a:schemeClr>
                </a:solidFill>
                <a:cs typeface="Arial" pitchFamily="34" charset="0"/>
              </a:rPr>
              <a:t>理念：符号学派认为所有和致力相关的工作都可以归为对符号的操纵，像解方程；逻辑学家进行推理也是同样的道理。归纳逻辑是指人们以一系列经验判断或知识储备为依据，寻找出其遵循的基本规律或共同规律，并假设同类事物中的其他事物也遵循这些规律，从而将这些规律作为预测同类事物的其他事物的基本原理的一种认知方法。</a:t>
            </a:r>
            <a:endParaRPr lang="en-US" altLang="zh-CN" sz="1400" b="1" dirty="0">
              <a:solidFill>
                <a:schemeClr val="tx1">
                  <a:lumMod val="65000"/>
                  <a:lumOff val="35000"/>
                </a:schemeClr>
              </a:solidFill>
              <a:cs typeface="Arial" pitchFamily="34" charset="0"/>
            </a:endParaRPr>
          </a:p>
          <a:p>
            <a:pPr lvl="1">
              <a:lnSpc>
                <a:spcPct val="120000"/>
              </a:lnSpc>
            </a:pPr>
            <a:r>
              <a:rPr lang="zh-CN" altLang="en-US" sz="1400" b="1" dirty="0">
                <a:solidFill>
                  <a:schemeClr val="tx1">
                    <a:lumMod val="65000"/>
                    <a:lumOff val="35000"/>
                  </a:schemeClr>
                </a:solidFill>
                <a:cs typeface="Arial" pitchFamily="34" charset="0"/>
              </a:rPr>
              <a:t>条件：有序，可证实与证伪</a:t>
            </a:r>
            <a:endParaRPr lang="en-US" altLang="zh-CN" sz="1400" b="1" dirty="0">
              <a:solidFill>
                <a:schemeClr val="tx1">
                  <a:lumMod val="65000"/>
                  <a:lumOff val="35000"/>
                </a:schemeClr>
              </a:solidFill>
              <a:cs typeface="Arial" pitchFamily="34" charset="0"/>
            </a:endParaRPr>
          </a:p>
          <a:p>
            <a:pPr lvl="1">
              <a:lnSpc>
                <a:spcPct val="120000"/>
              </a:lnSpc>
            </a:pPr>
            <a:r>
              <a:rPr lang="zh-CN" altLang="en-US" sz="1400" b="1" dirty="0">
                <a:solidFill>
                  <a:schemeClr val="tx1">
                    <a:lumMod val="65000"/>
                    <a:lumOff val="35000"/>
                  </a:schemeClr>
                </a:solidFill>
                <a:cs typeface="Arial" pitchFamily="34" charset="0"/>
              </a:rPr>
              <a:t>例子</a:t>
            </a:r>
            <a:endParaRPr lang="en-US" altLang="zh-CN" sz="1400" b="1" dirty="0">
              <a:solidFill>
                <a:schemeClr val="tx1">
                  <a:lumMod val="65000"/>
                  <a:lumOff val="35000"/>
                </a:schemeClr>
              </a:solidFill>
              <a:cs typeface="Arial" pitchFamily="34" charset="0"/>
            </a:endParaRPr>
          </a:p>
          <a:p>
            <a:pPr lvl="2">
              <a:lnSpc>
                <a:spcPct val="120000"/>
              </a:lnSpc>
            </a:pPr>
            <a:r>
              <a:rPr lang="en-US" altLang="zh-CN" sz="1400" b="1" dirty="0">
                <a:solidFill>
                  <a:schemeClr val="tx1">
                    <a:lumMod val="65000"/>
                    <a:lumOff val="35000"/>
                  </a:schemeClr>
                </a:solidFill>
                <a:cs typeface="Arial" pitchFamily="34" charset="0"/>
              </a:rPr>
              <a:t>Price-to-Book/Momentum/Volatility</a:t>
            </a:r>
          </a:p>
          <a:p>
            <a:pPr marL="936117" lvl="2" indent="0">
              <a:lnSpc>
                <a:spcPct val="120000"/>
              </a:lnSpc>
              <a:buNone/>
            </a:pPr>
            <a:r>
              <a:rPr lang="zh-CN" altLang="en-US" sz="1400" b="1" dirty="0">
                <a:solidFill>
                  <a:schemeClr val="tx1">
                    <a:lumMod val="65000"/>
                    <a:lumOff val="35000"/>
                  </a:schemeClr>
                </a:solidFill>
                <a:cs typeface="Arial" pitchFamily="34" charset="0"/>
              </a:rPr>
              <a:t>问题：归纳逻辑是从小范围推知大范围、从过去推知未来的方法，故无法保证其普遍性和必然性。</a:t>
            </a:r>
            <a:endParaRPr lang="en-US" altLang="zh-CN" sz="1400" b="1" dirty="0">
              <a:solidFill>
                <a:schemeClr val="tx1">
                  <a:lumMod val="65000"/>
                  <a:lumOff val="35000"/>
                </a:schemeClr>
              </a:solidFill>
              <a:cs typeface="Arial" pitchFamily="34" charset="0"/>
            </a:endParaRPr>
          </a:p>
          <a:p>
            <a:pPr>
              <a:lnSpc>
                <a:spcPct val="120000"/>
              </a:lnSpc>
            </a:pPr>
            <a:r>
              <a:rPr lang="zh-CN" altLang="en-US" sz="2400" b="1" dirty="0">
                <a:solidFill>
                  <a:schemeClr val="tx1">
                    <a:lumMod val="65000"/>
                    <a:lumOff val="35000"/>
                  </a:schemeClr>
                </a:solidFill>
                <a:cs typeface="Arial" pitchFamily="34" charset="0"/>
              </a:rPr>
              <a:t>模型</a:t>
            </a:r>
            <a:r>
              <a:rPr lang="en-US" altLang="zh-CN" sz="2400" b="1" dirty="0">
                <a:solidFill>
                  <a:schemeClr val="tx1">
                    <a:lumMod val="65000"/>
                    <a:lumOff val="35000"/>
                  </a:schemeClr>
                </a:solidFill>
                <a:cs typeface="Arial" pitchFamily="34" charset="0"/>
              </a:rPr>
              <a:t>(Model)</a:t>
            </a:r>
          </a:p>
          <a:p>
            <a:pPr lvl="1">
              <a:lnSpc>
                <a:spcPct val="120000"/>
              </a:lnSpc>
            </a:pPr>
            <a:r>
              <a:rPr lang="zh-CN" altLang="en-US" sz="1400" b="1" dirty="0">
                <a:solidFill>
                  <a:schemeClr val="tx1">
                    <a:lumMod val="65000"/>
                    <a:lumOff val="35000"/>
                  </a:schemeClr>
                </a:solidFill>
                <a:cs typeface="Arial" pitchFamily="34" charset="0"/>
              </a:rPr>
              <a:t>决策树</a:t>
            </a:r>
            <a:endParaRPr lang="en-US" altLang="zh-CN" sz="1400" b="1" dirty="0">
              <a:solidFill>
                <a:schemeClr val="tx1">
                  <a:lumMod val="65000"/>
                  <a:lumOff val="35000"/>
                </a:schemeClr>
              </a:solidFill>
              <a:cs typeface="Arial" pitchFamily="34" charset="0"/>
            </a:endParaRPr>
          </a:p>
          <a:p>
            <a:pPr>
              <a:lnSpc>
                <a:spcPct val="120000"/>
              </a:lnSpc>
            </a:pPr>
            <a:r>
              <a:rPr lang="zh-CN" altLang="en-US" sz="2400" b="1" dirty="0">
                <a:solidFill>
                  <a:schemeClr val="tx1">
                    <a:lumMod val="65000"/>
                    <a:lumOff val="35000"/>
                  </a:schemeClr>
                </a:solidFill>
                <a:cs typeface="Arial" pitchFamily="34" charset="0"/>
              </a:rPr>
              <a:t>评估</a:t>
            </a:r>
            <a:r>
              <a:rPr lang="en-US" altLang="zh-CN" sz="2400" b="1" dirty="0">
                <a:solidFill>
                  <a:schemeClr val="tx1">
                    <a:lumMod val="65000"/>
                    <a:lumOff val="35000"/>
                  </a:schemeClr>
                </a:solidFill>
                <a:cs typeface="Arial" pitchFamily="34" charset="0"/>
              </a:rPr>
              <a:t>(Evaluation)</a:t>
            </a:r>
          </a:p>
          <a:p>
            <a:pPr lvl="1">
              <a:lnSpc>
                <a:spcPct val="120000"/>
              </a:lnSpc>
            </a:pPr>
            <a:r>
              <a:rPr lang="zh-CN" altLang="en-US" sz="1400" b="1" dirty="0">
                <a:solidFill>
                  <a:schemeClr val="tx1">
                    <a:lumMod val="65000"/>
                    <a:lumOff val="35000"/>
                  </a:schemeClr>
                </a:solidFill>
                <a:cs typeface="Arial" pitchFamily="34" charset="0"/>
              </a:rPr>
              <a:t>准确性（</a:t>
            </a:r>
            <a:r>
              <a:rPr lang="en-US" altLang="zh-CN" sz="1400" b="1" dirty="0">
                <a:solidFill>
                  <a:schemeClr val="tx1">
                    <a:lumMod val="65000"/>
                    <a:lumOff val="35000"/>
                  </a:schemeClr>
                </a:solidFill>
                <a:cs typeface="Arial" pitchFamily="34" charset="0"/>
              </a:rPr>
              <a:t>Accuracy</a:t>
            </a:r>
            <a:r>
              <a:rPr lang="zh-CN" altLang="en-US" sz="1400" b="1" dirty="0">
                <a:solidFill>
                  <a:schemeClr val="tx1">
                    <a:lumMod val="65000"/>
                    <a:lumOff val="35000"/>
                  </a:schemeClr>
                </a:solidFill>
                <a:cs typeface="Arial" pitchFamily="34" charset="0"/>
              </a:rPr>
              <a:t>） </a:t>
            </a:r>
            <a:endParaRPr lang="en-US" altLang="zh-CN" sz="1400" b="1" dirty="0">
              <a:solidFill>
                <a:schemeClr val="tx1">
                  <a:lumMod val="65000"/>
                  <a:lumOff val="35000"/>
                </a:schemeClr>
              </a:solidFill>
              <a:cs typeface="Arial" pitchFamily="34" charset="0"/>
            </a:endParaRPr>
          </a:p>
          <a:p>
            <a:pPr>
              <a:lnSpc>
                <a:spcPct val="120000"/>
              </a:lnSpc>
            </a:pPr>
            <a:r>
              <a:rPr lang="zh-CN" altLang="en-US" sz="2400" b="1" dirty="0">
                <a:solidFill>
                  <a:schemeClr val="tx1">
                    <a:lumMod val="65000"/>
                    <a:lumOff val="35000"/>
                  </a:schemeClr>
                </a:solidFill>
                <a:cs typeface="Arial" pitchFamily="34" charset="0"/>
              </a:rPr>
              <a:t>优化</a:t>
            </a:r>
            <a:r>
              <a:rPr lang="en-US" altLang="zh-CN" sz="2400" b="1" dirty="0">
                <a:solidFill>
                  <a:schemeClr val="tx1">
                    <a:lumMod val="65000"/>
                    <a:lumOff val="35000"/>
                  </a:schemeClr>
                </a:solidFill>
                <a:cs typeface="Arial" pitchFamily="34" charset="0"/>
              </a:rPr>
              <a:t>(Optimization)</a:t>
            </a:r>
          </a:p>
          <a:p>
            <a:pPr lvl="1">
              <a:lnSpc>
                <a:spcPct val="120000"/>
              </a:lnSpc>
            </a:pPr>
            <a:r>
              <a:rPr lang="zh-CN" altLang="en-US" sz="1400" b="1" dirty="0">
                <a:solidFill>
                  <a:schemeClr val="tx1">
                    <a:lumMod val="65000"/>
                    <a:lumOff val="35000"/>
                  </a:schemeClr>
                </a:solidFill>
                <a:cs typeface="Arial" pitchFamily="34" charset="0"/>
              </a:rPr>
              <a:t>逆向演绎</a:t>
            </a:r>
            <a:endParaRPr lang="en-US" altLang="zh-CN" sz="1400" b="1" dirty="0">
              <a:solidFill>
                <a:schemeClr val="tx1">
                  <a:lumMod val="65000"/>
                  <a:lumOff val="35000"/>
                </a:schemeClr>
              </a:solidFill>
              <a:cs typeface="Arial" pitchFamily="34" charset="0"/>
            </a:endParaRPr>
          </a:p>
          <a:p>
            <a:pPr lvl="1">
              <a:lnSpc>
                <a:spcPct val="120000"/>
              </a:lnSpc>
            </a:pPr>
            <a:endParaRPr lang="zh-CN" altLang="en-US" sz="1400" b="1" dirty="0">
              <a:solidFill>
                <a:schemeClr val="tx1">
                  <a:lumMod val="65000"/>
                  <a:lumOff val="35000"/>
                </a:schemeClr>
              </a:solidFill>
              <a:cs typeface="Arial" pitchFamily="34"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75135" y="4330030"/>
            <a:ext cx="7016865" cy="2527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0701350"/>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solidFill>
                  <a:schemeClr val="accent2"/>
                </a:solidFill>
                <a:latin typeface="Arial" pitchFamily="34" charset="0"/>
                <a:cs typeface="Arial" pitchFamily="34" charset="0"/>
              </a:rPr>
              <a:t>联结学派</a:t>
            </a:r>
          </a:p>
        </p:txBody>
      </p:sp>
      <p:sp>
        <p:nvSpPr>
          <p:cNvPr id="3" name="内容占位符 2"/>
          <p:cNvSpPr>
            <a:spLocks noGrp="1"/>
          </p:cNvSpPr>
          <p:nvPr>
            <p:ph idx="1"/>
          </p:nvPr>
        </p:nvSpPr>
        <p:spPr/>
        <p:txBody>
          <a:bodyPr>
            <a:normAutofit/>
          </a:bodyPr>
          <a:lstStyle/>
          <a:p>
            <a:r>
              <a:rPr lang="zh-CN" altLang="en-US" sz="2400" b="1" dirty="0">
                <a:solidFill>
                  <a:schemeClr val="tx1">
                    <a:lumMod val="65000"/>
                    <a:lumOff val="35000"/>
                  </a:schemeClr>
                </a:solidFill>
                <a:cs typeface="Arial" pitchFamily="34" charset="0"/>
              </a:rPr>
              <a:t>理念、条件、例子</a:t>
            </a:r>
            <a:r>
              <a:rPr lang="en-US" altLang="zh-CN" sz="2400" b="1" dirty="0">
                <a:solidFill>
                  <a:schemeClr val="tx1">
                    <a:lumMod val="65000"/>
                    <a:lumOff val="35000"/>
                  </a:schemeClr>
                </a:solidFill>
                <a:cs typeface="Arial" pitchFamily="34" charset="0"/>
              </a:rPr>
              <a:t>(Concept/Condition/Case)</a:t>
            </a:r>
          </a:p>
          <a:p>
            <a:pPr lvl="1"/>
            <a:r>
              <a:rPr lang="zh-CN" altLang="en-US" sz="1400" b="1" dirty="0">
                <a:solidFill>
                  <a:schemeClr val="tx1">
                    <a:lumMod val="65000"/>
                    <a:lumOff val="35000"/>
                  </a:schemeClr>
                </a:solidFill>
                <a:cs typeface="Arial" pitchFamily="34" charset="0"/>
              </a:rPr>
              <a:t>理念：模仿大脑是如何运行，输入</a:t>
            </a:r>
            <a:r>
              <a:rPr lang="en-US" altLang="zh-CN" sz="1400" b="1" dirty="0">
                <a:solidFill>
                  <a:schemeClr val="tx1">
                    <a:lumMod val="65000"/>
                    <a:lumOff val="35000"/>
                  </a:schemeClr>
                </a:solidFill>
                <a:cs typeface="Arial" pitchFamily="34" charset="0"/>
              </a:rPr>
              <a:t>&gt;</a:t>
            </a:r>
            <a:r>
              <a:rPr lang="zh-CN" altLang="en-US" sz="1400" b="1" dirty="0">
                <a:solidFill>
                  <a:schemeClr val="tx1">
                    <a:lumMod val="65000"/>
                    <a:lumOff val="35000"/>
                  </a:schemeClr>
                </a:solidFill>
                <a:cs typeface="Arial" pitchFamily="34" charset="0"/>
              </a:rPr>
              <a:t>树突</a:t>
            </a:r>
            <a:r>
              <a:rPr lang="en-US" altLang="zh-CN" sz="1400" b="1" dirty="0">
                <a:solidFill>
                  <a:schemeClr val="tx1">
                    <a:lumMod val="65000"/>
                    <a:lumOff val="35000"/>
                  </a:schemeClr>
                </a:solidFill>
                <a:cs typeface="Arial" pitchFamily="34" charset="0"/>
              </a:rPr>
              <a:t>&gt;</a:t>
            </a:r>
            <a:r>
              <a:rPr lang="zh-CN" altLang="en-US" sz="1400" b="1" dirty="0">
                <a:solidFill>
                  <a:schemeClr val="tx1">
                    <a:lumMod val="65000"/>
                    <a:lumOff val="35000"/>
                  </a:schemeClr>
                </a:solidFill>
                <a:cs typeface="Arial" pitchFamily="34" charset="0"/>
              </a:rPr>
              <a:t>细胞体</a:t>
            </a:r>
            <a:r>
              <a:rPr lang="en-US" altLang="zh-CN" sz="1400" b="1" dirty="0">
                <a:solidFill>
                  <a:schemeClr val="tx1">
                    <a:lumMod val="65000"/>
                    <a:lumOff val="35000"/>
                  </a:schemeClr>
                </a:solidFill>
                <a:cs typeface="Arial" pitchFamily="34" charset="0"/>
              </a:rPr>
              <a:t>&gt;</a:t>
            </a:r>
            <a:r>
              <a:rPr lang="zh-CN" altLang="en-US" sz="1400" b="1" dirty="0">
                <a:solidFill>
                  <a:schemeClr val="tx1">
                    <a:lumMod val="65000"/>
                    <a:lumOff val="35000"/>
                  </a:schemeClr>
                </a:solidFill>
                <a:cs typeface="Arial" pitchFamily="34" charset="0"/>
              </a:rPr>
              <a:t>轴突</a:t>
            </a:r>
            <a:r>
              <a:rPr lang="en-US" altLang="zh-CN" sz="1400" b="1" dirty="0">
                <a:solidFill>
                  <a:schemeClr val="tx1">
                    <a:lumMod val="65000"/>
                    <a:lumOff val="35000"/>
                  </a:schemeClr>
                </a:solidFill>
                <a:cs typeface="Arial" pitchFamily="34" charset="0"/>
              </a:rPr>
              <a:t>&gt;</a:t>
            </a:r>
            <a:r>
              <a:rPr lang="zh-CN" altLang="en-US" sz="1400" b="1" dirty="0">
                <a:solidFill>
                  <a:schemeClr val="tx1">
                    <a:lumMod val="65000"/>
                    <a:lumOff val="35000"/>
                  </a:schemeClr>
                </a:solidFill>
                <a:cs typeface="Arial" pitchFamily="34" charset="0"/>
              </a:rPr>
              <a:t>输出</a:t>
            </a:r>
            <a:endParaRPr lang="en-US" altLang="zh-CN" sz="1400" b="1" dirty="0">
              <a:solidFill>
                <a:schemeClr val="tx1">
                  <a:lumMod val="65000"/>
                  <a:lumOff val="35000"/>
                </a:schemeClr>
              </a:solidFill>
              <a:cs typeface="Arial" pitchFamily="34" charset="0"/>
            </a:endParaRPr>
          </a:p>
          <a:p>
            <a:pPr lvl="1"/>
            <a:r>
              <a:rPr lang="zh-CN" altLang="en-US" sz="1400" b="1" dirty="0">
                <a:solidFill>
                  <a:schemeClr val="tx1">
                    <a:lumMod val="65000"/>
                    <a:lumOff val="35000"/>
                  </a:schemeClr>
                </a:solidFill>
                <a:cs typeface="Arial" pitchFamily="34" charset="0"/>
              </a:rPr>
              <a:t>条件：平行，同步</a:t>
            </a:r>
            <a:endParaRPr lang="en-US" altLang="zh-CN" sz="1400" b="1" dirty="0">
              <a:solidFill>
                <a:schemeClr val="tx1">
                  <a:lumMod val="65000"/>
                  <a:lumOff val="35000"/>
                </a:schemeClr>
              </a:solidFill>
              <a:cs typeface="Arial" pitchFamily="34" charset="0"/>
            </a:endParaRPr>
          </a:p>
          <a:p>
            <a:pPr lvl="1"/>
            <a:r>
              <a:rPr lang="zh-CN" altLang="en-US" sz="1400" b="1" dirty="0">
                <a:solidFill>
                  <a:schemeClr val="tx1">
                    <a:lumMod val="65000"/>
                    <a:lumOff val="35000"/>
                  </a:schemeClr>
                </a:solidFill>
                <a:cs typeface="Arial" pitchFamily="34" charset="0"/>
              </a:rPr>
              <a:t>例子：反向传播算法计算各宏观数据的权值</a:t>
            </a:r>
            <a:endParaRPr lang="en-US" altLang="zh-CN" sz="1400" b="1" dirty="0">
              <a:solidFill>
                <a:schemeClr val="tx1">
                  <a:lumMod val="65000"/>
                  <a:lumOff val="35000"/>
                </a:schemeClr>
              </a:solidFill>
              <a:cs typeface="Arial" pitchFamily="34" charset="0"/>
            </a:endParaRPr>
          </a:p>
          <a:p>
            <a:pPr marL="936117" lvl="2" indent="0">
              <a:buNone/>
            </a:pPr>
            <a:r>
              <a:rPr lang="zh-CN" altLang="en-US" sz="1400" b="1" dirty="0">
                <a:solidFill>
                  <a:schemeClr val="tx1">
                    <a:lumMod val="65000"/>
                    <a:lumOff val="35000"/>
                  </a:schemeClr>
                </a:solidFill>
                <a:cs typeface="Arial" pitchFamily="34" charset="0"/>
              </a:rPr>
              <a:t>问题：推算一堆的数字，无法解释与推理，</a:t>
            </a:r>
            <a:endParaRPr lang="en-US" altLang="zh-CN" sz="1400" b="1" dirty="0">
              <a:solidFill>
                <a:schemeClr val="tx1">
                  <a:lumMod val="65000"/>
                  <a:lumOff val="35000"/>
                </a:schemeClr>
              </a:solidFill>
              <a:cs typeface="Arial" pitchFamily="34" charset="0"/>
            </a:endParaRPr>
          </a:p>
          <a:p>
            <a:pPr marL="936117" lvl="2" indent="0">
              <a:buNone/>
            </a:pPr>
            <a:r>
              <a:rPr lang="zh-CN" altLang="en-US" sz="1400" b="1" dirty="0">
                <a:solidFill>
                  <a:schemeClr val="tx1">
                    <a:lumMod val="65000"/>
                    <a:lumOff val="35000"/>
                  </a:schemeClr>
                </a:solidFill>
                <a:cs typeface="Arial" pitchFamily="34" charset="0"/>
              </a:rPr>
              <a:t>并且常有局部最优的现象。</a:t>
            </a:r>
            <a:endParaRPr lang="en-US" altLang="zh-CN" sz="1400" b="1" dirty="0">
              <a:solidFill>
                <a:schemeClr val="tx1">
                  <a:lumMod val="65000"/>
                  <a:lumOff val="35000"/>
                </a:schemeClr>
              </a:solidFill>
              <a:cs typeface="Arial" pitchFamily="34" charset="0"/>
            </a:endParaRPr>
          </a:p>
          <a:p>
            <a:r>
              <a:rPr lang="zh-CN" altLang="en-US" sz="2400" b="1" dirty="0">
                <a:solidFill>
                  <a:schemeClr val="tx1">
                    <a:lumMod val="65000"/>
                    <a:lumOff val="35000"/>
                  </a:schemeClr>
                </a:solidFill>
                <a:cs typeface="Arial" pitchFamily="34" charset="0"/>
              </a:rPr>
              <a:t>模型</a:t>
            </a:r>
            <a:r>
              <a:rPr lang="en-US" altLang="zh-CN" sz="2400" b="1" dirty="0">
                <a:solidFill>
                  <a:schemeClr val="tx1">
                    <a:lumMod val="65000"/>
                    <a:lumOff val="35000"/>
                  </a:schemeClr>
                </a:solidFill>
                <a:cs typeface="Arial" pitchFamily="34" charset="0"/>
              </a:rPr>
              <a:t>(Model)</a:t>
            </a:r>
          </a:p>
          <a:p>
            <a:pPr lvl="1"/>
            <a:r>
              <a:rPr lang="zh-CN" altLang="en-US" sz="1400" b="1" dirty="0">
                <a:solidFill>
                  <a:schemeClr val="tx1">
                    <a:lumMod val="65000"/>
                    <a:lumOff val="35000"/>
                  </a:schemeClr>
                </a:solidFill>
                <a:cs typeface="Arial" pitchFamily="34" charset="0"/>
              </a:rPr>
              <a:t>神经网络</a:t>
            </a:r>
            <a:r>
              <a:rPr lang="en-US" altLang="zh-CN" sz="1400" b="1" dirty="0">
                <a:solidFill>
                  <a:schemeClr val="tx1">
                    <a:lumMod val="65000"/>
                    <a:lumOff val="35000"/>
                  </a:schemeClr>
                </a:solidFill>
                <a:cs typeface="Arial" pitchFamily="34" charset="0"/>
              </a:rPr>
              <a:t>(Neural Network)</a:t>
            </a:r>
          </a:p>
          <a:p>
            <a:r>
              <a:rPr lang="zh-CN" altLang="en-US" sz="2400" b="1" dirty="0">
                <a:solidFill>
                  <a:schemeClr val="tx1">
                    <a:lumMod val="65000"/>
                    <a:lumOff val="35000"/>
                  </a:schemeClr>
                </a:solidFill>
                <a:cs typeface="Arial" pitchFamily="34" charset="0"/>
              </a:rPr>
              <a:t>评估</a:t>
            </a:r>
            <a:r>
              <a:rPr lang="en-US" altLang="zh-CN" sz="2400" b="1" dirty="0">
                <a:solidFill>
                  <a:schemeClr val="tx1">
                    <a:lumMod val="65000"/>
                    <a:lumOff val="35000"/>
                  </a:schemeClr>
                </a:solidFill>
                <a:cs typeface="Arial" pitchFamily="34" charset="0"/>
              </a:rPr>
              <a:t>(Evaluation)</a:t>
            </a:r>
          </a:p>
          <a:p>
            <a:pPr lvl="1"/>
            <a:r>
              <a:rPr lang="zh-CN" altLang="en-US" sz="1400" b="1" dirty="0">
                <a:solidFill>
                  <a:schemeClr val="tx1">
                    <a:lumMod val="65000"/>
                    <a:lumOff val="35000"/>
                  </a:schemeClr>
                </a:solidFill>
                <a:cs typeface="Arial" pitchFamily="34" charset="0"/>
              </a:rPr>
              <a:t>平方误差</a:t>
            </a:r>
            <a:r>
              <a:rPr lang="en-US" altLang="zh-CN" sz="1400" b="1" dirty="0">
                <a:solidFill>
                  <a:schemeClr val="tx1">
                    <a:lumMod val="65000"/>
                    <a:lumOff val="35000"/>
                  </a:schemeClr>
                </a:solidFill>
                <a:cs typeface="Arial" pitchFamily="34" charset="0"/>
              </a:rPr>
              <a:t>(Square Error)</a:t>
            </a:r>
          </a:p>
          <a:p>
            <a:r>
              <a:rPr lang="zh-CN" altLang="en-US" sz="2400" b="1" dirty="0">
                <a:solidFill>
                  <a:schemeClr val="tx1">
                    <a:lumMod val="65000"/>
                    <a:lumOff val="35000"/>
                  </a:schemeClr>
                </a:solidFill>
                <a:cs typeface="Arial" pitchFamily="34" charset="0"/>
              </a:rPr>
              <a:t>优化</a:t>
            </a:r>
            <a:r>
              <a:rPr lang="en-US" altLang="zh-CN" sz="2400" b="1" dirty="0">
                <a:solidFill>
                  <a:schemeClr val="tx1">
                    <a:lumMod val="65000"/>
                    <a:lumOff val="35000"/>
                  </a:schemeClr>
                </a:solidFill>
                <a:cs typeface="Arial" pitchFamily="34" charset="0"/>
              </a:rPr>
              <a:t>(Optimization)</a:t>
            </a:r>
          </a:p>
          <a:p>
            <a:pPr lvl="1"/>
            <a:r>
              <a:rPr lang="zh-CN" altLang="en-US" sz="1400" b="1" dirty="0">
                <a:solidFill>
                  <a:schemeClr val="tx1">
                    <a:lumMod val="65000"/>
                    <a:lumOff val="35000"/>
                  </a:schemeClr>
                </a:solidFill>
                <a:cs typeface="Arial" pitchFamily="34" charset="0"/>
              </a:rPr>
              <a:t>梯度</a:t>
            </a:r>
            <a:r>
              <a:rPr lang="en-US" altLang="zh-CN" sz="1400" b="1" dirty="0">
                <a:solidFill>
                  <a:schemeClr val="tx1">
                    <a:lumMod val="65000"/>
                    <a:lumOff val="35000"/>
                  </a:schemeClr>
                </a:solidFill>
                <a:cs typeface="Arial" pitchFamily="34" charset="0"/>
              </a:rPr>
              <a:t>(Gradient):</a:t>
            </a:r>
            <a:r>
              <a:rPr lang="zh-CN" altLang="en-US" sz="1400" b="1" dirty="0">
                <a:solidFill>
                  <a:schemeClr val="tx1">
                    <a:lumMod val="65000"/>
                    <a:lumOff val="35000"/>
                  </a:schemeClr>
                </a:solidFill>
                <a:cs typeface="Arial" pitchFamily="34" charset="0"/>
              </a:rPr>
              <a:t>递归性地逼近最小偏差模型</a:t>
            </a:r>
            <a:endParaRPr lang="en-US" altLang="zh-CN" sz="1400" b="1" dirty="0">
              <a:solidFill>
                <a:schemeClr val="tx1">
                  <a:lumMod val="65000"/>
                  <a:lumOff val="35000"/>
                </a:schemeClr>
              </a:solidFill>
              <a:cs typeface="Arial"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0643" y="3977633"/>
            <a:ext cx="4571685" cy="2336896"/>
          </a:xfrm>
          <a:prstGeom prst="rect">
            <a:avLst/>
          </a:prstGeom>
        </p:spPr>
      </p:pic>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6176" r="4325" b="8435"/>
          <a:stretch/>
        </p:blipFill>
        <p:spPr bwMode="auto">
          <a:xfrm>
            <a:off x="7391309" y="1303050"/>
            <a:ext cx="4571685" cy="2450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3560569"/>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solidFill>
                  <a:schemeClr val="accent2"/>
                </a:solidFill>
                <a:latin typeface="Arial" pitchFamily="34" charset="0"/>
                <a:cs typeface="Arial" pitchFamily="34" charset="0"/>
              </a:rPr>
              <a:t>进化学派</a:t>
            </a:r>
          </a:p>
        </p:txBody>
      </p:sp>
      <p:sp>
        <p:nvSpPr>
          <p:cNvPr id="3" name="内容占位符 2"/>
          <p:cNvSpPr>
            <a:spLocks noGrp="1"/>
          </p:cNvSpPr>
          <p:nvPr>
            <p:ph idx="1"/>
          </p:nvPr>
        </p:nvSpPr>
        <p:spPr>
          <a:xfrm>
            <a:off x="609600" y="1600200"/>
            <a:ext cx="10972801" cy="5141168"/>
          </a:xfrm>
        </p:spPr>
        <p:txBody>
          <a:bodyPr>
            <a:noAutofit/>
          </a:bodyPr>
          <a:lstStyle/>
          <a:p>
            <a:r>
              <a:rPr lang="zh-CN" altLang="en-US" sz="2400" b="1" dirty="0">
                <a:solidFill>
                  <a:schemeClr val="tx1">
                    <a:lumMod val="65000"/>
                    <a:lumOff val="35000"/>
                  </a:schemeClr>
                </a:solidFill>
                <a:cs typeface="Arial" pitchFamily="34" charset="0"/>
              </a:rPr>
              <a:t>理念、条件、例子</a:t>
            </a:r>
            <a:r>
              <a:rPr lang="en-US" altLang="zh-CN" sz="2400" b="1" dirty="0">
                <a:solidFill>
                  <a:schemeClr val="tx1">
                    <a:lumMod val="65000"/>
                    <a:lumOff val="35000"/>
                  </a:schemeClr>
                </a:solidFill>
                <a:cs typeface="Arial" pitchFamily="34" charset="0"/>
              </a:rPr>
              <a:t>(Concept/Condition/Case)</a:t>
            </a:r>
          </a:p>
          <a:p>
            <a:pPr lvl="1"/>
            <a:r>
              <a:rPr lang="zh-CN" altLang="en-US" sz="1400" b="1" dirty="0">
                <a:solidFill>
                  <a:schemeClr val="tx1">
                    <a:lumMod val="65000"/>
                    <a:lumOff val="35000"/>
                  </a:schemeClr>
                </a:solidFill>
                <a:cs typeface="Arial" pitchFamily="34" charset="0"/>
              </a:rPr>
              <a:t>理念：大自然中的随机匹配与适者生存。</a:t>
            </a:r>
            <a:endParaRPr lang="en-US" altLang="zh-CN" sz="1400" b="1" dirty="0">
              <a:solidFill>
                <a:schemeClr val="tx1">
                  <a:lumMod val="65000"/>
                  <a:lumOff val="35000"/>
                </a:schemeClr>
              </a:solidFill>
              <a:cs typeface="Arial" pitchFamily="34" charset="0"/>
            </a:endParaRPr>
          </a:p>
          <a:p>
            <a:pPr lvl="1"/>
            <a:r>
              <a:rPr lang="zh-CN" altLang="en-US" sz="1400" b="1" dirty="0">
                <a:solidFill>
                  <a:schemeClr val="tx1">
                    <a:lumMod val="65000"/>
                    <a:lumOff val="35000"/>
                  </a:schemeClr>
                </a:solidFill>
                <a:cs typeface="Arial" pitchFamily="34" charset="0"/>
              </a:rPr>
              <a:t>条件：基因池，适应条件</a:t>
            </a:r>
            <a:endParaRPr lang="en-US" altLang="zh-CN" sz="1400" b="1" dirty="0">
              <a:solidFill>
                <a:schemeClr val="tx1">
                  <a:lumMod val="65000"/>
                  <a:lumOff val="35000"/>
                </a:schemeClr>
              </a:solidFill>
              <a:cs typeface="Arial" pitchFamily="34" charset="0"/>
            </a:endParaRPr>
          </a:p>
          <a:p>
            <a:pPr lvl="1"/>
            <a:r>
              <a:rPr lang="zh-CN" altLang="en-US" sz="1400" b="1" dirty="0">
                <a:solidFill>
                  <a:schemeClr val="tx1">
                    <a:lumMod val="65000"/>
                    <a:lumOff val="35000"/>
                  </a:schemeClr>
                </a:solidFill>
                <a:cs typeface="Arial" pitchFamily="34" charset="0"/>
              </a:rPr>
              <a:t>例子：市场中不同基因的数值符号组合，很好地生成新的策略。</a:t>
            </a:r>
            <a:endParaRPr lang="en-US" altLang="zh-CN" sz="1400" b="1" dirty="0">
              <a:solidFill>
                <a:schemeClr val="tx1">
                  <a:lumMod val="65000"/>
                  <a:lumOff val="35000"/>
                </a:schemeClr>
              </a:solidFill>
              <a:cs typeface="Arial" pitchFamily="34" charset="0"/>
            </a:endParaRPr>
          </a:p>
          <a:p>
            <a:pPr marL="936117" lvl="2" indent="0">
              <a:buNone/>
            </a:pPr>
            <a:r>
              <a:rPr lang="zh-CN" altLang="en-US" sz="1400" b="1" dirty="0">
                <a:solidFill>
                  <a:schemeClr val="tx1">
                    <a:lumMod val="65000"/>
                    <a:lumOff val="35000"/>
                  </a:schemeClr>
                </a:solidFill>
                <a:cs typeface="Arial" pitchFamily="34" charset="0"/>
              </a:rPr>
              <a:t>问题：早熟、大量计算、随机不稳定。</a:t>
            </a:r>
            <a:endParaRPr lang="en-US" altLang="zh-CN" sz="1400" b="1" dirty="0">
              <a:solidFill>
                <a:schemeClr val="tx1">
                  <a:lumMod val="65000"/>
                  <a:lumOff val="35000"/>
                </a:schemeClr>
              </a:solidFill>
              <a:cs typeface="Arial" pitchFamily="34" charset="0"/>
            </a:endParaRPr>
          </a:p>
          <a:p>
            <a:r>
              <a:rPr lang="zh-CN" altLang="en-US" sz="2400" b="1" dirty="0">
                <a:solidFill>
                  <a:schemeClr val="tx1">
                    <a:lumMod val="65000"/>
                    <a:lumOff val="35000"/>
                  </a:schemeClr>
                </a:solidFill>
                <a:cs typeface="Arial" pitchFamily="34" charset="0"/>
              </a:rPr>
              <a:t>模型</a:t>
            </a:r>
            <a:r>
              <a:rPr lang="en-US" altLang="zh-CN" sz="2400" b="1" dirty="0">
                <a:solidFill>
                  <a:schemeClr val="tx1">
                    <a:lumMod val="65000"/>
                    <a:lumOff val="35000"/>
                  </a:schemeClr>
                </a:solidFill>
                <a:cs typeface="Arial" pitchFamily="34" charset="0"/>
              </a:rPr>
              <a:t>(Model)</a:t>
            </a:r>
          </a:p>
          <a:p>
            <a:pPr lvl="1"/>
            <a:r>
              <a:rPr lang="zh-CN" altLang="en-US" sz="1400" b="1" dirty="0">
                <a:solidFill>
                  <a:schemeClr val="tx1">
                    <a:lumMod val="65000"/>
                    <a:lumOff val="35000"/>
                  </a:schemeClr>
                </a:solidFill>
                <a:cs typeface="Arial" pitchFamily="34" charset="0"/>
              </a:rPr>
              <a:t>遗传算法</a:t>
            </a:r>
            <a:endParaRPr lang="en-US" altLang="zh-CN" sz="1400" b="1" dirty="0">
              <a:solidFill>
                <a:schemeClr val="tx1">
                  <a:lumMod val="65000"/>
                  <a:lumOff val="35000"/>
                </a:schemeClr>
              </a:solidFill>
              <a:cs typeface="Arial" pitchFamily="34" charset="0"/>
            </a:endParaRPr>
          </a:p>
          <a:p>
            <a:r>
              <a:rPr lang="zh-CN" altLang="en-US" sz="2400" b="1" dirty="0">
                <a:solidFill>
                  <a:schemeClr val="tx1">
                    <a:lumMod val="65000"/>
                    <a:lumOff val="35000"/>
                  </a:schemeClr>
                </a:solidFill>
                <a:cs typeface="Arial" pitchFamily="34" charset="0"/>
              </a:rPr>
              <a:t>评估</a:t>
            </a:r>
            <a:r>
              <a:rPr lang="en-US" altLang="zh-CN" sz="2400" b="1" dirty="0">
                <a:solidFill>
                  <a:schemeClr val="tx1">
                    <a:lumMod val="65000"/>
                    <a:lumOff val="35000"/>
                  </a:schemeClr>
                </a:solidFill>
                <a:cs typeface="Arial" pitchFamily="34" charset="0"/>
              </a:rPr>
              <a:t>(Evaluation)</a:t>
            </a:r>
          </a:p>
          <a:p>
            <a:pPr lvl="1"/>
            <a:r>
              <a:rPr lang="zh-CN" altLang="en-US" sz="1400" b="1" dirty="0">
                <a:solidFill>
                  <a:schemeClr val="tx1">
                    <a:lumMod val="65000"/>
                    <a:lumOff val="35000"/>
                  </a:schemeClr>
                </a:solidFill>
                <a:cs typeface="Arial" pitchFamily="34" charset="0"/>
              </a:rPr>
              <a:t>适应度</a:t>
            </a:r>
            <a:r>
              <a:rPr lang="en-US" altLang="zh-CN" sz="1400" b="1" dirty="0">
                <a:solidFill>
                  <a:schemeClr val="tx1">
                    <a:lumMod val="65000"/>
                    <a:lumOff val="35000"/>
                  </a:schemeClr>
                </a:solidFill>
                <a:cs typeface="Arial" pitchFamily="34" charset="0"/>
              </a:rPr>
              <a:t>(Fitness)</a:t>
            </a:r>
          </a:p>
          <a:p>
            <a:r>
              <a:rPr lang="zh-CN" altLang="en-US" sz="2400" b="1" dirty="0">
                <a:solidFill>
                  <a:schemeClr val="tx1">
                    <a:lumMod val="65000"/>
                    <a:lumOff val="35000"/>
                  </a:schemeClr>
                </a:solidFill>
                <a:cs typeface="Arial" pitchFamily="34" charset="0"/>
              </a:rPr>
              <a:t>优化</a:t>
            </a:r>
            <a:r>
              <a:rPr lang="en-US" altLang="zh-CN" sz="2400" b="1" dirty="0">
                <a:solidFill>
                  <a:schemeClr val="tx1">
                    <a:lumMod val="65000"/>
                    <a:lumOff val="35000"/>
                  </a:schemeClr>
                </a:solidFill>
                <a:cs typeface="Arial" pitchFamily="34" charset="0"/>
              </a:rPr>
              <a:t>(Optimization)</a:t>
            </a:r>
          </a:p>
          <a:p>
            <a:pPr lvl="1"/>
            <a:r>
              <a:rPr lang="zh-CN" altLang="en-US" sz="1400" b="1" dirty="0">
                <a:solidFill>
                  <a:schemeClr val="tx1">
                    <a:lumMod val="65000"/>
                    <a:lumOff val="35000"/>
                  </a:schemeClr>
                </a:solidFill>
                <a:cs typeface="Arial" pitchFamily="34" charset="0"/>
              </a:rPr>
              <a:t>遗传搜索</a:t>
            </a:r>
            <a:endParaRPr lang="en-US" altLang="zh-CN" sz="1400" b="1" dirty="0">
              <a:solidFill>
                <a:schemeClr val="tx1">
                  <a:lumMod val="65000"/>
                  <a:lumOff val="35000"/>
                </a:schemeClr>
              </a:solidFill>
              <a:cs typeface="Arial"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47" y="3360421"/>
            <a:ext cx="59309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0577857"/>
      </p:ext>
    </p:extLst>
  </p:cSld>
  <p:clrMapOvr>
    <a:masterClrMapping/>
  </p:clrMapOvr>
  <p:transition spd="slow">
    <p:push/>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786</TotalTime>
  <Words>1105</Words>
  <Application>Microsoft Office PowerPoint</Application>
  <PresentationFormat>宽屏</PresentationFormat>
  <Paragraphs>260</Paragraphs>
  <Slides>35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华文楷体</vt:lpstr>
      <vt:lpstr>宋体</vt:lpstr>
      <vt:lpstr>微软雅黑</vt:lpstr>
      <vt:lpstr>Arial</vt:lpstr>
      <vt:lpstr>Calibri</vt:lpstr>
      <vt:lpstr>Calibri Light</vt:lpstr>
      <vt:lpstr>Office 主题</vt:lpstr>
      <vt:lpstr>PowerPoint 演示文稿</vt:lpstr>
      <vt:lpstr>PowerPoint 演示文稿</vt:lpstr>
      <vt:lpstr>PowerPoint 演示文稿</vt:lpstr>
      <vt:lpstr>终极算法的组成</vt:lpstr>
      <vt:lpstr>人工智能与量化投资</vt:lpstr>
      <vt:lpstr>PowerPoint 演示文稿</vt:lpstr>
      <vt:lpstr>符号学派</vt:lpstr>
      <vt:lpstr>联结学派</vt:lpstr>
      <vt:lpstr>进化学派</vt:lpstr>
      <vt:lpstr>贝叶斯学派</vt:lpstr>
      <vt:lpstr>类推学派</vt:lpstr>
      <vt:lpstr>什么是应用机器学习?</vt:lpstr>
      <vt:lpstr>机器学习的核心概念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考试与实操</vt:lpstr>
      <vt:lpstr>PowerPoint 演示文稿</vt:lpstr>
      <vt:lpstr>PowerPoint 演示文稿</vt:lpstr>
      <vt:lpstr>PowerPoint 演示文稿</vt:lpstr>
    </vt:vector>
  </TitlesOfParts>
  <Company>DPHOME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po du</dc:creator>
  <cp:lastModifiedBy>Channel Chan</cp:lastModifiedBy>
  <cp:revision>39</cp:revision>
  <dcterms:created xsi:type="dcterms:W3CDTF">2015-02-27T14:12:59Z</dcterms:created>
  <dcterms:modified xsi:type="dcterms:W3CDTF">2018-04-27T10:52:48Z</dcterms:modified>
</cp:coreProperties>
</file>