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8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9" r:id="rId3"/>
    <p:sldMasterId id="2147483698" r:id="rId4"/>
    <p:sldMasterId id="2147483710" r:id="rId5"/>
    <p:sldMasterId id="2147483729" r:id="rId6"/>
    <p:sldMasterId id="2147483748" r:id="rId7"/>
    <p:sldMasterId id="2147483779" r:id="rId8"/>
    <p:sldMasterId id="2147483791" r:id="rId9"/>
  </p:sldMasterIdLst>
  <p:notesMasterIdLst>
    <p:notesMasterId r:id="rId36"/>
  </p:notesMasterIdLst>
  <p:sldIdLst>
    <p:sldId id="256" r:id="rId10"/>
    <p:sldId id="287" r:id="rId11"/>
    <p:sldId id="260" r:id="rId12"/>
    <p:sldId id="261" r:id="rId13"/>
    <p:sldId id="258" r:id="rId14"/>
    <p:sldId id="257" r:id="rId15"/>
    <p:sldId id="262" r:id="rId16"/>
    <p:sldId id="263" r:id="rId17"/>
    <p:sldId id="264" r:id="rId18"/>
    <p:sldId id="265" r:id="rId19"/>
    <p:sldId id="259" r:id="rId20"/>
    <p:sldId id="267" r:id="rId21"/>
    <p:sldId id="274" r:id="rId22"/>
    <p:sldId id="268" r:id="rId23"/>
    <p:sldId id="273" r:id="rId24"/>
    <p:sldId id="276" r:id="rId25"/>
    <p:sldId id="282" r:id="rId26"/>
    <p:sldId id="298" r:id="rId27"/>
    <p:sldId id="269" r:id="rId28"/>
    <p:sldId id="294" r:id="rId29"/>
    <p:sldId id="284" r:id="rId30"/>
    <p:sldId id="285" r:id="rId31"/>
    <p:sldId id="295" r:id="rId32"/>
    <p:sldId id="296" r:id="rId33"/>
    <p:sldId id="297" r:id="rId34"/>
    <p:sldId id="275" r:id="rId35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E2E2E"/>
    <a:srgbClr val="F33939"/>
    <a:srgbClr val="2AB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>
        <p:scale>
          <a:sx n="75" d="100"/>
          <a:sy n="75" d="100"/>
        </p:scale>
        <p:origin x="-210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81C2E-130F-4507-A849-9BFECE9F178C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4A32F-0216-44A0-8F03-E9BB982F4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2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4A32F-0216-44A0-8F03-E9BB982F460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2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310" y="2130502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91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7454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53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9" y="273122"/>
            <a:ext cx="401056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7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9" y="1435104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6581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74"/>
            <a:ext cx="731424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414"/>
            <a:ext cx="731424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059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97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13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51" y="274713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3747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90" y="2130444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71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410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365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8" y="4406919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8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171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30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0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13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51" y="274713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637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89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157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69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2182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7617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373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57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30" y="274657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7513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5A58-9CFE-4D7E-986E-789FA2854EE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23C5B-DA6B-4403-9586-EEFDC79FD9D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3972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0E00A-0224-4CF6-A7C2-356C7B0C78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BAE5C-5C81-49F0-A6CF-479F9B342F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640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771C0-3F78-45D5-83BA-DC09F4BBEB9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D0D92-1169-4109-8D7D-5DCB9D9E3F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3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3218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C6C4-985B-42C4-A4F2-5CA0D0FC3DF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60C9A-1B82-4ED1-95B3-2210750BE9A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0127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F7CFC-9B5D-4E15-BE3E-E84943BDDD7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84D20-D387-4267-9E5F-F8DDA653A4A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4490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43DAC-DDD5-4E4A-8E12-D5BDFE810A2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523E6-F2F1-4642-8345-08C61453EA9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845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DB0BF-0F30-4F13-BBE0-468FACC2439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AA177-4E43-478C-AA0A-43A1393505F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592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CE74E-B500-40D5-BB33-B812718241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87992-DCE5-434A-A6BC-5D7F356B89F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021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D80D8-BCA7-462E-A943-E150CD23532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91BE1-17CD-4E1E-84E2-FE4E923E4C4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255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92FC-5B2C-45BD-93E8-DB74604C86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71BC8-5D49-4754-86EC-A512112822D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7395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2E58A-4395-4E1D-9957-39C762FEB3A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55954-AD4F-4977-A3E8-D82FDEEFC6D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2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7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70" y="170980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70" y="458953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86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6" y="365129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07" y="1681163"/>
            <a:ext cx="5157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07" y="2505075"/>
            <a:ext cx="5157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34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34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02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72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9" y="6487955"/>
            <a:ext cx="12190413" cy="384629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0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9" y="6487955"/>
            <a:ext cx="12190413" cy="384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9" y="6487955"/>
            <a:ext cx="12190413" cy="3846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4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9" y="6487955"/>
            <a:ext cx="12190413" cy="384629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48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9" y="6487955"/>
            <a:ext cx="12190413" cy="384629"/>
          </a:xfrm>
          <a:prstGeom prst="rect">
            <a:avLst/>
          </a:prstGeom>
          <a:solidFill>
            <a:srgbClr val="A7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0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9" y="6487955"/>
            <a:ext cx="12190413" cy="384629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09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9" y="6487955"/>
            <a:ext cx="12190413" cy="384629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86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9" y="6487955"/>
            <a:ext cx="12190413" cy="38462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39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8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9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08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2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8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9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08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85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55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0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89" y="4406974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8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80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83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67" y="1709805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67" y="4589530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95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122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5" y="365129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04" y="1681163"/>
            <a:ext cx="5157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04" y="2505075"/>
            <a:ext cx="5157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33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33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45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467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" y="6487951"/>
            <a:ext cx="12190413" cy="384629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" y="6487951"/>
            <a:ext cx="12190413" cy="384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7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" y="6487951"/>
            <a:ext cx="12190413" cy="3846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3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" y="6487951"/>
            <a:ext cx="12190413" cy="384629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6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51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" y="6487951"/>
            <a:ext cx="12190413" cy="384629"/>
          </a:xfrm>
          <a:prstGeom prst="rect">
            <a:avLst/>
          </a:prstGeom>
          <a:solidFill>
            <a:srgbClr val="A7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6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" y="6487951"/>
            <a:ext cx="12190413" cy="384629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1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" y="6487951"/>
            <a:ext cx="12190413" cy="384629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77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" y="6487951"/>
            <a:ext cx="12190413" cy="38462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66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4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92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04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4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92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04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23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90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0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177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310" y="2130502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91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500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7"/>
            <a:ext cx="538621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117"/>
            <a:ext cx="538833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89" y="4406974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8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72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51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22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7"/>
            <a:ext cx="538621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117"/>
            <a:ext cx="538833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625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094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912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9" y="273122"/>
            <a:ext cx="401056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7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9" y="1435104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623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74"/>
            <a:ext cx="731424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414"/>
            <a:ext cx="731424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381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23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13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51" y="274713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22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224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63" y="1709797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63" y="4589522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249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994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1" y="365129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00" y="1681163"/>
            <a:ext cx="5157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00" y="2505075"/>
            <a:ext cx="5157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29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29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917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002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" y="6487943"/>
            <a:ext cx="12190413" cy="384629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" y="6487943"/>
            <a:ext cx="12190413" cy="384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0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" y="6487943"/>
            <a:ext cx="12190413" cy="3846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9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" y="6487943"/>
            <a:ext cx="12190413" cy="384629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5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" y="6487943"/>
            <a:ext cx="12190413" cy="384629"/>
          </a:xfrm>
          <a:prstGeom prst="rect">
            <a:avLst/>
          </a:prstGeom>
          <a:solidFill>
            <a:srgbClr val="A7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9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" y="6487943"/>
            <a:ext cx="12190413" cy="384629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" y="6487943"/>
            <a:ext cx="12190413" cy="384629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07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" y="6487943"/>
            <a:ext cx="12190413" cy="38462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687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0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84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00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00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84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00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774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88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0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686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770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236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58" y="1709787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58" y="4589512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1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9" y="273122"/>
            <a:ext cx="4010562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7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9" y="1435104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819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97" y="365129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95" y="1681163"/>
            <a:ext cx="5157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95" y="2505075"/>
            <a:ext cx="5157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24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24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311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974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" y="6487933"/>
            <a:ext cx="12190413" cy="384629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2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" y="6487933"/>
            <a:ext cx="12190413" cy="384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" y="6487933"/>
            <a:ext cx="12190413" cy="3846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" y="6487933"/>
            <a:ext cx="12190413" cy="384629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7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" y="6487933"/>
            <a:ext cx="12190413" cy="384629"/>
          </a:xfrm>
          <a:prstGeom prst="rect">
            <a:avLst/>
          </a:prstGeom>
          <a:solidFill>
            <a:srgbClr val="A7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6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" y="6487933"/>
            <a:ext cx="12190413" cy="384629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0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" y="6487933"/>
            <a:ext cx="12190413" cy="384629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83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74"/>
            <a:ext cx="731424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414"/>
            <a:ext cx="731424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" y="6487933"/>
            <a:ext cx="12190413" cy="38462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18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96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74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96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2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96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74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96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0148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86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0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68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310" y="2130502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91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763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2760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89" y="4406974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8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077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51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016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7"/>
            <a:ext cx="538621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117"/>
            <a:ext cx="538833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3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9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42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87" y="6356425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42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20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20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20" y="635642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42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42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16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16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16" y="6356417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417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417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9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42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87" y="6356425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42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12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12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12" y="6356409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409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409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5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08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08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08" y="6356399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99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99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9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42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87" y="6356425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42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69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7" y="6356369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69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091" y="365126"/>
            <a:ext cx="10514231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091" y="1825625"/>
            <a:ext cx="1051423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B47652-9118-4E87-86E3-363CB2CDDB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36962D-CB78-4E47-B69E-4E1F2A0D692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16200000">
            <a:off x="1886257" y="1255553"/>
            <a:ext cx="479648" cy="758327"/>
          </a:xfrm>
          <a:custGeom>
            <a:avLst/>
            <a:gdLst>
              <a:gd name="connsiteX0" fmla="*/ 798490 w 798490"/>
              <a:gd name="connsiteY0" fmla="*/ 151840 h 1369599"/>
              <a:gd name="connsiteX1" fmla="*/ 798490 w 798490"/>
              <a:gd name="connsiteY1" fmla="*/ 603448 h 1369599"/>
              <a:gd name="connsiteX2" fmla="*/ 798490 w 798490"/>
              <a:gd name="connsiteY2" fmla="*/ 1369599 h 1369599"/>
              <a:gd name="connsiteX3" fmla="*/ 0 w 798490"/>
              <a:gd name="connsiteY3" fmla="*/ 1369599 h 1369599"/>
              <a:gd name="connsiteX4" fmla="*/ 0 w 798490"/>
              <a:gd name="connsiteY4" fmla="*/ 603448 h 1369599"/>
              <a:gd name="connsiteX5" fmla="*/ 0 w 798490"/>
              <a:gd name="connsiteY5" fmla="*/ 151840 h 1369599"/>
              <a:gd name="connsiteX6" fmla="*/ 115554 w 798490"/>
              <a:gd name="connsiteY6" fmla="*/ 151840 h 1369599"/>
              <a:gd name="connsiteX7" fmla="*/ 154406 w 798490"/>
              <a:gd name="connsiteY7" fmla="*/ 0 h 1369599"/>
              <a:gd name="connsiteX8" fmla="*/ 644085 w 798490"/>
              <a:gd name="connsiteY8" fmla="*/ 0 h 1369599"/>
              <a:gd name="connsiteX9" fmla="*/ 682936 w 798490"/>
              <a:gd name="connsiteY9" fmla="*/ 151840 h 136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8490" h="1369599">
                <a:moveTo>
                  <a:pt x="798490" y="151840"/>
                </a:moveTo>
                <a:lnTo>
                  <a:pt x="798490" y="603448"/>
                </a:lnTo>
                <a:lnTo>
                  <a:pt x="798490" y="1369599"/>
                </a:lnTo>
                <a:lnTo>
                  <a:pt x="0" y="1369599"/>
                </a:lnTo>
                <a:lnTo>
                  <a:pt x="0" y="603448"/>
                </a:lnTo>
                <a:lnTo>
                  <a:pt x="0" y="151840"/>
                </a:lnTo>
                <a:lnTo>
                  <a:pt x="115554" y="151840"/>
                </a:lnTo>
                <a:lnTo>
                  <a:pt x="154406" y="0"/>
                </a:lnTo>
                <a:lnTo>
                  <a:pt x="644085" y="0"/>
                </a:lnTo>
                <a:lnTo>
                  <a:pt x="682936" y="1518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31321" y="-143772"/>
            <a:ext cx="2094759" cy="1804819"/>
          </a:xfrm>
          <a:custGeom>
            <a:avLst/>
            <a:gdLst>
              <a:gd name="connsiteX0" fmla="*/ 388528 w 1848652"/>
              <a:gd name="connsiteY0" fmla="*/ 0 h 1468132"/>
              <a:gd name="connsiteX1" fmla="*/ 1848652 w 1848652"/>
              <a:gd name="connsiteY1" fmla="*/ 0 h 1468132"/>
              <a:gd name="connsiteX2" fmla="*/ 1848652 w 1848652"/>
              <a:gd name="connsiteY2" fmla="*/ 121403 h 1468132"/>
              <a:gd name="connsiteX3" fmla="*/ 514903 w 1848652"/>
              <a:gd name="connsiteY3" fmla="*/ 121403 h 1468132"/>
              <a:gd name="connsiteX4" fmla="*/ 126375 w 1848652"/>
              <a:gd name="connsiteY4" fmla="*/ 509931 h 1468132"/>
              <a:gd name="connsiteX5" fmla="*/ 126375 w 1848652"/>
              <a:gd name="connsiteY5" fmla="*/ 1468132 h 1468132"/>
              <a:gd name="connsiteX6" fmla="*/ 0 w 1848652"/>
              <a:gd name="connsiteY6" fmla="*/ 1468132 h 1468132"/>
              <a:gd name="connsiteX7" fmla="*/ 0 w 1848652"/>
              <a:gd name="connsiteY7" fmla="*/ 388528 h 1468132"/>
              <a:gd name="connsiteX8" fmla="*/ 388528 w 1848652"/>
              <a:gd name="connsiteY8" fmla="*/ 0 h 14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8652" h="1468132">
                <a:moveTo>
                  <a:pt x="388528" y="0"/>
                </a:moveTo>
                <a:lnTo>
                  <a:pt x="1848652" y="0"/>
                </a:lnTo>
                <a:lnTo>
                  <a:pt x="1848652" y="121403"/>
                </a:lnTo>
                <a:lnTo>
                  <a:pt x="514903" y="121403"/>
                </a:lnTo>
                <a:cubicBezTo>
                  <a:pt x="300325" y="121403"/>
                  <a:pt x="126375" y="295353"/>
                  <a:pt x="126375" y="509931"/>
                </a:cubicBezTo>
                <a:lnTo>
                  <a:pt x="126375" y="1468132"/>
                </a:lnTo>
                <a:lnTo>
                  <a:pt x="0" y="1468132"/>
                </a:lnTo>
                <a:lnTo>
                  <a:pt x="0" y="388528"/>
                </a:lnTo>
                <a:cubicBezTo>
                  <a:pt x="0" y="173950"/>
                  <a:pt x="173950" y="0"/>
                  <a:pt x="38852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460138" y="-153517"/>
            <a:ext cx="1160692" cy="116069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206803" y="73"/>
            <a:ext cx="9429391" cy="5013175"/>
          </a:xfrm>
          <a:custGeom>
            <a:avLst/>
            <a:gdLst>
              <a:gd name="connsiteX0" fmla="*/ 433023 w 5771213"/>
              <a:gd name="connsiteY0" fmla="*/ 215605 h 4077324"/>
              <a:gd name="connsiteX1" fmla="*/ 224853 w 5771213"/>
              <a:gd name="connsiteY1" fmla="*/ 423775 h 4077324"/>
              <a:gd name="connsiteX2" fmla="*/ 224853 w 5771213"/>
              <a:gd name="connsiteY2" fmla="*/ 3149627 h 4077324"/>
              <a:gd name="connsiteX3" fmla="*/ 433023 w 5771213"/>
              <a:gd name="connsiteY3" fmla="*/ 3357797 h 4077324"/>
              <a:gd name="connsiteX4" fmla="*/ 5323201 w 5771213"/>
              <a:gd name="connsiteY4" fmla="*/ 3357797 h 4077324"/>
              <a:gd name="connsiteX5" fmla="*/ 5531371 w 5771213"/>
              <a:gd name="connsiteY5" fmla="*/ 3149627 h 4077324"/>
              <a:gd name="connsiteX6" fmla="*/ 5531371 w 5771213"/>
              <a:gd name="connsiteY6" fmla="*/ 423775 h 4077324"/>
              <a:gd name="connsiteX7" fmla="*/ 5323201 w 5771213"/>
              <a:gd name="connsiteY7" fmla="*/ 215605 h 4077324"/>
              <a:gd name="connsiteX8" fmla="*/ 237351 w 5771213"/>
              <a:gd name="connsiteY8" fmla="*/ 0 h 4077324"/>
              <a:gd name="connsiteX9" fmla="*/ 5533862 w 5771213"/>
              <a:gd name="connsiteY9" fmla="*/ 0 h 4077324"/>
              <a:gd name="connsiteX10" fmla="*/ 5771213 w 5771213"/>
              <a:gd name="connsiteY10" fmla="*/ 237351 h 4077324"/>
              <a:gd name="connsiteX11" fmla="*/ 5771213 w 5771213"/>
              <a:gd name="connsiteY11" fmla="*/ 3345299 h 4077324"/>
              <a:gd name="connsiteX12" fmla="*/ 5533862 w 5771213"/>
              <a:gd name="connsiteY12" fmla="*/ 3582650 h 4077324"/>
              <a:gd name="connsiteX13" fmla="*/ 3672591 w 5771213"/>
              <a:gd name="connsiteY13" fmla="*/ 3582650 h 4077324"/>
              <a:gd name="connsiteX14" fmla="*/ 3777522 w 5771213"/>
              <a:gd name="connsiteY14" fmla="*/ 4002373 h 4077324"/>
              <a:gd name="connsiteX15" fmla="*/ 4676931 w 5771213"/>
              <a:gd name="connsiteY15" fmla="*/ 4002373 h 4077324"/>
              <a:gd name="connsiteX16" fmla="*/ 4676931 w 5771213"/>
              <a:gd name="connsiteY16" fmla="*/ 4077324 h 4077324"/>
              <a:gd name="connsiteX17" fmla="*/ 1139251 w 5771213"/>
              <a:gd name="connsiteY17" fmla="*/ 4077324 h 4077324"/>
              <a:gd name="connsiteX18" fmla="*/ 1139251 w 5771213"/>
              <a:gd name="connsiteY18" fmla="*/ 4002373 h 4077324"/>
              <a:gd name="connsiteX19" fmla="*/ 1978703 w 5771213"/>
              <a:gd name="connsiteY19" fmla="*/ 4002373 h 4077324"/>
              <a:gd name="connsiteX20" fmla="*/ 2083633 w 5771213"/>
              <a:gd name="connsiteY20" fmla="*/ 3582650 h 4077324"/>
              <a:gd name="connsiteX21" fmla="*/ 237351 w 5771213"/>
              <a:gd name="connsiteY21" fmla="*/ 3582650 h 4077324"/>
              <a:gd name="connsiteX22" fmla="*/ 0 w 5771213"/>
              <a:gd name="connsiteY22" fmla="*/ 3345299 h 4077324"/>
              <a:gd name="connsiteX23" fmla="*/ 0 w 5771213"/>
              <a:gd name="connsiteY23" fmla="*/ 237351 h 4077324"/>
              <a:gd name="connsiteX24" fmla="*/ 237351 w 5771213"/>
              <a:gd name="connsiteY24" fmla="*/ 0 h 40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71213" h="4077324">
                <a:moveTo>
                  <a:pt x="433023" y="215605"/>
                </a:moveTo>
                <a:cubicBezTo>
                  <a:pt x="318054" y="215605"/>
                  <a:pt x="224853" y="308806"/>
                  <a:pt x="224853" y="423775"/>
                </a:cubicBezTo>
                <a:lnTo>
                  <a:pt x="224853" y="3149627"/>
                </a:lnTo>
                <a:cubicBezTo>
                  <a:pt x="224853" y="3264596"/>
                  <a:pt x="318054" y="3357797"/>
                  <a:pt x="433023" y="3357797"/>
                </a:cubicBezTo>
                <a:lnTo>
                  <a:pt x="5323201" y="3357797"/>
                </a:lnTo>
                <a:cubicBezTo>
                  <a:pt x="5438170" y="3357797"/>
                  <a:pt x="5531371" y="3264596"/>
                  <a:pt x="5531371" y="3149627"/>
                </a:cubicBezTo>
                <a:lnTo>
                  <a:pt x="5531371" y="423775"/>
                </a:lnTo>
                <a:cubicBezTo>
                  <a:pt x="5531371" y="308806"/>
                  <a:pt x="5438170" y="215605"/>
                  <a:pt x="5323201" y="215605"/>
                </a:cubicBezTo>
                <a:close/>
                <a:moveTo>
                  <a:pt x="237351" y="0"/>
                </a:moveTo>
                <a:lnTo>
                  <a:pt x="5533862" y="0"/>
                </a:lnTo>
                <a:cubicBezTo>
                  <a:pt x="5664947" y="0"/>
                  <a:pt x="5771213" y="106266"/>
                  <a:pt x="5771213" y="237351"/>
                </a:cubicBezTo>
                <a:lnTo>
                  <a:pt x="5771213" y="3345299"/>
                </a:lnTo>
                <a:cubicBezTo>
                  <a:pt x="5771213" y="3476384"/>
                  <a:pt x="5664947" y="3582650"/>
                  <a:pt x="5533862" y="3582650"/>
                </a:cubicBezTo>
                <a:lnTo>
                  <a:pt x="3672591" y="3582650"/>
                </a:lnTo>
                <a:lnTo>
                  <a:pt x="3777522" y="4002373"/>
                </a:lnTo>
                <a:lnTo>
                  <a:pt x="4676931" y="4002373"/>
                </a:lnTo>
                <a:lnTo>
                  <a:pt x="4676931" y="4077324"/>
                </a:lnTo>
                <a:lnTo>
                  <a:pt x="1139251" y="4077324"/>
                </a:lnTo>
                <a:lnTo>
                  <a:pt x="1139251" y="4002373"/>
                </a:lnTo>
                <a:lnTo>
                  <a:pt x="1978703" y="4002373"/>
                </a:lnTo>
                <a:lnTo>
                  <a:pt x="2083633" y="3582650"/>
                </a:lnTo>
                <a:lnTo>
                  <a:pt x="237351" y="3582650"/>
                </a:lnTo>
                <a:cubicBezTo>
                  <a:pt x="106266" y="3582650"/>
                  <a:pt x="0" y="3476384"/>
                  <a:pt x="0" y="3345299"/>
                </a:cubicBezTo>
                <a:lnTo>
                  <a:pt x="0" y="237351"/>
                </a:lnTo>
                <a:cubicBezTo>
                  <a:pt x="0" y="106266"/>
                  <a:pt x="106266" y="0"/>
                  <a:pt x="23735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92" y="5599795"/>
            <a:ext cx="792088" cy="76949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523293" y="1368605"/>
            <a:ext cx="85585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</a:rPr>
              <a:t>    </a:t>
            </a:r>
            <a:r>
              <a:rPr lang="zh-CN" altLang="zh-CN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双网融合技术</a:t>
            </a:r>
            <a:r>
              <a:rPr lang="zh-CN" altLang="zh-CN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6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GMS</a:t>
            </a:r>
            <a:r>
              <a:rPr lang="zh-CN" altLang="zh-CN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人流热区追踪</a:t>
            </a:r>
            <a:r>
              <a:rPr lang="zh-CN" altLang="zh-CN" sz="6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zh-CN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086974" y="2996952"/>
            <a:ext cx="743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71062" y="6669360"/>
            <a:ext cx="10708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37242" y="5599813"/>
            <a:ext cx="8280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参赛队员</a:t>
            </a:r>
            <a:r>
              <a:rPr lang="zh-CN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张犁 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李捞扒 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</a:t>
            </a:r>
            <a:r>
              <a:rPr lang="zh-CN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芳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杜乐</a:t>
            </a:r>
            <a:r>
              <a:rPr lang="zh-CN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竹永梅 </a:t>
            </a:r>
          </a:p>
          <a:p>
            <a:r>
              <a:rPr lang="zh-CN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指导教师：张兵 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邢丽莉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52306" y="3212976"/>
            <a:ext cx="7938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B0F0"/>
                </a:solidFill>
                <a:latin typeface="Broadway" panose="04040905080B02020502" pitchFamily="82" charset="0"/>
              </a:rPr>
              <a:t>GMS hot map tracing system </a:t>
            </a:r>
            <a:endParaRPr lang="en-US" altLang="zh-CN" sz="1600" dirty="0" smtClean="0">
              <a:solidFill>
                <a:srgbClr val="00B0F0"/>
              </a:solidFill>
              <a:latin typeface="Broadway" panose="04040905080B02020502" pitchFamily="82" charset="0"/>
            </a:endParaRPr>
          </a:p>
          <a:p>
            <a:pPr algn="ctr"/>
            <a:r>
              <a:rPr lang="en-US" altLang="zh-CN" sz="1600" dirty="0" smtClean="0">
                <a:solidFill>
                  <a:srgbClr val="00B0F0"/>
                </a:solidFill>
                <a:latin typeface="Broadway" panose="04040905080B02020502" pitchFamily="82" charset="0"/>
              </a:rPr>
              <a:t>based </a:t>
            </a:r>
            <a:r>
              <a:rPr lang="en-US" altLang="zh-CN" sz="1600" dirty="0">
                <a:solidFill>
                  <a:srgbClr val="00B0F0"/>
                </a:solidFill>
                <a:latin typeface="Broadway" panose="04040905080B02020502" pitchFamily="82" charset="0"/>
              </a:rPr>
              <a:t>on the combination of </a:t>
            </a:r>
            <a:r>
              <a:rPr lang="en-US" altLang="zh-CN" sz="1600" dirty="0">
                <a:solidFill>
                  <a:srgbClr val="FF0000"/>
                </a:solidFill>
                <a:latin typeface="Broadway" panose="04040905080B02020502" pitchFamily="82" charset="0"/>
              </a:rPr>
              <a:t>wifi</a:t>
            </a:r>
            <a:r>
              <a:rPr lang="en-US" altLang="zh-CN" sz="1600" dirty="0">
                <a:solidFill>
                  <a:srgbClr val="00B0F0"/>
                </a:solidFill>
                <a:latin typeface="Broadway" panose="04040905080B02020502" pitchFamily="82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Broadway" panose="04040905080B02020502" pitchFamily="82" charset="0"/>
              </a:rPr>
              <a:t>and </a:t>
            </a:r>
            <a:r>
              <a:rPr lang="en-US" altLang="zh-CN" sz="1600" dirty="0" smtClean="0">
                <a:solidFill>
                  <a:srgbClr val="FF0000"/>
                </a:solidFill>
                <a:latin typeface="Broadway" panose="04040905080B02020502" pitchFamily="82" charset="0"/>
              </a:rPr>
              <a:t>zigbee</a:t>
            </a:r>
            <a:endParaRPr lang="zh-CN" altLang="en-US" sz="16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8014" y="584050"/>
            <a:ext cx="6957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2AB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问题来</a:t>
            </a:r>
            <a:r>
              <a:rPr kumimoji="1" lang="zh-CN" altLang="en-US" sz="2000" b="1" dirty="0" smtClean="0">
                <a:solidFill>
                  <a:srgbClr val="2AB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了怎么办</a:t>
            </a:r>
            <a:endParaRPr kumimoji="1" lang="zh-CN" altLang="en-US" sz="2000" b="1" dirty="0">
              <a:solidFill>
                <a:srgbClr val="2AB0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561" y="822"/>
            <a:ext cx="1208012" cy="1041622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2558" y="1039864"/>
            <a:ext cx="9577064" cy="2585"/>
          </a:xfrm>
          <a:prstGeom prst="line">
            <a:avLst/>
          </a:prstGeom>
          <a:ln>
            <a:solidFill>
              <a:srgbClr val="2AB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" y="6381328"/>
            <a:ext cx="12190413" cy="476672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0062" y="2825641"/>
            <a:ext cx="76775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谢天谢地</a:t>
            </a:r>
            <a:r>
              <a:rPr kumimoji="1"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你来啦</a:t>
            </a:r>
            <a:r>
              <a:rPr kumimoji="1"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  <a:p>
            <a:r>
              <a:rPr kumimoji="1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kumimoji="1"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早也不</a:t>
            </a:r>
            <a:r>
              <a:rPr kumimoji="1" lang="zh-CN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晚真的刚刚好</a:t>
            </a:r>
            <a:r>
              <a:rPr kumimoji="1"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kumimoji="1"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97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20590438">
            <a:off x="2058994" y="1732088"/>
            <a:ext cx="1140500" cy="1197436"/>
            <a:chOff x="1511660" y="1527445"/>
            <a:chExt cx="3868662" cy="4061795"/>
          </a:xfrm>
          <a:solidFill>
            <a:srgbClr val="2E2E2E"/>
          </a:solidFill>
        </p:grpSpPr>
        <p:sp>
          <p:nvSpPr>
            <p:cNvPr id="3" name="椭圆 2"/>
            <p:cNvSpPr/>
            <p:nvPr/>
          </p:nvSpPr>
          <p:spPr>
            <a:xfrm>
              <a:off x="2017859" y="2564904"/>
              <a:ext cx="3024336" cy="3024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511660" y="2060848"/>
              <a:ext cx="3868662" cy="2219448"/>
            </a:xfrm>
            <a:custGeom>
              <a:avLst/>
              <a:gdLst>
                <a:gd name="T0" fmla="*/ 94 w 239"/>
                <a:gd name="T1" fmla="*/ 104 h 153"/>
                <a:gd name="T2" fmla="*/ 104 w 239"/>
                <a:gd name="T3" fmla="*/ 139 h 153"/>
                <a:gd name="T4" fmla="*/ 137 w 239"/>
                <a:gd name="T5" fmla="*/ 104 h 153"/>
                <a:gd name="T6" fmla="*/ 148 w 239"/>
                <a:gd name="T7" fmla="*/ 138 h 153"/>
                <a:gd name="T8" fmla="*/ 178 w 239"/>
                <a:gd name="T9" fmla="*/ 101 h 153"/>
                <a:gd name="T10" fmla="*/ 212 w 239"/>
                <a:gd name="T11" fmla="*/ 147 h 153"/>
                <a:gd name="T12" fmla="*/ 213 w 239"/>
                <a:gd name="T13" fmla="*/ 150 h 153"/>
                <a:gd name="T14" fmla="*/ 213 w 239"/>
                <a:gd name="T15" fmla="*/ 153 h 153"/>
                <a:gd name="T16" fmla="*/ 229 w 239"/>
                <a:gd name="T17" fmla="*/ 117 h 153"/>
                <a:gd name="T18" fmla="*/ 222 w 239"/>
                <a:gd name="T19" fmla="*/ 38 h 153"/>
                <a:gd name="T20" fmla="*/ 161 w 239"/>
                <a:gd name="T21" fmla="*/ 19 h 153"/>
                <a:gd name="T22" fmla="*/ 112 w 239"/>
                <a:gd name="T23" fmla="*/ 0 h 153"/>
                <a:gd name="T24" fmla="*/ 41 w 239"/>
                <a:gd name="T25" fmla="*/ 34 h 153"/>
                <a:gd name="T26" fmla="*/ 47 w 239"/>
                <a:gd name="T27" fmla="*/ 149 h 153"/>
                <a:gd name="T28" fmla="*/ 94 w 239"/>
                <a:gd name="T29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53">
                  <a:moveTo>
                    <a:pt x="94" y="104"/>
                  </a:moveTo>
                  <a:cubicBezTo>
                    <a:pt x="102" y="119"/>
                    <a:pt x="104" y="139"/>
                    <a:pt x="104" y="139"/>
                  </a:cubicBezTo>
                  <a:cubicBezTo>
                    <a:pt x="104" y="139"/>
                    <a:pt x="126" y="127"/>
                    <a:pt x="137" y="104"/>
                  </a:cubicBezTo>
                  <a:cubicBezTo>
                    <a:pt x="146" y="118"/>
                    <a:pt x="148" y="138"/>
                    <a:pt x="148" y="138"/>
                  </a:cubicBezTo>
                  <a:cubicBezTo>
                    <a:pt x="148" y="138"/>
                    <a:pt x="172" y="121"/>
                    <a:pt x="178" y="101"/>
                  </a:cubicBezTo>
                  <a:cubicBezTo>
                    <a:pt x="199" y="114"/>
                    <a:pt x="207" y="129"/>
                    <a:pt x="212" y="147"/>
                  </a:cubicBezTo>
                  <a:cubicBezTo>
                    <a:pt x="212" y="148"/>
                    <a:pt x="213" y="149"/>
                    <a:pt x="213" y="150"/>
                  </a:cubicBezTo>
                  <a:cubicBezTo>
                    <a:pt x="213" y="152"/>
                    <a:pt x="213" y="153"/>
                    <a:pt x="213" y="153"/>
                  </a:cubicBezTo>
                  <a:cubicBezTo>
                    <a:pt x="213" y="153"/>
                    <a:pt x="222" y="138"/>
                    <a:pt x="229" y="117"/>
                  </a:cubicBezTo>
                  <a:cubicBezTo>
                    <a:pt x="236" y="93"/>
                    <a:pt x="239" y="62"/>
                    <a:pt x="222" y="38"/>
                  </a:cubicBezTo>
                  <a:cubicBezTo>
                    <a:pt x="205" y="14"/>
                    <a:pt x="177" y="14"/>
                    <a:pt x="161" y="19"/>
                  </a:cubicBezTo>
                  <a:cubicBezTo>
                    <a:pt x="146" y="6"/>
                    <a:pt x="129" y="0"/>
                    <a:pt x="112" y="0"/>
                  </a:cubicBezTo>
                  <a:cubicBezTo>
                    <a:pt x="73" y="1"/>
                    <a:pt x="42" y="33"/>
                    <a:pt x="41" y="34"/>
                  </a:cubicBezTo>
                  <a:cubicBezTo>
                    <a:pt x="0" y="74"/>
                    <a:pt x="43" y="143"/>
                    <a:pt x="47" y="149"/>
                  </a:cubicBezTo>
                  <a:cubicBezTo>
                    <a:pt x="48" y="149"/>
                    <a:pt x="77" y="133"/>
                    <a:pt x="9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11760" y="4252862"/>
              <a:ext cx="1034231" cy="112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17640" y="4252862"/>
              <a:ext cx="1034231" cy="112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0185" y="1527445"/>
              <a:ext cx="3325872" cy="2611004"/>
            </a:xfrm>
            <a:custGeom>
              <a:avLst/>
              <a:gdLst>
                <a:gd name="T0" fmla="*/ 94 w 239"/>
                <a:gd name="T1" fmla="*/ 104 h 153"/>
                <a:gd name="T2" fmla="*/ 104 w 239"/>
                <a:gd name="T3" fmla="*/ 139 h 153"/>
                <a:gd name="T4" fmla="*/ 137 w 239"/>
                <a:gd name="T5" fmla="*/ 104 h 153"/>
                <a:gd name="T6" fmla="*/ 148 w 239"/>
                <a:gd name="T7" fmla="*/ 138 h 153"/>
                <a:gd name="T8" fmla="*/ 178 w 239"/>
                <a:gd name="T9" fmla="*/ 101 h 153"/>
                <a:gd name="T10" fmla="*/ 212 w 239"/>
                <a:gd name="T11" fmla="*/ 147 h 153"/>
                <a:gd name="T12" fmla="*/ 213 w 239"/>
                <a:gd name="T13" fmla="*/ 150 h 153"/>
                <a:gd name="T14" fmla="*/ 213 w 239"/>
                <a:gd name="T15" fmla="*/ 153 h 153"/>
                <a:gd name="T16" fmla="*/ 229 w 239"/>
                <a:gd name="T17" fmla="*/ 117 h 153"/>
                <a:gd name="T18" fmla="*/ 222 w 239"/>
                <a:gd name="T19" fmla="*/ 38 h 153"/>
                <a:gd name="T20" fmla="*/ 161 w 239"/>
                <a:gd name="T21" fmla="*/ 19 h 153"/>
                <a:gd name="T22" fmla="*/ 112 w 239"/>
                <a:gd name="T23" fmla="*/ 0 h 153"/>
                <a:gd name="T24" fmla="*/ 41 w 239"/>
                <a:gd name="T25" fmla="*/ 34 h 153"/>
                <a:gd name="T26" fmla="*/ 47 w 239"/>
                <a:gd name="T27" fmla="*/ 149 h 153"/>
                <a:gd name="T28" fmla="*/ 94 w 239"/>
                <a:gd name="T29" fmla="*/ 104 h 153"/>
                <a:gd name="connsiteX0" fmla="*/ 2954 w 8835"/>
                <a:gd name="connsiteY0" fmla="*/ 7177 h 10380"/>
                <a:gd name="connsiteX1" fmla="*/ 3372 w 8835"/>
                <a:gd name="connsiteY1" fmla="*/ 9465 h 10380"/>
                <a:gd name="connsiteX2" fmla="*/ 4753 w 8835"/>
                <a:gd name="connsiteY2" fmla="*/ 7177 h 10380"/>
                <a:gd name="connsiteX3" fmla="*/ 5213 w 8835"/>
                <a:gd name="connsiteY3" fmla="*/ 9400 h 10380"/>
                <a:gd name="connsiteX4" fmla="*/ 6469 w 8835"/>
                <a:gd name="connsiteY4" fmla="*/ 6981 h 10380"/>
                <a:gd name="connsiteX5" fmla="*/ 7891 w 8835"/>
                <a:gd name="connsiteY5" fmla="*/ 9988 h 10380"/>
                <a:gd name="connsiteX6" fmla="*/ 7933 w 8835"/>
                <a:gd name="connsiteY6" fmla="*/ 10184 h 10380"/>
                <a:gd name="connsiteX7" fmla="*/ 7933 w 8835"/>
                <a:gd name="connsiteY7" fmla="*/ 10380 h 10380"/>
                <a:gd name="connsiteX8" fmla="*/ 8603 w 8835"/>
                <a:gd name="connsiteY8" fmla="*/ 8027 h 10380"/>
                <a:gd name="connsiteX9" fmla="*/ 8310 w 8835"/>
                <a:gd name="connsiteY9" fmla="*/ 2864 h 10380"/>
                <a:gd name="connsiteX10" fmla="*/ 5757 w 8835"/>
                <a:gd name="connsiteY10" fmla="*/ 1622 h 10380"/>
                <a:gd name="connsiteX11" fmla="*/ 3992 w 8835"/>
                <a:gd name="connsiteY11" fmla="*/ 0 h 10380"/>
                <a:gd name="connsiteX12" fmla="*/ 736 w 8835"/>
                <a:gd name="connsiteY12" fmla="*/ 2602 h 10380"/>
                <a:gd name="connsiteX13" fmla="*/ 988 w 8835"/>
                <a:gd name="connsiteY13" fmla="*/ 10119 h 10380"/>
                <a:gd name="connsiteX14" fmla="*/ 2954 w 8835"/>
                <a:gd name="connsiteY14" fmla="*/ 7177 h 10380"/>
                <a:gd name="connsiteX0" fmla="*/ 3344 w 9895"/>
                <a:gd name="connsiteY0" fmla="*/ 6940 h 10026"/>
                <a:gd name="connsiteX1" fmla="*/ 3817 w 9895"/>
                <a:gd name="connsiteY1" fmla="*/ 9144 h 10026"/>
                <a:gd name="connsiteX2" fmla="*/ 5380 w 9895"/>
                <a:gd name="connsiteY2" fmla="*/ 6940 h 10026"/>
                <a:gd name="connsiteX3" fmla="*/ 5900 w 9895"/>
                <a:gd name="connsiteY3" fmla="*/ 9082 h 10026"/>
                <a:gd name="connsiteX4" fmla="*/ 7322 w 9895"/>
                <a:gd name="connsiteY4" fmla="*/ 6751 h 10026"/>
                <a:gd name="connsiteX5" fmla="*/ 8932 w 9895"/>
                <a:gd name="connsiteY5" fmla="*/ 9648 h 10026"/>
                <a:gd name="connsiteX6" fmla="*/ 8979 w 9895"/>
                <a:gd name="connsiteY6" fmla="*/ 9837 h 10026"/>
                <a:gd name="connsiteX7" fmla="*/ 8979 w 9895"/>
                <a:gd name="connsiteY7" fmla="*/ 10026 h 10026"/>
                <a:gd name="connsiteX8" fmla="*/ 9737 w 9895"/>
                <a:gd name="connsiteY8" fmla="*/ 7759 h 10026"/>
                <a:gd name="connsiteX9" fmla="*/ 9406 w 9895"/>
                <a:gd name="connsiteY9" fmla="*/ 2785 h 10026"/>
                <a:gd name="connsiteX10" fmla="*/ 7107 w 9895"/>
                <a:gd name="connsiteY10" fmla="*/ 1443 h 10026"/>
                <a:gd name="connsiteX11" fmla="*/ 4518 w 9895"/>
                <a:gd name="connsiteY11" fmla="*/ 26 h 10026"/>
                <a:gd name="connsiteX12" fmla="*/ 833 w 9895"/>
                <a:gd name="connsiteY12" fmla="*/ 2533 h 10026"/>
                <a:gd name="connsiteX13" fmla="*/ 1118 w 9895"/>
                <a:gd name="connsiteY13" fmla="*/ 9775 h 10026"/>
                <a:gd name="connsiteX14" fmla="*/ 3344 w 9895"/>
                <a:gd name="connsiteY14" fmla="*/ 6940 h 10026"/>
                <a:gd name="connsiteX0" fmla="*/ 3379 w 10100"/>
                <a:gd name="connsiteY0" fmla="*/ 6922 h 10000"/>
                <a:gd name="connsiteX1" fmla="*/ 3858 w 10100"/>
                <a:gd name="connsiteY1" fmla="*/ 9120 h 10000"/>
                <a:gd name="connsiteX2" fmla="*/ 5437 w 10100"/>
                <a:gd name="connsiteY2" fmla="*/ 6922 h 10000"/>
                <a:gd name="connsiteX3" fmla="*/ 5963 w 10100"/>
                <a:gd name="connsiteY3" fmla="*/ 9058 h 10000"/>
                <a:gd name="connsiteX4" fmla="*/ 7400 w 10100"/>
                <a:gd name="connsiteY4" fmla="*/ 6733 h 10000"/>
                <a:gd name="connsiteX5" fmla="*/ 9027 w 10100"/>
                <a:gd name="connsiteY5" fmla="*/ 9623 h 10000"/>
                <a:gd name="connsiteX6" fmla="*/ 9074 w 10100"/>
                <a:gd name="connsiteY6" fmla="*/ 9811 h 10000"/>
                <a:gd name="connsiteX7" fmla="*/ 9074 w 10100"/>
                <a:gd name="connsiteY7" fmla="*/ 10000 h 10000"/>
                <a:gd name="connsiteX8" fmla="*/ 9840 w 10100"/>
                <a:gd name="connsiteY8" fmla="*/ 7739 h 10000"/>
                <a:gd name="connsiteX9" fmla="*/ 9778 w 10100"/>
                <a:gd name="connsiteY9" fmla="*/ 2997 h 10000"/>
                <a:gd name="connsiteX10" fmla="*/ 7182 w 10100"/>
                <a:gd name="connsiteY10" fmla="*/ 1439 h 10000"/>
                <a:gd name="connsiteX11" fmla="*/ 4566 w 10100"/>
                <a:gd name="connsiteY11" fmla="*/ 26 h 10000"/>
                <a:gd name="connsiteX12" fmla="*/ 842 w 10100"/>
                <a:gd name="connsiteY12" fmla="*/ 2526 h 10000"/>
                <a:gd name="connsiteX13" fmla="*/ 1130 w 10100"/>
                <a:gd name="connsiteY13" fmla="*/ 9750 h 10000"/>
                <a:gd name="connsiteX14" fmla="*/ 3379 w 10100"/>
                <a:gd name="connsiteY14" fmla="*/ 6922 h 10000"/>
                <a:gd name="connsiteX0" fmla="*/ 3379 w 10100"/>
                <a:gd name="connsiteY0" fmla="*/ 6922 h 10000"/>
                <a:gd name="connsiteX1" fmla="*/ 3858 w 10100"/>
                <a:gd name="connsiteY1" fmla="*/ 9120 h 10000"/>
                <a:gd name="connsiteX2" fmla="*/ 5437 w 10100"/>
                <a:gd name="connsiteY2" fmla="*/ 6922 h 10000"/>
                <a:gd name="connsiteX3" fmla="*/ 5963 w 10100"/>
                <a:gd name="connsiteY3" fmla="*/ 9058 h 10000"/>
                <a:gd name="connsiteX4" fmla="*/ 7400 w 10100"/>
                <a:gd name="connsiteY4" fmla="*/ 6733 h 10000"/>
                <a:gd name="connsiteX5" fmla="*/ 9027 w 10100"/>
                <a:gd name="connsiteY5" fmla="*/ 9623 h 10000"/>
                <a:gd name="connsiteX6" fmla="*/ 9074 w 10100"/>
                <a:gd name="connsiteY6" fmla="*/ 9811 h 10000"/>
                <a:gd name="connsiteX7" fmla="*/ 9074 w 10100"/>
                <a:gd name="connsiteY7" fmla="*/ 10000 h 10000"/>
                <a:gd name="connsiteX8" fmla="*/ 9840 w 10100"/>
                <a:gd name="connsiteY8" fmla="*/ 7739 h 10000"/>
                <a:gd name="connsiteX9" fmla="*/ 9778 w 10100"/>
                <a:gd name="connsiteY9" fmla="*/ 2997 h 10000"/>
                <a:gd name="connsiteX10" fmla="*/ 7182 w 10100"/>
                <a:gd name="connsiteY10" fmla="*/ 1439 h 10000"/>
                <a:gd name="connsiteX11" fmla="*/ 4132 w 10100"/>
                <a:gd name="connsiteY11" fmla="*/ 26 h 10000"/>
                <a:gd name="connsiteX12" fmla="*/ 842 w 10100"/>
                <a:gd name="connsiteY12" fmla="*/ 2526 h 10000"/>
                <a:gd name="connsiteX13" fmla="*/ 1130 w 10100"/>
                <a:gd name="connsiteY13" fmla="*/ 9750 h 10000"/>
                <a:gd name="connsiteX14" fmla="*/ 3379 w 10100"/>
                <a:gd name="connsiteY14" fmla="*/ 6922 h 10000"/>
                <a:gd name="connsiteX0" fmla="*/ 3419 w 10140"/>
                <a:gd name="connsiteY0" fmla="*/ 6910 h 9988"/>
                <a:gd name="connsiteX1" fmla="*/ 3898 w 10140"/>
                <a:gd name="connsiteY1" fmla="*/ 9108 h 9988"/>
                <a:gd name="connsiteX2" fmla="*/ 5477 w 10140"/>
                <a:gd name="connsiteY2" fmla="*/ 6910 h 9988"/>
                <a:gd name="connsiteX3" fmla="*/ 6003 w 10140"/>
                <a:gd name="connsiteY3" fmla="*/ 9046 h 9988"/>
                <a:gd name="connsiteX4" fmla="*/ 7440 w 10140"/>
                <a:gd name="connsiteY4" fmla="*/ 6721 h 9988"/>
                <a:gd name="connsiteX5" fmla="*/ 9067 w 10140"/>
                <a:gd name="connsiteY5" fmla="*/ 9611 h 9988"/>
                <a:gd name="connsiteX6" fmla="*/ 9114 w 10140"/>
                <a:gd name="connsiteY6" fmla="*/ 9799 h 9988"/>
                <a:gd name="connsiteX7" fmla="*/ 9114 w 10140"/>
                <a:gd name="connsiteY7" fmla="*/ 9988 h 9988"/>
                <a:gd name="connsiteX8" fmla="*/ 9880 w 10140"/>
                <a:gd name="connsiteY8" fmla="*/ 7727 h 9988"/>
                <a:gd name="connsiteX9" fmla="*/ 9818 w 10140"/>
                <a:gd name="connsiteY9" fmla="*/ 2985 h 9988"/>
                <a:gd name="connsiteX10" fmla="*/ 7222 w 10140"/>
                <a:gd name="connsiteY10" fmla="*/ 1427 h 9988"/>
                <a:gd name="connsiteX11" fmla="*/ 4172 w 10140"/>
                <a:gd name="connsiteY11" fmla="*/ 14 h 9988"/>
                <a:gd name="connsiteX12" fmla="*/ 828 w 10140"/>
                <a:gd name="connsiteY12" fmla="*/ 2149 h 9988"/>
                <a:gd name="connsiteX13" fmla="*/ 1170 w 10140"/>
                <a:gd name="connsiteY13" fmla="*/ 9738 h 9988"/>
                <a:gd name="connsiteX14" fmla="*/ 3419 w 10140"/>
                <a:gd name="connsiteY14" fmla="*/ 6910 h 9988"/>
                <a:gd name="connsiteX0" fmla="*/ 2911 w 9539"/>
                <a:gd name="connsiteY0" fmla="*/ 6927 h 10009"/>
                <a:gd name="connsiteX1" fmla="*/ 3383 w 9539"/>
                <a:gd name="connsiteY1" fmla="*/ 9128 h 10009"/>
                <a:gd name="connsiteX2" fmla="*/ 4940 w 9539"/>
                <a:gd name="connsiteY2" fmla="*/ 6927 h 10009"/>
                <a:gd name="connsiteX3" fmla="*/ 5459 w 9539"/>
                <a:gd name="connsiteY3" fmla="*/ 9066 h 10009"/>
                <a:gd name="connsiteX4" fmla="*/ 6876 w 9539"/>
                <a:gd name="connsiteY4" fmla="*/ 6738 h 10009"/>
                <a:gd name="connsiteX5" fmla="*/ 8481 w 9539"/>
                <a:gd name="connsiteY5" fmla="*/ 9632 h 10009"/>
                <a:gd name="connsiteX6" fmla="*/ 8527 w 9539"/>
                <a:gd name="connsiteY6" fmla="*/ 9820 h 10009"/>
                <a:gd name="connsiteX7" fmla="*/ 8527 w 9539"/>
                <a:gd name="connsiteY7" fmla="*/ 10009 h 10009"/>
                <a:gd name="connsiteX8" fmla="*/ 9283 w 9539"/>
                <a:gd name="connsiteY8" fmla="*/ 7745 h 10009"/>
                <a:gd name="connsiteX9" fmla="*/ 9221 w 9539"/>
                <a:gd name="connsiteY9" fmla="*/ 2998 h 10009"/>
                <a:gd name="connsiteX10" fmla="*/ 6661 w 9539"/>
                <a:gd name="connsiteY10" fmla="*/ 1438 h 10009"/>
                <a:gd name="connsiteX11" fmla="*/ 3653 w 9539"/>
                <a:gd name="connsiteY11" fmla="*/ 23 h 10009"/>
                <a:gd name="connsiteX12" fmla="*/ 999 w 9539"/>
                <a:gd name="connsiteY12" fmla="*/ 2453 h 10009"/>
                <a:gd name="connsiteX13" fmla="*/ 693 w 9539"/>
                <a:gd name="connsiteY13" fmla="*/ 9759 h 10009"/>
                <a:gd name="connsiteX14" fmla="*/ 2911 w 9539"/>
                <a:gd name="connsiteY14" fmla="*/ 6927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39" h="10009">
                  <a:moveTo>
                    <a:pt x="2911" y="6927"/>
                  </a:moveTo>
                  <a:cubicBezTo>
                    <a:pt x="3289" y="7871"/>
                    <a:pt x="3383" y="9128"/>
                    <a:pt x="3383" y="9128"/>
                  </a:cubicBezTo>
                  <a:cubicBezTo>
                    <a:pt x="3383" y="9128"/>
                    <a:pt x="4422" y="8374"/>
                    <a:pt x="4940" y="6927"/>
                  </a:cubicBezTo>
                  <a:cubicBezTo>
                    <a:pt x="5365" y="7808"/>
                    <a:pt x="5459" y="9066"/>
                    <a:pt x="5459" y="9066"/>
                  </a:cubicBezTo>
                  <a:cubicBezTo>
                    <a:pt x="5459" y="9066"/>
                    <a:pt x="6593" y="7997"/>
                    <a:pt x="6876" y="6738"/>
                  </a:cubicBezTo>
                  <a:cubicBezTo>
                    <a:pt x="7866" y="7556"/>
                    <a:pt x="8244" y="8499"/>
                    <a:pt x="8481" y="9632"/>
                  </a:cubicBezTo>
                  <a:cubicBezTo>
                    <a:pt x="8481" y="9695"/>
                    <a:pt x="8527" y="9759"/>
                    <a:pt x="8527" y="9820"/>
                  </a:cubicBezTo>
                  <a:lnTo>
                    <a:pt x="8527" y="10009"/>
                  </a:lnTo>
                  <a:cubicBezTo>
                    <a:pt x="8527" y="10009"/>
                    <a:pt x="8953" y="9066"/>
                    <a:pt x="9283" y="7745"/>
                  </a:cubicBezTo>
                  <a:cubicBezTo>
                    <a:pt x="9613" y="6236"/>
                    <a:pt x="9657" y="4049"/>
                    <a:pt x="9221" y="2998"/>
                  </a:cubicBezTo>
                  <a:cubicBezTo>
                    <a:pt x="8785" y="1946"/>
                    <a:pt x="7417" y="1123"/>
                    <a:pt x="6661" y="1438"/>
                  </a:cubicBezTo>
                  <a:cubicBezTo>
                    <a:pt x="5954" y="620"/>
                    <a:pt x="4597" y="-146"/>
                    <a:pt x="3653" y="23"/>
                  </a:cubicBezTo>
                  <a:cubicBezTo>
                    <a:pt x="2709" y="192"/>
                    <a:pt x="1046" y="2391"/>
                    <a:pt x="999" y="2453"/>
                  </a:cubicBezTo>
                  <a:cubicBezTo>
                    <a:pt x="-936" y="4969"/>
                    <a:pt x="503" y="9380"/>
                    <a:pt x="693" y="9759"/>
                  </a:cubicBezTo>
                  <a:cubicBezTo>
                    <a:pt x="739" y="9759"/>
                    <a:pt x="2109" y="8751"/>
                    <a:pt x="2911" y="69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55776" y="4252862"/>
              <a:ext cx="288032" cy="19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842035" y="4252862"/>
              <a:ext cx="288032" cy="19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19958" b="13003"/>
          <a:stretch/>
        </p:blipFill>
        <p:spPr>
          <a:xfrm>
            <a:off x="1819716" y="2438448"/>
            <a:ext cx="1619065" cy="17034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035755" y="4141861"/>
            <a:ext cx="8739997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62"/>
          <p:cNvSpPr txBox="1"/>
          <p:nvPr/>
        </p:nvSpPr>
        <p:spPr>
          <a:xfrm>
            <a:off x="3236683" y="4145753"/>
            <a:ext cx="450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en-US" sz="2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干货</a:t>
            </a:r>
            <a:r>
              <a:rPr lang="en-US" altLang="zh-CN" sz="2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en-US" altLang="zh-CN" sz="2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很有卵用</a:t>
            </a:r>
            <a:r>
              <a:rPr lang="zh-CN" alt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zh-CN" altLang="en-US" sz="2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1334" y="2987972"/>
            <a:ext cx="70497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精彩才刚刚开始</a:t>
            </a:r>
            <a:r>
              <a:rPr lang="en-US" altLang="zh-CN" sz="4400" b="1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zh-CN" altLang="en-US" dirty="0" smtClean="0"/>
              <a:t>    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3437984" y="2039863"/>
            <a:ext cx="795" cy="2073796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 rot="19962117">
            <a:off x="9230950" y="1465146"/>
            <a:ext cx="2064521" cy="2243212"/>
            <a:chOff x="6005321" y="3121647"/>
            <a:chExt cx="1958100" cy="2155929"/>
          </a:xfrm>
        </p:grpSpPr>
        <p:grpSp>
          <p:nvGrpSpPr>
            <p:cNvPr id="24" name="组合 23"/>
            <p:cNvGrpSpPr/>
            <p:nvPr/>
          </p:nvGrpSpPr>
          <p:grpSpPr>
            <a:xfrm rot="8493242">
              <a:off x="6005321" y="3121647"/>
              <a:ext cx="1958100" cy="2155929"/>
              <a:chOff x="5831844" y="2307534"/>
              <a:chExt cx="1758220" cy="1935855"/>
            </a:xfrm>
            <a:solidFill>
              <a:srgbClr val="FFD03B"/>
            </a:solidFill>
          </p:grpSpPr>
          <p:sp>
            <p:nvSpPr>
              <p:cNvPr id="26" name="等腰三角形 25"/>
              <p:cNvSpPr/>
              <p:nvPr/>
            </p:nvSpPr>
            <p:spPr>
              <a:xfrm rot="8777116">
                <a:off x="6902013" y="3723280"/>
                <a:ext cx="489598" cy="52010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20164250">
                <a:off x="5831844" y="2307534"/>
                <a:ext cx="1758220" cy="17582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 b="1" dirty="0">
                  <a:solidFill>
                    <a:srgbClr val="2E2E2E"/>
                  </a:solidFill>
                  <a:latin typeface="+mn-ea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6207252" y="3599111"/>
              <a:ext cx="1689896" cy="1271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2E2E2E"/>
                  </a:solidFill>
                  <a:latin typeface="Broadway" panose="04040905080B02020502" pitchFamily="82" charset="0"/>
                  <a:ea typeface="Microsoft JhengHei" panose="020B0604030504040204" pitchFamily="34" charset="-120"/>
                </a:rPr>
                <a:t>Oh no!!!</a:t>
              </a:r>
              <a:endParaRPr lang="en-US" altLang="zh-CN" sz="4000" dirty="0">
                <a:solidFill>
                  <a:srgbClr val="2E2E2E"/>
                </a:solidFill>
                <a:latin typeface="Broadway" panose="04040905080B02020502" pitchFamily="82" charset="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878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" y="0"/>
            <a:ext cx="12190413" cy="62068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9" y="260648"/>
            <a:ext cx="4451215" cy="720080"/>
          </a:xfrm>
          <a:prstGeom prst="homePlate">
            <a:avLst/>
          </a:prstGeom>
          <a:solidFill>
            <a:srgbClr val="FFD03B"/>
          </a:solidFill>
          <a:ln>
            <a:noFill/>
          </a:ln>
          <a:effectLst>
            <a:outerShdw dist="50800" dir="522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2E2E2E"/>
                </a:solidFill>
              </a:rPr>
              <a:t>很有卵用系列之一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63065" y="191685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2E2E2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我们</a:t>
            </a:r>
            <a:r>
              <a:rPr lang="zh-CN" altLang="en-US" sz="3600" dirty="0" smtClean="0">
                <a:solidFill>
                  <a:srgbClr val="2E2E2E"/>
                </a:solidFill>
                <a:latin typeface="+mn-ea"/>
              </a:rPr>
              <a:t>来</a:t>
            </a:r>
            <a:r>
              <a:rPr lang="zh-CN" altLang="en-US" sz="3600" dirty="0" smtClean="0">
                <a:solidFill>
                  <a:srgbClr val="2E2E2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谈谈</a:t>
            </a:r>
            <a:endParaRPr lang="zh-CN" altLang="en-US" sz="3600" dirty="0">
              <a:solidFill>
                <a:srgbClr val="2E2E2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74735" y="2340456"/>
            <a:ext cx="10620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 smtClean="0">
                <a:solidFill>
                  <a:srgbClr val="FFD03B"/>
                </a:solidFill>
              </a:rPr>
              <a:t>系统功能</a:t>
            </a:r>
            <a:endParaRPr lang="zh-CN" altLang="en-US" sz="16600" b="1" dirty="0">
              <a:solidFill>
                <a:srgbClr val="FFD03B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82015" y="4941168"/>
            <a:ext cx="5605914" cy="523220"/>
            <a:chOff x="2536841" y="5139559"/>
            <a:chExt cx="4204983" cy="523220"/>
          </a:xfrm>
        </p:grpSpPr>
        <p:sp>
          <p:nvSpPr>
            <p:cNvPr id="2" name="矩形 1"/>
            <p:cNvSpPr/>
            <p:nvPr/>
          </p:nvSpPr>
          <p:spPr>
            <a:xfrm>
              <a:off x="2536841" y="5139559"/>
              <a:ext cx="4204983" cy="52322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5896" y="5139559"/>
              <a:ext cx="2330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white"/>
                  </a:solidFill>
                </a:rPr>
                <a:t>System Function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699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62667" y="6304926"/>
            <a:ext cx="11027755" cy="0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6694" y="1229851"/>
            <a:ext cx="17026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数据采集</a:t>
            </a:r>
            <a:endParaRPr lang="en-US" altLang="zh-CN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服务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8742" y="2309971"/>
            <a:ext cx="174913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数据分析</a:t>
            </a:r>
            <a:endParaRPr lang="en-US" altLang="zh-CN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服务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2838" y="3390091"/>
            <a:ext cx="200019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数据</a:t>
            </a:r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可视化</a:t>
            </a:r>
            <a:endParaRPr lang="en-US" altLang="zh-CN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服务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7878" y="4653136"/>
            <a:ext cx="177925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信息推送</a:t>
            </a:r>
            <a:endParaRPr lang="en-US" altLang="zh-CN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服务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38919" y="16551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304504" y="15530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61659" y="1181939"/>
            <a:ext cx="15841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兴趣数据收集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61659" y="1731690"/>
            <a:ext cx="15841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分类数据存储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61658" y="2281441"/>
            <a:ext cx="15841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路径热度分析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61659" y="2831192"/>
            <a:ext cx="19173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商品相关性分析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28" name="肘形连接符 27"/>
          <p:cNvCxnSpPr>
            <a:stCxn id="17" idx="3"/>
            <a:endCxn id="26" idx="1"/>
          </p:cNvCxnSpPr>
          <p:nvPr/>
        </p:nvCxnSpPr>
        <p:spPr>
          <a:xfrm flipV="1">
            <a:off x="3667878" y="2466107"/>
            <a:ext cx="4293780" cy="259363"/>
          </a:xfrm>
          <a:prstGeom prst="bentConnector3">
            <a:avLst>
              <a:gd name="adj1" fmla="val 732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7" idx="3"/>
            <a:endCxn id="27" idx="1"/>
          </p:cNvCxnSpPr>
          <p:nvPr/>
        </p:nvCxnSpPr>
        <p:spPr>
          <a:xfrm>
            <a:off x="3667878" y="2725470"/>
            <a:ext cx="4293781" cy="290388"/>
          </a:xfrm>
          <a:prstGeom prst="bentConnector3">
            <a:avLst>
              <a:gd name="adj1" fmla="val 73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61660" y="3380943"/>
            <a:ext cx="19173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区域热度可视化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61659" y="3930694"/>
            <a:ext cx="19173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商品相关性展示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32" name="肘形连接符 31"/>
          <p:cNvCxnSpPr>
            <a:stCxn id="18" idx="3"/>
            <a:endCxn id="30" idx="1"/>
          </p:cNvCxnSpPr>
          <p:nvPr/>
        </p:nvCxnSpPr>
        <p:spPr>
          <a:xfrm flipV="1">
            <a:off x="4783028" y="3565609"/>
            <a:ext cx="3178632" cy="239981"/>
          </a:xfrm>
          <a:prstGeom prst="bentConnector3">
            <a:avLst>
              <a:gd name="adj1" fmla="val 63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8" idx="3"/>
            <a:endCxn id="31" idx="1"/>
          </p:cNvCxnSpPr>
          <p:nvPr/>
        </p:nvCxnSpPr>
        <p:spPr>
          <a:xfrm>
            <a:off x="4783028" y="3805590"/>
            <a:ext cx="3178631" cy="309770"/>
          </a:xfrm>
          <a:prstGeom prst="bentConnector3">
            <a:avLst>
              <a:gd name="adj1" fmla="val 63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61659" y="4480445"/>
            <a:ext cx="15841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面向超市</a:t>
            </a:r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顾客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61659" y="5030196"/>
            <a:ext cx="15841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面向超市</a:t>
            </a:r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业主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1659" y="5579948"/>
            <a:ext cx="13739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面向供货</a:t>
            </a:r>
            <a:r>
              <a:rPr lang="zh-CN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商</a:t>
            </a:r>
          </a:p>
        </p:txBody>
      </p:sp>
      <p:cxnSp>
        <p:nvCxnSpPr>
          <p:cNvPr id="37" name="肘形连接符 36"/>
          <p:cNvCxnSpPr>
            <a:stCxn id="19" idx="3"/>
            <a:endCxn id="36" idx="1"/>
          </p:cNvCxnSpPr>
          <p:nvPr/>
        </p:nvCxnSpPr>
        <p:spPr>
          <a:xfrm>
            <a:off x="5447134" y="5068635"/>
            <a:ext cx="2514525" cy="695979"/>
          </a:xfrm>
          <a:prstGeom prst="bentConnector3">
            <a:avLst>
              <a:gd name="adj1" fmla="val 54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9" idx="3"/>
            <a:endCxn id="34" idx="1"/>
          </p:cNvCxnSpPr>
          <p:nvPr/>
        </p:nvCxnSpPr>
        <p:spPr>
          <a:xfrm flipV="1">
            <a:off x="5447134" y="4665111"/>
            <a:ext cx="2514525" cy="403524"/>
          </a:xfrm>
          <a:prstGeom prst="bentConnector3">
            <a:avLst>
              <a:gd name="adj1" fmla="val 54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6" idx="3"/>
            <a:endCxn id="22" idx="1"/>
          </p:cNvCxnSpPr>
          <p:nvPr/>
        </p:nvCxnSpPr>
        <p:spPr>
          <a:xfrm flipV="1">
            <a:off x="3189354" y="1366605"/>
            <a:ext cx="4772305" cy="278745"/>
          </a:xfrm>
          <a:prstGeom prst="bentConnector3">
            <a:avLst>
              <a:gd name="adj1" fmla="val 75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6" idx="3"/>
            <a:endCxn id="23" idx="1"/>
          </p:cNvCxnSpPr>
          <p:nvPr/>
        </p:nvCxnSpPr>
        <p:spPr>
          <a:xfrm>
            <a:off x="3189354" y="1645350"/>
            <a:ext cx="4772305" cy="271006"/>
          </a:xfrm>
          <a:prstGeom prst="bentConnector3">
            <a:avLst>
              <a:gd name="adj1" fmla="val 75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9" idx="3"/>
            <a:endCxn id="35" idx="1"/>
          </p:cNvCxnSpPr>
          <p:nvPr/>
        </p:nvCxnSpPr>
        <p:spPr>
          <a:xfrm>
            <a:off x="5447134" y="5068635"/>
            <a:ext cx="2514525" cy="146227"/>
          </a:xfrm>
          <a:prstGeom prst="bentConnector3">
            <a:avLst>
              <a:gd name="adj1" fmla="val 54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44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" y="0"/>
            <a:ext cx="12190413" cy="62068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9" y="260648"/>
            <a:ext cx="4451215" cy="720080"/>
          </a:xfrm>
          <a:prstGeom prst="homePlate">
            <a:avLst/>
          </a:prstGeom>
          <a:solidFill>
            <a:srgbClr val="FFD03B"/>
          </a:solidFill>
          <a:ln>
            <a:noFill/>
          </a:ln>
          <a:effectLst>
            <a:outerShdw dist="50800" dir="522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2E2E2E"/>
                </a:solidFill>
              </a:rPr>
              <a:t>很有卵用系列之二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63065" y="191685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2E2E2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我们</a:t>
            </a:r>
            <a:r>
              <a:rPr lang="zh-CN" altLang="en-US" sz="3600" dirty="0" smtClean="0">
                <a:solidFill>
                  <a:srgbClr val="2E2E2E"/>
                </a:solidFill>
                <a:latin typeface="微软雅黑"/>
              </a:rPr>
              <a:t>来</a:t>
            </a:r>
            <a:r>
              <a:rPr lang="zh-CN" altLang="en-US" sz="3600" dirty="0" smtClean="0">
                <a:solidFill>
                  <a:srgbClr val="2E2E2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谈谈</a:t>
            </a:r>
            <a:endParaRPr lang="zh-CN" altLang="en-US" sz="3600" dirty="0">
              <a:solidFill>
                <a:srgbClr val="2E2E2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74735" y="2340456"/>
            <a:ext cx="10620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 smtClean="0">
                <a:solidFill>
                  <a:srgbClr val="FFD03B"/>
                </a:solidFill>
              </a:rPr>
              <a:t>系统</a:t>
            </a:r>
            <a:r>
              <a:rPr lang="zh-CN" altLang="en-US" sz="16600" b="1" dirty="0">
                <a:solidFill>
                  <a:srgbClr val="FFD03B"/>
                </a:solidFill>
              </a:rPr>
              <a:t>结构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82015" y="4941168"/>
            <a:ext cx="5605914" cy="523220"/>
            <a:chOff x="2536841" y="5139559"/>
            <a:chExt cx="4204983" cy="523220"/>
          </a:xfrm>
        </p:grpSpPr>
        <p:sp>
          <p:nvSpPr>
            <p:cNvPr id="2" name="矩形 1"/>
            <p:cNvSpPr/>
            <p:nvPr/>
          </p:nvSpPr>
          <p:spPr>
            <a:xfrm>
              <a:off x="2536841" y="5139559"/>
              <a:ext cx="4204983" cy="52322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5896" y="5139559"/>
              <a:ext cx="2330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white"/>
                  </a:solidFill>
                </a:rPr>
                <a:t>System Structure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23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9" y="6304926"/>
            <a:ext cx="12190413" cy="0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08868" y="8990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70" y="1415069"/>
            <a:ext cx="5339259" cy="402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598" y="4509120"/>
            <a:ext cx="2462868" cy="158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879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9" y="6304926"/>
            <a:ext cx="12190413" cy="0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5235127" y="2696319"/>
            <a:ext cx="1610870" cy="813504"/>
            <a:chOff x="570" y="1661"/>
            <a:chExt cx="981" cy="960"/>
          </a:xfrm>
        </p:grpSpPr>
        <p:sp>
          <p:nvSpPr>
            <p:cNvPr id="15" name="Rectangle 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570" y="1661"/>
              <a:ext cx="960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/>
                  <a:ea typeface="微软雅黑"/>
                </a:rPr>
                <a:t>系统结构</a:t>
              </a:r>
              <a:endPara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cxnSp>
        <p:nvCxnSpPr>
          <p:cNvPr id="77" name="直接连接符 76"/>
          <p:cNvCxnSpPr>
            <a:stCxn id="15" idx="0"/>
          </p:cNvCxnSpPr>
          <p:nvPr/>
        </p:nvCxnSpPr>
        <p:spPr>
          <a:xfrm flipH="1" flipV="1">
            <a:off x="6022425" y="2433490"/>
            <a:ext cx="896" cy="26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52369" y="2020778"/>
            <a:ext cx="157638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网络服务层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55047" y="2658042"/>
            <a:ext cx="492443" cy="890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物理层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17726" y="2564904"/>
            <a:ext cx="461665" cy="1086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应用服务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2" name="肘形连接符 81"/>
          <p:cNvCxnSpPr>
            <a:stCxn id="79" idx="1"/>
            <a:endCxn id="83" idx="3"/>
          </p:cNvCxnSpPr>
          <p:nvPr/>
        </p:nvCxnSpPr>
        <p:spPr>
          <a:xfrm rot="10800000">
            <a:off x="4367015" y="2265452"/>
            <a:ext cx="288033" cy="837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09966" y="2080786"/>
            <a:ext cx="957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端设备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7" name="肘形连接符 86"/>
          <p:cNvCxnSpPr>
            <a:stCxn id="83" idx="1"/>
            <a:endCxn id="89" idx="3"/>
          </p:cNvCxnSpPr>
          <p:nvPr/>
        </p:nvCxnSpPr>
        <p:spPr>
          <a:xfrm rot="10800000">
            <a:off x="3171316" y="1688786"/>
            <a:ext cx="238651" cy="5766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19187" y="1504119"/>
            <a:ext cx="11521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智能小车</a:t>
            </a:r>
          </a:p>
        </p:txBody>
      </p:sp>
      <p:cxnSp>
        <p:nvCxnSpPr>
          <p:cNvPr id="94" name="直接连接符 93"/>
          <p:cNvCxnSpPr>
            <a:stCxn id="89" idx="3"/>
            <a:endCxn id="89" idx="3"/>
          </p:cNvCxnSpPr>
          <p:nvPr/>
        </p:nvCxnSpPr>
        <p:spPr>
          <a:xfrm>
            <a:off x="3171315" y="16887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肘形连接符 2054"/>
          <p:cNvCxnSpPr>
            <a:stCxn id="83" idx="1"/>
            <a:endCxn id="104" idx="3"/>
          </p:cNvCxnSpPr>
          <p:nvPr/>
        </p:nvCxnSpPr>
        <p:spPr>
          <a:xfrm rot="10800000" flipV="1">
            <a:off x="3171316" y="2265452"/>
            <a:ext cx="238651" cy="2909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019187" y="2371728"/>
            <a:ext cx="11521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移动终端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05" name="直接连接符 104"/>
          <p:cNvCxnSpPr>
            <a:stCxn id="104" idx="3"/>
            <a:endCxn id="104" idx="3"/>
          </p:cNvCxnSpPr>
          <p:nvPr/>
        </p:nvCxnSpPr>
        <p:spPr>
          <a:xfrm>
            <a:off x="3171315" y="25563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14886" y="3142745"/>
            <a:ext cx="11521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融合结点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</p:txBody>
      </p:sp>
      <p:cxnSp>
        <p:nvCxnSpPr>
          <p:cNvPr id="107" name="直接连接符 106"/>
          <p:cNvCxnSpPr>
            <a:stCxn id="106" idx="3"/>
            <a:endCxn id="106" idx="3"/>
          </p:cNvCxnSpPr>
          <p:nvPr/>
        </p:nvCxnSpPr>
        <p:spPr>
          <a:xfrm>
            <a:off x="4367014" y="33274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连接符 2058"/>
          <p:cNvCxnSpPr>
            <a:stCxn id="106" idx="3"/>
            <a:endCxn id="106" idx="3"/>
          </p:cNvCxnSpPr>
          <p:nvPr/>
        </p:nvCxnSpPr>
        <p:spPr>
          <a:xfrm>
            <a:off x="4367014" y="33274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接连接符 2060"/>
          <p:cNvCxnSpPr>
            <a:stCxn id="106" idx="3"/>
            <a:endCxn id="79" idx="1"/>
          </p:cNvCxnSpPr>
          <p:nvPr/>
        </p:nvCxnSpPr>
        <p:spPr>
          <a:xfrm flipV="1">
            <a:off x="4367014" y="3103072"/>
            <a:ext cx="288033" cy="2243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肘形连接符 2065"/>
          <p:cNvCxnSpPr>
            <a:stCxn id="106" idx="1"/>
            <a:endCxn id="119" idx="3"/>
          </p:cNvCxnSpPr>
          <p:nvPr/>
        </p:nvCxnSpPr>
        <p:spPr>
          <a:xfrm rot="10800000" flipV="1">
            <a:off x="3028730" y="3327411"/>
            <a:ext cx="186156" cy="965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876602" y="3239337"/>
            <a:ext cx="11521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骨干结点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20" name="直接连接符 119"/>
          <p:cNvCxnSpPr>
            <a:stCxn id="119" idx="3"/>
            <a:endCxn id="119" idx="3"/>
          </p:cNvCxnSpPr>
          <p:nvPr/>
        </p:nvCxnSpPr>
        <p:spPr>
          <a:xfrm>
            <a:off x="3028730" y="34240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56077" y="4106945"/>
            <a:ext cx="19726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Zigbee</a:t>
            </a:r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协调模块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22" name="直接连接符 121"/>
          <p:cNvCxnSpPr>
            <a:stCxn id="121" idx="3"/>
            <a:endCxn id="121" idx="3"/>
          </p:cNvCxnSpPr>
          <p:nvPr/>
        </p:nvCxnSpPr>
        <p:spPr>
          <a:xfrm>
            <a:off x="3028730" y="42916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1" idx="3"/>
            <a:endCxn id="106" idx="1"/>
          </p:cNvCxnSpPr>
          <p:nvPr/>
        </p:nvCxnSpPr>
        <p:spPr>
          <a:xfrm flipV="1">
            <a:off x="3028730" y="3327411"/>
            <a:ext cx="186156" cy="964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9" idx="1"/>
            <a:endCxn id="153" idx="3"/>
          </p:cNvCxnSpPr>
          <p:nvPr/>
        </p:nvCxnSpPr>
        <p:spPr>
          <a:xfrm rot="10800000" flipV="1">
            <a:off x="4367015" y="3103071"/>
            <a:ext cx="288033" cy="26252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68406" y="4204704"/>
            <a:ext cx="109860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Zigbee</a:t>
            </a:r>
          </a:p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定位锚点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9" name="直接连接符 108"/>
          <p:cNvCxnSpPr>
            <a:stCxn id="144" idx="3"/>
            <a:endCxn id="144" idx="3"/>
          </p:cNvCxnSpPr>
          <p:nvPr/>
        </p:nvCxnSpPr>
        <p:spPr>
          <a:xfrm>
            <a:off x="4367014" y="45278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4" idx="3"/>
            <a:endCxn id="79" idx="1"/>
          </p:cNvCxnSpPr>
          <p:nvPr/>
        </p:nvCxnSpPr>
        <p:spPr>
          <a:xfrm flipV="1">
            <a:off x="4367014" y="3103072"/>
            <a:ext cx="288033" cy="142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232541" y="5543661"/>
            <a:ext cx="11344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数据中心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2260564" y="7615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89" idx="1"/>
            <a:endCxn id="162" idx="3"/>
          </p:cNvCxnSpPr>
          <p:nvPr/>
        </p:nvCxnSpPr>
        <p:spPr>
          <a:xfrm rot="10800000">
            <a:off x="1702719" y="1303895"/>
            <a:ext cx="316469" cy="3848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50590" y="980728"/>
            <a:ext cx="11521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Zigbee</a:t>
            </a:r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定位模块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50590" y="1840062"/>
            <a:ext cx="11521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智能</a:t>
            </a:r>
            <a:r>
              <a:rPr lang="zh-CN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终端</a:t>
            </a:r>
          </a:p>
        </p:txBody>
      </p:sp>
      <p:cxnSp>
        <p:nvCxnSpPr>
          <p:cNvPr id="126" name="直接连接符 125"/>
          <p:cNvCxnSpPr>
            <a:stCxn id="104" idx="1"/>
            <a:endCxn id="168" idx="3"/>
          </p:cNvCxnSpPr>
          <p:nvPr/>
        </p:nvCxnSpPr>
        <p:spPr>
          <a:xfrm rot="10800000" flipV="1">
            <a:off x="1558703" y="2556393"/>
            <a:ext cx="460485" cy="506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06574" y="2422397"/>
            <a:ext cx="11521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智能</a:t>
            </a:r>
            <a:r>
              <a:rPr lang="zh-CN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手机</a:t>
            </a:r>
          </a:p>
        </p:txBody>
      </p:sp>
      <p:cxnSp>
        <p:nvCxnSpPr>
          <p:cNvPr id="133" name="肘形连接符 132"/>
          <p:cNvCxnSpPr>
            <a:stCxn id="119" idx="1"/>
            <a:endCxn id="175" idx="3"/>
          </p:cNvCxnSpPr>
          <p:nvPr/>
        </p:nvCxnSpPr>
        <p:spPr>
          <a:xfrm rot="10800000">
            <a:off x="1560134" y="3189399"/>
            <a:ext cx="316469" cy="234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18542" y="3004732"/>
            <a:ext cx="1441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智能控制器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35" name="直接连接符 134"/>
          <p:cNvCxnSpPr>
            <a:stCxn id="119" idx="1"/>
            <a:endCxn id="178" idx="3"/>
          </p:cNvCxnSpPr>
          <p:nvPr/>
        </p:nvCxnSpPr>
        <p:spPr>
          <a:xfrm rot="10800000" flipV="1">
            <a:off x="1560134" y="3424002"/>
            <a:ext cx="316469" cy="347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08005" y="3587066"/>
            <a:ext cx="11521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外置网卡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37" name="直接连接符 136"/>
          <p:cNvCxnSpPr>
            <a:stCxn id="78" idx="0"/>
            <a:endCxn id="181" idx="2"/>
          </p:cNvCxnSpPr>
          <p:nvPr/>
        </p:nvCxnSpPr>
        <p:spPr>
          <a:xfrm flipH="1" flipV="1">
            <a:off x="6040562" y="1781767"/>
            <a:ext cx="1" cy="23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231110" y="1412435"/>
            <a:ext cx="16189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数据加密服务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39" name="肘形连接符 138"/>
          <p:cNvCxnSpPr>
            <a:stCxn id="80" idx="3"/>
            <a:endCxn id="199" idx="1"/>
          </p:cNvCxnSpPr>
          <p:nvPr/>
        </p:nvCxnSpPr>
        <p:spPr>
          <a:xfrm flipV="1">
            <a:off x="7679391" y="1809691"/>
            <a:ext cx="288023" cy="12984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200" idx="1"/>
            <a:endCxn id="80" idx="3"/>
          </p:cNvCxnSpPr>
          <p:nvPr/>
        </p:nvCxnSpPr>
        <p:spPr>
          <a:xfrm rot="10800000" flipV="1">
            <a:off x="7679392" y="2745795"/>
            <a:ext cx="257661" cy="3623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1" idx="1"/>
            <a:endCxn id="80" idx="3"/>
          </p:cNvCxnSpPr>
          <p:nvPr/>
        </p:nvCxnSpPr>
        <p:spPr>
          <a:xfrm rot="10800000">
            <a:off x="7679392" y="3108115"/>
            <a:ext cx="257505" cy="573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80" idx="3"/>
            <a:endCxn id="202" idx="1"/>
          </p:cNvCxnSpPr>
          <p:nvPr/>
        </p:nvCxnSpPr>
        <p:spPr>
          <a:xfrm>
            <a:off x="7679391" y="3108115"/>
            <a:ext cx="257662" cy="17241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967414" y="1486525"/>
            <a:ext cx="144016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数据采集</a:t>
            </a:r>
            <a:endParaRPr lang="en-US" altLang="zh-CN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服务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937052" y="2422629"/>
            <a:ext cx="147052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数据分析</a:t>
            </a:r>
            <a:endParaRPr lang="en-US" altLang="zh-CN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服务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936896" y="3358733"/>
            <a:ext cx="147067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数据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可视</a:t>
            </a:r>
            <a:endParaRPr lang="en-US" altLang="zh-CN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服务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937053" y="4509120"/>
            <a:ext cx="147052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信息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提供</a:t>
            </a:r>
            <a:endParaRPr lang="en-US" altLang="zh-CN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服务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04" name="直接连接符 203"/>
          <p:cNvCxnSpPr/>
          <p:nvPr/>
        </p:nvCxnSpPr>
        <p:spPr>
          <a:xfrm>
            <a:off x="10261436" y="16352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954506" y="8538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0261436" y="1120678"/>
            <a:ext cx="15841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网络</a:t>
            </a:r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数据采集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0261436" y="1780494"/>
            <a:ext cx="17281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分类数据存储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55" name="肘形连接符 154"/>
          <p:cNvCxnSpPr>
            <a:stCxn id="199" idx="3"/>
            <a:endCxn id="207" idx="1"/>
          </p:cNvCxnSpPr>
          <p:nvPr/>
        </p:nvCxnSpPr>
        <p:spPr>
          <a:xfrm flipV="1">
            <a:off x="9407574" y="1305344"/>
            <a:ext cx="853862" cy="504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99" idx="3"/>
            <a:endCxn id="209" idx="1"/>
          </p:cNvCxnSpPr>
          <p:nvPr/>
        </p:nvCxnSpPr>
        <p:spPr>
          <a:xfrm>
            <a:off x="9407574" y="1809691"/>
            <a:ext cx="853862" cy="1554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261436" y="2295068"/>
            <a:ext cx="12144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热区分析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0261436" y="2809642"/>
            <a:ext cx="19173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商品相关性分析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70" name="肘形连接符 169"/>
          <p:cNvCxnSpPr>
            <a:stCxn id="200" idx="3"/>
            <a:endCxn id="221" idx="1"/>
          </p:cNvCxnSpPr>
          <p:nvPr/>
        </p:nvCxnSpPr>
        <p:spPr>
          <a:xfrm flipV="1">
            <a:off x="9407574" y="2479734"/>
            <a:ext cx="853862" cy="2660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200" idx="3"/>
            <a:endCxn id="223" idx="1"/>
          </p:cNvCxnSpPr>
          <p:nvPr/>
        </p:nvCxnSpPr>
        <p:spPr>
          <a:xfrm>
            <a:off x="9407574" y="2745795"/>
            <a:ext cx="853862" cy="2485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261436" y="3324216"/>
            <a:ext cx="1773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热点区域展示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261436" y="3838790"/>
            <a:ext cx="19544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商品相关性展示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cxnSp>
        <p:nvCxnSpPr>
          <p:cNvPr id="177" name="肘形连接符 176"/>
          <p:cNvCxnSpPr>
            <a:stCxn id="201" idx="3"/>
            <a:endCxn id="230" idx="1"/>
          </p:cNvCxnSpPr>
          <p:nvPr/>
        </p:nvCxnSpPr>
        <p:spPr>
          <a:xfrm flipV="1">
            <a:off x="9407574" y="3508882"/>
            <a:ext cx="853862" cy="1730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201" idx="3"/>
            <a:endCxn id="231" idx="1"/>
          </p:cNvCxnSpPr>
          <p:nvPr/>
        </p:nvCxnSpPr>
        <p:spPr>
          <a:xfrm>
            <a:off x="9407574" y="3681899"/>
            <a:ext cx="853862" cy="341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0261436" y="4353364"/>
            <a:ext cx="12144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超市顾客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0261436" y="4867938"/>
            <a:ext cx="12144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超市业主</a:t>
            </a:r>
            <a:endParaRPr lang="zh-CN" altLang="en-US" b="1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0261436" y="5382508"/>
            <a:ext cx="10687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供货商</a:t>
            </a:r>
          </a:p>
        </p:txBody>
      </p:sp>
      <p:cxnSp>
        <p:nvCxnSpPr>
          <p:cNvPr id="183" name="肘形连接符 182"/>
          <p:cNvCxnSpPr>
            <a:stCxn id="202" idx="3"/>
            <a:endCxn id="238" idx="1"/>
          </p:cNvCxnSpPr>
          <p:nvPr/>
        </p:nvCxnSpPr>
        <p:spPr>
          <a:xfrm>
            <a:off x="9407574" y="4832286"/>
            <a:ext cx="853862" cy="7348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202" idx="3"/>
            <a:endCxn id="236" idx="1"/>
          </p:cNvCxnSpPr>
          <p:nvPr/>
        </p:nvCxnSpPr>
        <p:spPr>
          <a:xfrm flipV="1">
            <a:off x="9407574" y="4538030"/>
            <a:ext cx="853862" cy="2942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02" idx="3"/>
            <a:endCxn id="237" idx="1"/>
          </p:cNvCxnSpPr>
          <p:nvPr/>
        </p:nvCxnSpPr>
        <p:spPr>
          <a:xfrm>
            <a:off x="9407574" y="4832286"/>
            <a:ext cx="853862" cy="2203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89" idx="1"/>
            <a:endCxn id="165" idx="3"/>
          </p:cNvCxnSpPr>
          <p:nvPr/>
        </p:nvCxnSpPr>
        <p:spPr>
          <a:xfrm rot="10800000" flipV="1">
            <a:off x="1702719" y="1688784"/>
            <a:ext cx="316469" cy="3359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stCxn id="79" idx="3"/>
            <a:endCxn id="15" idx="1"/>
          </p:cNvCxnSpPr>
          <p:nvPr/>
        </p:nvCxnSpPr>
        <p:spPr>
          <a:xfrm flipV="1">
            <a:off x="5147490" y="3103071"/>
            <a:ext cx="8763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15" idx="3"/>
            <a:endCxn id="80" idx="1"/>
          </p:cNvCxnSpPr>
          <p:nvPr/>
        </p:nvCxnSpPr>
        <p:spPr>
          <a:xfrm>
            <a:off x="6811514" y="3103071"/>
            <a:ext cx="406212" cy="5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69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" y="0"/>
            <a:ext cx="12190413" cy="62068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9" y="260648"/>
            <a:ext cx="4451215" cy="720080"/>
          </a:xfrm>
          <a:prstGeom prst="homePlate">
            <a:avLst/>
          </a:prstGeom>
          <a:solidFill>
            <a:srgbClr val="FFD03B"/>
          </a:solidFill>
          <a:ln>
            <a:noFill/>
          </a:ln>
          <a:effectLst>
            <a:outerShdw dist="50800" dir="522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2E2E2E"/>
                </a:solidFill>
              </a:rPr>
              <a:t>很有卵用系列之三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63065" y="191685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2E2E2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我们的</a:t>
            </a:r>
            <a:endParaRPr lang="zh-CN" altLang="en-US" sz="3600" dirty="0">
              <a:solidFill>
                <a:srgbClr val="2E2E2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0870" y="2340456"/>
            <a:ext cx="10620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 smtClean="0">
                <a:solidFill>
                  <a:srgbClr val="FFD03B"/>
                </a:solidFill>
              </a:rPr>
              <a:t>创新点</a:t>
            </a:r>
            <a:endParaRPr lang="zh-CN" altLang="en-US" sz="16600" b="1" dirty="0">
              <a:solidFill>
                <a:srgbClr val="FFD03B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82015" y="4941168"/>
            <a:ext cx="5605914" cy="523220"/>
            <a:chOff x="2536841" y="5139559"/>
            <a:chExt cx="4204983" cy="523220"/>
          </a:xfrm>
        </p:grpSpPr>
        <p:sp>
          <p:nvSpPr>
            <p:cNvPr id="2" name="矩形 1"/>
            <p:cNvSpPr/>
            <p:nvPr/>
          </p:nvSpPr>
          <p:spPr>
            <a:xfrm>
              <a:off x="2536841" y="5139559"/>
              <a:ext cx="4204983" cy="52322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5896" y="5139559"/>
              <a:ext cx="2330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white"/>
                  </a:solidFill>
                </a:rPr>
                <a:t>System structure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33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62667" y="6304926"/>
            <a:ext cx="11027755" cy="0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86894" y="2299519"/>
            <a:ext cx="5616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FC000"/>
                </a:solidFill>
              </a:rPr>
              <a:t>物联网</a:t>
            </a:r>
            <a:r>
              <a:rPr lang="en-US" altLang="zh-CN" sz="4400" b="1" dirty="0" smtClean="0">
                <a:solidFill>
                  <a:srgbClr val="FFC000"/>
                </a:solidFill>
              </a:rPr>
              <a:t>+</a:t>
            </a:r>
            <a:r>
              <a:rPr lang="zh-CN" altLang="en-US" sz="4400" b="1" dirty="0" smtClean="0">
                <a:solidFill>
                  <a:srgbClr val="FFC000"/>
                </a:solidFill>
              </a:rPr>
              <a:t>大数据</a:t>
            </a:r>
            <a:endParaRPr lang="en-US" altLang="zh-CN" sz="4400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4400" b="1" dirty="0">
                <a:solidFill>
                  <a:srgbClr val="FFC000"/>
                </a:solidFill>
              </a:rPr>
              <a:t>大</a:t>
            </a:r>
            <a:r>
              <a:rPr lang="zh-CN" altLang="en-US" sz="4400" b="1" dirty="0" smtClean="0">
                <a:solidFill>
                  <a:srgbClr val="FFC000"/>
                </a:solidFill>
              </a:rPr>
              <a:t>数据分析</a:t>
            </a:r>
            <a:endParaRPr lang="en-US" altLang="zh-CN" sz="4400" b="1" dirty="0" smtClean="0">
              <a:solidFill>
                <a:srgbClr val="FFC000"/>
              </a:solidFill>
            </a:endParaRPr>
          </a:p>
          <a:p>
            <a:pPr algn="ctr"/>
            <a:r>
              <a:rPr lang="zh-CN" altLang="en-US" sz="4400" b="1" dirty="0" smtClean="0">
                <a:solidFill>
                  <a:srgbClr val="FFC000"/>
                </a:solidFill>
              </a:rPr>
              <a:t>支持线下决策</a:t>
            </a:r>
            <a:endParaRPr lang="en-US" altLang="zh-CN" sz="44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4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" y="0"/>
            <a:ext cx="12190413" cy="62068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9" y="260648"/>
            <a:ext cx="4451215" cy="720080"/>
          </a:xfrm>
          <a:prstGeom prst="homePlate">
            <a:avLst/>
          </a:prstGeom>
          <a:solidFill>
            <a:srgbClr val="FFD03B"/>
          </a:solidFill>
          <a:ln>
            <a:noFill/>
          </a:ln>
          <a:effectLst>
            <a:outerShdw dist="50800" dir="522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2E2E2E"/>
                </a:solidFill>
              </a:rPr>
              <a:t>很有卵用系列之四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0670" y="2564907"/>
            <a:ext cx="106202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0" b="1" dirty="0" smtClean="0">
                <a:solidFill>
                  <a:srgbClr val="FFD03B"/>
                </a:solidFill>
              </a:rPr>
              <a:t>示例功能演示</a:t>
            </a:r>
            <a:endParaRPr lang="zh-CN" altLang="en-US" sz="13000" b="1" dirty="0">
              <a:solidFill>
                <a:srgbClr val="FFD03B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92258" y="4918450"/>
            <a:ext cx="5695680" cy="545938"/>
            <a:chOff x="2469508" y="5116841"/>
            <a:chExt cx="4272316" cy="545938"/>
          </a:xfrm>
        </p:grpSpPr>
        <p:sp>
          <p:nvSpPr>
            <p:cNvPr id="2" name="矩形 1"/>
            <p:cNvSpPr/>
            <p:nvPr/>
          </p:nvSpPr>
          <p:spPr>
            <a:xfrm>
              <a:off x="2469508" y="5116841"/>
              <a:ext cx="4204983" cy="52322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36841" y="5139559"/>
              <a:ext cx="4204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white"/>
                  </a:solidFill>
                </a:rPr>
                <a:t>   Example function demonstration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23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18" y="1916832"/>
            <a:ext cx="9382927" cy="371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58014" y="584058"/>
            <a:ext cx="6957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关键字云</a:t>
            </a:r>
            <a:endParaRPr kumimoji="1" lang="zh-CN" altLang="en-US" sz="2000" b="1" dirty="0">
              <a:solidFill>
                <a:srgbClr val="219D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61" y="822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62558" y="1039864"/>
            <a:ext cx="9577064" cy="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23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63461" y="6304926"/>
            <a:ext cx="11027755" cy="0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87688" y="3198167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FFC000"/>
                </a:solidFill>
              </a:rPr>
              <a:t>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490717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2035755" y="4141861"/>
            <a:ext cx="8739997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62"/>
          <p:cNvSpPr txBox="1"/>
          <p:nvPr/>
        </p:nvSpPr>
        <p:spPr>
          <a:xfrm>
            <a:off x="3236683" y="4145753"/>
            <a:ext cx="450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前方高能</a:t>
            </a:r>
            <a:r>
              <a:rPr lang="en-US" altLang="zh-CN" sz="2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1334" y="2987972"/>
            <a:ext cx="70497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下面进入然并卵系列</a:t>
            </a:r>
            <a:r>
              <a:rPr lang="zh-CN" altLang="en-US" sz="4400" b="1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400" b="1" dirty="0" smtClean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3437984" y="2039863"/>
            <a:ext cx="795" cy="2073796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 rot="19962117">
            <a:off x="9468791" y="959445"/>
            <a:ext cx="2064521" cy="2243212"/>
            <a:chOff x="6005321" y="3121647"/>
            <a:chExt cx="1958100" cy="2155929"/>
          </a:xfrm>
        </p:grpSpPr>
        <p:grpSp>
          <p:nvGrpSpPr>
            <p:cNvPr id="24" name="组合 23"/>
            <p:cNvGrpSpPr/>
            <p:nvPr/>
          </p:nvGrpSpPr>
          <p:grpSpPr>
            <a:xfrm rot="8493242">
              <a:off x="6005321" y="3121647"/>
              <a:ext cx="1958100" cy="2155929"/>
              <a:chOff x="5831844" y="2307534"/>
              <a:chExt cx="1758220" cy="1935855"/>
            </a:xfrm>
            <a:solidFill>
              <a:srgbClr val="FFD03B"/>
            </a:solidFill>
          </p:grpSpPr>
          <p:sp>
            <p:nvSpPr>
              <p:cNvPr id="26" name="等腰三角形 25"/>
              <p:cNvSpPr/>
              <p:nvPr/>
            </p:nvSpPr>
            <p:spPr>
              <a:xfrm rot="8777116">
                <a:off x="6902013" y="3723280"/>
                <a:ext cx="489598" cy="52010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20164250">
                <a:off x="5831844" y="2307534"/>
                <a:ext cx="1758220" cy="17582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 b="1" dirty="0">
                  <a:solidFill>
                    <a:srgbClr val="2E2E2E"/>
                  </a:solidFill>
                  <a:latin typeface="宋体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6207252" y="3894912"/>
              <a:ext cx="1689896" cy="680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2E2E2E"/>
                  </a:solidFill>
                  <a:latin typeface="Broadway" panose="04040905080B02020502" pitchFamily="82" charset="0"/>
                  <a:ea typeface="Microsoft JhengHei" panose="020B0604030504040204" pitchFamily="34" charset="-120"/>
                </a:rPr>
                <a:t>……</a:t>
              </a:r>
              <a:endParaRPr lang="en-US" altLang="zh-CN" sz="4000" dirty="0">
                <a:solidFill>
                  <a:srgbClr val="2E2E2E"/>
                </a:solidFill>
                <a:latin typeface="Broadway" panose="04040905080B02020502" pitchFamily="82" charset="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2141313" y="3092523"/>
            <a:ext cx="1128713" cy="1019175"/>
            <a:chOff x="346" y="316"/>
            <a:chExt cx="711" cy="642"/>
          </a:xfrm>
          <a:solidFill>
            <a:srgbClr val="2E2E2E"/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46" y="316"/>
              <a:ext cx="711" cy="518"/>
            </a:xfrm>
            <a:custGeom>
              <a:avLst/>
              <a:gdLst>
                <a:gd name="T0" fmla="*/ 282 w 298"/>
                <a:gd name="T1" fmla="*/ 127 h 217"/>
                <a:gd name="T2" fmla="*/ 217 w 298"/>
                <a:gd name="T3" fmla="*/ 41 h 217"/>
                <a:gd name="T4" fmla="*/ 149 w 298"/>
                <a:gd name="T5" fmla="*/ 3 h 217"/>
                <a:gd name="T6" fmla="*/ 80 w 298"/>
                <a:gd name="T7" fmla="*/ 41 h 217"/>
                <a:gd name="T8" fmla="*/ 15 w 298"/>
                <a:gd name="T9" fmla="*/ 127 h 217"/>
                <a:gd name="T10" fmla="*/ 21 w 298"/>
                <a:gd name="T11" fmla="*/ 153 h 217"/>
                <a:gd name="T12" fmla="*/ 87 w 298"/>
                <a:gd name="T13" fmla="*/ 201 h 217"/>
                <a:gd name="T14" fmla="*/ 210 w 298"/>
                <a:gd name="T15" fmla="*/ 201 h 217"/>
                <a:gd name="T16" fmla="*/ 276 w 298"/>
                <a:gd name="T17" fmla="*/ 153 h 217"/>
                <a:gd name="T18" fmla="*/ 282 w 298"/>
                <a:gd name="T19" fmla="*/ 127 h 217"/>
                <a:gd name="T20" fmla="*/ 49 w 298"/>
                <a:gd name="T21" fmla="*/ 126 h 217"/>
                <a:gd name="T22" fmla="*/ 104 w 298"/>
                <a:gd name="T23" fmla="*/ 67 h 217"/>
                <a:gd name="T24" fmla="*/ 97 w 298"/>
                <a:gd name="T25" fmla="*/ 135 h 217"/>
                <a:gd name="T26" fmla="*/ 49 w 298"/>
                <a:gd name="T27" fmla="*/ 126 h 217"/>
                <a:gd name="T28" fmla="*/ 200 w 298"/>
                <a:gd name="T29" fmla="*/ 135 h 217"/>
                <a:gd name="T30" fmla="*/ 194 w 298"/>
                <a:gd name="T31" fmla="*/ 67 h 217"/>
                <a:gd name="T32" fmla="*/ 249 w 298"/>
                <a:gd name="T33" fmla="*/ 126 h 217"/>
                <a:gd name="T34" fmla="*/ 200 w 298"/>
                <a:gd name="T35" fmla="*/ 13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8" h="217">
                  <a:moveTo>
                    <a:pt x="282" y="127"/>
                  </a:moveTo>
                  <a:cubicBezTo>
                    <a:pt x="266" y="104"/>
                    <a:pt x="217" y="41"/>
                    <a:pt x="217" y="41"/>
                  </a:cubicBezTo>
                  <a:cubicBezTo>
                    <a:pt x="187" y="0"/>
                    <a:pt x="149" y="3"/>
                    <a:pt x="149" y="3"/>
                  </a:cubicBezTo>
                  <a:cubicBezTo>
                    <a:pt x="149" y="3"/>
                    <a:pt x="110" y="0"/>
                    <a:pt x="80" y="41"/>
                  </a:cubicBezTo>
                  <a:cubicBezTo>
                    <a:pt x="80" y="41"/>
                    <a:pt x="31" y="104"/>
                    <a:pt x="15" y="127"/>
                  </a:cubicBezTo>
                  <a:cubicBezTo>
                    <a:pt x="0" y="150"/>
                    <a:pt x="8" y="162"/>
                    <a:pt x="21" y="153"/>
                  </a:cubicBezTo>
                  <a:cubicBezTo>
                    <a:pt x="26" y="172"/>
                    <a:pt x="56" y="193"/>
                    <a:pt x="87" y="201"/>
                  </a:cubicBezTo>
                  <a:cubicBezTo>
                    <a:pt x="92" y="203"/>
                    <a:pt x="150" y="217"/>
                    <a:pt x="210" y="201"/>
                  </a:cubicBezTo>
                  <a:cubicBezTo>
                    <a:pt x="241" y="193"/>
                    <a:pt x="271" y="172"/>
                    <a:pt x="276" y="153"/>
                  </a:cubicBezTo>
                  <a:cubicBezTo>
                    <a:pt x="290" y="162"/>
                    <a:pt x="298" y="150"/>
                    <a:pt x="282" y="127"/>
                  </a:cubicBezTo>
                  <a:close/>
                  <a:moveTo>
                    <a:pt x="49" y="126"/>
                  </a:moveTo>
                  <a:cubicBezTo>
                    <a:pt x="72" y="101"/>
                    <a:pt x="104" y="67"/>
                    <a:pt x="104" y="67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7" y="135"/>
                    <a:pt x="71" y="124"/>
                    <a:pt x="49" y="126"/>
                  </a:cubicBezTo>
                  <a:close/>
                  <a:moveTo>
                    <a:pt x="200" y="135"/>
                  </a:moveTo>
                  <a:cubicBezTo>
                    <a:pt x="194" y="67"/>
                    <a:pt x="194" y="67"/>
                    <a:pt x="194" y="67"/>
                  </a:cubicBezTo>
                  <a:cubicBezTo>
                    <a:pt x="194" y="67"/>
                    <a:pt x="226" y="101"/>
                    <a:pt x="249" y="126"/>
                  </a:cubicBezTo>
                  <a:cubicBezTo>
                    <a:pt x="226" y="124"/>
                    <a:pt x="200" y="135"/>
                    <a:pt x="200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58" y="767"/>
              <a:ext cx="685" cy="191"/>
            </a:xfrm>
            <a:custGeom>
              <a:avLst/>
              <a:gdLst>
                <a:gd name="T0" fmla="*/ 253 w 287"/>
                <a:gd name="T1" fmla="*/ 6 h 80"/>
                <a:gd name="T2" fmla="*/ 273 w 287"/>
                <a:gd name="T3" fmla="*/ 40 h 80"/>
                <a:gd name="T4" fmla="*/ 276 w 287"/>
                <a:gd name="T5" fmla="*/ 51 h 80"/>
                <a:gd name="T6" fmla="*/ 275 w 287"/>
                <a:gd name="T7" fmla="*/ 54 h 80"/>
                <a:gd name="T8" fmla="*/ 265 w 287"/>
                <a:gd name="T9" fmla="*/ 59 h 80"/>
                <a:gd name="T10" fmla="*/ 259 w 287"/>
                <a:gd name="T11" fmla="*/ 60 h 80"/>
                <a:gd name="T12" fmla="*/ 144 w 287"/>
                <a:gd name="T13" fmla="*/ 69 h 80"/>
                <a:gd name="T14" fmla="*/ 28 w 287"/>
                <a:gd name="T15" fmla="*/ 60 h 80"/>
                <a:gd name="T16" fmla="*/ 22 w 287"/>
                <a:gd name="T17" fmla="*/ 59 h 80"/>
                <a:gd name="T18" fmla="*/ 12 w 287"/>
                <a:gd name="T19" fmla="*/ 54 h 80"/>
                <a:gd name="T20" fmla="*/ 11 w 287"/>
                <a:gd name="T21" fmla="*/ 51 h 80"/>
                <a:gd name="T22" fmla="*/ 14 w 287"/>
                <a:gd name="T23" fmla="*/ 40 h 80"/>
                <a:gd name="T24" fmla="*/ 34 w 287"/>
                <a:gd name="T25" fmla="*/ 6 h 80"/>
                <a:gd name="T26" fmla="*/ 26 w 287"/>
                <a:gd name="T27" fmla="*/ 0 h 80"/>
                <a:gd name="T28" fmla="*/ 4 w 287"/>
                <a:gd name="T29" fmla="*/ 36 h 80"/>
                <a:gd name="T30" fmla="*/ 3 w 287"/>
                <a:gd name="T31" fmla="*/ 59 h 80"/>
                <a:gd name="T32" fmla="*/ 21 w 287"/>
                <a:gd name="T33" fmla="*/ 70 h 80"/>
                <a:gd name="T34" fmla="*/ 26 w 287"/>
                <a:gd name="T35" fmla="*/ 71 h 80"/>
                <a:gd name="T36" fmla="*/ 144 w 287"/>
                <a:gd name="T37" fmla="*/ 80 h 80"/>
                <a:gd name="T38" fmla="*/ 144 w 287"/>
                <a:gd name="T39" fmla="*/ 80 h 80"/>
                <a:gd name="T40" fmla="*/ 261 w 287"/>
                <a:gd name="T41" fmla="*/ 71 h 80"/>
                <a:gd name="T42" fmla="*/ 267 w 287"/>
                <a:gd name="T43" fmla="*/ 70 h 80"/>
                <a:gd name="T44" fmla="*/ 284 w 287"/>
                <a:gd name="T45" fmla="*/ 59 h 80"/>
                <a:gd name="T46" fmla="*/ 283 w 287"/>
                <a:gd name="T47" fmla="*/ 36 h 80"/>
                <a:gd name="T48" fmla="*/ 261 w 287"/>
                <a:gd name="T49" fmla="*/ 0 h 80"/>
                <a:gd name="T50" fmla="*/ 253 w 287"/>
                <a:gd name="T5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7" h="80">
                  <a:moveTo>
                    <a:pt x="253" y="6"/>
                  </a:moveTo>
                  <a:cubicBezTo>
                    <a:pt x="253" y="6"/>
                    <a:pt x="265" y="22"/>
                    <a:pt x="273" y="40"/>
                  </a:cubicBezTo>
                  <a:cubicBezTo>
                    <a:pt x="275" y="45"/>
                    <a:pt x="276" y="48"/>
                    <a:pt x="276" y="51"/>
                  </a:cubicBezTo>
                  <a:cubicBezTo>
                    <a:pt x="276" y="52"/>
                    <a:pt x="276" y="53"/>
                    <a:pt x="275" y="54"/>
                  </a:cubicBezTo>
                  <a:cubicBezTo>
                    <a:pt x="274" y="57"/>
                    <a:pt x="270" y="58"/>
                    <a:pt x="265" y="59"/>
                  </a:cubicBezTo>
                  <a:cubicBezTo>
                    <a:pt x="259" y="60"/>
                    <a:pt x="259" y="60"/>
                    <a:pt x="259" y="60"/>
                  </a:cubicBezTo>
                  <a:cubicBezTo>
                    <a:pt x="243" y="63"/>
                    <a:pt x="215" y="68"/>
                    <a:pt x="144" y="69"/>
                  </a:cubicBezTo>
                  <a:cubicBezTo>
                    <a:pt x="72" y="68"/>
                    <a:pt x="44" y="63"/>
                    <a:pt x="28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7" y="58"/>
                    <a:pt x="13" y="57"/>
                    <a:pt x="12" y="54"/>
                  </a:cubicBezTo>
                  <a:cubicBezTo>
                    <a:pt x="12" y="53"/>
                    <a:pt x="11" y="52"/>
                    <a:pt x="11" y="51"/>
                  </a:cubicBezTo>
                  <a:cubicBezTo>
                    <a:pt x="11" y="48"/>
                    <a:pt x="12" y="45"/>
                    <a:pt x="14" y="40"/>
                  </a:cubicBezTo>
                  <a:cubicBezTo>
                    <a:pt x="22" y="22"/>
                    <a:pt x="34" y="6"/>
                    <a:pt x="3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3" y="17"/>
                    <a:pt x="4" y="36"/>
                  </a:cubicBezTo>
                  <a:cubicBezTo>
                    <a:pt x="0" y="46"/>
                    <a:pt x="0" y="54"/>
                    <a:pt x="3" y="59"/>
                  </a:cubicBezTo>
                  <a:cubicBezTo>
                    <a:pt x="6" y="65"/>
                    <a:pt x="12" y="68"/>
                    <a:pt x="21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43" y="74"/>
                    <a:pt x="71" y="79"/>
                    <a:pt x="144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216" y="79"/>
                    <a:pt x="244" y="74"/>
                    <a:pt x="261" y="71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76" y="68"/>
                    <a:pt x="281" y="65"/>
                    <a:pt x="284" y="59"/>
                  </a:cubicBezTo>
                  <a:cubicBezTo>
                    <a:pt x="287" y="54"/>
                    <a:pt x="287" y="46"/>
                    <a:pt x="283" y="36"/>
                  </a:cubicBezTo>
                  <a:cubicBezTo>
                    <a:pt x="274" y="17"/>
                    <a:pt x="262" y="0"/>
                    <a:pt x="261" y="0"/>
                  </a:cubicBezTo>
                  <a:lnTo>
                    <a:pt x="25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07302" y="1867721"/>
            <a:ext cx="1140499" cy="1197436"/>
            <a:chOff x="1511660" y="1527445"/>
            <a:chExt cx="3868662" cy="4061795"/>
          </a:xfrm>
          <a:solidFill>
            <a:srgbClr val="2E2E2E"/>
          </a:solidFill>
        </p:grpSpPr>
        <p:sp>
          <p:nvSpPr>
            <p:cNvPr id="29" name="椭圆 28"/>
            <p:cNvSpPr/>
            <p:nvPr/>
          </p:nvSpPr>
          <p:spPr>
            <a:xfrm>
              <a:off x="2017859" y="2564904"/>
              <a:ext cx="3024336" cy="3024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1511660" y="2060848"/>
              <a:ext cx="3868662" cy="2219448"/>
            </a:xfrm>
            <a:custGeom>
              <a:avLst/>
              <a:gdLst>
                <a:gd name="T0" fmla="*/ 94 w 239"/>
                <a:gd name="T1" fmla="*/ 104 h 153"/>
                <a:gd name="T2" fmla="*/ 104 w 239"/>
                <a:gd name="T3" fmla="*/ 139 h 153"/>
                <a:gd name="T4" fmla="*/ 137 w 239"/>
                <a:gd name="T5" fmla="*/ 104 h 153"/>
                <a:gd name="T6" fmla="*/ 148 w 239"/>
                <a:gd name="T7" fmla="*/ 138 h 153"/>
                <a:gd name="T8" fmla="*/ 178 w 239"/>
                <a:gd name="T9" fmla="*/ 101 h 153"/>
                <a:gd name="T10" fmla="*/ 212 w 239"/>
                <a:gd name="T11" fmla="*/ 147 h 153"/>
                <a:gd name="T12" fmla="*/ 213 w 239"/>
                <a:gd name="T13" fmla="*/ 150 h 153"/>
                <a:gd name="T14" fmla="*/ 213 w 239"/>
                <a:gd name="T15" fmla="*/ 153 h 153"/>
                <a:gd name="T16" fmla="*/ 229 w 239"/>
                <a:gd name="T17" fmla="*/ 117 h 153"/>
                <a:gd name="T18" fmla="*/ 222 w 239"/>
                <a:gd name="T19" fmla="*/ 38 h 153"/>
                <a:gd name="T20" fmla="*/ 161 w 239"/>
                <a:gd name="T21" fmla="*/ 19 h 153"/>
                <a:gd name="T22" fmla="*/ 112 w 239"/>
                <a:gd name="T23" fmla="*/ 0 h 153"/>
                <a:gd name="T24" fmla="*/ 41 w 239"/>
                <a:gd name="T25" fmla="*/ 34 h 153"/>
                <a:gd name="T26" fmla="*/ 47 w 239"/>
                <a:gd name="T27" fmla="*/ 149 h 153"/>
                <a:gd name="T28" fmla="*/ 94 w 239"/>
                <a:gd name="T29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53">
                  <a:moveTo>
                    <a:pt x="94" y="104"/>
                  </a:moveTo>
                  <a:cubicBezTo>
                    <a:pt x="102" y="119"/>
                    <a:pt x="104" y="139"/>
                    <a:pt x="104" y="139"/>
                  </a:cubicBezTo>
                  <a:cubicBezTo>
                    <a:pt x="104" y="139"/>
                    <a:pt x="126" y="127"/>
                    <a:pt x="137" y="104"/>
                  </a:cubicBezTo>
                  <a:cubicBezTo>
                    <a:pt x="146" y="118"/>
                    <a:pt x="148" y="138"/>
                    <a:pt x="148" y="138"/>
                  </a:cubicBezTo>
                  <a:cubicBezTo>
                    <a:pt x="148" y="138"/>
                    <a:pt x="172" y="121"/>
                    <a:pt x="178" y="101"/>
                  </a:cubicBezTo>
                  <a:cubicBezTo>
                    <a:pt x="199" y="114"/>
                    <a:pt x="207" y="129"/>
                    <a:pt x="212" y="147"/>
                  </a:cubicBezTo>
                  <a:cubicBezTo>
                    <a:pt x="212" y="148"/>
                    <a:pt x="213" y="149"/>
                    <a:pt x="213" y="150"/>
                  </a:cubicBezTo>
                  <a:cubicBezTo>
                    <a:pt x="213" y="152"/>
                    <a:pt x="213" y="153"/>
                    <a:pt x="213" y="153"/>
                  </a:cubicBezTo>
                  <a:cubicBezTo>
                    <a:pt x="213" y="153"/>
                    <a:pt x="222" y="138"/>
                    <a:pt x="229" y="117"/>
                  </a:cubicBezTo>
                  <a:cubicBezTo>
                    <a:pt x="236" y="93"/>
                    <a:pt x="239" y="62"/>
                    <a:pt x="222" y="38"/>
                  </a:cubicBezTo>
                  <a:cubicBezTo>
                    <a:pt x="205" y="14"/>
                    <a:pt x="177" y="14"/>
                    <a:pt x="161" y="19"/>
                  </a:cubicBezTo>
                  <a:cubicBezTo>
                    <a:pt x="146" y="6"/>
                    <a:pt x="129" y="0"/>
                    <a:pt x="112" y="0"/>
                  </a:cubicBezTo>
                  <a:cubicBezTo>
                    <a:pt x="73" y="1"/>
                    <a:pt x="42" y="33"/>
                    <a:pt x="41" y="34"/>
                  </a:cubicBezTo>
                  <a:cubicBezTo>
                    <a:pt x="0" y="74"/>
                    <a:pt x="43" y="143"/>
                    <a:pt x="47" y="149"/>
                  </a:cubicBezTo>
                  <a:cubicBezTo>
                    <a:pt x="48" y="149"/>
                    <a:pt x="77" y="133"/>
                    <a:pt x="9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11760" y="4252862"/>
              <a:ext cx="1034231" cy="112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17640" y="4252862"/>
              <a:ext cx="1034231" cy="112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750185" y="1527445"/>
              <a:ext cx="3325872" cy="2611004"/>
            </a:xfrm>
            <a:custGeom>
              <a:avLst/>
              <a:gdLst>
                <a:gd name="T0" fmla="*/ 94 w 239"/>
                <a:gd name="T1" fmla="*/ 104 h 153"/>
                <a:gd name="T2" fmla="*/ 104 w 239"/>
                <a:gd name="T3" fmla="*/ 139 h 153"/>
                <a:gd name="T4" fmla="*/ 137 w 239"/>
                <a:gd name="T5" fmla="*/ 104 h 153"/>
                <a:gd name="T6" fmla="*/ 148 w 239"/>
                <a:gd name="T7" fmla="*/ 138 h 153"/>
                <a:gd name="T8" fmla="*/ 178 w 239"/>
                <a:gd name="T9" fmla="*/ 101 h 153"/>
                <a:gd name="T10" fmla="*/ 212 w 239"/>
                <a:gd name="T11" fmla="*/ 147 h 153"/>
                <a:gd name="T12" fmla="*/ 213 w 239"/>
                <a:gd name="T13" fmla="*/ 150 h 153"/>
                <a:gd name="T14" fmla="*/ 213 w 239"/>
                <a:gd name="T15" fmla="*/ 153 h 153"/>
                <a:gd name="T16" fmla="*/ 229 w 239"/>
                <a:gd name="T17" fmla="*/ 117 h 153"/>
                <a:gd name="T18" fmla="*/ 222 w 239"/>
                <a:gd name="T19" fmla="*/ 38 h 153"/>
                <a:gd name="T20" fmla="*/ 161 w 239"/>
                <a:gd name="T21" fmla="*/ 19 h 153"/>
                <a:gd name="T22" fmla="*/ 112 w 239"/>
                <a:gd name="T23" fmla="*/ 0 h 153"/>
                <a:gd name="T24" fmla="*/ 41 w 239"/>
                <a:gd name="T25" fmla="*/ 34 h 153"/>
                <a:gd name="T26" fmla="*/ 47 w 239"/>
                <a:gd name="T27" fmla="*/ 149 h 153"/>
                <a:gd name="T28" fmla="*/ 94 w 239"/>
                <a:gd name="T29" fmla="*/ 104 h 153"/>
                <a:gd name="connsiteX0" fmla="*/ 2954 w 8835"/>
                <a:gd name="connsiteY0" fmla="*/ 7177 h 10380"/>
                <a:gd name="connsiteX1" fmla="*/ 3372 w 8835"/>
                <a:gd name="connsiteY1" fmla="*/ 9465 h 10380"/>
                <a:gd name="connsiteX2" fmla="*/ 4753 w 8835"/>
                <a:gd name="connsiteY2" fmla="*/ 7177 h 10380"/>
                <a:gd name="connsiteX3" fmla="*/ 5213 w 8835"/>
                <a:gd name="connsiteY3" fmla="*/ 9400 h 10380"/>
                <a:gd name="connsiteX4" fmla="*/ 6469 w 8835"/>
                <a:gd name="connsiteY4" fmla="*/ 6981 h 10380"/>
                <a:gd name="connsiteX5" fmla="*/ 7891 w 8835"/>
                <a:gd name="connsiteY5" fmla="*/ 9988 h 10380"/>
                <a:gd name="connsiteX6" fmla="*/ 7933 w 8835"/>
                <a:gd name="connsiteY6" fmla="*/ 10184 h 10380"/>
                <a:gd name="connsiteX7" fmla="*/ 7933 w 8835"/>
                <a:gd name="connsiteY7" fmla="*/ 10380 h 10380"/>
                <a:gd name="connsiteX8" fmla="*/ 8603 w 8835"/>
                <a:gd name="connsiteY8" fmla="*/ 8027 h 10380"/>
                <a:gd name="connsiteX9" fmla="*/ 8310 w 8835"/>
                <a:gd name="connsiteY9" fmla="*/ 2864 h 10380"/>
                <a:gd name="connsiteX10" fmla="*/ 5757 w 8835"/>
                <a:gd name="connsiteY10" fmla="*/ 1622 h 10380"/>
                <a:gd name="connsiteX11" fmla="*/ 3992 w 8835"/>
                <a:gd name="connsiteY11" fmla="*/ 0 h 10380"/>
                <a:gd name="connsiteX12" fmla="*/ 736 w 8835"/>
                <a:gd name="connsiteY12" fmla="*/ 2602 h 10380"/>
                <a:gd name="connsiteX13" fmla="*/ 988 w 8835"/>
                <a:gd name="connsiteY13" fmla="*/ 10119 h 10380"/>
                <a:gd name="connsiteX14" fmla="*/ 2954 w 8835"/>
                <a:gd name="connsiteY14" fmla="*/ 7177 h 10380"/>
                <a:gd name="connsiteX0" fmla="*/ 3344 w 9895"/>
                <a:gd name="connsiteY0" fmla="*/ 6940 h 10026"/>
                <a:gd name="connsiteX1" fmla="*/ 3817 w 9895"/>
                <a:gd name="connsiteY1" fmla="*/ 9144 h 10026"/>
                <a:gd name="connsiteX2" fmla="*/ 5380 w 9895"/>
                <a:gd name="connsiteY2" fmla="*/ 6940 h 10026"/>
                <a:gd name="connsiteX3" fmla="*/ 5900 w 9895"/>
                <a:gd name="connsiteY3" fmla="*/ 9082 h 10026"/>
                <a:gd name="connsiteX4" fmla="*/ 7322 w 9895"/>
                <a:gd name="connsiteY4" fmla="*/ 6751 h 10026"/>
                <a:gd name="connsiteX5" fmla="*/ 8932 w 9895"/>
                <a:gd name="connsiteY5" fmla="*/ 9648 h 10026"/>
                <a:gd name="connsiteX6" fmla="*/ 8979 w 9895"/>
                <a:gd name="connsiteY6" fmla="*/ 9837 h 10026"/>
                <a:gd name="connsiteX7" fmla="*/ 8979 w 9895"/>
                <a:gd name="connsiteY7" fmla="*/ 10026 h 10026"/>
                <a:gd name="connsiteX8" fmla="*/ 9737 w 9895"/>
                <a:gd name="connsiteY8" fmla="*/ 7759 h 10026"/>
                <a:gd name="connsiteX9" fmla="*/ 9406 w 9895"/>
                <a:gd name="connsiteY9" fmla="*/ 2785 h 10026"/>
                <a:gd name="connsiteX10" fmla="*/ 7107 w 9895"/>
                <a:gd name="connsiteY10" fmla="*/ 1443 h 10026"/>
                <a:gd name="connsiteX11" fmla="*/ 4518 w 9895"/>
                <a:gd name="connsiteY11" fmla="*/ 26 h 10026"/>
                <a:gd name="connsiteX12" fmla="*/ 833 w 9895"/>
                <a:gd name="connsiteY12" fmla="*/ 2533 h 10026"/>
                <a:gd name="connsiteX13" fmla="*/ 1118 w 9895"/>
                <a:gd name="connsiteY13" fmla="*/ 9775 h 10026"/>
                <a:gd name="connsiteX14" fmla="*/ 3344 w 9895"/>
                <a:gd name="connsiteY14" fmla="*/ 6940 h 10026"/>
                <a:gd name="connsiteX0" fmla="*/ 3379 w 10100"/>
                <a:gd name="connsiteY0" fmla="*/ 6922 h 10000"/>
                <a:gd name="connsiteX1" fmla="*/ 3858 w 10100"/>
                <a:gd name="connsiteY1" fmla="*/ 9120 h 10000"/>
                <a:gd name="connsiteX2" fmla="*/ 5437 w 10100"/>
                <a:gd name="connsiteY2" fmla="*/ 6922 h 10000"/>
                <a:gd name="connsiteX3" fmla="*/ 5963 w 10100"/>
                <a:gd name="connsiteY3" fmla="*/ 9058 h 10000"/>
                <a:gd name="connsiteX4" fmla="*/ 7400 w 10100"/>
                <a:gd name="connsiteY4" fmla="*/ 6733 h 10000"/>
                <a:gd name="connsiteX5" fmla="*/ 9027 w 10100"/>
                <a:gd name="connsiteY5" fmla="*/ 9623 h 10000"/>
                <a:gd name="connsiteX6" fmla="*/ 9074 w 10100"/>
                <a:gd name="connsiteY6" fmla="*/ 9811 h 10000"/>
                <a:gd name="connsiteX7" fmla="*/ 9074 w 10100"/>
                <a:gd name="connsiteY7" fmla="*/ 10000 h 10000"/>
                <a:gd name="connsiteX8" fmla="*/ 9840 w 10100"/>
                <a:gd name="connsiteY8" fmla="*/ 7739 h 10000"/>
                <a:gd name="connsiteX9" fmla="*/ 9778 w 10100"/>
                <a:gd name="connsiteY9" fmla="*/ 2997 h 10000"/>
                <a:gd name="connsiteX10" fmla="*/ 7182 w 10100"/>
                <a:gd name="connsiteY10" fmla="*/ 1439 h 10000"/>
                <a:gd name="connsiteX11" fmla="*/ 4566 w 10100"/>
                <a:gd name="connsiteY11" fmla="*/ 26 h 10000"/>
                <a:gd name="connsiteX12" fmla="*/ 842 w 10100"/>
                <a:gd name="connsiteY12" fmla="*/ 2526 h 10000"/>
                <a:gd name="connsiteX13" fmla="*/ 1130 w 10100"/>
                <a:gd name="connsiteY13" fmla="*/ 9750 h 10000"/>
                <a:gd name="connsiteX14" fmla="*/ 3379 w 10100"/>
                <a:gd name="connsiteY14" fmla="*/ 6922 h 10000"/>
                <a:gd name="connsiteX0" fmla="*/ 3379 w 10100"/>
                <a:gd name="connsiteY0" fmla="*/ 6922 h 10000"/>
                <a:gd name="connsiteX1" fmla="*/ 3858 w 10100"/>
                <a:gd name="connsiteY1" fmla="*/ 9120 h 10000"/>
                <a:gd name="connsiteX2" fmla="*/ 5437 w 10100"/>
                <a:gd name="connsiteY2" fmla="*/ 6922 h 10000"/>
                <a:gd name="connsiteX3" fmla="*/ 5963 w 10100"/>
                <a:gd name="connsiteY3" fmla="*/ 9058 h 10000"/>
                <a:gd name="connsiteX4" fmla="*/ 7400 w 10100"/>
                <a:gd name="connsiteY4" fmla="*/ 6733 h 10000"/>
                <a:gd name="connsiteX5" fmla="*/ 9027 w 10100"/>
                <a:gd name="connsiteY5" fmla="*/ 9623 h 10000"/>
                <a:gd name="connsiteX6" fmla="*/ 9074 w 10100"/>
                <a:gd name="connsiteY6" fmla="*/ 9811 h 10000"/>
                <a:gd name="connsiteX7" fmla="*/ 9074 w 10100"/>
                <a:gd name="connsiteY7" fmla="*/ 10000 h 10000"/>
                <a:gd name="connsiteX8" fmla="*/ 9840 w 10100"/>
                <a:gd name="connsiteY8" fmla="*/ 7739 h 10000"/>
                <a:gd name="connsiteX9" fmla="*/ 9778 w 10100"/>
                <a:gd name="connsiteY9" fmla="*/ 2997 h 10000"/>
                <a:gd name="connsiteX10" fmla="*/ 7182 w 10100"/>
                <a:gd name="connsiteY10" fmla="*/ 1439 h 10000"/>
                <a:gd name="connsiteX11" fmla="*/ 4132 w 10100"/>
                <a:gd name="connsiteY11" fmla="*/ 26 h 10000"/>
                <a:gd name="connsiteX12" fmla="*/ 842 w 10100"/>
                <a:gd name="connsiteY12" fmla="*/ 2526 h 10000"/>
                <a:gd name="connsiteX13" fmla="*/ 1130 w 10100"/>
                <a:gd name="connsiteY13" fmla="*/ 9750 h 10000"/>
                <a:gd name="connsiteX14" fmla="*/ 3379 w 10100"/>
                <a:gd name="connsiteY14" fmla="*/ 6922 h 10000"/>
                <a:gd name="connsiteX0" fmla="*/ 3419 w 10140"/>
                <a:gd name="connsiteY0" fmla="*/ 6910 h 9988"/>
                <a:gd name="connsiteX1" fmla="*/ 3898 w 10140"/>
                <a:gd name="connsiteY1" fmla="*/ 9108 h 9988"/>
                <a:gd name="connsiteX2" fmla="*/ 5477 w 10140"/>
                <a:gd name="connsiteY2" fmla="*/ 6910 h 9988"/>
                <a:gd name="connsiteX3" fmla="*/ 6003 w 10140"/>
                <a:gd name="connsiteY3" fmla="*/ 9046 h 9988"/>
                <a:gd name="connsiteX4" fmla="*/ 7440 w 10140"/>
                <a:gd name="connsiteY4" fmla="*/ 6721 h 9988"/>
                <a:gd name="connsiteX5" fmla="*/ 9067 w 10140"/>
                <a:gd name="connsiteY5" fmla="*/ 9611 h 9988"/>
                <a:gd name="connsiteX6" fmla="*/ 9114 w 10140"/>
                <a:gd name="connsiteY6" fmla="*/ 9799 h 9988"/>
                <a:gd name="connsiteX7" fmla="*/ 9114 w 10140"/>
                <a:gd name="connsiteY7" fmla="*/ 9988 h 9988"/>
                <a:gd name="connsiteX8" fmla="*/ 9880 w 10140"/>
                <a:gd name="connsiteY8" fmla="*/ 7727 h 9988"/>
                <a:gd name="connsiteX9" fmla="*/ 9818 w 10140"/>
                <a:gd name="connsiteY9" fmla="*/ 2985 h 9988"/>
                <a:gd name="connsiteX10" fmla="*/ 7222 w 10140"/>
                <a:gd name="connsiteY10" fmla="*/ 1427 h 9988"/>
                <a:gd name="connsiteX11" fmla="*/ 4172 w 10140"/>
                <a:gd name="connsiteY11" fmla="*/ 14 h 9988"/>
                <a:gd name="connsiteX12" fmla="*/ 828 w 10140"/>
                <a:gd name="connsiteY12" fmla="*/ 2149 h 9988"/>
                <a:gd name="connsiteX13" fmla="*/ 1170 w 10140"/>
                <a:gd name="connsiteY13" fmla="*/ 9738 h 9988"/>
                <a:gd name="connsiteX14" fmla="*/ 3419 w 10140"/>
                <a:gd name="connsiteY14" fmla="*/ 6910 h 9988"/>
                <a:gd name="connsiteX0" fmla="*/ 2911 w 9539"/>
                <a:gd name="connsiteY0" fmla="*/ 6927 h 10009"/>
                <a:gd name="connsiteX1" fmla="*/ 3383 w 9539"/>
                <a:gd name="connsiteY1" fmla="*/ 9128 h 10009"/>
                <a:gd name="connsiteX2" fmla="*/ 4940 w 9539"/>
                <a:gd name="connsiteY2" fmla="*/ 6927 h 10009"/>
                <a:gd name="connsiteX3" fmla="*/ 5459 w 9539"/>
                <a:gd name="connsiteY3" fmla="*/ 9066 h 10009"/>
                <a:gd name="connsiteX4" fmla="*/ 6876 w 9539"/>
                <a:gd name="connsiteY4" fmla="*/ 6738 h 10009"/>
                <a:gd name="connsiteX5" fmla="*/ 8481 w 9539"/>
                <a:gd name="connsiteY5" fmla="*/ 9632 h 10009"/>
                <a:gd name="connsiteX6" fmla="*/ 8527 w 9539"/>
                <a:gd name="connsiteY6" fmla="*/ 9820 h 10009"/>
                <a:gd name="connsiteX7" fmla="*/ 8527 w 9539"/>
                <a:gd name="connsiteY7" fmla="*/ 10009 h 10009"/>
                <a:gd name="connsiteX8" fmla="*/ 9283 w 9539"/>
                <a:gd name="connsiteY8" fmla="*/ 7745 h 10009"/>
                <a:gd name="connsiteX9" fmla="*/ 9221 w 9539"/>
                <a:gd name="connsiteY9" fmla="*/ 2998 h 10009"/>
                <a:gd name="connsiteX10" fmla="*/ 6661 w 9539"/>
                <a:gd name="connsiteY10" fmla="*/ 1438 h 10009"/>
                <a:gd name="connsiteX11" fmla="*/ 3653 w 9539"/>
                <a:gd name="connsiteY11" fmla="*/ 23 h 10009"/>
                <a:gd name="connsiteX12" fmla="*/ 999 w 9539"/>
                <a:gd name="connsiteY12" fmla="*/ 2453 h 10009"/>
                <a:gd name="connsiteX13" fmla="*/ 693 w 9539"/>
                <a:gd name="connsiteY13" fmla="*/ 9759 h 10009"/>
                <a:gd name="connsiteX14" fmla="*/ 2911 w 9539"/>
                <a:gd name="connsiteY14" fmla="*/ 6927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39" h="10009">
                  <a:moveTo>
                    <a:pt x="2911" y="6927"/>
                  </a:moveTo>
                  <a:cubicBezTo>
                    <a:pt x="3289" y="7871"/>
                    <a:pt x="3383" y="9128"/>
                    <a:pt x="3383" y="9128"/>
                  </a:cubicBezTo>
                  <a:cubicBezTo>
                    <a:pt x="3383" y="9128"/>
                    <a:pt x="4422" y="8374"/>
                    <a:pt x="4940" y="6927"/>
                  </a:cubicBezTo>
                  <a:cubicBezTo>
                    <a:pt x="5365" y="7808"/>
                    <a:pt x="5459" y="9066"/>
                    <a:pt x="5459" y="9066"/>
                  </a:cubicBezTo>
                  <a:cubicBezTo>
                    <a:pt x="5459" y="9066"/>
                    <a:pt x="6593" y="7997"/>
                    <a:pt x="6876" y="6738"/>
                  </a:cubicBezTo>
                  <a:cubicBezTo>
                    <a:pt x="7866" y="7556"/>
                    <a:pt x="8244" y="8499"/>
                    <a:pt x="8481" y="9632"/>
                  </a:cubicBezTo>
                  <a:cubicBezTo>
                    <a:pt x="8481" y="9695"/>
                    <a:pt x="8527" y="9759"/>
                    <a:pt x="8527" y="9820"/>
                  </a:cubicBezTo>
                  <a:lnTo>
                    <a:pt x="8527" y="10009"/>
                  </a:lnTo>
                  <a:cubicBezTo>
                    <a:pt x="8527" y="10009"/>
                    <a:pt x="8953" y="9066"/>
                    <a:pt x="9283" y="7745"/>
                  </a:cubicBezTo>
                  <a:cubicBezTo>
                    <a:pt x="9613" y="6236"/>
                    <a:pt x="9657" y="4049"/>
                    <a:pt x="9221" y="2998"/>
                  </a:cubicBezTo>
                  <a:cubicBezTo>
                    <a:pt x="8785" y="1946"/>
                    <a:pt x="7417" y="1123"/>
                    <a:pt x="6661" y="1438"/>
                  </a:cubicBezTo>
                  <a:cubicBezTo>
                    <a:pt x="5954" y="620"/>
                    <a:pt x="4597" y="-146"/>
                    <a:pt x="3653" y="23"/>
                  </a:cubicBezTo>
                  <a:cubicBezTo>
                    <a:pt x="2709" y="192"/>
                    <a:pt x="1046" y="2391"/>
                    <a:pt x="999" y="2453"/>
                  </a:cubicBezTo>
                  <a:cubicBezTo>
                    <a:pt x="-936" y="4969"/>
                    <a:pt x="503" y="9380"/>
                    <a:pt x="693" y="9759"/>
                  </a:cubicBezTo>
                  <a:cubicBezTo>
                    <a:pt x="739" y="9759"/>
                    <a:pt x="2109" y="8751"/>
                    <a:pt x="2911" y="69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4" name="同心圆 33"/>
          <p:cNvSpPr/>
          <p:nvPr/>
        </p:nvSpPr>
        <p:spPr>
          <a:xfrm>
            <a:off x="2177620" y="1598259"/>
            <a:ext cx="1008112" cy="198583"/>
          </a:xfrm>
          <a:prstGeom prst="donut">
            <a:avLst>
              <a:gd name="adj" fmla="val 11247"/>
            </a:avLst>
          </a:prstGeom>
          <a:solidFill>
            <a:srgbClr val="F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00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" y="0"/>
            <a:ext cx="12190413" cy="62068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9" y="260648"/>
            <a:ext cx="4451215" cy="720080"/>
          </a:xfrm>
          <a:prstGeom prst="homePlate">
            <a:avLst/>
          </a:prstGeom>
          <a:solidFill>
            <a:srgbClr val="FFD03B"/>
          </a:solidFill>
          <a:ln>
            <a:noFill/>
          </a:ln>
          <a:effectLst>
            <a:outerShdw dist="50800" dir="522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2E2E2E"/>
                </a:solidFill>
              </a:rPr>
              <a:t>然并卵系列之一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89874" y="1362400"/>
            <a:ext cx="13428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FFD03B"/>
                </a:solidFill>
              </a:rPr>
              <a:t>我的神一样</a:t>
            </a:r>
            <a:endParaRPr lang="en-US" altLang="zh-CN" sz="10000" b="1" dirty="0" smtClean="0">
              <a:solidFill>
                <a:srgbClr val="FFD03B"/>
              </a:solidFill>
            </a:endParaRPr>
          </a:p>
          <a:p>
            <a:r>
              <a:rPr lang="zh-CN" altLang="en-US" sz="10000" b="1" dirty="0" smtClean="0">
                <a:solidFill>
                  <a:srgbClr val="FFD03B"/>
                </a:solidFill>
              </a:rPr>
              <a:t>的队友</a:t>
            </a:r>
            <a:r>
              <a:rPr lang="en-US" altLang="zh-CN" sz="10000" b="1" dirty="0" smtClean="0">
                <a:solidFill>
                  <a:srgbClr val="FFD03B"/>
                </a:solidFill>
              </a:rPr>
              <a:t>……</a:t>
            </a:r>
            <a:r>
              <a:rPr lang="zh-CN" altLang="en-US" sz="10000" b="1" dirty="0" smtClean="0">
                <a:solidFill>
                  <a:srgbClr val="FFD03B"/>
                </a:solidFill>
              </a:rPr>
              <a:t>们</a:t>
            </a:r>
            <a:endParaRPr lang="zh-CN" altLang="en-US" sz="10000" b="1" dirty="0">
              <a:solidFill>
                <a:srgbClr val="FFD03B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70870" y="4941168"/>
            <a:ext cx="5605914" cy="523220"/>
            <a:chOff x="2536841" y="5139559"/>
            <a:chExt cx="4204983" cy="523220"/>
          </a:xfrm>
        </p:grpSpPr>
        <p:sp>
          <p:nvSpPr>
            <p:cNvPr id="2" name="矩形 1"/>
            <p:cNvSpPr/>
            <p:nvPr/>
          </p:nvSpPr>
          <p:spPr>
            <a:xfrm>
              <a:off x="2536841" y="5139559"/>
              <a:ext cx="4204983" cy="52322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48687" y="5139559"/>
              <a:ext cx="26466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white"/>
                  </a:solidFill>
                </a:rPr>
                <a:t>Some “niubi” partners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561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62667" y="6304926"/>
            <a:ext cx="11027755" cy="0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实验室团队介绍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0" r="9659" b="221"/>
          <a:stretch/>
        </p:blipFill>
        <p:spPr bwMode="auto">
          <a:xfrm>
            <a:off x="5447134" y="692696"/>
            <a:ext cx="6364460" cy="438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82067"/>
              </p:ext>
            </p:extLst>
          </p:nvPr>
        </p:nvGraphicFramePr>
        <p:xfrm>
          <a:off x="334566" y="1609873"/>
          <a:ext cx="4896542" cy="448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06"/>
                <a:gridCol w="699506"/>
                <a:gridCol w="699506"/>
                <a:gridCol w="699506"/>
                <a:gridCol w="699506"/>
                <a:gridCol w="699506"/>
                <a:gridCol w="699506"/>
              </a:tblGrid>
              <a:tr h="718788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搞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美工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搞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统筹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搞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搞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看门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要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考研</a:t>
                      </a:r>
                      <a:endParaRPr lang="zh-CN" altLang="en-US" dirty="0"/>
                    </a:p>
                  </a:txBody>
                  <a:tcPr/>
                </a:tc>
              </a:tr>
              <a:tr h="537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√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×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√</a:t>
                      </a:r>
                      <a:endParaRPr lang="zh-CN" altLang="en-US" sz="2800" dirty="0" smtClean="0"/>
                    </a:p>
                  </a:txBody>
                  <a:tcPr/>
                </a:tc>
              </a:tr>
              <a:tr h="537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颜值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√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×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</a:tr>
              <a:tr h="537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√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×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√</a:t>
                      </a:r>
                      <a:endParaRPr lang="zh-CN" altLang="en-US" sz="2800" dirty="0"/>
                    </a:p>
                  </a:txBody>
                  <a:tcPr/>
                </a:tc>
              </a:tr>
              <a:tr h="537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口才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√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√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×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</a:tr>
              <a:tr h="537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√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√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√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×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  <a:tr h="537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√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  <a:tr h="5378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……..</a:t>
                      </a:r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还有很多项我们不列举了，要不然会打起来的。</a:t>
                      </a:r>
                      <a:endParaRPr lang="zh-CN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22054" y="5800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对对对，就是你来看门的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03118" y="764704"/>
            <a:ext cx="2664296" cy="77219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17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" y="0"/>
            <a:ext cx="12190413" cy="62068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9" y="260648"/>
            <a:ext cx="4451215" cy="720080"/>
          </a:xfrm>
          <a:prstGeom prst="homePlate">
            <a:avLst/>
          </a:prstGeom>
          <a:solidFill>
            <a:srgbClr val="FFD03B"/>
          </a:solidFill>
          <a:ln>
            <a:noFill/>
          </a:ln>
          <a:effectLst>
            <a:outerShdw dist="50800" dir="522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2E2E2E"/>
                </a:solidFill>
              </a:rPr>
              <a:t>然并卵系列</a:t>
            </a:r>
            <a:r>
              <a:rPr lang="zh-CN" altLang="en-US" sz="2800" b="1" dirty="0" smtClean="0">
                <a:solidFill>
                  <a:srgbClr val="2E2E2E"/>
                </a:solidFill>
              </a:rPr>
              <a:t>之二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02998" y="1739980"/>
            <a:ext cx="6941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b="1" dirty="0">
                <a:solidFill>
                  <a:srgbClr val="FFD03B"/>
                </a:solidFill>
              </a:rPr>
              <a:t>关于</a:t>
            </a:r>
            <a:r>
              <a:rPr lang="zh-CN" altLang="en-US" sz="10000" b="1" dirty="0" smtClean="0">
                <a:solidFill>
                  <a:srgbClr val="FFD03B"/>
                </a:solidFill>
              </a:rPr>
              <a:t>未来</a:t>
            </a:r>
            <a:endParaRPr lang="zh-CN" altLang="en-US" sz="10000" b="1" dirty="0">
              <a:solidFill>
                <a:srgbClr val="FFD03B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70870" y="4941168"/>
            <a:ext cx="5605914" cy="523220"/>
            <a:chOff x="2536841" y="5139559"/>
            <a:chExt cx="4204983" cy="523220"/>
          </a:xfrm>
        </p:grpSpPr>
        <p:sp>
          <p:nvSpPr>
            <p:cNvPr id="2" name="矩形 1"/>
            <p:cNvSpPr/>
            <p:nvPr/>
          </p:nvSpPr>
          <p:spPr>
            <a:xfrm>
              <a:off x="2536841" y="5139559"/>
              <a:ext cx="4204983" cy="52322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347037" y="5139559"/>
              <a:ext cx="26466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I have </a:t>
              </a:r>
              <a:r>
                <a:rPr lang="en-US" altLang="zh-CN" sz="2800" b="1" dirty="0" smtClean="0">
                  <a:solidFill>
                    <a:prstClr val="white"/>
                  </a:solidFill>
                </a:rPr>
                <a:t>a dream!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831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62667" y="6304926"/>
            <a:ext cx="11027755" cy="0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0870" y="1988840"/>
            <a:ext cx="5616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C000"/>
                </a:solidFill>
              </a:rPr>
              <a:t>我们还将继续深化这个项目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/>
            </a:r>
            <a:br>
              <a:rPr lang="en-US" altLang="zh-CN" sz="2400" b="1" dirty="0" smtClean="0">
                <a:solidFill>
                  <a:srgbClr val="FFC000"/>
                </a:solidFill>
              </a:rPr>
            </a:br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C000"/>
                </a:solidFill>
              </a:rPr>
              <a:t>去中心化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-&gt;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构建节点云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适配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更多可视化图表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C000"/>
                </a:solidFill>
              </a:rPr>
              <a:t>精心研究线下零售业模型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endParaRPr lang="en-US" altLang="zh-CN" sz="2400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C000"/>
                </a:solidFill>
              </a:rPr>
              <a:t>做出更好的专家系统</a:t>
            </a:r>
            <a:endParaRPr lang="en-US" altLang="zh-CN" sz="2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0870" y="1628800"/>
            <a:ext cx="5616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C000"/>
                </a:solidFill>
              </a:rPr>
              <a:t>我们</a:t>
            </a:r>
            <a:r>
              <a:rPr lang="zh-CN" altLang="en-US" sz="2400" b="1" dirty="0">
                <a:solidFill>
                  <a:srgbClr val="FFC000"/>
                </a:solidFill>
              </a:rPr>
              <a:t>希望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：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endParaRPr lang="en-US" altLang="zh-CN" sz="2400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更多的人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来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endParaRPr lang="en-US" altLang="zh-CN" sz="2400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C000"/>
                </a:solidFill>
              </a:rPr>
              <a:t>关注物联网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endParaRPr lang="en-US" altLang="zh-CN" sz="2400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关注智能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生活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algn="ctr"/>
            <a:endParaRPr lang="en-US" altLang="zh-CN" sz="2400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C000"/>
                </a:solidFill>
              </a:rPr>
              <a:t>结识更多的梦想家</a:t>
            </a:r>
            <a:endParaRPr lang="en-US" altLang="zh-CN" sz="24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2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 rot="20363780">
            <a:off x="5824004" y="2405419"/>
            <a:ext cx="2077408" cy="1264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0" dirty="0">
                <a:solidFill>
                  <a:srgbClr val="E0182C"/>
                </a:solidFill>
                <a:latin typeface="Futura-Book" pitchFamily="2" charset="0"/>
              </a:rPr>
              <a:t>Thank u</a:t>
            </a:r>
            <a:endParaRPr lang="zh-CN" altLang="en-US" sz="8000" dirty="0">
              <a:solidFill>
                <a:srgbClr val="E0182C"/>
              </a:solidFill>
              <a:latin typeface="Futura-Book" pitchFamily="2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8000" dirty="0">
              <a:solidFill>
                <a:srgbClr val="E0182C"/>
              </a:solidFill>
              <a:latin typeface="Futura-Book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rot="20136792">
            <a:off x="2109331" y="3866582"/>
            <a:ext cx="2077408" cy="1264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0" dirty="0">
                <a:solidFill>
                  <a:srgbClr val="E0182C"/>
                </a:solidFill>
                <a:latin typeface="Futura-Book" pitchFamily="2" charset="0"/>
              </a:rPr>
              <a:t>Thank u</a:t>
            </a:r>
            <a:endParaRPr lang="zh-CN" altLang="en-US" sz="8000" dirty="0">
              <a:solidFill>
                <a:srgbClr val="E0182C"/>
              </a:solidFill>
              <a:latin typeface="Futura-Book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 rot="20370907">
            <a:off x="8212912" y="2406974"/>
            <a:ext cx="2077408" cy="1264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0" dirty="0">
                <a:solidFill>
                  <a:srgbClr val="E0182C"/>
                </a:solidFill>
                <a:latin typeface="Futura-Book" pitchFamily="2" charset="0"/>
              </a:rPr>
              <a:t>Thank u</a:t>
            </a:r>
            <a:endParaRPr lang="zh-CN" altLang="en-US" sz="8000" dirty="0">
              <a:solidFill>
                <a:srgbClr val="E0182C"/>
              </a:solidFill>
              <a:latin typeface="Futura-Book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 rot="762358">
            <a:off x="3045257" y="1821025"/>
            <a:ext cx="2077408" cy="1264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0" dirty="0">
                <a:solidFill>
                  <a:srgbClr val="E0182C"/>
                </a:solidFill>
                <a:latin typeface="Futura-Book" pitchFamily="2" charset="0"/>
              </a:rPr>
              <a:t>Thank u</a:t>
            </a:r>
            <a:endParaRPr lang="zh-CN" altLang="en-US" sz="8000" dirty="0">
              <a:solidFill>
                <a:srgbClr val="E0182C"/>
              </a:solidFill>
              <a:latin typeface="Futura-Book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20384155">
            <a:off x="5408302" y="992003"/>
            <a:ext cx="2077408" cy="1264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0" dirty="0">
                <a:solidFill>
                  <a:srgbClr val="E0182C"/>
                </a:solidFill>
                <a:latin typeface="Futura-Book" pitchFamily="2" charset="0"/>
              </a:rPr>
              <a:t>Thank u</a:t>
            </a:r>
            <a:endParaRPr lang="zh-CN" altLang="en-US" sz="8000" dirty="0">
              <a:solidFill>
                <a:srgbClr val="E0182C"/>
              </a:solidFill>
              <a:latin typeface="Futura-Book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rot="19982014">
            <a:off x="884627" y="809778"/>
            <a:ext cx="2077408" cy="1264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0" dirty="0" smtClean="0">
                <a:solidFill>
                  <a:srgbClr val="E0182C"/>
                </a:solidFill>
                <a:latin typeface="Futura-Book" pitchFamily="2" charset="0"/>
              </a:rPr>
              <a:t>Thank u</a:t>
            </a:r>
            <a:endParaRPr lang="zh-CN" altLang="en-US" sz="8000" dirty="0">
              <a:solidFill>
                <a:srgbClr val="E0182C"/>
              </a:solidFill>
              <a:latin typeface="Futura-Book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1827152">
            <a:off x="8936557" y="339855"/>
            <a:ext cx="2077408" cy="1264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0" dirty="0">
                <a:solidFill>
                  <a:srgbClr val="E0182C"/>
                </a:solidFill>
                <a:latin typeface="Futura-Book" pitchFamily="2" charset="0"/>
              </a:rPr>
              <a:t>Thank u</a:t>
            </a:r>
            <a:endParaRPr lang="zh-CN" altLang="en-US" sz="8000" dirty="0">
              <a:solidFill>
                <a:srgbClr val="E0182C"/>
              </a:solidFill>
              <a:latin typeface="Futura-Book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563126" y="4611030"/>
            <a:ext cx="15316664" cy="5978315"/>
          </a:xfrm>
          <a:prstGeom prst="rect">
            <a:avLst/>
          </a:prstGeom>
          <a:solidFill>
            <a:srgbClr val="E0182C"/>
          </a:solidFill>
        </p:spPr>
        <p:txBody>
          <a:bodyPr wrap="square" rtlCol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3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3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0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60000" decel="4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60000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60000" decel="4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6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60000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60000" decel="4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227" y="-48681"/>
            <a:ext cx="12190413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0153" y="289076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人流动线</a:t>
            </a:r>
          </a:p>
        </p:txBody>
      </p:sp>
      <p:sp>
        <p:nvSpPr>
          <p:cNvPr id="4" name="矩形 3"/>
          <p:cNvSpPr/>
          <p:nvPr/>
        </p:nvSpPr>
        <p:spPr>
          <a:xfrm>
            <a:off x="4222998" y="2780928"/>
            <a:ext cx="3407424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033478" y="4142156"/>
            <a:ext cx="416652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我不是路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痴！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ja-JP" sz="1400" dirty="0" smtClean="0">
                <a:solidFill>
                  <a:schemeClr val="bg1"/>
                </a:solidFill>
              </a:rPr>
              <a:t>(</a:t>
            </a:r>
            <a:r>
              <a:rPr lang="en-US" altLang="ja-JP" sz="1400" dirty="0">
                <a:solidFill>
                  <a:schemeClr val="bg1"/>
                </a:solidFill>
              </a:rPr>
              <a:t>╯°Д°)</a:t>
            </a:r>
            <a:r>
              <a:rPr lang="en-US" altLang="ja-JP" sz="1400" dirty="0" smtClean="0">
                <a:solidFill>
                  <a:schemeClr val="bg1"/>
                </a:solidFill>
              </a:rPr>
              <a:t>╯┴┴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不是路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痴！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ja-JP" sz="1400" dirty="0" smtClean="0">
                <a:solidFill>
                  <a:schemeClr val="bg1"/>
                </a:solidFill>
              </a:rPr>
              <a:t>(</a:t>
            </a:r>
            <a:r>
              <a:rPr lang="ja-JP" altLang="en-US" sz="1400" dirty="0">
                <a:solidFill>
                  <a:schemeClr val="bg1"/>
                </a:solidFill>
              </a:rPr>
              <a:t>ノ </a:t>
            </a:r>
            <a:r>
              <a:rPr lang="en-US" altLang="ja-JP" sz="1400" dirty="0">
                <a:solidFill>
                  <a:schemeClr val="bg1"/>
                </a:solidFill>
              </a:rPr>
              <a:t>= Д = )</a:t>
            </a:r>
            <a:r>
              <a:rPr lang="ja-JP" altLang="en-US" sz="1400" dirty="0">
                <a:solidFill>
                  <a:schemeClr val="bg1"/>
                </a:solidFill>
              </a:rPr>
              <a:t>ノ</a:t>
            </a:r>
            <a:r>
              <a:rPr lang="en-US" altLang="ja-JP" sz="1400" dirty="0">
                <a:solidFill>
                  <a:schemeClr val="bg1"/>
                </a:solidFill>
              </a:rPr>
              <a:t>┴┴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不是路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痴！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ja-JP" sz="1400" dirty="0" smtClean="0">
                <a:solidFill>
                  <a:schemeClr val="bg1"/>
                </a:solidFill>
              </a:rPr>
              <a:t>(/≧▽≦)/~┴┴</a:t>
            </a:r>
          </a:p>
          <a:p>
            <a:r>
              <a:rPr lang="en-US" altLang="zh-CN" sz="1050" dirty="0" smtClean="0">
                <a:solidFill>
                  <a:schemeClr val="bg1"/>
                </a:solidFill>
              </a:rPr>
              <a:t>			</a:t>
            </a:r>
            <a:r>
              <a:rPr lang="zh-CN" altLang="en-US" sz="1050" dirty="0" smtClean="0">
                <a:solidFill>
                  <a:schemeClr val="bg1"/>
                </a:solidFill>
              </a:rPr>
              <a:t>重要的事情要说三遍</a:t>
            </a:r>
            <a:endParaRPr lang="en-US" altLang="ja-JP" sz="1050" dirty="0" smtClean="0">
              <a:solidFill>
                <a:schemeClr val="bg1"/>
              </a:solidFill>
            </a:endParaRPr>
          </a:p>
          <a:p>
            <a:r>
              <a:rPr lang="en-US" altLang="ja-JP" sz="1400" dirty="0" smtClean="0">
                <a:solidFill>
                  <a:schemeClr val="bg1"/>
                </a:solidFill>
              </a:rPr>
              <a:t>Σ</a:t>
            </a:r>
            <a:r>
              <a:rPr lang="en-US" altLang="ja-JP" sz="1400" dirty="0">
                <a:solidFill>
                  <a:schemeClr val="bg1"/>
                </a:solidFill>
              </a:rPr>
              <a:t>(</a:t>
            </a:r>
            <a:r>
              <a:rPr lang="ja-JP" altLang="en-US" sz="1400" dirty="0">
                <a:solidFill>
                  <a:schemeClr val="bg1"/>
                </a:solidFill>
              </a:rPr>
              <a:t>っ </a:t>
            </a:r>
            <a:r>
              <a:rPr lang="en-US" altLang="ja-JP" sz="1400" dirty="0">
                <a:solidFill>
                  <a:schemeClr val="bg1"/>
                </a:solidFill>
              </a:rPr>
              <a:t>°Д °;)</a:t>
            </a:r>
            <a:r>
              <a:rPr lang="ja-JP" altLang="en-US" sz="1400" dirty="0" smtClean="0">
                <a:solidFill>
                  <a:schemeClr val="bg1"/>
                </a:solidFill>
              </a:rPr>
              <a:t>っ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那要怎么才能出去</a:t>
            </a:r>
            <a:endParaRPr lang="ja-JP" altLang="en-US" sz="1400" dirty="0">
              <a:solidFill>
                <a:schemeClr val="bg1"/>
              </a:solidFill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48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8014" y="584050"/>
            <a:ext cx="6957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合理动</a:t>
            </a:r>
            <a:r>
              <a:rPr kumimoji="1" lang="zh-CN" altLang="en-US" sz="20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线规划</a:t>
            </a:r>
            <a:endParaRPr kumimoji="1" lang="zh-CN" altLang="en-US" sz="2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561" y="822"/>
            <a:ext cx="1208012" cy="104162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2558" y="1039864"/>
            <a:ext cx="9577064" cy="2585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" y="6381328"/>
            <a:ext cx="12190413" cy="47667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5409" y="2780928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在双方可接受的时间范围内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商家：展示出售的商品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用户：找到想要的商品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255" y="0"/>
            <a:ext cx="12190413" cy="6858000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9635" y="294828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商品陈列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2838" y="2838450"/>
            <a:ext cx="4068232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4010" y="4142156"/>
            <a:ext cx="6173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果酱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距离有十万八千里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好吃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为什么不能在一起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啤酒和尿不湿：请忽略我们！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87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8014" y="584058"/>
            <a:ext cx="6957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创造曝光</a:t>
            </a:r>
            <a:r>
              <a:rPr lang="zh-CN" altLang="en-US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带动购买</a:t>
            </a:r>
            <a:endParaRPr lang="zh-CN" altLang="zh-CN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b="1" dirty="0">
              <a:solidFill>
                <a:srgbClr val="219D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561" y="822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62558" y="1039864"/>
            <a:ext cx="9577064" cy="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" y="6381328"/>
            <a:ext cx="12190413" cy="47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Administrator\Desktop\3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87" y="4149080"/>
            <a:ext cx="44644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形标注 1"/>
          <p:cNvSpPr/>
          <p:nvPr/>
        </p:nvSpPr>
        <p:spPr>
          <a:xfrm>
            <a:off x="7067316" y="2089147"/>
            <a:ext cx="3096344" cy="1594406"/>
          </a:xfrm>
          <a:prstGeom prst="wedgeEllipseCallout">
            <a:avLst>
              <a:gd name="adj1" fmla="val -29139"/>
              <a:gd name="adj2" fmla="val 792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咖啡向右</a:t>
            </a:r>
            <a:r>
              <a:rPr lang="en-US" altLang="zh-CN" b="1" dirty="0" smtClean="0">
                <a:solidFill>
                  <a:schemeClr val="tx1"/>
                </a:solidFill>
              </a:rPr>
              <a:t>100</a:t>
            </a:r>
            <a:r>
              <a:rPr lang="zh-CN" altLang="en-US" b="1" dirty="0" smtClean="0">
                <a:solidFill>
                  <a:schemeClr val="tx1"/>
                </a:solidFill>
              </a:rPr>
              <a:t>米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040407" y="2276872"/>
            <a:ext cx="3096344" cy="1594406"/>
          </a:xfrm>
          <a:prstGeom prst="wedgeEllipseCallout">
            <a:avLst>
              <a:gd name="adj1" fmla="val 28694"/>
              <a:gd name="adj2" fmla="val 690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咖啡伴侣</a:t>
            </a:r>
            <a:r>
              <a:rPr lang="zh-CN" altLang="en-US" b="1" dirty="0" smtClean="0">
                <a:solidFill>
                  <a:schemeClr val="tx1"/>
                </a:solidFill>
              </a:rPr>
              <a:t>向左</a:t>
            </a:r>
            <a:r>
              <a:rPr lang="en-US" altLang="zh-CN" b="1" dirty="0" smtClean="0">
                <a:solidFill>
                  <a:schemeClr val="tx1"/>
                </a:solidFill>
              </a:rPr>
              <a:t>100</a:t>
            </a:r>
            <a:r>
              <a:rPr lang="zh-CN" altLang="en-US" b="1" dirty="0" smtClean="0">
                <a:solidFill>
                  <a:schemeClr val="tx1"/>
                </a:solidFill>
              </a:rPr>
              <a:t>米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923" y="519958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当然我们会找到更多意想不到的关联</a:t>
            </a:r>
            <a:endParaRPr lang="en-US" altLang="zh-CN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581" y="-27384"/>
            <a:ext cx="12190413" cy="6858000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6975" y="2780928"/>
            <a:ext cx="424847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超市</a:t>
            </a:r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3279422" y="4149080"/>
            <a:ext cx="5370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老板！为什么她的促销位比我火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看脸啊～笨蛋～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7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8014" y="584050"/>
            <a:ext cx="6957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促销点、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设立的规划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561" y="822"/>
            <a:ext cx="1208012" cy="1041622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2558" y="1039864"/>
            <a:ext cx="9577064" cy="2585"/>
          </a:xfrm>
          <a:prstGeom prst="line">
            <a:avLst/>
          </a:prstGeom>
          <a:ln>
            <a:solidFill>
              <a:srgbClr val="F3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" y="6381328"/>
            <a:ext cx="12190413" cy="476672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098" name="Picture 2" descr="C:\Users\Administrator\Desktop\013000013847351327572235919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/>
          <a:stretch/>
        </p:blipFill>
        <p:spPr bwMode="auto">
          <a:xfrm>
            <a:off x="1699418" y="1124744"/>
            <a:ext cx="9004300" cy="51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474" y="-27384"/>
            <a:ext cx="12215887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1564" y="548680"/>
            <a:ext cx="156966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9330" y="1959259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都闪开！！我要开始长篇大论了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2825" y="2143925"/>
            <a:ext cx="615553" cy="36035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物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联网技术应用少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6294" y="2067949"/>
            <a:ext cx="615553" cy="3679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公司数据掠夺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9489" y="2060848"/>
            <a:ext cx="615553" cy="3686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实体运营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全靠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C:\Users\Administrator\Desktop\不科学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388">
            <a:off x="8041863" y="3286557"/>
            <a:ext cx="1538710" cy="6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dministrator\Desktop\不科学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388">
            <a:off x="5065001" y="3415619"/>
            <a:ext cx="1538710" cy="6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Administrator\Desktop\不科学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388">
            <a:off x="2112673" y="3487627"/>
            <a:ext cx="1538710" cy="6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2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5" grpId="1"/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506</Words>
  <Application>Microsoft Office PowerPoint</Application>
  <PresentationFormat>自定义</PresentationFormat>
  <Paragraphs>189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8_Office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user</cp:lastModifiedBy>
  <cp:revision>75</cp:revision>
  <dcterms:created xsi:type="dcterms:W3CDTF">2015-06-30T03:19:54Z</dcterms:created>
  <dcterms:modified xsi:type="dcterms:W3CDTF">2015-07-03T11:42:51Z</dcterms:modified>
</cp:coreProperties>
</file>