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41"/>
  </p:notesMasterIdLst>
  <p:sldIdLst>
    <p:sldId id="256" r:id="rId2"/>
    <p:sldId id="257" r:id="rId3"/>
    <p:sldId id="308" r:id="rId4"/>
    <p:sldId id="309" r:id="rId5"/>
    <p:sldId id="310" r:id="rId6"/>
    <p:sldId id="311" r:id="rId7"/>
    <p:sldId id="34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4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4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2" r:id="rId39"/>
    <p:sldId id="343" r:id="rId40"/>
  </p:sldIdLst>
  <p:sldSz cx="9144000" cy="5143500" type="screen16x9"/>
  <p:notesSz cx="7010400" cy="92964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6835F-70B1-4E4B-8F64-052282F96CA8}">
  <a:tblStyle styleId="{2C06835F-70B1-4E4B-8F64-052282F96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3D78F7-3060-465B-BC6C-9000F70ABC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0326" autoAdjust="0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53" tIns="96553" rIns="96553" bIns="9655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7c58647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37c58647fe_0_3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41637a2b6f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41637a2b6f_15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41637a2b6f_1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41637a2b6f_15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41637a2b6f_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41637a2b6f_6_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1637a2b6f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1637a2b6f_6_8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f0eddb903_1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f0eddb903_19_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1637a2b6f_16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1637a2b6f_16_6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1637a2b6f_1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1637a2b6f_16_1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41637a2b6f_1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41637a2b6f_16_5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/>
              <a:t>The story concerns a Hare who ridicules a slow-moving Tortoise</a:t>
            </a:r>
            <a:endParaRPr/>
          </a:p>
          <a:p>
            <a:pPr marL="0" indent="0">
              <a:buClr>
                <a:schemeClr val="dk1"/>
              </a:buClr>
              <a:buNone/>
            </a:pPr>
            <a:r>
              <a:rPr lang="en"/>
              <a:t>Tired of the Hare's arrogant behavior, the Tortoise challenges him to a race</a:t>
            </a:r>
            <a:endParaRPr/>
          </a:p>
          <a:p>
            <a:pPr marL="0" indent="0">
              <a:buNone/>
            </a:pPr>
            <a:r>
              <a:rPr lang="en"/>
              <a:t>The hare soon leaves the tortoise behind and, confident of winning, takes a nap midway through the race</a:t>
            </a:r>
            <a:endParaRPr/>
          </a:p>
          <a:p>
            <a:pPr marL="0" indent="0">
              <a:buClr>
                <a:schemeClr val="dk1"/>
              </a:buClr>
              <a:buNone/>
            </a:pPr>
            <a:r>
              <a:rPr lang="en"/>
              <a:t>When the Hare awakes however, he finds that his competitor, crawling slowly but steadily, has arrived before him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41637a2b6f_16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41637a2b6f_16_1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41637a2b6f_16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41637a2b6f_16_17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b158d367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b158d3677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1637a2b6f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1637a2b6f_6_10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41637a2b6f_1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41637a2b6f_16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41637a2b6f_6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41637a2b6f_6_1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41637a2b6f_16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41637a2b6f_16_8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40d9ec588a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40d9ec588a_1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40d9ec588a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40d9ec588a_12_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40d9ec588a_1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40d9ec588a_12_4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40d9ec588a_1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40d9ec588a_12_4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37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40d9ec588a_1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40d9ec588a_12_3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40d9ec588a_1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40d9ec588a_12_7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f0520f067_4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f0520f067_4_37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40d9ec588a_1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40d9ec588a_12_9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40d9ec588a_1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40d9ec588a_12_1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40d9ec588a_1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40d9ec588a_12_13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40d9ec588a_1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40d9ec588a_12_16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40d9ec588a_1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40d9ec588a_12_20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40d9ec588a_1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40d9ec588a_12_2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40d9ec588a_1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40d9ec588a_12_2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35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40d9ec588a_1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40d9ec588a_12_16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9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f0eddb903_1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f0eddb903_19_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f0eddb903_19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f0eddb903_19_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41637a2b6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41637a2b6f_0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---</a:t>
            </a:r>
            <a:endParaRPr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Image extracted from Textbook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f0eddb903_1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f0eddb903_19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41637a2b6f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41637a2b6f_6_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1637a2b6f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1637a2b6f_6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6553" tIns="96553" rIns="96553" bIns="9655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Layout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92250" y="3343500"/>
            <a:ext cx="89595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i.berkeley.edu" TargetMode="External"/><Relationship Id="rId4" Type="http://schemas.openxmlformats.org/officeDocument/2006/relationships/hyperlink" Target="http://aima.cs.berkeley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sGQNwDe53j4-O71FN_-s2HkReQ-2w4qx/view?usp=sharing" TargetMode="External"/><Relationship Id="rId5" Type="http://schemas.openxmlformats.org/officeDocument/2006/relationships/hyperlink" Target="https://drive.google.com/file/d/18wfwYHY4hbh-mmmbLZvwD3L5HGY72IZf/view?usp=sharing" TargetMode="External"/><Relationship Id="rId4" Type="http://schemas.openxmlformats.org/officeDocument/2006/relationships/hyperlink" Target="https://repl.it/languages/python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DOundgq5UoKSmIM6ngazQtVLRSSEcukQ/view?usp=sharing" TargetMode="External"/><Relationship Id="rId4" Type="http://schemas.openxmlformats.org/officeDocument/2006/relationships/hyperlink" Target="https://drive.google.com/file/d/1Fz7c_nSVGm4CR9G5N0e4bzQ81FYD6vXR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yI4NAFoqimgL8tNHUwhIE4tb1BYrTTfW/view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18RjkG0ZqUAqkGvyXen9BVrxjgUyO9Nc/view?usp=shar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he_Tortoise_and_the_Ha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D_lkDMvAZ44fqaRDAj0YlioswLBRVCB5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8WXsEjtIrkVHSRGbYYynDmcVYualRYaq/view?usp=sharing" TargetMode="External"/><Relationship Id="rId5" Type="http://schemas.openxmlformats.org/officeDocument/2006/relationships/hyperlink" Target="https://drive.google.com/file/d/1LzFc-itLv8uzIJ4f39jK9__Qv7JjPeCP/view?usp=sharing" TargetMode="External"/><Relationship Id="rId4" Type="http://schemas.openxmlformats.org/officeDocument/2006/relationships/hyperlink" Target="https://repl.it/languages/python3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QgHbaVuuZNsyo9AtEue_S7Ma6CGhXO7g/view?usp=sharing" TargetMode="External"/><Relationship Id="rId4" Type="http://schemas.openxmlformats.org/officeDocument/2006/relationships/hyperlink" Target="https://drive.google.com/file/d/107dJ78cr8VoqkeeNt0NCmP3IuCnim1qK/view?usp=shar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YEdcVJzcq9oI-ErkubLVvOYv6GLHfm0-/view?usp=sharing" TargetMode="External"/><Relationship Id="rId4" Type="http://schemas.openxmlformats.org/officeDocument/2006/relationships/hyperlink" Target="https://drive.google.com/file/d/1Q0b8lwX5y6LF8IzV_q8nQNeH6_Ft3xat/view?usp=shar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IHdQLIdGk6JUIPcwYbRTT-sQC2O88Y0i/view?usp=sharing" TargetMode="External"/><Relationship Id="rId4" Type="http://schemas.openxmlformats.org/officeDocument/2006/relationships/hyperlink" Target="https://drive.google.com/file/d/1VQCQTTcj8DHtDOCMtcUOd_QTAO0gOFwT/view?usp=shari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92250" y="3343500"/>
            <a:ext cx="8959500" cy="163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 7404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Computational Intelligence and Machine Learning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K.P. Chow &amp; Dirk Schnieders</a:t>
            </a: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2250" y="2000999"/>
            <a:ext cx="8959500" cy="118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1</a:t>
            </a:r>
            <a:r>
              <a:rPr lang="en-HK" dirty="0"/>
              <a:t>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Informed </a:t>
            </a:r>
            <a:r>
              <a:rPr lang="en"/>
              <a:t>Search</a:t>
            </a:r>
            <a:endParaRPr dirty="0"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25" y="591687"/>
            <a:ext cx="926950" cy="10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0" y="-71850"/>
            <a:ext cx="9144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Most materials in this chapter are based on materials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http://aima.cs.berkeley.edu/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http://ai.berkeley.edu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50" y="1188325"/>
            <a:ext cx="3143351" cy="23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867250" y="3137175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75" y="193875"/>
            <a:ext cx="5930172" cy="37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62"/>
          <p:cNvSpPr txBox="1"/>
          <p:nvPr/>
        </p:nvSpPr>
        <p:spPr>
          <a:xfrm>
            <a:off x="189375" y="193875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62"/>
          <p:cNvSpPr txBox="1"/>
          <p:nvPr/>
        </p:nvSpPr>
        <p:spPr>
          <a:xfrm>
            <a:off x="7799500" y="119500"/>
            <a:ext cx="1307700" cy="46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Straight-line distance to B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| h(n)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| 366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77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380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329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80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61" name="Google Shape;761;p62"/>
          <p:cNvGraphicFramePr/>
          <p:nvPr/>
        </p:nvGraphicFramePr>
        <p:xfrm>
          <a:off x="189375" y="4072100"/>
          <a:ext cx="6897000" cy="885000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68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romaniaH = {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'V'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0" y="229950"/>
            <a:ext cx="5930172" cy="37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3"/>
          <p:cNvSpPr txBox="1"/>
          <p:nvPr/>
        </p:nvSpPr>
        <p:spPr>
          <a:xfrm>
            <a:off x="3484350" y="22995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63"/>
          <p:cNvSpPr txBox="1"/>
          <p:nvPr/>
        </p:nvSpPr>
        <p:spPr>
          <a:xfrm>
            <a:off x="7799500" y="119500"/>
            <a:ext cx="1307700" cy="46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Straight-line distance to B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| h(n)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| 366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77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380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329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80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69" name="Google Shape;769;p63"/>
          <p:cNvGraphicFramePr/>
          <p:nvPr/>
        </p:nvGraphicFramePr>
        <p:xfrm>
          <a:off x="124450" y="793750"/>
          <a:ext cx="3582225" cy="3584004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58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253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F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176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0" name="Google Shape;770;p63"/>
          <p:cNvSpPr txBox="1"/>
          <p:nvPr/>
        </p:nvSpPr>
        <p:spPr>
          <a:xfrm>
            <a:off x="5985775" y="4443625"/>
            <a:ext cx="16389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greedyTsaRomania.py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greedyGsaRomania.py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5" name="Google Shape;775;p64"/>
          <p:cNvGraphicFramePr/>
          <p:nvPr/>
        </p:nvGraphicFramePr>
        <p:xfrm>
          <a:off x="724925" y="222250"/>
          <a:ext cx="7694150" cy="4740720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76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heapq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heappush, heappop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greedyTsa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(stateSpaceGraph, h, startState, goalState):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frontier = []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heappush(frontier, (h[startState], startState))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'Initial frontier:'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,list(frontier)); input()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frontier: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node = heappop(frontier)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(node[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].endswith(goalState)):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'Exploring:'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,node[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 cost'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,node[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child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stateSpaceGraph[node[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heappush(frontier, (h[child[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]], node[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]+child[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print(list(frontier)); input()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romania = {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romaniaH = {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'V'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'Solution path:'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,greedyTsa(romania, romaniaH,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Greedy-TSA Practice</a:t>
            </a:r>
            <a:endParaRPr/>
          </a:p>
        </p:txBody>
      </p:sp>
      <p:sp>
        <p:nvSpPr>
          <p:cNvPr id="781" name="Google Shape;781;p65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the following state space graph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Let S be the start state and G be the goal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</a:t>
            </a:r>
            <a:r>
              <a:rPr lang="en" sz="1800" b="1"/>
              <a:t>Greedy-TSA</a:t>
            </a:r>
            <a:r>
              <a:rPr lang="en" sz="1800"/>
              <a:t> and write down the order of explored states</a:t>
            </a:r>
            <a:endParaRPr/>
          </a:p>
        </p:txBody>
      </p:sp>
      <p:sp>
        <p:nvSpPr>
          <p:cNvPr id="782" name="Google Shape;782;p6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83" name="Google Shape;783;p6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784" name="Google Shape;784;p65"/>
          <p:cNvSpPr/>
          <p:nvPr/>
        </p:nvSpPr>
        <p:spPr>
          <a:xfrm>
            <a:off x="1545900" y="37318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65"/>
          <p:cNvSpPr/>
          <p:nvPr/>
        </p:nvSpPr>
        <p:spPr>
          <a:xfrm>
            <a:off x="2931350" y="2693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65"/>
          <p:cNvSpPr/>
          <p:nvPr/>
        </p:nvSpPr>
        <p:spPr>
          <a:xfrm>
            <a:off x="3615300" y="45825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65"/>
          <p:cNvSpPr/>
          <p:nvPr/>
        </p:nvSpPr>
        <p:spPr>
          <a:xfrm>
            <a:off x="7196000" y="37318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8" name="Google Shape;788;p65"/>
          <p:cNvCxnSpPr>
            <a:stCxn id="784" idx="6"/>
            <a:endCxn id="786" idx="2"/>
          </p:cNvCxnSpPr>
          <p:nvPr/>
        </p:nvCxnSpPr>
        <p:spPr>
          <a:xfrm>
            <a:off x="2064300" y="3991000"/>
            <a:ext cx="1551000" cy="85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65"/>
          <p:cNvCxnSpPr>
            <a:stCxn id="784" idx="6"/>
            <a:endCxn id="785" idx="2"/>
          </p:cNvCxnSpPr>
          <p:nvPr/>
        </p:nvCxnSpPr>
        <p:spPr>
          <a:xfrm rot="10800000" flipH="1">
            <a:off x="2064300" y="2952700"/>
            <a:ext cx="867000" cy="10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65"/>
          <p:cNvSpPr/>
          <p:nvPr/>
        </p:nvSpPr>
        <p:spPr>
          <a:xfrm>
            <a:off x="4299288" y="2693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65"/>
          <p:cNvSpPr/>
          <p:nvPr/>
        </p:nvSpPr>
        <p:spPr>
          <a:xfrm>
            <a:off x="5667225" y="2693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65"/>
          <p:cNvSpPr/>
          <p:nvPr/>
        </p:nvSpPr>
        <p:spPr>
          <a:xfrm>
            <a:off x="4983300" y="45825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3" name="Google Shape;793;p65"/>
          <p:cNvCxnSpPr>
            <a:endCxn id="790" idx="2"/>
          </p:cNvCxnSpPr>
          <p:nvPr/>
        </p:nvCxnSpPr>
        <p:spPr>
          <a:xfrm>
            <a:off x="3449688" y="2952750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65"/>
          <p:cNvCxnSpPr>
            <a:stCxn id="790" idx="6"/>
            <a:endCxn id="791" idx="2"/>
          </p:cNvCxnSpPr>
          <p:nvPr/>
        </p:nvCxnSpPr>
        <p:spPr>
          <a:xfrm>
            <a:off x="4817688" y="2952750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65"/>
          <p:cNvCxnSpPr>
            <a:stCxn id="791" idx="6"/>
            <a:endCxn id="787" idx="2"/>
          </p:cNvCxnSpPr>
          <p:nvPr/>
        </p:nvCxnSpPr>
        <p:spPr>
          <a:xfrm>
            <a:off x="6185625" y="2952750"/>
            <a:ext cx="1010400" cy="10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6" name="Google Shape;796;p65"/>
          <p:cNvCxnSpPr>
            <a:stCxn id="786" idx="6"/>
            <a:endCxn id="792" idx="2"/>
          </p:cNvCxnSpPr>
          <p:nvPr/>
        </p:nvCxnSpPr>
        <p:spPr>
          <a:xfrm>
            <a:off x="4133700" y="4841700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797;p65"/>
          <p:cNvCxnSpPr>
            <a:stCxn id="786" idx="0"/>
            <a:endCxn id="790" idx="4"/>
          </p:cNvCxnSpPr>
          <p:nvPr/>
        </p:nvCxnSpPr>
        <p:spPr>
          <a:xfrm rot="10800000" flipH="1">
            <a:off x="3874500" y="3212100"/>
            <a:ext cx="684000" cy="137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8" name="Google Shape;798;p65"/>
          <p:cNvCxnSpPr>
            <a:stCxn id="790" idx="4"/>
            <a:endCxn id="792" idx="0"/>
          </p:cNvCxnSpPr>
          <p:nvPr/>
        </p:nvCxnSpPr>
        <p:spPr>
          <a:xfrm>
            <a:off x="4558488" y="3211950"/>
            <a:ext cx="684000" cy="137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65"/>
          <p:cNvCxnSpPr>
            <a:stCxn id="792" idx="6"/>
            <a:endCxn id="787" idx="2"/>
          </p:cNvCxnSpPr>
          <p:nvPr/>
        </p:nvCxnSpPr>
        <p:spPr>
          <a:xfrm rot="10800000" flipH="1">
            <a:off x="5501700" y="3990900"/>
            <a:ext cx="1694400" cy="85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65"/>
          <p:cNvCxnSpPr>
            <a:stCxn id="784" idx="0"/>
          </p:cNvCxnSpPr>
          <p:nvPr/>
        </p:nvCxnSpPr>
        <p:spPr>
          <a:xfrm rot="10800000">
            <a:off x="1796400" y="2413900"/>
            <a:ext cx="8700" cy="13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65"/>
          <p:cNvCxnSpPr/>
          <p:nvPr/>
        </p:nvCxnSpPr>
        <p:spPr>
          <a:xfrm>
            <a:off x="1793325" y="2414750"/>
            <a:ext cx="56586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65"/>
          <p:cNvCxnSpPr>
            <a:endCxn id="787" idx="0"/>
          </p:cNvCxnSpPr>
          <p:nvPr/>
        </p:nvCxnSpPr>
        <p:spPr>
          <a:xfrm>
            <a:off x="7451000" y="2407300"/>
            <a:ext cx="4200" cy="132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3" name="Google Shape;803;p65"/>
          <p:cNvSpPr txBox="1"/>
          <p:nvPr/>
        </p:nvSpPr>
        <p:spPr>
          <a:xfrm>
            <a:off x="2122817" y="31176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65"/>
          <p:cNvSpPr txBox="1"/>
          <p:nvPr/>
        </p:nvSpPr>
        <p:spPr>
          <a:xfrm>
            <a:off x="2412892" y="42624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65"/>
          <p:cNvSpPr txBox="1"/>
          <p:nvPr/>
        </p:nvSpPr>
        <p:spPr>
          <a:xfrm>
            <a:off x="4299292" y="19526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p65"/>
          <p:cNvSpPr txBox="1"/>
          <p:nvPr/>
        </p:nvSpPr>
        <p:spPr>
          <a:xfrm>
            <a:off x="3615317" y="2522034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65"/>
          <p:cNvSpPr txBox="1"/>
          <p:nvPr/>
        </p:nvSpPr>
        <p:spPr>
          <a:xfrm>
            <a:off x="4900467" y="250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65"/>
          <p:cNvSpPr txBox="1"/>
          <p:nvPr/>
        </p:nvSpPr>
        <p:spPr>
          <a:xfrm>
            <a:off x="6475767" y="29437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65"/>
          <p:cNvSpPr txBox="1"/>
          <p:nvPr/>
        </p:nvSpPr>
        <p:spPr>
          <a:xfrm>
            <a:off x="3736154" y="3681871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65"/>
          <p:cNvSpPr txBox="1"/>
          <p:nvPr/>
        </p:nvSpPr>
        <p:spPr>
          <a:xfrm>
            <a:off x="4884692" y="36736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65"/>
          <p:cNvSpPr txBox="1"/>
          <p:nvPr/>
        </p:nvSpPr>
        <p:spPr>
          <a:xfrm>
            <a:off x="4247147" y="4413521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65"/>
          <p:cNvSpPr txBox="1"/>
          <p:nvPr/>
        </p:nvSpPr>
        <p:spPr>
          <a:xfrm>
            <a:off x="5932463" y="4040054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65"/>
          <p:cNvSpPr txBox="1"/>
          <p:nvPr/>
        </p:nvSpPr>
        <p:spPr>
          <a:xfrm>
            <a:off x="1034425" y="38317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65"/>
          <p:cNvSpPr txBox="1"/>
          <p:nvPr/>
        </p:nvSpPr>
        <p:spPr>
          <a:xfrm>
            <a:off x="7736700" y="38317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65"/>
          <p:cNvSpPr txBox="1"/>
          <p:nvPr/>
        </p:nvSpPr>
        <p:spPr>
          <a:xfrm>
            <a:off x="3312925" y="43096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2866138" y="24295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Google Shape;817;p65"/>
          <p:cNvSpPr txBox="1"/>
          <p:nvPr/>
        </p:nvSpPr>
        <p:spPr>
          <a:xfrm>
            <a:off x="4240788" y="2435438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65"/>
          <p:cNvSpPr txBox="1"/>
          <p:nvPr/>
        </p:nvSpPr>
        <p:spPr>
          <a:xfrm>
            <a:off x="5667238" y="24354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65"/>
          <p:cNvSpPr txBox="1"/>
          <p:nvPr/>
        </p:nvSpPr>
        <p:spPr>
          <a:xfrm>
            <a:off x="5501688" y="47808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0" name="Google Shape;820;p65"/>
          <p:cNvGraphicFramePr/>
          <p:nvPr/>
        </p:nvGraphicFramePr>
        <p:xfrm>
          <a:off x="6365300" y="408950"/>
          <a:ext cx="2686225" cy="885000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26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" name="Google Shape;821;p65"/>
          <p:cNvSpPr txBox="1"/>
          <p:nvPr/>
        </p:nvSpPr>
        <p:spPr>
          <a:xfrm>
            <a:off x="7505100" y="4493100"/>
            <a:ext cx="16389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greedyTsaPractice.py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greedyGsaPractice.py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" name="Google Shape;826;p66"/>
          <p:cNvGraphicFramePr/>
          <p:nvPr/>
        </p:nvGraphicFramePr>
        <p:xfrm>
          <a:off x="1309450" y="279400"/>
          <a:ext cx="6525100" cy="4526852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652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heapq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heappush, heappop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greedyTsa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(stateSpaceGraph, h, startState, goalState): 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frontier = []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heappush(frontier, (h[startState], startState))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'Initial frontier:'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,list(frontier)); input()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frontier: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node = heappop(frontier)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(node[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].endswith(goalState)):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'Exploring:'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,node[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 cost'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,node[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child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stateSpaceGraph[node[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heappush(frontier, (h[child[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]], node[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]+child[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print(list(frontier)); input()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practice = {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:[],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)]}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practiceH = {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'Solution path:'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,greedyTsa(practice, practiceH,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</p:txBody>
      </p:sp>
      <p:sp>
        <p:nvSpPr>
          <p:cNvPr id="832" name="Google Shape;832;p6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33" name="Google Shape;833;p6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834" name="Google Shape;834;p67"/>
          <p:cNvPicPr preferRelativeResize="0"/>
          <p:nvPr/>
        </p:nvPicPr>
        <p:blipFill rotWithShape="1">
          <a:blip r:embed="rId3">
            <a:alphaModFix/>
          </a:blip>
          <a:srcRect l="12729" t="23002" r="8839" b="16687"/>
          <a:stretch/>
        </p:blipFill>
        <p:spPr>
          <a:xfrm>
            <a:off x="1507700" y="1411675"/>
            <a:ext cx="6449225" cy="3101976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67"/>
          <p:cNvSpPr txBox="1"/>
          <p:nvPr/>
        </p:nvSpPr>
        <p:spPr>
          <a:xfrm>
            <a:off x="0" y="4775500"/>
            <a:ext cx="9144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frontier is a priority queue (queue data structure where each element has a priority)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67"/>
          <p:cNvSpPr txBox="1"/>
          <p:nvPr/>
        </p:nvSpPr>
        <p:spPr>
          <a:xfrm>
            <a:off x="6535350" y="4320086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8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Motivation UCS-TSA</a:t>
            </a:r>
            <a:endParaRPr/>
          </a:p>
        </p:txBody>
      </p:sp>
      <p:sp>
        <p:nvSpPr>
          <p:cNvPr id="842" name="Google Shape;842;p68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UCS orders by </a:t>
            </a:r>
            <a:r>
              <a:rPr lang="en" b="1" dirty="0"/>
              <a:t>backward</a:t>
            </a:r>
            <a:r>
              <a:rPr lang="en" dirty="0"/>
              <a:t> (</a:t>
            </a:r>
            <a:r>
              <a:rPr lang="en-HK" u="sng" dirty="0"/>
              <a:t>actual</a:t>
            </a:r>
            <a:r>
              <a:rPr lang="en-HK" dirty="0"/>
              <a:t>) </a:t>
            </a:r>
            <a:r>
              <a:rPr lang="en" dirty="0"/>
              <a:t>cost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g(n)</a:t>
            </a:r>
            <a:endParaRPr dirty="0"/>
          </a:p>
        </p:txBody>
      </p:sp>
      <p:sp>
        <p:nvSpPr>
          <p:cNvPr id="843" name="Google Shape;843;p68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44" name="Google Shape;844;p68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845" name="Google Shape;845;p68"/>
          <p:cNvSpPr/>
          <p:nvPr/>
        </p:nvSpPr>
        <p:spPr>
          <a:xfrm>
            <a:off x="860100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68"/>
          <p:cNvSpPr/>
          <p:nvPr/>
        </p:nvSpPr>
        <p:spPr>
          <a:xfrm>
            <a:off x="203167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68"/>
          <p:cNvSpPr/>
          <p:nvPr/>
        </p:nvSpPr>
        <p:spPr>
          <a:xfrm>
            <a:off x="2031675" y="39147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68"/>
          <p:cNvSpPr/>
          <p:nvPr/>
        </p:nvSpPr>
        <p:spPr>
          <a:xfrm>
            <a:off x="860100" y="39147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68"/>
          <p:cNvSpPr/>
          <p:nvPr/>
        </p:nvSpPr>
        <p:spPr>
          <a:xfrm>
            <a:off x="2822325" y="20193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68"/>
          <p:cNvSpPr/>
          <p:nvPr/>
        </p:nvSpPr>
        <p:spPr>
          <a:xfrm>
            <a:off x="361282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1" name="Google Shape;851;p68"/>
          <p:cNvCxnSpPr>
            <a:stCxn id="845" idx="6"/>
            <a:endCxn id="846" idx="2"/>
          </p:cNvCxnSpPr>
          <p:nvPr/>
        </p:nvCxnSpPr>
        <p:spPr>
          <a:xfrm>
            <a:off x="1378500" y="3135750"/>
            <a:ext cx="653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2" name="Google Shape;852;p68"/>
          <p:cNvCxnSpPr>
            <a:stCxn id="846" idx="4"/>
            <a:endCxn id="847" idx="0"/>
          </p:cNvCxnSpPr>
          <p:nvPr/>
        </p:nvCxnSpPr>
        <p:spPr>
          <a:xfrm>
            <a:off x="2290875" y="3394950"/>
            <a:ext cx="0" cy="51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3" name="Google Shape;853;p68"/>
          <p:cNvCxnSpPr>
            <a:stCxn id="847" idx="2"/>
            <a:endCxn id="848" idx="6"/>
          </p:cNvCxnSpPr>
          <p:nvPr/>
        </p:nvCxnSpPr>
        <p:spPr>
          <a:xfrm rot="10800000">
            <a:off x="1378575" y="4173975"/>
            <a:ext cx="653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4" name="Google Shape;854;p68"/>
          <p:cNvCxnSpPr>
            <a:stCxn id="846" idx="6"/>
            <a:endCxn id="850" idx="2"/>
          </p:cNvCxnSpPr>
          <p:nvPr/>
        </p:nvCxnSpPr>
        <p:spPr>
          <a:xfrm>
            <a:off x="2550075" y="3135750"/>
            <a:ext cx="1062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68"/>
          <p:cNvCxnSpPr>
            <a:stCxn id="846" idx="0"/>
            <a:endCxn id="849" idx="2"/>
          </p:cNvCxnSpPr>
          <p:nvPr/>
        </p:nvCxnSpPr>
        <p:spPr>
          <a:xfrm rot="10800000" flipH="1">
            <a:off x="2290875" y="2278650"/>
            <a:ext cx="531600" cy="59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68"/>
          <p:cNvCxnSpPr>
            <a:stCxn id="849" idx="6"/>
            <a:endCxn id="850" idx="0"/>
          </p:cNvCxnSpPr>
          <p:nvPr/>
        </p:nvCxnSpPr>
        <p:spPr>
          <a:xfrm>
            <a:off x="3340725" y="2278500"/>
            <a:ext cx="531300" cy="59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7" name="Google Shape;857;p68"/>
          <p:cNvSpPr/>
          <p:nvPr/>
        </p:nvSpPr>
        <p:spPr>
          <a:xfrm>
            <a:off x="469867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8" name="Google Shape;858;p68"/>
          <p:cNvCxnSpPr>
            <a:stCxn id="850" idx="6"/>
            <a:endCxn id="857" idx="2"/>
          </p:cNvCxnSpPr>
          <p:nvPr/>
        </p:nvCxnSpPr>
        <p:spPr>
          <a:xfrm>
            <a:off x="4131225" y="3135750"/>
            <a:ext cx="56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68"/>
          <p:cNvSpPr txBox="1"/>
          <p:nvPr/>
        </p:nvSpPr>
        <p:spPr>
          <a:xfrm>
            <a:off x="1454767" y="275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Google Shape;860;p68"/>
          <p:cNvSpPr txBox="1"/>
          <p:nvPr/>
        </p:nvSpPr>
        <p:spPr>
          <a:xfrm>
            <a:off x="2111992" y="33949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p68"/>
          <p:cNvSpPr txBox="1"/>
          <p:nvPr/>
        </p:nvSpPr>
        <p:spPr>
          <a:xfrm>
            <a:off x="1513192" y="40129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Google Shape;862;p68"/>
          <p:cNvSpPr txBox="1"/>
          <p:nvPr/>
        </p:nvSpPr>
        <p:spPr>
          <a:xfrm>
            <a:off x="2792992" y="275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p68"/>
          <p:cNvSpPr txBox="1"/>
          <p:nvPr/>
        </p:nvSpPr>
        <p:spPr>
          <a:xfrm>
            <a:off x="2123879" y="2238555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68"/>
          <p:cNvSpPr txBox="1"/>
          <p:nvPr/>
        </p:nvSpPr>
        <p:spPr>
          <a:xfrm>
            <a:off x="3391717" y="219091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68"/>
          <p:cNvSpPr txBox="1"/>
          <p:nvPr/>
        </p:nvSpPr>
        <p:spPr>
          <a:xfrm>
            <a:off x="4131442" y="27461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68"/>
          <p:cNvSpPr txBox="1"/>
          <p:nvPr/>
        </p:nvSpPr>
        <p:spPr>
          <a:xfrm>
            <a:off x="265429" y="287655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68"/>
          <p:cNvSpPr txBox="1"/>
          <p:nvPr/>
        </p:nvSpPr>
        <p:spPr>
          <a:xfrm>
            <a:off x="265429" y="391477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68"/>
          <p:cNvSpPr txBox="1"/>
          <p:nvPr/>
        </p:nvSpPr>
        <p:spPr>
          <a:xfrm>
            <a:off x="2388229" y="391475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p68"/>
          <p:cNvSpPr txBox="1"/>
          <p:nvPr/>
        </p:nvSpPr>
        <p:spPr>
          <a:xfrm>
            <a:off x="2273179" y="316230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68"/>
          <p:cNvSpPr txBox="1"/>
          <p:nvPr/>
        </p:nvSpPr>
        <p:spPr>
          <a:xfrm>
            <a:off x="3485929" y="327410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68"/>
          <p:cNvSpPr txBox="1"/>
          <p:nvPr/>
        </p:nvSpPr>
        <p:spPr>
          <a:xfrm>
            <a:off x="4580929" y="326457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68"/>
          <p:cNvSpPr txBox="1"/>
          <p:nvPr/>
        </p:nvSpPr>
        <p:spPr>
          <a:xfrm>
            <a:off x="3118129" y="180022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73" name="Google Shape;873;p68"/>
          <p:cNvGraphicFramePr/>
          <p:nvPr/>
        </p:nvGraphicFramePr>
        <p:xfrm>
          <a:off x="5562600" y="1655650"/>
          <a:ext cx="3540700" cy="2636393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54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b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'Sabc'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c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d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'SadG'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'SadG'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4" name="Google Shape;874;p68"/>
          <p:cNvSpPr txBox="1"/>
          <p:nvPr/>
        </p:nvSpPr>
        <p:spPr>
          <a:xfrm>
            <a:off x="7029450" y="4667250"/>
            <a:ext cx="2114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ucsTsaAStarMotivation.py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Motivation Greedy-TSA</a:t>
            </a:r>
            <a:endParaRPr/>
          </a:p>
        </p:txBody>
      </p:sp>
      <p:sp>
        <p:nvSpPr>
          <p:cNvPr id="880" name="Google Shape;880;p69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Greedy orders by </a:t>
            </a:r>
            <a:r>
              <a:rPr lang="en" b="1" dirty="0"/>
              <a:t>forward</a:t>
            </a:r>
            <a:r>
              <a:rPr lang="en" dirty="0"/>
              <a:t> (</a:t>
            </a:r>
            <a:r>
              <a:rPr lang="en-HK" u="sng" dirty="0"/>
              <a:t>estimated</a:t>
            </a:r>
            <a:r>
              <a:rPr lang="en-HK" dirty="0"/>
              <a:t>) </a:t>
            </a:r>
            <a:r>
              <a:rPr lang="en" dirty="0"/>
              <a:t>cost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h(n)</a:t>
            </a:r>
            <a:endParaRPr dirty="0"/>
          </a:p>
        </p:txBody>
      </p:sp>
      <p:sp>
        <p:nvSpPr>
          <p:cNvPr id="881" name="Google Shape;881;p6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82" name="Google Shape;882;p6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883" name="Google Shape;883;p69"/>
          <p:cNvSpPr/>
          <p:nvPr/>
        </p:nvSpPr>
        <p:spPr>
          <a:xfrm>
            <a:off x="860100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69"/>
          <p:cNvSpPr/>
          <p:nvPr/>
        </p:nvSpPr>
        <p:spPr>
          <a:xfrm>
            <a:off x="203167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69"/>
          <p:cNvSpPr/>
          <p:nvPr/>
        </p:nvSpPr>
        <p:spPr>
          <a:xfrm>
            <a:off x="2031675" y="39147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Google Shape;886;p69"/>
          <p:cNvSpPr/>
          <p:nvPr/>
        </p:nvSpPr>
        <p:spPr>
          <a:xfrm>
            <a:off x="860100" y="39147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69"/>
          <p:cNvSpPr/>
          <p:nvPr/>
        </p:nvSpPr>
        <p:spPr>
          <a:xfrm>
            <a:off x="2822325" y="20193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69"/>
          <p:cNvSpPr/>
          <p:nvPr/>
        </p:nvSpPr>
        <p:spPr>
          <a:xfrm>
            <a:off x="361282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9" name="Google Shape;889;p69"/>
          <p:cNvCxnSpPr>
            <a:stCxn id="883" idx="6"/>
            <a:endCxn id="884" idx="2"/>
          </p:cNvCxnSpPr>
          <p:nvPr/>
        </p:nvCxnSpPr>
        <p:spPr>
          <a:xfrm>
            <a:off x="1378500" y="3135750"/>
            <a:ext cx="653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0" name="Google Shape;890;p69"/>
          <p:cNvCxnSpPr>
            <a:stCxn id="884" idx="4"/>
            <a:endCxn id="885" idx="0"/>
          </p:cNvCxnSpPr>
          <p:nvPr/>
        </p:nvCxnSpPr>
        <p:spPr>
          <a:xfrm>
            <a:off x="2290875" y="3394950"/>
            <a:ext cx="0" cy="51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" name="Google Shape;891;p69"/>
          <p:cNvCxnSpPr>
            <a:stCxn id="885" idx="2"/>
            <a:endCxn id="886" idx="6"/>
          </p:cNvCxnSpPr>
          <p:nvPr/>
        </p:nvCxnSpPr>
        <p:spPr>
          <a:xfrm rot="10800000">
            <a:off x="1378575" y="4173975"/>
            <a:ext cx="653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2" name="Google Shape;892;p69"/>
          <p:cNvCxnSpPr>
            <a:stCxn id="884" idx="6"/>
            <a:endCxn id="888" idx="2"/>
          </p:cNvCxnSpPr>
          <p:nvPr/>
        </p:nvCxnSpPr>
        <p:spPr>
          <a:xfrm>
            <a:off x="2550075" y="3135750"/>
            <a:ext cx="1062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3" name="Google Shape;893;p69"/>
          <p:cNvCxnSpPr>
            <a:stCxn id="884" idx="0"/>
            <a:endCxn id="887" idx="2"/>
          </p:cNvCxnSpPr>
          <p:nvPr/>
        </p:nvCxnSpPr>
        <p:spPr>
          <a:xfrm rot="10800000" flipH="1">
            <a:off x="2290875" y="2278650"/>
            <a:ext cx="531600" cy="59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4" name="Google Shape;894;p69"/>
          <p:cNvCxnSpPr>
            <a:stCxn id="887" idx="6"/>
            <a:endCxn id="888" idx="0"/>
          </p:cNvCxnSpPr>
          <p:nvPr/>
        </p:nvCxnSpPr>
        <p:spPr>
          <a:xfrm>
            <a:off x="3340725" y="2278500"/>
            <a:ext cx="531300" cy="59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5" name="Google Shape;895;p69"/>
          <p:cNvSpPr/>
          <p:nvPr/>
        </p:nvSpPr>
        <p:spPr>
          <a:xfrm>
            <a:off x="469867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6" name="Google Shape;896;p69"/>
          <p:cNvCxnSpPr>
            <a:stCxn id="888" idx="6"/>
            <a:endCxn id="895" idx="2"/>
          </p:cNvCxnSpPr>
          <p:nvPr/>
        </p:nvCxnSpPr>
        <p:spPr>
          <a:xfrm>
            <a:off x="4131225" y="3135750"/>
            <a:ext cx="56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7" name="Google Shape;897;p69"/>
          <p:cNvSpPr txBox="1"/>
          <p:nvPr/>
        </p:nvSpPr>
        <p:spPr>
          <a:xfrm>
            <a:off x="1454767" y="275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69"/>
          <p:cNvSpPr txBox="1"/>
          <p:nvPr/>
        </p:nvSpPr>
        <p:spPr>
          <a:xfrm>
            <a:off x="2111992" y="33949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69"/>
          <p:cNvSpPr txBox="1"/>
          <p:nvPr/>
        </p:nvSpPr>
        <p:spPr>
          <a:xfrm>
            <a:off x="1513192" y="40129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69"/>
          <p:cNvSpPr txBox="1"/>
          <p:nvPr/>
        </p:nvSpPr>
        <p:spPr>
          <a:xfrm>
            <a:off x="2792992" y="275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123879" y="2238555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Google Shape;902;p69"/>
          <p:cNvSpPr txBox="1"/>
          <p:nvPr/>
        </p:nvSpPr>
        <p:spPr>
          <a:xfrm>
            <a:off x="3391717" y="219091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Google Shape;903;p69"/>
          <p:cNvSpPr txBox="1"/>
          <p:nvPr/>
        </p:nvSpPr>
        <p:spPr>
          <a:xfrm>
            <a:off x="4131442" y="27461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69"/>
          <p:cNvSpPr txBox="1"/>
          <p:nvPr/>
        </p:nvSpPr>
        <p:spPr>
          <a:xfrm>
            <a:off x="265429" y="287655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69"/>
          <p:cNvSpPr txBox="1"/>
          <p:nvPr/>
        </p:nvSpPr>
        <p:spPr>
          <a:xfrm>
            <a:off x="265429" y="391477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69"/>
          <p:cNvSpPr txBox="1"/>
          <p:nvPr/>
        </p:nvSpPr>
        <p:spPr>
          <a:xfrm>
            <a:off x="2388229" y="391475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69"/>
          <p:cNvSpPr txBox="1"/>
          <p:nvPr/>
        </p:nvSpPr>
        <p:spPr>
          <a:xfrm>
            <a:off x="2273179" y="316230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3485929" y="327410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4580929" y="326457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69"/>
          <p:cNvSpPr txBox="1"/>
          <p:nvPr/>
        </p:nvSpPr>
        <p:spPr>
          <a:xfrm>
            <a:off x="3118129" y="180022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69"/>
          <p:cNvSpPr txBox="1"/>
          <p:nvPr/>
        </p:nvSpPr>
        <p:spPr>
          <a:xfrm>
            <a:off x="6991350" y="4667250"/>
            <a:ext cx="21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greedyTsaAStarMotivation.py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12" name="Google Shape;912;p69"/>
          <p:cNvGraphicFramePr/>
          <p:nvPr/>
        </p:nvGraphicFramePr>
        <p:xfrm>
          <a:off x="5469900" y="1903650"/>
          <a:ext cx="3543325" cy="2215769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5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e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d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'SadG'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'SadG'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0"/>
          <p:cNvSpPr txBox="1"/>
          <p:nvPr/>
        </p:nvSpPr>
        <p:spPr>
          <a:xfrm>
            <a:off x="0" y="4018425"/>
            <a:ext cx="260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Google Shape;918;p70"/>
          <p:cNvSpPr txBox="1"/>
          <p:nvPr/>
        </p:nvSpPr>
        <p:spPr>
          <a:xfrm>
            <a:off x="3267150" y="4018425"/>
            <a:ext cx="260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9" name="Google Shape;919;p70"/>
          <p:cNvSpPr txBox="1"/>
          <p:nvPr/>
        </p:nvSpPr>
        <p:spPr>
          <a:xfrm>
            <a:off x="6429375" y="4018425"/>
            <a:ext cx="260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A*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0" name="Google Shape;920;p70"/>
          <p:cNvGrpSpPr/>
          <p:nvPr/>
        </p:nvGrpSpPr>
        <p:grpSpPr>
          <a:xfrm>
            <a:off x="28575" y="1058400"/>
            <a:ext cx="3028951" cy="2846861"/>
            <a:chOff x="28575" y="1058400"/>
            <a:chExt cx="3028951" cy="2846861"/>
          </a:xfrm>
        </p:grpSpPr>
        <p:pic>
          <p:nvPicPr>
            <p:cNvPr id="921" name="Google Shape;921;p70"/>
            <p:cNvPicPr preferRelativeResize="0"/>
            <p:nvPr/>
          </p:nvPicPr>
          <p:blipFill rotWithShape="1">
            <a:blip r:embed="rId3">
              <a:alphaModFix/>
            </a:blip>
            <a:srcRect r="65732"/>
            <a:stretch/>
          </p:blipFill>
          <p:spPr>
            <a:xfrm>
              <a:off x="28575" y="1058400"/>
              <a:ext cx="3028951" cy="272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Google Shape;922;p70"/>
            <p:cNvSpPr txBox="1"/>
            <p:nvPr/>
          </p:nvSpPr>
          <p:spPr>
            <a:xfrm>
              <a:off x="565350" y="3594761"/>
              <a:ext cx="12825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http://ai.berkeley.edu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3" name="Google Shape;923;p70"/>
          <p:cNvGrpSpPr/>
          <p:nvPr/>
        </p:nvGrpSpPr>
        <p:grpSpPr>
          <a:xfrm>
            <a:off x="3228975" y="1134600"/>
            <a:ext cx="3028951" cy="2770661"/>
            <a:chOff x="3228975" y="1134600"/>
            <a:chExt cx="3028951" cy="2770661"/>
          </a:xfrm>
        </p:grpSpPr>
        <p:pic>
          <p:nvPicPr>
            <p:cNvPr id="924" name="Google Shape;924;p70"/>
            <p:cNvPicPr preferRelativeResize="0"/>
            <p:nvPr/>
          </p:nvPicPr>
          <p:blipFill rotWithShape="1">
            <a:blip r:embed="rId3">
              <a:alphaModFix/>
            </a:blip>
            <a:srcRect l="33513" r="32218"/>
            <a:stretch/>
          </p:blipFill>
          <p:spPr>
            <a:xfrm>
              <a:off x="3228975" y="1134600"/>
              <a:ext cx="3028951" cy="272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Google Shape;925;p70"/>
            <p:cNvSpPr txBox="1"/>
            <p:nvPr/>
          </p:nvSpPr>
          <p:spPr>
            <a:xfrm>
              <a:off x="3994350" y="3594761"/>
              <a:ext cx="12825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http://ai.berkeley.edu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6" name="Google Shape;926;p70"/>
          <p:cNvGrpSpPr/>
          <p:nvPr/>
        </p:nvGrpSpPr>
        <p:grpSpPr>
          <a:xfrm>
            <a:off x="6429375" y="1029825"/>
            <a:ext cx="3028951" cy="2875436"/>
            <a:chOff x="6429375" y="1029825"/>
            <a:chExt cx="3028951" cy="2875436"/>
          </a:xfrm>
        </p:grpSpPr>
        <p:pic>
          <p:nvPicPr>
            <p:cNvPr id="927" name="Google Shape;927;p70"/>
            <p:cNvPicPr preferRelativeResize="0"/>
            <p:nvPr/>
          </p:nvPicPr>
          <p:blipFill rotWithShape="1">
            <a:blip r:embed="rId3">
              <a:alphaModFix/>
            </a:blip>
            <a:srcRect l="69505" t="-3850" r="-3772" b="3849"/>
            <a:stretch/>
          </p:blipFill>
          <p:spPr>
            <a:xfrm>
              <a:off x="6429375" y="1029825"/>
              <a:ext cx="3028951" cy="272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8" name="Google Shape;928;p70"/>
            <p:cNvSpPr txBox="1"/>
            <p:nvPr/>
          </p:nvSpPr>
          <p:spPr>
            <a:xfrm>
              <a:off x="7092975" y="3594761"/>
              <a:ext cx="12825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http://ai.berkeley.edu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9" name="Google Shape;929;p70"/>
          <p:cNvSpPr txBox="1"/>
          <p:nvPr/>
        </p:nvSpPr>
        <p:spPr>
          <a:xfrm>
            <a:off x="0" y="87750"/>
            <a:ext cx="6429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415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The Tortoise and the Hare</a:t>
            </a:r>
            <a:endParaRPr sz="4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Motivation A*-TSA</a:t>
            </a:r>
            <a:endParaRPr/>
          </a:p>
        </p:txBody>
      </p:sp>
      <p:sp>
        <p:nvSpPr>
          <p:cNvPr id="935" name="Google Shape;935;p71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A* orders by </a:t>
            </a:r>
            <a:r>
              <a:rPr lang="en" b="1">
                <a:solidFill>
                  <a:schemeClr val="dk1"/>
                </a:solidFill>
              </a:rPr>
              <a:t>backward cost + </a:t>
            </a:r>
            <a:r>
              <a:rPr lang="en" b="1"/>
              <a:t>forward cost</a:t>
            </a:r>
            <a:endParaRPr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f(n) = g(n) + h(n)</a:t>
            </a:r>
            <a:endParaRPr/>
          </a:p>
        </p:txBody>
      </p:sp>
      <p:sp>
        <p:nvSpPr>
          <p:cNvPr id="936" name="Google Shape;936;p7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37" name="Google Shape;937;p7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938" name="Google Shape;938;p71"/>
          <p:cNvSpPr/>
          <p:nvPr/>
        </p:nvSpPr>
        <p:spPr>
          <a:xfrm>
            <a:off x="860100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71"/>
          <p:cNvSpPr/>
          <p:nvPr/>
        </p:nvSpPr>
        <p:spPr>
          <a:xfrm>
            <a:off x="203167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71"/>
          <p:cNvSpPr/>
          <p:nvPr/>
        </p:nvSpPr>
        <p:spPr>
          <a:xfrm>
            <a:off x="2031675" y="39147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71"/>
          <p:cNvSpPr/>
          <p:nvPr/>
        </p:nvSpPr>
        <p:spPr>
          <a:xfrm>
            <a:off x="860100" y="39147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71"/>
          <p:cNvSpPr/>
          <p:nvPr/>
        </p:nvSpPr>
        <p:spPr>
          <a:xfrm>
            <a:off x="2822325" y="20193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71"/>
          <p:cNvSpPr/>
          <p:nvPr/>
        </p:nvSpPr>
        <p:spPr>
          <a:xfrm>
            <a:off x="361282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4" name="Google Shape;944;p71"/>
          <p:cNvCxnSpPr>
            <a:stCxn id="938" idx="6"/>
            <a:endCxn id="939" idx="2"/>
          </p:cNvCxnSpPr>
          <p:nvPr/>
        </p:nvCxnSpPr>
        <p:spPr>
          <a:xfrm>
            <a:off x="1378500" y="3135750"/>
            <a:ext cx="653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5" name="Google Shape;945;p71"/>
          <p:cNvCxnSpPr>
            <a:stCxn id="939" idx="4"/>
            <a:endCxn id="940" idx="0"/>
          </p:cNvCxnSpPr>
          <p:nvPr/>
        </p:nvCxnSpPr>
        <p:spPr>
          <a:xfrm>
            <a:off x="2290875" y="3394950"/>
            <a:ext cx="0" cy="51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71"/>
          <p:cNvCxnSpPr>
            <a:stCxn id="940" idx="2"/>
            <a:endCxn id="941" idx="6"/>
          </p:cNvCxnSpPr>
          <p:nvPr/>
        </p:nvCxnSpPr>
        <p:spPr>
          <a:xfrm rot="10800000">
            <a:off x="1378575" y="4173975"/>
            <a:ext cx="653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7" name="Google Shape;947;p71"/>
          <p:cNvCxnSpPr>
            <a:stCxn id="939" idx="6"/>
            <a:endCxn id="943" idx="2"/>
          </p:cNvCxnSpPr>
          <p:nvPr/>
        </p:nvCxnSpPr>
        <p:spPr>
          <a:xfrm>
            <a:off x="2550075" y="3135750"/>
            <a:ext cx="1062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8" name="Google Shape;948;p71"/>
          <p:cNvCxnSpPr>
            <a:stCxn id="939" idx="0"/>
            <a:endCxn id="942" idx="2"/>
          </p:cNvCxnSpPr>
          <p:nvPr/>
        </p:nvCxnSpPr>
        <p:spPr>
          <a:xfrm rot="10800000" flipH="1">
            <a:off x="2290875" y="2278650"/>
            <a:ext cx="531600" cy="59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9" name="Google Shape;949;p71"/>
          <p:cNvCxnSpPr>
            <a:stCxn id="942" idx="6"/>
            <a:endCxn id="943" idx="0"/>
          </p:cNvCxnSpPr>
          <p:nvPr/>
        </p:nvCxnSpPr>
        <p:spPr>
          <a:xfrm>
            <a:off x="3340725" y="2278500"/>
            <a:ext cx="531300" cy="59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0" name="Google Shape;950;p71"/>
          <p:cNvSpPr/>
          <p:nvPr/>
        </p:nvSpPr>
        <p:spPr>
          <a:xfrm>
            <a:off x="4698675" y="2876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1" name="Google Shape;951;p71"/>
          <p:cNvCxnSpPr>
            <a:stCxn id="943" idx="6"/>
            <a:endCxn id="950" idx="2"/>
          </p:cNvCxnSpPr>
          <p:nvPr/>
        </p:nvCxnSpPr>
        <p:spPr>
          <a:xfrm>
            <a:off x="4131225" y="3135750"/>
            <a:ext cx="56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" name="Google Shape;952;p71"/>
          <p:cNvSpPr txBox="1"/>
          <p:nvPr/>
        </p:nvSpPr>
        <p:spPr>
          <a:xfrm>
            <a:off x="1454767" y="275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71"/>
          <p:cNvSpPr txBox="1"/>
          <p:nvPr/>
        </p:nvSpPr>
        <p:spPr>
          <a:xfrm>
            <a:off x="2111992" y="33949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1513192" y="40129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p71"/>
          <p:cNvSpPr txBox="1"/>
          <p:nvPr/>
        </p:nvSpPr>
        <p:spPr>
          <a:xfrm>
            <a:off x="2792992" y="275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71"/>
          <p:cNvSpPr txBox="1"/>
          <p:nvPr/>
        </p:nvSpPr>
        <p:spPr>
          <a:xfrm>
            <a:off x="2123879" y="2238555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71"/>
          <p:cNvSpPr txBox="1"/>
          <p:nvPr/>
        </p:nvSpPr>
        <p:spPr>
          <a:xfrm>
            <a:off x="3391717" y="219091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71"/>
          <p:cNvSpPr txBox="1"/>
          <p:nvPr/>
        </p:nvSpPr>
        <p:spPr>
          <a:xfrm>
            <a:off x="4131442" y="27461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71"/>
          <p:cNvSpPr txBox="1"/>
          <p:nvPr/>
        </p:nvSpPr>
        <p:spPr>
          <a:xfrm>
            <a:off x="265429" y="287655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265429" y="391477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71"/>
          <p:cNvSpPr txBox="1"/>
          <p:nvPr/>
        </p:nvSpPr>
        <p:spPr>
          <a:xfrm>
            <a:off x="2388229" y="391475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71"/>
          <p:cNvSpPr txBox="1"/>
          <p:nvPr/>
        </p:nvSpPr>
        <p:spPr>
          <a:xfrm>
            <a:off x="2273179" y="316230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71"/>
          <p:cNvSpPr txBox="1"/>
          <p:nvPr/>
        </p:nvSpPr>
        <p:spPr>
          <a:xfrm>
            <a:off x="3485929" y="3274100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71"/>
          <p:cNvSpPr txBox="1"/>
          <p:nvPr/>
        </p:nvSpPr>
        <p:spPr>
          <a:xfrm>
            <a:off x="4580929" y="326457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71"/>
          <p:cNvSpPr txBox="1"/>
          <p:nvPr/>
        </p:nvSpPr>
        <p:spPr>
          <a:xfrm>
            <a:off x="3118129" y="1800225"/>
            <a:ext cx="753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7096125" y="4667250"/>
            <a:ext cx="2047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aStarTsaAStarMotivation.py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7" name="Google Shape;967;p71"/>
          <p:cNvGraphicFramePr/>
          <p:nvPr/>
        </p:nvGraphicFramePr>
        <p:xfrm>
          <a:off x="5469900" y="2338825"/>
          <a:ext cx="3390925" cy="1584833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3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d at cost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'SadG'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'Sae'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'Sab'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'SadG'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Abstraction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Types of Search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Search Problem Definition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/>
              <a:t>State Space Graph vs. Search Tree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Search Algorithm (TSA, GSA)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Uninformed Search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BFS, DFS, UCS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Informed Search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Greedy, A*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Local Search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Constraint Satisfaction Problems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700103" y="926100"/>
            <a:ext cx="44439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Adversarial Search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/>
              <a:t>Minimax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DLS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Horizon Effect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𝛼-𝛽 Pruning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Expectimax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Multi-Agent Utilities</a:t>
            </a:r>
            <a:endParaRPr sz="2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0F52F-9CFC-4FE1-9B12-F1F57E8415D8}"/>
              </a:ext>
            </a:extLst>
          </p:cNvPr>
          <p:cNvSpPr/>
          <p:nvPr/>
        </p:nvSpPr>
        <p:spPr>
          <a:xfrm>
            <a:off x="92188" y="3197726"/>
            <a:ext cx="3175054" cy="88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" name="Google Shape;972;p72"/>
          <p:cNvGraphicFramePr/>
          <p:nvPr/>
        </p:nvGraphicFramePr>
        <p:xfrm>
          <a:off x="164300" y="336550"/>
          <a:ext cx="8815400" cy="3756914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88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heapq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heappush, heappop  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3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aStarTsa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(stateSpaceGraph, h, startState, goalState): 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frontier = []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heappush(frontier, (h[startState], startState))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'Initial frontier:'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,list(frontier)); input()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frontier: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node = heappop(frontier)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].endswith(goalState)):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'Exploring:'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 cost'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child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stateSpaceGraph[node[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]]: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heappush(frontier, (node[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]+child[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]-h[node[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]]+h[child[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]], node[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]+child[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print(list(frontier)); input()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aStarMotivation = {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:[],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:[(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)]}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aStarMotivationH = {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'Solution path:'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,aStarTsa(aStarMotivation, aStarMotivationH,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3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E908E3-0857-48C8-AB4C-87F3957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DF1EF-FCA3-4626-8E45-5B9FA23C8C70}"/>
              </a:ext>
            </a:extLst>
          </p:cNvPr>
          <p:cNvSpPr/>
          <p:nvPr/>
        </p:nvSpPr>
        <p:spPr>
          <a:xfrm>
            <a:off x="1821766" y="2145322"/>
            <a:ext cx="787791" cy="78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9F849-2EFC-4A12-9D84-45676FD16B52}"/>
              </a:ext>
            </a:extLst>
          </p:cNvPr>
          <p:cNvSpPr txBox="1"/>
          <p:nvPr/>
        </p:nvSpPr>
        <p:spPr>
          <a:xfrm>
            <a:off x="1955409" y="2412609"/>
            <a:ext cx="50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S1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B1205-BA5C-4F9D-967E-8C81E68853E6}"/>
              </a:ext>
            </a:extLst>
          </p:cNvPr>
          <p:cNvSpPr/>
          <p:nvPr/>
        </p:nvSpPr>
        <p:spPr>
          <a:xfrm>
            <a:off x="4485249" y="2128909"/>
            <a:ext cx="787791" cy="78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C30F6-B5C2-43FC-86DB-DFC64C216684}"/>
              </a:ext>
            </a:extLst>
          </p:cNvPr>
          <p:cNvSpPr txBox="1"/>
          <p:nvPr/>
        </p:nvSpPr>
        <p:spPr>
          <a:xfrm>
            <a:off x="4618892" y="2396196"/>
            <a:ext cx="50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S2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CFDAB-71E0-4324-A181-BDCD198E92A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609557" y="2522805"/>
            <a:ext cx="1875692" cy="16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5668D7-FB93-47A5-8D8F-2D4F6700BA63}"/>
              </a:ext>
            </a:extLst>
          </p:cNvPr>
          <p:cNvSpPr txBox="1"/>
          <p:nvPr/>
        </p:nvSpPr>
        <p:spPr>
          <a:xfrm>
            <a:off x="879231" y="3094892"/>
            <a:ext cx="242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node = (</a:t>
            </a:r>
            <a:r>
              <a:rPr lang="en-HK" dirty="0" err="1"/>
              <a:t>Old_cost</a:t>
            </a:r>
            <a:r>
              <a:rPr lang="en-HK" dirty="0"/>
              <a:t>, </a:t>
            </a:r>
            <a:r>
              <a:rPr lang="en-HK" dirty="0" err="1"/>
              <a:t>StateSeq</a:t>
            </a:r>
            <a:r>
              <a:rPr lang="en-HK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101C2-D882-4835-8189-EE9A1484D98A}"/>
              </a:ext>
            </a:extLst>
          </p:cNvPr>
          <p:cNvSpPr txBox="1"/>
          <p:nvPr/>
        </p:nvSpPr>
        <p:spPr>
          <a:xfrm>
            <a:off x="2334064" y="1661698"/>
            <a:ext cx="258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child = (</a:t>
            </a:r>
            <a:r>
              <a:rPr lang="en-HK" dirty="0" err="1"/>
              <a:t>path_cost</a:t>
            </a:r>
            <a:r>
              <a:rPr lang="en-HK" dirty="0"/>
              <a:t>, </a:t>
            </a:r>
            <a:r>
              <a:rPr lang="en-HK" dirty="0" err="1"/>
              <a:t>next_state</a:t>
            </a:r>
            <a:r>
              <a:rPr lang="en-HK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E5403-FA75-4736-AFF0-6A4A8B79C7CE}"/>
              </a:ext>
            </a:extLst>
          </p:cNvPr>
          <p:cNvSpPr txBox="1"/>
          <p:nvPr/>
        </p:nvSpPr>
        <p:spPr>
          <a:xfrm>
            <a:off x="4161693" y="3092548"/>
            <a:ext cx="438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/>
              <a:t>New_cost</a:t>
            </a:r>
            <a:r>
              <a:rPr lang="en-HK" dirty="0"/>
              <a:t> = </a:t>
            </a:r>
            <a:r>
              <a:rPr lang="en-HK" dirty="0" err="1"/>
              <a:t>Old_cost</a:t>
            </a:r>
            <a:r>
              <a:rPr lang="en-HK" dirty="0"/>
              <a:t> + </a:t>
            </a:r>
            <a:r>
              <a:rPr lang="en-HK" dirty="0" err="1"/>
              <a:t>path_cost</a:t>
            </a:r>
            <a:r>
              <a:rPr lang="en-HK" dirty="0"/>
              <a:t> – h(S1) + h(S2)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01328-E529-4A71-B08A-F9C90C65D21F}"/>
              </a:ext>
            </a:extLst>
          </p:cNvPr>
          <p:cNvSpPr txBox="1"/>
          <p:nvPr/>
        </p:nvSpPr>
        <p:spPr>
          <a:xfrm>
            <a:off x="5552050" y="2531011"/>
            <a:ext cx="801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node[0]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4D802-FB3A-44E2-BE62-5D8CCB03F820}"/>
              </a:ext>
            </a:extLst>
          </p:cNvPr>
          <p:cNvCxnSpPr>
            <a:endCxn id="15" idx="2"/>
          </p:cNvCxnSpPr>
          <p:nvPr/>
        </p:nvCxnSpPr>
        <p:spPr>
          <a:xfrm flipV="1">
            <a:off x="5584874" y="2838788"/>
            <a:ext cx="368105" cy="340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A73DD9-FD07-4DAC-AB42-D177AF5E40EF}"/>
              </a:ext>
            </a:extLst>
          </p:cNvPr>
          <p:cNvSpPr txBox="1"/>
          <p:nvPr/>
        </p:nvSpPr>
        <p:spPr>
          <a:xfrm>
            <a:off x="6520376" y="2501973"/>
            <a:ext cx="801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child[0]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97644B-49DB-4AD0-BEC4-822564EE6C3C}"/>
              </a:ext>
            </a:extLst>
          </p:cNvPr>
          <p:cNvCxnSpPr/>
          <p:nvPr/>
        </p:nvCxnSpPr>
        <p:spPr>
          <a:xfrm flipV="1">
            <a:off x="6438315" y="2783330"/>
            <a:ext cx="368105" cy="340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6CBF31-775D-4742-9521-D10924A116FF}"/>
              </a:ext>
            </a:extLst>
          </p:cNvPr>
          <p:cNvSpPr txBox="1"/>
          <p:nvPr/>
        </p:nvSpPr>
        <p:spPr>
          <a:xfrm>
            <a:off x="5948290" y="3709543"/>
            <a:ext cx="133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h[node[1][–1]]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077628-EE84-4BDB-B233-982691089B33}"/>
              </a:ext>
            </a:extLst>
          </p:cNvPr>
          <p:cNvCxnSpPr>
            <a:cxnSpLocks/>
          </p:cNvCxnSpPr>
          <p:nvPr/>
        </p:nvCxnSpPr>
        <p:spPr>
          <a:xfrm flipH="1">
            <a:off x="6806420" y="3377600"/>
            <a:ext cx="522852" cy="331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5CF6BE-E1C9-4D7D-AB13-DD91F8DD7A62}"/>
              </a:ext>
            </a:extLst>
          </p:cNvPr>
          <p:cNvSpPr txBox="1"/>
          <p:nvPr/>
        </p:nvSpPr>
        <p:spPr>
          <a:xfrm>
            <a:off x="6792357" y="4250947"/>
            <a:ext cx="133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h[child[1]]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92FB01-C985-4C28-8284-20297900FE5C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460573" y="3375054"/>
            <a:ext cx="477124" cy="875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2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0" y="229950"/>
            <a:ext cx="5930172" cy="37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73"/>
          <p:cNvSpPr txBox="1"/>
          <p:nvPr/>
        </p:nvSpPr>
        <p:spPr>
          <a:xfrm>
            <a:off x="3484350" y="229950"/>
            <a:ext cx="173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73"/>
          <p:cNvSpPr txBox="1"/>
          <p:nvPr/>
        </p:nvSpPr>
        <p:spPr>
          <a:xfrm>
            <a:off x="7799500" y="119500"/>
            <a:ext cx="1307700" cy="46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Straight-line distance to B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| h(n)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| 366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77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380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329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80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73"/>
          <p:cNvSpPr txBox="1"/>
          <p:nvPr/>
        </p:nvSpPr>
        <p:spPr>
          <a:xfrm>
            <a:off x="5985775" y="4443625"/>
            <a:ext cx="16389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aStarTsaRomania.py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aStarGsaRomania.py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81" name="Google Shape;981;p73"/>
          <p:cNvGraphicFramePr/>
          <p:nvPr/>
        </p:nvGraphicFramePr>
        <p:xfrm>
          <a:off x="91550" y="603250"/>
          <a:ext cx="3603875" cy="3969576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60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6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393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393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R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413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F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415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'ASRP'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591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P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'ASRPB'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'AT'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'AZ'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'ASRPR'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591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'ASFB'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'ASO'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'ASRPC'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'ASRPB'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4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A*-TSA Practice</a:t>
            </a:r>
            <a:endParaRPr/>
          </a:p>
        </p:txBody>
      </p:sp>
      <p:sp>
        <p:nvSpPr>
          <p:cNvPr id="987" name="Google Shape;987;p74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the following state space graph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Let S be the start state and G be the goal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</a:t>
            </a:r>
            <a:r>
              <a:rPr lang="en" sz="1800" b="1"/>
              <a:t>A*-TSA</a:t>
            </a:r>
            <a:r>
              <a:rPr lang="en" sz="1800"/>
              <a:t> and write down the order of explored states</a:t>
            </a:r>
            <a:endParaRPr/>
          </a:p>
        </p:txBody>
      </p:sp>
      <p:sp>
        <p:nvSpPr>
          <p:cNvPr id="988" name="Google Shape;988;p74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89" name="Google Shape;989;p74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990" name="Google Shape;990;p74"/>
          <p:cNvSpPr/>
          <p:nvPr/>
        </p:nvSpPr>
        <p:spPr>
          <a:xfrm>
            <a:off x="1545900" y="37318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74"/>
          <p:cNvSpPr/>
          <p:nvPr/>
        </p:nvSpPr>
        <p:spPr>
          <a:xfrm>
            <a:off x="2931350" y="2693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74"/>
          <p:cNvSpPr/>
          <p:nvPr/>
        </p:nvSpPr>
        <p:spPr>
          <a:xfrm>
            <a:off x="3615300" y="45825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3" name="Google Shape;993;p74"/>
          <p:cNvSpPr/>
          <p:nvPr/>
        </p:nvSpPr>
        <p:spPr>
          <a:xfrm>
            <a:off x="7196000" y="37318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4" name="Google Shape;994;p74"/>
          <p:cNvCxnSpPr>
            <a:stCxn id="990" idx="6"/>
            <a:endCxn id="992" idx="2"/>
          </p:cNvCxnSpPr>
          <p:nvPr/>
        </p:nvCxnSpPr>
        <p:spPr>
          <a:xfrm>
            <a:off x="2064300" y="3991000"/>
            <a:ext cx="1551000" cy="85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5" name="Google Shape;995;p74"/>
          <p:cNvCxnSpPr>
            <a:stCxn id="990" idx="6"/>
            <a:endCxn id="991" idx="2"/>
          </p:cNvCxnSpPr>
          <p:nvPr/>
        </p:nvCxnSpPr>
        <p:spPr>
          <a:xfrm rot="10800000" flipH="1">
            <a:off x="2064300" y="2952700"/>
            <a:ext cx="867000" cy="10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6" name="Google Shape;996;p74"/>
          <p:cNvSpPr/>
          <p:nvPr/>
        </p:nvSpPr>
        <p:spPr>
          <a:xfrm>
            <a:off x="4299288" y="2693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74"/>
          <p:cNvSpPr/>
          <p:nvPr/>
        </p:nvSpPr>
        <p:spPr>
          <a:xfrm>
            <a:off x="5667225" y="2693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74"/>
          <p:cNvSpPr/>
          <p:nvPr/>
        </p:nvSpPr>
        <p:spPr>
          <a:xfrm>
            <a:off x="4983300" y="45825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9" name="Google Shape;999;p74"/>
          <p:cNvCxnSpPr>
            <a:endCxn id="996" idx="2"/>
          </p:cNvCxnSpPr>
          <p:nvPr/>
        </p:nvCxnSpPr>
        <p:spPr>
          <a:xfrm>
            <a:off x="3449688" y="2952750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74"/>
          <p:cNvCxnSpPr>
            <a:stCxn id="996" idx="6"/>
            <a:endCxn id="997" idx="2"/>
          </p:cNvCxnSpPr>
          <p:nvPr/>
        </p:nvCxnSpPr>
        <p:spPr>
          <a:xfrm>
            <a:off x="4817688" y="2952750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74"/>
          <p:cNvCxnSpPr>
            <a:stCxn id="997" idx="6"/>
            <a:endCxn id="993" idx="2"/>
          </p:cNvCxnSpPr>
          <p:nvPr/>
        </p:nvCxnSpPr>
        <p:spPr>
          <a:xfrm>
            <a:off x="6185625" y="2952750"/>
            <a:ext cx="1010400" cy="10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74"/>
          <p:cNvCxnSpPr>
            <a:stCxn id="992" idx="6"/>
            <a:endCxn id="998" idx="2"/>
          </p:cNvCxnSpPr>
          <p:nvPr/>
        </p:nvCxnSpPr>
        <p:spPr>
          <a:xfrm>
            <a:off x="4133700" y="4841700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3" name="Google Shape;1003;p74"/>
          <p:cNvCxnSpPr>
            <a:stCxn id="992" idx="0"/>
            <a:endCxn id="996" idx="4"/>
          </p:cNvCxnSpPr>
          <p:nvPr/>
        </p:nvCxnSpPr>
        <p:spPr>
          <a:xfrm rot="10800000" flipH="1">
            <a:off x="3874500" y="3212100"/>
            <a:ext cx="684000" cy="137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74"/>
          <p:cNvCxnSpPr>
            <a:stCxn id="996" idx="4"/>
            <a:endCxn id="998" idx="0"/>
          </p:cNvCxnSpPr>
          <p:nvPr/>
        </p:nvCxnSpPr>
        <p:spPr>
          <a:xfrm>
            <a:off x="4558488" y="3211950"/>
            <a:ext cx="684000" cy="137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5" name="Google Shape;1005;p74"/>
          <p:cNvCxnSpPr>
            <a:stCxn id="998" idx="6"/>
            <a:endCxn id="993" idx="2"/>
          </p:cNvCxnSpPr>
          <p:nvPr/>
        </p:nvCxnSpPr>
        <p:spPr>
          <a:xfrm rot="10800000" flipH="1">
            <a:off x="5501700" y="3990900"/>
            <a:ext cx="1694400" cy="85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6" name="Google Shape;1006;p74"/>
          <p:cNvCxnSpPr>
            <a:stCxn id="990" idx="0"/>
          </p:cNvCxnSpPr>
          <p:nvPr/>
        </p:nvCxnSpPr>
        <p:spPr>
          <a:xfrm rot="10800000">
            <a:off x="1796400" y="2413900"/>
            <a:ext cx="8700" cy="13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74"/>
          <p:cNvCxnSpPr/>
          <p:nvPr/>
        </p:nvCxnSpPr>
        <p:spPr>
          <a:xfrm>
            <a:off x="1793325" y="2414750"/>
            <a:ext cx="56586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74"/>
          <p:cNvCxnSpPr>
            <a:endCxn id="993" idx="0"/>
          </p:cNvCxnSpPr>
          <p:nvPr/>
        </p:nvCxnSpPr>
        <p:spPr>
          <a:xfrm>
            <a:off x="7451000" y="2407300"/>
            <a:ext cx="4200" cy="132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9" name="Google Shape;1009;p74"/>
          <p:cNvSpPr txBox="1"/>
          <p:nvPr/>
        </p:nvSpPr>
        <p:spPr>
          <a:xfrm>
            <a:off x="2122817" y="31176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74"/>
          <p:cNvSpPr txBox="1"/>
          <p:nvPr/>
        </p:nvSpPr>
        <p:spPr>
          <a:xfrm>
            <a:off x="2412892" y="42624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Google Shape;1011;p74"/>
          <p:cNvSpPr txBox="1"/>
          <p:nvPr/>
        </p:nvSpPr>
        <p:spPr>
          <a:xfrm>
            <a:off x="4299292" y="19526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Google Shape;1012;p74"/>
          <p:cNvSpPr txBox="1"/>
          <p:nvPr/>
        </p:nvSpPr>
        <p:spPr>
          <a:xfrm>
            <a:off x="3615317" y="2522034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Google Shape;1013;p74"/>
          <p:cNvSpPr txBox="1"/>
          <p:nvPr/>
        </p:nvSpPr>
        <p:spPr>
          <a:xfrm>
            <a:off x="4900467" y="2505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Google Shape;1014;p74"/>
          <p:cNvSpPr txBox="1"/>
          <p:nvPr/>
        </p:nvSpPr>
        <p:spPr>
          <a:xfrm>
            <a:off x="6475767" y="29437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74"/>
          <p:cNvSpPr txBox="1"/>
          <p:nvPr/>
        </p:nvSpPr>
        <p:spPr>
          <a:xfrm>
            <a:off x="3736154" y="3681871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74"/>
          <p:cNvSpPr txBox="1"/>
          <p:nvPr/>
        </p:nvSpPr>
        <p:spPr>
          <a:xfrm>
            <a:off x="4884692" y="36736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74"/>
          <p:cNvSpPr txBox="1"/>
          <p:nvPr/>
        </p:nvSpPr>
        <p:spPr>
          <a:xfrm>
            <a:off x="4247147" y="4413521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74"/>
          <p:cNvSpPr txBox="1"/>
          <p:nvPr/>
        </p:nvSpPr>
        <p:spPr>
          <a:xfrm>
            <a:off x="5932463" y="4040054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74"/>
          <p:cNvSpPr txBox="1"/>
          <p:nvPr/>
        </p:nvSpPr>
        <p:spPr>
          <a:xfrm>
            <a:off x="1034425" y="38317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74"/>
          <p:cNvSpPr txBox="1"/>
          <p:nvPr/>
        </p:nvSpPr>
        <p:spPr>
          <a:xfrm>
            <a:off x="7736700" y="38317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1" name="Google Shape;1021;p74"/>
          <p:cNvSpPr txBox="1"/>
          <p:nvPr/>
        </p:nvSpPr>
        <p:spPr>
          <a:xfrm>
            <a:off x="3312925" y="43096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2" name="Google Shape;1022;p74"/>
          <p:cNvSpPr txBox="1"/>
          <p:nvPr/>
        </p:nvSpPr>
        <p:spPr>
          <a:xfrm>
            <a:off x="2866138" y="24295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3" name="Google Shape;1023;p74"/>
          <p:cNvSpPr txBox="1"/>
          <p:nvPr/>
        </p:nvSpPr>
        <p:spPr>
          <a:xfrm>
            <a:off x="4240788" y="2435438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74"/>
          <p:cNvSpPr txBox="1"/>
          <p:nvPr/>
        </p:nvSpPr>
        <p:spPr>
          <a:xfrm>
            <a:off x="5667238" y="24354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74"/>
          <p:cNvSpPr txBox="1"/>
          <p:nvPr/>
        </p:nvSpPr>
        <p:spPr>
          <a:xfrm>
            <a:off x="5501688" y="47808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Google Shape;1030;p75"/>
          <p:cNvGraphicFramePr/>
          <p:nvPr/>
        </p:nvGraphicFramePr>
        <p:xfrm>
          <a:off x="0" y="2571750"/>
          <a:ext cx="5003400" cy="2620074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50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d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b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c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e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'SdbeG'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'Sde'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'SdbeG'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1" name="Google Shape;1031;p75"/>
          <p:cNvSpPr/>
          <p:nvPr/>
        </p:nvSpPr>
        <p:spPr>
          <a:xfrm>
            <a:off x="2934000" y="139812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75"/>
          <p:cNvSpPr/>
          <p:nvPr/>
        </p:nvSpPr>
        <p:spPr>
          <a:xfrm>
            <a:off x="4319450" y="3598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75"/>
          <p:cNvSpPr/>
          <p:nvPr/>
        </p:nvSpPr>
        <p:spPr>
          <a:xfrm>
            <a:off x="5003400" y="224882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75"/>
          <p:cNvSpPr/>
          <p:nvPr/>
        </p:nvSpPr>
        <p:spPr>
          <a:xfrm>
            <a:off x="8584100" y="139812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5" name="Google Shape;1035;p75"/>
          <p:cNvCxnSpPr>
            <a:stCxn id="1031" idx="6"/>
            <a:endCxn id="1033" idx="2"/>
          </p:cNvCxnSpPr>
          <p:nvPr/>
        </p:nvCxnSpPr>
        <p:spPr>
          <a:xfrm>
            <a:off x="3452400" y="1657325"/>
            <a:ext cx="1551000" cy="85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6" name="Google Shape;1036;p75"/>
          <p:cNvCxnSpPr>
            <a:stCxn id="1031" idx="6"/>
            <a:endCxn id="1032" idx="2"/>
          </p:cNvCxnSpPr>
          <p:nvPr/>
        </p:nvCxnSpPr>
        <p:spPr>
          <a:xfrm rot="10800000" flipH="1">
            <a:off x="3452400" y="619025"/>
            <a:ext cx="867000" cy="10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7" name="Google Shape;1037;p75"/>
          <p:cNvSpPr/>
          <p:nvPr/>
        </p:nvSpPr>
        <p:spPr>
          <a:xfrm>
            <a:off x="5687388" y="3598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75"/>
          <p:cNvSpPr/>
          <p:nvPr/>
        </p:nvSpPr>
        <p:spPr>
          <a:xfrm>
            <a:off x="7055325" y="35987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9" name="Google Shape;1039;p75"/>
          <p:cNvSpPr/>
          <p:nvPr/>
        </p:nvSpPr>
        <p:spPr>
          <a:xfrm>
            <a:off x="6371400" y="2248825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0" name="Google Shape;1040;p75"/>
          <p:cNvCxnSpPr>
            <a:endCxn id="1037" idx="2"/>
          </p:cNvCxnSpPr>
          <p:nvPr/>
        </p:nvCxnSpPr>
        <p:spPr>
          <a:xfrm>
            <a:off x="4837788" y="619075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1" name="Google Shape;1041;p75"/>
          <p:cNvCxnSpPr>
            <a:stCxn id="1037" idx="6"/>
            <a:endCxn id="1038" idx="2"/>
          </p:cNvCxnSpPr>
          <p:nvPr/>
        </p:nvCxnSpPr>
        <p:spPr>
          <a:xfrm>
            <a:off x="6205788" y="619075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2" name="Google Shape;1042;p75"/>
          <p:cNvCxnSpPr>
            <a:stCxn id="1038" idx="6"/>
            <a:endCxn id="1034" idx="2"/>
          </p:cNvCxnSpPr>
          <p:nvPr/>
        </p:nvCxnSpPr>
        <p:spPr>
          <a:xfrm>
            <a:off x="7573725" y="619075"/>
            <a:ext cx="1010400" cy="10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75"/>
          <p:cNvCxnSpPr>
            <a:stCxn id="1033" idx="6"/>
            <a:endCxn id="1039" idx="2"/>
          </p:cNvCxnSpPr>
          <p:nvPr/>
        </p:nvCxnSpPr>
        <p:spPr>
          <a:xfrm>
            <a:off x="5521800" y="2508025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" name="Google Shape;1044;p75"/>
          <p:cNvCxnSpPr>
            <a:stCxn id="1033" idx="0"/>
            <a:endCxn id="1037" idx="4"/>
          </p:cNvCxnSpPr>
          <p:nvPr/>
        </p:nvCxnSpPr>
        <p:spPr>
          <a:xfrm rot="10800000" flipH="1">
            <a:off x="5262600" y="878425"/>
            <a:ext cx="684000" cy="137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5" name="Google Shape;1045;p75"/>
          <p:cNvCxnSpPr>
            <a:stCxn id="1037" idx="4"/>
            <a:endCxn id="1039" idx="0"/>
          </p:cNvCxnSpPr>
          <p:nvPr/>
        </p:nvCxnSpPr>
        <p:spPr>
          <a:xfrm>
            <a:off x="5946588" y="878275"/>
            <a:ext cx="684000" cy="137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6" name="Google Shape;1046;p75"/>
          <p:cNvCxnSpPr>
            <a:stCxn id="1039" idx="6"/>
            <a:endCxn id="1034" idx="2"/>
          </p:cNvCxnSpPr>
          <p:nvPr/>
        </p:nvCxnSpPr>
        <p:spPr>
          <a:xfrm rot="10800000" flipH="1">
            <a:off x="6889800" y="1657225"/>
            <a:ext cx="1694400" cy="85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7" name="Google Shape;1047;p75"/>
          <p:cNvCxnSpPr>
            <a:stCxn id="1031" idx="0"/>
          </p:cNvCxnSpPr>
          <p:nvPr/>
        </p:nvCxnSpPr>
        <p:spPr>
          <a:xfrm rot="10800000">
            <a:off x="3184500" y="80225"/>
            <a:ext cx="8700" cy="1317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75"/>
          <p:cNvCxnSpPr/>
          <p:nvPr/>
        </p:nvCxnSpPr>
        <p:spPr>
          <a:xfrm>
            <a:off x="3181425" y="81075"/>
            <a:ext cx="56586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75"/>
          <p:cNvCxnSpPr>
            <a:endCxn id="1034" idx="0"/>
          </p:cNvCxnSpPr>
          <p:nvPr/>
        </p:nvCxnSpPr>
        <p:spPr>
          <a:xfrm>
            <a:off x="8839100" y="73625"/>
            <a:ext cx="4200" cy="132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0" name="Google Shape;1050;p75"/>
          <p:cNvSpPr txBox="1"/>
          <p:nvPr/>
        </p:nvSpPr>
        <p:spPr>
          <a:xfrm>
            <a:off x="3510917" y="7839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75"/>
          <p:cNvSpPr txBox="1"/>
          <p:nvPr/>
        </p:nvSpPr>
        <p:spPr>
          <a:xfrm>
            <a:off x="3800992" y="19287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75"/>
          <p:cNvSpPr txBox="1"/>
          <p:nvPr/>
        </p:nvSpPr>
        <p:spPr>
          <a:xfrm>
            <a:off x="2751009" y="414431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75"/>
          <p:cNvSpPr txBox="1"/>
          <p:nvPr/>
        </p:nvSpPr>
        <p:spPr>
          <a:xfrm>
            <a:off x="5003417" y="188359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75"/>
          <p:cNvSpPr txBox="1"/>
          <p:nvPr/>
        </p:nvSpPr>
        <p:spPr>
          <a:xfrm>
            <a:off x="6288567" y="17201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75"/>
          <p:cNvSpPr txBox="1"/>
          <p:nvPr/>
        </p:nvSpPr>
        <p:spPr>
          <a:xfrm>
            <a:off x="7863867" y="610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6" name="Google Shape;1056;p75"/>
          <p:cNvSpPr txBox="1"/>
          <p:nvPr/>
        </p:nvSpPr>
        <p:spPr>
          <a:xfrm>
            <a:off x="5124254" y="13481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7" name="Google Shape;1057;p75"/>
          <p:cNvSpPr txBox="1"/>
          <p:nvPr/>
        </p:nvSpPr>
        <p:spPr>
          <a:xfrm>
            <a:off x="6272792" y="1340021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8" name="Google Shape;1058;p75"/>
          <p:cNvSpPr txBox="1"/>
          <p:nvPr/>
        </p:nvSpPr>
        <p:spPr>
          <a:xfrm>
            <a:off x="5635247" y="207984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Google Shape;1059;p75"/>
          <p:cNvSpPr txBox="1"/>
          <p:nvPr/>
        </p:nvSpPr>
        <p:spPr>
          <a:xfrm>
            <a:off x="7320563" y="1706379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75"/>
          <p:cNvSpPr txBox="1"/>
          <p:nvPr/>
        </p:nvSpPr>
        <p:spPr>
          <a:xfrm>
            <a:off x="2422525" y="149802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75"/>
          <p:cNvSpPr txBox="1"/>
          <p:nvPr/>
        </p:nvSpPr>
        <p:spPr>
          <a:xfrm>
            <a:off x="8528950" y="192342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4701025" y="197597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Google Shape;1063;p75"/>
          <p:cNvSpPr txBox="1"/>
          <p:nvPr/>
        </p:nvSpPr>
        <p:spPr>
          <a:xfrm>
            <a:off x="4254238" y="9582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75"/>
          <p:cNvSpPr txBox="1"/>
          <p:nvPr/>
        </p:nvSpPr>
        <p:spPr>
          <a:xfrm>
            <a:off x="5628888" y="101763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Google Shape;1065;p75"/>
          <p:cNvSpPr txBox="1"/>
          <p:nvPr/>
        </p:nvSpPr>
        <p:spPr>
          <a:xfrm>
            <a:off x="7055338" y="10177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6" name="Google Shape;1066;p75"/>
          <p:cNvSpPr txBox="1"/>
          <p:nvPr/>
        </p:nvSpPr>
        <p:spPr>
          <a:xfrm>
            <a:off x="6889788" y="244717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75"/>
          <p:cNvSpPr txBox="1"/>
          <p:nvPr/>
        </p:nvSpPr>
        <p:spPr>
          <a:xfrm>
            <a:off x="7505100" y="4493100"/>
            <a:ext cx="16389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aStarTsaPractice.py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aStarGsaPractice.py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6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073" name="Google Shape;1073;p76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74" name="Google Shape;1074;p76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1075" name="Google Shape;107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995363"/>
            <a:ext cx="48006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76"/>
          <p:cNvSpPr txBox="1"/>
          <p:nvPr/>
        </p:nvSpPr>
        <p:spPr>
          <a:xfrm>
            <a:off x="2666250" y="4329375"/>
            <a:ext cx="4414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A* Optimal ?</a:t>
            </a:r>
            <a:endParaRPr/>
          </a:p>
        </p:txBody>
      </p:sp>
      <p:sp>
        <p:nvSpPr>
          <p:cNvPr id="1082" name="Google Shape;1082;p7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083" name="Google Shape;1083;p7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084" name="Google Shape;1084;p77"/>
          <p:cNvSpPr/>
          <p:nvPr/>
        </p:nvSpPr>
        <p:spPr>
          <a:xfrm>
            <a:off x="1794525" y="24889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5" name="Google Shape;1085;p77"/>
          <p:cNvSpPr/>
          <p:nvPr/>
        </p:nvSpPr>
        <p:spPr>
          <a:xfrm>
            <a:off x="4322475" y="1149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6" name="Google Shape;1086;p77"/>
          <p:cNvSpPr/>
          <p:nvPr/>
        </p:nvSpPr>
        <p:spPr>
          <a:xfrm>
            <a:off x="6831075" y="24889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7" name="Google Shape;1087;p77"/>
          <p:cNvCxnSpPr>
            <a:stCxn id="1084" idx="6"/>
            <a:endCxn id="1085" idx="2"/>
          </p:cNvCxnSpPr>
          <p:nvPr/>
        </p:nvCxnSpPr>
        <p:spPr>
          <a:xfrm rot="10800000" flipH="1">
            <a:off x="2312925" y="1408900"/>
            <a:ext cx="2009700" cy="133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8" name="Google Shape;1088;p77"/>
          <p:cNvCxnSpPr>
            <a:stCxn id="1084" idx="6"/>
            <a:endCxn id="1086" idx="2"/>
          </p:cNvCxnSpPr>
          <p:nvPr/>
        </p:nvCxnSpPr>
        <p:spPr>
          <a:xfrm>
            <a:off x="2312925" y="2748100"/>
            <a:ext cx="451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Google Shape;1089;p77"/>
          <p:cNvCxnSpPr>
            <a:endCxn id="1086" idx="2"/>
          </p:cNvCxnSpPr>
          <p:nvPr/>
        </p:nvCxnSpPr>
        <p:spPr>
          <a:xfrm>
            <a:off x="4840875" y="1396000"/>
            <a:ext cx="1990200" cy="135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0" name="Google Shape;1090;p77"/>
          <p:cNvSpPr txBox="1"/>
          <p:nvPr/>
        </p:nvSpPr>
        <p:spPr>
          <a:xfrm>
            <a:off x="2983292" y="16679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77"/>
          <p:cNvSpPr txBox="1"/>
          <p:nvPr/>
        </p:nvSpPr>
        <p:spPr>
          <a:xfrm>
            <a:off x="5576767" y="15638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77"/>
          <p:cNvSpPr txBox="1"/>
          <p:nvPr/>
        </p:nvSpPr>
        <p:spPr>
          <a:xfrm>
            <a:off x="4374842" y="26612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77"/>
          <p:cNvSpPr txBox="1"/>
          <p:nvPr/>
        </p:nvSpPr>
        <p:spPr>
          <a:xfrm>
            <a:off x="1777425" y="21675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77"/>
          <p:cNvSpPr txBox="1"/>
          <p:nvPr/>
        </p:nvSpPr>
        <p:spPr>
          <a:xfrm>
            <a:off x="4305375" y="83172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77"/>
          <p:cNvSpPr txBox="1"/>
          <p:nvPr/>
        </p:nvSpPr>
        <p:spPr>
          <a:xfrm>
            <a:off x="6813975" y="219912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6" name="Google Shape;1096;p77"/>
          <p:cNvGraphicFramePr/>
          <p:nvPr>
            <p:extLst>
              <p:ext uri="{D42A27DB-BD31-4B8C-83A1-F6EECF244321}">
                <p14:modId xmlns:p14="http://schemas.microsoft.com/office/powerpoint/2010/main" val="2585439071"/>
              </p:ext>
            </p:extLst>
          </p:nvPr>
        </p:nvGraphicFramePr>
        <p:xfrm>
          <a:off x="2981238" y="3552600"/>
          <a:ext cx="3305625" cy="885000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3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7" name="Google Shape;1097;p77"/>
          <p:cNvSpPr txBox="1"/>
          <p:nvPr/>
        </p:nvSpPr>
        <p:spPr>
          <a:xfrm>
            <a:off x="7263000" y="4493100"/>
            <a:ext cx="18810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aStarTsaInadmissible.py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aStarGsaInadmissible.py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77"/>
          <p:cNvSpPr/>
          <p:nvPr/>
        </p:nvSpPr>
        <p:spPr>
          <a:xfrm>
            <a:off x="5865750" y="3621175"/>
            <a:ext cx="1721100" cy="393900"/>
          </a:xfrm>
          <a:prstGeom prst="wedgeRoundRectCallout">
            <a:avLst>
              <a:gd name="adj1" fmla="val -104515"/>
              <a:gd name="adj2" fmla="val 123985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went wrong?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8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Admissibility of Heuristic</a:t>
            </a:r>
            <a:endParaRPr/>
          </a:p>
        </p:txBody>
      </p:sp>
      <p:sp>
        <p:nvSpPr>
          <p:cNvPr id="1104" name="Google Shape;1104;p78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105" name="Google Shape;1105;p78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106" name="Google Shape;1106;p78"/>
          <p:cNvSpPr txBox="1"/>
          <p:nvPr/>
        </p:nvSpPr>
        <p:spPr>
          <a:xfrm>
            <a:off x="1512000" y="1949250"/>
            <a:ext cx="65676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heuristic h(n) is admissible (optimistic)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&lt;= h(n) &lt;= h*(n)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h*(n) is the true cost to the nearest goal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Admissibility of Heuristic</a:t>
            </a:r>
            <a:endParaRPr/>
          </a:p>
        </p:txBody>
      </p:sp>
      <p:sp>
        <p:nvSpPr>
          <p:cNvPr id="1112" name="Google Shape;1112;p7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13" name="Google Shape;1113;p7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114" name="Google Shape;1114;p79"/>
          <p:cNvSpPr txBox="1"/>
          <p:nvPr/>
        </p:nvSpPr>
        <p:spPr>
          <a:xfrm>
            <a:off x="1512000" y="889500"/>
            <a:ext cx="67434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heuristic h(n) is admissible (optimistic) if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&lt;= h(n) &lt;= h*(n),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h*(n) is the true cost to the nearest goal from n</a:t>
            </a:r>
            <a:endParaRPr/>
          </a:p>
        </p:txBody>
      </p:sp>
      <p:sp>
        <p:nvSpPr>
          <p:cNvPr id="1115" name="Google Shape;1115;p79"/>
          <p:cNvSpPr/>
          <p:nvPr/>
        </p:nvSpPr>
        <p:spPr>
          <a:xfrm>
            <a:off x="2018325" y="41156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79"/>
          <p:cNvSpPr/>
          <p:nvPr/>
        </p:nvSpPr>
        <p:spPr>
          <a:xfrm>
            <a:off x="4546275" y="27763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7" name="Google Shape;1117;p79"/>
          <p:cNvSpPr/>
          <p:nvPr/>
        </p:nvSpPr>
        <p:spPr>
          <a:xfrm>
            <a:off x="7054875" y="41156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8" name="Google Shape;1118;p79"/>
          <p:cNvCxnSpPr>
            <a:stCxn id="1115" idx="6"/>
            <a:endCxn id="1116" idx="2"/>
          </p:cNvCxnSpPr>
          <p:nvPr/>
        </p:nvCxnSpPr>
        <p:spPr>
          <a:xfrm rot="10800000" flipH="1">
            <a:off x="2536725" y="3035650"/>
            <a:ext cx="2009700" cy="133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9" name="Google Shape;1119;p79"/>
          <p:cNvCxnSpPr>
            <a:stCxn id="1115" idx="6"/>
            <a:endCxn id="1117" idx="2"/>
          </p:cNvCxnSpPr>
          <p:nvPr/>
        </p:nvCxnSpPr>
        <p:spPr>
          <a:xfrm>
            <a:off x="2536725" y="4374850"/>
            <a:ext cx="451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79"/>
          <p:cNvCxnSpPr>
            <a:endCxn id="1117" idx="2"/>
          </p:cNvCxnSpPr>
          <p:nvPr/>
        </p:nvCxnSpPr>
        <p:spPr>
          <a:xfrm>
            <a:off x="5064675" y="3022750"/>
            <a:ext cx="1990200" cy="135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Google Shape;1121;p79"/>
          <p:cNvSpPr txBox="1"/>
          <p:nvPr/>
        </p:nvSpPr>
        <p:spPr>
          <a:xfrm>
            <a:off x="3207092" y="32946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2" name="Google Shape;1122;p79"/>
          <p:cNvSpPr txBox="1"/>
          <p:nvPr/>
        </p:nvSpPr>
        <p:spPr>
          <a:xfrm>
            <a:off x="5800567" y="31905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79"/>
          <p:cNvSpPr txBox="1"/>
          <p:nvPr/>
        </p:nvSpPr>
        <p:spPr>
          <a:xfrm>
            <a:off x="4598642" y="42879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Google Shape;1124;p79"/>
          <p:cNvSpPr txBox="1"/>
          <p:nvPr/>
        </p:nvSpPr>
        <p:spPr>
          <a:xfrm>
            <a:off x="2001225" y="37942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5" name="Google Shape;1125;p79"/>
          <p:cNvSpPr txBox="1"/>
          <p:nvPr/>
        </p:nvSpPr>
        <p:spPr>
          <a:xfrm>
            <a:off x="4529175" y="245847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79"/>
          <p:cNvSpPr txBox="1"/>
          <p:nvPr/>
        </p:nvSpPr>
        <p:spPr>
          <a:xfrm>
            <a:off x="7037775" y="3825875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7" name="Google Shape;1127;p79"/>
          <p:cNvSpPr/>
          <p:nvPr/>
        </p:nvSpPr>
        <p:spPr>
          <a:xfrm>
            <a:off x="6358500" y="2304925"/>
            <a:ext cx="1721100" cy="471300"/>
          </a:xfrm>
          <a:prstGeom prst="wedgeRoundRectCallout">
            <a:avLst>
              <a:gd name="adj1" fmla="val -120594"/>
              <a:gd name="adj2" fmla="val 86818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which values of h(a) is h admissible?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If h(n) is admissible, …</a:t>
            </a:r>
            <a:endParaRPr dirty="0"/>
          </a:p>
        </p:txBody>
      </p:sp>
      <p:sp>
        <p:nvSpPr>
          <p:cNvPr id="1112" name="Google Shape;1112;p7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113" name="Google Shape;1113;p7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115" name="Google Shape;1115;p79"/>
          <p:cNvSpPr/>
          <p:nvPr/>
        </p:nvSpPr>
        <p:spPr>
          <a:xfrm>
            <a:off x="1831167" y="3237608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79"/>
          <p:cNvSpPr/>
          <p:nvPr/>
        </p:nvSpPr>
        <p:spPr>
          <a:xfrm>
            <a:off x="4359117" y="1898258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7" name="Google Shape;1117;p79"/>
          <p:cNvSpPr/>
          <p:nvPr/>
        </p:nvSpPr>
        <p:spPr>
          <a:xfrm>
            <a:off x="6867717" y="3237608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8" name="Google Shape;1118;p79"/>
          <p:cNvCxnSpPr>
            <a:stCxn id="1115" idx="6"/>
            <a:endCxn id="1116" idx="2"/>
          </p:cNvCxnSpPr>
          <p:nvPr/>
        </p:nvCxnSpPr>
        <p:spPr>
          <a:xfrm rot="10800000" flipH="1">
            <a:off x="2349567" y="2157608"/>
            <a:ext cx="2009700" cy="133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9" name="Google Shape;1119;p79"/>
          <p:cNvCxnSpPr>
            <a:stCxn id="1115" idx="6"/>
            <a:endCxn id="1117" idx="2"/>
          </p:cNvCxnSpPr>
          <p:nvPr/>
        </p:nvCxnSpPr>
        <p:spPr>
          <a:xfrm>
            <a:off x="2349567" y="3496808"/>
            <a:ext cx="451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79"/>
          <p:cNvCxnSpPr>
            <a:endCxn id="1117" idx="2"/>
          </p:cNvCxnSpPr>
          <p:nvPr/>
        </p:nvCxnSpPr>
        <p:spPr>
          <a:xfrm>
            <a:off x="4877517" y="2144708"/>
            <a:ext cx="1990200" cy="135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Google Shape;1121;p79"/>
          <p:cNvSpPr txBox="1"/>
          <p:nvPr/>
        </p:nvSpPr>
        <p:spPr>
          <a:xfrm>
            <a:off x="3019934" y="2416650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2" name="Google Shape;1122;p79"/>
          <p:cNvSpPr txBox="1"/>
          <p:nvPr/>
        </p:nvSpPr>
        <p:spPr>
          <a:xfrm>
            <a:off x="5613409" y="2312550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79"/>
          <p:cNvSpPr txBox="1"/>
          <p:nvPr/>
        </p:nvSpPr>
        <p:spPr>
          <a:xfrm>
            <a:off x="4411484" y="3409950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Google Shape;1124;p79"/>
          <p:cNvSpPr txBox="1"/>
          <p:nvPr/>
        </p:nvSpPr>
        <p:spPr>
          <a:xfrm>
            <a:off x="1814067" y="2916208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5" name="Google Shape;1125;p79"/>
          <p:cNvSpPr txBox="1"/>
          <p:nvPr/>
        </p:nvSpPr>
        <p:spPr>
          <a:xfrm>
            <a:off x="4342017" y="1580433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79"/>
          <p:cNvSpPr txBox="1"/>
          <p:nvPr/>
        </p:nvSpPr>
        <p:spPr>
          <a:xfrm>
            <a:off x="6850617" y="2947833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" name="Google Shape;1096;p77">
            <a:extLst>
              <a:ext uri="{FF2B5EF4-FFF2-40B4-BE49-F238E27FC236}">
                <a16:creationId xmlns:a16="http://schemas.microsoft.com/office/drawing/2014/main" id="{97907261-DF7A-49C4-84B2-F0D7AB638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967858"/>
              </p:ext>
            </p:extLst>
          </p:nvPr>
        </p:nvGraphicFramePr>
        <p:xfrm>
          <a:off x="3072143" y="3798316"/>
          <a:ext cx="3305625" cy="1077786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33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'SG'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'Sa’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HK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3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sym typeface="Consolas"/>
                        </a:rPr>
                        <a:t>...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00" y="864574"/>
            <a:ext cx="7634550" cy="38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6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703" name="Google Shape;703;p56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4" name="Google Shape;704;p56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705" name="Google Shape;705;p56"/>
          <p:cNvSpPr txBox="1"/>
          <p:nvPr/>
        </p:nvSpPr>
        <p:spPr>
          <a:xfrm>
            <a:off x="7106850" y="4491536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0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133" name="Google Shape;1133;p80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Claim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A* is optimal if an admissible heuristic is used</a:t>
            </a:r>
            <a:endParaRPr/>
          </a:p>
        </p:txBody>
      </p:sp>
      <p:sp>
        <p:nvSpPr>
          <p:cNvPr id="1134" name="Google Shape;1134;p80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35" name="Google Shape;1135;p80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0" name="Google Shape;1140;p81"/>
          <p:cNvCxnSpPr/>
          <p:nvPr/>
        </p:nvCxnSpPr>
        <p:spPr>
          <a:xfrm flipH="1">
            <a:off x="5865750" y="1498500"/>
            <a:ext cx="1228500" cy="21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81"/>
          <p:cNvCxnSpPr/>
          <p:nvPr/>
        </p:nvCxnSpPr>
        <p:spPr>
          <a:xfrm>
            <a:off x="7087500" y="1478250"/>
            <a:ext cx="1255500" cy="21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81"/>
          <p:cNvCxnSpPr/>
          <p:nvPr/>
        </p:nvCxnSpPr>
        <p:spPr>
          <a:xfrm>
            <a:off x="5865750" y="3638250"/>
            <a:ext cx="24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8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144" name="Google Shape;1144;p81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be an optimal goal node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 be a suboptimal goal node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 be admissible</a:t>
            </a:r>
            <a:endParaRPr/>
          </a:p>
        </p:txBody>
      </p:sp>
      <p:sp>
        <p:nvSpPr>
          <p:cNvPr id="1145" name="Google Shape;1145;p8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46" name="Google Shape;1146;p8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147" name="Google Shape;1147;p81"/>
          <p:cNvSpPr/>
          <p:nvPr/>
        </p:nvSpPr>
        <p:spPr>
          <a:xfrm>
            <a:off x="6971100" y="13993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8" name="Google Shape;1148;p81"/>
          <p:cNvSpPr/>
          <p:nvPr/>
        </p:nvSpPr>
        <p:spPr>
          <a:xfrm>
            <a:off x="6757425" y="17272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9" name="Google Shape;1149;p81"/>
          <p:cNvSpPr/>
          <p:nvPr/>
        </p:nvSpPr>
        <p:spPr>
          <a:xfrm>
            <a:off x="7173075" y="17272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0" name="Google Shape;1150;p81"/>
          <p:cNvSpPr/>
          <p:nvPr/>
        </p:nvSpPr>
        <p:spPr>
          <a:xfrm>
            <a:off x="6076725" y="289600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1" name="Google Shape;1151;p81"/>
          <p:cNvSpPr/>
          <p:nvPr/>
        </p:nvSpPr>
        <p:spPr>
          <a:xfrm>
            <a:off x="8024625" y="315580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81"/>
          <p:cNvSpPr txBox="1"/>
          <p:nvPr/>
        </p:nvSpPr>
        <p:spPr>
          <a:xfrm>
            <a:off x="5698725" y="279910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81"/>
          <p:cNvSpPr txBox="1"/>
          <p:nvPr/>
        </p:nvSpPr>
        <p:spPr>
          <a:xfrm>
            <a:off x="8321625" y="305890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81"/>
          <p:cNvSpPr txBox="1"/>
          <p:nvPr/>
        </p:nvSpPr>
        <p:spPr>
          <a:xfrm>
            <a:off x="92325" y="2321650"/>
            <a:ext cx="49362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will exit the frontier before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82"/>
          <p:cNvSpPr txBox="1"/>
          <p:nvPr/>
        </p:nvSpPr>
        <p:spPr>
          <a:xfrm>
            <a:off x="92325" y="2546400"/>
            <a:ext cx="56064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&lt;= f(A)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f(A) &lt; f(B)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exits frontier before B</a:t>
            </a:r>
            <a:endParaRPr/>
          </a:p>
        </p:txBody>
      </p:sp>
      <p:cxnSp>
        <p:nvCxnSpPr>
          <p:cNvPr id="1160" name="Google Shape;1160;p82"/>
          <p:cNvCxnSpPr/>
          <p:nvPr/>
        </p:nvCxnSpPr>
        <p:spPr>
          <a:xfrm flipH="1">
            <a:off x="5865750" y="1498500"/>
            <a:ext cx="1228500" cy="21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82"/>
          <p:cNvCxnSpPr/>
          <p:nvPr/>
        </p:nvCxnSpPr>
        <p:spPr>
          <a:xfrm>
            <a:off x="7087500" y="1478250"/>
            <a:ext cx="1255500" cy="21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82"/>
          <p:cNvCxnSpPr/>
          <p:nvPr/>
        </p:nvCxnSpPr>
        <p:spPr>
          <a:xfrm>
            <a:off x="5865750" y="3638250"/>
            <a:ext cx="24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3" name="Google Shape;1163;p82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164" name="Google Shape;1164;p82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 n be an ancestor of 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 both B and n be on the frontier</a:t>
            </a:r>
            <a:endParaRPr/>
          </a:p>
        </p:txBody>
      </p:sp>
      <p:sp>
        <p:nvSpPr>
          <p:cNvPr id="1165" name="Google Shape;1165;p82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166" name="Google Shape;1166;p82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167" name="Google Shape;1167;p82"/>
          <p:cNvSpPr/>
          <p:nvPr/>
        </p:nvSpPr>
        <p:spPr>
          <a:xfrm>
            <a:off x="6971100" y="13993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8" name="Google Shape;1168;p82"/>
          <p:cNvSpPr/>
          <p:nvPr/>
        </p:nvSpPr>
        <p:spPr>
          <a:xfrm>
            <a:off x="6757425" y="17272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82"/>
          <p:cNvSpPr/>
          <p:nvPr/>
        </p:nvSpPr>
        <p:spPr>
          <a:xfrm>
            <a:off x="7173075" y="17272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0" name="Google Shape;1170;p82"/>
          <p:cNvSpPr/>
          <p:nvPr/>
        </p:nvSpPr>
        <p:spPr>
          <a:xfrm>
            <a:off x="6076725" y="289600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1" name="Google Shape;1171;p82"/>
          <p:cNvSpPr/>
          <p:nvPr/>
        </p:nvSpPr>
        <p:spPr>
          <a:xfrm>
            <a:off x="8024625" y="315580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82"/>
          <p:cNvSpPr txBox="1"/>
          <p:nvPr/>
        </p:nvSpPr>
        <p:spPr>
          <a:xfrm>
            <a:off x="5698725" y="279910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82"/>
          <p:cNvSpPr txBox="1"/>
          <p:nvPr/>
        </p:nvSpPr>
        <p:spPr>
          <a:xfrm>
            <a:off x="8321625" y="305890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4" name="Google Shape;1174;p82"/>
          <p:cNvSpPr/>
          <p:nvPr/>
        </p:nvSpPr>
        <p:spPr>
          <a:xfrm>
            <a:off x="6384375" y="233965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82"/>
          <p:cNvSpPr txBox="1"/>
          <p:nvPr/>
        </p:nvSpPr>
        <p:spPr>
          <a:xfrm>
            <a:off x="5973800" y="214585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6" name="Google Shape;1176;p82"/>
          <p:cNvSpPr/>
          <p:nvPr/>
        </p:nvSpPr>
        <p:spPr>
          <a:xfrm>
            <a:off x="3030825" y="2799100"/>
            <a:ext cx="2667900" cy="702300"/>
          </a:xfrm>
          <a:prstGeom prst="wedgeRoundRectCallout">
            <a:avLst>
              <a:gd name="adj1" fmla="val -64421"/>
              <a:gd name="adj2" fmla="val 12021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Follows from definition of admissibility and the fact that n is an ancestor of 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7" name="Google Shape;1177;p82"/>
          <p:cNvSpPr/>
          <p:nvPr/>
        </p:nvSpPr>
        <p:spPr>
          <a:xfrm>
            <a:off x="3612250" y="3548400"/>
            <a:ext cx="1393500" cy="223500"/>
          </a:xfrm>
          <a:prstGeom prst="wedgeRoundRectCallout">
            <a:avLst>
              <a:gd name="adj1" fmla="val -128267"/>
              <a:gd name="adj2" fmla="val -31521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 is suboptimal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8" name="Google Shape;1178;p82"/>
          <p:cNvSpPr txBox="1"/>
          <p:nvPr/>
        </p:nvSpPr>
        <p:spPr>
          <a:xfrm>
            <a:off x="92200" y="1659100"/>
            <a:ext cx="5322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will exit frontier before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3" name="Google Shape;1183;p83"/>
          <p:cNvCxnSpPr/>
          <p:nvPr/>
        </p:nvCxnSpPr>
        <p:spPr>
          <a:xfrm flipH="1">
            <a:off x="5865750" y="1498500"/>
            <a:ext cx="1228500" cy="21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83"/>
          <p:cNvCxnSpPr/>
          <p:nvPr/>
        </p:nvCxnSpPr>
        <p:spPr>
          <a:xfrm>
            <a:off x="7087500" y="1478250"/>
            <a:ext cx="1255500" cy="21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83"/>
          <p:cNvCxnSpPr/>
          <p:nvPr/>
        </p:nvCxnSpPr>
        <p:spPr>
          <a:xfrm>
            <a:off x="5865750" y="3638250"/>
            <a:ext cx="24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83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187" name="Google Shape;1187;p83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/>
              <a:t>All ancestors of A will exit frontier before B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will exit frontier before B 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A* TSA is optimal</a:t>
            </a:r>
            <a:endParaRPr/>
          </a:p>
        </p:txBody>
      </p:sp>
      <p:sp>
        <p:nvSpPr>
          <p:cNvPr id="1188" name="Google Shape;1188;p83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189" name="Google Shape;1189;p83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190" name="Google Shape;1190;p83"/>
          <p:cNvSpPr/>
          <p:nvPr/>
        </p:nvSpPr>
        <p:spPr>
          <a:xfrm>
            <a:off x="6971100" y="13993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1" name="Google Shape;1191;p83"/>
          <p:cNvSpPr/>
          <p:nvPr/>
        </p:nvSpPr>
        <p:spPr>
          <a:xfrm>
            <a:off x="6757425" y="17272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83"/>
          <p:cNvSpPr/>
          <p:nvPr/>
        </p:nvSpPr>
        <p:spPr>
          <a:xfrm>
            <a:off x="7173075" y="1727200"/>
            <a:ext cx="259800" cy="25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3" name="Google Shape;1193;p83"/>
          <p:cNvSpPr/>
          <p:nvPr/>
        </p:nvSpPr>
        <p:spPr>
          <a:xfrm>
            <a:off x="6076725" y="289600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4" name="Google Shape;1194;p83"/>
          <p:cNvSpPr/>
          <p:nvPr/>
        </p:nvSpPr>
        <p:spPr>
          <a:xfrm>
            <a:off x="8024625" y="3155800"/>
            <a:ext cx="259800" cy="25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5" name="Google Shape;1195;p83"/>
          <p:cNvSpPr txBox="1"/>
          <p:nvPr/>
        </p:nvSpPr>
        <p:spPr>
          <a:xfrm>
            <a:off x="5698725" y="279910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6" name="Google Shape;1196;p83"/>
          <p:cNvSpPr txBox="1"/>
          <p:nvPr/>
        </p:nvSpPr>
        <p:spPr>
          <a:xfrm>
            <a:off x="8321625" y="3058900"/>
            <a:ext cx="378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84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202" name="Google Shape;1202;p84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203" name="Google Shape;1203;p84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204" name="Google Shape;1204;p84"/>
          <p:cNvSpPr/>
          <p:nvPr/>
        </p:nvSpPr>
        <p:spPr>
          <a:xfrm>
            <a:off x="1572825" y="2090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5" name="Google Shape;1205;p84"/>
          <p:cNvCxnSpPr>
            <a:stCxn id="1204" idx="6"/>
            <a:endCxn id="1206" idx="2"/>
          </p:cNvCxnSpPr>
          <p:nvPr/>
        </p:nvCxnSpPr>
        <p:spPr>
          <a:xfrm rot="10800000" flipH="1">
            <a:off x="2091225" y="1339200"/>
            <a:ext cx="15525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7" name="Google Shape;1207;p84"/>
          <p:cNvCxnSpPr>
            <a:stCxn id="1204" idx="6"/>
            <a:endCxn id="1208" idx="2"/>
          </p:cNvCxnSpPr>
          <p:nvPr/>
        </p:nvCxnSpPr>
        <p:spPr>
          <a:xfrm>
            <a:off x="2091225" y="2349900"/>
            <a:ext cx="15429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9" name="Google Shape;1209;p84"/>
          <p:cNvSpPr txBox="1"/>
          <p:nvPr/>
        </p:nvSpPr>
        <p:spPr>
          <a:xfrm>
            <a:off x="2622817" y="13391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84"/>
          <p:cNvSpPr txBox="1"/>
          <p:nvPr/>
        </p:nvSpPr>
        <p:spPr>
          <a:xfrm>
            <a:off x="1555725" y="1769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84"/>
          <p:cNvSpPr/>
          <p:nvPr/>
        </p:nvSpPr>
        <p:spPr>
          <a:xfrm>
            <a:off x="3643725" y="10800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84"/>
          <p:cNvSpPr/>
          <p:nvPr/>
        </p:nvSpPr>
        <p:spPr>
          <a:xfrm>
            <a:off x="3633975" y="3086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1" name="Google Shape;1211;p84"/>
          <p:cNvSpPr txBox="1"/>
          <p:nvPr/>
        </p:nvSpPr>
        <p:spPr>
          <a:xfrm>
            <a:off x="2697067" y="2492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84"/>
          <p:cNvSpPr/>
          <p:nvPr/>
        </p:nvSpPr>
        <p:spPr>
          <a:xfrm>
            <a:off x="5666925" y="2090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3" name="Google Shape;1213;p84"/>
          <p:cNvCxnSpPr>
            <a:stCxn id="1206" idx="6"/>
            <a:endCxn id="1212" idx="2"/>
          </p:cNvCxnSpPr>
          <p:nvPr/>
        </p:nvCxnSpPr>
        <p:spPr>
          <a:xfrm>
            <a:off x="4162125" y="1339200"/>
            <a:ext cx="15048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4" name="Google Shape;1214;p84"/>
          <p:cNvCxnSpPr>
            <a:stCxn id="1208" idx="6"/>
            <a:endCxn id="1212" idx="2"/>
          </p:cNvCxnSpPr>
          <p:nvPr/>
        </p:nvCxnSpPr>
        <p:spPr>
          <a:xfrm rot="10800000" flipH="1">
            <a:off x="4152375" y="2349900"/>
            <a:ext cx="15147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5" name="Google Shape;1215;p84"/>
          <p:cNvSpPr/>
          <p:nvPr/>
        </p:nvSpPr>
        <p:spPr>
          <a:xfrm>
            <a:off x="7223325" y="2090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6" name="Google Shape;1216;p84"/>
          <p:cNvCxnSpPr>
            <a:stCxn id="1212" idx="6"/>
            <a:endCxn id="1215" idx="2"/>
          </p:cNvCxnSpPr>
          <p:nvPr/>
        </p:nvCxnSpPr>
        <p:spPr>
          <a:xfrm>
            <a:off x="6185325" y="2349900"/>
            <a:ext cx="1038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7" name="Google Shape;1217;p84"/>
          <p:cNvSpPr txBox="1"/>
          <p:nvPr/>
        </p:nvSpPr>
        <p:spPr>
          <a:xfrm>
            <a:off x="3616875" y="7614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84"/>
          <p:cNvSpPr txBox="1"/>
          <p:nvPr/>
        </p:nvSpPr>
        <p:spPr>
          <a:xfrm>
            <a:off x="3626625" y="27681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84"/>
          <p:cNvSpPr txBox="1"/>
          <p:nvPr/>
        </p:nvSpPr>
        <p:spPr>
          <a:xfrm>
            <a:off x="5632725" y="1769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p84"/>
          <p:cNvSpPr txBox="1"/>
          <p:nvPr/>
        </p:nvSpPr>
        <p:spPr>
          <a:xfrm>
            <a:off x="7206225" y="1769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1" name="Google Shape;1221;p84"/>
          <p:cNvSpPr txBox="1"/>
          <p:nvPr/>
        </p:nvSpPr>
        <p:spPr>
          <a:xfrm>
            <a:off x="6436567" y="1910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84"/>
          <p:cNvSpPr txBox="1"/>
          <p:nvPr/>
        </p:nvSpPr>
        <p:spPr>
          <a:xfrm>
            <a:off x="4742842" y="14347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84"/>
          <p:cNvSpPr txBox="1"/>
          <p:nvPr/>
        </p:nvSpPr>
        <p:spPr>
          <a:xfrm>
            <a:off x="4663867" y="24158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4" name="Google Shape;1224;p84"/>
          <p:cNvSpPr/>
          <p:nvPr/>
        </p:nvSpPr>
        <p:spPr>
          <a:xfrm>
            <a:off x="5812725" y="820800"/>
            <a:ext cx="1393500" cy="518400"/>
          </a:xfrm>
          <a:prstGeom prst="wedgeRoundRectCallout">
            <a:avLst>
              <a:gd name="adj1" fmla="val -83219"/>
              <a:gd name="adj2" fmla="val 62153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this problem admissible?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5" name="Google Shape;1225;p84"/>
          <p:cNvSpPr txBox="1"/>
          <p:nvPr/>
        </p:nvSpPr>
        <p:spPr>
          <a:xfrm>
            <a:off x="0" y="3898500"/>
            <a:ext cx="91440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heuristic h(n) is admissible (optimistic) if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&lt;= h(n) &lt;= h*(n),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h*(n) is the true cost to the nearest goal from 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8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231" name="Google Shape;1231;p8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232" name="Google Shape;1232;p8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233" name="Google Shape;1233;p85"/>
          <p:cNvSpPr/>
          <p:nvPr/>
        </p:nvSpPr>
        <p:spPr>
          <a:xfrm>
            <a:off x="1572825" y="1709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4" name="Google Shape;1234;p85"/>
          <p:cNvCxnSpPr>
            <a:stCxn id="1233" idx="6"/>
            <a:endCxn id="1235" idx="2"/>
          </p:cNvCxnSpPr>
          <p:nvPr/>
        </p:nvCxnSpPr>
        <p:spPr>
          <a:xfrm rot="10800000" flipH="1">
            <a:off x="2091225" y="958200"/>
            <a:ext cx="15525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6" name="Google Shape;1236;p85"/>
          <p:cNvCxnSpPr>
            <a:stCxn id="1233" idx="6"/>
            <a:endCxn id="1237" idx="2"/>
          </p:cNvCxnSpPr>
          <p:nvPr/>
        </p:nvCxnSpPr>
        <p:spPr>
          <a:xfrm>
            <a:off x="2091225" y="1968900"/>
            <a:ext cx="15429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8" name="Google Shape;1238;p85"/>
          <p:cNvSpPr txBox="1"/>
          <p:nvPr/>
        </p:nvSpPr>
        <p:spPr>
          <a:xfrm>
            <a:off x="2622817" y="9581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9" name="Google Shape;1239;p85"/>
          <p:cNvSpPr txBox="1"/>
          <p:nvPr/>
        </p:nvSpPr>
        <p:spPr>
          <a:xfrm>
            <a:off x="1555725" y="1388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5" name="Google Shape;1235;p85"/>
          <p:cNvSpPr/>
          <p:nvPr/>
        </p:nvSpPr>
        <p:spPr>
          <a:xfrm>
            <a:off x="3643725" y="6990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85"/>
          <p:cNvSpPr/>
          <p:nvPr/>
        </p:nvSpPr>
        <p:spPr>
          <a:xfrm>
            <a:off x="3633975" y="2705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p85"/>
          <p:cNvSpPr txBox="1"/>
          <p:nvPr/>
        </p:nvSpPr>
        <p:spPr>
          <a:xfrm>
            <a:off x="2697067" y="2111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1" name="Google Shape;1241;p85"/>
          <p:cNvSpPr/>
          <p:nvPr/>
        </p:nvSpPr>
        <p:spPr>
          <a:xfrm>
            <a:off x="5666925" y="1709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2" name="Google Shape;1242;p85"/>
          <p:cNvCxnSpPr>
            <a:stCxn id="1235" idx="6"/>
            <a:endCxn id="1241" idx="2"/>
          </p:cNvCxnSpPr>
          <p:nvPr/>
        </p:nvCxnSpPr>
        <p:spPr>
          <a:xfrm>
            <a:off x="4162125" y="958200"/>
            <a:ext cx="15048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3" name="Google Shape;1243;p85"/>
          <p:cNvCxnSpPr>
            <a:stCxn id="1237" idx="6"/>
            <a:endCxn id="1241" idx="2"/>
          </p:cNvCxnSpPr>
          <p:nvPr/>
        </p:nvCxnSpPr>
        <p:spPr>
          <a:xfrm rot="10800000" flipH="1">
            <a:off x="4152375" y="1968900"/>
            <a:ext cx="15147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4" name="Google Shape;1244;p85"/>
          <p:cNvSpPr/>
          <p:nvPr/>
        </p:nvSpPr>
        <p:spPr>
          <a:xfrm>
            <a:off x="7223325" y="1709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5" name="Google Shape;1245;p85"/>
          <p:cNvCxnSpPr>
            <a:stCxn id="1241" idx="6"/>
            <a:endCxn id="1244" idx="2"/>
          </p:cNvCxnSpPr>
          <p:nvPr/>
        </p:nvCxnSpPr>
        <p:spPr>
          <a:xfrm>
            <a:off x="6185325" y="1968900"/>
            <a:ext cx="1038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6" name="Google Shape;1246;p85"/>
          <p:cNvSpPr txBox="1"/>
          <p:nvPr/>
        </p:nvSpPr>
        <p:spPr>
          <a:xfrm>
            <a:off x="3616875" y="3804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85"/>
          <p:cNvSpPr txBox="1"/>
          <p:nvPr/>
        </p:nvSpPr>
        <p:spPr>
          <a:xfrm>
            <a:off x="3626625" y="23871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8" name="Google Shape;1248;p85"/>
          <p:cNvSpPr txBox="1"/>
          <p:nvPr/>
        </p:nvSpPr>
        <p:spPr>
          <a:xfrm>
            <a:off x="5632725" y="1388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9" name="Google Shape;1249;p85"/>
          <p:cNvSpPr txBox="1"/>
          <p:nvPr/>
        </p:nvSpPr>
        <p:spPr>
          <a:xfrm>
            <a:off x="7206225" y="1388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0" name="Google Shape;1250;p85"/>
          <p:cNvSpPr txBox="1"/>
          <p:nvPr/>
        </p:nvSpPr>
        <p:spPr>
          <a:xfrm>
            <a:off x="6436567" y="1529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4742842" y="10537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85"/>
          <p:cNvSpPr txBox="1"/>
          <p:nvPr/>
        </p:nvSpPr>
        <p:spPr>
          <a:xfrm>
            <a:off x="4663867" y="20348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3" name="Google Shape;1253;p85"/>
          <p:cNvSpPr txBox="1"/>
          <p:nvPr/>
        </p:nvSpPr>
        <p:spPr>
          <a:xfrm>
            <a:off x="6542025" y="38750"/>
            <a:ext cx="18810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</a:t>
            </a: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aStarTsaInconsistent.py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aStarGsaInconsistent.py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54" name="Google Shape;1254;p85"/>
          <p:cNvGraphicFramePr/>
          <p:nvPr/>
        </p:nvGraphicFramePr>
        <p:xfrm>
          <a:off x="6788475" y="2349500"/>
          <a:ext cx="2355525" cy="2812860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2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b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c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5" name="Google Shape;1255;p85"/>
          <p:cNvGraphicFramePr/>
          <p:nvPr/>
        </p:nvGraphicFramePr>
        <p:xfrm>
          <a:off x="0" y="2730500"/>
          <a:ext cx="2401125" cy="2427288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24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b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c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'Sac'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c at cost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'SacG'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6" name="Google Shape;1256;p85"/>
          <p:cNvSpPr/>
          <p:nvPr/>
        </p:nvSpPr>
        <p:spPr>
          <a:xfrm>
            <a:off x="2622825" y="4121100"/>
            <a:ext cx="1605000" cy="650400"/>
          </a:xfrm>
          <a:prstGeom prst="wedgeRoundRectCallout">
            <a:avLst>
              <a:gd name="adj1" fmla="val -82621"/>
              <a:gd name="adj2" fmla="val 86439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Looks good, this is the optimal solution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7" name="Google Shape;1257;p85"/>
          <p:cNvSpPr/>
          <p:nvPr/>
        </p:nvSpPr>
        <p:spPr>
          <a:xfrm>
            <a:off x="4663875" y="4062600"/>
            <a:ext cx="1393500" cy="518400"/>
          </a:xfrm>
          <a:prstGeom prst="wedgeRoundRectCallout">
            <a:avLst>
              <a:gd name="adj1" fmla="val 103724"/>
              <a:gd name="adj2" fmla="val 128559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went wrong 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9F8C7-43D7-4C92-B9B5-742395A06C74}"/>
              </a:ext>
            </a:extLst>
          </p:cNvPr>
          <p:cNvSpPr txBox="1"/>
          <p:nvPr/>
        </p:nvSpPr>
        <p:spPr>
          <a:xfrm>
            <a:off x="197853" y="2438400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TSA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C414E6-174B-4280-9C59-A376D880E764}"/>
              </a:ext>
            </a:extLst>
          </p:cNvPr>
          <p:cNvSpPr txBox="1"/>
          <p:nvPr/>
        </p:nvSpPr>
        <p:spPr>
          <a:xfrm>
            <a:off x="8350445" y="2039905"/>
            <a:ext cx="70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GSA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6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of Heuristic</a:t>
            </a:r>
            <a:endParaRPr/>
          </a:p>
        </p:txBody>
      </p:sp>
      <p:sp>
        <p:nvSpPr>
          <p:cNvPr id="1263" name="Google Shape;1263;p86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Definition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Heuristic cost ≤ actual cost for each arc</a:t>
            </a:r>
            <a:endParaRPr dirty="0"/>
          </a:p>
          <a:p>
            <a:pPr lvl="2"/>
            <a:r>
              <a:rPr lang="en" dirty="0"/>
              <a:t>h(a)-h(c) ≤ cost(a to c)</a:t>
            </a:r>
            <a:br>
              <a:rPr lang="en" dirty="0"/>
            </a:br>
            <a:r>
              <a:rPr lang="en-HK" dirty="0"/>
              <a:t>4 – 1 = 3 </a:t>
            </a:r>
            <a:r>
              <a:rPr lang="en" dirty="0"/>
              <a:t>≤ 1 (</a:t>
            </a:r>
            <a:r>
              <a:rPr lang="en-HK" dirty="0"/>
              <a:t>fail, not consistent)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Consequence of consistency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f value along a path never decreases</a:t>
            </a:r>
            <a:br>
              <a:rPr lang="en" dirty="0"/>
            </a:br>
            <a:r>
              <a:rPr lang="en" dirty="0"/>
              <a:t>(</a:t>
            </a:r>
            <a:r>
              <a:rPr lang="en-HK" dirty="0"/>
              <a:t>monotone property)</a:t>
            </a:r>
            <a:endParaRPr dirty="0"/>
          </a:p>
          <a:p>
            <a:pPr lvl="2"/>
            <a:r>
              <a:rPr lang="en" dirty="0"/>
              <a:t>h(a) ≤ cost(a to c) + h(c), </a:t>
            </a:r>
            <a:r>
              <a:rPr lang="en-HK" dirty="0"/>
              <a:t>or</a:t>
            </a:r>
            <a:br>
              <a:rPr lang="en-HK" dirty="0"/>
            </a:br>
            <a:r>
              <a:rPr lang="en-HK" dirty="0"/>
              <a:t>h(a) – h(c) </a:t>
            </a:r>
            <a:r>
              <a:rPr lang="en" dirty="0"/>
              <a:t>≤ </a:t>
            </a:r>
            <a:r>
              <a:rPr lang="en-HK" dirty="0"/>
              <a:t>cost(a to c)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Can you prove that A* GSA is optimal if the f value never decreases?</a:t>
            </a:r>
            <a:endParaRPr dirty="0"/>
          </a:p>
        </p:txBody>
      </p:sp>
      <p:sp>
        <p:nvSpPr>
          <p:cNvPr id="1264" name="Google Shape;1264;p86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265" name="Google Shape;1265;p86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266" name="Google Shape;1266;p86"/>
          <p:cNvSpPr/>
          <p:nvPr/>
        </p:nvSpPr>
        <p:spPr>
          <a:xfrm>
            <a:off x="6332625" y="10174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7" name="Google Shape;1267;p86"/>
          <p:cNvCxnSpPr>
            <a:stCxn id="1266" idx="6"/>
            <a:endCxn id="1268" idx="0"/>
          </p:cNvCxnSpPr>
          <p:nvPr/>
        </p:nvCxnSpPr>
        <p:spPr>
          <a:xfrm>
            <a:off x="6851025" y="1276600"/>
            <a:ext cx="1520100" cy="1439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69" name="Google Shape;1269;p86"/>
          <p:cNvSpPr txBox="1"/>
          <p:nvPr/>
        </p:nvSpPr>
        <p:spPr>
          <a:xfrm>
            <a:off x="6283725" y="7692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86"/>
          <p:cNvSpPr/>
          <p:nvPr/>
        </p:nvSpPr>
        <p:spPr>
          <a:xfrm>
            <a:off x="7895775" y="14060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8" name="Google Shape;1268;p86"/>
          <p:cNvSpPr/>
          <p:nvPr/>
        </p:nvSpPr>
        <p:spPr>
          <a:xfrm>
            <a:off x="8111775" y="271555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1" name="Google Shape;1271;p86"/>
          <p:cNvCxnSpPr>
            <a:stCxn id="1266" idx="6"/>
            <a:endCxn id="1270" idx="2"/>
          </p:cNvCxnSpPr>
          <p:nvPr/>
        </p:nvCxnSpPr>
        <p:spPr>
          <a:xfrm>
            <a:off x="6851025" y="1276600"/>
            <a:ext cx="1044900" cy="38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2" name="Google Shape;1272;p86"/>
          <p:cNvCxnSpPr>
            <a:stCxn id="1270" idx="4"/>
            <a:endCxn id="1268" idx="0"/>
          </p:cNvCxnSpPr>
          <p:nvPr/>
        </p:nvCxnSpPr>
        <p:spPr>
          <a:xfrm>
            <a:off x="8154975" y="1924450"/>
            <a:ext cx="216000" cy="791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3" name="Google Shape;1273;p86"/>
          <p:cNvSpPr txBox="1"/>
          <p:nvPr/>
        </p:nvSpPr>
        <p:spPr>
          <a:xfrm>
            <a:off x="8567175" y="278845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4" name="Google Shape;1274;p86"/>
          <p:cNvSpPr txBox="1"/>
          <p:nvPr/>
        </p:nvSpPr>
        <p:spPr>
          <a:xfrm>
            <a:off x="8361825" y="14722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5" name="Google Shape;1275;p86"/>
          <p:cNvSpPr txBox="1"/>
          <p:nvPr/>
        </p:nvSpPr>
        <p:spPr>
          <a:xfrm>
            <a:off x="7114192" y="10704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6" name="Google Shape;1276;p86"/>
          <p:cNvSpPr txBox="1"/>
          <p:nvPr/>
        </p:nvSpPr>
        <p:spPr>
          <a:xfrm>
            <a:off x="8154967" y="1993967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8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3717687" cy="9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Consistency of Heuristic</a:t>
            </a:r>
            <a:endParaRPr dirty="0"/>
          </a:p>
        </p:txBody>
      </p:sp>
      <p:sp>
        <p:nvSpPr>
          <p:cNvPr id="1282" name="Google Shape;1282;p8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283" name="Google Shape;1283;p8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284" name="Google Shape;1284;p87"/>
          <p:cNvSpPr/>
          <p:nvPr/>
        </p:nvSpPr>
        <p:spPr>
          <a:xfrm>
            <a:off x="2563771" y="1504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5" name="Google Shape;1285;p87"/>
          <p:cNvCxnSpPr>
            <a:stCxn id="1284" idx="6"/>
            <a:endCxn id="1286" idx="2"/>
          </p:cNvCxnSpPr>
          <p:nvPr/>
        </p:nvCxnSpPr>
        <p:spPr>
          <a:xfrm rot="10800000" flipH="1">
            <a:off x="3082171" y="752904"/>
            <a:ext cx="15525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7" name="Google Shape;1287;p87"/>
          <p:cNvCxnSpPr>
            <a:stCxn id="1284" idx="6"/>
            <a:endCxn id="1288" idx="2"/>
          </p:cNvCxnSpPr>
          <p:nvPr/>
        </p:nvCxnSpPr>
        <p:spPr>
          <a:xfrm>
            <a:off x="3082171" y="1763604"/>
            <a:ext cx="15429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9" name="Google Shape;1289;p87"/>
          <p:cNvSpPr txBox="1"/>
          <p:nvPr/>
        </p:nvSpPr>
        <p:spPr>
          <a:xfrm>
            <a:off x="3613763" y="7528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0" name="Google Shape;1290;p87"/>
          <p:cNvSpPr txBox="1"/>
          <p:nvPr/>
        </p:nvSpPr>
        <p:spPr>
          <a:xfrm>
            <a:off x="2546671" y="11830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87"/>
          <p:cNvSpPr/>
          <p:nvPr/>
        </p:nvSpPr>
        <p:spPr>
          <a:xfrm>
            <a:off x="4634671" y="4937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87"/>
          <p:cNvSpPr/>
          <p:nvPr/>
        </p:nvSpPr>
        <p:spPr>
          <a:xfrm>
            <a:off x="4624921" y="2500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1" name="Google Shape;1291;p87"/>
          <p:cNvSpPr txBox="1"/>
          <p:nvPr/>
        </p:nvSpPr>
        <p:spPr>
          <a:xfrm>
            <a:off x="3688013" y="19057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2" name="Google Shape;1292;p87"/>
          <p:cNvSpPr/>
          <p:nvPr/>
        </p:nvSpPr>
        <p:spPr>
          <a:xfrm>
            <a:off x="6657871" y="1504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3" name="Google Shape;1293;p87"/>
          <p:cNvCxnSpPr>
            <a:stCxn id="1286" idx="6"/>
            <a:endCxn id="1292" idx="2"/>
          </p:cNvCxnSpPr>
          <p:nvPr/>
        </p:nvCxnSpPr>
        <p:spPr>
          <a:xfrm>
            <a:off x="5153071" y="752904"/>
            <a:ext cx="15048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4" name="Google Shape;1294;p87"/>
          <p:cNvCxnSpPr>
            <a:stCxn id="1288" idx="6"/>
            <a:endCxn id="1292" idx="2"/>
          </p:cNvCxnSpPr>
          <p:nvPr/>
        </p:nvCxnSpPr>
        <p:spPr>
          <a:xfrm rot="10800000" flipH="1">
            <a:off x="5143321" y="1763604"/>
            <a:ext cx="15147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5" name="Google Shape;1295;p87"/>
          <p:cNvSpPr/>
          <p:nvPr/>
        </p:nvSpPr>
        <p:spPr>
          <a:xfrm>
            <a:off x="8214271" y="1504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6" name="Google Shape;1296;p87"/>
          <p:cNvCxnSpPr>
            <a:stCxn id="1292" idx="6"/>
            <a:endCxn id="1295" idx="2"/>
          </p:cNvCxnSpPr>
          <p:nvPr/>
        </p:nvCxnSpPr>
        <p:spPr>
          <a:xfrm>
            <a:off x="7176271" y="1763604"/>
            <a:ext cx="1038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7" name="Google Shape;1297;p87"/>
          <p:cNvSpPr txBox="1"/>
          <p:nvPr/>
        </p:nvSpPr>
        <p:spPr>
          <a:xfrm>
            <a:off x="4607821" y="1751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Google Shape;1298;p87"/>
          <p:cNvSpPr txBox="1"/>
          <p:nvPr/>
        </p:nvSpPr>
        <p:spPr>
          <a:xfrm>
            <a:off x="4617571" y="21818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9" name="Google Shape;1299;p87"/>
          <p:cNvSpPr txBox="1"/>
          <p:nvPr/>
        </p:nvSpPr>
        <p:spPr>
          <a:xfrm>
            <a:off x="6623671" y="11830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Google Shape;1300;p87"/>
          <p:cNvSpPr txBox="1"/>
          <p:nvPr/>
        </p:nvSpPr>
        <p:spPr>
          <a:xfrm>
            <a:off x="8197171" y="11830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1" name="Google Shape;1301;p87"/>
          <p:cNvSpPr txBox="1"/>
          <p:nvPr/>
        </p:nvSpPr>
        <p:spPr>
          <a:xfrm>
            <a:off x="7427513" y="13237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2" name="Google Shape;1302;p87"/>
          <p:cNvSpPr txBox="1"/>
          <p:nvPr/>
        </p:nvSpPr>
        <p:spPr>
          <a:xfrm>
            <a:off x="5733788" y="84844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87"/>
          <p:cNvSpPr txBox="1"/>
          <p:nvPr/>
        </p:nvSpPr>
        <p:spPr>
          <a:xfrm>
            <a:off x="5654813" y="18295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4" name="Google Shape;1304;p87"/>
          <p:cNvSpPr/>
          <p:nvPr/>
        </p:nvSpPr>
        <p:spPr>
          <a:xfrm>
            <a:off x="6510046" y="2705004"/>
            <a:ext cx="1393500" cy="518400"/>
          </a:xfrm>
          <a:prstGeom prst="wedgeRoundRectCallout">
            <a:avLst>
              <a:gd name="adj1" fmla="val -85673"/>
              <a:gd name="adj2" fmla="val -85359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you make h consistent?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6E7D96-E63B-4EED-824D-A138C30F3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61078"/>
              </p:ext>
            </p:extLst>
          </p:nvPr>
        </p:nvGraphicFramePr>
        <p:xfrm>
          <a:off x="212455" y="3057150"/>
          <a:ext cx="4412464" cy="1828800"/>
        </p:xfrm>
        <a:graphic>
          <a:graphicData uri="http://schemas.openxmlformats.org/drawingml/2006/table">
            <a:tbl>
              <a:tblPr firstRow="1" bandRow="1">
                <a:tableStyleId>{2C06835F-70B1-4E4B-8F64-052282F96CA8}</a:tableStyleId>
              </a:tblPr>
              <a:tblGrid>
                <a:gridCol w="457000">
                  <a:extLst>
                    <a:ext uri="{9D8B030D-6E8A-4147-A177-3AD203B41FA5}">
                      <a16:colId xmlns:a16="http://schemas.microsoft.com/office/drawing/2014/main" val="3996746425"/>
                    </a:ext>
                  </a:extLst>
                </a:gridCol>
                <a:gridCol w="473413">
                  <a:extLst>
                    <a:ext uri="{9D8B030D-6E8A-4147-A177-3AD203B41FA5}">
                      <a16:colId xmlns:a16="http://schemas.microsoft.com/office/drawing/2014/main" val="2645859928"/>
                    </a:ext>
                  </a:extLst>
                </a:gridCol>
                <a:gridCol w="623518">
                  <a:extLst>
                    <a:ext uri="{9D8B030D-6E8A-4147-A177-3AD203B41FA5}">
                      <a16:colId xmlns:a16="http://schemas.microsoft.com/office/drawing/2014/main" val="1119361743"/>
                    </a:ext>
                  </a:extLst>
                </a:gridCol>
                <a:gridCol w="646611">
                  <a:extLst>
                    <a:ext uri="{9D8B030D-6E8A-4147-A177-3AD203B41FA5}">
                      <a16:colId xmlns:a16="http://schemas.microsoft.com/office/drawing/2014/main" val="3375108173"/>
                    </a:ext>
                  </a:extLst>
                </a:gridCol>
                <a:gridCol w="1105961">
                  <a:extLst>
                    <a:ext uri="{9D8B030D-6E8A-4147-A177-3AD203B41FA5}">
                      <a16:colId xmlns:a16="http://schemas.microsoft.com/office/drawing/2014/main" val="3298073978"/>
                    </a:ext>
                  </a:extLst>
                </a:gridCol>
                <a:gridCol w="1105961">
                  <a:extLst>
                    <a:ext uri="{9D8B030D-6E8A-4147-A177-3AD203B41FA5}">
                      <a16:colId xmlns:a16="http://schemas.microsoft.com/office/drawing/2014/main" val="769918706"/>
                    </a:ext>
                  </a:extLst>
                </a:gridCol>
              </a:tblGrid>
              <a:tr h="332000">
                <a:tc>
                  <a:txBody>
                    <a:bodyPr/>
                    <a:lstStyle/>
                    <a:p>
                      <a:r>
                        <a:rPr lang="en-HK" sz="1200" dirty="0" err="1"/>
                        <a:t>Src</a:t>
                      </a:r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 err="1"/>
                        <a:t>Dst</a:t>
                      </a:r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H(</a:t>
                      </a:r>
                      <a:r>
                        <a:rPr lang="en-HK" sz="1200" dirty="0" err="1"/>
                        <a:t>Src</a:t>
                      </a:r>
                      <a:r>
                        <a:rPr lang="en-H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H(</a:t>
                      </a:r>
                      <a:r>
                        <a:rPr lang="en-HK" sz="1200" dirty="0" err="1"/>
                        <a:t>Dst</a:t>
                      </a:r>
                      <a:r>
                        <a:rPr lang="en-H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Cost(</a:t>
                      </a:r>
                      <a:r>
                        <a:rPr lang="en-HK" sz="1200" dirty="0" err="1"/>
                        <a:t>Src,Dst</a:t>
                      </a:r>
                      <a:r>
                        <a:rPr lang="en-H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Consistency</a:t>
                      </a:r>
                    </a:p>
                    <a:p>
                      <a:r>
                        <a:rPr lang="en-HK" sz="1200" dirty="0"/>
                        <a:t>(monotone)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70864"/>
                  </a:ext>
                </a:extLst>
              </a:tr>
              <a:tr h="268358">
                <a:tc>
                  <a:txBody>
                    <a:bodyPr/>
                    <a:lstStyle/>
                    <a:p>
                      <a:r>
                        <a:rPr lang="en-HK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4069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97183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94035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69143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8736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8E5A179-93D7-4D40-9215-365FE7E3403F}"/>
              </a:ext>
            </a:extLst>
          </p:cNvPr>
          <p:cNvGrpSpPr/>
          <p:nvPr/>
        </p:nvGrpSpPr>
        <p:grpSpPr>
          <a:xfrm>
            <a:off x="5170171" y="493704"/>
            <a:ext cx="3120018" cy="1086618"/>
            <a:chOff x="5170171" y="493704"/>
            <a:chExt cx="3120018" cy="108661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C54CEA4-FE3D-4523-9B75-4F19A482A07C}"/>
                </a:ext>
              </a:extLst>
            </p:cNvPr>
            <p:cNvCxnSpPr>
              <a:endCxn id="1295" idx="1"/>
            </p:cNvCxnSpPr>
            <p:nvPr/>
          </p:nvCxnSpPr>
          <p:spPr>
            <a:xfrm>
              <a:off x="5170171" y="638908"/>
              <a:ext cx="3120018" cy="94141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3B8787-6381-4E48-97BC-304F30900EF8}"/>
                </a:ext>
              </a:extLst>
            </p:cNvPr>
            <p:cNvSpPr txBox="1"/>
            <p:nvPr/>
          </p:nvSpPr>
          <p:spPr>
            <a:xfrm>
              <a:off x="6096000" y="493704"/>
              <a:ext cx="1893277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h(a) &gt; cost(</a:t>
              </a:r>
              <a:r>
                <a:rPr lang="en-US" dirty="0" err="1"/>
                <a:t>a,c</a:t>
              </a:r>
              <a:r>
                <a:rPr lang="en-US" dirty="0"/>
                <a:t>) + h(c)</a:t>
              </a:r>
              <a:endParaRPr lang="en-HK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8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3717687" cy="9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Consistency of Heuristic</a:t>
            </a:r>
            <a:endParaRPr dirty="0"/>
          </a:p>
        </p:txBody>
      </p:sp>
      <p:sp>
        <p:nvSpPr>
          <p:cNvPr id="1282" name="Google Shape;1282;p8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283" name="Google Shape;1283;p8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284" name="Google Shape;1284;p87"/>
          <p:cNvSpPr/>
          <p:nvPr/>
        </p:nvSpPr>
        <p:spPr>
          <a:xfrm>
            <a:off x="2563771" y="1504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5" name="Google Shape;1285;p87"/>
          <p:cNvCxnSpPr>
            <a:stCxn id="1284" idx="6"/>
            <a:endCxn id="1286" idx="2"/>
          </p:cNvCxnSpPr>
          <p:nvPr/>
        </p:nvCxnSpPr>
        <p:spPr>
          <a:xfrm rot="10800000" flipH="1">
            <a:off x="3082171" y="752904"/>
            <a:ext cx="15525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7" name="Google Shape;1287;p87"/>
          <p:cNvCxnSpPr>
            <a:stCxn id="1284" idx="6"/>
            <a:endCxn id="1288" idx="2"/>
          </p:cNvCxnSpPr>
          <p:nvPr/>
        </p:nvCxnSpPr>
        <p:spPr>
          <a:xfrm>
            <a:off x="3082171" y="1763604"/>
            <a:ext cx="15429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9" name="Google Shape;1289;p87"/>
          <p:cNvSpPr txBox="1"/>
          <p:nvPr/>
        </p:nvSpPr>
        <p:spPr>
          <a:xfrm>
            <a:off x="3613763" y="7528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0" name="Google Shape;1290;p87"/>
          <p:cNvSpPr txBox="1"/>
          <p:nvPr/>
        </p:nvSpPr>
        <p:spPr>
          <a:xfrm>
            <a:off x="2546671" y="11830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87"/>
          <p:cNvSpPr/>
          <p:nvPr/>
        </p:nvSpPr>
        <p:spPr>
          <a:xfrm>
            <a:off x="4634671" y="4937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87"/>
          <p:cNvSpPr/>
          <p:nvPr/>
        </p:nvSpPr>
        <p:spPr>
          <a:xfrm>
            <a:off x="4624921" y="2500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1" name="Google Shape;1291;p87"/>
          <p:cNvSpPr txBox="1"/>
          <p:nvPr/>
        </p:nvSpPr>
        <p:spPr>
          <a:xfrm>
            <a:off x="3688013" y="19057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2" name="Google Shape;1292;p87"/>
          <p:cNvSpPr/>
          <p:nvPr/>
        </p:nvSpPr>
        <p:spPr>
          <a:xfrm>
            <a:off x="6657871" y="1504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3" name="Google Shape;1293;p87"/>
          <p:cNvCxnSpPr>
            <a:stCxn id="1286" idx="6"/>
            <a:endCxn id="1292" idx="2"/>
          </p:cNvCxnSpPr>
          <p:nvPr/>
        </p:nvCxnSpPr>
        <p:spPr>
          <a:xfrm>
            <a:off x="5153071" y="752904"/>
            <a:ext cx="15048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4" name="Google Shape;1294;p87"/>
          <p:cNvCxnSpPr>
            <a:stCxn id="1288" idx="6"/>
            <a:endCxn id="1292" idx="2"/>
          </p:cNvCxnSpPr>
          <p:nvPr/>
        </p:nvCxnSpPr>
        <p:spPr>
          <a:xfrm rot="10800000" flipH="1">
            <a:off x="5143321" y="1763604"/>
            <a:ext cx="15147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5" name="Google Shape;1295;p87"/>
          <p:cNvSpPr/>
          <p:nvPr/>
        </p:nvSpPr>
        <p:spPr>
          <a:xfrm>
            <a:off x="8214271" y="1504404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6" name="Google Shape;1296;p87"/>
          <p:cNvCxnSpPr>
            <a:stCxn id="1292" idx="6"/>
            <a:endCxn id="1295" idx="2"/>
          </p:cNvCxnSpPr>
          <p:nvPr/>
        </p:nvCxnSpPr>
        <p:spPr>
          <a:xfrm>
            <a:off x="7176271" y="1763604"/>
            <a:ext cx="1038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7" name="Google Shape;1297;p87"/>
          <p:cNvSpPr txBox="1"/>
          <p:nvPr/>
        </p:nvSpPr>
        <p:spPr>
          <a:xfrm>
            <a:off x="4607821" y="1751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Google Shape;1298;p87"/>
          <p:cNvSpPr txBox="1"/>
          <p:nvPr/>
        </p:nvSpPr>
        <p:spPr>
          <a:xfrm>
            <a:off x="4617571" y="21818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9" name="Google Shape;1299;p87"/>
          <p:cNvSpPr txBox="1"/>
          <p:nvPr/>
        </p:nvSpPr>
        <p:spPr>
          <a:xfrm>
            <a:off x="6623671" y="11830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Google Shape;1300;p87"/>
          <p:cNvSpPr txBox="1"/>
          <p:nvPr/>
        </p:nvSpPr>
        <p:spPr>
          <a:xfrm>
            <a:off x="8197171" y="1183004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1" name="Google Shape;1301;p87"/>
          <p:cNvSpPr txBox="1"/>
          <p:nvPr/>
        </p:nvSpPr>
        <p:spPr>
          <a:xfrm>
            <a:off x="7427513" y="13237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2" name="Google Shape;1302;p87"/>
          <p:cNvSpPr txBox="1"/>
          <p:nvPr/>
        </p:nvSpPr>
        <p:spPr>
          <a:xfrm>
            <a:off x="5733788" y="84844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87"/>
          <p:cNvSpPr txBox="1"/>
          <p:nvPr/>
        </p:nvSpPr>
        <p:spPr>
          <a:xfrm>
            <a:off x="5654813" y="1829596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6E7D96-E63B-4EED-824D-A138C30F3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9041"/>
              </p:ext>
            </p:extLst>
          </p:nvPr>
        </p:nvGraphicFramePr>
        <p:xfrm>
          <a:off x="212455" y="3057150"/>
          <a:ext cx="4412464" cy="1828800"/>
        </p:xfrm>
        <a:graphic>
          <a:graphicData uri="http://schemas.openxmlformats.org/drawingml/2006/table">
            <a:tbl>
              <a:tblPr firstRow="1" bandRow="1">
                <a:tableStyleId>{2C06835F-70B1-4E4B-8F64-052282F96CA8}</a:tableStyleId>
              </a:tblPr>
              <a:tblGrid>
                <a:gridCol w="457000">
                  <a:extLst>
                    <a:ext uri="{9D8B030D-6E8A-4147-A177-3AD203B41FA5}">
                      <a16:colId xmlns:a16="http://schemas.microsoft.com/office/drawing/2014/main" val="3996746425"/>
                    </a:ext>
                  </a:extLst>
                </a:gridCol>
                <a:gridCol w="473413">
                  <a:extLst>
                    <a:ext uri="{9D8B030D-6E8A-4147-A177-3AD203B41FA5}">
                      <a16:colId xmlns:a16="http://schemas.microsoft.com/office/drawing/2014/main" val="2645859928"/>
                    </a:ext>
                  </a:extLst>
                </a:gridCol>
                <a:gridCol w="623518">
                  <a:extLst>
                    <a:ext uri="{9D8B030D-6E8A-4147-A177-3AD203B41FA5}">
                      <a16:colId xmlns:a16="http://schemas.microsoft.com/office/drawing/2014/main" val="1119361743"/>
                    </a:ext>
                  </a:extLst>
                </a:gridCol>
                <a:gridCol w="646611">
                  <a:extLst>
                    <a:ext uri="{9D8B030D-6E8A-4147-A177-3AD203B41FA5}">
                      <a16:colId xmlns:a16="http://schemas.microsoft.com/office/drawing/2014/main" val="3375108173"/>
                    </a:ext>
                  </a:extLst>
                </a:gridCol>
                <a:gridCol w="1105961">
                  <a:extLst>
                    <a:ext uri="{9D8B030D-6E8A-4147-A177-3AD203B41FA5}">
                      <a16:colId xmlns:a16="http://schemas.microsoft.com/office/drawing/2014/main" val="3298073978"/>
                    </a:ext>
                  </a:extLst>
                </a:gridCol>
                <a:gridCol w="1105961">
                  <a:extLst>
                    <a:ext uri="{9D8B030D-6E8A-4147-A177-3AD203B41FA5}">
                      <a16:colId xmlns:a16="http://schemas.microsoft.com/office/drawing/2014/main" val="769918706"/>
                    </a:ext>
                  </a:extLst>
                </a:gridCol>
              </a:tblGrid>
              <a:tr h="332000">
                <a:tc>
                  <a:txBody>
                    <a:bodyPr/>
                    <a:lstStyle/>
                    <a:p>
                      <a:r>
                        <a:rPr lang="en-HK" sz="1200" dirty="0" err="1"/>
                        <a:t>Src</a:t>
                      </a:r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 err="1"/>
                        <a:t>Dst</a:t>
                      </a:r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H(</a:t>
                      </a:r>
                      <a:r>
                        <a:rPr lang="en-HK" sz="1200" dirty="0" err="1"/>
                        <a:t>Src</a:t>
                      </a:r>
                      <a:r>
                        <a:rPr lang="en-H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H(</a:t>
                      </a:r>
                      <a:r>
                        <a:rPr lang="en-HK" sz="1200" dirty="0" err="1"/>
                        <a:t>Dst</a:t>
                      </a:r>
                      <a:r>
                        <a:rPr lang="en-H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Cost(</a:t>
                      </a:r>
                      <a:r>
                        <a:rPr lang="en-HK" sz="1200" dirty="0" err="1"/>
                        <a:t>Src,Dst</a:t>
                      </a:r>
                      <a:r>
                        <a:rPr lang="en-H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Consistency</a:t>
                      </a:r>
                    </a:p>
                    <a:p>
                      <a:r>
                        <a:rPr lang="en-HK" sz="1200" dirty="0"/>
                        <a:t>(monotone)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70864"/>
                  </a:ext>
                </a:extLst>
              </a:tr>
              <a:tr h="268358">
                <a:tc>
                  <a:txBody>
                    <a:bodyPr/>
                    <a:lstStyle/>
                    <a:p>
                      <a:r>
                        <a:rPr lang="en-HK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4069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b="1" dirty="0">
                          <a:solidFill>
                            <a:srgbClr val="FF0000"/>
                          </a:solidFill>
                        </a:rPr>
                        <a:t>OK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97183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94035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69143"/>
                  </a:ext>
                </a:extLst>
              </a:tr>
              <a:tr h="246084">
                <a:tc>
                  <a:txBody>
                    <a:bodyPr/>
                    <a:lstStyle/>
                    <a:p>
                      <a:r>
                        <a:rPr lang="en-HK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8736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8E5A179-93D7-4D40-9215-365FE7E3403F}"/>
              </a:ext>
            </a:extLst>
          </p:cNvPr>
          <p:cNvGrpSpPr/>
          <p:nvPr/>
        </p:nvGrpSpPr>
        <p:grpSpPr>
          <a:xfrm>
            <a:off x="5170171" y="493704"/>
            <a:ext cx="3120018" cy="1086618"/>
            <a:chOff x="5170171" y="493704"/>
            <a:chExt cx="3120018" cy="108661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C54CEA4-FE3D-4523-9B75-4F19A482A07C}"/>
                </a:ext>
              </a:extLst>
            </p:cNvPr>
            <p:cNvCxnSpPr>
              <a:endCxn id="1295" idx="1"/>
            </p:cNvCxnSpPr>
            <p:nvPr/>
          </p:nvCxnSpPr>
          <p:spPr>
            <a:xfrm>
              <a:off x="5170171" y="638908"/>
              <a:ext cx="3120018" cy="94141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3B8787-6381-4E48-97BC-304F30900EF8}"/>
                </a:ext>
              </a:extLst>
            </p:cNvPr>
            <p:cNvSpPr txBox="1"/>
            <p:nvPr/>
          </p:nvSpPr>
          <p:spPr>
            <a:xfrm>
              <a:off x="6096000" y="493704"/>
              <a:ext cx="2194189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h(a) &lt;= cost(</a:t>
              </a:r>
              <a:r>
                <a:rPr lang="en-US" dirty="0" err="1"/>
                <a:t>a,c</a:t>
              </a:r>
              <a:r>
                <a:rPr lang="en-US" dirty="0"/>
                <a:t>) + h(c)</a:t>
              </a:r>
              <a:endParaRPr lang="en-HK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5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85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A*</a:t>
            </a:r>
            <a:endParaRPr/>
          </a:p>
        </p:txBody>
      </p:sp>
      <p:sp>
        <p:nvSpPr>
          <p:cNvPr id="1231" name="Google Shape;1231;p85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232" name="Google Shape;1232;p85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1233" name="Google Shape;1233;p85"/>
          <p:cNvSpPr/>
          <p:nvPr/>
        </p:nvSpPr>
        <p:spPr>
          <a:xfrm>
            <a:off x="1572825" y="1709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4" name="Google Shape;1234;p85"/>
          <p:cNvCxnSpPr>
            <a:stCxn id="1233" idx="6"/>
            <a:endCxn id="1235" idx="2"/>
          </p:cNvCxnSpPr>
          <p:nvPr/>
        </p:nvCxnSpPr>
        <p:spPr>
          <a:xfrm rot="10800000" flipH="1">
            <a:off x="2091225" y="958200"/>
            <a:ext cx="15525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6" name="Google Shape;1236;p85"/>
          <p:cNvCxnSpPr>
            <a:stCxn id="1233" idx="6"/>
            <a:endCxn id="1237" idx="2"/>
          </p:cNvCxnSpPr>
          <p:nvPr/>
        </p:nvCxnSpPr>
        <p:spPr>
          <a:xfrm>
            <a:off x="2091225" y="1968900"/>
            <a:ext cx="15429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8" name="Google Shape;1238;p85"/>
          <p:cNvSpPr txBox="1"/>
          <p:nvPr/>
        </p:nvSpPr>
        <p:spPr>
          <a:xfrm>
            <a:off x="2622817" y="9581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9" name="Google Shape;1239;p85"/>
          <p:cNvSpPr txBox="1"/>
          <p:nvPr/>
        </p:nvSpPr>
        <p:spPr>
          <a:xfrm>
            <a:off x="1555725" y="1388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5" name="Google Shape;1235;p85"/>
          <p:cNvSpPr/>
          <p:nvPr/>
        </p:nvSpPr>
        <p:spPr>
          <a:xfrm>
            <a:off x="3643725" y="6990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85"/>
          <p:cNvSpPr/>
          <p:nvPr/>
        </p:nvSpPr>
        <p:spPr>
          <a:xfrm>
            <a:off x="3633975" y="2705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p85"/>
          <p:cNvSpPr txBox="1"/>
          <p:nvPr/>
        </p:nvSpPr>
        <p:spPr>
          <a:xfrm>
            <a:off x="2697067" y="2111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1" name="Google Shape;1241;p85"/>
          <p:cNvSpPr/>
          <p:nvPr/>
        </p:nvSpPr>
        <p:spPr>
          <a:xfrm>
            <a:off x="5666925" y="1709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2" name="Google Shape;1242;p85"/>
          <p:cNvCxnSpPr>
            <a:stCxn id="1235" idx="6"/>
            <a:endCxn id="1241" idx="2"/>
          </p:cNvCxnSpPr>
          <p:nvPr/>
        </p:nvCxnSpPr>
        <p:spPr>
          <a:xfrm>
            <a:off x="4162125" y="958200"/>
            <a:ext cx="1504800" cy="101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3" name="Google Shape;1243;p85"/>
          <p:cNvCxnSpPr>
            <a:stCxn id="1237" idx="6"/>
            <a:endCxn id="1241" idx="2"/>
          </p:cNvCxnSpPr>
          <p:nvPr/>
        </p:nvCxnSpPr>
        <p:spPr>
          <a:xfrm rot="10800000" flipH="1">
            <a:off x="4152375" y="1968900"/>
            <a:ext cx="1514700" cy="9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4" name="Google Shape;1244;p85"/>
          <p:cNvSpPr/>
          <p:nvPr/>
        </p:nvSpPr>
        <p:spPr>
          <a:xfrm>
            <a:off x="7223325" y="1709700"/>
            <a:ext cx="518400" cy="51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5" name="Google Shape;1245;p85"/>
          <p:cNvCxnSpPr>
            <a:stCxn id="1241" idx="6"/>
            <a:endCxn id="1244" idx="2"/>
          </p:cNvCxnSpPr>
          <p:nvPr/>
        </p:nvCxnSpPr>
        <p:spPr>
          <a:xfrm>
            <a:off x="6185325" y="1968900"/>
            <a:ext cx="1038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6" name="Google Shape;1246;p85"/>
          <p:cNvSpPr txBox="1"/>
          <p:nvPr/>
        </p:nvSpPr>
        <p:spPr>
          <a:xfrm>
            <a:off x="3616875" y="3804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85"/>
          <p:cNvSpPr txBox="1"/>
          <p:nvPr/>
        </p:nvSpPr>
        <p:spPr>
          <a:xfrm>
            <a:off x="3626625" y="23871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8" name="Google Shape;1248;p85"/>
          <p:cNvSpPr txBox="1"/>
          <p:nvPr/>
        </p:nvSpPr>
        <p:spPr>
          <a:xfrm>
            <a:off x="5632725" y="1388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9" name="Google Shape;1249;p85"/>
          <p:cNvSpPr txBox="1"/>
          <p:nvPr/>
        </p:nvSpPr>
        <p:spPr>
          <a:xfrm>
            <a:off x="7206225" y="1388300"/>
            <a:ext cx="552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h=0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0" name="Google Shape;1250;p85"/>
          <p:cNvSpPr txBox="1"/>
          <p:nvPr/>
        </p:nvSpPr>
        <p:spPr>
          <a:xfrm>
            <a:off x="6436567" y="15290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4742842" y="105374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85"/>
          <p:cNvSpPr txBox="1"/>
          <p:nvPr/>
        </p:nvSpPr>
        <p:spPr>
          <a:xfrm>
            <a:off x="4663867" y="2034892"/>
            <a:ext cx="51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54" name="Google Shape;1254;p85"/>
          <p:cNvGraphicFramePr/>
          <p:nvPr>
            <p:extLst>
              <p:ext uri="{D42A27DB-BD31-4B8C-83A1-F6EECF244321}">
                <p14:modId xmlns:p14="http://schemas.microsoft.com/office/powerpoint/2010/main" val="2045963978"/>
              </p:ext>
            </p:extLst>
          </p:nvPr>
        </p:nvGraphicFramePr>
        <p:xfrm>
          <a:off x="6788475" y="2349500"/>
          <a:ext cx="2355525" cy="2812860"/>
        </p:xfrm>
        <a:graphic>
          <a:graphicData uri="http://schemas.openxmlformats.org/drawingml/2006/table">
            <a:tbl>
              <a:tblPr>
                <a:noFill/>
                <a:tableStyleId>{2C06835F-70B1-4E4B-8F64-052282F96CA8}</a:tableStyleId>
              </a:tblPr>
              <a:tblGrid>
                <a:gridCol w="2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 frontier: 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S at cost 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b at cost 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a at cost 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‘Sac'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‘b’, ‘a’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Exploring: c at cost 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‘SacG'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Solution path: (</a:t>
                      </a:r>
                      <a:r>
                        <a:rPr lang="en" sz="11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'SbcG'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7" name="Google Shape;1257;p85"/>
          <p:cNvSpPr/>
          <p:nvPr/>
        </p:nvSpPr>
        <p:spPr>
          <a:xfrm>
            <a:off x="2843463" y="4086795"/>
            <a:ext cx="2617824" cy="518400"/>
          </a:xfrm>
          <a:prstGeom prst="wedgeRoundRectCallout">
            <a:avLst>
              <a:gd name="adj1" fmla="val 99686"/>
              <a:gd name="adj2" fmla="val 105493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‘Sbc’ will not be explored by ‘c’ has explored already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C414E6-174B-4280-9C59-A376D880E764}"/>
              </a:ext>
            </a:extLst>
          </p:cNvPr>
          <p:cNvSpPr txBox="1"/>
          <p:nvPr/>
        </p:nvSpPr>
        <p:spPr>
          <a:xfrm>
            <a:off x="8350445" y="2039905"/>
            <a:ext cx="70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GSA</a:t>
            </a:r>
          </a:p>
        </p:txBody>
      </p:sp>
    </p:spTree>
    <p:extLst>
      <p:ext uri="{BB962C8B-B14F-4D97-AF65-F5344CB8AC3E}">
        <p14:creationId xmlns:p14="http://schemas.microsoft.com/office/powerpoint/2010/main" val="31424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7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Informed search strategies find solutions more efficiently than uninformed search strategies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They employ problem specific knowledge beyond the definition of the problem itself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Heuristic function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Greedy best-first search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A* search</a:t>
            </a:r>
            <a:endParaRPr/>
          </a:p>
        </p:txBody>
      </p:sp>
      <p:sp>
        <p:nvSpPr>
          <p:cNvPr id="712" name="Google Shape;712;p57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13" name="Google Shape;713;p57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8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Function</a:t>
            </a:r>
            <a:endParaRPr/>
          </a:p>
        </p:txBody>
      </p:sp>
      <p:sp>
        <p:nvSpPr>
          <p:cNvPr id="719" name="Google Shape;719;p58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function that estimates how close you are to the goal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Designed for a particular search problem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h(n)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Cost (estimate) of the cheapest path from the state at node n to a goal state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n is a goal node h(n) = 0</a:t>
            </a:r>
            <a:endParaRPr/>
          </a:p>
        </p:txBody>
      </p:sp>
      <p:sp>
        <p:nvSpPr>
          <p:cNvPr id="720" name="Google Shape;720;p58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21" name="Google Shape;721;p58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722" name="Google Shape;722;p58"/>
          <p:cNvPicPr preferRelativeResize="0"/>
          <p:nvPr/>
        </p:nvPicPr>
        <p:blipFill rotWithShape="1">
          <a:blip r:embed="rId3">
            <a:alphaModFix/>
          </a:blip>
          <a:srcRect l="5319" t="8377" r="9566" b="13252"/>
          <a:stretch/>
        </p:blipFill>
        <p:spPr>
          <a:xfrm>
            <a:off x="3223513" y="3267900"/>
            <a:ext cx="2696876" cy="16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8"/>
          <p:cNvSpPr txBox="1"/>
          <p:nvPr/>
        </p:nvSpPr>
        <p:spPr>
          <a:xfrm>
            <a:off x="3930825" y="4791261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9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Romania Problem</a:t>
            </a:r>
            <a:endParaRPr/>
          </a:p>
        </p:txBody>
      </p:sp>
      <p:sp>
        <p:nvSpPr>
          <p:cNvPr id="729" name="Google Shape;729;p59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30" name="Google Shape;730;p59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sp>
        <p:nvSpPr>
          <p:cNvPr id="731" name="Google Shape;731;p59"/>
          <p:cNvSpPr txBox="1"/>
          <p:nvPr/>
        </p:nvSpPr>
        <p:spPr>
          <a:xfrm>
            <a:off x="7630425" y="364775"/>
            <a:ext cx="1307700" cy="467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Straight-line distance to B</a:t>
            </a:r>
            <a:endParaRPr sz="12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n | h(n)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A | 366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0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160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242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161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176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77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151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226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244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241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234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380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193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253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329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80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199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374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32" name="Google Shape;7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88" y="732675"/>
            <a:ext cx="6909569" cy="43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9"/>
          <p:cNvSpPr txBox="1"/>
          <p:nvPr/>
        </p:nvSpPr>
        <p:spPr>
          <a:xfrm>
            <a:off x="0" y="4956900"/>
            <a:ext cx="17334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http://aima.cs.berkeley.edu/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F1F82-4782-4B55-9CD3-45A9B59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about heuristic function for Chess?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C6664-FAA6-42AF-B842-F4815A8A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88" y="808150"/>
            <a:ext cx="8959500" cy="2443050"/>
          </a:xfrm>
        </p:spPr>
        <p:txBody>
          <a:bodyPr/>
          <a:lstStyle/>
          <a:p>
            <a:r>
              <a:rPr lang="en-HK" dirty="0"/>
              <a:t>Simple one:</a:t>
            </a:r>
          </a:p>
          <a:p>
            <a:pPr lvl="1"/>
            <a:r>
              <a:rPr lang="en-HK" dirty="0"/>
              <a:t>King: 5; Queen: 5; Bishop: 3; Knight: 3; Prawn: 1</a:t>
            </a:r>
          </a:p>
          <a:p>
            <a:pPr lvl="1"/>
            <a:r>
              <a:rPr lang="en-HK" dirty="0"/>
              <a:t>For player 1: sum of all his pieces on the board</a:t>
            </a:r>
          </a:p>
          <a:p>
            <a:r>
              <a:rPr lang="en-HK" dirty="0"/>
              <a:t>Better one: weighted sum according to the position</a:t>
            </a:r>
          </a:p>
          <a:p>
            <a:r>
              <a:rPr lang="en-HK" dirty="0"/>
              <a:t>Better </a:t>
            </a:r>
            <a:r>
              <a:rPr lang="en-HK" dirty="0" err="1"/>
              <a:t>better</a:t>
            </a:r>
            <a:r>
              <a:rPr lang="en-HK" dirty="0"/>
              <a:t> one: </a:t>
            </a:r>
          </a:p>
          <a:p>
            <a:pPr lvl="1"/>
            <a:r>
              <a:rPr lang="en-HK" dirty="0"/>
              <a:t>Mobility, king safety, </a:t>
            </a:r>
            <a:r>
              <a:rPr lang="en-HK" dirty="0" err="1"/>
              <a:t>center</a:t>
            </a:r>
            <a:r>
              <a:rPr lang="en-HK" dirty="0"/>
              <a:t> control, …</a:t>
            </a:r>
          </a:p>
          <a:p>
            <a:pPr lvl="1"/>
            <a:endParaRPr lang="en-HK" dirty="0"/>
          </a:p>
          <a:p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41C79-08D3-4B35-B61C-715C00C9CC1A}"/>
              </a:ext>
            </a:extLst>
          </p:cNvPr>
          <p:cNvSpPr txBox="1"/>
          <p:nvPr/>
        </p:nvSpPr>
        <p:spPr>
          <a:xfrm>
            <a:off x="3481138" y="3764547"/>
            <a:ext cx="37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dirty="0"/>
              <a:t>It is a function!!!</a:t>
            </a:r>
          </a:p>
        </p:txBody>
      </p:sp>
    </p:spTree>
    <p:extLst>
      <p:ext uri="{BB962C8B-B14F-4D97-AF65-F5344CB8AC3E}">
        <p14:creationId xmlns:p14="http://schemas.microsoft.com/office/powerpoint/2010/main" val="423562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</a:t>
            </a:r>
            <a:endParaRPr/>
          </a:p>
        </p:txBody>
      </p:sp>
      <p:sp>
        <p:nvSpPr>
          <p:cNvPr id="739" name="Google Shape;739;p60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0" name="Google Shape;740;p60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741" name="Google Shape;741;p60"/>
          <p:cNvPicPr preferRelativeResize="0"/>
          <p:nvPr/>
        </p:nvPicPr>
        <p:blipFill rotWithShape="1">
          <a:blip r:embed="rId3">
            <a:alphaModFix/>
          </a:blip>
          <a:srcRect l="2893" t="27492" b="8691"/>
          <a:stretch/>
        </p:blipFill>
        <p:spPr>
          <a:xfrm>
            <a:off x="1341775" y="1413925"/>
            <a:ext cx="6659224" cy="32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0"/>
          <p:cNvSpPr txBox="1"/>
          <p:nvPr/>
        </p:nvSpPr>
        <p:spPr>
          <a:xfrm>
            <a:off x="0" y="4775500"/>
            <a:ext cx="9144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frontier is a priority queue (queue data structure where each element has a priority)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7106850" y="4491536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1"/>
          <p:cNvSpPr txBox="1">
            <a:spLocks noGrp="1"/>
          </p:cNvSpPr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Search</a:t>
            </a:r>
            <a:endParaRPr/>
          </a:p>
        </p:txBody>
      </p:sp>
      <p:sp>
        <p:nvSpPr>
          <p:cNvPr id="749" name="Google Shape;749;p61"/>
          <p:cNvSpPr txBox="1">
            <a:spLocks noGrp="1"/>
          </p:cNvSpPr>
          <p:nvPr>
            <p:ph type="body" idx="1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Also known as </a:t>
            </a:r>
            <a:r>
              <a:rPr lang="en-HK" dirty="0"/>
              <a:t>b</a:t>
            </a:r>
            <a:r>
              <a:rPr lang="en" dirty="0"/>
              <a:t>est-first Search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Expand the node that has the lowest h(n)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What can possibly go wrong with this approach?</a:t>
            </a:r>
            <a:endParaRPr dirty="0"/>
          </a:p>
        </p:txBody>
      </p:sp>
      <p:sp>
        <p:nvSpPr>
          <p:cNvPr id="750" name="Google Shape;750;p61"/>
          <p:cNvSpPr txBox="1">
            <a:spLocks noGrp="1"/>
          </p:cNvSpPr>
          <p:nvPr>
            <p:ph type="sldNum" idx="12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51" name="Google Shape;751;p61"/>
          <p:cNvSpPr txBox="1">
            <a:spLocks noGrp="1"/>
          </p:cNvSpPr>
          <p:nvPr>
            <p:ph type="sldNum" idx="2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752" name="Google Shape;7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525" y="2571738"/>
            <a:ext cx="32385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1"/>
          <p:cNvSpPr txBox="1"/>
          <p:nvPr/>
        </p:nvSpPr>
        <p:spPr>
          <a:xfrm>
            <a:off x="4125525" y="4833011"/>
            <a:ext cx="1282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rk's Slide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Comp7404C 2021 Chapter 1</Template>
  <TotalTime>350</TotalTime>
  <Words>4420</Words>
  <Application>Microsoft Office PowerPoint</Application>
  <PresentationFormat>On-screen Show (16:9)</PresentationFormat>
  <Paragraphs>691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Consolas</vt:lpstr>
      <vt:lpstr>Arial</vt:lpstr>
      <vt:lpstr>Georgia</vt:lpstr>
      <vt:lpstr>Dirk's Slide Master</vt:lpstr>
      <vt:lpstr>COMP 7404 Computational Intelligence and Machine Learning  K.P. Chow &amp; Dirk Schnieders</vt:lpstr>
      <vt:lpstr>Outline </vt:lpstr>
      <vt:lpstr>Informed Search</vt:lpstr>
      <vt:lpstr>Informed Search</vt:lpstr>
      <vt:lpstr>Heuristic Function</vt:lpstr>
      <vt:lpstr>Romania Problem</vt:lpstr>
      <vt:lpstr>How about heuristic function for Chess?</vt:lpstr>
      <vt:lpstr>Greedy</vt:lpstr>
      <vt:lpstr>Greedy Search</vt:lpstr>
      <vt:lpstr>PowerPoint Presentation</vt:lpstr>
      <vt:lpstr>PowerPoint Presentation</vt:lpstr>
      <vt:lpstr>PowerPoint Presentation</vt:lpstr>
      <vt:lpstr>Greedy-TSA Practice</vt:lpstr>
      <vt:lpstr>PowerPoint Presentation</vt:lpstr>
      <vt:lpstr>A*</vt:lpstr>
      <vt:lpstr>A* Motivation UCS-TSA</vt:lpstr>
      <vt:lpstr>A* Motivation Greedy-TSA</vt:lpstr>
      <vt:lpstr>PowerPoint Presentation</vt:lpstr>
      <vt:lpstr>A* Motivation A*-TSA</vt:lpstr>
      <vt:lpstr>PowerPoint Presentation</vt:lpstr>
      <vt:lpstr>PowerPoint Presentation</vt:lpstr>
      <vt:lpstr>PowerPoint Presentation</vt:lpstr>
      <vt:lpstr>A*-TSA Practice</vt:lpstr>
      <vt:lpstr>PowerPoint Presentation</vt:lpstr>
      <vt:lpstr>Optimality of A*</vt:lpstr>
      <vt:lpstr>Is A* Optimal ?</vt:lpstr>
      <vt:lpstr>Admissibility of Heuristic</vt:lpstr>
      <vt:lpstr>Admissibility of Heuristic</vt:lpstr>
      <vt:lpstr>If h(n) is admissible, …</vt:lpstr>
      <vt:lpstr>Optimality of A*</vt:lpstr>
      <vt:lpstr>Optimality of A*</vt:lpstr>
      <vt:lpstr>Optimality of A*</vt:lpstr>
      <vt:lpstr>Optimality of A*</vt:lpstr>
      <vt:lpstr>Optimality of A*</vt:lpstr>
      <vt:lpstr>Optimality of A*</vt:lpstr>
      <vt:lpstr>Consistency of Heuristic</vt:lpstr>
      <vt:lpstr>Consistency of Heuristic</vt:lpstr>
      <vt:lpstr>Consistency of Heuristic</vt:lpstr>
      <vt:lpstr>Optimality of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7404 Computational Intelligence and Machine Learning  K.P. Chow &amp; Dirk Schnieders</dc:title>
  <dc:creator>kpchow</dc:creator>
  <cp:lastModifiedBy>kpchow</cp:lastModifiedBy>
  <cp:revision>8</cp:revision>
  <cp:lastPrinted>2020-09-25T12:30:46Z</cp:lastPrinted>
  <dcterms:created xsi:type="dcterms:W3CDTF">2020-09-25T11:19:04Z</dcterms:created>
  <dcterms:modified xsi:type="dcterms:W3CDTF">2021-09-05T15:15:17Z</dcterms:modified>
</cp:coreProperties>
</file>