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40"/>
  </p:notesMasterIdLst>
  <p:sldIdLst>
    <p:sldId id="256" r:id="rId2"/>
    <p:sldId id="257" r:id="rId3"/>
    <p:sldId id="340" r:id="rId4"/>
    <p:sldId id="341" r:id="rId5"/>
    <p:sldId id="342" r:id="rId6"/>
    <p:sldId id="343" r:id="rId7"/>
    <p:sldId id="344" r:id="rId8"/>
    <p:sldId id="345" r:id="rId9"/>
    <p:sldId id="37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</p:sldIdLst>
  <p:sldSz cx="9144000" cy="5143500" type="screen16x9"/>
  <p:notesSz cx="6883400" cy="100171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6835F-70B1-4E4B-8F64-052282F96CA8}">
  <a:tblStyle styleId="{2C06835F-70B1-4E4B-8F64-052282F96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3D78F7-3060-465B-BC6C-9000F70ABC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0326" autoAdjust="0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53" tIns="96553" rIns="96553" bIns="9655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7c58647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37c58647fe_0_34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40d9ec588a_1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40d9ec588a_12_29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0d9ec588a_1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0d9ec588a_12_349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40d9ec588a_1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40d9ec588a_12_359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40d9ec588a_12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40d9ec588a_12_374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40d9ec588a_1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40d9ec588a_12_384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40d9ec588a_12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40d9ec588a_12_39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40d9ec588a_1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40d9ec588a_12_402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40d9ec588a_1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40d9ec588a_12_419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40d9ec588a_12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40d9ec588a_12_45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40d9ec588a_1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40d9ec588a_12_462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b158d367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b158d3677_0_10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40d9ec588a_12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40d9ec588a_12_658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40d9ec588a_12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40d9ec588a_12_1288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40d9ec588a_12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40d9ec588a_12_130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40d9ec588a_12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40d9ec588a_12_1382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40d9ec588a_29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40d9ec588a_29_32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40d9ec588a_29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40d9ec588a_29_41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40d9ec588a_29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40d9ec588a_29_177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40d9ec588a_29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40d9ec588a_29_308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40d9ec588a_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40d9ec588a_35_0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40d9ec588a_3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40d9ec588a_35_3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40d9ec588a_1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40d9ec588a_12_264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40d9ec588a_3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40d9ec588a_35_75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41e180b2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41e180b290_0_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40d9ec588a_35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40d9ec588a_35_92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40d9ec588a_35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40d9ec588a_35_180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41e180b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41e180b290_0_153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41e180b29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41e180b290_0_254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41e180b29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41e180b290_0_314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40d9ec588a_35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40d9ec588a_35_195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40d9ec588a_12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40d9ec588a_12_365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40d9ec588a_1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40d9ec588a_12_257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40d9ec588a_1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40d9ec588a_12_278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40d9ec588a_1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40d9ec588a_12_300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40d9ec588a_12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40d9ec588a_12_329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40d9ec588a_1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40d9ec588a_12_339:notes"/>
          <p:cNvSpPr txBox="1">
            <a:spLocks noGrp="1"/>
          </p:cNvSpPr>
          <p:nvPr>
            <p:ph type="body" idx="1"/>
          </p:nvPr>
        </p:nvSpPr>
        <p:spPr>
          <a:xfrm>
            <a:off x="688340" y="4758135"/>
            <a:ext cx="5506720" cy="4507706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Layout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92250" y="3343500"/>
            <a:ext cx="89595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i.berkeley.edu" TargetMode="External"/><Relationship Id="rId4" Type="http://schemas.openxmlformats.org/officeDocument/2006/relationships/hyperlink" Target="http://aima.cs.berkeley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o0gmLMC72E?t=137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-3_algorith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o0gmLMC72E?t=223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92250" y="3343500"/>
            <a:ext cx="8959500" cy="163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 7404</a:t>
            </a:r>
            <a:r>
              <a:rPr lang="en-HK" sz="2400"/>
              <a:t>C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Computational Intelligence and Machine Learning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K.P. Chow &amp; Dirk Schnieders</a:t>
            </a:r>
            <a:endParaRPr sz="2400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2250" y="1934188"/>
            <a:ext cx="8959500" cy="1409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1</a:t>
            </a:r>
            <a:r>
              <a:rPr lang="en-HK" dirty="0"/>
              <a:t>c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Local </a:t>
            </a:r>
            <a:r>
              <a:rPr lang="en" dirty="0"/>
              <a:t>Search &amp; </a:t>
            </a:r>
            <a:r>
              <a:rPr lang="en-HK" dirty="0"/>
              <a:t>CSP</a:t>
            </a:r>
            <a:endParaRPr dirty="0"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25" y="591687"/>
            <a:ext cx="926950" cy="10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0" y="-71850"/>
            <a:ext cx="9144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Most materials in this chapter are based on materials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http://aima.cs.berkeley.edu/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http://ai.berkeley.edu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50" y="1188325"/>
            <a:ext cx="3143351" cy="23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867250" y="3137175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94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8-Queens</a:t>
            </a:r>
            <a:endParaRPr/>
          </a:p>
        </p:txBody>
      </p:sp>
      <p:sp>
        <p:nvSpPr>
          <p:cNvPr id="1359" name="Google Shape;1359;p94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Costs of all neighbors with minimas shown in </a:t>
            </a:r>
            <a:r>
              <a:rPr lang="en">
                <a:solidFill>
                  <a:srgbClr val="FF0000"/>
                </a:solidFill>
              </a:rPr>
              <a:t>red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0" name="Google Shape;1360;p94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61" name="Google Shape;1361;p94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aphicFrame>
        <p:nvGraphicFramePr>
          <p:cNvPr id="1362" name="Google Shape;1362;p94"/>
          <p:cNvGraphicFramePr/>
          <p:nvPr/>
        </p:nvGraphicFramePr>
        <p:xfrm>
          <a:off x="221700" y="1381550"/>
          <a:ext cx="3657600" cy="365760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347EA3-1105-48D7-9018-AEC6BD0EF8DD}"/>
              </a:ext>
            </a:extLst>
          </p:cNvPr>
          <p:cNvSpPr txBox="1"/>
          <p:nvPr/>
        </p:nvSpPr>
        <p:spPr>
          <a:xfrm>
            <a:off x="4519212" y="1474448"/>
            <a:ext cx="3892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dk1"/>
                </a:solidFill>
              </a:rPr>
              <a:t>The cost of the state is 17</a:t>
            </a:r>
          </a:p>
          <a:p>
            <a:endParaRPr lang="en" sz="2000" dirty="0">
              <a:solidFill>
                <a:schemeClr val="dk1"/>
              </a:solidFill>
            </a:endParaRPr>
          </a:p>
          <a:p>
            <a:r>
              <a:rPr lang="en" sz="2000" dirty="0">
                <a:solidFill>
                  <a:schemeClr val="dk1"/>
                </a:solidFill>
              </a:rPr>
              <a:t>Move Q1 up (to row 4)</a:t>
            </a:r>
          </a:p>
          <a:p>
            <a:r>
              <a:rPr lang="en-HK" sz="2000" dirty="0"/>
              <a:t>Cost = 17 – 3 + 1 = 15</a:t>
            </a:r>
          </a:p>
          <a:p>
            <a:endParaRPr lang="en-HK" sz="2000" dirty="0"/>
          </a:p>
          <a:p>
            <a:r>
              <a:rPr lang="en-HK" sz="2000" dirty="0"/>
              <a:t>Move Q1 to row 3</a:t>
            </a:r>
          </a:p>
          <a:p>
            <a:r>
              <a:rPr lang="en-HK" sz="2000" dirty="0"/>
              <a:t>Cost = 15 – 1 = 14</a:t>
            </a:r>
          </a:p>
          <a:p>
            <a:endParaRPr lang="en-HK" sz="2000" dirty="0"/>
          </a:p>
          <a:p>
            <a:r>
              <a:rPr lang="en-HK" sz="2000" dirty="0"/>
              <a:t>…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9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- Algorithm</a:t>
            </a:r>
            <a:endParaRPr/>
          </a:p>
        </p:txBody>
      </p:sp>
      <p:sp>
        <p:nvSpPr>
          <p:cNvPr id="1368" name="Google Shape;1368;p95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Randomly initialize currentState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If cost of currentState == 0 return currentState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If min(cost(getNeighbors(currentState))) &gt; </a:t>
            </a:r>
            <a:r>
              <a:rPr lang="en" dirty="0">
                <a:solidFill>
                  <a:schemeClr val="dk1"/>
                </a:solidFill>
              </a:rPr>
              <a:t>cost(currentState)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goto step 1 (we have reached a local minimum)</a:t>
            </a:r>
            <a:endParaRPr dirty="0"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4"/>
            </a:pPr>
            <a:r>
              <a:rPr lang="en" dirty="0"/>
              <a:t>Select cheapest neighbor as currentState and goto step 2</a:t>
            </a:r>
            <a:endParaRPr dirty="0"/>
          </a:p>
        </p:txBody>
      </p:sp>
      <p:sp>
        <p:nvSpPr>
          <p:cNvPr id="1369" name="Google Shape;1369;p9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70" name="Google Shape;1370;p9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6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8-Queens</a:t>
            </a:r>
            <a:endParaRPr/>
          </a:p>
        </p:txBody>
      </p:sp>
      <p:sp>
        <p:nvSpPr>
          <p:cNvPr id="1376" name="Google Shape;1376;p96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 randomly generated 8-queens state, local search gets stuck 86% of the time, solving only 14% of problem instances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just takes 4 steps on average when it succeeds and 3 when it gets stuck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is remarkable considering the huge state space</a:t>
            </a:r>
            <a:endParaRPr/>
          </a:p>
        </p:txBody>
      </p:sp>
      <p:sp>
        <p:nvSpPr>
          <p:cNvPr id="1377" name="Google Shape;1377;p96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78" name="Google Shape;1378;p96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97"/>
          <p:cNvSpPr txBox="1">
            <a:spLocks noGrp="1"/>
          </p:cNvSpPr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98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</a:t>
            </a:r>
            <a:endParaRPr/>
          </a:p>
        </p:txBody>
      </p:sp>
      <p:sp>
        <p:nvSpPr>
          <p:cNvPr id="1389" name="Google Shape;1389;p98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CSPs use a factored representation for states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set of variables, each of which has a value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problem is solved when each variable has a value that satisfies certain constraints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CSPs can often be solved more efficiently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They eliminate large portions of the search space by identifying variable/value combinations that violate constraints</a:t>
            </a:r>
            <a:endParaRPr/>
          </a:p>
        </p:txBody>
      </p:sp>
      <p:sp>
        <p:nvSpPr>
          <p:cNvPr id="1390" name="Google Shape;1390;p98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91" name="Google Shape;1391;p98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CSPs</a:t>
            </a:r>
            <a:endParaRPr/>
          </a:p>
        </p:txBody>
      </p:sp>
      <p:sp>
        <p:nvSpPr>
          <p:cNvPr id="1397" name="Google Shape;1397;p99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CSP consists of three components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set of variables, X = {X</a:t>
            </a:r>
            <a:r>
              <a:rPr lang="en" baseline="-25000"/>
              <a:t>1</a:t>
            </a:r>
            <a:r>
              <a:rPr lang="en"/>
              <a:t>, ... , X</a:t>
            </a:r>
            <a:r>
              <a:rPr lang="en" baseline="-25000"/>
              <a:t>n</a:t>
            </a:r>
            <a:r>
              <a:rPr lang="en"/>
              <a:t>}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set of domains, D = {D</a:t>
            </a:r>
            <a:r>
              <a:rPr lang="en" baseline="-25000"/>
              <a:t>1</a:t>
            </a:r>
            <a:r>
              <a:rPr lang="en"/>
              <a:t>, ... , D</a:t>
            </a:r>
            <a:r>
              <a:rPr lang="en" baseline="-25000"/>
              <a:t>n</a:t>
            </a:r>
            <a:r>
              <a:rPr lang="en"/>
              <a:t>},</a:t>
            </a:r>
            <a:br>
              <a:rPr lang="en"/>
            </a:br>
            <a:r>
              <a:rPr lang="en"/>
              <a:t>where D</a:t>
            </a:r>
            <a:r>
              <a:rPr lang="en" baseline="-25000"/>
              <a:t>i</a:t>
            </a:r>
            <a:r>
              <a:rPr lang="en"/>
              <a:t> = {v</a:t>
            </a:r>
            <a:r>
              <a:rPr lang="en" baseline="-25000"/>
              <a:t>1</a:t>
            </a:r>
            <a:r>
              <a:rPr lang="en"/>
              <a:t>, ... , v</a:t>
            </a:r>
            <a:r>
              <a:rPr lang="en" baseline="-25000"/>
              <a:t>k</a:t>
            </a:r>
            <a:r>
              <a:rPr lang="en"/>
              <a:t>} for each variable X</a:t>
            </a:r>
            <a:r>
              <a:rPr lang="en" baseline="-25000"/>
              <a:t>i</a:t>
            </a:r>
            <a:endParaRPr baseline="-25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set of constraints C which specify allowable combinations of values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solve a CSP we need to define a state space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state is defined by an assignment of values to some or all variables {X</a:t>
            </a:r>
            <a:r>
              <a:rPr lang="en" baseline="-25000"/>
              <a:t>i</a:t>
            </a:r>
            <a:r>
              <a:rPr lang="en"/>
              <a:t> = v</a:t>
            </a:r>
            <a:r>
              <a:rPr lang="en" baseline="-25000"/>
              <a:t>i</a:t>
            </a:r>
            <a:r>
              <a:rPr lang="en"/>
              <a:t>, X</a:t>
            </a:r>
            <a:r>
              <a:rPr lang="en" baseline="-25000"/>
              <a:t>j</a:t>
            </a:r>
            <a:r>
              <a:rPr lang="en"/>
              <a:t> = v</a:t>
            </a:r>
            <a:r>
              <a:rPr lang="en" baseline="-25000"/>
              <a:t>j</a:t>
            </a:r>
            <a:r>
              <a:rPr lang="en"/>
              <a:t>, ...}</a:t>
            </a:r>
            <a:endParaRPr/>
          </a:p>
        </p:txBody>
      </p:sp>
      <p:sp>
        <p:nvSpPr>
          <p:cNvPr id="1398" name="Google Shape;1398;p9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99" name="Google Shape;1399;p9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00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CSPs</a:t>
            </a:r>
            <a:endParaRPr/>
          </a:p>
        </p:txBody>
      </p:sp>
      <p:sp>
        <p:nvSpPr>
          <p:cNvPr id="1405" name="Google Shape;1405;p100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 constraints are violated we call the assignment consistent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every variable is assigned we call the assignment complete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solution is an assignment that is both consistent and complete</a:t>
            </a:r>
            <a:endParaRPr/>
          </a:p>
        </p:txBody>
      </p:sp>
      <p:sp>
        <p:nvSpPr>
          <p:cNvPr id="1406" name="Google Shape;1406;p100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07" name="Google Shape;1407;p100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0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Australia - Map Coloring</a:t>
            </a:r>
            <a:endParaRPr/>
          </a:p>
        </p:txBody>
      </p:sp>
      <p:sp>
        <p:nvSpPr>
          <p:cNvPr id="1413" name="Google Shape;1413;p101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 = {WA, NT, Q, NSW, V, SA, T}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Domains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 = {red, green, blue}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Constraints (different colors for neighbors)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Implicit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 = {SA != WA, ...}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Explicit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 = {(SA, WA) in {(red, green), ...}}</a:t>
            </a:r>
            <a:endParaRPr/>
          </a:p>
        </p:txBody>
      </p:sp>
      <p:sp>
        <p:nvSpPr>
          <p:cNvPr id="1414" name="Google Shape;1414;p10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15" name="Google Shape;1415;p10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1416" name="Google Shape;141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275" y="3552350"/>
            <a:ext cx="2524926" cy="11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000" y="808150"/>
            <a:ext cx="2655476" cy="224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101"/>
          <p:cNvSpPr txBox="1"/>
          <p:nvPr/>
        </p:nvSpPr>
        <p:spPr>
          <a:xfrm>
            <a:off x="7377475" y="684475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9" name="Google Shape;1419;p101"/>
          <p:cNvGrpSpPr/>
          <p:nvPr/>
        </p:nvGrpSpPr>
        <p:grpSpPr>
          <a:xfrm>
            <a:off x="6405150" y="1021625"/>
            <a:ext cx="2434525" cy="1985325"/>
            <a:chOff x="6405150" y="1021625"/>
            <a:chExt cx="2434525" cy="1985325"/>
          </a:xfrm>
        </p:grpSpPr>
        <p:sp>
          <p:nvSpPr>
            <p:cNvPr id="1420" name="Google Shape;1420;p101"/>
            <p:cNvSpPr/>
            <p:nvPr/>
          </p:nvSpPr>
          <p:spPr>
            <a:xfrm>
              <a:off x="6405150" y="1217275"/>
              <a:ext cx="768025" cy="1123075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421" name="Google Shape;1421;p101"/>
            <p:cNvSpPr/>
            <p:nvPr/>
          </p:nvSpPr>
          <p:spPr>
            <a:xfrm>
              <a:off x="7238400" y="1021625"/>
              <a:ext cx="594150" cy="760800"/>
            </a:xfrm>
            <a:custGeom>
              <a:avLst/>
              <a:gdLst/>
              <a:ahLst/>
              <a:cxnLst/>
              <a:rect l="l" t="t" r="r" b="b"/>
              <a:pathLst>
                <a:path w="23766" h="30432" extrusionOk="0">
                  <a:moveTo>
                    <a:pt x="8984" y="0"/>
                  </a:moveTo>
                  <a:lnTo>
                    <a:pt x="0" y="9565"/>
                  </a:lnTo>
                  <a:lnTo>
                    <a:pt x="579" y="29852"/>
                  </a:lnTo>
                  <a:lnTo>
                    <a:pt x="23476" y="30432"/>
                  </a:lnTo>
                  <a:lnTo>
                    <a:pt x="23766" y="1275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</p:sp>
        <p:sp>
          <p:nvSpPr>
            <p:cNvPr id="1422" name="Google Shape;1422;p101"/>
            <p:cNvSpPr/>
            <p:nvPr/>
          </p:nvSpPr>
          <p:spPr>
            <a:xfrm>
              <a:off x="7238400" y="1862125"/>
              <a:ext cx="789775" cy="470975"/>
            </a:xfrm>
            <a:custGeom>
              <a:avLst/>
              <a:gdLst/>
              <a:ahLst/>
              <a:cxnLst/>
              <a:rect l="l" t="t" r="r" b="b"/>
              <a:pathLst>
                <a:path w="31591" h="18839" extrusionOk="0">
                  <a:moveTo>
                    <a:pt x="0" y="0"/>
                  </a:moveTo>
                  <a:lnTo>
                    <a:pt x="579" y="12463"/>
                  </a:lnTo>
                  <a:lnTo>
                    <a:pt x="15650" y="11014"/>
                  </a:lnTo>
                  <a:lnTo>
                    <a:pt x="31301" y="18839"/>
                  </a:lnTo>
                  <a:lnTo>
                    <a:pt x="31591" y="87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</p:sp>
        <p:sp>
          <p:nvSpPr>
            <p:cNvPr id="1423" name="Google Shape;1423;p101"/>
            <p:cNvSpPr/>
            <p:nvPr/>
          </p:nvSpPr>
          <p:spPr>
            <a:xfrm>
              <a:off x="7948475" y="1101350"/>
              <a:ext cx="833250" cy="883950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424" name="Google Shape;1424;p101"/>
            <p:cNvSpPr/>
            <p:nvPr/>
          </p:nvSpPr>
          <p:spPr>
            <a:xfrm>
              <a:off x="8093375" y="2050525"/>
              <a:ext cx="746300" cy="485450"/>
            </a:xfrm>
            <a:custGeom>
              <a:avLst/>
              <a:gdLst/>
              <a:ahLst/>
              <a:cxnLst/>
              <a:rect l="l" t="t" r="r" b="b"/>
              <a:pathLst>
                <a:path w="29852" h="19418" extrusionOk="0">
                  <a:moveTo>
                    <a:pt x="1449" y="0"/>
                  </a:moveTo>
                  <a:lnTo>
                    <a:pt x="0" y="10144"/>
                  </a:lnTo>
                  <a:lnTo>
                    <a:pt x="21158" y="19418"/>
                  </a:lnTo>
                  <a:lnTo>
                    <a:pt x="29852" y="173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</p:sp>
        <p:sp>
          <p:nvSpPr>
            <p:cNvPr id="1425" name="Google Shape;1425;p101"/>
            <p:cNvSpPr/>
            <p:nvPr/>
          </p:nvSpPr>
          <p:spPr>
            <a:xfrm>
              <a:off x="8093375" y="2412800"/>
              <a:ext cx="420250" cy="239100"/>
            </a:xfrm>
            <a:custGeom>
              <a:avLst/>
              <a:gdLst/>
              <a:ahLst/>
              <a:cxnLst/>
              <a:rect l="l" t="t" r="r" b="b"/>
              <a:pathLst>
                <a:path w="16810" h="9564" extrusionOk="0">
                  <a:moveTo>
                    <a:pt x="580" y="0"/>
                  </a:moveTo>
                  <a:lnTo>
                    <a:pt x="0" y="7535"/>
                  </a:lnTo>
                  <a:lnTo>
                    <a:pt x="16810" y="9564"/>
                  </a:lnTo>
                  <a:lnTo>
                    <a:pt x="16520" y="46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426" name="Google Shape;1426;p101"/>
            <p:cNvSpPr/>
            <p:nvPr/>
          </p:nvSpPr>
          <p:spPr>
            <a:xfrm>
              <a:off x="8245550" y="2876525"/>
              <a:ext cx="173875" cy="130425"/>
            </a:xfrm>
            <a:custGeom>
              <a:avLst/>
              <a:gdLst/>
              <a:ahLst/>
              <a:cxnLst/>
              <a:rect l="l" t="t" r="r" b="b"/>
              <a:pathLst>
                <a:path w="6955" h="5217" extrusionOk="0">
                  <a:moveTo>
                    <a:pt x="0" y="0"/>
                  </a:moveTo>
                  <a:lnTo>
                    <a:pt x="2898" y="5217"/>
                  </a:lnTo>
                  <a:lnTo>
                    <a:pt x="6086" y="4057"/>
                  </a:lnTo>
                  <a:lnTo>
                    <a:pt x="695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1427" name="Google Shape;1427;p101"/>
          <p:cNvSpPr txBox="1"/>
          <p:nvPr/>
        </p:nvSpPr>
        <p:spPr>
          <a:xfrm>
            <a:off x="6455875" y="4766900"/>
            <a:ext cx="23259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Graph</a:t>
            </a:r>
            <a:endParaRPr/>
          </a:p>
        </p:txBody>
      </p:sp>
      <p:sp>
        <p:nvSpPr>
          <p:cNvPr id="1433" name="Google Shape;1433;p102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5072124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It can be helpful to visualize a CSP as a constraint graph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Nodes correspond to variables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Arcs show existence of constraints</a:t>
            </a:r>
            <a:endParaRPr dirty="0"/>
          </a:p>
        </p:txBody>
      </p:sp>
      <p:sp>
        <p:nvSpPr>
          <p:cNvPr id="1434" name="Google Shape;1434;p10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35" name="Google Shape;1435;p10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pSp>
        <p:nvGrpSpPr>
          <p:cNvPr id="1436" name="Google Shape;1436;p102"/>
          <p:cNvGrpSpPr/>
          <p:nvPr/>
        </p:nvGrpSpPr>
        <p:grpSpPr>
          <a:xfrm>
            <a:off x="4989688" y="2258675"/>
            <a:ext cx="3710438" cy="2884825"/>
            <a:chOff x="4989688" y="2258675"/>
            <a:chExt cx="3710438" cy="2884825"/>
          </a:xfrm>
        </p:grpSpPr>
        <p:sp>
          <p:nvSpPr>
            <p:cNvPr id="1437" name="Google Shape;1437;p102"/>
            <p:cNvSpPr/>
            <p:nvPr/>
          </p:nvSpPr>
          <p:spPr>
            <a:xfrm>
              <a:off x="7209450" y="2345400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8" name="Google Shape;1438;p102"/>
            <p:cNvSpPr/>
            <p:nvPr/>
          </p:nvSpPr>
          <p:spPr>
            <a:xfrm>
              <a:off x="7926725" y="3273050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NSW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9" name="Google Shape;1439;p102"/>
            <p:cNvSpPr/>
            <p:nvPr/>
          </p:nvSpPr>
          <p:spPr>
            <a:xfrm>
              <a:off x="7213175" y="4370100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0" name="Google Shape;1440;p102"/>
            <p:cNvSpPr/>
            <p:nvPr/>
          </p:nvSpPr>
          <p:spPr>
            <a:xfrm>
              <a:off x="5999650" y="2258675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NT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1" name="Google Shape;1441;p102"/>
            <p:cNvSpPr/>
            <p:nvPr/>
          </p:nvSpPr>
          <p:spPr>
            <a:xfrm>
              <a:off x="4989688" y="2988625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WA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2" name="Google Shape;1442;p102"/>
            <p:cNvSpPr/>
            <p:nvPr/>
          </p:nvSpPr>
          <p:spPr>
            <a:xfrm>
              <a:off x="6499463" y="3360550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SA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3" name="Google Shape;1443;p102"/>
            <p:cNvSpPr/>
            <p:nvPr/>
          </p:nvSpPr>
          <p:spPr>
            <a:xfrm>
              <a:off x="5999638" y="4212150"/>
              <a:ext cx="773400" cy="77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44" name="Google Shape;1444;p102"/>
            <p:cNvCxnSpPr>
              <a:stCxn id="1441" idx="5"/>
              <a:endCxn id="1442" idx="2"/>
            </p:cNvCxnSpPr>
            <p:nvPr/>
          </p:nvCxnSpPr>
          <p:spPr>
            <a:xfrm>
              <a:off x="5649826" y="3648763"/>
              <a:ext cx="849600" cy="98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102"/>
            <p:cNvCxnSpPr>
              <a:stCxn id="1441" idx="7"/>
              <a:endCxn id="1440" idx="2"/>
            </p:cNvCxnSpPr>
            <p:nvPr/>
          </p:nvCxnSpPr>
          <p:spPr>
            <a:xfrm rot="10800000" flipH="1">
              <a:off x="5649826" y="2645287"/>
              <a:ext cx="349800" cy="456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102"/>
            <p:cNvCxnSpPr>
              <a:stCxn id="1440" idx="7"/>
              <a:endCxn id="1437" idx="1"/>
            </p:cNvCxnSpPr>
            <p:nvPr/>
          </p:nvCxnSpPr>
          <p:spPr>
            <a:xfrm>
              <a:off x="6659788" y="2371937"/>
              <a:ext cx="663000" cy="86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102"/>
            <p:cNvCxnSpPr>
              <a:stCxn id="1437" idx="6"/>
              <a:endCxn id="1438" idx="0"/>
            </p:cNvCxnSpPr>
            <p:nvPr/>
          </p:nvCxnSpPr>
          <p:spPr>
            <a:xfrm>
              <a:off x="7982850" y="2732100"/>
              <a:ext cx="330600" cy="540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102"/>
            <p:cNvCxnSpPr>
              <a:stCxn id="1438" idx="4"/>
              <a:endCxn id="1439" idx="7"/>
            </p:cNvCxnSpPr>
            <p:nvPr/>
          </p:nvCxnSpPr>
          <p:spPr>
            <a:xfrm flipH="1">
              <a:off x="7873325" y="4046450"/>
              <a:ext cx="440100" cy="43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102"/>
            <p:cNvCxnSpPr>
              <a:stCxn id="1442" idx="5"/>
              <a:endCxn id="1439" idx="1"/>
            </p:cNvCxnSpPr>
            <p:nvPr/>
          </p:nvCxnSpPr>
          <p:spPr>
            <a:xfrm>
              <a:off x="7159601" y="4020688"/>
              <a:ext cx="166800" cy="462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102"/>
            <p:cNvCxnSpPr>
              <a:stCxn id="1440" idx="4"/>
              <a:endCxn id="1442" idx="1"/>
            </p:cNvCxnSpPr>
            <p:nvPr/>
          </p:nvCxnSpPr>
          <p:spPr>
            <a:xfrm>
              <a:off x="6386350" y="3032075"/>
              <a:ext cx="226500" cy="441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102"/>
            <p:cNvCxnSpPr>
              <a:stCxn id="1442" idx="7"/>
              <a:endCxn id="1437" idx="3"/>
            </p:cNvCxnSpPr>
            <p:nvPr/>
          </p:nvCxnSpPr>
          <p:spPr>
            <a:xfrm rot="10800000" flipH="1">
              <a:off x="7159601" y="3005512"/>
              <a:ext cx="163200" cy="468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102"/>
            <p:cNvCxnSpPr>
              <a:stCxn id="1442" idx="6"/>
              <a:endCxn id="1438" idx="2"/>
            </p:cNvCxnSpPr>
            <p:nvPr/>
          </p:nvCxnSpPr>
          <p:spPr>
            <a:xfrm rot="10800000" flipH="1">
              <a:off x="7272863" y="3659650"/>
              <a:ext cx="654000" cy="87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53" name="Google Shape;145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850" y="0"/>
            <a:ext cx="2655476" cy="224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102"/>
          <p:cNvSpPr txBox="1"/>
          <p:nvPr/>
        </p:nvSpPr>
        <p:spPr>
          <a:xfrm>
            <a:off x="7209450" y="40890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03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CSPs</a:t>
            </a:r>
            <a:endParaRPr/>
          </a:p>
        </p:txBody>
      </p:sp>
      <p:sp>
        <p:nvSpPr>
          <p:cNvPr id="1460" name="Google Shape;1460;p103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start with a naive approach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States are defined by the values assigned so far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Initial state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Empty assignment { }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Successor function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Assign a value to an unassigned variable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Goal test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Current assignment is complete and consistent</a:t>
            </a:r>
            <a:endParaRPr/>
          </a:p>
        </p:txBody>
      </p:sp>
      <p:sp>
        <p:nvSpPr>
          <p:cNvPr id="1461" name="Google Shape;1461;p103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462" name="Google Shape;1462;p103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Abstraction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Types of Search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Search Problem Definition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/>
              <a:t>State Space Graph vs. Search Tree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Search Algorithm (TSA, GSA)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Uninformed Search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BFS, DFS, UCS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Informed Search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Greedy, A*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Local Search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Constraint Satisfaction Problems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700103" y="926100"/>
            <a:ext cx="44439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Adversarial Search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/>
              <a:t>Minimax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DLS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Horizon Effect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𝛼-𝛽 Pruning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Expectimax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Multi-Agent Utilities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04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468" name="Google Shape;1468;p104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469" name="Google Shape;1469;p104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470" name="Google Shape;1470;p104"/>
          <p:cNvSpPr txBox="1"/>
          <p:nvPr/>
        </p:nvSpPr>
        <p:spPr>
          <a:xfrm>
            <a:off x="1062050" y="-762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{WA, NT, Q, NSW, V, SA,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104"/>
          <p:cNvSpPr/>
          <p:nvPr/>
        </p:nvSpPr>
        <p:spPr>
          <a:xfrm>
            <a:off x="4084975" y="3854175"/>
            <a:ext cx="1953300" cy="672300"/>
          </a:xfrm>
          <a:prstGeom prst="wedgeRoundRectCallout">
            <a:avLst>
              <a:gd name="adj1" fmla="val -38792"/>
              <a:gd name="adj2" fmla="val -137223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 that all solutions will be at the bottom of this search tree :-(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2" name="Google Shape;1472;p104"/>
          <p:cNvGrpSpPr/>
          <p:nvPr/>
        </p:nvGrpSpPr>
        <p:grpSpPr>
          <a:xfrm>
            <a:off x="6473677" y="1733151"/>
            <a:ext cx="2628723" cy="1164638"/>
            <a:chOff x="6473677" y="1733151"/>
            <a:chExt cx="2628723" cy="1164638"/>
          </a:xfrm>
        </p:grpSpPr>
        <p:grpSp>
          <p:nvGrpSpPr>
            <p:cNvPr id="1473" name="Google Shape;1473;p104"/>
            <p:cNvGrpSpPr/>
            <p:nvPr/>
          </p:nvGrpSpPr>
          <p:grpSpPr>
            <a:xfrm>
              <a:off x="6473677" y="2274950"/>
              <a:ext cx="703248" cy="593626"/>
              <a:chOff x="4421227" y="109200"/>
              <a:chExt cx="703248" cy="593626"/>
            </a:xfrm>
          </p:grpSpPr>
          <p:pic>
            <p:nvPicPr>
              <p:cNvPr id="1474" name="Google Shape;1474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5" name="Google Shape;1475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476" name="Google Shape;1476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77" name="Google Shape;1477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78" name="Google Shape;1478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79" name="Google Shape;1479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80" name="Google Shape;1480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81" name="Google Shape;1481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</p:grpSp>
        <p:grpSp>
          <p:nvGrpSpPr>
            <p:cNvPr id="1482" name="Google Shape;1482;p104"/>
            <p:cNvGrpSpPr/>
            <p:nvPr/>
          </p:nvGrpSpPr>
          <p:grpSpPr>
            <a:xfrm>
              <a:off x="7236877" y="2274938"/>
              <a:ext cx="703248" cy="593626"/>
              <a:chOff x="4421227" y="109200"/>
              <a:chExt cx="703248" cy="593626"/>
            </a:xfrm>
          </p:grpSpPr>
          <p:pic>
            <p:nvPicPr>
              <p:cNvPr id="1483" name="Google Shape;1483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4" name="Google Shape;1484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485" name="Google Shape;1485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86" name="Google Shape;1486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87" name="Google Shape;1487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88" name="Google Shape;1488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89" name="Google Shape;1489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90" name="Google Shape;1490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</p:grpSp>
        <p:sp>
          <p:nvSpPr>
            <p:cNvPr id="1491" name="Google Shape;1491;p104"/>
            <p:cNvSpPr txBox="1"/>
            <p:nvPr/>
          </p:nvSpPr>
          <p:spPr>
            <a:xfrm>
              <a:off x="7923875" y="2217063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92" name="Google Shape;1492;p104"/>
            <p:cNvGrpSpPr/>
            <p:nvPr/>
          </p:nvGrpSpPr>
          <p:grpSpPr>
            <a:xfrm>
              <a:off x="8399152" y="2304163"/>
              <a:ext cx="703248" cy="593626"/>
              <a:chOff x="4421227" y="109200"/>
              <a:chExt cx="703248" cy="593626"/>
            </a:xfrm>
          </p:grpSpPr>
          <p:pic>
            <p:nvPicPr>
              <p:cNvPr id="1493" name="Google Shape;1493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4" name="Google Shape;1494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95" name="Google Shape;1495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96" name="Google Shape;1496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97" name="Google Shape;1497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98" name="Google Shape;1498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499" name="Google Shape;1499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500" name="Google Shape;1500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</p:grpSp>
        <p:cxnSp>
          <p:nvCxnSpPr>
            <p:cNvPr id="1501" name="Google Shape;1501;p104"/>
            <p:cNvCxnSpPr>
              <a:stCxn id="1502" idx="2"/>
              <a:endCxn id="1474" idx="0"/>
            </p:cNvCxnSpPr>
            <p:nvPr/>
          </p:nvCxnSpPr>
          <p:spPr>
            <a:xfrm flipH="1">
              <a:off x="6825426" y="1733151"/>
              <a:ext cx="1151700" cy="5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104"/>
            <p:cNvCxnSpPr>
              <a:stCxn id="1502" idx="2"/>
              <a:endCxn id="1483" idx="0"/>
            </p:cNvCxnSpPr>
            <p:nvPr/>
          </p:nvCxnSpPr>
          <p:spPr>
            <a:xfrm flipH="1">
              <a:off x="7588626" y="1733151"/>
              <a:ext cx="388500" cy="5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104"/>
            <p:cNvCxnSpPr>
              <a:stCxn id="1502" idx="2"/>
              <a:endCxn id="1493" idx="0"/>
            </p:cNvCxnSpPr>
            <p:nvPr/>
          </p:nvCxnSpPr>
          <p:spPr>
            <a:xfrm>
              <a:off x="7977126" y="1733151"/>
              <a:ext cx="773700" cy="57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5" name="Google Shape;1505;p104"/>
          <p:cNvGrpSpPr/>
          <p:nvPr/>
        </p:nvGrpSpPr>
        <p:grpSpPr>
          <a:xfrm>
            <a:off x="4421227" y="109200"/>
            <a:ext cx="703248" cy="593626"/>
            <a:chOff x="4421227" y="109200"/>
            <a:chExt cx="703248" cy="593626"/>
          </a:xfrm>
        </p:grpSpPr>
        <p:pic>
          <p:nvPicPr>
            <p:cNvPr id="1506" name="Google Shape;1506;p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1227" y="109200"/>
              <a:ext cx="703248" cy="593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7" name="Google Shape;1507;p104"/>
            <p:cNvSpPr/>
            <p:nvPr/>
          </p:nvSpPr>
          <p:spPr>
            <a:xfrm>
              <a:off x="4469201" y="217550"/>
              <a:ext cx="203373" cy="297390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508" name="Google Shape;1508;p104"/>
            <p:cNvSpPr/>
            <p:nvPr/>
          </p:nvSpPr>
          <p:spPr>
            <a:xfrm>
              <a:off x="4689871" y="165735"/>
              <a:ext cx="157331" cy="201460"/>
            </a:xfrm>
            <a:custGeom>
              <a:avLst/>
              <a:gdLst/>
              <a:ahLst/>
              <a:cxnLst/>
              <a:rect l="l" t="t" r="r" b="b"/>
              <a:pathLst>
                <a:path w="23766" h="30432" extrusionOk="0">
                  <a:moveTo>
                    <a:pt x="8984" y="0"/>
                  </a:moveTo>
                  <a:lnTo>
                    <a:pt x="0" y="9565"/>
                  </a:lnTo>
                  <a:lnTo>
                    <a:pt x="579" y="29852"/>
                  </a:lnTo>
                  <a:lnTo>
                    <a:pt x="23476" y="30432"/>
                  </a:lnTo>
                  <a:lnTo>
                    <a:pt x="23766" y="12753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509" name="Google Shape;1509;p104"/>
            <p:cNvSpPr/>
            <p:nvPr/>
          </p:nvSpPr>
          <p:spPr>
            <a:xfrm>
              <a:off x="4689871" y="388326"/>
              <a:ext cx="209132" cy="124714"/>
            </a:xfrm>
            <a:custGeom>
              <a:avLst/>
              <a:gdLst/>
              <a:ahLst/>
              <a:cxnLst/>
              <a:rect l="l" t="t" r="r" b="b"/>
              <a:pathLst>
                <a:path w="31591" h="18839" extrusionOk="0">
                  <a:moveTo>
                    <a:pt x="0" y="0"/>
                  </a:moveTo>
                  <a:lnTo>
                    <a:pt x="579" y="12463"/>
                  </a:lnTo>
                  <a:lnTo>
                    <a:pt x="15650" y="11014"/>
                  </a:lnTo>
                  <a:lnTo>
                    <a:pt x="31301" y="18839"/>
                  </a:lnTo>
                  <a:lnTo>
                    <a:pt x="31591" y="87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510" name="Google Shape;1510;p104"/>
            <p:cNvSpPr/>
            <p:nvPr/>
          </p:nvSpPr>
          <p:spPr>
            <a:xfrm>
              <a:off x="4877921" y="186849"/>
              <a:ext cx="220645" cy="234070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511" name="Google Shape;1511;p104"/>
            <p:cNvSpPr/>
            <p:nvPr/>
          </p:nvSpPr>
          <p:spPr>
            <a:xfrm>
              <a:off x="4916295" y="438221"/>
              <a:ext cx="197620" cy="128547"/>
            </a:xfrm>
            <a:custGeom>
              <a:avLst/>
              <a:gdLst/>
              <a:ahLst/>
              <a:cxnLst/>
              <a:rect l="l" t="t" r="r" b="b"/>
              <a:pathLst>
                <a:path w="29852" h="19418" extrusionOk="0">
                  <a:moveTo>
                    <a:pt x="1449" y="0"/>
                  </a:moveTo>
                  <a:lnTo>
                    <a:pt x="0" y="10144"/>
                  </a:lnTo>
                  <a:lnTo>
                    <a:pt x="21158" y="19418"/>
                  </a:lnTo>
                  <a:lnTo>
                    <a:pt x="29852" y="1739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512" name="Google Shape;1512;p104"/>
            <p:cNvSpPr/>
            <p:nvPr/>
          </p:nvSpPr>
          <p:spPr>
            <a:xfrm>
              <a:off x="4916295" y="534163"/>
              <a:ext cx="111282" cy="63314"/>
            </a:xfrm>
            <a:custGeom>
              <a:avLst/>
              <a:gdLst/>
              <a:ahLst/>
              <a:cxnLst/>
              <a:rect l="l" t="t" r="r" b="b"/>
              <a:pathLst>
                <a:path w="16810" h="9564" extrusionOk="0">
                  <a:moveTo>
                    <a:pt x="580" y="0"/>
                  </a:moveTo>
                  <a:lnTo>
                    <a:pt x="0" y="7535"/>
                  </a:lnTo>
                  <a:lnTo>
                    <a:pt x="16810" y="9564"/>
                  </a:lnTo>
                  <a:lnTo>
                    <a:pt x="16520" y="4637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513" name="Google Shape;1513;p104"/>
            <p:cNvSpPr/>
            <p:nvPr/>
          </p:nvSpPr>
          <p:spPr>
            <a:xfrm>
              <a:off x="4956596" y="656972"/>
              <a:ext cx="46042" cy="34537"/>
            </a:xfrm>
            <a:custGeom>
              <a:avLst/>
              <a:gdLst/>
              <a:ahLst/>
              <a:cxnLst/>
              <a:rect l="l" t="t" r="r" b="b"/>
              <a:pathLst>
                <a:path w="6955" h="5217" extrusionOk="0">
                  <a:moveTo>
                    <a:pt x="0" y="0"/>
                  </a:moveTo>
                  <a:lnTo>
                    <a:pt x="2898" y="5217"/>
                  </a:lnTo>
                  <a:lnTo>
                    <a:pt x="6086" y="4057"/>
                  </a:lnTo>
                  <a:lnTo>
                    <a:pt x="6955" y="0"/>
                  </a:lnTo>
                  <a:close/>
                </a:path>
              </a:pathLst>
            </a:custGeom>
            <a:noFill/>
            <a:ln>
              <a:noFill/>
            </a:ln>
          </p:spPr>
        </p:sp>
      </p:grpSp>
      <p:grpSp>
        <p:nvGrpSpPr>
          <p:cNvPr id="1514" name="Google Shape;1514;p104"/>
          <p:cNvGrpSpPr/>
          <p:nvPr/>
        </p:nvGrpSpPr>
        <p:grpSpPr>
          <a:xfrm>
            <a:off x="450852" y="702826"/>
            <a:ext cx="4321999" cy="1065350"/>
            <a:chOff x="450852" y="702826"/>
            <a:chExt cx="4321999" cy="1065350"/>
          </a:xfrm>
        </p:grpSpPr>
        <p:grpSp>
          <p:nvGrpSpPr>
            <p:cNvPr id="1515" name="Google Shape;1515;p104"/>
            <p:cNvGrpSpPr/>
            <p:nvPr/>
          </p:nvGrpSpPr>
          <p:grpSpPr>
            <a:xfrm>
              <a:off x="450852" y="1174550"/>
              <a:ext cx="703248" cy="593626"/>
              <a:chOff x="4421227" y="109200"/>
              <a:chExt cx="703248" cy="593626"/>
            </a:xfrm>
          </p:grpSpPr>
          <p:pic>
            <p:nvPicPr>
              <p:cNvPr id="1516" name="Google Shape;1516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7" name="Google Shape;1517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518" name="Google Shape;1518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19" name="Google Shape;1519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20" name="Google Shape;1520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21" name="Google Shape;1521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22" name="Google Shape;1522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23" name="Google Shape;1523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524" name="Google Shape;1524;p104"/>
            <p:cNvCxnSpPr>
              <a:stCxn id="1506" idx="2"/>
              <a:endCxn id="1516" idx="0"/>
            </p:cNvCxnSpPr>
            <p:nvPr/>
          </p:nvCxnSpPr>
          <p:spPr>
            <a:xfrm flipH="1">
              <a:off x="802351" y="702826"/>
              <a:ext cx="39705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5" name="Google Shape;1525;p104"/>
          <p:cNvGrpSpPr/>
          <p:nvPr/>
        </p:nvGrpSpPr>
        <p:grpSpPr>
          <a:xfrm>
            <a:off x="1342302" y="702826"/>
            <a:ext cx="3430549" cy="1065350"/>
            <a:chOff x="1342302" y="702826"/>
            <a:chExt cx="3430549" cy="1065350"/>
          </a:xfrm>
        </p:grpSpPr>
        <p:grpSp>
          <p:nvGrpSpPr>
            <p:cNvPr id="1526" name="Google Shape;1526;p104"/>
            <p:cNvGrpSpPr/>
            <p:nvPr/>
          </p:nvGrpSpPr>
          <p:grpSpPr>
            <a:xfrm>
              <a:off x="1342302" y="1174550"/>
              <a:ext cx="703248" cy="593626"/>
              <a:chOff x="4421227" y="109200"/>
              <a:chExt cx="703248" cy="593626"/>
            </a:xfrm>
          </p:grpSpPr>
          <p:pic>
            <p:nvPicPr>
              <p:cNvPr id="1527" name="Google Shape;1527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8" name="Google Shape;1528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529" name="Google Shape;1529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30" name="Google Shape;1530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31" name="Google Shape;1531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32" name="Google Shape;1532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33" name="Google Shape;1533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34" name="Google Shape;1534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535" name="Google Shape;1535;p104"/>
            <p:cNvCxnSpPr>
              <a:stCxn id="1506" idx="2"/>
              <a:endCxn id="1527" idx="0"/>
            </p:cNvCxnSpPr>
            <p:nvPr/>
          </p:nvCxnSpPr>
          <p:spPr>
            <a:xfrm flipH="1">
              <a:off x="1693951" y="702826"/>
              <a:ext cx="30789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6" name="Google Shape;1536;p104"/>
          <p:cNvSpPr txBox="1"/>
          <p:nvPr/>
        </p:nvSpPr>
        <p:spPr>
          <a:xfrm>
            <a:off x="5803475" y="2217063"/>
            <a:ext cx="601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7" name="Google Shape;1537;p104"/>
          <p:cNvSpPr txBox="1"/>
          <p:nvPr/>
        </p:nvSpPr>
        <p:spPr>
          <a:xfrm>
            <a:off x="6665750" y="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8" name="Google Shape;1538;p104"/>
          <p:cNvGrpSpPr/>
          <p:nvPr/>
        </p:nvGrpSpPr>
        <p:grpSpPr>
          <a:xfrm>
            <a:off x="2233752" y="702826"/>
            <a:ext cx="6094998" cy="1065350"/>
            <a:chOff x="2233752" y="702826"/>
            <a:chExt cx="6094998" cy="1065350"/>
          </a:xfrm>
        </p:grpSpPr>
        <p:grpSp>
          <p:nvGrpSpPr>
            <p:cNvPr id="1539" name="Google Shape;1539;p104"/>
            <p:cNvGrpSpPr/>
            <p:nvPr/>
          </p:nvGrpSpPr>
          <p:grpSpPr>
            <a:xfrm>
              <a:off x="7625502" y="1139525"/>
              <a:ext cx="703248" cy="593626"/>
              <a:chOff x="4421227" y="109200"/>
              <a:chExt cx="703248" cy="593626"/>
            </a:xfrm>
          </p:grpSpPr>
          <p:pic>
            <p:nvPicPr>
              <p:cNvPr id="1502" name="Google Shape;1502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0" name="Google Shape;1540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41" name="Google Shape;1541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42" name="Google Shape;1542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43" name="Google Shape;1543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44" name="Google Shape;1544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45" name="Google Shape;1545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46" name="Google Shape;1546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</p:grpSp>
        <p:grpSp>
          <p:nvGrpSpPr>
            <p:cNvPr id="1547" name="Google Shape;1547;p104"/>
            <p:cNvGrpSpPr/>
            <p:nvPr/>
          </p:nvGrpSpPr>
          <p:grpSpPr>
            <a:xfrm>
              <a:off x="6734052" y="1139525"/>
              <a:ext cx="703248" cy="593626"/>
              <a:chOff x="4421227" y="109200"/>
              <a:chExt cx="703248" cy="593626"/>
            </a:xfrm>
          </p:grpSpPr>
          <p:pic>
            <p:nvPicPr>
              <p:cNvPr id="1548" name="Google Shape;1548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9" name="Google Shape;1549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50" name="Google Shape;1550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51" name="Google Shape;1551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52" name="Google Shape;1552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53" name="Google Shape;1553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54" name="Google Shape;1554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55" name="Google Shape;1555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</p:grpSp>
        <p:grpSp>
          <p:nvGrpSpPr>
            <p:cNvPr id="1556" name="Google Shape;1556;p104"/>
            <p:cNvGrpSpPr/>
            <p:nvPr/>
          </p:nvGrpSpPr>
          <p:grpSpPr>
            <a:xfrm>
              <a:off x="2233752" y="1174550"/>
              <a:ext cx="703248" cy="593626"/>
              <a:chOff x="4421227" y="109200"/>
              <a:chExt cx="703248" cy="593626"/>
            </a:xfrm>
          </p:grpSpPr>
          <p:pic>
            <p:nvPicPr>
              <p:cNvPr id="1557" name="Google Shape;1557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8" name="Google Shape;1558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559" name="Google Shape;1559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60" name="Google Shape;1560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61" name="Google Shape;1561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62" name="Google Shape;1562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63" name="Google Shape;1563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64" name="Google Shape;1564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565" name="Google Shape;1565;p104"/>
            <p:cNvGrpSpPr/>
            <p:nvPr/>
          </p:nvGrpSpPr>
          <p:grpSpPr>
            <a:xfrm>
              <a:off x="3089002" y="1174550"/>
              <a:ext cx="703248" cy="593626"/>
              <a:chOff x="4421227" y="109200"/>
              <a:chExt cx="703248" cy="593626"/>
            </a:xfrm>
          </p:grpSpPr>
          <p:pic>
            <p:nvPicPr>
              <p:cNvPr id="1566" name="Google Shape;1566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7" name="Google Shape;1567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68" name="Google Shape;1568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569" name="Google Shape;1569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70" name="Google Shape;1570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71" name="Google Shape;1571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72" name="Google Shape;1572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73" name="Google Shape;1573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574" name="Google Shape;1574;p104"/>
            <p:cNvGrpSpPr/>
            <p:nvPr/>
          </p:nvGrpSpPr>
          <p:grpSpPr>
            <a:xfrm>
              <a:off x="3944252" y="1174550"/>
              <a:ext cx="703248" cy="593626"/>
              <a:chOff x="4421227" y="109200"/>
              <a:chExt cx="703248" cy="593626"/>
            </a:xfrm>
          </p:grpSpPr>
          <p:pic>
            <p:nvPicPr>
              <p:cNvPr id="1575" name="Google Shape;1575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6" name="Google Shape;1576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77" name="Google Shape;1577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578" name="Google Shape;1578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79" name="Google Shape;1579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80" name="Google Shape;1580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81" name="Google Shape;1581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82" name="Google Shape;1582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583" name="Google Shape;1583;p104"/>
            <p:cNvCxnSpPr>
              <a:stCxn id="1506" idx="2"/>
              <a:endCxn id="1557" idx="0"/>
            </p:cNvCxnSpPr>
            <p:nvPr/>
          </p:nvCxnSpPr>
          <p:spPr>
            <a:xfrm flipH="1">
              <a:off x="2585251" y="702826"/>
              <a:ext cx="21876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104"/>
            <p:cNvCxnSpPr>
              <a:stCxn id="1506" idx="2"/>
              <a:endCxn id="1566" idx="0"/>
            </p:cNvCxnSpPr>
            <p:nvPr/>
          </p:nvCxnSpPr>
          <p:spPr>
            <a:xfrm flipH="1">
              <a:off x="3440551" y="702826"/>
              <a:ext cx="13323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104"/>
            <p:cNvCxnSpPr>
              <a:stCxn id="1506" idx="2"/>
              <a:endCxn id="1575" idx="0"/>
            </p:cNvCxnSpPr>
            <p:nvPr/>
          </p:nvCxnSpPr>
          <p:spPr>
            <a:xfrm flipH="1">
              <a:off x="4295851" y="702826"/>
              <a:ext cx="4770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104"/>
            <p:cNvCxnSpPr>
              <a:stCxn id="1506" idx="2"/>
              <a:endCxn id="1548" idx="0"/>
            </p:cNvCxnSpPr>
            <p:nvPr/>
          </p:nvCxnSpPr>
          <p:spPr>
            <a:xfrm>
              <a:off x="4772851" y="702826"/>
              <a:ext cx="2312700" cy="43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104"/>
            <p:cNvCxnSpPr>
              <a:stCxn id="1506" idx="2"/>
              <a:endCxn id="1502" idx="0"/>
            </p:cNvCxnSpPr>
            <p:nvPr/>
          </p:nvCxnSpPr>
          <p:spPr>
            <a:xfrm>
              <a:off x="4772851" y="702826"/>
              <a:ext cx="3204300" cy="43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8" name="Google Shape;1588;p104"/>
            <p:cNvSpPr txBox="1"/>
            <p:nvPr/>
          </p:nvSpPr>
          <p:spPr>
            <a:xfrm>
              <a:off x="5390025" y="1210450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89" name="Google Shape;1589;p104"/>
          <p:cNvGrpSpPr/>
          <p:nvPr/>
        </p:nvGrpSpPr>
        <p:grpSpPr>
          <a:xfrm>
            <a:off x="450852" y="1768176"/>
            <a:ext cx="5283923" cy="1065350"/>
            <a:chOff x="450852" y="1768176"/>
            <a:chExt cx="5283923" cy="1065350"/>
          </a:xfrm>
        </p:grpSpPr>
        <p:grpSp>
          <p:nvGrpSpPr>
            <p:cNvPr id="1590" name="Google Shape;1590;p104"/>
            <p:cNvGrpSpPr/>
            <p:nvPr/>
          </p:nvGrpSpPr>
          <p:grpSpPr>
            <a:xfrm>
              <a:off x="450852" y="2166775"/>
              <a:ext cx="703248" cy="593626"/>
              <a:chOff x="4421227" y="109200"/>
              <a:chExt cx="703248" cy="593626"/>
            </a:xfrm>
          </p:grpSpPr>
          <p:pic>
            <p:nvPicPr>
              <p:cNvPr id="1591" name="Google Shape;1591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2" name="Google Shape;1592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593" name="Google Shape;1593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594" name="Google Shape;1594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95" name="Google Shape;1595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96" name="Google Shape;1596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97" name="Google Shape;1597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598" name="Google Shape;1598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599" name="Google Shape;1599;p104"/>
            <p:cNvGrpSpPr/>
            <p:nvPr/>
          </p:nvGrpSpPr>
          <p:grpSpPr>
            <a:xfrm>
              <a:off x="1268027" y="2166775"/>
              <a:ext cx="703248" cy="593626"/>
              <a:chOff x="4421227" y="109200"/>
              <a:chExt cx="703248" cy="593626"/>
            </a:xfrm>
          </p:grpSpPr>
          <p:pic>
            <p:nvPicPr>
              <p:cNvPr id="1600" name="Google Shape;1600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1" name="Google Shape;1601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02" name="Google Shape;1602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603" name="Google Shape;1603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04" name="Google Shape;1604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05" name="Google Shape;1605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06" name="Google Shape;1606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07" name="Google Shape;1607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608" name="Google Shape;1608;p104"/>
            <p:cNvGrpSpPr/>
            <p:nvPr/>
          </p:nvGrpSpPr>
          <p:grpSpPr>
            <a:xfrm>
              <a:off x="2136902" y="2166775"/>
              <a:ext cx="703248" cy="593626"/>
              <a:chOff x="4421227" y="109200"/>
              <a:chExt cx="703248" cy="593626"/>
            </a:xfrm>
          </p:grpSpPr>
          <p:pic>
            <p:nvPicPr>
              <p:cNvPr id="1609" name="Google Shape;1609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0" name="Google Shape;1610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11" name="Google Shape;1611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612" name="Google Shape;1612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13" name="Google Shape;1613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14" name="Google Shape;1614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15" name="Google Shape;1615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16" name="Google Shape;1616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617" name="Google Shape;1617;p104"/>
            <p:cNvGrpSpPr/>
            <p:nvPr/>
          </p:nvGrpSpPr>
          <p:grpSpPr>
            <a:xfrm>
              <a:off x="3005777" y="2166775"/>
              <a:ext cx="703248" cy="593626"/>
              <a:chOff x="4421227" y="109200"/>
              <a:chExt cx="703248" cy="593626"/>
            </a:xfrm>
          </p:grpSpPr>
          <p:pic>
            <p:nvPicPr>
              <p:cNvPr id="1618" name="Google Shape;1618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9" name="Google Shape;1619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20" name="Google Shape;1620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21" name="Google Shape;1621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22" name="Google Shape;1622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23" name="Google Shape;1623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24" name="Google Shape;1624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25" name="Google Shape;1625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626" name="Google Shape;1626;p104"/>
            <p:cNvGrpSpPr/>
            <p:nvPr/>
          </p:nvGrpSpPr>
          <p:grpSpPr>
            <a:xfrm>
              <a:off x="4252452" y="2239900"/>
              <a:ext cx="703248" cy="593626"/>
              <a:chOff x="4421227" y="109200"/>
              <a:chExt cx="703248" cy="593626"/>
            </a:xfrm>
          </p:grpSpPr>
          <p:pic>
            <p:nvPicPr>
              <p:cNvPr id="1627" name="Google Shape;1627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8" name="Google Shape;1628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29" name="Google Shape;1629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30" name="Google Shape;1630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31" name="Google Shape;1631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32" name="Google Shape;1632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33" name="Google Shape;1633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34" name="Google Shape;1634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</p:grpSp>
        <p:grpSp>
          <p:nvGrpSpPr>
            <p:cNvPr id="1635" name="Google Shape;1635;p104"/>
            <p:cNvGrpSpPr/>
            <p:nvPr/>
          </p:nvGrpSpPr>
          <p:grpSpPr>
            <a:xfrm>
              <a:off x="5031527" y="2239900"/>
              <a:ext cx="703248" cy="593626"/>
              <a:chOff x="4421227" y="109200"/>
              <a:chExt cx="703248" cy="593626"/>
            </a:xfrm>
          </p:grpSpPr>
          <p:pic>
            <p:nvPicPr>
              <p:cNvPr id="1636" name="Google Shape;1636;p1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7" name="Google Shape;1637;p104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38" name="Google Shape;1638;p104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39" name="Google Shape;1639;p104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40" name="Google Shape;1640;p104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41" name="Google Shape;1641;p104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42" name="Google Shape;1642;p104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43" name="Google Shape;1643;p104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</p:grpSp>
        <p:cxnSp>
          <p:nvCxnSpPr>
            <p:cNvPr id="1644" name="Google Shape;1644;p104"/>
            <p:cNvCxnSpPr>
              <a:stCxn id="1516" idx="2"/>
              <a:endCxn id="1591" idx="0"/>
            </p:cNvCxnSpPr>
            <p:nvPr/>
          </p:nvCxnSpPr>
          <p:spPr>
            <a:xfrm>
              <a:off x="802476" y="1768176"/>
              <a:ext cx="0" cy="3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104"/>
            <p:cNvCxnSpPr>
              <a:stCxn id="1516" idx="2"/>
              <a:endCxn id="1600" idx="0"/>
            </p:cNvCxnSpPr>
            <p:nvPr/>
          </p:nvCxnSpPr>
          <p:spPr>
            <a:xfrm>
              <a:off x="802476" y="1768176"/>
              <a:ext cx="817200" cy="3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6" name="Google Shape;1646;p104"/>
            <p:cNvCxnSpPr>
              <a:stCxn id="1516" idx="2"/>
              <a:endCxn id="1609" idx="0"/>
            </p:cNvCxnSpPr>
            <p:nvPr/>
          </p:nvCxnSpPr>
          <p:spPr>
            <a:xfrm>
              <a:off x="802476" y="1768176"/>
              <a:ext cx="1686000" cy="3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104"/>
            <p:cNvCxnSpPr>
              <a:stCxn id="1516" idx="2"/>
              <a:endCxn id="1618" idx="0"/>
            </p:cNvCxnSpPr>
            <p:nvPr/>
          </p:nvCxnSpPr>
          <p:spPr>
            <a:xfrm>
              <a:off x="802476" y="1768176"/>
              <a:ext cx="2554800" cy="3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8" name="Google Shape;1648;p104"/>
            <p:cNvCxnSpPr>
              <a:stCxn id="1516" idx="2"/>
              <a:endCxn id="1627" idx="0"/>
            </p:cNvCxnSpPr>
            <p:nvPr/>
          </p:nvCxnSpPr>
          <p:spPr>
            <a:xfrm>
              <a:off x="802476" y="1768176"/>
              <a:ext cx="38016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9" name="Google Shape;1649;p104"/>
            <p:cNvCxnSpPr>
              <a:stCxn id="1516" idx="2"/>
              <a:endCxn id="1636" idx="0"/>
            </p:cNvCxnSpPr>
            <p:nvPr/>
          </p:nvCxnSpPr>
          <p:spPr>
            <a:xfrm>
              <a:off x="802476" y="1768176"/>
              <a:ext cx="4580700" cy="47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0" name="Google Shape;1650;p104"/>
            <p:cNvSpPr txBox="1"/>
            <p:nvPr/>
          </p:nvSpPr>
          <p:spPr>
            <a:xfrm>
              <a:off x="3678850" y="2220125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51" name="Google Shape;1651;p104"/>
          <p:cNvSpPr/>
          <p:nvPr/>
        </p:nvSpPr>
        <p:spPr>
          <a:xfrm>
            <a:off x="6608150" y="3404400"/>
            <a:ext cx="947100" cy="880800"/>
          </a:xfrm>
          <a:prstGeom prst="wedgeRoundRectCallout">
            <a:avLst>
              <a:gd name="adj1" fmla="val -124095"/>
              <a:gd name="adj2" fmla="val 63624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calls for DFS :-)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0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657" name="Google Shape;1657;p10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58" name="Google Shape;1658;p10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pSp>
        <p:nvGrpSpPr>
          <p:cNvPr id="1659" name="Google Shape;1659;p105"/>
          <p:cNvGrpSpPr/>
          <p:nvPr/>
        </p:nvGrpSpPr>
        <p:grpSpPr>
          <a:xfrm>
            <a:off x="92327" y="3422138"/>
            <a:ext cx="703248" cy="593626"/>
            <a:chOff x="4421227" y="109200"/>
            <a:chExt cx="703248" cy="593626"/>
          </a:xfrm>
        </p:grpSpPr>
        <p:pic>
          <p:nvPicPr>
            <p:cNvPr id="1660" name="Google Shape;1660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1227" y="109200"/>
              <a:ext cx="703248" cy="593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1" name="Google Shape;1661;p105"/>
            <p:cNvSpPr/>
            <p:nvPr/>
          </p:nvSpPr>
          <p:spPr>
            <a:xfrm>
              <a:off x="4469201" y="217550"/>
              <a:ext cx="203373" cy="297390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662" name="Google Shape;1662;p105"/>
            <p:cNvSpPr/>
            <p:nvPr/>
          </p:nvSpPr>
          <p:spPr>
            <a:xfrm>
              <a:off x="4689871" y="165735"/>
              <a:ext cx="157331" cy="201460"/>
            </a:xfrm>
            <a:custGeom>
              <a:avLst/>
              <a:gdLst/>
              <a:ahLst/>
              <a:cxnLst/>
              <a:rect l="l" t="t" r="r" b="b"/>
              <a:pathLst>
                <a:path w="23766" h="30432" extrusionOk="0">
                  <a:moveTo>
                    <a:pt x="8984" y="0"/>
                  </a:moveTo>
                  <a:lnTo>
                    <a:pt x="0" y="9565"/>
                  </a:lnTo>
                  <a:lnTo>
                    <a:pt x="579" y="29852"/>
                  </a:lnTo>
                  <a:lnTo>
                    <a:pt x="23476" y="30432"/>
                  </a:lnTo>
                  <a:lnTo>
                    <a:pt x="23766" y="1275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663" name="Google Shape;1663;p105"/>
            <p:cNvSpPr/>
            <p:nvPr/>
          </p:nvSpPr>
          <p:spPr>
            <a:xfrm>
              <a:off x="4689871" y="388326"/>
              <a:ext cx="209132" cy="124714"/>
            </a:xfrm>
            <a:custGeom>
              <a:avLst/>
              <a:gdLst/>
              <a:ahLst/>
              <a:cxnLst/>
              <a:rect l="l" t="t" r="r" b="b"/>
              <a:pathLst>
                <a:path w="31591" h="18839" extrusionOk="0">
                  <a:moveTo>
                    <a:pt x="0" y="0"/>
                  </a:moveTo>
                  <a:lnTo>
                    <a:pt x="579" y="12463"/>
                  </a:lnTo>
                  <a:lnTo>
                    <a:pt x="15650" y="11014"/>
                  </a:lnTo>
                  <a:lnTo>
                    <a:pt x="31301" y="18839"/>
                  </a:lnTo>
                  <a:lnTo>
                    <a:pt x="31591" y="87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664" name="Google Shape;1664;p105"/>
            <p:cNvSpPr/>
            <p:nvPr/>
          </p:nvSpPr>
          <p:spPr>
            <a:xfrm>
              <a:off x="4877921" y="186849"/>
              <a:ext cx="220645" cy="234070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665" name="Google Shape;1665;p105"/>
            <p:cNvSpPr/>
            <p:nvPr/>
          </p:nvSpPr>
          <p:spPr>
            <a:xfrm>
              <a:off x="4916295" y="438221"/>
              <a:ext cx="197620" cy="128547"/>
            </a:xfrm>
            <a:custGeom>
              <a:avLst/>
              <a:gdLst/>
              <a:ahLst/>
              <a:cxnLst/>
              <a:rect l="l" t="t" r="r" b="b"/>
              <a:pathLst>
                <a:path w="29852" h="19418" extrusionOk="0">
                  <a:moveTo>
                    <a:pt x="1449" y="0"/>
                  </a:moveTo>
                  <a:lnTo>
                    <a:pt x="0" y="10144"/>
                  </a:lnTo>
                  <a:lnTo>
                    <a:pt x="21158" y="19418"/>
                  </a:lnTo>
                  <a:lnTo>
                    <a:pt x="29852" y="17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666" name="Google Shape;1666;p105"/>
            <p:cNvSpPr/>
            <p:nvPr/>
          </p:nvSpPr>
          <p:spPr>
            <a:xfrm>
              <a:off x="4916295" y="534163"/>
              <a:ext cx="111282" cy="63314"/>
            </a:xfrm>
            <a:custGeom>
              <a:avLst/>
              <a:gdLst/>
              <a:ahLst/>
              <a:cxnLst/>
              <a:rect l="l" t="t" r="r" b="b"/>
              <a:pathLst>
                <a:path w="16810" h="9564" extrusionOk="0">
                  <a:moveTo>
                    <a:pt x="580" y="0"/>
                  </a:moveTo>
                  <a:lnTo>
                    <a:pt x="0" y="7535"/>
                  </a:lnTo>
                  <a:lnTo>
                    <a:pt x="16810" y="9564"/>
                  </a:lnTo>
                  <a:lnTo>
                    <a:pt x="16520" y="46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667" name="Google Shape;1667;p105"/>
            <p:cNvSpPr/>
            <p:nvPr/>
          </p:nvSpPr>
          <p:spPr>
            <a:xfrm>
              <a:off x="4956596" y="656972"/>
              <a:ext cx="46042" cy="34537"/>
            </a:xfrm>
            <a:custGeom>
              <a:avLst/>
              <a:gdLst/>
              <a:ahLst/>
              <a:cxnLst/>
              <a:rect l="l" t="t" r="r" b="b"/>
              <a:pathLst>
                <a:path w="6955" h="5217" extrusionOk="0">
                  <a:moveTo>
                    <a:pt x="0" y="0"/>
                  </a:moveTo>
                  <a:lnTo>
                    <a:pt x="2898" y="5217"/>
                  </a:lnTo>
                  <a:lnTo>
                    <a:pt x="6086" y="4057"/>
                  </a:lnTo>
                  <a:lnTo>
                    <a:pt x="6955" y="0"/>
                  </a:lnTo>
                  <a:close/>
                </a:path>
              </a:pathLst>
            </a:custGeom>
            <a:noFill/>
            <a:ln>
              <a:noFill/>
            </a:ln>
          </p:spPr>
        </p:sp>
      </p:grpSp>
      <p:grpSp>
        <p:nvGrpSpPr>
          <p:cNvPr id="1668" name="Google Shape;1668;p105"/>
          <p:cNvGrpSpPr/>
          <p:nvPr/>
        </p:nvGrpSpPr>
        <p:grpSpPr>
          <a:xfrm>
            <a:off x="2106152" y="876551"/>
            <a:ext cx="1676925" cy="890438"/>
            <a:chOff x="2106152" y="876551"/>
            <a:chExt cx="1676925" cy="890438"/>
          </a:xfrm>
        </p:grpSpPr>
        <p:grpSp>
          <p:nvGrpSpPr>
            <p:cNvPr id="1669" name="Google Shape;1669;p105"/>
            <p:cNvGrpSpPr/>
            <p:nvPr/>
          </p:nvGrpSpPr>
          <p:grpSpPr>
            <a:xfrm>
              <a:off x="2106152" y="1173363"/>
              <a:ext cx="703248" cy="593626"/>
              <a:chOff x="4421227" y="109200"/>
              <a:chExt cx="703248" cy="593626"/>
            </a:xfrm>
          </p:grpSpPr>
          <p:pic>
            <p:nvPicPr>
              <p:cNvPr id="1670" name="Google Shape;1670;p1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1" name="Google Shape;1671;p105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72" name="Google Shape;1672;p105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73" name="Google Shape;1673;p105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74" name="Google Shape;1674;p105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75" name="Google Shape;1675;p105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76" name="Google Shape;1676;p105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77" name="Google Shape;1677;p105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678" name="Google Shape;1678;p105"/>
            <p:cNvCxnSpPr>
              <a:stCxn id="1679" idx="1"/>
              <a:endCxn id="1670" idx="0"/>
            </p:cNvCxnSpPr>
            <p:nvPr/>
          </p:nvCxnSpPr>
          <p:spPr>
            <a:xfrm flipH="1">
              <a:off x="2457677" y="876551"/>
              <a:ext cx="1325400" cy="29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0" name="Google Shape;1680;p105"/>
            <p:cNvSpPr txBox="1"/>
            <p:nvPr/>
          </p:nvSpPr>
          <p:spPr>
            <a:xfrm>
              <a:off x="2894550" y="1226738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81" name="Google Shape;1681;p105"/>
          <p:cNvSpPr txBox="1"/>
          <p:nvPr/>
        </p:nvSpPr>
        <p:spPr>
          <a:xfrm rot="5400000">
            <a:off x="236150" y="2993500"/>
            <a:ext cx="601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2" name="Google Shape;1682;p105"/>
          <p:cNvSpPr txBox="1"/>
          <p:nvPr/>
        </p:nvSpPr>
        <p:spPr>
          <a:xfrm>
            <a:off x="1062050" y="-762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{WA, NT, Q, NSW, V, SA,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3" name="Google Shape;1683;p105"/>
          <p:cNvGrpSpPr/>
          <p:nvPr/>
        </p:nvGrpSpPr>
        <p:grpSpPr>
          <a:xfrm>
            <a:off x="1052327" y="1470176"/>
            <a:ext cx="1410323" cy="890438"/>
            <a:chOff x="1052327" y="1470176"/>
            <a:chExt cx="1410323" cy="890438"/>
          </a:xfrm>
        </p:grpSpPr>
        <p:grpSp>
          <p:nvGrpSpPr>
            <p:cNvPr id="1684" name="Google Shape;1684;p105"/>
            <p:cNvGrpSpPr/>
            <p:nvPr/>
          </p:nvGrpSpPr>
          <p:grpSpPr>
            <a:xfrm>
              <a:off x="1052327" y="1766988"/>
              <a:ext cx="703248" cy="593626"/>
              <a:chOff x="4421227" y="109200"/>
              <a:chExt cx="703248" cy="593626"/>
            </a:xfrm>
          </p:grpSpPr>
          <p:pic>
            <p:nvPicPr>
              <p:cNvPr id="1685" name="Google Shape;1685;p1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6" name="Google Shape;1686;p105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87" name="Google Shape;1687;p105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88" name="Google Shape;1688;p105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89" name="Google Shape;1689;p105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90" name="Google Shape;1690;p105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91" name="Google Shape;1691;p105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692" name="Google Shape;1692;p105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693" name="Google Shape;1693;p105"/>
            <p:cNvCxnSpPr>
              <a:stCxn id="1670" idx="1"/>
              <a:endCxn id="1685" idx="0"/>
            </p:cNvCxnSpPr>
            <p:nvPr/>
          </p:nvCxnSpPr>
          <p:spPr>
            <a:xfrm flipH="1">
              <a:off x="1403852" y="1470176"/>
              <a:ext cx="702300" cy="29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4" name="Google Shape;1694;p105"/>
            <p:cNvSpPr txBox="1"/>
            <p:nvPr/>
          </p:nvSpPr>
          <p:spPr>
            <a:xfrm>
              <a:off x="1861150" y="1820350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95" name="Google Shape;1695;p105"/>
          <p:cNvGrpSpPr/>
          <p:nvPr/>
        </p:nvGrpSpPr>
        <p:grpSpPr>
          <a:xfrm>
            <a:off x="-5223" y="4015764"/>
            <a:ext cx="703248" cy="955963"/>
            <a:chOff x="-5223" y="4015764"/>
            <a:chExt cx="703248" cy="955963"/>
          </a:xfrm>
        </p:grpSpPr>
        <p:grpSp>
          <p:nvGrpSpPr>
            <p:cNvPr id="1696" name="Google Shape;1696;p105"/>
            <p:cNvGrpSpPr/>
            <p:nvPr/>
          </p:nvGrpSpPr>
          <p:grpSpPr>
            <a:xfrm>
              <a:off x="-5223" y="4378100"/>
              <a:ext cx="703248" cy="593626"/>
              <a:chOff x="4421227" y="109200"/>
              <a:chExt cx="703248" cy="593626"/>
            </a:xfrm>
          </p:grpSpPr>
          <p:pic>
            <p:nvPicPr>
              <p:cNvPr id="1697" name="Google Shape;1697;p1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8" name="Google Shape;1698;p105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699" name="Google Shape;1699;p105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00" name="Google Shape;1700;p105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01" name="Google Shape;1701;p105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02" name="Google Shape;1702;p105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03" name="Google Shape;1703;p105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04" name="Google Shape;1704;p105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</p:grpSp>
        <p:cxnSp>
          <p:nvCxnSpPr>
            <p:cNvPr id="1705" name="Google Shape;1705;p105"/>
            <p:cNvCxnSpPr>
              <a:stCxn id="1660" idx="2"/>
              <a:endCxn id="1697" idx="0"/>
            </p:cNvCxnSpPr>
            <p:nvPr/>
          </p:nvCxnSpPr>
          <p:spPr>
            <a:xfrm flipH="1">
              <a:off x="346451" y="4015764"/>
              <a:ext cx="97500" cy="36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6" name="Google Shape;1706;p105"/>
          <p:cNvGrpSpPr/>
          <p:nvPr/>
        </p:nvGrpSpPr>
        <p:grpSpPr>
          <a:xfrm>
            <a:off x="443951" y="4015764"/>
            <a:ext cx="1011499" cy="992438"/>
            <a:chOff x="443951" y="4015764"/>
            <a:chExt cx="1011499" cy="992438"/>
          </a:xfrm>
        </p:grpSpPr>
        <p:grpSp>
          <p:nvGrpSpPr>
            <p:cNvPr id="1707" name="Google Shape;1707;p105"/>
            <p:cNvGrpSpPr/>
            <p:nvPr/>
          </p:nvGrpSpPr>
          <p:grpSpPr>
            <a:xfrm>
              <a:off x="752202" y="4414575"/>
              <a:ext cx="703248" cy="593626"/>
              <a:chOff x="4421227" y="109200"/>
              <a:chExt cx="703248" cy="593626"/>
            </a:xfrm>
          </p:grpSpPr>
          <p:pic>
            <p:nvPicPr>
              <p:cNvPr id="1708" name="Google Shape;1708;p1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9" name="Google Shape;1709;p105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10" name="Google Shape;1710;p105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11" name="Google Shape;1711;p105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12" name="Google Shape;1712;p105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13" name="Google Shape;1713;p105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14" name="Google Shape;1714;p105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15" name="Google Shape;1715;p105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</p:grpSp>
        <p:cxnSp>
          <p:nvCxnSpPr>
            <p:cNvPr id="1716" name="Google Shape;1716;p105"/>
            <p:cNvCxnSpPr>
              <a:stCxn id="1660" idx="2"/>
              <a:endCxn id="1708" idx="0"/>
            </p:cNvCxnSpPr>
            <p:nvPr/>
          </p:nvCxnSpPr>
          <p:spPr>
            <a:xfrm>
              <a:off x="443951" y="4015764"/>
              <a:ext cx="660000" cy="3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17" name="Google Shape;1717;p105"/>
          <p:cNvGrpSpPr/>
          <p:nvPr/>
        </p:nvGrpSpPr>
        <p:grpSpPr>
          <a:xfrm>
            <a:off x="443951" y="4015764"/>
            <a:ext cx="1768924" cy="1028888"/>
            <a:chOff x="443951" y="4015764"/>
            <a:chExt cx="1768924" cy="1028888"/>
          </a:xfrm>
        </p:grpSpPr>
        <p:grpSp>
          <p:nvGrpSpPr>
            <p:cNvPr id="1718" name="Google Shape;1718;p105"/>
            <p:cNvGrpSpPr/>
            <p:nvPr/>
          </p:nvGrpSpPr>
          <p:grpSpPr>
            <a:xfrm>
              <a:off x="1509627" y="4451025"/>
              <a:ext cx="703248" cy="593626"/>
              <a:chOff x="4421227" y="109200"/>
              <a:chExt cx="703248" cy="593626"/>
            </a:xfrm>
          </p:grpSpPr>
          <p:pic>
            <p:nvPicPr>
              <p:cNvPr id="1719" name="Google Shape;1719;p1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0" name="Google Shape;1720;p105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21" name="Google Shape;1721;p105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22" name="Google Shape;1722;p105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23" name="Google Shape;1723;p105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24" name="Google Shape;1724;p105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25" name="Google Shape;1725;p105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26" name="Google Shape;1726;p105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</p:grpSp>
        <p:cxnSp>
          <p:nvCxnSpPr>
            <p:cNvPr id="1727" name="Google Shape;1727;p105"/>
            <p:cNvCxnSpPr>
              <a:stCxn id="1660" idx="2"/>
              <a:endCxn id="1719" idx="0"/>
            </p:cNvCxnSpPr>
            <p:nvPr/>
          </p:nvCxnSpPr>
          <p:spPr>
            <a:xfrm>
              <a:off x="443951" y="4015764"/>
              <a:ext cx="1417200" cy="43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8" name="Google Shape;1728;p105"/>
          <p:cNvSpPr/>
          <p:nvPr/>
        </p:nvSpPr>
        <p:spPr>
          <a:xfrm>
            <a:off x="3703175" y="1416150"/>
            <a:ext cx="1479600" cy="672300"/>
          </a:xfrm>
          <a:prstGeom prst="wedgeRoundRectCallout">
            <a:avLst>
              <a:gd name="adj1" fmla="val -85160"/>
              <a:gd name="adj2" fmla="val -87647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Early mistake ...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9" name="Google Shape;1729;p105"/>
          <p:cNvSpPr txBox="1"/>
          <p:nvPr/>
        </p:nvSpPr>
        <p:spPr>
          <a:xfrm>
            <a:off x="6665750" y="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30" name="Google Shape;1730;p105"/>
          <p:cNvGrpSpPr/>
          <p:nvPr/>
        </p:nvGrpSpPr>
        <p:grpSpPr>
          <a:xfrm>
            <a:off x="4933977" y="92088"/>
            <a:ext cx="703248" cy="593626"/>
            <a:chOff x="4421227" y="109200"/>
            <a:chExt cx="703248" cy="593626"/>
          </a:xfrm>
        </p:grpSpPr>
        <p:pic>
          <p:nvPicPr>
            <p:cNvPr id="1731" name="Google Shape;1731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1227" y="109200"/>
              <a:ext cx="703248" cy="593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2" name="Google Shape;1732;p105"/>
            <p:cNvSpPr/>
            <p:nvPr/>
          </p:nvSpPr>
          <p:spPr>
            <a:xfrm>
              <a:off x="4689871" y="165735"/>
              <a:ext cx="157331" cy="201460"/>
            </a:xfrm>
            <a:custGeom>
              <a:avLst/>
              <a:gdLst/>
              <a:ahLst/>
              <a:cxnLst/>
              <a:rect l="l" t="t" r="r" b="b"/>
              <a:pathLst>
                <a:path w="23766" h="30432" extrusionOk="0">
                  <a:moveTo>
                    <a:pt x="8984" y="0"/>
                  </a:moveTo>
                  <a:lnTo>
                    <a:pt x="0" y="9565"/>
                  </a:lnTo>
                  <a:lnTo>
                    <a:pt x="579" y="29852"/>
                  </a:lnTo>
                  <a:lnTo>
                    <a:pt x="23476" y="30432"/>
                  </a:lnTo>
                  <a:lnTo>
                    <a:pt x="23766" y="12753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33" name="Google Shape;1733;p105"/>
            <p:cNvSpPr/>
            <p:nvPr/>
          </p:nvSpPr>
          <p:spPr>
            <a:xfrm>
              <a:off x="4689871" y="388326"/>
              <a:ext cx="209132" cy="124714"/>
            </a:xfrm>
            <a:custGeom>
              <a:avLst/>
              <a:gdLst/>
              <a:ahLst/>
              <a:cxnLst/>
              <a:rect l="l" t="t" r="r" b="b"/>
              <a:pathLst>
                <a:path w="31591" h="18839" extrusionOk="0">
                  <a:moveTo>
                    <a:pt x="0" y="0"/>
                  </a:moveTo>
                  <a:lnTo>
                    <a:pt x="579" y="12463"/>
                  </a:lnTo>
                  <a:lnTo>
                    <a:pt x="15650" y="11014"/>
                  </a:lnTo>
                  <a:lnTo>
                    <a:pt x="31301" y="18839"/>
                  </a:lnTo>
                  <a:lnTo>
                    <a:pt x="31591" y="87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34" name="Google Shape;1734;p105"/>
            <p:cNvSpPr/>
            <p:nvPr/>
          </p:nvSpPr>
          <p:spPr>
            <a:xfrm>
              <a:off x="4877921" y="186849"/>
              <a:ext cx="220645" cy="234070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35" name="Google Shape;1735;p105"/>
            <p:cNvSpPr/>
            <p:nvPr/>
          </p:nvSpPr>
          <p:spPr>
            <a:xfrm>
              <a:off x="4916295" y="438221"/>
              <a:ext cx="197620" cy="128547"/>
            </a:xfrm>
            <a:custGeom>
              <a:avLst/>
              <a:gdLst/>
              <a:ahLst/>
              <a:cxnLst/>
              <a:rect l="l" t="t" r="r" b="b"/>
              <a:pathLst>
                <a:path w="29852" h="19418" extrusionOk="0">
                  <a:moveTo>
                    <a:pt x="1449" y="0"/>
                  </a:moveTo>
                  <a:lnTo>
                    <a:pt x="0" y="10144"/>
                  </a:lnTo>
                  <a:lnTo>
                    <a:pt x="21158" y="19418"/>
                  </a:lnTo>
                  <a:lnTo>
                    <a:pt x="29852" y="1739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36" name="Google Shape;1736;p105"/>
            <p:cNvSpPr/>
            <p:nvPr/>
          </p:nvSpPr>
          <p:spPr>
            <a:xfrm>
              <a:off x="4916295" y="534163"/>
              <a:ext cx="111282" cy="63314"/>
            </a:xfrm>
            <a:custGeom>
              <a:avLst/>
              <a:gdLst/>
              <a:ahLst/>
              <a:cxnLst/>
              <a:rect l="l" t="t" r="r" b="b"/>
              <a:pathLst>
                <a:path w="16810" h="9564" extrusionOk="0">
                  <a:moveTo>
                    <a:pt x="580" y="0"/>
                  </a:moveTo>
                  <a:lnTo>
                    <a:pt x="0" y="7535"/>
                  </a:lnTo>
                  <a:lnTo>
                    <a:pt x="16810" y="9564"/>
                  </a:lnTo>
                  <a:lnTo>
                    <a:pt x="16520" y="4637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37" name="Google Shape;1737;p105"/>
            <p:cNvSpPr/>
            <p:nvPr/>
          </p:nvSpPr>
          <p:spPr>
            <a:xfrm>
              <a:off x="4956596" y="656972"/>
              <a:ext cx="46042" cy="34537"/>
            </a:xfrm>
            <a:custGeom>
              <a:avLst/>
              <a:gdLst/>
              <a:ahLst/>
              <a:cxnLst/>
              <a:rect l="l" t="t" r="r" b="b"/>
              <a:pathLst>
                <a:path w="6955" h="5217" extrusionOk="0">
                  <a:moveTo>
                    <a:pt x="0" y="0"/>
                  </a:moveTo>
                  <a:lnTo>
                    <a:pt x="2898" y="5217"/>
                  </a:lnTo>
                  <a:lnTo>
                    <a:pt x="6086" y="4057"/>
                  </a:lnTo>
                  <a:lnTo>
                    <a:pt x="6955" y="0"/>
                  </a:lnTo>
                  <a:close/>
                </a:path>
              </a:pathLst>
            </a:custGeom>
            <a:noFill/>
            <a:ln>
              <a:noFill/>
            </a:ln>
          </p:spPr>
        </p:sp>
      </p:grpSp>
      <p:grpSp>
        <p:nvGrpSpPr>
          <p:cNvPr id="1738" name="Google Shape;1738;p105"/>
          <p:cNvGrpSpPr/>
          <p:nvPr/>
        </p:nvGrpSpPr>
        <p:grpSpPr>
          <a:xfrm>
            <a:off x="92327" y="2063801"/>
            <a:ext cx="1435798" cy="995988"/>
            <a:chOff x="92327" y="2063801"/>
            <a:chExt cx="1435798" cy="995988"/>
          </a:xfrm>
        </p:grpSpPr>
        <p:grpSp>
          <p:nvGrpSpPr>
            <p:cNvPr id="1739" name="Google Shape;1739;p105"/>
            <p:cNvGrpSpPr/>
            <p:nvPr/>
          </p:nvGrpSpPr>
          <p:grpSpPr>
            <a:xfrm>
              <a:off x="92327" y="2466163"/>
              <a:ext cx="703248" cy="593626"/>
              <a:chOff x="4421227" y="109200"/>
              <a:chExt cx="703248" cy="593626"/>
            </a:xfrm>
          </p:grpSpPr>
          <p:pic>
            <p:nvPicPr>
              <p:cNvPr id="1740" name="Google Shape;1740;p1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1" name="Google Shape;1741;p105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42" name="Google Shape;1742;p105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43" name="Google Shape;1743;p105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744" name="Google Shape;1744;p105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45" name="Google Shape;1745;p105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46" name="Google Shape;1746;p105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747" name="Google Shape;1747;p105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748" name="Google Shape;1748;p105"/>
            <p:cNvCxnSpPr>
              <a:stCxn id="1685" idx="1"/>
              <a:endCxn id="1740" idx="0"/>
            </p:cNvCxnSpPr>
            <p:nvPr/>
          </p:nvCxnSpPr>
          <p:spPr>
            <a:xfrm flipH="1">
              <a:off x="443927" y="2063801"/>
              <a:ext cx="60840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9" name="Google Shape;1749;p105"/>
            <p:cNvSpPr txBox="1"/>
            <p:nvPr/>
          </p:nvSpPr>
          <p:spPr>
            <a:xfrm>
              <a:off x="926625" y="2519538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0" name="Google Shape;1750;p105"/>
          <p:cNvGrpSpPr/>
          <p:nvPr/>
        </p:nvGrpSpPr>
        <p:grpSpPr>
          <a:xfrm>
            <a:off x="3783077" y="388901"/>
            <a:ext cx="1390423" cy="784463"/>
            <a:chOff x="3783077" y="388901"/>
            <a:chExt cx="1390423" cy="784463"/>
          </a:xfrm>
        </p:grpSpPr>
        <p:sp>
          <p:nvSpPr>
            <p:cNvPr id="1751" name="Google Shape;1751;p105"/>
            <p:cNvSpPr txBox="1"/>
            <p:nvPr/>
          </p:nvSpPr>
          <p:spPr>
            <a:xfrm>
              <a:off x="4572000" y="595500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52" name="Google Shape;1752;p105"/>
            <p:cNvGrpSpPr/>
            <p:nvPr/>
          </p:nvGrpSpPr>
          <p:grpSpPr>
            <a:xfrm>
              <a:off x="3783077" y="388901"/>
              <a:ext cx="1150900" cy="784463"/>
              <a:chOff x="3783077" y="388901"/>
              <a:chExt cx="1150900" cy="784463"/>
            </a:xfrm>
          </p:grpSpPr>
          <p:grpSp>
            <p:nvGrpSpPr>
              <p:cNvPr id="1753" name="Google Shape;1753;p105"/>
              <p:cNvGrpSpPr/>
              <p:nvPr/>
            </p:nvGrpSpPr>
            <p:grpSpPr>
              <a:xfrm>
                <a:off x="3783077" y="579738"/>
                <a:ext cx="703248" cy="593626"/>
                <a:chOff x="4421227" y="109200"/>
                <a:chExt cx="703248" cy="593626"/>
              </a:xfrm>
            </p:grpSpPr>
            <p:pic>
              <p:nvPicPr>
                <p:cNvPr id="1679" name="Google Shape;1679;p10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421227" y="109200"/>
                  <a:ext cx="703248" cy="5936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4" name="Google Shape;1754;p105"/>
                <p:cNvSpPr/>
                <p:nvPr/>
              </p:nvSpPr>
              <p:spPr>
                <a:xfrm>
                  <a:off x="4469201" y="217550"/>
                  <a:ext cx="203373" cy="297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1" h="44923" extrusionOk="0">
                      <a:moveTo>
                        <a:pt x="20867" y="0"/>
                      </a:moveTo>
                      <a:lnTo>
                        <a:pt x="10723" y="12462"/>
                      </a:lnTo>
                      <a:lnTo>
                        <a:pt x="0" y="22026"/>
                      </a:lnTo>
                      <a:lnTo>
                        <a:pt x="2898" y="34779"/>
                      </a:lnTo>
                      <a:lnTo>
                        <a:pt x="9564" y="44923"/>
                      </a:lnTo>
                      <a:lnTo>
                        <a:pt x="19128" y="44633"/>
                      </a:lnTo>
                      <a:lnTo>
                        <a:pt x="30721" y="39996"/>
                      </a:lnTo>
                      <a:lnTo>
                        <a:pt x="28982" y="144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</p:sp>
            <p:sp>
              <p:nvSpPr>
                <p:cNvPr id="1755" name="Google Shape;1755;p105"/>
                <p:cNvSpPr/>
                <p:nvPr/>
              </p:nvSpPr>
              <p:spPr>
                <a:xfrm>
                  <a:off x="4689871" y="165735"/>
                  <a:ext cx="157331" cy="201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6" h="30432" extrusionOk="0">
                      <a:moveTo>
                        <a:pt x="8984" y="0"/>
                      </a:moveTo>
                      <a:lnTo>
                        <a:pt x="0" y="9565"/>
                      </a:lnTo>
                      <a:lnTo>
                        <a:pt x="579" y="29852"/>
                      </a:lnTo>
                      <a:lnTo>
                        <a:pt x="23476" y="30432"/>
                      </a:lnTo>
                      <a:lnTo>
                        <a:pt x="23766" y="1275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756" name="Google Shape;1756;p105"/>
                <p:cNvSpPr/>
                <p:nvPr/>
              </p:nvSpPr>
              <p:spPr>
                <a:xfrm>
                  <a:off x="4689871" y="388326"/>
                  <a:ext cx="209132" cy="12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1" h="18839" extrusionOk="0">
                      <a:moveTo>
                        <a:pt x="0" y="0"/>
                      </a:moveTo>
                      <a:lnTo>
                        <a:pt x="579" y="12463"/>
                      </a:lnTo>
                      <a:lnTo>
                        <a:pt x="15650" y="11014"/>
                      </a:lnTo>
                      <a:lnTo>
                        <a:pt x="31301" y="18839"/>
                      </a:lnTo>
                      <a:lnTo>
                        <a:pt x="31591" y="87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757" name="Google Shape;1757;p105"/>
                <p:cNvSpPr/>
                <p:nvPr/>
              </p:nvSpPr>
              <p:spPr>
                <a:xfrm>
                  <a:off x="4877921" y="186849"/>
                  <a:ext cx="220645" cy="234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0" h="35358" extrusionOk="0">
                      <a:moveTo>
                        <a:pt x="0" y="13042"/>
                      </a:moveTo>
                      <a:lnTo>
                        <a:pt x="0" y="27823"/>
                      </a:lnTo>
                      <a:lnTo>
                        <a:pt x="8405" y="28113"/>
                      </a:lnTo>
                      <a:lnTo>
                        <a:pt x="7825" y="33909"/>
                      </a:lnTo>
                      <a:lnTo>
                        <a:pt x="33330" y="35358"/>
                      </a:lnTo>
                      <a:lnTo>
                        <a:pt x="16810" y="11303"/>
                      </a:lnTo>
                      <a:lnTo>
                        <a:pt x="11013" y="0"/>
                      </a:lnTo>
                      <a:lnTo>
                        <a:pt x="7245" y="1507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758" name="Google Shape;1758;p105"/>
                <p:cNvSpPr/>
                <p:nvPr/>
              </p:nvSpPr>
              <p:spPr>
                <a:xfrm>
                  <a:off x="4916295" y="438221"/>
                  <a:ext cx="197620" cy="128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2" h="19418" extrusionOk="0">
                      <a:moveTo>
                        <a:pt x="1449" y="0"/>
                      </a:moveTo>
                      <a:lnTo>
                        <a:pt x="0" y="10144"/>
                      </a:lnTo>
                      <a:lnTo>
                        <a:pt x="21158" y="19418"/>
                      </a:lnTo>
                      <a:lnTo>
                        <a:pt x="29852" y="17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759" name="Google Shape;1759;p105"/>
                <p:cNvSpPr/>
                <p:nvPr/>
              </p:nvSpPr>
              <p:spPr>
                <a:xfrm>
                  <a:off x="4916295" y="534163"/>
                  <a:ext cx="111282" cy="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0" h="9564" extrusionOk="0">
                      <a:moveTo>
                        <a:pt x="580" y="0"/>
                      </a:moveTo>
                      <a:lnTo>
                        <a:pt x="0" y="7535"/>
                      </a:lnTo>
                      <a:lnTo>
                        <a:pt x="16810" y="9564"/>
                      </a:lnTo>
                      <a:lnTo>
                        <a:pt x="16520" y="463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760" name="Google Shape;1760;p105"/>
                <p:cNvSpPr/>
                <p:nvPr/>
              </p:nvSpPr>
              <p:spPr>
                <a:xfrm>
                  <a:off x="4956596" y="656972"/>
                  <a:ext cx="46042" cy="3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5" h="5217" extrusionOk="0">
                      <a:moveTo>
                        <a:pt x="0" y="0"/>
                      </a:moveTo>
                      <a:lnTo>
                        <a:pt x="2898" y="5217"/>
                      </a:lnTo>
                      <a:lnTo>
                        <a:pt x="6086" y="4057"/>
                      </a:lnTo>
                      <a:lnTo>
                        <a:pt x="695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sp>
          </p:grpSp>
          <p:cxnSp>
            <p:nvCxnSpPr>
              <p:cNvPr id="1761" name="Google Shape;1761;p105"/>
              <p:cNvCxnSpPr>
                <a:stCxn id="1731" idx="1"/>
                <a:endCxn id="1679" idx="0"/>
              </p:cNvCxnSpPr>
              <p:nvPr/>
            </p:nvCxnSpPr>
            <p:spPr>
              <a:xfrm flipH="1">
                <a:off x="4134777" y="388901"/>
                <a:ext cx="799200" cy="1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06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</a:t>
            </a:r>
            <a:endParaRPr/>
          </a:p>
        </p:txBody>
      </p:sp>
      <p:sp>
        <p:nvSpPr>
          <p:cNvPr id="1767" name="Google Shape;1767;p106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basic algorithm for solving CSPs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Only consider assignments to a single variable at each point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Note that variable assignments are commutative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Therefore, we need only consider a single variable at each node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Only allow legal assignments at each point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Consider only values which do not conflict previous assignments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Incremental goal test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DFS with these two ideas is called backtracking search</a:t>
            </a:r>
            <a:endParaRPr/>
          </a:p>
        </p:txBody>
      </p:sp>
      <p:sp>
        <p:nvSpPr>
          <p:cNvPr id="1768" name="Google Shape;1768;p106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69" name="Google Shape;1769;p106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1770" name="Google Shape;177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617" y="225342"/>
            <a:ext cx="21715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p106"/>
          <p:cNvSpPr txBox="1"/>
          <p:nvPr/>
        </p:nvSpPr>
        <p:spPr>
          <a:xfrm>
            <a:off x="6115325" y="1354925"/>
            <a:ext cx="2122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0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1777" name="Google Shape;1777;p10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78" name="Google Shape;1778;p10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pSp>
        <p:nvGrpSpPr>
          <p:cNvPr id="1779" name="Google Shape;1779;p107"/>
          <p:cNvGrpSpPr/>
          <p:nvPr/>
        </p:nvGrpSpPr>
        <p:grpSpPr>
          <a:xfrm>
            <a:off x="4327027" y="28050"/>
            <a:ext cx="703248" cy="593626"/>
            <a:chOff x="4421227" y="109200"/>
            <a:chExt cx="703248" cy="593626"/>
          </a:xfrm>
        </p:grpSpPr>
        <p:pic>
          <p:nvPicPr>
            <p:cNvPr id="1780" name="Google Shape;1780;p1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1227" y="109200"/>
              <a:ext cx="703248" cy="593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1" name="Google Shape;1781;p107"/>
            <p:cNvSpPr/>
            <p:nvPr/>
          </p:nvSpPr>
          <p:spPr>
            <a:xfrm>
              <a:off x="4469201" y="217550"/>
              <a:ext cx="203373" cy="297390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82" name="Google Shape;1782;p107"/>
            <p:cNvSpPr/>
            <p:nvPr/>
          </p:nvSpPr>
          <p:spPr>
            <a:xfrm>
              <a:off x="4689871" y="165735"/>
              <a:ext cx="157331" cy="201460"/>
            </a:xfrm>
            <a:custGeom>
              <a:avLst/>
              <a:gdLst/>
              <a:ahLst/>
              <a:cxnLst/>
              <a:rect l="l" t="t" r="r" b="b"/>
              <a:pathLst>
                <a:path w="23766" h="30432" extrusionOk="0">
                  <a:moveTo>
                    <a:pt x="8984" y="0"/>
                  </a:moveTo>
                  <a:lnTo>
                    <a:pt x="0" y="9565"/>
                  </a:lnTo>
                  <a:lnTo>
                    <a:pt x="579" y="29852"/>
                  </a:lnTo>
                  <a:lnTo>
                    <a:pt x="23476" y="30432"/>
                  </a:lnTo>
                  <a:lnTo>
                    <a:pt x="23766" y="12753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83" name="Google Shape;1783;p107"/>
            <p:cNvSpPr/>
            <p:nvPr/>
          </p:nvSpPr>
          <p:spPr>
            <a:xfrm>
              <a:off x="4689871" y="388326"/>
              <a:ext cx="209132" cy="124714"/>
            </a:xfrm>
            <a:custGeom>
              <a:avLst/>
              <a:gdLst/>
              <a:ahLst/>
              <a:cxnLst/>
              <a:rect l="l" t="t" r="r" b="b"/>
              <a:pathLst>
                <a:path w="31591" h="18839" extrusionOk="0">
                  <a:moveTo>
                    <a:pt x="0" y="0"/>
                  </a:moveTo>
                  <a:lnTo>
                    <a:pt x="579" y="12463"/>
                  </a:lnTo>
                  <a:lnTo>
                    <a:pt x="15650" y="11014"/>
                  </a:lnTo>
                  <a:lnTo>
                    <a:pt x="31301" y="18839"/>
                  </a:lnTo>
                  <a:lnTo>
                    <a:pt x="31591" y="87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84" name="Google Shape;1784;p107"/>
            <p:cNvSpPr/>
            <p:nvPr/>
          </p:nvSpPr>
          <p:spPr>
            <a:xfrm>
              <a:off x="4877921" y="186849"/>
              <a:ext cx="220645" cy="234070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85" name="Google Shape;1785;p107"/>
            <p:cNvSpPr/>
            <p:nvPr/>
          </p:nvSpPr>
          <p:spPr>
            <a:xfrm>
              <a:off x="4916295" y="438221"/>
              <a:ext cx="197620" cy="128547"/>
            </a:xfrm>
            <a:custGeom>
              <a:avLst/>
              <a:gdLst/>
              <a:ahLst/>
              <a:cxnLst/>
              <a:rect l="l" t="t" r="r" b="b"/>
              <a:pathLst>
                <a:path w="29852" h="19418" extrusionOk="0">
                  <a:moveTo>
                    <a:pt x="1449" y="0"/>
                  </a:moveTo>
                  <a:lnTo>
                    <a:pt x="0" y="10144"/>
                  </a:lnTo>
                  <a:lnTo>
                    <a:pt x="21158" y="19418"/>
                  </a:lnTo>
                  <a:lnTo>
                    <a:pt x="29852" y="1739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86" name="Google Shape;1786;p107"/>
            <p:cNvSpPr/>
            <p:nvPr/>
          </p:nvSpPr>
          <p:spPr>
            <a:xfrm>
              <a:off x="4916295" y="534163"/>
              <a:ext cx="111282" cy="63314"/>
            </a:xfrm>
            <a:custGeom>
              <a:avLst/>
              <a:gdLst/>
              <a:ahLst/>
              <a:cxnLst/>
              <a:rect l="l" t="t" r="r" b="b"/>
              <a:pathLst>
                <a:path w="16810" h="9564" extrusionOk="0">
                  <a:moveTo>
                    <a:pt x="580" y="0"/>
                  </a:moveTo>
                  <a:lnTo>
                    <a:pt x="0" y="7535"/>
                  </a:lnTo>
                  <a:lnTo>
                    <a:pt x="16810" y="9564"/>
                  </a:lnTo>
                  <a:lnTo>
                    <a:pt x="16520" y="4637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787" name="Google Shape;1787;p107"/>
            <p:cNvSpPr/>
            <p:nvPr/>
          </p:nvSpPr>
          <p:spPr>
            <a:xfrm>
              <a:off x="4956596" y="656972"/>
              <a:ext cx="46042" cy="34537"/>
            </a:xfrm>
            <a:custGeom>
              <a:avLst/>
              <a:gdLst/>
              <a:ahLst/>
              <a:cxnLst/>
              <a:rect l="l" t="t" r="r" b="b"/>
              <a:pathLst>
                <a:path w="6955" h="5217" extrusionOk="0">
                  <a:moveTo>
                    <a:pt x="0" y="0"/>
                  </a:moveTo>
                  <a:lnTo>
                    <a:pt x="2898" y="5217"/>
                  </a:lnTo>
                  <a:lnTo>
                    <a:pt x="6086" y="4057"/>
                  </a:lnTo>
                  <a:lnTo>
                    <a:pt x="6955" y="0"/>
                  </a:lnTo>
                  <a:close/>
                </a:path>
              </a:pathLst>
            </a:custGeom>
            <a:noFill/>
            <a:ln>
              <a:noFill/>
            </a:ln>
          </p:spPr>
        </p:sp>
      </p:grpSp>
      <p:sp>
        <p:nvSpPr>
          <p:cNvPr id="1788" name="Google Shape;1788;p107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{WA, NT, Q, NSW, V, SA,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9" name="Google Shape;1789;p107"/>
          <p:cNvGrpSpPr/>
          <p:nvPr/>
        </p:nvGrpSpPr>
        <p:grpSpPr>
          <a:xfrm>
            <a:off x="2447264" y="1657351"/>
            <a:ext cx="2032173" cy="992900"/>
            <a:chOff x="2447264" y="1657351"/>
            <a:chExt cx="2032173" cy="992900"/>
          </a:xfrm>
        </p:grpSpPr>
        <p:grpSp>
          <p:nvGrpSpPr>
            <p:cNvPr id="1790" name="Google Shape;1790;p107"/>
            <p:cNvGrpSpPr/>
            <p:nvPr/>
          </p:nvGrpSpPr>
          <p:grpSpPr>
            <a:xfrm>
              <a:off x="2447264" y="2056625"/>
              <a:ext cx="703248" cy="593626"/>
              <a:chOff x="4421227" y="109200"/>
              <a:chExt cx="703248" cy="593626"/>
            </a:xfrm>
          </p:grpSpPr>
          <p:pic>
            <p:nvPicPr>
              <p:cNvPr id="1791" name="Google Shape;1791;p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2" name="Google Shape;1792;p107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793" name="Google Shape;1793;p107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794" name="Google Shape;1794;p107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795" name="Google Shape;1795;p107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796" name="Google Shape;1796;p107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797" name="Google Shape;1797;p107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798" name="Google Shape;1798;p107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799" name="Google Shape;1799;p107"/>
            <p:cNvGrpSpPr/>
            <p:nvPr/>
          </p:nvGrpSpPr>
          <p:grpSpPr>
            <a:xfrm>
              <a:off x="3776189" y="2056625"/>
              <a:ext cx="703248" cy="593626"/>
              <a:chOff x="4421227" y="109200"/>
              <a:chExt cx="703248" cy="593626"/>
            </a:xfrm>
          </p:grpSpPr>
          <p:pic>
            <p:nvPicPr>
              <p:cNvPr id="1800" name="Google Shape;1800;p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1" name="Google Shape;1801;p107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802" name="Google Shape;1802;p107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803" name="Google Shape;1803;p107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04" name="Google Shape;1804;p107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05" name="Google Shape;1805;p107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06" name="Google Shape;1806;p107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07" name="Google Shape;1807;p107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808" name="Google Shape;1808;p107"/>
            <p:cNvCxnSpPr>
              <a:stCxn id="1809" idx="2"/>
              <a:endCxn id="1791" idx="0"/>
            </p:cNvCxnSpPr>
            <p:nvPr/>
          </p:nvCxnSpPr>
          <p:spPr>
            <a:xfrm flipH="1">
              <a:off x="2798942" y="1657351"/>
              <a:ext cx="6768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0" name="Google Shape;1810;p107"/>
            <p:cNvCxnSpPr>
              <a:stCxn id="1809" idx="2"/>
              <a:endCxn id="1800" idx="0"/>
            </p:cNvCxnSpPr>
            <p:nvPr/>
          </p:nvCxnSpPr>
          <p:spPr>
            <a:xfrm>
              <a:off x="3475742" y="1657351"/>
              <a:ext cx="6522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1" name="Google Shape;1811;p107"/>
          <p:cNvGrpSpPr/>
          <p:nvPr/>
        </p:nvGrpSpPr>
        <p:grpSpPr>
          <a:xfrm>
            <a:off x="2432239" y="2650251"/>
            <a:ext cx="703248" cy="1974849"/>
            <a:chOff x="2432239" y="2650251"/>
            <a:chExt cx="703248" cy="1974849"/>
          </a:xfrm>
        </p:grpSpPr>
        <p:grpSp>
          <p:nvGrpSpPr>
            <p:cNvPr id="1812" name="Google Shape;1812;p107"/>
            <p:cNvGrpSpPr/>
            <p:nvPr/>
          </p:nvGrpSpPr>
          <p:grpSpPr>
            <a:xfrm>
              <a:off x="2432239" y="3187200"/>
              <a:ext cx="703248" cy="593626"/>
              <a:chOff x="4421227" y="109200"/>
              <a:chExt cx="703248" cy="593626"/>
            </a:xfrm>
          </p:grpSpPr>
          <p:pic>
            <p:nvPicPr>
              <p:cNvPr id="1813" name="Google Shape;1813;p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4" name="Google Shape;1814;p107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815" name="Google Shape;1815;p107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816" name="Google Shape;1816;p107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17" name="Google Shape;1817;p107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818" name="Google Shape;1818;p107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19" name="Google Shape;1819;p107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20" name="Google Shape;1820;p107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821" name="Google Shape;1821;p107"/>
            <p:cNvCxnSpPr>
              <a:stCxn id="1791" idx="2"/>
              <a:endCxn id="1813" idx="0"/>
            </p:cNvCxnSpPr>
            <p:nvPr/>
          </p:nvCxnSpPr>
          <p:spPr>
            <a:xfrm flipH="1">
              <a:off x="2783888" y="2650251"/>
              <a:ext cx="15000" cy="53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2" name="Google Shape;1822;p107"/>
            <p:cNvSpPr txBox="1"/>
            <p:nvPr/>
          </p:nvSpPr>
          <p:spPr>
            <a:xfrm>
              <a:off x="2498138" y="4138200"/>
              <a:ext cx="601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23" name="Google Shape;1823;p107"/>
          <p:cNvGrpSpPr/>
          <p:nvPr/>
        </p:nvGrpSpPr>
        <p:grpSpPr>
          <a:xfrm>
            <a:off x="3124118" y="621676"/>
            <a:ext cx="3333923" cy="1035675"/>
            <a:chOff x="3124118" y="621676"/>
            <a:chExt cx="3333923" cy="1035675"/>
          </a:xfrm>
        </p:grpSpPr>
        <p:grpSp>
          <p:nvGrpSpPr>
            <p:cNvPr id="1824" name="Google Shape;1824;p107"/>
            <p:cNvGrpSpPr/>
            <p:nvPr/>
          </p:nvGrpSpPr>
          <p:grpSpPr>
            <a:xfrm>
              <a:off x="3124118" y="1063725"/>
              <a:ext cx="703248" cy="593626"/>
              <a:chOff x="4421227" y="109200"/>
              <a:chExt cx="703248" cy="593626"/>
            </a:xfrm>
          </p:grpSpPr>
          <p:pic>
            <p:nvPicPr>
              <p:cNvPr id="1809" name="Google Shape;1809;p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5" name="Google Shape;1825;p107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  <p:sp>
            <p:nvSpPr>
              <p:cNvPr id="1826" name="Google Shape;1826;p107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27" name="Google Shape;1827;p107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28" name="Google Shape;1828;p107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29" name="Google Shape;1829;p107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30" name="Google Shape;1830;p107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31" name="Google Shape;1831;p107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832" name="Google Shape;1832;p107"/>
            <p:cNvGrpSpPr/>
            <p:nvPr/>
          </p:nvGrpSpPr>
          <p:grpSpPr>
            <a:xfrm>
              <a:off x="4334368" y="1063725"/>
              <a:ext cx="703248" cy="593626"/>
              <a:chOff x="4421227" y="109200"/>
              <a:chExt cx="703248" cy="593626"/>
            </a:xfrm>
          </p:grpSpPr>
          <p:pic>
            <p:nvPicPr>
              <p:cNvPr id="1833" name="Google Shape;1833;p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4" name="Google Shape;1834;p107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</p:sp>
          <p:sp>
            <p:nvSpPr>
              <p:cNvPr id="1835" name="Google Shape;1835;p107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36" name="Google Shape;1836;p107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37" name="Google Shape;1837;p107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38" name="Google Shape;1838;p107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39" name="Google Shape;1839;p107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40" name="Google Shape;1840;p107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grpSp>
          <p:nvGrpSpPr>
            <p:cNvPr id="1841" name="Google Shape;1841;p107"/>
            <p:cNvGrpSpPr/>
            <p:nvPr/>
          </p:nvGrpSpPr>
          <p:grpSpPr>
            <a:xfrm>
              <a:off x="5754793" y="1005050"/>
              <a:ext cx="703248" cy="593626"/>
              <a:chOff x="4421227" y="109200"/>
              <a:chExt cx="703248" cy="593626"/>
            </a:xfrm>
          </p:grpSpPr>
          <p:pic>
            <p:nvPicPr>
              <p:cNvPr id="1842" name="Google Shape;1842;p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21227" y="109200"/>
                <a:ext cx="703248" cy="5936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3" name="Google Shape;1843;p107"/>
              <p:cNvSpPr/>
              <p:nvPr/>
            </p:nvSpPr>
            <p:spPr>
              <a:xfrm>
                <a:off x="4469201" y="217550"/>
                <a:ext cx="203373" cy="297390"/>
              </a:xfrm>
              <a:custGeom>
                <a:avLst/>
                <a:gdLst/>
                <a:ahLst/>
                <a:cxnLst/>
                <a:rect l="l" t="t" r="r" b="b"/>
                <a:pathLst>
                  <a:path w="30721" h="44923" extrusionOk="0">
                    <a:moveTo>
                      <a:pt x="20867" y="0"/>
                    </a:moveTo>
                    <a:lnTo>
                      <a:pt x="10723" y="12462"/>
                    </a:lnTo>
                    <a:lnTo>
                      <a:pt x="0" y="22026"/>
                    </a:lnTo>
                    <a:lnTo>
                      <a:pt x="2898" y="34779"/>
                    </a:lnTo>
                    <a:lnTo>
                      <a:pt x="9564" y="44923"/>
                    </a:lnTo>
                    <a:lnTo>
                      <a:pt x="19128" y="44633"/>
                    </a:lnTo>
                    <a:lnTo>
                      <a:pt x="30721" y="39996"/>
                    </a:lnTo>
                    <a:lnTo>
                      <a:pt x="28982" y="144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844" name="Google Shape;1844;p107"/>
              <p:cNvSpPr/>
              <p:nvPr/>
            </p:nvSpPr>
            <p:spPr>
              <a:xfrm>
                <a:off x="4689871" y="165735"/>
                <a:ext cx="157331" cy="20146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30432" extrusionOk="0">
                    <a:moveTo>
                      <a:pt x="8984" y="0"/>
                    </a:moveTo>
                    <a:lnTo>
                      <a:pt x="0" y="9565"/>
                    </a:lnTo>
                    <a:lnTo>
                      <a:pt x="579" y="29852"/>
                    </a:lnTo>
                    <a:lnTo>
                      <a:pt x="23476" y="30432"/>
                    </a:lnTo>
                    <a:lnTo>
                      <a:pt x="23766" y="1275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45" name="Google Shape;1845;p107"/>
              <p:cNvSpPr/>
              <p:nvPr/>
            </p:nvSpPr>
            <p:spPr>
              <a:xfrm>
                <a:off x="4689871" y="388326"/>
                <a:ext cx="209132" cy="124714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8839" extrusionOk="0">
                    <a:moveTo>
                      <a:pt x="0" y="0"/>
                    </a:moveTo>
                    <a:lnTo>
                      <a:pt x="579" y="12463"/>
                    </a:lnTo>
                    <a:lnTo>
                      <a:pt x="15650" y="11014"/>
                    </a:lnTo>
                    <a:lnTo>
                      <a:pt x="31301" y="18839"/>
                    </a:lnTo>
                    <a:lnTo>
                      <a:pt x="31591" y="8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46" name="Google Shape;1846;p107"/>
              <p:cNvSpPr/>
              <p:nvPr/>
            </p:nvSpPr>
            <p:spPr>
              <a:xfrm>
                <a:off x="4877921" y="186849"/>
                <a:ext cx="220645" cy="234070"/>
              </a:xfrm>
              <a:custGeom>
                <a:avLst/>
                <a:gdLst/>
                <a:ahLst/>
                <a:cxnLst/>
                <a:rect l="l" t="t" r="r" b="b"/>
                <a:pathLst>
                  <a:path w="33330" h="35358" extrusionOk="0">
                    <a:moveTo>
                      <a:pt x="0" y="13042"/>
                    </a:moveTo>
                    <a:lnTo>
                      <a:pt x="0" y="27823"/>
                    </a:lnTo>
                    <a:lnTo>
                      <a:pt x="8405" y="28113"/>
                    </a:lnTo>
                    <a:lnTo>
                      <a:pt x="7825" y="33909"/>
                    </a:lnTo>
                    <a:lnTo>
                      <a:pt x="33330" y="35358"/>
                    </a:lnTo>
                    <a:lnTo>
                      <a:pt x="16810" y="11303"/>
                    </a:lnTo>
                    <a:lnTo>
                      <a:pt x="11013" y="0"/>
                    </a:lnTo>
                    <a:lnTo>
                      <a:pt x="7245" y="1507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47" name="Google Shape;1847;p107"/>
              <p:cNvSpPr/>
              <p:nvPr/>
            </p:nvSpPr>
            <p:spPr>
              <a:xfrm>
                <a:off x="4916295" y="438221"/>
                <a:ext cx="197620" cy="128547"/>
              </a:xfrm>
              <a:custGeom>
                <a:avLst/>
                <a:gdLst/>
                <a:ahLst/>
                <a:cxnLst/>
                <a:rect l="l" t="t" r="r" b="b"/>
                <a:pathLst>
                  <a:path w="29852" h="19418" extrusionOk="0">
                    <a:moveTo>
                      <a:pt x="1449" y="0"/>
                    </a:moveTo>
                    <a:lnTo>
                      <a:pt x="0" y="10144"/>
                    </a:lnTo>
                    <a:lnTo>
                      <a:pt x="21158" y="19418"/>
                    </a:lnTo>
                    <a:lnTo>
                      <a:pt x="29852" y="173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48" name="Google Shape;1848;p107"/>
              <p:cNvSpPr/>
              <p:nvPr/>
            </p:nvSpPr>
            <p:spPr>
              <a:xfrm>
                <a:off x="4916295" y="534163"/>
                <a:ext cx="111282" cy="63314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9564" extrusionOk="0">
                    <a:moveTo>
                      <a:pt x="580" y="0"/>
                    </a:moveTo>
                    <a:lnTo>
                      <a:pt x="0" y="7535"/>
                    </a:lnTo>
                    <a:lnTo>
                      <a:pt x="16810" y="9564"/>
                    </a:lnTo>
                    <a:lnTo>
                      <a:pt x="16520" y="463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849" name="Google Shape;1849;p107"/>
              <p:cNvSpPr/>
              <p:nvPr/>
            </p:nvSpPr>
            <p:spPr>
              <a:xfrm>
                <a:off x="4956596" y="656972"/>
                <a:ext cx="46042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5217" extrusionOk="0">
                    <a:moveTo>
                      <a:pt x="0" y="0"/>
                    </a:moveTo>
                    <a:lnTo>
                      <a:pt x="2898" y="5217"/>
                    </a:lnTo>
                    <a:lnTo>
                      <a:pt x="6086" y="4057"/>
                    </a:lnTo>
                    <a:lnTo>
                      <a:pt x="695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sp>
        </p:grpSp>
        <p:cxnSp>
          <p:nvCxnSpPr>
            <p:cNvPr id="1850" name="Google Shape;1850;p107"/>
            <p:cNvCxnSpPr>
              <a:stCxn id="1780" idx="2"/>
              <a:endCxn id="1809" idx="0"/>
            </p:cNvCxnSpPr>
            <p:nvPr/>
          </p:nvCxnSpPr>
          <p:spPr>
            <a:xfrm flipH="1">
              <a:off x="3475651" y="621676"/>
              <a:ext cx="1203000" cy="441900"/>
            </a:xfrm>
            <a:prstGeom prst="straightConnector1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107"/>
            <p:cNvCxnSpPr>
              <a:stCxn id="1780" idx="2"/>
              <a:endCxn id="1833" idx="0"/>
            </p:cNvCxnSpPr>
            <p:nvPr/>
          </p:nvCxnSpPr>
          <p:spPr>
            <a:xfrm>
              <a:off x="4678651" y="621676"/>
              <a:ext cx="7200" cy="4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107"/>
            <p:cNvCxnSpPr>
              <a:stCxn id="1780" idx="2"/>
              <a:endCxn id="1842" idx="0"/>
            </p:cNvCxnSpPr>
            <p:nvPr/>
          </p:nvCxnSpPr>
          <p:spPr>
            <a:xfrm>
              <a:off x="4678651" y="621676"/>
              <a:ext cx="1427700" cy="38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08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Backtracking</a:t>
            </a:r>
            <a:endParaRPr/>
          </a:p>
        </p:txBody>
      </p:sp>
      <p:sp>
        <p:nvSpPr>
          <p:cNvPr id="1858" name="Google Shape;1858;p108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859" name="Google Shape;1859;p108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860" name="Google Shape;1860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1" name="Google Shape;1861;p108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2" name="Google Shape;1862;p108"/>
          <p:cNvSpPr/>
          <p:nvPr/>
        </p:nvSpPr>
        <p:spPr>
          <a:xfrm>
            <a:off x="4829375" y="33702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3" name="Google Shape;1863;p108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4" name="Google Shape;1864;p108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5" name="Google Shape;1865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6" name="Google Shape;1866;p108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7" name="Google Shape;1867;p108"/>
          <p:cNvCxnSpPr>
            <a:stCxn id="1864" idx="5"/>
            <a:endCxn id="1865" idx="2"/>
          </p:cNvCxnSpPr>
          <p:nvPr/>
        </p:nvCxnSpPr>
        <p:spPr>
          <a:xfrm>
            <a:off x="3266026" y="2648863"/>
            <a:ext cx="849600" cy="9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108"/>
          <p:cNvCxnSpPr>
            <a:stCxn id="1864" idx="7"/>
            <a:endCxn id="1863" idx="2"/>
          </p:cNvCxnSpPr>
          <p:nvPr/>
        </p:nvCxnSpPr>
        <p:spPr>
          <a:xfrm rot="10800000" flipH="1">
            <a:off x="3266026" y="1645387"/>
            <a:ext cx="349800" cy="4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9" name="Google Shape;1869;p108"/>
          <p:cNvCxnSpPr>
            <a:stCxn id="1863" idx="7"/>
            <a:endCxn id="1860" idx="1"/>
          </p:cNvCxnSpPr>
          <p:nvPr/>
        </p:nvCxnSpPr>
        <p:spPr>
          <a:xfrm>
            <a:off x="4275988" y="1372037"/>
            <a:ext cx="663000" cy="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0" name="Google Shape;1870;p108"/>
          <p:cNvCxnSpPr>
            <a:stCxn id="1860" idx="6"/>
            <a:endCxn id="1861" idx="0"/>
          </p:cNvCxnSpPr>
          <p:nvPr/>
        </p:nvCxnSpPr>
        <p:spPr>
          <a:xfrm>
            <a:off x="5599050" y="1732200"/>
            <a:ext cx="330600" cy="54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1" name="Google Shape;1871;p108"/>
          <p:cNvCxnSpPr>
            <a:stCxn id="1861" idx="4"/>
            <a:endCxn id="1862" idx="7"/>
          </p:cNvCxnSpPr>
          <p:nvPr/>
        </p:nvCxnSpPr>
        <p:spPr>
          <a:xfrm flipH="1">
            <a:off x="5489525" y="3046550"/>
            <a:ext cx="440100" cy="43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" name="Google Shape;1872;p108"/>
          <p:cNvCxnSpPr>
            <a:stCxn id="1865" idx="5"/>
            <a:endCxn id="1862" idx="1"/>
          </p:cNvCxnSpPr>
          <p:nvPr/>
        </p:nvCxnSpPr>
        <p:spPr>
          <a:xfrm>
            <a:off x="4775801" y="3020788"/>
            <a:ext cx="166800" cy="46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108"/>
          <p:cNvCxnSpPr>
            <a:stCxn id="1863" idx="4"/>
            <a:endCxn id="1865" idx="1"/>
          </p:cNvCxnSpPr>
          <p:nvPr/>
        </p:nvCxnSpPr>
        <p:spPr>
          <a:xfrm>
            <a:off x="4002550" y="2032175"/>
            <a:ext cx="226500" cy="44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108"/>
          <p:cNvCxnSpPr>
            <a:stCxn id="1865" idx="7"/>
            <a:endCxn id="1860" idx="3"/>
          </p:cNvCxnSpPr>
          <p:nvPr/>
        </p:nvCxnSpPr>
        <p:spPr>
          <a:xfrm rot="10800000" flipH="1">
            <a:off x="4775801" y="2005612"/>
            <a:ext cx="163200" cy="46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108"/>
          <p:cNvCxnSpPr>
            <a:stCxn id="1865" idx="6"/>
            <a:endCxn id="1861" idx="2"/>
          </p:cNvCxnSpPr>
          <p:nvPr/>
        </p:nvCxnSpPr>
        <p:spPr>
          <a:xfrm rot="10800000" flipH="1">
            <a:off x="4889063" y="2659750"/>
            <a:ext cx="654000" cy="8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6" name="Google Shape;1876;p108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WA, NT, Q, SA, V,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7" name="Google Shape;1877;p108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8" name="Google Shape;1878;p108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9" name="Google Shape;1879;p108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0" name="Google Shape;1880;p108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1" name="Google Shape;1881;p108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2" name="Google Shape;1882;p108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3" name="Google Shape;1883;p108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4" name="Google Shape;1884;p108"/>
          <p:cNvSpPr/>
          <p:nvPr/>
        </p:nvSpPr>
        <p:spPr>
          <a:xfrm>
            <a:off x="4115663" y="23578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5" name="Google Shape;1885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6" name="Google Shape;1886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7" name="Google Shape;1887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8" name="Google Shape;1888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9" name="Google Shape;1889;p108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0" name="Google Shape;1890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1" name="Google Shape;1891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2" name="Google Shape;1892;p108"/>
          <p:cNvSpPr/>
          <p:nvPr/>
        </p:nvSpPr>
        <p:spPr>
          <a:xfrm>
            <a:off x="4115663" y="23578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3" name="Google Shape;1893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4" name="Google Shape;1894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5" name="Google Shape;1895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6" name="Google Shape;1896;p108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7" name="Google Shape;1897;p108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8" name="Google Shape;1898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9" name="Google Shape;1899;p108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0" name="Google Shape;1900;p108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1" name="Google Shape;1901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2" name="Google Shape;1902;p108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3" name="Google Shape;1903;p108"/>
          <p:cNvSpPr/>
          <p:nvPr/>
        </p:nvSpPr>
        <p:spPr>
          <a:xfrm>
            <a:off x="4115663" y="23578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4" name="Google Shape;1904;p108"/>
          <p:cNvSpPr/>
          <p:nvPr/>
        </p:nvSpPr>
        <p:spPr>
          <a:xfrm>
            <a:off x="4115663" y="235785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5" name="Google Shape;1905;p108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6" name="Google Shape;1906;p108"/>
          <p:cNvSpPr/>
          <p:nvPr/>
        </p:nvSpPr>
        <p:spPr>
          <a:xfrm>
            <a:off x="4825650" y="33702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7" name="Google Shape;1907;p108"/>
          <p:cNvSpPr/>
          <p:nvPr/>
        </p:nvSpPr>
        <p:spPr>
          <a:xfrm>
            <a:off x="4829375" y="33702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8" name="Google Shape;1908;p108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Backtracking</a:t>
            </a:r>
            <a:endParaRPr/>
          </a:p>
        </p:txBody>
      </p:sp>
      <p:sp>
        <p:nvSpPr>
          <p:cNvPr id="1914" name="Google Shape;1914;p109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we detect inevitable failure early?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Forward checking (FC)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Constraint propagation (AC-3)</a:t>
            </a:r>
            <a:endParaRPr/>
          </a:p>
        </p:txBody>
      </p:sp>
      <p:sp>
        <p:nvSpPr>
          <p:cNvPr id="1915" name="Google Shape;1915;p10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916" name="Google Shape;1916;p10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1" name="Google Shape;192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50" y="189424"/>
            <a:ext cx="1667674" cy="1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Google Shape;1922;p110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5772038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Filtering: Forward Checking</a:t>
            </a:r>
            <a:endParaRPr/>
          </a:p>
        </p:txBody>
      </p:sp>
      <p:sp>
        <p:nvSpPr>
          <p:cNvPr id="1923" name="Google Shape;1923;p110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Keep track of domains for unassigned variables and cross off bad options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Forward checking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Cross off values that violate a constraint when added to the existing assignment</a:t>
            </a:r>
            <a:endParaRPr sz="1800"/>
          </a:p>
        </p:txBody>
      </p:sp>
      <p:sp>
        <p:nvSpPr>
          <p:cNvPr id="1924" name="Google Shape;1924;p110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25" name="Google Shape;1925;p110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aphicFrame>
        <p:nvGraphicFramePr>
          <p:cNvPr id="1926" name="Google Shape;1926;p110"/>
          <p:cNvGraphicFramePr/>
          <p:nvPr/>
        </p:nvGraphicFramePr>
        <p:xfrm>
          <a:off x="952425" y="3149388"/>
          <a:ext cx="7239050" cy="198105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7" name="Google Shape;1927;p110"/>
          <p:cNvSpPr txBox="1"/>
          <p:nvPr/>
        </p:nvSpPr>
        <p:spPr>
          <a:xfrm>
            <a:off x="6665750" y="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8" name="Google Shape;1928;p110"/>
          <p:cNvSpPr/>
          <p:nvPr/>
        </p:nvSpPr>
        <p:spPr>
          <a:xfrm>
            <a:off x="101915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110"/>
          <p:cNvSpPr/>
          <p:nvPr/>
        </p:nvSpPr>
        <p:spPr>
          <a:xfrm>
            <a:off x="133432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110"/>
          <p:cNvSpPr/>
          <p:nvPr/>
        </p:nvSpPr>
        <p:spPr>
          <a:xfrm>
            <a:off x="164950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110"/>
          <p:cNvSpPr/>
          <p:nvPr/>
        </p:nvSpPr>
        <p:spPr>
          <a:xfrm>
            <a:off x="2070375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10"/>
          <p:cNvSpPr/>
          <p:nvPr/>
        </p:nvSpPr>
        <p:spPr>
          <a:xfrm>
            <a:off x="2385550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110"/>
          <p:cNvSpPr/>
          <p:nvPr/>
        </p:nvSpPr>
        <p:spPr>
          <a:xfrm>
            <a:off x="2700725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110"/>
          <p:cNvSpPr/>
          <p:nvPr/>
        </p:nvSpPr>
        <p:spPr>
          <a:xfrm>
            <a:off x="312160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110"/>
          <p:cNvSpPr/>
          <p:nvPr/>
        </p:nvSpPr>
        <p:spPr>
          <a:xfrm>
            <a:off x="343677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110"/>
          <p:cNvSpPr/>
          <p:nvPr/>
        </p:nvSpPr>
        <p:spPr>
          <a:xfrm>
            <a:off x="375195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110"/>
          <p:cNvSpPr/>
          <p:nvPr/>
        </p:nvSpPr>
        <p:spPr>
          <a:xfrm>
            <a:off x="4132875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10"/>
          <p:cNvSpPr/>
          <p:nvPr/>
        </p:nvSpPr>
        <p:spPr>
          <a:xfrm>
            <a:off x="4448050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110"/>
          <p:cNvSpPr/>
          <p:nvPr/>
        </p:nvSpPr>
        <p:spPr>
          <a:xfrm>
            <a:off x="4763225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110"/>
          <p:cNvSpPr/>
          <p:nvPr/>
        </p:nvSpPr>
        <p:spPr>
          <a:xfrm>
            <a:off x="514415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110"/>
          <p:cNvSpPr/>
          <p:nvPr/>
        </p:nvSpPr>
        <p:spPr>
          <a:xfrm>
            <a:off x="545932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110"/>
          <p:cNvSpPr/>
          <p:nvPr/>
        </p:nvSpPr>
        <p:spPr>
          <a:xfrm>
            <a:off x="577450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110"/>
          <p:cNvSpPr/>
          <p:nvPr/>
        </p:nvSpPr>
        <p:spPr>
          <a:xfrm>
            <a:off x="6195375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10"/>
          <p:cNvSpPr/>
          <p:nvPr/>
        </p:nvSpPr>
        <p:spPr>
          <a:xfrm>
            <a:off x="6510550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110"/>
          <p:cNvSpPr/>
          <p:nvPr/>
        </p:nvSpPr>
        <p:spPr>
          <a:xfrm>
            <a:off x="6825725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110"/>
          <p:cNvSpPr/>
          <p:nvPr/>
        </p:nvSpPr>
        <p:spPr>
          <a:xfrm>
            <a:off x="724660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10"/>
          <p:cNvSpPr/>
          <p:nvPr/>
        </p:nvSpPr>
        <p:spPr>
          <a:xfrm>
            <a:off x="756177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110"/>
          <p:cNvSpPr/>
          <p:nvPr/>
        </p:nvSpPr>
        <p:spPr>
          <a:xfrm>
            <a:off x="787695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9" name="Google Shape;194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50" y="2134241"/>
            <a:ext cx="1069902" cy="903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0" name="Google Shape;1950;p110"/>
          <p:cNvGrpSpPr/>
          <p:nvPr/>
        </p:nvGrpSpPr>
        <p:grpSpPr>
          <a:xfrm>
            <a:off x="2939175" y="2134241"/>
            <a:ext cx="1069902" cy="903107"/>
            <a:chOff x="2939175" y="2134241"/>
            <a:chExt cx="1069902" cy="903107"/>
          </a:xfrm>
        </p:grpSpPr>
        <p:pic>
          <p:nvPicPr>
            <p:cNvPr id="1951" name="Google Shape;1951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175" y="2134241"/>
              <a:ext cx="1069902" cy="903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2" name="Google Shape;1952;p110"/>
            <p:cNvSpPr/>
            <p:nvPr/>
          </p:nvSpPr>
          <p:spPr>
            <a:xfrm>
              <a:off x="3012161" y="2299079"/>
              <a:ext cx="309437" cy="452487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grpSp>
        <p:nvGrpSpPr>
          <p:cNvPr id="1953" name="Google Shape;1953;p110"/>
          <p:cNvGrpSpPr/>
          <p:nvPr/>
        </p:nvGrpSpPr>
        <p:grpSpPr>
          <a:xfrm>
            <a:off x="4833838" y="2134241"/>
            <a:ext cx="1069902" cy="903107"/>
            <a:chOff x="4833838" y="2134241"/>
            <a:chExt cx="1069902" cy="903107"/>
          </a:xfrm>
        </p:grpSpPr>
        <p:pic>
          <p:nvPicPr>
            <p:cNvPr id="1954" name="Google Shape;1954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3838" y="2134241"/>
              <a:ext cx="1069902" cy="903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5" name="Google Shape;1955;p110"/>
            <p:cNvSpPr/>
            <p:nvPr/>
          </p:nvSpPr>
          <p:spPr>
            <a:xfrm>
              <a:off x="4906824" y="2299079"/>
              <a:ext cx="309437" cy="452487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956" name="Google Shape;1956;p110"/>
            <p:cNvSpPr/>
            <p:nvPr/>
          </p:nvSpPr>
          <p:spPr>
            <a:xfrm>
              <a:off x="5528635" y="2252372"/>
              <a:ext cx="335716" cy="356143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</p:sp>
      </p:grpSp>
      <p:grpSp>
        <p:nvGrpSpPr>
          <p:cNvPr id="1957" name="Google Shape;1957;p110"/>
          <p:cNvGrpSpPr/>
          <p:nvPr/>
        </p:nvGrpSpPr>
        <p:grpSpPr>
          <a:xfrm>
            <a:off x="6693475" y="2134241"/>
            <a:ext cx="1069902" cy="903107"/>
            <a:chOff x="6693475" y="2134241"/>
            <a:chExt cx="1069902" cy="903107"/>
          </a:xfrm>
        </p:grpSpPr>
        <p:pic>
          <p:nvPicPr>
            <p:cNvPr id="1958" name="Google Shape;1958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93475" y="2134241"/>
              <a:ext cx="1069902" cy="903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9" name="Google Shape;1959;p110"/>
            <p:cNvSpPr/>
            <p:nvPr/>
          </p:nvSpPr>
          <p:spPr>
            <a:xfrm>
              <a:off x="6766461" y="2299079"/>
              <a:ext cx="309437" cy="452487"/>
            </a:xfrm>
            <a:custGeom>
              <a:avLst/>
              <a:gdLst/>
              <a:ahLst/>
              <a:cxnLst/>
              <a:rect l="l" t="t" r="r" b="b"/>
              <a:pathLst>
                <a:path w="30721" h="44923" extrusionOk="0">
                  <a:moveTo>
                    <a:pt x="20867" y="0"/>
                  </a:moveTo>
                  <a:lnTo>
                    <a:pt x="10723" y="12462"/>
                  </a:lnTo>
                  <a:lnTo>
                    <a:pt x="0" y="22026"/>
                  </a:lnTo>
                  <a:lnTo>
                    <a:pt x="2898" y="34779"/>
                  </a:lnTo>
                  <a:lnTo>
                    <a:pt x="9564" y="44923"/>
                  </a:lnTo>
                  <a:lnTo>
                    <a:pt x="19128" y="44633"/>
                  </a:lnTo>
                  <a:lnTo>
                    <a:pt x="30721" y="39996"/>
                  </a:lnTo>
                  <a:lnTo>
                    <a:pt x="28982" y="1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960" name="Google Shape;1960;p110"/>
            <p:cNvSpPr/>
            <p:nvPr/>
          </p:nvSpPr>
          <p:spPr>
            <a:xfrm>
              <a:off x="7388272" y="2252372"/>
              <a:ext cx="335716" cy="356143"/>
            </a:xfrm>
            <a:custGeom>
              <a:avLst/>
              <a:gdLst/>
              <a:ahLst/>
              <a:cxnLst/>
              <a:rect l="l" t="t" r="r" b="b"/>
              <a:pathLst>
                <a:path w="33330" h="35358" extrusionOk="0">
                  <a:moveTo>
                    <a:pt x="0" y="13042"/>
                  </a:moveTo>
                  <a:lnTo>
                    <a:pt x="0" y="27823"/>
                  </a:lnTo>
                  <a:lnTo>
                    <a:pt x="8405" y="28113"/>
                  </a:lnTo>
                  <a:lnTo>
                    <a:pt x="7825" y="33909"/>
                  </a:lnTo>
                  <a:lnTo>
                    <a:pt x="33330" y="35358"/>
                  </a:lnTo>
                  <a:lnTo>
                    <a:pt x="16810" y="11303"/>
                  </a:lnTo>
                  <a:lnTo>
                    <a:pt x="11013" y="0"/>
                  </a:lnTo>
                  <a:lnTo>
                    <a:pt x="7245" y="1507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</p:sp>
        <p:sp>
          <p:nvSpPr>
            <p:cNvPr id="1961" name="Google Shape;1961;p110"/>
            <p:cNvSpPr/>
            <p:nvPr/>
          </p:nvSpPr>
          <p:spPr>
            <a:xfrm>
              <a:off x="7446653" y="2780760"/>
              <a:ext cx="169319" cy="96333"/>
            </a:xfrm>
            <a:custGeom>
              <a:avLst/>
              <a:gdLst/>
              <a:ahLst/>
              <a:cxnLst/>
              <a:rect l="l" t="t" r="r" b="b"/>
              <a:pathLst>
                <a:path w="16810" h="9564" extrusionOk="0">
                  <a:moveTo>
                    <a:pt x="580" y="0"/>
                  </a:moveTo>
                  <a:lnTo>
                    <a:pt x="0" y="7535"/>
                  </a:lnTo>
                  <a:lnTo>
                    <a:pt x="16810" y="9564"/>
                  </a:lnTo>
                  <a:lnTo>
                    <a:pt x="16520" y="46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</p:sp>
      </p:grpSp>
      <p:sp>
        <p:nvSpPr>
          <p:cNvPr id="1962" name="Google Shape;1962;p110"/>
          <p:cNvSpPr/>
          <p:nvPr/>
        </p:nvSpPr>
        <p:spPr>
          <a:xfrm>
            <a:off x="1019150" y="4014113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3" name="Google Shape;1963;p110"/>
          <p:cNvGrpSpPr/>
          <p:nvPr/>
        </p:nvGrpSpPr>
        <p:grpSpPr>
          <a:xfrm>
            <a:off x="2385550" y="4014125"/>
            <a:ext cx="562975" cy="247800"/>
            <a:chOff x="2385550" y="4014125"/>
            <a:chExt cx="562975" cy="247800"/>
          </a:xfrm>
        </p:grpSpPr>
        <p:sp>
          <p:nvSpPr>
            <p:cNvPr id="1964" name="Google Shape;1964;p110"/>
            <p:cNvSpPr/>
            <p:nvPr/>
          </p:nvSpPr>
          <p:spPr>
            <a:xfrm>
              <a:off x="2385550" y="4014125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10"/>
            <p:cNvSpPr/>
            <p:nvPr/>
          </p:nvSpPr>
          <p:spPr>
            <a:xfrm>
              <a:off x="2700725" y="4014125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110"/>
          <p:cNvGrpSpPr/>
          <p:nvPr/>
        </p:nvGrpSpPr>
        <p:grpSpPr>
          <a:xfrm>
            <a:off x="3121600" y="4014113"/>
            <a:ext cx="878150" cy="247800"/>
            <a:chOff x="3121600" y="4014113"/>
            <a:chExt cx="878150" cy="247800"/>
          </a:xfrm>
        </p:grpSpPr>
        <p:sp>
          <p:nvSpPr>
            <p:cNvPr id="1967" name="Google Shape;1967;p110"/>
            <p:cNvSpPr/>
            <p:nvPr/>
          </p:nvSpPr>
          <p:spPr>
            <a:xfrm>
              <a:off x="3121600" y="4014113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10"/>
            <p:cNvSpPr/>
            <p:nvPr/>
          </p:nvSpPr>
          <p:spPr>
            <a:xfrm>
              <a:off x="3436775" y="4014113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10"/>
            <p:cNvSpPr/>
            <p:nvPr/>
          </p:nvSpPr>
          <p:spPr>
            <a:xfrm>
              <a:off x="3751950" y="4014113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110"/>
          <p:cNvGrpSpPr/>
          <p:nvPr/>
        </p:nvGrpSpPr>
        <p:grpSpPr>
          <a:xfrm>
            <a:off x="4132875" y="4014113"/>
            <a:ext cx="878150" cy="247800"/>
            <a:chOff x="4132875" y="4014113"/>
            <a:chExt cx="878150" cy="247800"/>
          </a:xfrm>
        </p:grpSpPr>
        <p:sp>
          <p:nvSpPr>
            <p:cNvPr id="1971" name="Google Shape;1971;p110"/>
            <p:cNvSpPr/>
            <p:nvPr/>
          </p:nvSpPr>
          <p:spPr>
            <a:xfrm>
              <a:off x="4132875" y="4014113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10"/>
            <p:cNvSpPr/>
            <p:nvPr/>
          </p:nvSpPr>
          <p:spPr>
            <a:xfrm>
              <a:off x="4448050" y="4014113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10"/>
            <p:cNvSpPr/>
            <p:nvPr/>
          </p:nvSpPr>
          <p:spPr>
            <a:xfrm>
              <a:off x="4763225" y="4014113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4" name="Google Shape;1974;p110"/>
          <p:cNvGrpSpPr/>
          <p:nvPr/>
        </p:nvGrpSpPr>
        <p:grpSpPr>
          <a:xfrm>
            <a:off x="5144150" y="4014113"/>
            <a:ext cx="878150" cy="247800"/>
            <a:chOff x="5144150" y="4014113"/>
            <a:chExt cx="878150" cy="247800"/>
          </a:xfrm>
        </p:grpSpPr>
        <p:sp>
          <p:nvSpPr>
            <p:cNvPr id="1975" name="Google Shape;1975;p110"/>
            <p:cNvSpPr/>
            <p:nvPr/>
          </p:nvSpPr>
          <p:spPr>
            <a:xfrm>
              <a:off x="5144150" y="4014113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10"/>
            <p:cNvSpPr/>
            <p:nvPr/>
          </p:nvSpPr>
          <p:spPr>
            <a:xfrm>
              <a:off x="5459325" y="4014113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10"/>
            <p:cNvSpPr/>
            <p:nvPr/>
          </p:nvSpPr>
          <p:spPr>
            <a:xfrm>
              <a:off x="5774500" y="4014113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110"/>
          <p:cNvGrpSpPr/>
          <p:nvPr/>
        </p:nvGrpSpPr>
        <p:grpSpPr>
          <a:xfrm>
            <a:off x="6510550" y="4014125"/>
            <a:ext cx="562975" cy="247800"/>
            <a:chOff x="6510550" y="4014125"/>
            <a:chExt cx="562975" cy="247800"/>
          </a:xfrm>
        </p:grpSpPr>
        <p:sp>
          <p:nvSpPr>
            <p:cNvPr id="1979" name="Google Shape;1979;p110"/>
            <p:cNvSpPr/>
            <p:nvPr/>
          </p:nvSpPr>
          <p:spPr>
            <a:xfrm>
              <a:off x="6510550" y="4014125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10"/>
            <p:cNvSpPr/>
            <p:nvPr/>
          </p:nvSpPr>
          <p:spPr>
            <a:xfrm>
              <a:off x="6825725" y="4014125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110"/>
          <p:cNvGrpSpPr/>
          <p:nvPr/>
        </p:nvGrpSpPr>
        <p:grpSpPr>
          <a:xfrm>
            <a:off x="7246600" y="4014125"/>
            <a:ext cx="878150" cy="247800"/>
            <a:chOff x="7246600" y="4014125"/>
            <a:chExt cx="878150" cy="247800"/>
          </a:xfrm>
        </p:grpSpPr>
        <p:sp>
          <p:nvSpPr>
            <p:cNvPr id="1982" name="Google Shape;1982;p110"/>
            <p:cNvSpPr/>
            <p:nvPr/>
          </p:nvSpPr>
          <p:spPr>
            <a:xfrm>
              <a:off x="7246600" y="4014125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10"/>
            <p:cNvSpPr/>
            <p:nvPr/>
          </p:nvSpPr>
          <p:spPr>
            <a:xfrm>
              <a:off x="7561775" y="4014125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10"/>
            <p:cNvSpPr/>
            <p:nvPr/>
          </p:nvSpPr>
          <p:spPr>
            <a:xfrm>
              <a:off x="7876950" y="4014125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110"/>
          <p:cNvGrpSpPr/>
          <p:nvPr/>
        </p:nvGrpSpPr>
        <p:grpSpPr>
          <a:xfrm>
            <a:off x="1019150" y="4395638"/>
            <a:ext cx="7105850" cy="263863"/>
            <a:chOff x="1019150" y="4395638"/>
            <a:chExt cx="7105850" cy="263863"/>
          </a:xfrm>
        </p:grpSpPr>
        <p:sp>
          <p:nvSpPr>
            <p:cNvPr id="1986" name="Google Shape;1986;p110"/>
            <p:cNvSpPr/>
            <p:nvPr/>
          </p:nvSpPr>
          <p:spPr>
            <a:xfrm>
              <a:off x="3436775" y="4411700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10"/>
            <p:cNvSpPr/>
            <p:nvPr/>
          </p:nvSpPr>
          <p:spPr>
            <a:xfrm>
              <a:off x="2700725" y="4411700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10"/>
            <p:cNvSpPr/>
            <p:nvPr/>
          </p:nvSpPr>
          <p:spPr>
            <a:xfrm>
              <a:off x="1019150" y="4411688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10"/>
            <p:cNvSpPr/>
            <p:nvPr/>
          </p:nvSpPr>
          <p:spPr>
            <a:xfrm>
              <a:off x="4133000" y="4411688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10"/>
            <p:cNvSpPr/>
            <p:nvPr/>
          </p:nvSpPr>
          <p:spPr>
            <a:xfrm>
              <a:off x="4763350" y="4411688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10"/>
            <p:cNvSpPr/>
            <p:nvPr/>
          </p:nvSpPr>
          <p:spPr>
            <a:xfrm>
              <a:off x="5144400" y="4395638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10"/>
            <p:cNvSpPr/>
            <p:nvPr/>
          </p:nvSpPr>
          <p:spPr>
            <a:xfrm>
              <a:off x="5459575" y="4395638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10"/>
            <p:cNvSpPr/>
            <p:nvPr/>
          </p:nvSpPr>
          <p:spPr>
            <a:xfrm>
              <a:off x="5774750" y="4395638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10"/>
            <p:cNvSpPr/>
            <p:nvPr/>
          </p:nvSpPr>
          <p:spPr>
            <a:xfrm>
              <a:off x="6825975" y="4411700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10"/>
            <p:cNvSpPr/>
            <p:nvPr/>
          </p:nvSpPr>
          <p:spPr>
            <a:xfrm>
              <a:off x="7246850" y="4411700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10"/>
            <p:cNvSpPr/>
            <p:nvPr/>
          </p:nvSpPr>
          <p:spPr>
            <a:xfrm>
              <a:off x="7562025" y="4411700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10"/>
            <p:cNvSpPr/>
            <p:nvPr/>
          </p:nvSpPr>
          <p:spPr>
            <a:xfrm>
              <a:off x="7877200" y="4411700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110"/>
          <p:cNvGrpSpPr/>
          <p:nvPr/>
        </p:nvGrpSpPr>
        <p:grpSpPr>
          <a:xfrm>
            <a:off x="1019150" y="4809263"/>
            <a:ext cx="7105600" cy="247813"/>
            <a:chOff x="1019150" y="4809263"/>
            <a:chExt cx="7105600" cy="247813"/>
          </a:xfrm>
        </p:grpSpPr>
        <p:sp>
          <p:nvSpPr>
            <p:cNvPr id="1999" name="Google Shape;1999;p110"/>
            <p:cNvSpPr/>
            <p:nvPr/>
          </p:nvSpPr>
          <p:spPr>
            <a:xfrm>
              <a:off x="3436775" y="4809275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10"/>
            <p:cNvSpPr/>
            <p:nvPr/>
          </p:nvSpPr>
          <p:spPr>
            <a:xfrm>
              <a:off x="2700725" y="4809275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10"/>
            <p:cNvSpPr/>
            <p:nvPr/>
          </p:nvSpPr>
          <p:spPr>
            <a:xfrm>
              <a:off x="1019150" y="4809263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10"/>
            <p:cNvSpPr/>
            <p:nvPr/>
          </p:nvSpPr>
          <p:spPr>
            <a:xfrm>
              <a:off x="4132875" y="4809263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10"/>
            <p:cNvSpPr/>
            <p:nvPr/>
          </p:nvSpPr>
          <p:spPr>
            <a:xfrm>
              <a:off x="5774500" y="4809263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10"/>
            <p:cNvSpPr/>
            <p:nvPr/>
          </p:nvSpPr>
          <p:spPr>
            <a:xfrm>
              <a:off x="7246600" y="4809275"/>
              <a:ext cx="247800" cy="24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10"/>
            <p:cNvSpPr/>
            <p:nvPr/>
          </p:nvSpPr>
          <p:spPr>
            <a:xfrm>
              <a:off x="7561775" y="4809275"/>
              <a:ext cx="247800" cy="247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10"/>
            <p:cNvSpPr/>
            <p:nvPr/>
          </p:nvSpPr>
          <p:spPr>
            <a:xfrm>
              <a:off x="7876950" y="4809275"/>
              <a:ext cx="247800" cy="247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7" name="Google Shape;2007;p110"/>
          <p:cNvSpPr/>
          <p:nvPr/>
        </p:nvSpPr>
        <p:spPr>
          <a:xfrm>
            <a:off x="7938600" y="2365050"/>
            <a:ext cx="1130700" cy="672300"/>
          </a:xfrm>
          <a:prstGeom prst="wedgeRoundRectCallout">
            <a:avLst>
              <a:gd name="adj1" fmla="val -71084"/>
              <a:gd name="adj2" fmla="val -51231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Detect failure earlier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B339D-96AC-4810-908C-FDE47CF45FFD}"/>
              </a:ext>
            </a:extLst>
          </p:cNvPr>
          <p:cNvSpPr txBox="1"/>
          <p:nvPr/>
        </p:nvSpPr>
        <p:spPr>
          <a:xfrm>
            <a:off x="6098453" y="454185"/>
            <a:ext cx="13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[WA,Q,V,…]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1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Backtracking + Forward Checking</a:t>
            </a:r>
            <a:endParaRPr/>
          </a:p>
        </p:txBody>
      </p:sp>
      <p:sp>
        <p:nvSpPr>
          <p:cNvPr id="2013" name="Google Shape;2013;p11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14" name="Google Shape;2014;p11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2015" name="Google Shape;2015;p111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6" name="Google Shape;2016;p111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7" name="Google Shape;2017;p111"/>
          <p:cNvSpPr/>
          <p:nvPr/>
        </p:nvSpPr>
        <p:spPr>
          <a:xfrm>
            <a:off x="4829375" y="33702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8" name="Google Shape;2018;p111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9" name="Google Shape;2019;p111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0" name="Google Shape;2020;p111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1" name="Google Shape;2021;p111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2" name="Google Shape;2022;p111"/>
          <p:cNvCxnSpPr>
            <a:stCxn id="2019" idx="5"/>
            <a:endCxn id="2020" idx="2"/>
          </p:cNvCxnSpPr>
          <p:nvPr/>
        </p:nvCxnSpPr>
        <p:spPr>
          <a:xfrm>
            <a:off x="3266026" y="2648863"/>
            <a:ext cx="849600" cy="9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111"/>
          <p:cNvCxnSpPr>
            <a:stCxn id="2019" idx="7"/>
            <a:endCxn id="2018" idx="2"/>
          </p:cNvCxnSpPr>
          <p:nvPr/>
        </p:nvCxnSpPr>
        <p:spPr>
          <a:xfrm rot="10800000" flipH="1">
            <a:off x="3266026" y="1645387"/>
            <a:ext cx="349800" cy="4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111"/>
          <p:cNvCxnSpPr>
            <a:stCxn id="2018" idx="7"/>
            <a:endCxn id="2015" idx="1"/>
          </p:cNvCxnSpPr>
          <p:nvPr/>
        </p:nvCxnSpPr>
        <p:spPr>
          <a:xfrm>
            <a:off x="4275988" y="1372037"/>
            <a:ext cx="663000" cy="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111"/>
          <p:cNvCxnSpPr>
            <a:stCxn id="2015" idx="6"/>
            <a:endCxn id="2016" idx="0"/>
          </p:cNvCxnSpPr>
          <p:nvPr/>
        </p:nvCxnSpPr>
        <p:spPr>
          <a:xfrm>
            <a:off x="5599050" y="1732200"/>
            <a:ext cx="330600" cy="54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6" name="Google Shape;2026;p111"/>
          <p:cNvCxnSpPr>
            <a:stCxn id="2016" idx="4"/>
            <a:endCxn id="2017" idx="7"/>
          </p:cNvCxnSpPr>
          <p:nvPr/>
        </p:nvCxnSpPr>
        <p:spPr>
          <a:xfrm flipH="1">
            <a:off x="5489525" y="3046550"/>
            <a:ext cx="440100" cy="43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111"/>
          <p:cNvCxnSpPr>
            <a:stCxn id="2020" idx="5"/>
            <a:endCxn id="2017" idx="1"/>
          </p:cNvCxnSpPr>
          <p:nvPr/>
        </p:nvCxnSpPr>
        <p:spPr>
          <a:xfrm>
            <a:off x="4775801" y="3020788"/>
            <a:ext cx="166800" cy="46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8" name="Google Shape;2028;p111"/>
          <p:cNvCxnSpPr>
            <a:stCxn id="2018" idx="4"/>
            <a:endCxn id="2020" idx="1"/>
          </p:cNvCxnSpPr>
          <p:nvPr/>
        </p:nvCxnSpPr>
        <p:spPr>
          <a:xfrm>
            <a:off x="4002550" y="2032175"/>
            <a:ext cx="226500" cy="44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111"/>
          <p:cNvCxnSpPr>
            <a:stCxn id="2020" idx="7"/>
            <a:endCxn id="2015" idx="3"/>
          </p:cNvCxnSpPr>
          <p:nvPr/>
        </p:nvCxnSpPr>
        <p:spPr>
          <a:xfrm rot="10800000" flipH="1">
            <a:off x="4775801" y="2005612"/>
            <a:ext cx="163200" cy="46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0" name="Google Shape;2030;p111"/>
          <p:cNvCxnSpPr>
            <a:stCxn id="2020" idx="6"/>
            <a:endCxn id="2016" idx="2"/>
          </p:cNvCxnSpPr>
          <p:nvPr/>
        </p:nvCxnSpPr>
        <p:spPr>
          <a:xfrm rot="10800000" flipH="1">
            <a:off x="4889063" y="2659750"/>
            <a:ext cx="654000" cy="8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1" name="Google Shape;2031;p111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WA, NT, Q, SA, V,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2" name="Google Shape;2032;p111"/>
          <p:cNvSpPr/>
          <p:nvPr/>
        </p:nvSpPr>
        <p:spPr>
          <a:xfrm>
            <a:off x="2361750" y="20520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111"/>
          <p:cNvSpPr/>
          <p:nvPr/>
        </p:nvSpPr>
        <p:spPr>
          <a:xfrm>
            <a:off x="2361750" y="22938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11"/>
          <p:cNvSpPr/>
          <p:nvPr/>
        </p:nvSpPr>
        <p:spPr>
          <a:xfrm>
            <a:off x="2361750" y="25355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111"/>
          <p:cNvSpPr/>
          <p:nvPr/>
        </p:nvSpPr>
        <p:spPr>
          <a:xfrm>
            <a:off x="5706657" y="2392610"/>
            <a:ext cx="163200" cy="163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111"/>
          <p:cNvSpPr/>
          <p:nvPr/>
        </p:nvSpPr>
        <p:spPr>
          <a:xfrm>
            <a:off x="5989757" y="2392610"/>
            <a:ext cx="163200" cy="163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111"/>
          <p:cNvSpPr/>
          <p:nvPr/>
        </p:nvSpPr>
        <p:spPr>
          <a:xfrm>
            <a:off x="5836532" y="2763860"/>
            <a:ext cx="163200" cy="1632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111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9" name="Google Shape;2039;p111"/>
          <p:cNvSpPr/>
          <p:nvPr/>
        </p:nvSpPr>
        <p:spPr>
          <a:xfrm>
            <a:off x="3379300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11"/>
          <p:cNvSpPr/>
          <p:nvPr/>
        </p:nvSpPr>
        <p:spPr>
          <a:xfrm>
            <a:off x="3379300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11"/>
          <p:cNvSpPr/>
          <p:nvPr/>
        </p:nvSpPr>
        <p:spPr>
          <a:xfrm>
            <a:off x="3379300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111"/>
          <p:cNvSpPr/>
          <p:nvPr/>
        </p:nvSpPr>
        <p:spPr>
          <a:xfrm>
            <a:off x="5627975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111"/>
          <p:cNvSpPr/>
          <p:nvPr/>
        </p:nvSpPr>
        <p:spPr>
          <a:xfrm>
            <a:off x="5627975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111"/>
          <p:cNvSpPr/>
          <p:nvPr/>
        </p:nvSpPr>
        <p:spPr>
          <a:xfrm>
            <a:off x="5627975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111"/>
          <p:cNvSpPr/>
          <p:nvPr/>
        </p:nvSpPr>
        <p:spPr>
          <a:xfrm>
            <a:off x="6411700" y="198872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11"/>
          <p:cNvSpPr/>
          <p:nvPr/>
        </p:nvSpPr>
        <p:spPr>
          <a:xfrm>
            <a:off x="6411700" y="223047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111"/>
          <p:cNvSpPr/>
          <p:nvPr/>
        </p:nvSpPr>
        <p:spPr>
          <a:xfrm>
            <a:off x="6411700" y="247222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111"/>
          <p:cNvSpPr/>
          <p:nvPr/>
        </p:nvSpPr>
        <p:spPr>
          <a:xfrm>
            <a:off x="5627975" y="3483350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111"/>
          <p:cNvSpPr/>
          <p:nvPr/>
        </p:nvSpPr>
        <p:spPr>
          <a:xfrm>
            <a:off x="5627975" y="3725100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11"/>
          <p:cNvSpPr/>
          <p:nvPr/>
        </p:nvSpPr>
        <p:spPr>
          <a:xfrm>
            <a:off x="5627975" y="3966850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111"/>
          <p:cNvSpPr/>
          <p:nvPr/>
        </p:nvSpPr>
        <p:spPr>
          <a:xfrm>
            <a:off x="3927225" y="28429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11"/>
          <p:cNvSpPr/>
          <p:nvPr/>
        </p:nvSpPr>
        <p:spPr>
          <a:xfrm>
            <a:off x="3927225" y="30847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111"/>
          <p:cNvSpPr/>
          <p:nvPr/>
        </p:nvSpPr>
        <p:spPr>
          <a:xfrm>
            <a:off x="3927225" y="33264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111"/>
          <p:cNvSpPr/>
          <p:nvPr/>
        </p:nvSpPr>
        <p:spPr>
          <a:xfrm>
            <a:off x="4002550" y="4398650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111"/>
          <p:cNvSpPr/>
          <p:nvPr/>
        </p:nvSpPr>
        <p:spPr>
          <a:xfrm>
            <a:off x="4002550" y="4640400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11"/>
          <p:cNvSpPr/>
          <p:nvPr/>
        </p:nvSpPr>
        <p:spPr>
          <a:xfrm>
            <a:off x="4002550" y="4882150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111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8" name="Google Shape;2058;p111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9" name="Google Shape;2059;p111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0" name="Google Shape;2060;p111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1" name="Google Shape;2061;p111"/>
          <p:cNvSpPr/>
          <p:nvPr/>
        </p:nvSpPr>
        <p:spPr>
          <a:xfrm>
            <a:off x="5627975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111"/>
          <p:cNvSpPr/>
          <p:nvPr/>
        </p:nvSpPr>
        <p:spPr>
          <a:xfrm>
            <a:off x="3927225" y="30847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111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4" name="Google Shape;2064;p111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5" name="Google Shape;2065;p111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6" name="Google Shape;2066;p111"/>
          <p:cNvSpPr/>
          <p:nvPr/>
        </p:nvSpPr>
        <p:spPr>
          <a:xfrm>
            <a:off x="3622125" y="1258775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7" name="Google Shape;2067;p111"/>
          <p:cNvSpPr/>
          <p:nvPr/>
        </p:nvSpPr>
        <p:spPr>
          <a:xfrm>
            <a:off x="3379300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111"/>
          <p:cNvSpPr/>
          <p:nvPr/>
        </p:nvSpPr>
        <p:spPr>
          <a:xfrm>
            <a:off x="3379300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111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0" name="Google Shape;2070;p111"/>
          <p:cNvSpPr/>
          <p:nvPr/>
        </p:nvSpPr>
        <p:spPr>
          <a:xfrm>
            <a:off x="5627975" y="1486313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111"/>
          <p:cNvSpPr/>
          <p:nvPr/>
        </p:nvSpPr>
        <p:spPr>
          <a:xfrm>
            <a:off x="3927225" y="33264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111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3" name="Google Shape;2073;p111"/>
          <p:cNvSpPr/>
          <p:nvPr/>
        </p:nvSpPr>
        <p:spPr>
          <a:xfrm>
            <a:off x="3622125" y="125877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4" name="Google Shape;2074;p111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5" name="Google Shape;2075;p111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6" name="Google Shape;2076;p111"/>
          <p:cNvSpPr/>
          <p:nvPr/>
        </p:nvSpPr>
        <p:spPr>
          <a:xfrm>
            <a:off x="4825650" y="33702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7" name="Google Shape;2077;p111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Google Shape;208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50" y="189424"/>
            <a:ext cx="1667674" cy="1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Google Shape;2083;p11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Filtering: Forward Checking</a:t>
            </a:r>
            <a:endParaRPr/>
          </a:p>
        </p:txBody>
      </p:sp>
      <p:sp>
        <p:nvSpPr>
          <p:cNvPr id="2084" name="Google Shape;2084;p112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Keep track of domains for unassigned variables and cross off bad options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Forward checking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Cross off values that violate a constraint when added to the existing assignment</a:t>
            </a:r>
            <a:endParaRPr sz="1800"/>
          </a:p>
        </p:txBody>
      </p:sp>
      <p:sp>
        <p:nvSpPr>
          <p:cNvPr id="2085" name="Google Shape;2085;p11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86" name="Google Shape;2086;p11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aphicFrame>
        <p:nvGraphicFramePr>
          <p:cNvPr id="2087" name="Google Shape;2087;p112"/>
          <p:cNvGraphicFramePr/>
          <p:nvPr/>
        </p:nvGraphicFramePr>
        <p:xfrm>
          <a:off x="952425" y="3149388"/>
          <a:ext cx="7239050" cy="158484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8" name="Google Shape;2088;p112"/>
          <p:cNvSpPr txBox="1"/>
          <p:nvPr/>
        </p:nvSpPr>
        <p:spPr>
          <a:xfrm>
            <a:off x="6665750" y="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112"/>
          <p:cNvSpPr/>
          <p:nvPr/>
        </p:nvSpPr>
        <p:spPr>
          <a:xfrm>
            <a:off x="101915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12"/>
          <p:cNvSpPr/>
          <p:nvPr/>
        </p:nvSpPr>
        <p:spPr>
          <a:xfrm>
            <a:off x="133432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112"/>
          <p:cNvSpPr/>
          <p:nvPr/>
        </p:nvSpPr>
        <p:spPr>
          <a:xfrm>
            <a:off x="164950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112"/>
          <p:cNvSpPr/>
          <p:nvPr/>
        </p:nvSpPr>
        <p:spPr>
          <a:xfrm>
            <a:off x="2070375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12"/>
          <p:cNvSpPr/>
          <p:nvPr/>
        </p:nvSpPr>
        <p:spPr>
          <a:xfrm>
            <a:off x="2385550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12"/>
          <p:cNvSpPr/>
          <p:nvPr/>
        </p:nvSpPr>
        <p:spPr>
          <a:xfrm>
            <a:off x="2700725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112"/>
          <p:cNvSpPr/>
          <p:nvPr/>
        </p:nvSpPr>
        <p:spPr>
          <a:xfrm>
            <a:off x="312160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12"/>
          <p:cNvSpPr/>
          <p:nvPr/>
        </p:nvSpPr>
        <p:spPr>
          <a:xfrm>
            <a:off x="343677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112"/>
          <p:cNvSpPr/>
          <p:nvPr/>
        </p:nvSpPr>
        <p:spPr>
          <a:xfrm>
            <a:off x="375195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112"/>
          <p:cNvSpPr/>
          <p:nvPr/>
        </p:nvSpPr>
        <p:spPr>
          <a:xfrm>
            <a:off x="4132875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112"/>
          <p:cNvSpPr/>
          <p:nvPr/>
        </p:nvSpPr>
        <p:spPr>
          <a:xfrm>
            <a:off x="4448050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12"/>
          <p:cNvSpPr/>
          <p:nvPr/>
        </p:nvSpPr>
        <p:spPr>
          <a:xfrm>
            <a:off x="4763225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112"/>
          <p:cNvSpPr/>
          <p:nvPr/>
        </p:nvSpPr>
        <p:spPr>
          <a:xfrm>
            <a:off x="514415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112"/>
          <p:cNvSpPr/>
          <p:nvPr/>
        </p:nvSpPr>
        <p:spPr>
          <a:xfrm>
            <a:off x="545932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112"/>
          <p:cNvSpPr/>
          <p:nvPr/>
        </p:nvSpPr>
        <p:spPr>
          <a:xfrm>
            <a:off x="577450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112"/>
          <p:cNvSpPr/>
          <p:nvPr/>
        </p:nvSpPr>
        <p:spPr>
          <a:xfrm>
            <a:off x="6195375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112"/>
          <p:cNvSpPr/>
          <p:nvPr/>
        </p:nvSpPr>
        <p:spPr>
          <a:xfrm>
            <a:off x="6510550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12"/>
          <p:cNvSpPr/>
          <p:nvPr/>
        </p:nvSpPr>
        <p:spPr>
          <a:xfrm>
            <a:off x="6825725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112"/>
          <p:cNvSpPr/>
          <p:nvPr/>
        </p:nvSpPr>
        <p:spPr>
          <a:xfrm>
            <a:off x="7246600" y="36165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112"/>
          <p:cNvSpPr/>
          <p:nvPr/>
        </p:nvSpPr>
        <p:spPr>
          <a:xfrm>
            <a:off x="7561775" y="36165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112"/>
          <p:cNvSpPr/>
          <p:nvPr/>
        </p:nvSpPr>
        <p:spPr>
          <a:xfrm>
            <a:off x="7876950" y="36165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0" name="Google Shape;211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50" y="2134241"/>
            <a:ext cx="1069902" cy="90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175" y="2134241"/>
            <a:ext cx="1069902" cy="90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2" name="Google Shape;2112;p112"/>
          <p:cNvSpPr/>
          <p:nvPr/>
        </p:nvSpPr>
        <p:spPr>
          <a:xfrm>
            <a:off x="3012161" y="2299079"/>
            <a:ext cx="309437" cy="452487"/>
          </a:xfrm>
          <a:custGeom>
            <a:avLst/>
            <a:gdLst/>
            <a:ahLst/>
            <a:cxnLst/>
            <a:rect l="l" t="t" r="r" b="b"/>
            <a:pathLst>
              <a:path w="30721" h="44923" extrusionOk="0">
                <a:moveTo>
                  <a:pt x="20867" y="0"/>
                </a:moveTo>
                <a:lnTo>
                  <a:pt x="10723" y="12462"/>
                </a:lnTo>
                <a:lnTo>
                  <a:pt x="0" y="22026"/>
                </a:lnTo>
                <a:lnTo>
                  <a:pt x="2898" y="34779"/>
                </a:lnTo>
                <a:lnTo>
                  <a:pt x="9564" y="44923"/>
                </a:lnTo>
                <a:lnTo>
                  <a:pt x="19128" y="44633"/>
                </a:lnTo>
                <a:lnTo>
                  <a:pt x="30721" y="39996"/>
                </a:lnTo>
                <a:lnTo>
                  <a:pt x="28982" y="1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pic>
        <p:nvPicPr>
          <p:cNvPr id="2113" name="Google Shape;211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38" y="2134241"/>
            <a:ext cx="1069902" cy="90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p112"/>
          <p:cNvSpPr/>
          <p:nvPr/>
        </p:nvSpPr>
        <p:spPr>
          <a:xfrm>
            <a:off x="4906824" y="2299079"/>
            <a:ext cx="309437" cy="452487"/>
          </a:xfrm>
          <a:custGeom>
            <a:avLst/>
            <a:gdLst/>
            <a:ahLst/>
            <a:cxnLst/>
            <a:rect l="l" t="t" r="r" b="b"/>
            <a:pathLst>
              <a:path w="30721" h="44923" extrusionOk="0">
                <a:moveTo>
                  <a:pt x="20867" y="0"/>
                </a:moveTo>
                <a:lnTo>
                  <a:pt x="10723" y="12462"/>
                </a:lnTo>
                <a:lnTo>
                  <a:pt x="0" y="22026"/>
                </a:lnTo>
                <a:lnTo>
                  <a:pt x="2898" y="34779"/>
                </a:lnTo>
                <a:lnTo>
                  <a:pt x="9564" y="44923"/>
                </a:lnTo>
                <a:lnTo>
                  <a:pt x="19128" y="44633"/>
                </a:lnTo>
                <a:lnTo>
                  <a:pt x="30721" y="39996"/>
                </a:lnTo>
                <a:lnTo>
                  <a:pt x="28982" y="1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2115" name="Google Shape;2115;p112"/>
          <p:cNvSpPr/>
          <p:nvPr/>
        </p:nvSpPr>
        <p:spPr>
          <a:xfrm>
            <a:off x="5528635" y="2252372"/>
            <a:ext cx="335716" cy="356143"/>
          </a:xfrm>
          <a:custGeom>
            <a:avLst/>
            <a:gdLst/>
            <a:ahLst/>
            <a:cxnLst/>
            <a:rect l="l" t="t" r="r" b="b"/>
            <a:pathLst>
              <a:path w="33330" h="35358" extrusionOk="0">
                <a:moveTo>
                  <a:pt x="0" y="13042"/>
                </a:moveTo>
                <a:lnTo>
                  <a:pt x="0" y="27823"/>
                </a:lnTo>
                <a:lnTo>
                  <a:pt x="8405" y="28113"/>
                </a:lnTo>
                <a:lnTo>
                  <a:pt x="7825" y="33909"/>
                </a:lnTo>
                <a:lnTo>
                  <a:pt x="33330" y="35358"/>
                </a:lnTo>
                <a:lnTo>
                  <a:pt x="16810" y="11303"/>
                </a:lnTo>
                <a:lnTo>
                  <a:pt x="11013" y="0"/>
                </a:lnTo>
                <a:lnTo>
                  <a:pt x="7245" y="1507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</p:sp>
      <p:sp>
        <p:nvSpPr>
          <p:cNvPr id="2116" name="Google Shape;2116;p112"/>
          <p:cNvSpPr/>
          <p:nvPr/>
        </p:nvSpPr>
        <p:spPr>
          <a:xfrm>
            <a:off x="1019150" y="4014113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112"/>
          <p:cNvSpPr/>
          <p:nvPr/>
        </p:nvSpPr>
        <p:spPr>
          <a:xfrm>
            <a:off x="2385550" y="4014125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12"/>
          <p:cNvSpPr/>
          <p:nvPr/>
        </p:nvSpPr>
        <p:spPr>
          <a:xfrm>
            <a:off x="2700725" y="40141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112"/>
          <p:cNvSpPr/>
          <p:nvPr/>
        </p:nvSpPr>
        <p:spPr>
          <a:xfrm>
            <a:off x="3121600" y="4014113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112"/>
          <p:cNvSpPr/>
          <p:nvPr/>
        </p:nvSpPr>
        <p:spPr>
          <a:xfrm>
            <a:off x="3436775" y="4014113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112"/>
          <p:cNvSpPr/>
          <p:nvPr/>
        </p:nvSpPr>
        <p:spPr>
          <a:xfrm>
            <a:off x="3751950" y="4014113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112"/>
          <p:cNvSpPr/>
          <p:nvPr/>
        </p:nvSpPr>
        <p:spPr>
          <a:xfrm>
            <a:off x="3436775" y="441170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12"/>
          <p:cNvSpPr/>
          <p:nvPr/>
        </p:nvSpPr>
        <p:spPr>
          <a:xfrm>
            <a:off x="2700725" y="441170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12"/>
          <p:cNvSpPr/>
          <p:nvPr/>
        </p:nvSpPr>
        <p:spPr>
          <a:xfrm>
            <a:off x="1019150" y="4411688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112"/>
          <p:cNvSpPr/>
          <p:nvPr/>
        </p:nvSpPr>
        <p:spPr>
          <a:xfrm>
            <a:off x="4132875" y="4014113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112"/>
          <p:cNvSpPr/>
          <p:nvPr/>
        </p:nvSpPr>
        <p:spPr>
          <a:xfrm>
            <a:off x="4448050" y="4014113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112"/>
          <p:cNvSpPr/>
          <p:nvPr/>
        </p:nvSpPr>
        <p:spPr>
          <a:xfrm>
            <a:off x="4763225" y="4014113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112"/>
          <p:cNvSpPr/>
          <p:nvPr/>
        </p:nvSpPr>
        <p:spPr>
          <a:xfrm>
            <a:off x="4133000" y="4411688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112"/>
          <p:cNvSpPr/>
          <p:nvPr/>
        </p:nvSpPr>
        <p:spPr>
          <a:xfrm>
            <a:off x="4763350" y="4411688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12"/>
          <p:cNvSpPr/>
          <p:nvPr/>
        </p:nvSpPr>
        <p:spPr>
          <a:xfrm>
            <a:off x="5144150" y="4014113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112"/>
          <p:cNvSpPr/>
          <p:nvPr/>
        </p:nvSpPr>
        <p:spPr>
          <a:xfrm>
            <a:off x="5459325" y="4014113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112"/>
          <p:cNvSpPr/>
          <p:nvPr/>
        </p:nvSpPr>
        <p:spPr>
          <a:xfrm>
            <a:off x="5774500" y="4014113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112"/>
          <p:cNvSpPr/>
          <p:nvPr/>
        </p:nvSpPr>
        <p:spPr>
          <a:xfrm>
            <a:off x="5144400" y="4395638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112"/>
          <p:cNvSpPr/>
          <p:nvPr/>
        </p:nvSpPr>
        <p:spPr>
          <a:xfrm>
            <a:off x="5459575" y="4395638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112"/>
          <p:cNvSpPr/>
          <p:nvPr/>
        </p:nvSpPr>
        <p:spPr>
          <a:xfrm>
            <a:off x="5774750" y="4395638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12"/>
          <p:cNvSpPr/>
          <p:nvPr/>
        </p:nvSpPr>
        <p:spPr>
          <a:xfrm>
            <a:off x="6510550" y="4014125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112"/>
          <p:cNvSpPr/>
          <p:nvPr/>
        </p:nvSpPr>
        <p:spPr>
          <a:xfrm>
            <a:off x="6825725" y="40141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112"/>
          <p:cNvSpPr/>
          <p:nvPr/>
        </p:nvSpPr>
        <p:spPr>
          <a:xfrm>
            <a:off x="7246600" y="4014125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112"/>
          <p:cNvSpPr/>
          <p:nvPr/>
        </p:nvSpPr>
        <p:spPr>
          <a:xfrm>
            <a:off x="7561775" y="4014125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112"/>
          <p:cNvSpPr/>
          <p:nvPr/>
        </p:nvSpPr>
        <p:spPr>
          <a:xfrm>
            <a:off x="7876950" y="40141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112"/>
          <p:cNvSpPr/>
          <p:nvPr/>
        </p:nvSpPr>
        <p:spPr>
          <a:xfrm>
            <a:off x="6825975" y="441170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12"/>
          <p:cNvSpPr/>
          <p:nvPr/>
        </p:nvSpPr>
        <p:spPr>
          <a:xfrm>
            <a:off x="7246850" y="441170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112"/>
          <p:cNvSpPr/>
          <p:nvPr/>
        </p:nvSpPr>
        <p:spPr>
          <a:xfrm>
            <a:off x="7562025" y="441170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112"/>
          <p:cNvSpPr/>
          <p:nvPr/>
        </p:nvSpPr>
        <p:spPr>
          <a:xfrm>
            <a:off x="7877200" y="441170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112"/>
          <p:cNvSpPr/>
          <p:nvPr/>
        </p:nvSpPr>
        <p:spPr>
          <a:xfrm>
            <a:off x="6303725" y="2509375"/>
            <a:ext cx="943200" cy="452400"/>
          </a:xfrm>
          <a:prstGeom prst="wedgeRoundRectCallout">
            <a:avLst>
              <a:gd name="adj1" fmla="val -88780"/>
              <a:gd name="adj2" fmla="val -61831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Doomed to fail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6" name="Google Shape;2146;p112"/>
          <p:cNvSpPr/>
          <p:nvPr/>
        </p:nvSpPr>
        <p:spPr>
          <a:xfrm>
            <a:off x="7646900" y="2204250"/>
            <a:ext cx="1171500" cy="711900"/>
          </a:xfrm>
          <a:prstGeom prst="wedgeRoundRectCallout">
            <a:avLst>
              <a:gd name="adj1" fmla="val -90260"/>
              <a:gd name="adj2" fmla="val 23430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we detect this earlier?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C1C11-1511-4F89-92A1-A435084805C7}"/>
              </a:ext>
            </a:extLst>
          </p:cNvPr>
          <p:cNvSpPr txBox="1"/>
          <p:nvPr/>
        </p:nvSpPr>
        <p:spPr>
          <a:xfrm>
            <a:off x="6098453" y="441307"/>
            <a:ext cx="13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[WA,Q,V,…]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13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of an Arc</a:t>
            </a:r>
            <a:endParaRPr/>
          </a:p>
        </p:txBody>
      </p:sp>
      <p:sp>
        <p:nvSpPr>
          <p:cNvPr id="2152" name="Google Shape;2152;p113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arc X ⟶ Y is consistent iff for every x in the tail there is some y in the head which could be assigned without violating a constrain</a:t>
            </a:r>
            <a:endParaRPr/>
          </a:p>
        </p:txBody>
      </p:sp>
      <p:sp>
        <p:nvSpPr>
          <p:cNvPr id="2153" name="Google Shape;2153;p113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154" name="Google Shape;2154;p113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aphicFrame>
        <p:nvGraphicFramePr>
          <p:cNvPr id="2155" name="Google Shape;2155;p113"/>
          <p:cNvGraphicFramePr/>
          <p:nvPr/>
        </p:nvGraphicFramePr>
        <p:xfrm>
          <a:off x="952550" y="2178288"/>
          <a:ext cx="7239050" cy="79242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6" name="Google Shape;2156;p113"/>
          <p:cNvSpPr/>
          <p:nvPr/>
        </p:nvSpPr>
        <p:spPr>
          <a:xfrm>
            <a:off x="1019275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113"/>
          <p:cNvSpPr/>
          <p:nvPr/>
        </p:nvSpPr>
        <p:spPr>
          <a:xfrm>
            <a:off x="2070500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113"/>
          <p:cNvSpPr/>
          <p:nvPr/>
        </p:nvSpPr>
        <p:spPr>
          <a:xfrm>
            <a:off x="2385675" y="26319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113"/>
          <p:cNvSpPr/>
          <p:nvPr/>
        </p:nvSpPr>
        <p:spPr>
          <a:xfrm>
            <a:off x="2700850" y="26319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13"/>
          <p:cNvSpPr/>
          <p:nvPr/>
        </p:nvSpPr>
        <p:spPr>
          <a:xfrm>
            <a:off x="3121725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113"/>
          <p:cNvSpPr/>
          <p:nvPr/>
        </p:nvSpPr>
        <p:spPr>
          <a:xfrm>
            <a:off x="3436900" y="26319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113"/>
          <p:cNvSpPr/>
          <p:nvPr/>
        </p:nvSpPr>
        <p:spPr>
          <a:xfrm>
            <a:off x="3752075" y="26319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113"/>
          <p:cNvSpPr/>
          <p:nvPr/>
        </p:nvSpPr>
        <p:spPr>
          <a:xfrm>
            <a:off x="4133000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113"/>
          <p:cNvSpPr/>
          <p:nvPr/>
        </p:nvSpPr>
        <p:spPr>
          <a:xfrm>
            <a:off x="4448175" y="26319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113"/>
          <p:cNvSpPr/>
          <p:nvPr/>
        </p:nvSpPr>
        <p:spPr>
          <a:xfrm>
            <a:off x="4763350" y="26319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13"/>
          <p:cNvSpPr/>
          <p:nvPr/>
        </p:nvSpPr>
        <p:spPr>
          <a:xfrm>
            <a:off x="5144275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113"/>
          <p:cNvSpPr/>
          <p:nvPr/>
        </p:nvSpPr>
        <p:spPr>
          <a:xfrm>
            <a:off x="5459450" y="26319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113"/>
          <p:cNvSpPr/>
          <p:nvPr/>
        </p:nvSpPr>
        <p:spPr>
          <a:xfrm>
            <a:off x="5774625" y="26319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113"/>
          <p:cNvSpPr/>
          <p:nvPr/>
        </p:nvSpPr>
        <p:spPr>
          <a:xfrm>
            <a:off x="6195500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113"/>
          <p:cNvSpPr/>
          <p:nvPr/>
        </p:nvSpPr>
        <p:spPr>
          <a:xfrm>
            <a:off x="6510675" y="26319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113"/>
          <p:cNvSpPr/>
          <p:nvPr/>
        </p:nvSpPr>
        <p:spPr>
          <a:xfrm>
            <a:off x="6825850" y="26319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13"/>
          <p:cNvSpPr/>
          <p:nvPr/>
        </p:nvSpPr>
        <p:spPr>
          <a:xfrm>
            <a:off x="7246725" y="2631950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113"/>
          <p:cNvSpPr/>
          <p:nvPr/>
        </p:nvSpPr>
        <p:spPr>
          <a:xfrm>
            <a:off x="7561900" y="2631950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113"/>
          <p:cNvSpPr/>
          <p:nvPr/>
        </p:nvSpPr>
        <p:spPr>
          <a:xfrm>
            <a:off x="7877075" y="2631950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113"/>
          <p:cNvSpPr/>
          <p:nvPr/>
        </p:nvSpPr>
        <p:spPr>
          <a:xfrm rot="467241">
            <a:off x="1376993" y="2966882"/>
            <a:ext cx="1194777" cy="321218"/>
          </a:xfrm>
          <a:custGeom>
            <a:avLst/>
            <a:gdLst/>
            <a:ahLst/>
            <a:cxnLst/>
            <a:rect l="l" t="t" r="r" b="b"/>
            <a:pathLst>
              <a:path w="47790" h="30786" extrusionOk="0">
                <a:moveTo>
                  <a:pt x="47790" y="540"/>
                </a:moveTo>
                <a:cubicBezTo>
                  <a:pt x="43515" y="5580"/>
                  <a:pt x="30105" y="30870"/>
                  <a:pt x="22140" y="30780"/>
                </a:cubicBezTo>
                <a:cubicBezTo>
                  <a:pt x="14175" y="30690"/>
                  <a:pt x="3690" y="5130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76" name="Google Shape;2176;p113"/>
          <p:cNvSpPr txBox="1">
            <a:spLocks noGrp="1"/>
          </p:cNvSpPr>
          <p:nvPr>
            <p:ph type="body" idx="1"/>
          </p:nvPr>
        </p:nvSpPr>
        <p:spPr>
          <a:xfrm>
            <a:off x="222975" y="3367550"/>
            <a:ext cx="89595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Arc consistency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explained</a:t>
            </a:r>
            <a:r>
              <a:rPr lang="en"/>
              <a:t> by Prof. Alan Mackworth </a:t>
            </a:r>
            <a:endParaRPr/>
          </a:p>
        </p:txBody>
      </p:sp>
      <p:sp>
        <p:nvSpPr>
          <p:cNvPr id="2177" name="Google Shape;2177;p113"/>
          <p:cNvSpPr txBox="1"/>
          <p:nvPr/>
        </p:nvSpPr>
        <p:spPr>
          <a:xfrm>
            <a:off x="7438350" y="279000"/>
            <a:ext cx="1457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from tail!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8" name="Google Shape;2178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519" y="225350"/>
            <a:ext cx="1688126" cy="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9" name="Google Shape;2179;p113"/>
          <p:cNvSpPr txBox="1"/>
          <p:nvPr/>
        </p:nvSpPr>
        <p:spPr>
          <a:xfrm>
            <a:off x="5573175" y="85300"/>
            <a:ext cx="2122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88"/>
          <p:cNvSpPr txBox="1">
            <a:spLocks noGrp="1"/>
          </p:cNvSpPr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14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propagation</a:t>
            </a:r>
            <a:endParaRPr/>
          </a:p>
        </p:txBody>
      </p:sp>
      <p:sp>
        <p:nvSpPr>
          <p:cNvPr id="2185" name="Google Shape;2185;p114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Constraint propagation repeatedly enforces constraints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Arcs can become inconsistent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If X loses a value, neighbors of X need to be rechecked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Arc consistency detects failure earlier than forward checking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be run as a preprocessor or after each assignment</a:t>
            </a:r>
            <a:endParaRPr/>
          </a:p>
        </p:txBody>
      </p:sp>
      <p:sp>
        <p:nvSpPr>
          <p:cNvPr id="2186" name="Google Shape;2186;p114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187" name="Google Shape;2187;p114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2188" name="Google Shape;2188;p114"/>
          <p:cNvSpPr txBox="1"/>
          <p:nvPr/>
        </p:nvSpPr>
        <p:spPr>
          <a:xfrm>
            <a:off x="7438350" y="279000"/>
            <a:ext cx="1457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from tail!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9" name="Google Shape;2189;p114"/>
          <p:cNvGraphicFramePr/>
          <p:nvPr/>
        </p:nvGraphicFramePr>
        <p:xfrm>
          <a:off x="952550" y="3409763"/>
          <a:ext cx="7239050" cy="79242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90" name="Google Shape;2190;p114"/>
          <p:cNvSpPr/>
          <p:nvPr/>
        </p:nvSpPr>
        <p:spPr>
          <a:xfrm>
            <a:off x="1019275" y="3863425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114"/>
          <p:cNvSpPr/>
          <p:nvPr/>
        </p:nvSpPr>
        <p:spPr>
          <a:xfrm>
            <a:off x="2700850" y="38634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114"/>
          <p:cNvSpPr/>
          <p:nvPr/>
        </p:nvSpPr>
        <p:spPr>
          <a:xfrm>
            <a:off x="3436900" y="3863425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114"/>
          <p:cNvSpPr/>
          <p:nvPr/>
        </p:nvSpPr>
        <p:spPr>
          <a:xfrm>
            <a:off x="4133000" y="3863425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114"/>
          <p:cNvSpPr/>
          <p:nvPr/>
        </p:nvSpPr>
        <p:spPr>
          <a:xfrm>
            <a:off x="4763350" y="38634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14"/>
          <p:cNvSpPr/>
          <p:nvPr/>
        </p:nvSpPr>
        <p:spPr>
          <a:xfrm>
            <a:off x="5144275" y="3863425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14"/>
          <p:cNvSpPr/>
          <p:nvPr/>
        </p:nvSpPr>
        <p:spPr>
          <a:xfrm>
            <a:off x="5459450" y="3863425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114"/>
          <p:cNvSpPr/>
          <p:nvPr/>
        </p:nvSpPr>
        <p:spPr>
          <a:xfrm>
            <a:off x="5774625" y="38634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14"/>
          <p:cNvSpPr/>
          <p:nvPr/>
        </p:nvSpPr>
        <p:spPr>
          <a:xfrm>
            <a:off x="6825850" y="38634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114"/>
          <p:cNvSpPr/>
          <p:nvPr/>
        </p:nvSpPr>
        <p:spPr>
          <a:xfrm>
            <a:off x="7246725" y="3863425"/>
            <a:ext cx="247800" cy="2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114"/>
          <p:cNvSpPr/>
          <p:nvPr/>
        </p:nvSpPr>
        <p:spPr>
          <a:xfrm>
            <a:off x="7561900" y="3863425"/>
            <a:ext cx="247800" cy="2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114"/>
          <p:cNvSpPr/>
          <p:nvPr/>
        </p:nvSpPr>
        <p:spPr>
          <a:xfrm>
            <a:off x="7877075" y="3863425"/>
            <a:ext cx="247800" cy="24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14"/>
          <p:cNvSpPr/>
          <p:nvPr/>
        </p:nvSpPr>
        <p:spPr>
          <a:xfrm rot="-344">
            <a:off x="4588268" y="4201644"/>
            <a:ext cx="1194750" cy="321252"/>
          </a:xfrm>
          <a:custGeom>
            <a:avLst/>
            <a:gdLst/>
            <a:ahLst/>
            <a:cxnLst/>
            <a:rect l="l" t="t" r="r" b="b"/>
            <a:pathLst>
              <a:path w="47790" h="30786" extrusionOk="0">
                <a:moveTo>
                  <a:pt x="47790" y="540"/>
                </a:moveTo>
                <a:cubicBezTo>
                  <a:pt x="43515" y="5580"/>
                  <a:pt x="30105" y="30870"/>
                  <a:pt x="22140" y="30780"/>
                </a:cubicBezTo>
                <a:cubicBezTo>
                  <a:pt x="14175" y="30690"/>
                  <a:pt x="3690" y="5130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2203" name="Google Shape;220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650" y="754500"/>
            <a:ext cx="1688125" cy="13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4" name="Google Shape;2204;p114"/>
          <p:cNvSpPr txBox="1"/>
          <p:nvPr/>
        </p:nvSpPr>
        <p:spPr>
          <a:xfrm>
            <a:off x="7246726" y="1832050"/>
            <a:ext cx="1217700" cy="1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5" name="Google Shape;2205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456" y="165650"/>
            <a:ext cx="1688126" cy="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Google Shape;2206;p114"/>
          <p:cNvSpPr/>
          <p:nvPr/>
        </p:nvSpPr>
        <p:spPr>
          <a:xfrm rot="-380">
            <a:off x="4512506" y="4162897"/>
            <a:ext cx="2161542" cy="321252"/>
          </a:xfrm>
          <a:custGeom>
            <a:avLst/>
            <a:gdLst/>
            <a:ahLst/>
            <a:cxnLst/>
            <a:rect l="l" t="t" r="r" b="b"/>
            <a:pathLst>
              <a:path w="47790" h="30786" extrusionOk="0">
                <a:moveTo>
                  <a:pt x="47790" y="540"/>
                </a:moveTo>
                <a:cubicBezTo>
                  <a:pt x="43515" y="5580"/>
                  <a:pt x="30105" y="30870"/>
                  <a:pt x="22140" y="30780"/>
                </a:cubicBezTo>
                <a:cubicBezTo>
                  <a:pt x="14175" y="30690"/>
                  <a:pt x="3690" y="5130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07" name="Google Shape;2207;p114"/>
          <p:cNvSpPr/>
          <p:nvPr/>
        </p:nvSpPr>
        <p:spPr>
          <a:xfrm rot="-474" flipH="1">
            <a:off x="4682052" y="4162897"/>
            <a:ext cx="1733343" cy="321252"/>
          </a:xfrm>
          <a:custGeom>
            <a:avLst/>
            <a:gdLst/>
            <a:ahLst/>
            <a:cxnLst/>
            <a:rect l="l" t="t" r="r" b="b"/>
            <a:pathLst>
              <a:path w="47790" h="30786" extrusionOk="0">
                <a:moveTo>
                  <a:pt x="47790" y="540"/>
                </a:moveTo>
                <a:cubicBezTo>
                  <a:pt x="43515" y="5580"/>
                  <a:pt x="30105" y="30870"/>
                  <a:pt x="22140" y="30780"/>
                </a:cubicBezTo>
                <a:cubicBezTo>
                  <a:pt x="14175" y="30690"/>
                  <a:pt x="3690" y="5130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08" name="Google Shape;2208;p114"/>
          <p:cNvSpPr/>
          <p:nvPr/>
        </p:nvSpPr>
        <p:spPr>
          <a:xfrm rot="-344">
            <a:off x="4588268" y="4162907"/>
            <a:ext cx="1194750" cy="321252"/>
          </a:xfrm>
          <a:custGeom>
            <a:avLst/>
            <a:gdLst/>
            <a:ahLst/>
            <a:cxnLst/>
            <a:rect l="l" t="t" r="r" b="b"/>
            <a:pathLst>
              <a:path w="47790" h="30786" extrusionOk="0">
                <a:moveTo>
                  <a:pt x="47790" y="540"/>
                </a:moveTo>
                <a:cubicBezTo>
                  <a:pt x="43515" y="5580"/>
                  <a:pt x="30105" y="30870"/>
                  <a:pt x="22140" y="30780"/>
                </a:cubicBezTo>
                <a:cubicBezTo>
                  <a:pt x="14175" y="30690"/>
                  <a:pt x="3690" y="5130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09" name="Google Shape;2209;p114"/>
          <p:cNvSpPr/>
          <p:nvPr/>
        </p:nvSpPr>
        <p:spPr>
          <a:xfrm rot="-398">
            <a:off x="2505399" y="4163014"/>
            <a:ext cx="4124158" cy="321252"/>
          </a:xfrm>
          <a:custGeom>
            <a:avLst/>
            <a:gdLst/>
            <a:ahLst/>
            <a:cxnLst/>
            <a:rect l="l" t="t" r="r" b="b"/>
            <a:pathLst>
              <a:path w="47790" h="30786" extrusionOk="0">
                <a:moveTo>
                  <a:pt x="47790" y="540"/>
                </a:moveTo>
                <a:cubicBezTo>
                  <a:pt x="43515" y="5580"/>
                  <a:pt x="30105" y="30870"/>
                  <a:pt x="22140" y="30780"/>
                </a:cubicBezTo>
                <a:cubicBezTo>
                  <a:pt x="14175" y="30690"/>
                  <a:pt x="3690" y="5130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10" name="Google Shape;2210;p114"/>
          <p:cNvSpPr txBox="1">
            <a:spLocks noGrp="1"/>
          </p:cNvSpPr>
          <p:nvPr>
            <p:ph type="body" idx="1"/>
          </p:nvPr>
        </p:nvSpPr>
        <p:spPr>
          <a:xfrm>
            <a:off x="322200" y="4745975"/>
            <a:ext cx="8499600" cy="32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 arc X ⟶ Y is consistent iff for every x in the tail there is some y in the head which could be assigned without violating a constrain</a:t>
            </a:r>
            <a:endParaRPr sz="1200"/>
          </a:p>
        </p:txBody>
      </p:sp>
      <p:sp>
        <p:nvSpPr>
          <p:cNvPr id="2211" name="Google Shape;2211;p114"/>
          <p:cNvSpPr txBox="1"/>
          <p:nvPr/>
        </p:nvSpPr>
        <p:spPr>
          <a:xfrm>
            <a:off x="5559850" y="47925"/>
            <a:ext cx="2122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1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AC-3</a:t>
            </a:r>
            <a:r>
              <a:rPr lang="en"/>
              <a:t> to Enforce Arc Consistency</a:t>
            </a:r>
            <a:endParaRPr/>
          </a:p>
        </p:txBody>
      </p:sp>
      <p:sp>
        <p:nvSpPr>
          <p:cNvPr id="2217" name="Google Shape;2217;p11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218" name="Google Shape;2218;p11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2219" name="Google Shape;2219;p11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588" y="906275"/>
            <a:ext cx="6602824" cy="41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p115"/>
          <p:cNvSpPr/>
          <p:nvPr/>
        </p:nvSpPr>
        <p:spPr>
          <a:xfrm>
            <a:off x="6289325" y="2805125"/>
            <a:ext cx="1292400" cy="452400"/>
          </a:xfrm>
          <a:prstGeom prst="wedgeRoundRectCallout">
            <a:avLst>
              <a:gd name="adj1" fmla="val -78936"/>
              <a:gd name="adj2" fmla="val -80062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- { X</a:t>
            </a:r>
            <a:r>
              <a:rPr lang="en" sz="15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 ?</a:t>
            </a:r>
            <a:endParaRPr sz="15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16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- { X</a:t>
            </a:r>
            <a:r>
              <a:rPr lang="en" baseline="-25000"/>
              <a:t>j </a:t>
            </a:r>
            <a:r>
              <a:rPr lang="en"/>
              <a:t>} ?</a:t>
            </a:r>
            <a:endParaRPr/>
          </a:p>
        </p:txBody>
      </p:sp>
      <p:sp>
        <p:nvSpPr>
          <p:cNvPr id="2226" name="Google Shape;2226;p116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227" name="Google Shape;2227;p116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pSp>
        <p:nvGrpSpPr>
          <p:cNvPr id="2228" name="Google Shape;2228;p116"/>
          <p:cNvGrpSpPr/>
          <p:nvPr/>
        </p:nvGrpSpPr>
        <p:grpSpPr>
          <a:xfrm>
            <a:off x="2762875" y="2994650"/>
            <a:ext cx="3980475" cy="779100"/>
            <a:chOff x="2762875" y="2994650"/>
            <a:chExt cx="3980475" cy="779100"/>
          </a:xfrm>
        </p:grpSpPr>
        <p:sp>
          <p:nvSpPr>
            <p:cNvPr id="2229" name="Google Shape;2229;p116"/>
            <p:cNvSpPr/>
            <p:nvPr/>
          </p:nvSpPr>
          <p:spPr>
            <a:xfrm>
              <a:off x="2762875" y="2994650"/>
              <a:ext cx="779100" cy="77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Xi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0" name="Google Shape;2230;p116"/>
            <p:cNvSpPr/>
            <p:nvPr/>
          </p:nvSpPr>
          <p:spPr>
            <a:xfrm>
              <a:off x="5964250" y="2994650"/>
              <a:ext cx="779100" cy="77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Xj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31" name="Google Shape;2231;p116"/>
            <p:cNvCxnSpPr>
              <a:stCxn id="2229" idx="6"/>
              <a:endCxn id="2230" idx="2"/>
            </p:cNvCxnSpPr>
            <p:nvPr/>
          </p:nvCxnSpPr>
          <p:spPr>
            <a:xfrm>
              <a:off x="3541975" y="3384200"/>
              <a:ext cx="242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2" name="Google Shape;2232;p116"/>
          <p:cNvGrpSpPr/>
          <p:nvPr/>
        </p:nvGrpSpPr>
        <p:grpSpPr>
          <a:xfrm>
            <a:off x="1440950" y="1069425"/>
            <a:ext cx="3377900" cy="1925100"/>
            <a:chOff x="1440950" y="1069425"/>
            <a:chExt cx="3377900" cy="1925100"/>
          </a:xfrm>
        </p:grpSpPr>
        <p:sp>
          <p:nvSpPr>
            <p:cNvPr id="2233" name="Google Shape;2233;p116"/>
            <p:cNvSpPr/>
            <p:nvPr/>
          </p:nvSpPr>
          <p:spPr>
            <a:xfrm>
              <a:off x="1440950" y="1069425"/>
              <a:ext cx="779100" cy="77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Xk1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4" name="Google Shape;2234;p116"/>
            <p:cNvSpPr/>
            <p:nvPr/>
          </p:nvSpPr>
          <p:spPr>
            <a:xfrm>
              <a:off x="2740350" y="1069425"/>
              <a:ext cx="779100" cy="77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Xk2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5" name="Google Shape;2235;p116"/>
            <p:cNvSpPr/>
            <p:nvPr/>
          </p:nvSpPr>
          <p:spPr>
            <a:xfrm>
              <a:off x="4039750" y="1069425"/>
              <a:ext cx="779100" cy="77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Xk3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36" name="Google Shape;2236;p116"/>
            <p:cNvCxnSpPr>
              <a:stCxn id="2233" idx="4"/>
              <a:endCxn id="2229" idx="0"/>
            </p:cNvCxnSpPr>
            <p:nvPr/>
          </p:nvCxnSpPr>
          <p:spPr>
            <a:xfrm>
              <a:off x="1830500" y="1848525"/>
              <a:ext cx="1321800" cy="1146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7" name="Google Shape;2237;p116"/>
            <p:cNvCxnSpPr>
              <a:stCxn id="2234" idx="4"/>
              <a:endCxn id="2229" idx="0"/>
            </p:cNvCxnSpPr>
            <p:nvPr/>
          </p:nvCxnSpPr>
          <p:spPr>
            <a:xfrm>
              <a:off x="3129900" y="1848525"/>
              <a:ext cx="22500" cy="1146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8" name="Google Shape;2238;p116"/>
            <p:cNvCxnSpPr>
              <a:stCxn id="2235" idx="4"/>
              <a:endCxn id="2229" idx="0"/>
            </p:cNvCxnSpPr>
            <p:nvPr/>
          </p:nvCxnSpPr>
          <p:spPr>
            <a:xfrm flipH="1">
              <a:off x="3152500" y="1848525"/>
              <a:ext cx="1276800" cy="1146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9" name="Google Shape;2239;p116"/>
          <p:cNvGrpSpPr/>
          <p:nvPr/>
        </p:nvGrpSpPr>
        <p:grpSpPr>
          <a:xfrm>
            <a:off x="3427847" y="3659653"/>
            <a:ext cx="3764453" cy="1101497"/>
            <a:chOff x="3427847" y="3659653"/>
            <a:chExt cx="3764453" cy="1101497"/>
          </a:xfrm>
        </p:grpSpPr>
        <p:cxnSp>
          <p:nvCxnSpPr>
            <p:cNvPr id="2240" name="Google Shape;2240;p116"/>
            <p:cNvCxnSpPr>
              <a:stCxn id="2230" idx="3"/>
              <a:endCxn id="2229" idx="5"/>
            </p:cNvCxnSpPr>
            <p:nvPr/>
          </p:nvCxnSpPr>
          <p:spPr>
            <a:xfrm rot="10800000">
              <a:off x="3427847" y="3659653"/>
              <a:ext cx="265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241" name="Google Shape;2241;p116"/>
            <p:cNvSpPr/>
            <p:nvPr/>
          </p:nvSpPr>
          <p:spPr>
            <a:xfrm>
              <a:off x="5707600" y="4060350"/>
              <a:ext cx="1484700" cy="700800"/>
            </a:xfrm>
            <a:prstGeom prst="wedgeRoundRectCallout">
              <a:avLst>
                <a:gd name="adj1" fmla="val -74389"/>
                <a:gd name="adj2" fmla="val -97200"/>
                <a:gd name="adj3" fmla="val 0"/>
              </a:avLst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Why don’t I have to add this one ?</a:t>
              </a:r>
              <a:endParaRPr sz="15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42" name="Google Shape;2242;p116"/>
          <p:cNvSpPr/>
          <p:nvPr/>
        </p:nvSpPr>
        <p:spPr>
          <a:xfrm>
            <a:off x="1394600" y="3844850"/>
            <a:ext cx="1484700" cy="700800"/>
          </a:xfrm>
          <a:prstGeom prst="wedgeRoundRectCallout">
            <a:avLst>
              <a:gd name="adj1" fmla="val 60625"/>
              <a:gd name="adj2" fmla="val -82920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Assume we update the domain of Xi</a:t>
            </a:r>
            <a:endParaRPr sz="15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3" name="Google Shape;2243;p116"/>
          <p:cNvSpPr/>
          <p:nvPr/>
        </p:nvSpPr>
        <p:spPr>
          <a:xfrm>
            <a:off x="5749175" y="1674400"/>
            <a:ext cx="1883100" cy="700800"/>
          </a:xfrm>
          <a:prstGeom prst="wedgeRoundRectCallout">
            <a:avLst>
              <a:gd name="adj1" fmla="val -175338"/>
              <a:gd name="adj2" fmla="val 162971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Let xi have 4 neighbors (incl Xj)</a:t>
            </a:r>
            <a:endParaRPr sz="15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4" name="Google Shape;2244;p116"/>
          <p:cNvSpPr/>
          <p:nvPr/>
        </p:nvSpPr>
        <p:spPr>
          <a:xfrm>
            <a:off x="7168425" y="2613100"/>
            <a:ext cx="716400" cy="700800"/>
          </a:xfrm>
          <a:prstGeom prst="wedgeRoundRectCallout">
            <a:avLst>
              <a:gd name="adj1" fmla="val -144350"/>
              <a:gd name="adj2" fmla="val 62992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Xk4</a:t>
            </a:r>
            <a:endParaRPr sz="15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5" name="Google Shape;2245;p116"/>
          <p:cNvSpPr txBox="1"/>
          <p:nvPr/>
        </p:nvSpPr>
        <p:spPr>
          <a:xfrm>
            <a:off x="-40125" y="4658700"/>
            <a:ext cx="3224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Explained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Prof. Alan Mackworth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6" name="Google Shape;2246;p116"/>
          <p:cNvSpPr/>
          <p:nvPr/>
        </p:nvSpPr>
        <p:spPr>
          <a:xfrm>
            <a:off x="3184575" y="4173900"/>
            <a:ext cx="2194500" cy="484800"/>
          </a:xfrm>
          <a:prstGeom prst="wedgeRoundRectCallout">
            <a:avLst>
              <a:gd name="adj1" fmla="val -72288"/>
              <a:gd name="adj2" fmla="val 94816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AC-3 was developed by him in 1977</a:t>
            </a:r>
            <a:endParaRPr sz="15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1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Backtracking + AC-3</a:t>
            </a:r>
            <a:endParaRPr/>
          </a:p>
        </p:txBody>
      </p:sp>
      <p:sp>
        <p:nvSpPr>
          <p:cNvPr id="2252" name="Google Shape;2252;p11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253" name="Google Shape;2253;p11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2254" name="Google Shape;2254;p117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5" name="Google Shape;2255;p117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6" name="Google Shape;2256;p117"/>
          <p:cNvSpPr/>
          <p:nvPr/>
        </p:nvSpPr>
        <p:spPr>
          <a:xfrm>
            <a:off x="4829375" y="33702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7" name="Google Shape;2257;p117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8" name="Google Shape;2258;p117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9" name="Google Shape;2259;p117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0" name="Google Shape;2260;p117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1" name="Google Shape;2261;p117"/>
          <p:cNvCxnSpPr>
            <a:stCxn id="2258" idx="5"/>
            <a:endCxn id="2259" idx="2"/>
          </p:cNvCxnSpPr>
          <p:nvPr/>
        </p:nvCxnSpPr>
        <p:spPr>
          <a:xfrm>
            <a:off x="3266026" y="2648863"/>
            <a:ext cx="849600" cy="9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2" name="Google Shape;2262;p117"/>
          <p:cNvCxnSpPr>
            <a:stCxn id="2258" idx="7"/>
            <a:endCxn id="2257" idx="2"/>
          </p:cNvCxnSpPr>
          <p:nvPr/>
        </p:nvCxnSpPr>
        <p:spPr>
          <a:xfrm rot="10800000" flipH="1">
            <a:off x="3266026" y="1645387"/>
            <a:ext cx="349800" cy="4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3" name="Google Shape;2263;p117"/>
          <p:cNvCxnSpPr>
            <a:stCxn id="2257" idx="7"/>
            <a:endCxn id="2254" idx="1"/>
          </p:cNvCxnSpPr>
          <p:nvPr/>
        </p:nvCxnSpPr>
        <p:spPr>
          <a:xfrm>
            <a:off x="4275988" y="1372037"/>
            <a:ext cx="663000" cy="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4" name="Google Shape;2264;p117"/>
          <p:cNvCxnSpPr>
            <a:stCxn id="2254" idx="6"/>
            <a:endCxn id="2255" idx="0"/>
          </p:cNvCxnSpPr>
          <p:nvPr/>
        </p:nvCxnSpPr>
        <p:spPr>
          <a:xfrm>
            <a:off x="5599050" y="1732200"/>
            <a:ext cx="330600" cy="54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5" name="Google Shape;2265;p117"/>
          <p:cNvCxnSpPr>
            <a:stCxn id="2255" idx="4"/>
            <a:endCxn id="2256" idx="7"/>
          </p:cNvCxnSpPr>
          <p:nvPr/>
        </p:nvCxnSpPr>
        <p:spPr>
          <a:xfrm flipH="1">
            <a:off x="5489525" y="3046550"/>
            <a:ext cx="440100" cy="43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6" name="Google Shape;2266;p117"/>
          <p:cNvCxnSpPr>
            <a:stCxn id="2259" idx="5"/>
            <a:endCxn id="2256" idx="1"/>
          </p:cNvCxnSpPr>
          <p:nvPr/>
        </p:nvCxnSpPr>
        <p:spPr>
          <a:xfrm>
            <a:off x="4775801" y="3020788"/>
            <a:ext cx="166800" cy="46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7" name="Google Shape;2267;p117"/>
          <p:cNvCxnSpPr>
            <a:stCxn id="2257" idx="4"/>
            <a:endCxn id="2259" idx="1"/>
          </p:cNvCxnSpPr>
          <p:nvPr/>
        </p:nvCxnSpPr>
        <p:spPr>
          <a:xfrm>
            <a:off x="4002550" y="2032175"/>
            <a:ext cx="226500" cy="44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8" name="Google Shape;2268;p117"/>
          <p:cNvCxnSpPr>
            <a:stCxn id="2259" idx="7"/>
            <a:endCxn id="2254" idx="3"/>
          </p:cNvCxnSpPr>
          <p:nvPr/>
        </p:nvCxnSpPr>
        <p:spPr>
          <a:xfrm rot="10800000" flipH="1">
            <a:off x="4775801" y="2005612"/>
            <a:ext cx="163200" cy="46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9" name="Google Shape;2269;p117"/>
          <p:cNvCxnSpPr>
            <a:stCxn id="2259" idx="6"/>
            <a:endCxn id="2255" idx="2"/>
          </p:cNvCxnSpPr>
          <p:nvPr/>
        </p:nvCxnSpPr>
        <p:spPr>
          <a:xfrm rot="10800000" flipH="1">
            <a:off x="4889063" y="2659750"/>
            <a:ext cx="654000" cy="8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0" name="Google Shape;2270;p117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WA, NT, Q, SA, V,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1" name="Google Shape;2271;p117"/>
          <p:cNvSpPr/>
          <p:nvPr/>
        </p:nvSpPr>
        <p:spPr>
          <a:xfrm>
            <a:off x="2361750" y="20520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117"/>
          <p:cNvSpPr/>
          <p:nvPr/>
        </p:nvSpPr>
        <p:spPr>
          <a:xfrm>
            <a:off x="2361750" y="22938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117"/>
          <p:cNvSpPr/>
          <p:nvPr/>
        </p:nvSpPr>
        <p:spPr>
          <a:xfrm>
            <a:off x="2361750" y="25355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17"/>
          <p:cNvSpPr/>
          <p:nvPr/>
        </p:nvSpPr>
        <p:spPr>
          <a:xfrm>
            <a:off x="3379300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117"/>
          <p:cNvSpPr/>
          <p:nvPr/>
        </p:nvSpPr>
        <p:spPr>
          <a:xfrm>
            <a:off x="3379300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117"/>
          <p:cNvSpPr/>
          <p:nvPr/>
        </p:nvSpPr>
        <p:spPr>
          <a:xfrm>
            <a:off x="3379300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117"/>
          <p:cNvSpPr/>
          <p:nvPr/>
        </p:nvSpPr>
        <p:spPr>
          <a:xfrm>
            <a:off x="5627975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117"/>
          <p:cNvSpPr/>
          <p:nvPr/>
        </p:nvSpPr>
        <p:spPr>
          <a:xfrm>
            <a:off x="5627975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117"/>
          <p:cNvSpPr/>
          <p:nvPr/>
        </p:nvSpPr>
        <p:spPr>
          <a:xfrm>
            <a:off x="5627975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17"/>
          <p:cNvSpPr/>
          <p:nvPr/>
        </p:nvSpPr>
        <p:spPr>
          <a:xfrm>
            <a:off x="6411700" y="198872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117"/>
          <p:cNvSpPr/>
          <p:nvPr/>
        </p:nvSpPr>
        <p:spPr>
          <a:xfrm>
            <a:off x="6411700" y="223047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117"/>
          <p:cNvSpPr/>
          <p:nvPr/>
        </p:nvSpPr>
        <p:spPr>
          <a:xfrm>
            <a:off x="6411700" y="247222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117"/>
          <p:cNvSpPr/>
          <p:nvPr/>
        </p:nvSpPr>
        <p:spPr>
          <a:xfrm>
            <a:off x="5627975" y="3483350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117"/>
          <p:cNvSpPr/>
          <p:nvPr/>
        </p:nvSpPr>
        <p:spPr>
          <a:xfrm>
            <a:off x="5627975" y="3725100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117"/>
          <p:cNvSpPr/>
          <p:nvPr/>
        </p:nvSpPr>
        <p:spPr>
          <a:xfrm>
            <a:off x="5627975" y="3966850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17"/>
          <p:cNvSpPr/>
          <p:nvPr/>
        </p:nvSpPr>
        <p:spPr>
          <a:xfrm>
            <a:off x="3927225" y="28429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117"/>
          <p:cNvSpPr/>
          <p:nvPr/>
        </p:nvSpPr>
        <p:spPr>
          <a:xfrm>
            <a:off x="3927225" y="30847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117"/>
          <p:cNvSpPr/>
          <p:nvPr/>
        </p:nvSpPr>
        <p:spPr>
          <a:xfrm>
            <a:off x="3927225" y="33264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117"/>
          <p:cNvSpPr/>
          <p:nvPr/>
        </p:nvSpPr>
        <p:spPr>
          <a:xfrm>
            <a:off x="4002550" y="4398650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117"/>
          <p:cNvSpPr/>
          <p:nvPr/>
        </p:nvSpPr>
        <p:spPr>
          <a:xfrm>
            <a:off x="4002550" y="4640400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117"/>
          <p:cNvSpPr/>
          <p:nvPr/>
        </p:nvSpPr>
        <p:spPr>
          <a:xfrm>
            <a:off x="4002550" y="4882150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117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3" name="Google Shape;2293;p117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4" name="Google Shape;2294;p117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5" name="Google Shape;2295;p117"/>
          <p:cNvSpPr/>
          <p:nvPr/>
        </p:nvSpPr>
        <p:spPr>
          <a:xfrm>
            <a:off x="3927225" y="30847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117"/>
          <p:cNvSpPr/>
          <p:nvPr/>
        </p:nvSpPr>
        <p:spPr>
          <a:xfrm>
            <a:off x="3622125" y="1258775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7" name="Google Shape;2297;p117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8" name="Google Shape;2298;p117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9" name="Google Shape;2299;p117"/>
          <p:cNvSpPr/>
          <p:nvPr/>
        </p:nvSpPr>
        <p:spPr>
          <a:xfrm>
            <a:off x="3379300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117"/>
          <p:cNvSpPr/>
          <p:nvPr/>
        </p:nvSpPr>
        <p:spPr>
          <a:xfrm>
            <a:off x="5627975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117"/>
          <p:cNvSpPr/>
          <p:nvPr/>
        </p:nvSpPr>
        <p:spPr>
          <a:xfrm>
            <a:off x="3927225" y="33264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117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3" name="Google Shape;2303;p117"/>
          <p:cNvSpPr/>
          <p:nvPr/>
        </p:nvSpPr>
        <p:spPr>
          <a:xfrm>
            <a:off x="4825650" y="13511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4" name="Google Shape;2304;p117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5" name="Google Shape;2305;p117"/>
          <p:cNvSpPr/>
          <p:nvPr/>
        </p:nvSpPr>
        <p:spPr>
          <a:xfrm>
            <a:off x="4825650" y="337020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6" name="Google Shape;2306;p117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18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Backtracking Further</a:t>
            </a:r>
            <a:endParaRPr/>
          </a:p>
        </p:txBody>
      </p:sp>
      <p:sp>
        <p:nvSpPr>
          <p:cNvPr id="2312" name="Google Shape;2312;p118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Ordering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Minimum remaining values (MRV)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Choose the variable with the fewest legal left values in its domain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constrained variable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Fail-first heuristic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Tie-breaker among MRV variables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Degree Heuristic (Deg)</a:t>
            </a:r>
            <a:endParaRPr sz="1800"/>
          </a:p>
          <a:p>
            <a:pPr marL="2286000" lvl="4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the variable with the most constraints on remaining variables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Value Ordering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Least constraining value (LCV)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Choose the value that rules out the fewest values in the remaining variables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13" name="Google Shape;2313;p118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314" name="Google Shape;2314;p118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1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Ordering (MRV)</a:t>
            </a:r>
            <a:endParaRPr/>
          </a:p>
        </p:txBody>
      </p:sp>
      <p:sp>
        <p:nvSpPr>
          <p:cNvPr id="2320" name="Google Shape;2320;p119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remaining values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Choose the variable with the fewest legal left values in its domain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Most constrained variable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Fail-first heuristic</a:t>
            </a:r>
            <a:endParaRPr/>
          </a:p>
        </p:txBody>
      </p:sp>
      <p:sp>
        <p:nvSpPr>
          <p:cNvPr id="2321" name="Google Shape;2321;p11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322" name="Google Shape;2322;p11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2323" name="Google Shape;232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5" y="2740205"/>
            <a:ext cx="1633598" cy="13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4" name="Google Shape;2324;p119"/>
          <p:cNvSpPr/>
          <p:nvPr/>
        </p:nvSpPr>
        <p:spPr>
          <a:xfrm>
            <a:off x="468900" y="3217400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119"/>
          <p:cNvSpPr/>
          <p:nvPr/>
        </p:nvSpPr>
        <p:spPr>
          <a:xfrm>
            <a:off x="607013" y="3217400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119"/>
          <p:cNvSpPr/>
          <p:nvPr/>
        </p:nvSpPr>
        <p:spPr>
          <a:xfrm>
            <a:off x="530813" y="3332900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119"/>
          <p:cNvSpPr/>
          <p:nvPr/>
        </p:nvSpPr>
        <p:spPr>
          <a:xfrm>
            <a:off x="881063" y="3055475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119"/>
          <p:cNvSpPr/>
          <p:nvPr/>
        </p:nvSpPr>
        <p:spPr>
          <a:xfrm>
            <a:off x="1019175" y="3055475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119"/>
          <p:cNvSpPr/>
          <p:nvPr/>
        </p:nvSpPr>
        <p:spPr>
          <a:xfrm>
            <a:off x="942975" y="3170975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119"/>
          <p:cNvSpPr/>
          <p:nvPr/>
        </p:nvSpPr>
        <p:spPr>
          <a:xfrm>
            <a:off x="926625" y="3407900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119"/>
          <p:cNvSpPr/>
          <p:nvPr/>
        </p:nvSpPr>
        <p:spPr>
          <a:xfrm>
            <a:off x="1064738" y="3407900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119"/>
          <p:cNvSpPr/>
          <p:nvPr/>
        </p:nvSpPr>
        <p:spPr>
          <a:xfrm>
            <a:off x="988538" y="3523400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119"/>
          <p:cNvSpPr/>
          <p:nvPr/>
        </p:nvSpPr>
        <p:spPr>
          <a:xfrm>
            <a:off x="1340425" y="3159650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119"/>
          <p:cNvSpPr/>
          <p:nvPr/>
        </p:nvSpPr>
        <p:spPr>
          <a:xfrm>
            <a:off x="1478538" y="3159650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119"/>
          <p:cNvSpPr/>
          <p:nvPr/>
        </p:nvSpPr>
        <p:spPr>
          <a:xfrm>
            <a:off x="1402338" y="3275150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119"/>
          <p:cNvSpPr/>
          <p:nvPr/>
        </p:nvSpPr>
        <p:spPr>
          <a:xfrm>
            <a:off x="1409488" y="3498375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119"/>
          <p:cNvSpPr/>
          <p:nvPr/>
        </p:nvSpPr>
        <p:spPr>
          <a:xfrm>
            <a:off x="1547600" y="3498375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119"/>
          <p:cNvSpPr/>
          <p:nvPr/>
        </p:nvSpPr>
        <p:spPr>
          <a:xfrm>
            <a:off x="1471400" y="3613875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119"/>
          <p:cNvSpPr/>
          <p:nvPr/>
        </p:nvSpPr>
        <p:spPr>
          <a:xfrm>
            <a:off x="1224938" y="3774625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119"/>
          <p:cNvSpPr/>
          <p:nvPr/>
        </p:nvSpPr>
        <p:spPr>
          <a:xfrm>
            <a:off x="1363050" y="3774625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119"/>
          <p:cNvSpPr/>
          <p:nvPr/>
        </p:nvSpPr>
        <p:spPr>
          <a:xfrm>
            <a:off x="1286850" y="3890125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119"/>
          <p:cNvSpPr/>
          <p:nvPr/>
        </p:nvSpPr>
        <p:spPr>
          <a:xfrm>
            <a:off x="1455925" y="3979400"/>
            <a:ext cx="115500" cy="11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119"/>
          <p:cNvSpPr/>
          <p:nvPr/>
        </p:nvSpPr>
        <p:spPr>
          <a:xfrm>
            <a:off x="1594038" y="3979400"/>
            <a:ext cx="115500" cy="11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119"/>
          <p:cNvSpPr/>
          <p:nvPr/>
        </p:nvSpPr>
        <p:spPr>
          <a:xfrm>
            <a:off x="1517838" y="4094900"/>
            <a:ext cx="115500" cy="11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5" name="Google Shape;2345;p119"/>
          <p:cNvGrpSpPr/>
          <p:nvPr/>
        </p:nvGrpSpPr>
        <p:grpSpPr>
          <a:xfrm>
            <a:off x="2442716" y="2740205"/>
            <a:ext cx="1633598" cy="1455308"/>
            <a:chOff x="2442716" y="2740205"/>
            <a:chExt cx="1633598" cy="1455308"/>
          </a:xfrm>
        </p:grpSpPr>
        <p:pic>
          <p:nvPicPr>
            <p:cNvPr id="2346" name="Google Shape;2346;p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2716" y="2740205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7" name="Google Shape;2347;p119"/>
            <p:cNvSpPr/>
            <p:nvPr/>
          </p:nvSpPr>
          <p:spPr>
            <a:xfrm>
              <a:off x="3263603" y="3040588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19"/>
            <p:cNvSpPr/>
            <p:nvPr/>
          </p:nvSpPr>
          <p:spPr>
            <a:xfrm>
              <a:off x="3187403" y="3156088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19"/>
            <p:cNvSpPr/>
            <p:nvPr/>
          </p:nvSpPr>
          <p:spPr>
            <a:xfrm>
              <a:off x="3309165" y="3393013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19"/>
            <p:cNvSpPr/>
            <p:nvPr/>
          </p:nvSpPr>
          <p:spPr>
            <a:xfrm>
              <a:off x="3232965" y="3508513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19"/>
            <p:cNvSpPr/>
            <p:nvPr/>
          </p:nvSpPr>
          <p:spPr>
            <a:xfrm>
              <a:off x="3584853" y="3144763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19"/>
            <p:cNvSpPr/>
            <p:nvPr/>
          </p:nvSpPr>
          <p:spPr>
            <a:xfrm>
              <a:off x="3722965" y="3144763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19"/>
            <p:cNvSpPr/>
            <p:nvPr/>
          </p:nvSpPr>
          <p:spPr>
            <a:xfrm>
              <a:off x="3646765" y="3260263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19"/>
            <p:cNvSpPr/>
            <p:nvPr/>
          </p:nvSpPr>
          <p:spPr>
            <a:xfrm>
              <a:off x="3653915" y="3483488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19"/>
            <p:cNvSpPr/>
            <p:nvPr/>
          </p:nvSpPr>
          <p:spPr>
            <a:xfrm>
              <a:off x="3792028" y="3483488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19"/>
            <p:cNvSpPr/>
            <p:nvPr/>
          </p:nvSpPr>
          <p:spPr>
            <a:xfrm>
              <a:off x="3715828" y="3598988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19"/>
            <p:cNvSpPr/>
            <p:nvPr/>
          </p:nvSpPr>
          <p:spPr>
            <a:xfrm>
              <a:off x="3469365" y="3759738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19"/>
            <p:cNvSpPr/>
            <p:nvPr/>
          </p:nvSpPr>
          <p:spPr>
            <a:xfrm>
              <a:off x="3607478" y="3759738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19"/>
            <p:cNvSpPr/>
            <p:nvPr/>
          </p:nvSpPr>
          <p:spPr>
            <a:xfrm>
              <a:off x="3531278" y="3875238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19"/>
            <p:cNvSpPr/>
            <p:nvPr/>
          </p:nvSpPr>
          <p:spPr>
            <a:xfrm>
              <a:off x="3700353" y="3964513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19"/>
            <p:cNvSpPr/>
            <p:nvPr/>
          </p:nvSpPr>
          <p:spPr>
            <a:xfrm>
              <a:off x="3838465" y="3964513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19"/>
            <p:cNvSpPr/>
            <p:nvPr/>
          </p:nvSpPr>
          <p:spPr>
            <a:xfrm>
              <a:off x="3762265" y="4080013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19"/>
            <p:cNvSpPr/>
            <p:nvPr/>
          </p:nvSpPr>
          <p:spPr>
            <a:xfrm>
              <a:off x="2532075" y="2993750"/>
              <a:ext cx="461675" cy="714175"/>
            </a:xfrm>
            <a:custGeom>
              <a:avLst/>
              <a:gdLst/>
              <a:ahLst/>
              <a:cxnLst/>
              <a:rect l="l" t="t" r="r" b="b"/>
              <a:pathLst>
                <a:path w="18467" h="28567" extrusionOk="0">
                  <a:moveTo>
                    <a:pt x="13562" y="0"/>
                  </a:moveTo>
                  <a:lnTo>
                    <a:pt x="0" y="12408"/>
                  </a:lnTo>
                  <a:lnTo>
                    <a:pt x="6925" y="28567"/>
                  </a:lnTo>
                  <a:lnTo>
                    <a:pt x="18467" y="24528"/>
                  </a:lnTo>
                  <a:lnTo>
                    <a:pt x="17890" y="202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64" name="Google Shape;2364;p119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{WA,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NT, Q, SA, V,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65" name="Google Shape;2365;p119"/>
          <p:cNvGrpSpPr/>
          <p:nvPr/>
        </p:nvGrpSpPr>
        <p:grpSpPr>
          <a:xfrm>
            <a:off x="4733291" y="2737992"/>
            <a:ext cx="1633598" cy="1455308"/>
            <a:chOff x="4733291" y="2737992"/>
            <a:chExt cx="1633598" cy="1455308"/>
          </a:xfrm>
        </p:grpSpPr>
        <p:pic>
          <p:nvPicPr>
            <p:cNvPr id="2366" name="Google Shape;2366;p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33291" y="2737992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7" name="Google Shape;2367;p119"/>
            <p:cNvSpPr/>
            <p:nvPr/>
          </p:nvSpPr>
          <p:spPr>
            <a:xfrm>
              <a:off x="5523540" y="35063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19"/>
            <p:cNvSpPr/>
            <p:nvPr/>
          </p:nvSpPr>
          <p:spPr>
            <a:xfrm>
              <a:off x="5875428" y="314255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19"/>
            <p:cNvSpPr/>
            <p:nvPr/>
          </p:nvSpPr>
          <p:spPr>
            <a:xfrm>
              <a:off x="5937340" y="32580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19"/>
            <p:cNvSpPr/>
            <p:nvPr/>
          </p:nvSpPr>
          <p:spPr>
            <a:xfrm>
              <a:off x="5944490" y="34812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19"/>
            <p:cNvSpPr/>
            <p:nvPr/>
          </p:nvSpPr>
          <p:spPr>
            <a:xfrm>
              <a:off x="6082603" y="34812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19"/>
            <p:cNvSpPr/>
            <p:nvPr/>
          </p:nvSpPr>
          <p:spPr>
            <a:xfrm>
              <a:off x="6006403" y="35967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19"/>
            <p:cNvSpPr/>
            <p:nvPr/>
          </p:nvSpPr>
          <p:spPr>
            <a:xfrm>
              <a:off x="5759940" y="375752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19"/>
            <p:cNvSpPr/>
            <p:nvPr/>
          </p:nvSpPr>
          <p:spPr>
            <a:xfrm>
              <a:off x="5898053" y="37575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19"/>
            <p:cNvSpPr/>
            <p:nvPr/>
          </p:nvSpPr>
          <p:spPr>
            <a:xfrm>
              <a:off x="5821853" y="38730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19"/>
            <p:cNvSpPr/>
            <p:nvPr/>
          </p:nvSpPr>
          <p:spPr>
            <a:xfrm>
              <a:off x="5990928" y="396230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19"/>
            <p:cNvSpPr/>
            <p:nvPr/>
          </p:nvSpPr>
          <p:spPr>
            <a:xfrm>
              <a:off x="6129040" y="39623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19"/>
            <p:cNvSpPr/>
            <p:nvPr/>
          </p:nvSpPr>
          <p:spPr>
            <a:xfrm>
              <a:off x="6052840" y="40778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19"/>
            <p:cNvSpPr/>
            <p:nvPr/>
          </p:nvSpPr>
          <p:spPr>
            <a:xfrm>
              <a:off x="4822650" y="2991538"/>
              <a:ext cx="461675" cy="714175"/>
            </a:xfrm>
            <a:custGeom>
              <a:avLst/>
              <a:gdLst/>
              <a:ahLst/>
              <a:cxnLst/>
              <a:rect l="l" t="t" r="r" b="b"/>
              <a:pathLst>
                <a:path w="18467" h="28567" extrusionOk="0">
                  <a:moveTo>
                    <a:pt x="13562" y="0"/>
                  </a:moveTo>
                  <a:lnTo>
                    <a:pt x="0" y="12408"/>
                  </a:lnTo>
                  <a:lnTo>
                    <a:pt x="6925" y="28567"/>
                  </a:lnTo>
                  <a:lnTo>
                    <a:pt x="18467" y="24528"/>
                  </a:lnTo>
                  <a:lnTo>
                    <a:pt x="17890" y="202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0" name="Google Shape;2380;p119"/>
            <p:cNvSpPr/>
            <p:nvPr/>
          </p:nvSpPr>
          <p:spPr>
            <a:xfrm>
              <a:off x="5345500" y="2885550"/>
              <a:ext cx="382325" cy="454475"/>
            </a:xfrm>
            <a:custGeom>
              <a:avLst/>
              <a:gdLst/>
              <a:ahLst/>
              <a:cxnLst/>
              <a:rect l="l" t="t" r="r" b="b"/>
              <a:pathLst>
                <a:path w="15293" h="18179" extrusionOk="0">
                  <a:moveTo>
                    <a:pt x="10388" y="0"/>
                  </a:moveTo>
                  <a:lnTo>
                    <a:pt x="3751" y="289"/>
                  </a:lnTo>
                  <a:lnTo>
                    <a:pt x="0" y="6637"/>
                  </a:lnTo>
                  <a:lnTo>
                    <a:pt x="865" y="18179"/>
                  </a:lnTo>
                  <a:lnTo>
                    <a:pt x="14427" y="17891"/>
                  </a:lnTo>
                  <a:lnTo>
                    <a:pt x="15293" y="7503"/>
                  </a:lnTo>
                  <a:lnTo>
                    <a:pt x="8945" y="3751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81" name="Google Shape;2381;p119"/>
          <p:cNvSpPr txBox="1"/>
          <p:nvPr/>
        </p:nvSpPr>
        <p:spPr>
          <a:xfrm>
            <a:off x="-293925" y="4277825"/>
            <a:ext cx="20994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using forward checking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82" name="Google Shape;2382;p119"/>
          <p:cNvGrpSpPr/>
          <p:nvPr/>
        </p:nvGrpSpPr>
        <p:grpSpPr>
          <a:xfrm>
            <a:off x="6933866" y="2737992"/>
            <a:ext cx="1633598" cy="1455308"/>
            <a:chOff x="6933866" y="2737992"/>
            <a:chExt cx="1633598" cy="1455308"/>
          </a:xfrm>
        </p:grpSpPr>
        <p:pic>
          <p:nvPicPr>
            <p:cNvPr id="2383" name="Google Shape;2383;p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3866" y="2737992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4" name="Google Shape;2384;p119"/>
            <p:cNvSpPr/>
            <p:nvPr/>
          </p:nvSpPr>
          <p:spPr>
            <a:xfrm>
              <a:off x="8076003" y="314255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19"/>
            <p:cNvSpPr/>
            <p:nvPr/>
          </p:nvSpPr>
          <p:spPr>
            <a:xfrm>
              <a:off x="8145065" y="34812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19"/>
            <p:cNvSpPr/>
            <p:nvPr/>
          </p:nvSpPr>
          <p:spPr>
            <a:xfrm>
              <a:off x="8283178" y="34812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19"/>
            <p:cNvSpPr/>
            <p:nvPr/>
          </p:nvSpPr>
          <p:spPr>
            <a:xfrm>
              <a:off x="7960515" y="375752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19"/>
            <p:cNvSpPr/>
            <p:nvPr/>
          </p:nvSpPr>
          <p:spPr>
            <a:xfrm>
              <a:off x="8098628" y="37575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19"/>
            <p:cNvSpPr/>
            <p:nvPr/>
          </p:nvSpPr>
          <p:spPr>
            <a:xfrm>
              <a:off x="8191503" y="396230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19"/>
            <p:cNvSpPr/>
            <p:nvPr/>
          </p:nvSpPr>
          <p:spPr>
            <a:xfrm>
              <a:off x="8329615" y="39623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19"/>
            <p:cNvSpPr/>
            <p:nvPr/>
          </p:nvSpPr>
          <p:spPr>
            <a:xfrm>
              <a:off x="8253415" y="40778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19"/>
            <p:cNvSpPr/>
            <p:nvPr/>
          </p:nvSpPr>
          <p:spPr>
            <a:xfrm>
              <a:off x="7023225" y="2991538"/>
              <a:ext cx="461675" cy="714175"/>
            </a:xfrm>
            <a:custGeom>
              <a:avLst/>
              <a:gdLst/>
              <a:ahLst/>
              <a:cxnLst/>
              <a:rect l="l" t="t" r="r" b="b"/>
              <a:pathLst>
                <a:path w="18467" h="28567" extrusionOk="0">
                  <a:moveTo>
                    <a:pt x="13562" y="0"/>
                  </a:moveTo>
                  <a:lnTo>
                    <a:pt x="0" y="12408"/>
                  </a:lnTo>
                  <a:lnTo>
                    <a:pt x="6925" y="28567"/>
                  </a:lnTo>
                  <a:lnTo>
                    <a:pt x="18467" y="24528"/>
                  </a:lnTo>
                  <a:lnTo>
                    <a:pt x="17890" y="202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3" name="Google Shape;2393;p119"/>
            <p:cNvSpPr/>
            <p:nvPr/>
          </p:nvSpPr>
          <p:spPr>
            <a:xfrm>
              <a:off x="7546075" y="2885550"/>
              <a:ext cx="382325" cy="454475"/>
            </a:xfrm>
            <a:custGeom>
              <a:avLst/>
              <a:gdLst/>
              <a:ahLst/>
              <a:cxnLst/>
              <a:rect l="l" t="t" r="r" b="b"/>
              <a:pathLst>
                <a:path w="15293" h="18179" extrusionOk="0">
                  <a:moveTo>
                    <a:pt x="10388" y="0"/>
                  </a:moveTo>
                  <a:lnTo>
                    <a:pt x="3751" y="289"/>
                  </a:lnTo>
                  <a:lnTo>
                    <a:pt x="0" y="6637"/>
                  </a:lnTo>
                  <a:lnTo>
                    <a:pt x="865" y="18179"/>
                  </a:lnTo>
                  <a:lnTo>
                    <a:pt x="14427" y="17891"/>
                  </a:lnTo>
                  <a:lnTo>
                    <a:pt x="15293" y="7503"/>
                  </a:lnTo>
                  <a:lnTo>
                    <a:pt x="8945" y="3751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4" name="Google Shape;2394;p119"/>
            <p:cNvSpPr/>
            <p:nvPr/>
          </p:nvSpPr>
          <p:spPr>
            <a:xfrm>
              <a:off x="7560150" y="3404950"/>
              <a:ext cx="504975" cy="274125"/>
            </a:xfrm>
            <a:custGeom>
              <a:avLst/>
              <a:gdLst/>
              <a:ahLst/>
              <a:cxnLst/>
              <a:rect l="l" t="t" r="r" b="b"/>
              <a:pathLst>
                <a:path w="20199" h="10965" extrusionOk="0">
                  <a:moveTo>
                    <a:pt x="0" y="0"/>
                  </a:moveTo>
                  <a:lnTo>
                    <a:pt x="2020" y="7503"/>
                  </a:lnTo>
                  <a:lnTo>
                    <a:pt x="9234" y="7214"/>
                  </a:lnTo>
                  <a:lnTo>
                    <a:pt x="14139" y="10965"/>
                  </a:lnTo>
                  <a:lnTo>
                    <a:pt x="19045" y="10100"/>
                  </a:lnTo>
                  <a:lnTo>
                    <a:pt x="20199" y="0"/>
                  </a:lnTo>
                  <a:close/>
                </a:path>
              </a:pathLst>
            </a:cu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120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Ordering (MRV + Deg)</a:t>
            </a:r>
            <a:endParaRPr/>
          </a:p>
        </p:txBody>
      </p:sp>
      <p:sp>
        <p:nvSpPr>
          <p:cNvPr id="2400" name="Google Shape;2400;p120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Degree Heuristic (Deg)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Choose the variable with the most constraints on remaining variables</a:t>
            </a:r>
            <a:endParaRPr/>
          </a:p>
        </p:txBody>
      </p:sp>
      <p:sp>
        <p:nvSpPr>
          <p:cNvPr id="2401" name="Google Shape;2401;p120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402" name="Google Shape;2402;p120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pSp>
        <p:nvGrpSpPr>
          <p:cNvPr id="2403" name="Google Shape;2403;p120"/>
          <p:cNvGrpSpPr/>
          <p:nvPr/>
        </p:nvGrpSpPr>
        <p:grpSpPr>
          <a:xfrm>
            <a:off x="1807175" y="2732980"/>
            <a:ext cx="2118598" cy="1761120"/>
            <a:chOff x="1807175" y="2732980"/>
            <a:chExt cx="2118598" cy="1761120"/>
          </a:xfrm>
        </p:grpSpPr>
        <p:pic>
          <p:nvPicPr>
            <p:cNvPr id="2404" name="Google Shape;2404;p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92175" y="2732980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5" name="Google Shape;2405;p120"/>
            <p:cNvSpPr/>
            <p:nvPr/>
          </p:nvSpPr>
          <p:spPr>
            <a:xfrm>
              <a:off x="2570000" y="32101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20"/>
            <p:cNvSpPr/>
            <p:nvPr/>
          </p:nvSpPr>
          <p:spPr>
            <a:xfrm>
              <a:off x="2708113" y="32101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20"/>
            <p:cNvSpPr/>
            <p:nvPr/>
          </p:nvSpPr>
          <p:spPr>
            <a:xfrm>
              <a:off x="2631913" y="33256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20"/>
            <p:cNvSpPr/>
            <p:nvPr/>
          </p:nvSpPr>
          <p:spPr>
            <a:xfrm>
              <a:off x="2982163" y="304825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20"/>
            <p:cNvSpPr/>
            <p:nvPr/>
          </p:nvSpPr>
          <p:spPr>
            <a:xfrm>
              <a:off x="3120275" y="304825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20"/>
            <p:cNvSpPr/>
            <p:nvPr/>
          </p:nvSpPr>
          <p:spPr>
            <a:xfrm>
              <a:off x="3044075" y="31637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20"/>
            <p:cNvSpPr/>
            <p:nvPr/>
          </p:nvSpPr>
          <p:spPr>
            <a:xfrm>
              <a:off x="3027725" y="34006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20"/>
            <p:cNvSpPr/>
            <p:nvPr/>
          </p:nvSpPr>
          <p:spPr>
            <a:xfrm>
              <a:off x="3165838" y="34006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20"/>
            <p:cNvSpPr/>
            <p:nvPr/>
          </p:nvSpPr>
          <p:spPr>
            <a:xfrm>
              <a:off x="3089638" y="35161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20"/>
            <p:cNvSpPr/>
            <p:nvPr/>
          </p:nvSpPr>
          <p:spPr>
            <a:xfrm>
              <a:off x="3441525" y="315242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20"/>
            <p:cNvSpPr/>
            <p:nvPr/>
          </p:nvSpPr>
          <p:spPr>
            <a:xfrm>
              <a:off x="3579638" y="31524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20"/>
            <p:cNvSpPr/>
            <p:nvPr/>
          </p:nvSpPr>
          <p:spPr>
            <a:xfrm>
              <a:off x="3503438" y="32679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20"/>
            <p:cNvSpPr/>
            <p:nvPr/>
          </p:nvSpPr>
          <p:spPr>
            <a:xfrm>
              <a:off x="3510588" y="349115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20"/>
            <p:cNvSpPr/>
            <p:nvPr/>
          </p:nvSpPr>
          <p:spPr>
            <a:xfrm>
              <a:off x="3648700" y="349115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20"/>
            <p:cNvSpPr/>
            <p:nvPr/>
          </p:nvSpPr>
          <p:spPr>
            <a:xfrm>
              <a:off x="3572500" y="36066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20"/>
            <p:cNvSpPr/>
            <p:nvPr/>
          </p:nvSpPr>
          <p:spPr>
            <a:xfrm>
              <a:off x="3326038" y="376740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20"/>
            <p:cNvSpPr/>
            <p:nvPr/>
          </p:nvSpPr>
          <p:spPr>
            <a:xfrm>
              <a:off x="3464150" y="37674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20"/>
            <p:cNvSpPr/>
            <p:nvPr/>
          </p:nvSpPr>
          <p:spPr>
            <a:xfrm>
              <a:off x="3387950" y="38829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20"/>
            <p:cNvSpPr/>
            <p:nvPr/>
          </p:nvSpPr>
          <p:spPr>
            <a:xfrm>
              <a:off x="3557025" y="39721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20"/>
            <p:cNvSpPr/>
            <p:nvPr/>
          </p:nvSpPr>
          <p:spPr>
            <a:xfrm>
              <a:off x="3695138" y="39721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20"/>
            <p:cNvSpPr/>
            <p:nvPr/>
          </p:nvSpPr>
          <p:spPr>
            <a:xfrm>
              <a:off x="3618938" y="40876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20"/>
            <p:cNvSpPr txBox="1"/>
            <p:nvPr/>
          </p:nvSpPr>
          <p:spPr>
            <a:xfrm>
              <a:off x="1807175" y="4270600"/>
              <a:ext cx="20994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using forward checking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27" name="Google Shape;2427;p120"/>
          <p:cNvGrpSpPr/>
          <p:nvPr/>
        </p:nvGrpSpPr>
        <p:grpSpPr>
          <a:xfrm>
            <a:off x="4863050" y="2762630"/>
            <a:ext cx="1633598" cy="1470195"/>
            <a:chOff x="4863050" y="2762630"/>
            <a:chExt cx="1633598" cy="1470195"/>
          </a:xfrm>
        </p:grpSpPr>
        <p:pic>
          <p:nvPicPr>
            <p:cNvPr id="2428" name="Google Shape;2428;p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63050" y="2762630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9" name="Google Shape;2429;p120"/>
            <p:cNvSpPr/>
            <p:nvPr/>
          </p:nvSpPr>
          <p:spPr>
            <a:xfrm>
              <a:off x="5278988" y="32398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20"/>
            <p:cNvSpPr/>
            <p:nvPr/>
          </p:nvSpPr>
          <p:spPr>
            <a:xfrm>
              <a:off x="5202788" y="33553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20"/>
            <p:cNvSpPr/>
            <p:nvPr/>
          </p:nvSpPr>
          <p:spPr>
            <a:xfrm>
              <a:off x="5691150" y="30779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20"/>
            <p:cNvSpPr/>
            <p:nvPr/>
          </p:nvSpPr>
          <p:spPr>
            <a:xfrm>
              <a:off x="5614950" y="31934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20"/>
            <p:cNvSpPr/>
            <p:nvPr/>
          </p:nvSpPr>
          <p:spPr>
            <a:xfrm>
              <a:off x="6150513" y="31820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20"/>
            <p:cNvSpPr/>
            <p:nvPr/>
          </p:nvSpPr>
          <p:spPr>
            <a:xfrm>
              <a:off x="6074313" y="32975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20"/>
            <p:cNvSpPr/>
            <p:nvPr/>
          </p:nvSpPr>
          <p:spPr>
            <a:xfrm>
              <a:off x="6219575" y="35208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20"/>
            <p:cNvSpPr/>
            <p:nvPr/>
          </p:nvSpPr>
          <p:spPr>
            <a:xfrm>
              <a:off x="6143375" y="36363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20"/>
            <p:cNvSpPr/>
            <p:nvPr/>
          </p:nvSpPr>
          <p:spPr>
            <a:xfrm>
              <a:off x="6035025" y="379705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20"/>
            <p:cNvSpPr/>
            <p:nvPr/>
          </p:nvSpPr>
          <p:spPr>
            <a:xfrm>
              <a:off x="5958825" y="39125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20"/>
            <p:cNvSpPr/>
            <p:nvPr/>
          </p:nvSpPr>
          <p:spPr>
            <a:xfrm>
              <a:off x="6127900" y="400182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20"/>
            <p:cNvSpPr/>
            <p:nvPr/>
          </p:nvSpPr>
          <p:spPr>
            <a:xfrm>
              <a:off x="6266013" y="40018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20"/>
            <p:cNvSpPr/>
            <p:nvPr/>
          </p:nvSpPr>
          <p:spPr>
            <a:xfrm>
              <a:off x="6189813" y="41173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20"/>
            <p:cNvSpPr/>
            <p:nvPr/>
          </p:nvSpPr>
          <p:spPr>
            <a:xfrm>
              <a:off x="5478350" y="3415913"/>
              <a:ext cx="504975" cy="274125"/>
            </a:xfrm>
            <a:custGeom>
              <a:avLst/>
              <a:gdLst/>
              <a:ahLst/>
              <a:cxnLst/>
              <a:rect l="l" t="t" r="r" b="b"/>
              <a:pathLst>
                <a:path w="20199" h="10965" extrusionOk="0">
                  <a:moveTo>
                    <a:pt x="0" y="0"/>
                  </a:moveTo>
                  <a:lnTo>
                    <a:pt x="2020" y="7503"/>
                  </a:lnTo>
                  <a:lnTo>
                    <a:pt x="9234" y="7214"/>
                  </a:lnTo>
                  <a:lnTo>
                    <a:pt x="14139" y="10965"/>
                  </a:lnTo>
                  <a:lnTo>
                    <a:pt x="19045" y="10100"/>
                  </a:lnTo>
                  <a:lnTo>
                    <a:pt x="20199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43" name="Google Shape;2443;p120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WA, NT, Q, SA, V,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12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Ordering (LCV)</a:t>
            </a:r>
            <a:endParaRPr/>
          </a:p>
        </p:txBody>
      </p:sp>
      <p:sp>
        <p:nvSpPr>
          <p:cNvPr id="2449" name="Google Shape;2449;p121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the value that rules out the fewest values in the remaining variables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Least constraining value (LCV)</a:t>
            </a:r>
            <a:endParaRPr/>
          </a:p>
        </p:txBody>
      </p:sp>
      <p:sp>
        <p:nvSpPr>
          <p:cNvPr id="2450" name="Google Shape;2450;p12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451" name="Google Shape;2451;p12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pSp>
        <p:nvGrpSpPr>
          <p:cNvPr id="2452" name="Google Shape;2452;p121"/>
          <p:cNvGrpSpPr/>
          <p:nvPr/>
        </p:nvGrpSpPr>
        <p:grpSpPr>
          <a:xfrm>
            <a:off x="2607491" y="2571742"/>
            <a:ext cx="1633598" cy="1455308"/>
            <a:chOff x="4733291" y="2737992"/>
            <a:chExt cx="1633598" cy="1455308"/>
          </a:xfrm>
        </p:grpSpPr>
        <p:pic>
          <p:nvPicPr>
            <p:cNvPr id="2453" name="Google Shape;2453;p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33291" y="2737992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4" name="Google Shape;2454;p121"/>
            <p:cNvSpPr/>
            <p:nvPr/>
          </p:nvSpPr>
          <p:spPr>
            <a:xfrm>
              <a:off x="5523540" y="35063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21"/>
            <p:cNvSpPr/>
            <p:nvPr/>
          </p:nvSpPr>
          <p:spPr>
            <a:xfrm>
              <a:off x="5875428" y="314255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21"/>
            <p:cNvSpPr/>
            <p:nvPr/>
          </p:nvSpPr>
          <p:spPr>
            <a:xfrm>
              <a:off x="5937340" y="32580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21"/>
            <p:cNvSpPr/>
            <p:nvPr/>
          </p:nvSpPr>
          <p:spPr>
            <a:xfrm>
              <a:off x="5944490" y="34812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21"/>
            <p:cNvSpPr/>
            <p:nvPr/>
          </p:nvSpPr>
          <p:spPr>
            <a:xfrm>
              <a:off x="6082603" y="34812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21"/>
            <p:cNvSpPr/>
            <p:nvPr/>
          </p:nvSpPr>
          <p:spPr>
            <a:xfrm>
              <a:off x="6006403" y="35967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21"/>
            <p:cNvSpPr/>
            <p:nvPr/>
          </p:nvSpPr>
          <p:spPr>
            <a:xfrm>
              <a:off x="5759940" y="375752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21"/>
            <p:cNvSpPr/>
            <p:nvPr/>
          </p:nvSpPr>
          <p:spPr>
            <a:xfrm>
              <a:off x="5898053" y="37575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21"/>
            <p:cNvSpPr/>
            <p:nvPr/>
          </p:nvSpPr>
          <p:spPr>
            <a:xfrm>
              <a:off x="5821853" y="38730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21"/>
            <p:cNvSpPr/>
            <p:nvPr/>
          </p:nvSpPr>
          <p:spPr>
            <a:xfrm>
              <a:off x="5990928" y="396230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21"/>
            <p:cNvSpPr/>
            <p:nvPr/>
          </p:nvSpPr>
          <p:spPr>
            <a:xfrm>
              <a:off x="6129040" y="39623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21"/>
            <p:cNvSpPr/>
            <p:nvPr/>
          </p:nvSpPr>
          <p:spPr>
            <a:xfrm>
              <a:off x="6052840" y="40778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21"/>
            <p:cNvSpPr/>
            <p:nvPr/>
          </p:nvSpPr>
          <p:spPr>
            <a:xfrm>
              <a:off x="4822650" y="2991538"/>
              <a:ext cx="461675" cy="714175"/>
            </a:xfrm>
            <a:custGeom>
              <a:avLst/>
              <a:gdLst/>
              <a:ahLst/>
              <a:cxnLst/>
              <a:rect l="l" t="t" r="r" b="b"/>
              <a:pathLst>
                <a:path w="18467" h="28567" extrusionOk="0">
                  <a:moveTo>
                    <a:pt x="13562" y="0"/>
                  </a:moveTo>
                  <a:lnTo>
                    <a:pt x="0" y="12408"/>
                  </a:lnTo>
                  <a:lnTo>
                    <a:pt x="6925" y="28567"/>
                  </a:lnTo>
                  <a:lnTo>
                    <a:pt x="18467" y="24528"/>
                  </a:lnTo>
                  <a:lnTo>
                    <a:pt x="17890" y="202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7" name="Google Shape;2467;p121"/>
            <p:cNvSpPr/>
            <p:nvPr/>
          </p:nvSpPr>
          <p:spPr>
            <a:xfrm>
              <a:off x="5345500" y="2885550"/>
              <a:ext cx="382325" cy="454475"/>
            </a:xfrm>
            <a:custGeom>
              <a:avLst/>
              <a:gdLst/>
              <a:ahLst/>
              <a:cxnLst/>
              <a:rect l="l" t="t" r="r" b="b"/>
              <a:pathLst>
                <a:path w="15293" h="18179" extrusionOk="0">
                  <a:moveTo>
                    <a:pt x="10388" y="0"/>
                  </a:moveTo>
                  <a:lnTo>
                    <a:pt x="3751" y="289"/>
                  </a:lnTo>
                  <a:lnTo>
                    <a:pt x="0" y="6637"/>
                  </a:lnTo>
                  <a:lnTo>
                    <a:pt x="865" y="18179"/>
                  </a:lnTo>
                  <a:lnTo>
                    <a:pt x="14427" y="17891"/>
                  </a:lnTo>
                  <a:lnTo>
                    <a:pt x="15293" y="7503"/>
                  </a:lnTo>
                  <a:lnTo>
                    <a:pt x="8945" y="3751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68" name="Google Shape;2468;p121"/>
          <p:cNvSpPr/>
          <p:nvPr/>
        </p:nvSpPr>
        <p:spPr>
          <a:xfrm>
            <a:off x="1218500" y="2034350"/>
            <a:ext cx="2323200" cy="1009800"/>
          </a:xfrm>
          <a:prstGeom prst="wedgeRoundRectCallout">
            <a:avLst>
              <a:gd name="adj1" fmla="val 66881"/>
              <a:gd name="adj2" fmla="val 41439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Suppose we have decided to assign this variable next.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value should we try first?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69" name="Google Shape;2469;p121"/>
          <p:cNvGrpSpPr/>
          <p:nvPr/>
        </p:nvGrpSpPr>
        <p:grpSpPr>
          <a:xfrm>
            <a:off x="4575900" y="2034342"/>
            <a:ext cx="3208114" cy="1455308"/>
            <a:chOff x="3585300" y="2034342"/>
            <a:chExt cx="3208114" cy="1455308"/>
          </a:xfrm>
        </p:grpSpPr>
        <p:pic>
          <p:nvPicPr>
            <p:cNvPr id="2470" name="Google Shape;2470;p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9816" y="2034342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1" name="Google Shape;2471;p121"/>
            <p:cNvSpPr/>
            <p:nvPr/>
          </p:nvSpPr>
          <p:spPr>
            <a:xfrm>
              <a:off x="5950065" y="28026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21"/>
            <p:cNvSpPr/>
            <p:nvPr/>
          </p:nvSpPr>
          <p:spPr>
            <a:xfrm>
              <a:off x="6509128" y="27776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21"/>
            <p:cNvSpPr/>
            <p:nvPr/>
          </p:nvSpPr>
          <p:spPr>
            <a:xfrm>
              <a:off x="6432928" y="28931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21"/>
            <p:cNvSpPr/>
            <p:nvPr/>
          </p:nvSpPr>
          <p:spPr>
            <a:xfrm>
              <a:off x="6186465" y="30538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21"/>
            <p:cNvSpPr/>
            <p:nvPr/>
          </p:nvSpPr>
          <p:spPr>
            <a:xfrm>
              <a:off x="6324578" y="30538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21"/>
            <p:cNvSpPr/>
            <p:nvPr/>
          </p:nvSpPr>
          <p:spPr>
            <a:xfrm>
              <a:off x="6248378" y="316937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21"/>
            <p:cNvSpPr/>
            <p:nvPr/>
          </p:nvSpPr>
          <p:spPr>
            <a:xfrm>
              <a:off x="6417453" y="325865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21"/>
            <p:cNvSpPr/>
            <p:nvPr/>
          </p:nvSpPr>
          <p:spPr>
            <a:xfrm>
              <a:off x="6555565" y="325865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21"/>
            <p:cNvSpPr/>
            <p:nvPr/>
          </p:nvSpPr>
          <p:spPr>
            <a:xfrm>
              <a:off x="6479365" y="337415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21"/>
            <p:cNvSpPr/>
            <p:nvPr/>
          </p:nvSpPr>
          <p:spPr>
            <a:xfrm>
              <a:off x="5249175" y="2287888"/>
              <a:ext cx="461675" cy="714175"/>
            </a:xfrm>
            <a:custGeom>
              <a:avLst/>
              <a:gdLst/>
              <a:ahLst/>
              <a:cxnLst/>
              <a:rect l="l" t="t" r="r" b="b"/>
              <a:pathLst>
                <a:path w="18467" h="28567" extrusionOk="0">
                  <a:moveTo>
                    <a:pt x="13562" y="0"/>
                  </a:moveTo>
                  <a:lnTo>
                    <a:pt x="0" y="12408"/>
                  </a:lnTo>
                  <a:lnTo>
                    <a:pt x="6925" y="28567"/>
                  </a:lnTo>
                  <a:lnTo>
                    <a:pt x="18467" y="24528"/>
                  </a:lnTo>
                  <a:lnTo>
                    <a:pt x="17890" y="202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1" name="Google Shape;2481;p121"/>
            <p:cNvSpPr/>
            <p:nvPr/>
          </p:nvSpPr>
          <p:spPr>
            <a:xfrm>
              <a:off x="5772025" y="2181900"/>
              <a:ext cx="382325" cy="454475"/>
            </a:xfrm>
            <a:custGeom>
              <a:avLst/>
              <a:gdLst/>
              <a:ahLst/>
              <a:cxnLst/>
              <a:rect l="l" t="t" r="r" b="b"/>
              <a:pathLst>
                <a:path w="15293" h="18179" extrusionOk="0">
                  <a:moveTo>
                    <a:pt x="10388" y="0"/>
                  </a:moveTo>
                  <a:lnTo>
                    <a:pt x="3751" y="289"/>
                  </a:lnTo>
                  <a:lnTo>
                    <a:pt x="0" y="6637"/>
                  </a:lnTo>
                  <a:lnTo>
                    <a:pt x="865" y="18179"/>
                  </a:lnTo>
                  <a:lnTo>
                    <a:pt x="14427" y="17891"/>
                  </a:lnTo>
                  <a:lnTo>
                    <a:pt x="15293" y="7503"/>
                  </a:lnTo>
                  <a:lnTo>
                    <a:pt x="8945" y="3751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2" name="Google Shape;2482;p121"/>
            <p:cNvSpPr/>
            <p:nvPr/>
          </p:nvSpPr>
          <p:spPr>
            <a:xfrm>
              <a:off x="6196725" y="2193025"/>
              <a:ext cx="541050" cy="555475"/>
            </a:xfrm>
            <a:custGeom>
              <a:avLst/>
              <a:gdLst/>
              <a:ahLst/>
              <a:cxnLst/>
              <a:rect l="l" t="t" r="r" b="b"/>
              <a:pathLst>
                <a:path w="21642" h="22219" extrusionOk="0">
                  <a:moveTo>
                    <a:pt x="8080" y="0"/>
                  </a:moveTo>
                  <a:lnTo>
                    <a:pt x="5483" y="8945"/>
                  </a:lnTo>
                  <a:lnTo>
                    <a:pt x="0" y="9234"/>
                  </a:lnTo>
                  <a:lnTo>
                    <a:pt x="577" y="17890"/>
                  </a:lnTo>
                  <a:lnTo>
                    <a:pt x="4906" y="17890"/>
                  </a:lnTo>
                  <a:lnTo>
                    <a:pt x="5483" y="21064"/>
                  </a:lnTo>
                  <a:lnTo>
                    <a:pt x="21642" y="22219"/>
                  </a:lnTo>
                  <a:lnTo>
                    <a:pt x="14139" y="1298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83" name="Google Shape;2483;p121"/>
            <p:cNvCxnSpPr/>
            <p:nvPr/>
          </p:nvCxnSpPr>
          <p:spPr>
            <a:xfrm rot="10800000" flipH="1">
              <a:off x="3585300" y="2798925"/>
              <a:ext cx="1190400" cy="43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84" name="Google Shape;2484;p121"/>
          <p:cNvGrpSpPr/>
          <p:nvPr/>
        </p:nvGrpSpPr>
        <p:grpSpPr>
          <a:xfrm>
            <a:off x="4575900" y="3413275"/>
            <a:ext cx="3208114" cy="1668825"/>
            <a:chOff x="3585300" y="3413275"/>
            <a:chExt cx="3208114" cy="1668825"/>
          </a:xfrm>
        </p:grpSpPr>
        <p:pic>
          <p:nvPicPr>
            <p:cNvPr id="2485" name="Google Shape;2485;p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9816" y="3626792"/>
              <a:ext cx="1633598" cy="137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6" name="Google Shape;2486;p121"/>
            <p:cNvSpPr/>
            <p:nvPr/>
          </p:nvSpPr>
          <p:spPr>
            <a:xfrm>
              <a:off x="6371015" y="437007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21"/>
            <p:cNvSpPr/>
            <p:nvPr/>
          </p:nvSpPr>
          <p:spPr>
            <a:xfrm>
              <a:off x="6509128" y="437007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21"/>
            <p:cNvSpPr/>
            <p:nvPr/>
          </p:nvSpPr>
          <p:spPr>
            <a:xfrm>
              <a:off x="6186465" y="4646325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21"/>
            <p:cNvSpPr/>
            <p:nvPr/>
          </p:nvSpPr>
          <p:spPr>
            <a:xfrm>
              <a:off x="6324578" y="4646325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21"/>
            <p:cNvSpPr/>
            <p:nvPr/>
          </p:nvSpPr>
          <p:spPr>
            <a:xfrm>
              <a:off x="6248378" y="4761825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21"/>
            <p:cNvSpPr/>
            <p:nvPr/>
          </p:nvSpPr>
          <p:spPr>
            <a:xfrm>
              <a:off x="6417453" y="4851100"/>
              <a:ext cx="115500" cy="11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21"/>
            <p:cNvSpPr/>
            <p:nvPr/>
          </p:nvSpPr>
          <p:spPr>
            <a:xfrm>
              <a:off x="6555565" y="4851100"/>
              <a:ext cx="115500" cy="1155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21"/>
            <p:cNvSpPr/>
            <p:nvPr/>
          </p:nvSpPr>
          <p:spPr>
            <a:xfrm>
              <a:off x="6479365" y="4966600"/>
              <a:ext cx="115500" cy="115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21"/>
            <p:cNvSpPr/>
            <p:nvPr/>
          </p:nvSpPr>
          <p:spPr>
            <a:xfrm>
              <a:off x="5249175" y="3880338"/>
              <a:ext cx="461675" cy="714175"/>
            </a:xfrm>
            <a:custGeom>
              <a:avLst/>
              <a:gdLst/>
              <a:ahLst/>
              <a:cxnLst/>
              <a:rect l="l" t="t" r="r" b="b"/>
              <a:pathLst>
                <a:path w="18467" h="28567" extrusionOk="0">
                  <a:moveTo>
                    <a:pt x="13562" y="0"/>
                  </a:moveTo>
                  <a:lnTo>
                    <a:pt x="0" y="12408"/>
                  </a:lnTo>
                  <a:lnTo>
                    <a:pt x="6925" y="28567"/>
                  </a:lnTo>
                  <a:lnTo>
                    <a:pt x="18467" y="24528"/>
                  </a:lnTo>
                  <a:lnTo>
                    <a:pt x="17890" y="202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95" name="Google Shape;2495;p121"/>
            <p:cNvSpPr/>
            <p:nvPr/>
          </p:nvSpPr>
          <p:spPr>
            <a:xfrm>
              <a:off x="5772025" y="3774350"/>
              <a:ext cx="382325" cy="454475"/>
            </a:xfrm>
            <a:custGeom>
              <a:avLst/>
              <a:gdLst/>
              <a:ahLst/>
              <a:cxnLst/>
              <a:rect l="l" t="t" r="r" b="b"/>
              <a:pathLst>
                <a:path w="15293" h="18179" extrusionOk="0">
                  <a:moveTo>
                    <a:pt x="10388" y="0"/>
                  </a:moveTo>
                  <a:lnTo>
                    <a:pt x="3751" y="289"/>
                  </a:lnTo>
                  <a:lnTo>
                    <a:pt x="0" y="6637"/>
                  </a:lnTo>
                  <a:lnTo>
                    <a:pt x="865" y="18179"/>
                  </a:lnTo>
                  <a:lnTo>
                    <a:pt x="14427" y="17891"/>
                  </a:lnTo>
                  <a:lnTo>
                    <a:pt x="15293" y="7503"/>
                  </a:lnTo>
                  <a:lnTo>
                    <a:pt x="8945" y="3751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96" name="Google Shape;2496;p121"/>
            <p:cNvSpPr/>
            <p:nvPr/>
          </p:nvSpPr>
          <p:spPr>
            <a:xfrm>
              <a:off x="6196725" y="3790250"/>
              <a:ext cx="541050" cy="555475"/>
            </a:xfrm>
            <a:custGeom>
              <a:avLst/>
              <a:gdLst/>
              <a:ahLst/>
              <a:cxnLst/>
              <a:rect l="l" t="t" r="r" b="b"/>
              <a:pathLst>
                <a:path w="21642" h="22219" extrusionOk="0">
                  <a:moveTo>
                    <a:pt x="8080" y="0"/>
                  </a:moveTo>
                  <a:lnTo>
                    <a:pt x="5483" y="8945"/>
                  </a:lnTo>
                  <a:lnTo>
                    <a:pt x="0" y="9234"/>
                  </a:lnTo>
                  <a:lnTo>
                    <a:pt x="577" y="17890"/>
                  </a:lnTo>
                  <a:lnTo>
                    <a:pt x="4906" y="17890"/>
                  </a:lnTo>
                  <a:lnTo>
                    <a:pt x="5483" y="21064"/>
                  </a:lnTo>
                  <a:lnTo>
                    <a:pt x="21642" y="22219"/>
                  </a:lnTo>
                  <a:lnTo>
                    <a:pt x="14139" y="12985"/>
                  </a:lnTo>
                  <a:close/>
                </a:path>
              </a:pathLst>
            </a:cu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7" name="Google Shape;2497;p121"/>
            <p:cNvCxnSpPr/>
            <p:nvPr/>
          </p:nvCxnSpPr>
          <p:spPr>
            <a:xfrm>
              <a:off x="3585300" y="3413275"/>
              <a:ext cx="1298400" cy="60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12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Example: Backtracking +AC-3 + MRV &amp; Deg + LCV</a:t>
            </a:r>
            <a:endParaRPr sz="3000"/>
          </a:p>
        </p:txBody>
      </p:sp>
      <p:sp>
        <p:nvSpPr>
          <p:cNvPr id="2503" name="Google Shape;2503;p12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504" name="Google Shape;2504;p12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2505" name="Google Shape;2505;p122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6" name="Google Shape;2506;p122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7" name="Google Shape;2507;p122"/>
          <p:cNvSpPr/>
          <p:nvPr/>
        </p:nvSpPr>
        <p:spPr>
          <a:xfrm>
            <a:off x="4829375" y="33702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8" name="Google Shape;2508;p122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9" name="Google Shape;2509;p122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0" name="Google Shape;2510;p122"/>
          <p:cNvSpPr/>
          <p:nvPr/>
        </p:nvSpPr>
        <p:spPr>
          <a:xfrm>
            <a:off x="4115663" y="236065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1" name="Google Shape;2511;p122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2" name="Google Shape;2512;p122"/>
          <p:cNvCxnSpPr>
            <a:stCxn id="2509" idx="5"/>
            <a:endCxn id="2510" idx="2"/>
          </p:cNvCxnSpPr>
          <p:nvPr/>
        </p:nvCxnSpPr>
        <p:spPr>
          <a:xfrm>
            <a:off x="3266026" y="2648863"/>
            <a:ext cx="849600" cy="9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3" name="Google Shape;2513;p122"/>
          <p:cNvCxnSpPr>
            <a:stCxn id="2509" idx="7"/>
            <a:endCxn id="2508" idx="2"/>
          </p:cNvCxnSpPr>
          <p:nvPr/>
        </p:nvCxnSpPr>
        <p:spPr>
          <a:xfrm rot="10800000" flipH="1">
            <a:off x="3266026" y="1645387"/>
            <a:ext cx="349800" cy="4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4" name="Google Shape;2514;p122"/>
          <p:cNvCxnSpPr>
            <a:stCxn id="2508" idx="7"/>
            <a:endCxn id="2505" idx="1"/>
          </p:cNvCxnSpPr>
          <p:nvPr/>
        </p:nvCxnSpPr>
        <p:spPr>
          <a:xfrm>
            <a:off x="4275988" y="1372037"/>
            <a:ext cx="663000" cy="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5" name="Google Shape;2515;p122"/>
          <p:cNvCxnSpPr>
            <a:stCxn id="2505" idx="6"/>
            <a:endCxn id="2506" idx="0"/>
          </p:cNvCxnSpPr>
          <p:nvPr/>
        </p:nvCxnSpPr>
        <p:spPr>
          <a:xfrm>
            <a:off x="5599050" y="1732200"/>
            <a:ext cx="330600" cy="54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6" name="Google Shape;2516;p122"/>
          <p:cNvCxnSpPr>
            <a:stCxn id="2506" idx="4"/>
            <a:endCxn id="2507" idx="7"/>
          </p:cNvCxnSpPr>
          <p:nvPr/>
        </p:nvCxnSpPr>
        <p:spPr>
          <a:xfrm flipH="1">
            <a:off x="5489525" y="3046550"/>
            <a:ext cx="440100" cy="43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7" name="Google Shape;2517;p122"/>
          <p:cNvCxnSpPr>
            <a:stCxn id="2510" idx="5"/>
            <a:endCxn id="2507" idx="1"/>
          </p:cNvCxnSpPr>
          <p:nvPr/>
        </p:nvCxnSpPr>
        <p:spPr>
          <a:xfrm>
            <a:off x="4775801" y="3020788"/>
            <a:ext cx="166800" cy="46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8" name="Google Shape;2518;p122"/>
          <p:cNvCxnSpPr>
            <a:stCxn id="2508" idx="4"/>
            <a:endCxn id="2510" idx="1"/>
          </p:cNvCxnSpPr>
          <p:nvPr/>
        </p:nvCxnSpPr>
        <p:spPr>
          <a:xfrm>
            <a:off x="4002550" y="2032175"/>
            <a:ext cx="226500" cy="44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9" name="Google Shape;2519;p122"/>
          <p:cNvCxnSpPr>
            <a:stCxn id="2510" idx="7"/>
            <a:endCxn id="2505" idx="3"/>
          </p:cNvCxnSpPr>
          <p:nvPr/>
        </p:nvCxnSpPr>
        <p:spPr>
          <a:xfrm rot="10800000" flipH="1">
            <a:off x="4775801" y="2005612"/>
            <a:ext cx="163200" cy="46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0" name="Google Shape;2520;p122"/>
          <p:cNvCxnSpPr>
            <a:stCxn id="2510" idx="6"/>
            <a:endCxn id="2506" idx="2"/>
          </p:cNvCxnSpPr>
          <p:nvPr/>
        </p:nvCxnSpPr>
        <p:spPr>
          <a:xfrm rot="10800000" flipH="1">
            <a:off x="4889063" y="2659750"/>
            <a:ext cx="654000" cy="8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1" name="Google Shape;2521;p122"/>
          <p:cNvSpPr txBox="1"/>
          <p:nvPr/>
        </p:nvSpPr>
        <p:spPr>
          <a:xfrm>
            <a:off x="6529200" y="4625100"/>
            <a:ext cx="284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 = {red, green, blue}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= {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WA, NT, Q, SA, V, T}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2" name="Google Shape;2522;p122"/>
          <p:cNvSpPr/>
          <p:nvPr/>
        </p:nvSpPr>
        <p:spPr>
          <a:xfrm>
            <a:off x="2361750" y="20520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122"/>
          <p:cNvSpPr/>
          <p:nvPr/>
        </p:nvSpPr>
        <p:spPr>
          <a:xfrm>
            <a:off x="2361750" y="22938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122"/>
          <p:cNvSpPr/>
          <p:nvPr/>
        </p:nvSpPr>
        <p:spPr>
          <a:xfrm>
            <a:off x="2361750" y="25355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122"/>
          <p:cNvSpPr/>
          <p:nvPr/>
        </p:nvSpPr>
        <p:spPr>
          <a:xfrm>
            <a:off x="3379300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122"/>
          <p:cNvSpPr/>
          <p:nvPr/>
        </p:nvSpPr>
        <p:spPr>
          <a:xfrm>
            <a:off x="3379300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122"/>
          <p:cNvSpPr/>
          <p:nvPr/>
        </p:nvSpPr>
        <p:spPr>
          <a:xfrm>
            <a:off x="3379300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122"/>
          <p:cNvSpPr/>
          <p:nvPr/>
        </p:nvSpPr>
        <p:spPr>
          <a:xfrm>
            <a:off x="5627975" y="9986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122"/>
          <p:cNvSpPr/>
          <p:nvPr/>
        </p:nvSpPr>
        <p:spPr>
          <a:xfrm>
            <a:off x="5627975" y="12404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122"/>
          <p:cNvSpPr/>
          <p:nvPr/>
        </p:nvSpPr>
        <p:spPr>
          <a:xfrm>
            <a:off x="5627975" y="14821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122"/>
          <p:cNvSpPr/>
          <p:nvPr/>
        </p:nvSpPr>
        <p:spPr>
          <a:xfrm>
            <a:off x="6411700" y="198872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122"/>
          <p:cNvSpPr/>
          <p:nvPr/>
        </p:nvSpPr>
        <p:spPr>
          <a:xfrm>
            <a:off x="6411700" y="223047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122"/>
          <p:cNvSpPr/>
          <p:nvPr/>
        </p:nvSpPr>
        <p:spPr>
          <a:xfrm>
            <a:off x="6411700" y="247222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122"/>
          <p:cNvSpPr/>
          <p:nvPr/>
        </p:nvSpPr>
        <p:spPr>
          <a:xfrm>
            <a:off x="5627975" y="3483350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122"/>
          <p:cNvSpPr/>
          <p:nvPr/>
        </p:nvSpPr>
        <p:spPr>
          <a:xfrm>
            <a:off x="5627975" y="3725100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122"/>
          <p:cNvSpPr/>
          <p:nvPr/>
        </p:nvSpPr>
        <p:spPr>
          <a:xfrm>
            <a:off x="5627975" y="3966850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122"/>
          <p:cNvSpPr/>
          <p:nvPr/>
        </p:nvSpPr>
        <p:spPr>
          <a:xfrm>
            <a:off x="3927225" y="2842975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122"/>
          <p:cNvSpPr/>
          <p:nvPr/>
        </p:nvSpPr>
        <p:spPr>
          <a:xfrm>
            <a:off x="3927225" y="3084725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122"/>
          <p:cNvSpPr/>
          <p:nvPr/>
        </p:nvSpPr>
        <p:spPr>
          <a:xfrm>
            <a:off x="3927225" y="3326475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122"/>
          <p:cNvSpPr/>
          <p:nvPr/>
        </p:nvSpPr>
        <p:spPr>
          <a:xfrm>
            <a:off x="4002550" y="4398650"/>
            <a:ext cx="163200" cy="16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122"/>
          <p:cNvSpPr/>
          <p:nvPr/>
        </p:nvSpPr>
        <p:spPr>
          <a:xfrm>
            <a:off x="4002550" y="4640400"/>
            <a:ext cx="1632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122"/>
          <p:cNvSpPr/>
          <p:nvPr/>
        </p:nvSpPr>
        <p:spPr>
          <a:xfrm>
            <a:off x="4002550" y="4882150"/>
            <a:ext cx="163200" cy="1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122"/>
          <p:cNvSpPr/>
          <p:nvPr/>
        </p:nvSpPr>
        <p:spPr>
          <a:xfrm>
            <a:off x="4115663" y="235785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4" name="Google Shape;2544;p122"/>
          <p:cNvSpPr/>
          <p:nvPr/>
        </p:nvSpPr>
        <p:spPr>
          <a:xfrm>
            <a:off x="5542925" y="2273150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NSW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5" name="Google Shape;2545;p122"/>
          <p:cNvSpPr/>
          <p:nvPr/>
        </p:nvSpPr>
        <p:spPr>
          <a:xfrm>
            <a:off x="2605888" y="1988725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6" name="Google Shape;2546;p122"/>
          <p:cNvSpPr/>
          <p:nvPr/>
        </p:nvSpPr>
        <p:spPr>
          <a:xfrm>
            <a:off x="3615850" y="1258775"/>
            <a:ext cx="773400" cy="773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7" name="Google Shape;2547;p122"/>
          <p:cNvSpPr/>
          <p:nvPr/>
        </p:nvSpPr>
        <p:spPr>
          <a:xfrm>
            <a:off x="4825650" y="134550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8" name="Google Shape;2548;p122"/>
          <p:cNvSpPr/>
          <p:nvPr/>
        </p:nvSpPr>
        <p:spPr>
          <a:xfrm>
            <a:off x="4829375" y="3375800"/>
            <a:ext cx="773400" cy="773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9" name="Google Shape;2549;p122"/>
          <p:cNvSpPr/>
          <p:nvPr/>
        </p:nvSpPr>
        <p:spPr>
          <a:xfrm>
            <a:off x="4220788" y="4335300"/>
            <a:ext cx="773400" cy="77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vs. Identification</a:t>
            </a:r>
            <a:endParaRPr/>
          </a:p>
        </p:txBody>
      </p:sp>
      <p:sp>
        <p:nvSpPr>
          <p:cNvPr id="1315" name="Google Shape;1315;p89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Planning: sequences of actions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path to the goal is the important thing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Paths have various costs, depths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Heuristics to guide, frontier to keep backups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Identification: assignments to variables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goal itself is important, not the path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 Search can find solutions faster for specific types of identification problems</a:t>
            </a:r>
            <a:endParaRPr/>
          </a:p>
        </p:txBody>
      </p:sp>
      <p:sp>
        <p:nvSpPr>
          <p:cNvPr id="1316" name="Google Shape;1316;p8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17" name="Google Shape;1317;p8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0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1323" name="Google Shape;1323;p90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Evaluate and modify one current state rather than systematically explore paths from an initial state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Suitable for problems were all that matters is the solution state and not the path cost to reach it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Although local search algorithms are not systematic they have two advantages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Require very little memory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Often find reasonable solutions in large spaces</a:t>
            </a:r>
            <a:endParaRPr/>
          </a:p>
        </p:txBody>
      </p:sp>
      <p:sp>
        <p:nvSpPr>
          <p:cNvPr id="1324" name="Google Shape;1324;p90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25" name="Google Shape;1325;p90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8-Queens</a:t>
            </a:r>
            <a:endParaRPr/>
          </a:p>
        </p:txBody>
      </p:sp>
      <p:sp>
        <p:nvSpPr>
          <p:cNvPr id="1331" name="Google Shape;1331;p91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States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Each state has 8 queens on the board, </a:t>
            </a:r>
            <a:r>
              <a:rPr lang="en" i="1" dirty="0"/>
              <a:t>one per column</a:t>
            </a:r>
            <a:endParaRPr i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Successors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All possible states generated by moving a single queen to another square in the same column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Cost function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Number of pairs of queens that are attacking each other</a:t>
            </a:r>
            <a:endParaRPr dirty="0"/>
          </a:p>
        </p:txBody>
      </p:sp>
      <p:sp>
        <p:nvSpPr>
          <p:cNvPr id="1332" name="Google Shape;1332;p9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33" name="Google Shape;1333;p9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8-Queens</a:t>
            </a:r>
            <a:endParaRPr/>
          </a:p>
        </p:txBody>
      </p:sp>
      <p:sp>
        <p:nvSpPr>
          <p:cNvPr id="1339" name="Google Shape;1339;p92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/>
              <a:t>What is the cost of the following state?</a:t>
            </a:r>
            <a:endParaRPr/>
          </a:p>
        </p:txBody>
      </p:sp>
      <p:sp>
        <p:nvSpPr>
          <p:cNvPr id="1340" name="Google Shape;1340;p9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41" name="Google Shape;1341;p9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aphicFrame>
        <p:nvGraphicFramePr>
          <p:cNvPr id="1342" name="Google Shape;1342;p92"/>
          <p:cNvGraphicFramePr/>
          <p:nvPr/>
        </p:nvGraphicFramePr>
        <p:xfrm>
          <a:off x="221700" y="1381550"/>
          <a:ext cx="3657600" cy="365760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43" name="Google Shape;1343;p92"/>
          <p:cNvSpPr txBox="1">
            <a:spLocks noGrp="1"/>
          </p:cNvSpPr>
          <p:nvPr>
            <p:ph type="body" idx="1"/>
          </p:nvPr>
        </p:nvSpPr>
        <p:spPr>
          <a:xfrm>
            <a:off x="4130025" y="1402550"/>
            <a:ext cx="50139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dirty="0"/>
              <a:t>Answer: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dirty="0"/>
              <a:t>Consider unique attacks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dirty="0"/>
              <a:t>Q</a:t>
            </a:r>
            <a:r>
              <a:rPr lang="en" baseline="-25000" dirty="0"/>
              <a:t>1</a:t>
            </a:r>
            <a:r>
              <a:rPr lang="en" dirty="0"/>
              <a:t> is attacking Q</a:t>
            </a:r>
            <a:r>
              <a:rPr lang="en" baseline="-25000" dirty="0"/>
              <a:t>2</a:t>
            </a:r>
            <a:r>
              <a:rPr lang="en" dirty="0"/>
              <a:t>, Q</a:t>
            </a:r>
            <a:r>
              <a:rPr lang="en" baseline="-25000" dirty="0"/>
              <a:t>3</a:t>
            </a:r>
            <a:r>
              <a:rPr lang="en" dirty="0"/>
              <a:t>, Q</a:t>
            </a:r>
            <a:r>
              <a:rPr lang="en" baseline="-25000" dirty="0"/>
              <a:t>5</a:t>
            </a:r>
            <a:endParaRPr baseline="-25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Q</a:t>
            </a:r>
            <a:r>
              <a:rPr lang="en" baseline="-25000" dirty="0"/>
              <a:t>2</a:t>
            </a:r>
            <a:r>
              <a:rPr lang="en" dirty="0"/>
              <a:t> is attacking Q</a:t>
            </a:r>
            <a:r>
              <a:rPr lang="en" baseline="-25000" dirty="0"/>
              <a:t>3</a:t>
            </a:r>
            <a:r>
              <a:rPr lang="en" dirty="0"/>
              <a:t>, Q</a:t>
            </a:r>
            <a:r>
              <a:rPr lang="en" baseline="-25000" dirty="0"/>
              <a:t>4</a:t>
            </a:r>
            <a:r>
              <a:rPr lang="en" dirty="0"/>
              <a:t>, Q</a:t>
            </a:r>
            <a:r>
              <a:rPr lang="en" baseline="-25000" dirty="0"/>
              <a:t>6</a:t>
            </a:r>
            <a:r>
              <a:rPr lang="en" dirty="0"/>
              <a:t>, Q</a:t>
            </a:r>
            <a:r>
              <a:rPr lang="en" baseline="-25000" dirty="0"/>
              <a:t>8</a:t>
            </a:r>
            <a:endParaRPr baseline="-25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Q</a:t>
            </a:r>
            <a:r>
              <a:rPr lang="en" baseline="-25000" dirty="0"/>
              <a:t>3</a:t>
            </a:r>
            <a:r>
              <a:rPr lang="en" dirty="0"/>
              <a:t> is attacking Q</a:t>
            </a:r>
            <a:r>
              <a:rPr lang="en" baseline="-25000" dirty="0"/>
              <a:t>5</a:t>
            </a:r>
            <a:r>
              <a:rPr lang="en" dirty="0"/>
              <a:t>, Q</a:t>
            </a:r>
            <a:r>
              <a:rPr lang="en" baseline="-25000" dirty="0"/>
              <a:t>7</a:t>
            </a:r>
            <a:endParaRPr baseline="-25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Q</a:t>
            </a:r>
            <a:r>
              <a:rPr lang="en" baseline="-25000" dirty="0"/>
              <a:t>4</a:t>
            </a:r>
            <a:r>
              <a:rPr lang="en" dirty="0"/>
              <a:t> is attacking Q</a:t>
            </a:r>
            <a:r>
              <a:rPr lang="en" baseline="-25000" dirty="0"/>
              <a:t>5</a:t>
            </a:r>
            <a:r>
              <a:rPr lang="en" dirty="0"/>
              <a:t>, Q</a:t>
            </a:r>
            <a:r>
              <a:rPr lang="en" baseline="-25000" dirty="0"/>
              <a:t>6</a:t>
            </a:r>
            <a:r>
              <a:rPr lang="en" dirty="0"/>
              <a:t>, Q</a:t>
            </a:r>
            <a:r>
              <a:rPr lang="en" baseline="-25000" dirty="0"/>
              <a:t>7</a:t>
            </a:r>
            <a:endParaRPr baseline="-25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Q</a:t>
            </a:r>
            <a:r>
              <a:rPr lang="en" baseline="-25000" dirty="0"/>
              <a:t>5</a:t>
            </a:r>
            <a:r>
              <a:rPr lang="en" dirty="0"/>
              <a:t> is attacking Q</a:t>
            </a:r>
            <a:r>
              <a:rPr lang="en" baseline="-25000" dirty="0"/>
              <a:t>6</a:t>
            </a:r>
            <a:r>
              <a:rPr lang="en" dirty="0"/>
              <a:t>, Q</a:t>
            </a:r>
            <a:r>
              <a:rPr lang="en" baseline="-25000" dirty="0"/>
              <a:t>7</a:t>
            </a:r>
            <a:endParaRPr baseline="-25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Q</a:t>
            </a:r>
            <a:r>
              <a:rPr lang="en" baseline="-25000" dirty="0"/>
              <a:t>6</a:t>
            </a:r>
            <a:r>
              <a:rPr lang="en" dirty="0"/>
              <a:t> is attacking Q</a:t>
            </a:r>
            <a:r>
              <a:rPr lang="en" baseline="-25000" dirty="0"/>
              <a:t>7</a:t>
            </a:r>
            <a:r>
              <a:rPr lang="en" dirty="0"/>
              <a:t>, Q</a:t>
            </a:r>
            <a:r>
              <a:rPr lang="en" baseline="-25000" dirty="0"/>
              <a:t>8</a:t>
            </a:r>
            <a:endParaRPr baseline="-25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Q</a:t>
            </a:r>
            <a:r>
              <a:rPr lang="en" baseline="-25000" dirty="0"/>
              <a:t>7</a:t>
            </a:r>
            <a:r>
              <a:rPr lang="en" dirty="0"/>
              <a:t> is attacking Q</a:t>
            </a:r>
            <a:r>
              <a:rPr lang="en" baseline="-25000" dirty="0"/>
              <a:t>8</a:t>
            </a:r>
            <a:endParaRPr baseline="-250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The cost of the state is 17</a:t>
            </a:r>
            <a:endParaRPr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3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8-Queens</a:t>
            </a:r>
            <a:endParaRPr/>
          </a:p>
        </p:txBody>
      </p:sp>
      <p:sp>
        <p:nvSpPr>
          <p:cNvPr id="1349" name="Google Shape;1349;p93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How many neighbors does the following state have? (</a:t>
            </a:r>
            <a:r>
              <a:rPr lang="en-HK" dirty="0"/>
              <a:t>move 1 Q)</a:t>
            </a:r>
            <a:endParaRPr dirty="0"/>
          </a:p>
        </p:txBody>
      </p:sp>
      <p:sp>
        <p:nvSpPr>
          <p:cNvPr id="1350" name="Google Shape;1350;p93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51" name="Google Shape;1351;p93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graphicFrame>
        <p:nvGraphicFramePr>
          <p:cNvPr id="1352" name="Google Shape;1352;p93"/>
          <p:cNvGraphicFramePr/>
          <p:nvPr>
            <p:extLst>
              <p:ext uri="{D42A27DB-BD31-4B8C-83A1-F6EECF244321}">
                <p14:modId xmlns:p14="http://schemas.microsoft.com/office/powerpoint/2010/main" val="1980445782"/>
              </p:ext>
            </p:extLst>
          </p:nvPr>
        </p:nvGraphicFramePr>
        <p:xfrm>
          <a:off x="222738" y="1381550"/>
          <a:ext cx="3656562" cy="3657600"/>
        </p:xfrm>
        <a:graphic>
          <a:graphicData uri="http://schemas.openxmlformats.org/drawingml/2006/table">
            <a:tbl>
              <a:tblPr>
                <a:noFill/>
                <a:tableStyleId>{2F3D78F7-3060-465B-BC6C-9000F70ABC63}</a:tableStyleId>
              </a:tblPr>
              <a:tblGrid>
                <a:gridCol w="45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53" name="Google Shape;1353;p93"/>
          <p:cNvSpPr txBox="1">
            <a:spLocks noGrp="1"/>
          </p:cNvSpPr>
          <p:nvPr>
            <p:ph type="body" idx="1"/>
          </p:nvPr>
        </p:nvSpPr>
        <p:spPr>
          <a:xfrm>
            <a:off x="4130025" y="1402550"/>
            <a:ext cx="50139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/>
              <a:t>Answer: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queen can move to 7 locations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There are 7*8 = 56 neighbors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4FB329-E771-45AF-BAA3-C169C3F338AF}"/>
              </a:ext>
            </a:extLst>
          </p:cNvPr>
          <p:cNvGrpSpPr/>
          <p:nvPr/>
        </p:nvGrpSpPr>
        <p:grpSpPr>
          <a:xfrm>
            <a:off x="222738" y="2748685"/>
            <a:ext cx="6775939" cy="1096539"/>
            <a:chOff x="222738" y="2748685"/>
            <a:chExt cx="6775939" cy="10965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DBE940-8E07-41A1-9320-8C6269EBAD80}"/>
                </a:ext>
              </a:extLst>
            </p:cNvPr>
            <p:cNvSpPr txBox="1"/>
            <p:nvPr/>
          </p:nvSpPr>
          <p:spPr>
            <a:xfrm>
              <a:off x="222738" y="2748685"/>
              <a:ext cx="45720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lang="en-HK" sz="1800" baseline="-25000" dirty="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  <a:p>
              <a:pPr algn="ctr"/>
              <a:endParaRPr lang="en-HK" sz="1800" dirty="0"/>
            </a:p>
            <a:p>
              <a:pPr algn="ctr"/>
              <a:endParaRPr lang="en-HK" sz="18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1C185B-ECF3-4599-AF0E-781D88133BE5}"/>
                </a:ext>
              </a:extLst>
            </p:cNvPr>
            <p:cNvSpPr txBox="1"/>
            <p:nvPr/>
          </p:nvSpPr>
          <p:spPr>
            <a:xfrm>
              <a:off x="4519246" y="3475892"/>
              <a:ext cx="247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800" dirty="0"/>
                <a:t>Cost = 17 – 3 + 1 = 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CFC7C-C372-4D8B-86CF-EEDC8404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3" y="257549"/>
            <a:ext cx="3137498" cy="1528471"/>
          </a:xfrm>
        </p:spPr>
        <p:txBody>
          <a:bodyPr/>
          <a:lstStyle/>
          <a:p>
            <a:r>
              <a:rPr lang="en-HK" dirty="0"/>
              <a:t>Sample run with 4 Queens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1281D-B641-4DDB-8DAD-9221FEBF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39" y="0"/>
            <a:ext cx="5326543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1CC12D-0BB3-4BD6-983F-0EF07CF40F28}"/>
              </a:ext>
            </a:extLst>
          </p:cNvPr>
          <p:cNvSpPr txBox="1"/>
          <p:nvPr/>
        </p:nvSpPr>
        <p:spPr>
          <a:xfrm>
            <a:off x="337625" y="1849902"/>
            <a:ext cx="2419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4 domain variables </a:t>
            </a:r>
          </a:p>
          <a:p>
            <a:r>
              <a:rPr lang="en-HK" dirty="0"/>
              <a:t>(X1, X2, X3, X4):</a:t>
            </a:r>
          </a:p>
          <a:p>
            <a:endParaRPr lang="en-HK" dirty="0"/>
          </a:p>
          <a:p>
            <a:r>
              <a:rPr lang="en-HK" dirty="0"/>
              <a:t>X1 : row 1</a:t>
            </a:r>
          </a:p>
          <a:p>
            <a:r>
              <a:rPr lang="en-HK" dirty="0"/>
              <a:t>X2 : row 2</a:t>
            </a:r>
          </a:p>
          <a:p>
            <a:r>
              <a:rPr lang="en-HK" dirty="0"/>
              <a:t>X3 : row 3</a:t>
            </a:r>
          </a:p>
          <a:p>
            <a:r>
              <a:rPr lang="en-HK" dirty="0"/>
              <a:t>X4 : row 4</a:t>
            </a:r>
          </a:p>
        </p:txBody>
      </p:sp>
    </p:spTree>
    <p:extLst>
      <p:ext uri="{BB962C8B-B14F-4D97-AF65-F5344CB8AC3E}">
        <p14:creationId xmlns:p14="http://schemas.microsoft.com/office/powerpoint/2010/main" val="1281823042"/>
      </p:ext>
    </p:extLst>
  </p:cSld>
  <p:clrMapOvr>
    <a:masterClrMapping/>
  </p:clrMapOvr>
</p:sld>
</file>

<file path=ppt/theme/theme1.xml><?xml version="1.0" encoding="utf-8"?>
<a:theme xmlns:a="http://schemas.openxmlformats.org/drawingml/2006/main" name="Dirk's Slide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Comp7404C 2021 Chapter 1</Template>
  <TotalTime>626</TotalTime>
  <Words>2137</Words>
  <Application>Microsoft Office PowerPoint</Application>
  <PresentationFormat>On-screen Show (16:9)</PresentationFormat>
  <Paragraphs>548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Times New Roman</vt:lpstr>
      <vt:lpstr>Arial</vt:lpstr>
      <vt:lpstr>Dirk's Slide Master</vt:lpstr>
      <vt:lpstr>COMP 7404C Computational Intelligence and Machine Learning  K.P. Chow &amp; Dirk Schnieders</vt:lpstr>
      <vt:lpstr>Outline </vt:lpstr>
      <vt:lpstr>Local Search</vt:lpstr>
      <vt:lpstr>Planning vs. Identification</vt:lpstr>
      <vt:lpstr>Local Search</vt:lpstr>
      <vt:lpstr>Example: 8-Queens</vt:lpstr>
      <vt:lpstr>Example: 8-Queens</vt:lpstr>
      <vt:lpstr>Example: 8-Queens</vt:lpstr>
      <vt:lpstr>Sample run with 4 Queens</vt:lpstr>
      <vt:lpstr>Example: 8-Queens</vt:lpstr>
      <vt:lpstr>Local Search - Algorithm</vt:lpstr>
      <vt:lpstr>Example: 8-Queens</vt:lpstr>
      <vt:lpstr>Constraint Satisfaction Problems</vt:lpstr>
      <vt:lpstr>Constraint Satisfaction Problems</vt:lpstr>
      <vt:lpstr>Defining CSPs</vt:lpstr>
      <vt:lpstr>Solutions to CSPs</vt:lpstr>
      <vt:lpstr>Example: Australia - Map Coloring</vt:lpstr>
      <vt:lpstr>Constraint Graph</vt:lpstr>
      <vt:lpstr>Solving CSPs</vt:lpstr>
      <vt:lpstr>BFS</vt:lpstr>
      <vt:lpstr>DFS</vt:lpstr>
      <vt:lpstr>Backtracking Search</vt:lpstr>
      <vt:lpstr>Backtracking</vt:lpstr>
      <vt:lpstr>Example: Backtracking</vt:lpstr>
      <vt:lpstr>Improving Backtracking</vt:lpstr>
      <vt:lpstr>Filtering: Forward Checking</vt:lpstr>
      <vt:lpstr>Example: Backtracking + Forward Checking</vt:lpstr>
      <vt:lpstr>Filtering: Forward Checking</vt:lpstr>
      <vt:lpstr>Consistency of an Arc</vt:lpstr>
      <vt:lpstr>Constraint propagation</vt:lpstr>
      <vt:lpstr>AC-3 to Enforce Arc Consistency</vt:lpstr>
      <vt:lpstr>Why - { Xj } ?</vt:lpstr>
      <vt:lpstr>Example: Backtracking + AC-3</vt:lpstr>
      <vt:lpstr>Improving Backtracking Further</vt:lpstr>
      <vt:lpstr>Variable Ordering (MRV)</vt:lpstr>
      <vt:lpstr>Variable Ordering (MRV + Deg)</vt:lpstr>
      <vt:lpstr>Value Ordering (LCV)</vt:lpstr>
      <vt:lpstr>Example: Backtracking +AC-3 + MRV &amp; Deg + LCV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7404C Computational Intelligence and Machine Learning  K.P. Chow &amp; Dirk Schnieders</dc:title>
  <dc:creator>kpchow</dc:creator>
  <cp:lastModifiedBy>kpchow</cp:lastModifiedBy>
  <cp:revision>5</cp:revision>
  <cp:lastPrinted>2020-03-18T11:37:44Z</cp:lastPrinted>
  <dcterms:created xsi:type="dcterms:W3CDTF">2020-09-25T11:21:33Z</dcterms:created>
  <dcterms:modified xsi:type="dcterms:W3CDTF">2021-09-17T01:33:19Z</dcterms:modified>
</cp:coreProperties>
</file>